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1" r:id="rId5"/>
    <p:sldId id="265" r:id="rId6"/>
    <p:sldId id="266" r:id="rId7"/>
    <p:sldId id="271" r:id="rId8"/>
    <p:sldId id="275" r:id="rId9"/>
    <p:sldId id="289" r:id="rId10"/>
    <p:sldId id="282" r:id="rId11"/>
    <p:sldId id="277" r:id="rId12"/>
    <p:sldId id="279" r:id="rId13"/>
    <p:sldId id="259" r:id="rId14"/>
    <p:sldId id="260" r:id="rId15"/>
    <p:sldId id="272" r:id="rId16"/>
    <p:sldId id="273" r:id="rId17"/>
    <p:sldId id="274" r:id="rId18"/>
    <p:sldId id="280" r:id="rId19"/>
    <p:sldId id="283" r:id="rId20"/>
    <p:sldId id="278" r:id="rId21"/>
    <p:sldId id="268" r:id="rId22"/>
    <p:sldId id="263" r:id="rId23"/>
    <p:sldId id="286" r:id="rId24"/>
    <p:sldId id="287" r:id="rId25"/>
    <p:sldId id="270" r:id="rId26"/>
    <p:sldId id="269" r:id="rId27"/>
    <p:sldId id="288" r:id="rId28"/>
    <p:sldId id="281" r:id="rId29"/>
    <p:sldId id="276"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3" autoAdjust="0"/>
    <p:restoredTop sz="80435" autoAdjust="0"/>
  </p:normalViewPr>
  <p:slideViewPr>
    <p:cSldViewPr>
      <p:cViewPr>
        <p:scale>
          <a:sx n="50" d="100"/>
          <a:sy n="50" d="100"/>
        </p:scale>
        <p:origin x="-1902"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0E75F-30BA-4852-AF69-05E6291C852C}" type="datetimeFigureOut">
              <a:rPr lang="en-GB" smtClean="0"/>
              <a:pPr/>
              <a:t>09/08/2018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9534D-AA0D-43CF-A9C1-17838A57C9B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Past</a:t>
            </a:r>
            <a:r>
              <a:rPr lang="en-GB" baseline="0" dirty="0" smtClean="0"/>
              <a:t> to Present; Present to Future. </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If the scale of negative impacts is much greater than any possible enhancements resulting from an uncertain forecast, policy might be better directed towards avoiding the bad outcome, rather than being guided by a middle forecast.</a:t>
            </a:r>
          </a:p>
          <a:p>
            <a:pPr>
              <a:buFontTx/>
              <a:buChar char="-"/>
            </a:pPr>
            <a:r>
              <a:rPr lang="en-GB" dirty="0" smtClean="0"/>
              <a:t>Compounding</a:t>
            </a:r>
            <a:r>
              <a:rPr lang="en-GB" baseline="0" dirty="0" smtClean="0"/>
              <a:t> uncertainty over time periods longer than a single generation (unknown (estimated) how many </a:t>
            </a:r>
            <a:r>
              <a:rPr lang="en-GB" dirty="0" smtClean="0"/>
              <a:t>reproductive-age women there will be).</a:t>
            </a:r>
          </a:p>
          <a:p>
            <a:pPr>
              <a:buFontTx/>
              <a:buChar char="-"/>
            </a:pPr>
            <a:r>
              <a:rPr lang="en-GB" dirty="0" smtClean="0"/>
              <a:t>State</a:t>
            </a:r>
            <a:r>
              <a:rPr lang="en-GB" baseline="0" dirty="0" smtClean="0"/>
              <a:t> of the population: is it moving along a known (previously experienced) path? Different patterns for uncertainty in fertility in countries at different points in demographic transition</a:t>
            </a:r>
          </a:p>
          <a:p>
            <a:pPr>
              <a:buFontTx/>
              <a:buNone/>
            </a:pPr>
            <a:r>
              <a:rPr lang="en-GB" baseline="0" dirty="0" smtClean="0"/>
              <a:t>Interesting discussion: https://www.nap.edu/read/9828/chapter/9#200</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https://www.ons.gov.uk/peoplepopulationandcommunity/populationandmigration/populationprojections/methodologies/nationalpopulationprojectionsaccuracyreport</a:t>
            </a:r>
          </a:p>
          <a:p>
            <a:r>
              <a:rPr lang="en-GB" dirty="0" smtClean="0"/>
              <a:t>Mai</a:t>
            </a:r>
            <a:r>
              <a:rPr lang="en-GB" baseline="0" dirty="0" smtClean="0"/>
              <a:t>n sources of projection errors: under-projection of migration and over-projection of deaths.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u="none" strike="noStrike" kern="1200" dirty="0" smtClean="0">
                <a:solidFill>
                  <a:schemeClr val="tx1"/>
                </a:solidFill>
                <a:latin typeface="+mn-lt"/>
                <a:ea typeface="+mn-ea"/>
                <a:cs typeface="+mn-cs"/>
              </a:rPr>
              <a:t>Sources:</a:t>
            </a:r>
          </a:p>
          <a:p>
            <a:r>
              <a:rPr lang="en-GB" sz="1200" b="0" i="0" u="none" strike="noStrike" kern="1200" dirty="0" smtClean="0">
                <a:solidFill>
                  <a:schemeClr val="tx1"/>
                </a:solidFill>
                <a:latin typeface="+mn-lt"/>
                <a:ea typeface="+mn-ea"/>
                <a:cs typeface="+mn-cs"/>
              </a:rPr>
              <a:t>https://www.cne-siar.gov.uk/media/5597/ohmsstudy.pdf</a:t>
            </a:r>
            <a:r>
              <a:rPr lang="en-GB" dirty="0" smtClean="0"/>
              <a:t> </a:t>
            </a:r>
          </a:p>
          <a:p>
            <a:r>
              <a:rPr lang="en-GB" sz="1200" b="0" i="0" u="none" strike="noStrike" kern="1200" dirty="0" smtClean="0">
                <a:solidFill>
                  <a:schemeClr val="tx1"/>
                </a:solidFill>
                <a:latin typeface="+mn-lt"/>
                <a:ea typeface="+mn-ea"/>
                <a:cs typeface="+mn-cs"/>
              </a:rPr>
              <a:t>https://www.nrscotland.gov.uk/statistics-and-data/statistics/statistics-by-theme/population/population-estimates/mid-year-population-estimates/population-estimates-time-series-data</a:t>
            </a:r>
          </a:p>
          <a:p>
            <a:r>
              <a:rPr lang="en-GB" sz="1200" b="0" i="0" u="none" strike="noStrike" kern="1200" dirty="0" smtClean="0">
                <a:solidFill>
                  <a:schemeClr val="tx1"/>
                </a:solidFill>
                <a:latin typeface="+mn-lt"/>
                <a:ea typeface="+mn-ea"/>
                <a:cs typeface="+mn-cs"/>
              </a:rPr>
              <a:t>https://www.nrscotland.gov.uk/files/statistics/population-estimates/04mype-cahb-booklet-revised.pdf</a:t>
            </a:r>
            <a:r>
              <a:rPr lang="en-GB" dirty="0" smtClean="0"/>
              <a:t> </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https://www.nrscotland.gov.uk/statistics-and-data/statistics/statistics-by-theme/population/population-projections/sub-national-population-projections/2016-based/list-of-tables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18</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https://www.nrscotland.gov.uk/statistics-and-data/statistics/statistics-by-theme/population/population-projections/sub-national-population-projections/2016-based/list-of-tables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19</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Methodology:</a:t>
            </a:r>
            <a:r>
              <a:rPr lang="en-GB" baseline="0" dirty="0" smtClean="0"/>
              <a:t> </a:t>
            </a:r>
            <a:r>
              <a:rPr lang="en-GB" dirty="0" smtClean="0"/>
              <a:t>https://www.nrscotland.gov.uk/files//statistics/population-projections/sub-national-pp-16/pop-proj-principal-2016-tab-methodology.pdf</a:t>
            </a:r>
          </a:p>
          <a:p>
            <a:r>
              <a:rPr lang="en-GB" dirty="0" smtClean="0"/>
              <a:t>Local scaling</a:t>
            </a:r>
            <a:r>
              <a:rPr lang="en-GB" baseline="0" dirty="0" smtClean="0"/>
              <a:t> factors are derived using expected for Scotland </a:t>
            </a:r>
            <a:r>
              <a:rPr lang="en-GB" baseline="0" dirty="0" err="1" smtClean="0"/>
              <a:t>vs</a:t>
            </a:r>
            <a:r>
              <a:rPr lang="en-GB" baseline="0" dirty="0" smtClean="0"/>
              <a:t> observed figures.</a:t>
            </a:r>
          </a:p>
          <a:p>
            <a:r>
              <a:rPr lang="en-GB" baseline="0" dirty="0" smtClean="0"/>
              <a:t>Live expectancy is also assumed to increase steadily.</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a:t>
            </a:r>
            <a:r>
              <a:rPr lang="en-GB" baseline="0" dirty="0" smtClean="0"/>
              <a:t> http://statistics.gov.scot/resource?uri=http%3A%2F%2Fstatistics.gov.scot%2Fdata%2Fbirths</a:t>
            </a:r>
          </a:p>
        </p:txBody>
      </p:sp>
      <p:sp>
        <p:nvSpPr>
          <p:cNvPr id="4" name="Slide Number Placeholder 3"/>
          <p:cNvSpPr>
            <a:spLocks noGrp="1"/>
          </p:cNvSpPr>
          <p:nvPr>
            <p:ph type="sldNum" sz="quarter" idx="10"/>
          </p:nvPr>
        </p:nvSpPr>
        <p:spPr/>
        <p:txBody>
          <a:bodyPr/>
          <a:lstStyle/>
          <a:p>
            <a:fld id="{0E49534D-AA0D-43CF-A9C1-17838A57C9B4}" type="slidenum">
              <a:rPr lang="en-GB" smtClean="0"/>
              <a:pPr/>
              <a:t>22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Play interactive D3 from </a:t>
            </a:r>
            <a:r>
              <a:rPr lang="en-GB" baseline="0" dirty="0" err="1" smtClean="0"/>
              <a:t>scotland</a:t>
            </a:r>
            <a:r>
              <a:rPr lang="en-GB" baseline="0" dirty="0" smtClean="0"/>
              <a:t> census: http://www.scotlandscensus.gov.uk/NRSinteractivedata/fertility/fertility.html showing increasing average age of mother at childbirth – sadly age at childbirth by </a:t>
            </a:r>
            <a:r>
              <a:rPr lang="en-GB" baseline="0" dirty="0" err="1" smtClean="0"/>
              <a:t>datazone</a:t>
            </a:r>
            <a:r>
              <a:rPr lang="en-GB" baseline="0" dirty="0" smtClean="0"/>
              <a:t> (for Uist composite) not available </a:t>
            </a:r>
          </a:p>
          <a:p>
            <a:r>
              <a:rPr lang="en-GB" baseline="0" dirty="0" smtClean="0"/>
              <a:t>Interesting paper: https://www.humanfertility.org/Docs/Symposium/McDonald_Kippen.pdf</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23</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a:t>
            </a:r>
            <a:r>
              <a:rPr lang="en-GB" baseline="0" dirty="0" smtClean="0"/>
              <a:t> illustrate the danger of small numbers projections or forecasting I plotted the five areas with comparable population structure to Uist. Naturally occurring variation is hard to separate from special cause variation.</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Not an invitation to “trust no one” as rigorous QA in place, but rather to emphasise that population statistics is a reflection of life which is, of course, highly uncertain.</a:t>
            </a:r>
          </a:p>
        </p:txBody>
      </p:sp>
      <p:sp>
        <p:nvSpPr>
          <p:cNvPr id="4" name="Slide Number Placeholder 3"/>
          <p:cNvSpPr>
            <a:spLocks noGrp="1"/>
          </p:cNvSpPr>
          <p:nvPr>
            <p:ph type="sldNum" sz="quarter" idx="10"/>
          </p:nvPr>
        </p:nvSpPr>
        <p:spPr/>
        <p:txBody>
          <a:bodyPr/>
          <a:lstStyle/>
          <a:p>
            <a:fld id="{0E49534D-AA0D-43CF-A9C1-17838A57C9B4}"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Demo D3 visualisation and discuss randomness. Deaths is probably the most predictable component as happens to all and doesn’t change that much compared to the other two components as both births and migration are “discretionary”.</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2001 and 2011 names will</a:t>
            </a:r>
            <a:r>
              <a:rPr lang="en-GB" baseline="0" dirty="0" smtClean="0"/>
              <a:t> differ.</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dirty="0" smtClean="0"/>
              <a:t>Average household size for Scotland in 2001 was 2.27 so Western</a:t>
            </a:r>
            <a:r>
              <a:rPr lang="en-GB" baseline="0" dirty="0" smtClean="0"/>
              <a:t> Isles people had bigger families than on average across Scotland.</a:t>
            </a:r>
          </a:p>
          <a:p>
            <a:r>
              <a:rPr lang="en-GB" dirty="0" smtClean="0"/>
              <a:t>https://www.nrscotland.gov.uk/statistics-and-data/statistics/statistics-by-theme/life-expectancy/life-expectancy-in-scottish-areas/time-series-data</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baseline="0" dirty="0" smtClean="0"/>
              <a:t>Scotland average household size was 2.18 in 2009.</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For</a:t>
            </a:r>
            <a:r>
              <a:rPr lang="en-GB" baseline="0" dirty="0" smtClean="0"/>
              <a:t> components of population change, I could only find 2001-2011 data: </a:t>
            </a:r>
          </a:p>
          <a:p>
            <a:r>
              <a:rPr lang="en-GB" dirty="0" smtClean="0"/>
              <a:t>https://www.nrscotland.gov.uk/statistics-and-data/statistics/statistics-by-theme/population/population-estimates/mid-year-population-estimates/mid-2002-to-mid-2010-revision/list-of-tables</a:t>
            </a:r>
          </a:p>
          <a:p>
            <a:r>
              <a:rPr lang="en-GB" dirty="0" smtClean="0"/>
              <a:t>Scotland</a:t>
            </a:r>
            <a:r>
              <a:rPr lang="en-GB" baseline="0" dirty="0" smtClean="0"/>
              <a:t> population time series by single age and year is here:</a:t>
            </a:r>
          </a:p>
          <a:p>
            <a:r>
              <a:rPr lang="en-GB" dirty="0" smtClean="0"/>
              <a:t>https://www.nrscotland.gov.uk/statistics-and-data/statistics/statistics-by-theme/population/population-estimates/mid-year-population-estimates/population-estimates-time-series-data</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baseline="0" dirty="0" smtClean="0"/>
              <a:t>Scotland average household size was 2.17 in 2016 – barely changed from 2009.</a:t>
            </a:r>
          </a:p>
          <a:p>
            <a:r>
              <a:rPr lang="en-GB" baseline="0" dirty="0" smtClean="0"/>
              <a:t>Life expectancy: https://www.ons.gov.uk/peoplepopulationandcommunity/birthsdeathsandmarriages/lifeexpectancies/datasets/lifeexpectancyatbirthandatage65bylocalareasintheunitedkingdomtable2ukandlocalareasinscotland</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the population</a:t>
            </a:r>
            <a:r>
              <a:rPr lang="en-GB" baseline="0" dirty="0" smtClean="0"/>
              <a:t> growth coupled with </a:t>
            </a:r>
            <a:r>
              <a:rPr lang="en-GB" baseline="0" dirty="0" err="1" smtClean="0"/>
              <a:t>ubranisation</a:t>
            </a:r>
            <a:r>
              <a:rPr lang="en-GB" baseline="0" dirty="0" smtClean="0"/>
              <a:t> mean more remote areas like Uist are missing out?</a:t>
            </a:r>
          </a:p>
          <a:p>
            <a:r>
              <a:rPr lang="en-GB" baseline="0" dirty="0" smtClean="0"/>
              <a:t>Sources: https://www.nrscotland.gov.uk/statistics-and-data/statistics/statistics-by-theme/population/population-estimates/special-area-population-estimates/population-estimates-by-urban-rural-classification</a:t>
            </a:r>
          </a:p>
          <a:p>
            <a:r>
              <a:rPr lang="en-GB" baseline="0" dirty="0" smtClean="0"/>
              <a:t>https://www.gov.scot/Topics/Statistics/About/Methodology/UrbanRuralClassification</a:t>
            </a:r>
          </a:p>
        </p:txBody>
      </p:sp>
      <p:sp>
        <p:nvSpPr>
          <p:cNvPr id="4" name="Slide Number Placeholder 3"/>
          <p:cNvSpPr>
            <a:spLocks noGrp="1"/>
          </p:cNvSpPr>
          <p:nvPr>
            <p:ph type="sldNum" sz="quarter" idx="10"/>
          </p:nvPr>
        </p:nvSpPr>
        <p:spPr/>
        <p:txBody>
          <a:bodyPr/>
          <a:lstStyle/>
          <a:p>
            <a:fld id="{0E49534D-AA0D-43CF-A9C1-17838A57C9B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Show the Tableau Workbook with Maps: Uist is classed as Very Remote Rural</a:t>
            </a:r>
            <a:r>
              <a:rPr lang="en-GB" baseline="0" dirty="0" smtClean="0"/>
              <a:t> defined using population density (based on postcodes and census data) and drive time to the nearest settlement of 10,000 or more people.</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62242-E901-407B-8BF7-E0E097C244E4}" type="datetimeFigureOut">
              <a:rPr lang="en-GB" smtClean="0"/>
              <a:pPr/>
              <a:t>09/08/2018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62242-E901-407B-8BF7-E0E097C244E4}" type="datetimeFigureOut">
              <a:rPr lang="en-GB" smtClean="0"/>
              <a:pPr/>
              <a:t>09/08/2018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97E1B-724A-4E7D-BA16-C871F7FF814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latin typeface="Cambria" pitchFamily="18" charset="0"/>
              </a:rPr>
              <a:t>Sustainable Uist Presentation</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Cambria" pitchFamily="18" charset="0"/>
              </a:rPr>
              <a:t>Average Household Sizes</a:t>
            </a:r>
            <a:endParaRPr lang="en-GB" dirty="0">
              <a:latin typeface="Cambria" pitchFamily="18" charset="0"/>
            </a:endParaRPr>
          </a:p>
        </p:txBody>
      </p:sp>
      <p:sp>
        <p:nvSpPr>
          <p:cNvPr id="4" name="TextBox 3"/>
          <p:cNvSpPr txBox="1"/>
          <p:nvPr/>
        </p:nvSpPr>
        <p:spPr>
          <a:xfrm>
            <a:off x="755576" y="1268760"/>
            <a:ext cx="7632848" cy="646331"/>
          </a:xfrm>
          <a:prstGeom prst="rect">
            <a:avLst/>
          </a:prstGeom>
          <a:noFill/>
        </p:spPr>
        <p:txBody>
          <a:bodyPr wrap="square" rtlCol="0">
            <a:spAutoFit/>
          </a:bodyPr>
          <a:lstStyle/>
          <a:p>
            <a:r>
              <a:rPr lang="en-GB" dirty="0" smtClean="0"/>
              <a:t>Western Isles recorded the biggest drop in average household size from 2001 to 2017 among all 32 council areas in Scotland. It fell 10% whereas Scotland fell 5%</a:t>
            </a:r>
            <a:endParaRPr lang="en-GB" dirty="0"/>
          </a:p>
        </p:txBody>
      </p:sp>
      <p:pic>
        <p:nvPicPr>
          <p:cNvPr id="7170" name="Picture 2" descr="C:\Users\germap01\Python\GIT PROJECTS\population-sim\workspace\Presentation\images\Average Household Size.png"/>
          <p:cNvPicPr>
            <a:picLocks noChangeAspect="1" noChangeArrowheads="1"/>
          </p:cNvPicPr>
          <p:nvPr/>
        </p:nvPicPr>
        <p:blipFill>
          <a:blip r:embed="rId3" cstate="print"/>
          <a:srcRect/>
          <a:stretch>
            <a:fillRect/>
          </a:stretch>
        </p:blipFill>
        <p:spPr bwMode="auto">
          <a:xfrm>
            <a:off x="395536" y="1988840"/>
            <a:ext cx="8145463" cy="43529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GB" dirty="0" smtClean="0">
                <a:latin typeface="Cambria" pitchFamily="18" charset="0"/>
              </a:rPr>
              <a:t>2016 basis for population projections</a:t>
            </a:r>
            <a:endParaRPr lang="en-GB" dirty="0">
              <a:latin typeface="Cambria" pitchFamily="18" charset="0"/>
            </a:endParaRPr>
          </a:p>
        </p:txBody>
      </p:sp>
      <p:sp>
        <p:nvSpPr>
          <p:cNvPr id="3" name="Content Placeholder 2"/>
          <p:cNvSpPr>
            <a:spLocks noGrp="1"/>
          </p:cNvSpPr>
          <p:nvPr>
            <p:ph idx="1"/>
          </p:nvPr>
        </p:nvSpPr>
        <p:spPr/>
        <p:txBody>
          <a:bodyPr/>
          <a:lstStyle/>
          <a:p>
            <a:r>
              <a:rPr lang="en-GB" dirty="0" smtClean="0">
                <a:latin typeface="Cambria" pitchFamily="18" charset="0"/>
              </a:rPr>
              <a:t>Uncertainty inherent in all projections</a:t>
            </a:r>
          </a:p>
          <a:p>
            <a:r>
              <a:rPr lang="en-GB" dirty="0" smtClean="0">
                <a:latin typeface="Cambria" pitchFamily="18" charset="0"/>
              </a:rPr>
              <a:t>Comparable areas</a:t>
            </a:r>
          </a:p>
          <a:p>
            <a:r>
              <a:rPr lang="en-GB" dirty="0" smtClean="0">
                <a:latin typeface="Cambria" pitchFamily="18" charset="0"/>
              </a:rPr>
              <a:t>Difficulty in projecting populations in uncertain times: </a:t>
            </a:r>
            <a:r>
              <a:rPr lang="en-GB" dirty="0" err="1" smtClean="0">
                <a:latin typeface="Cambria" pitchFamily="18" charset="0"/>
              </a:rPr>
              <a:t>Brexit</a:t>
            </a:r>
            <a:endParaRPr lang="en-GB" dirty="0" smtClean="0">
              <a:latin typeface="Cambria" pitchFamily="18" charset="0"/>
            </a:endParaRPr>
          </a:p>
          <a:p>
            <a:r>
              <a:rPr lang="en-GB" dirty="0" smtClean="0">
                <a:latin typeface="Cambria" pitchFamily="18" charset="0"/>
              </a:rPr>
              <a:t>Components of population growth</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Uncertainty</a:t>
            </a:r>
            <a:endParaRPr lang="en-GB" dirty="0">
              <a:latin typeface="Cambria" pitchFamily="18" charset="0"/>
            </a:endParaRPr>
          </a:p>
        </p:txBody>
      </p:sp>
      <p:sp>
        <p:nvSpPr>
          <p:cNvPr id="4" name="Content Placeholder 2"/>
          <p:cNvSpPr>
            <a:spLocks noGrp="1"/>
          </p:cNvSpPr>
          <p:nvPr>
            <p:ph idx="1"/>
          </p:nvPr>
        </p:nvSpPr>
        <p:spPr>
          <a:xfrm>
            <a:off x="467544" y="1628800"/>
            <a:ext cx="8229600" cy="4525963"/>
          </a:xfrm>
        </p:spPr>
        <p:txBody>
          <a:bodyPr/>
          <a:lstStyle/>
          <a:p>
            <a:r>
              <a:rPr lang="en-GB" dirty="0" smtClean="0">
                <a:latin typeface="Cambria" pitchFamily="18" charset="0"/>
              </a:rPr>
              <a:t>Forecasting scenarios or variants</a:t>
            </a:r>
          </a:p>
          <a:p>
            <a:r>
              <a:rPr lang="en-GB" dirty="0" smtClean="0">
                <a:latin typeface="Cambria" pitchFamily="18" charset="0"/>
              </a:rPr>
              <a:t>Compounding uncertainty over long (25+) periods</a:t>
            </a:r>
          </a:p>
          <a:p>
            <a:r>
              <a:rPr lang="en-GB" dirty="0" smtClean="0">
                <a:latin typeface="Cambria" pitchFamily="18" charset="0"/>
              </a:rPr>
              <a:t>State of the population</a:t>
            </a:r>
          </a:p>
          <a:p>
            <a:r>
              <a:rPr lang="en-GB" dirty="0" smtClean="0">
                <a:latin typeface="Cambria" pitchFamily="18" charset="0"/>
              </a:rPr>
              <a:t>Catastrophic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rmap01\Python\GIT PROJECTS\population-sim\workspace\Presentation\images\UK-wide projection errors.png"/>
          <p:cNvPicPr>
            <a:picLocks noChangeAspect="1" noChangeArrowheads="1"/>
          </p:cNvPicPr>
          <p:nvPr/>
        </p:nvPicPr>
        <p:blipFill>
          <a:blip r:embed="rId3" cstate="print"/>
          <a:srcRect/>
          <a:stretch>
            <a:fillRect/>
          </a:stretch>
        </p:blipFill>
        <p:spPr bwMode="auto">
          <a:xfrm>
            <a:off x="971600" y="1484784"/>
            <a:ext cx="7141973" cy="5136629"/>
          </a:xfrm>
          <a:prstGeom prst="rect">
            <a:avLst/>
          </a:prstGeom>
          <a:noFill/>
        </p:spPr>
      </p:pic>
      <p:sp>
        <p:nvSpPr>
          <p:cNvPr id="5" name="Title 4"/>
          <p:cNvSpPr>
            <a:spLocks noGrp="1"/>
          </p:cNvSpPr>
          <p:nvPr>
            <p:ph type="title"/>
          </p:nvPr>
        </p:nvSpPr>
        <p:spPr/>
        <p:txBody>
          <a:bodyPr/>
          <a:lstStyle/>
          <a:p>
            <a:r>
              <a:rPr lang="en-GB" dirty="0" smtClean="0"/>
              <a:t>Total UK population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GB" dirty="0" smtClean="0">
                <a:latin typeface="Cambria" pitchFamily="18" charset="0"/>
              </a:rPr>
              <a:t>Closer to home – Western Isles projection</a:t>
            </a:r>
            <a:endParaRPr lang="en-GB" dirty="0">
              <a:latin typeface="Cambria" pitchFamily="18" charset="0"/>
            </a:endParaRPr>
          </a:p>
        </p:txBody>
      </p:sp>
      <p:pic>
        <p:nvPicPr>
          <p:cNvPr id="3075" name="Picture 3" descr="C:\Users\germap01\Python\GIT PROJECTS\population-sim\workspace\Presentation\images\Uist projection historic.png"/>
          <p:cNvPicPr>
            <a:picLocks noChangeAspect="1" noChangeArrowheads="1"/>
          </p:cNvPicPr>
          <p:nvPr/>
        </p:nvPicPr>
        <p:blipFill>
          <a:blip r:embed="rId3" cstate="print"/>
          <a:srcRect/>
          <a:stretch>
            <a:fillRect/>
          </a:stretch>
        </p:blipFill>
        <p:spPr bwMode="auto">
          <a:xfrm>
            <a:off x="251520" y="2019624"/>
            <a:ext cx="8676456" cy="378564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ermap01\Python\GIT PROJECTS\population-sim\workspace\Presentation\images\all_ca_no_name_final_1.png"/>
          <p:cNvPicPr>
            <a:picLocks noChangeAspect="1" noChangeArrowheads="1"/>
          </p:cNvPicPr>
          <p:nvPr/>
        </p:nvPicPr>
        <p:blipFill>
          <a:blip r:embed="rId2" cstate="print"/>
          <a:srcRect/>
          <a:stretch>
            <a:fillRect/>
          </a:stretch>
        </p:blipFill>
        <p:spPr bwMode="auto">
          <a:xfrm>
            <a:off x="1331639" y="540000"/>
            <a:ext cx="6435626" cy="6026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germap01\Python\GIT PROJECTS\population-sim\workspace\Presentation\images\all_ca_no_name_final_2.png"/>
          <p:cNvPicPr>
            <a:picLocks noChangeAspect="1" noChangeArrowheads="1"/>
          </p:cNvPicPr>
          <p:nvPr/>
        </p:nvPicPr>
        <p:blipFill>
          <a:blip r:embed="rId2" cstate="print"/>
          <a:srcRect/>
          <a:stretch>
            <a:fillRect/>
          </a:stretch>
        </p:blipFill>
        <p:spPr bwMode="auto">
          <a:xfrm>
            <a:off x="1331640" y="540000"/>
            <a:ext cx="6435627" cy="6026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ermap01\Python\GIT PROJECTS\population-sim\workspace\Presentation\images\similar areas to uist.png"/>
          <p:cNvPicPr>
            <a:picLocks noChangeAspect="1" noChangeArrowheads="1"/>
          </p:cNvPicPr>
          <p:nvPr/>
        </p:nvPicPr>
        <p:blipFill>
          <a:blip r:embed="rId2" cstate="print"/>
          <a:srcRect/>
          <a:stretch>
            <a:fillRect/>
          </a:stretch>
        </p:blipFill>
        <p:spPr bwMode="auto">
          <a:xfrm>
            <a:off x="851584" y="980728"/>
            <a:ext cx="7104792" cy="532859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Comparable areas: 2016-26</a:t>
            </a:r>
            <a:endParaRPr lang="en-GB" dirty="0"/>
          </a:p>
        </p:txBody>
      </p:sp>
      <p:pic>
        <p:nvPicPr>
          <p:cNvPr id="9220" name="Picture 4"/>
          <p:cNvPicPr>
            <a:picLocks noChangeAspect="1" noChangeArrowheads="1"/>
          </p:cNvPicPr>
          <p:nvPr/>
        </p:nvPicPr>
        <p:blipFill>
          <a:blip r:embed="rId3" cstate="print"/>
          <a:srcRect/>
          <a:stretch>
            <a:fillRect/>
          </a:stretch>
        </p:blipFill>
        <p:spPr bwMode="auto">
          <a:xfrm>
            <a:off x="144016" y="1627481"/>
            <a:ext cx="8820472" cy="2737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Comparable areas: 2016-41</a:t>
            </a:r>
            <a:endParaRPr lang="en-GB" dirty="0"/>
          </a:p>
        </p:txBody>
      </p:sp>
      <p:pic>
        <p:nvPicPr>
          <p:cNvPr id="10242" name="Picture 2"/>
          <p:cNvPicPr>
            <a:picLocks noChangeAspect="1" noChangeArrowheads="1"/>
          </p:cNvPicPr>
          <p:nvPr/>
        </p:nvPicPr>
        <p:blipFill>
          <a:blip r:embed="rId3" cstate="print"/>
          <a:srcRect/>
          <a:stretch>
            <a:fillRect/>
          </a:stretch>
        </p:blipFill>
        <p:spPr bwMode="auto">
          <a:xfrm>
            <a:off x="72008" y="1779578"/>
            <a:ext cx="8892480" cy="2784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Boring, but important</a:t>
            </a:r>
            <a:endParaRPr lang="en-GB" dirty="0"/>
          </a:p>
        </p:txBody>
      </p:sp>
      <p:sp>
        <p:nvSpPr>
          <p:cNvPr id="3" name="Content Placeholder 2"/>
          <p:cNvSpPr>
            <a:spLocks noGrp="1"/>
          </p:cNvSpPr>
          <p:nvPr>
            <p:ph idx="1"/>
          </p:nvPr>
        </p:nvSpPr>
        <p:spPr/>
        <p:txBody>
          <a:bodyPr>
            <a:normAutofit lnSpcReduction="10000"/>
          </a:bodyPr>
          <a:lstStyle/>
          <a:p>
            <a:r>
              <a:rPr lang="en-GB" dirty="0" smtClean="0">
                <a:latin typeface="Cambria" pitchFamily="18" charset="0"/>
              </a:rPr>
              <a:t>Sources: NRS Scotland website; links at the bottom of the slides.</a:t>
            </a:r>
          </a:p>
          <a:p>
            <a:pPr>
              <a:buNone/>
            </a:pPr>
            <a:endParaRPr lang="en-GB" dirty="0" smtClean="0">
              <a:latin typeface="Cambria" pitchFamily="18" charset="0"/>
            </a:endParaRPr>
          </a:p>
          <a:p>
            <a:r>
              <a:rPr lang="en-GB" dirty="0" smtClean="0">
                <a:latin typeface="Cambria" pitchFamily="18" charset="0"/>
              </a:rPr>
              <a:t>Geography levels: Datazone whenever available, otherwise Council Area.</a:t>
            </a:r>
          </a:p>
          <a:p>
            <a:pPr>
              <a:buNone/>
            </a:pPr>
            <a:endParaRPr lang="en-GB" dirty="0" smtClean="0">
              <a:latin typeface="Cambria" pitchFamily="18" charset="0"/>
            </a:endParaRPr>
          </a:p>
          <a:p>
            <a:r>
              <a:rPr lang="en-GB" dirty="0" smtClean="0">
                <a:latin typeface="Cambria" pitchFamily="18" charset="0"/>
              </a:rPr>
              <a:t>(Almost) everything is an estimate. The further data is from a census (itself an estimate), the greater the uncertainty.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normAutofit fontScale="90000"/>
          </a:bodyPr>
          <a:lstStyle/>
          <a:p>
            <a:r>
              <a:rPr lang="en-GB" dirty="0" smtClean="0">
                <a:latin typeface="Cambria" pitchFamily="18" charset="0"/>
              </a:rPr>
              <a:t>Discussion of assumptions for comparable areas</a:t>
            </a:r>
            <a:endParaRPr lang="en-GB" dirty="0">
              <a:latin typeface="Cambria" pitchFamily="18" charset="0"/>
            </a:endParaRPr>
          </a:p>
        </p:txBody>
      </p:sp>
      <p:sp>
        <p:nvSpPr>
          <p:cNvPr id="3" name="TextBox 2"/>
          <p:cNvSpPr txBox="1"/>
          <p:nvPr/>
        </p:nvSpPr>
        <p:spPr>
          <a:xfrm>
            <a:off x="755576" y="1844824"/>
            <a:ext cx="7704856" cy="4832092"/>
          </a:xfrm>
          <a:prstGeom prst="rect">
            <a:avLst/>
          </a:prstGeom>
          <a:noFill/>
        </p:spPr>
        <p:txBody>
          <a:bodyPr wrap="square" rtlCol="0">
            <a:spAutoFit/>
          </a:bodyPr>
          <a:lstStyle/>
          <a:p>
            <a:pPr>
              <a:buFont typeface="Arial" pitchFamily="34" charset="0"/>
              <a:buChar char="•"/>
            </a:pPr>
            <a:r>
              <a:rPr lang="en-GB" sz="2800" dirty="0" smtClean="0">
                <a:latin typeface="Cambria" pitchFamily="18" charset="0"/>
              </a:rPr>
              <a:t>Total Fertility Rate is assumed to increase </a:t>
            </a:r>
            <a:r>
              <a:rPr lang="en-GB" sz="2800" dirty="0" err="1" smtClean="0">
                <a:latin typeface="Cambria" pitchFamily="18" charset="0"/>
              </a:rPr>
              <a:t>steadlily</a:t>
            </a:r>
            <a:r>
              <a:rPr lang="en-GB" sz="2800" dirty="0" smtClean="0">
                <a:latin typeface="Cambria" pitchFamily="18" charset="0"/>
              </a:rPr>
              <a:t> for all areas: from 1.67 to 1.86 by 2041 for Western Isles.</a:t>
            </a:r>
          </a:p>
          <a:p>
            <a:pPr>
              <a:buFont typeface="Arial" pitchFamily="34" charset="0"/>
              <a:buChar char="•"/>
            </a:pPr>
            <a:endParaRPr lang="en-GB" sz="2800" dirty="0" smtClean="0">
              <a:latin typeface="Cambria" pitchFamily="18" charset="0"/>
            </a:endParaRPr>
          </a:p>
          <a:p>
            <a:pPr>
              <a:buFont typeface="Arial" pitchFamily="34" charset="0"/>
              <a:buChar char="•"/>
            </a:pPr>
            <a:r>
              <a:rPr lang="en-GB" sz="2800" dirty="0" smtClean="0">
                <a:latin typeface="Cambria" pitchFamily="18" charset="0"/>
              </a:rPr>
              <a:t>Of the four areas only D&amp;G has a lower TFR than Western Isles.</a:t>
            </a:r>
          </a:p>
          <a:p>
            <a:pPr>
              <a:buFont typeface="Arial" pitchFamily="34" charset="0"/>
              <a:buChar char="•"/>
            </a:pPr>
            <a:endParaRPr lang="en-GB" sz="2800" dirty="0" smtClean="0">
              <a:latin typeface="Cambria" pitchFamily="18" charset="0"/>
            </a:endParaRPr>
          </a:p>
          <a:p>
            <a:pPr>
              <a:buFont typeface="Arial" pitchFamily="34" charset="0"/>
              <a:buChar char="•"/>
            </a:pPr>
            <a:r>
              <a:rPr lang="en-GB" sz="2800" dirty="0" smtClean="0">
                <a:latin typeface="Cambria" pitchFamily="18" charset="0"/>
              </a:rPr>
              <a:t>Local scaling for Western Isles assumes slightly higher fertility and mortality among males and slightly lower mortality among females compared to Scotland.</a:t>
            </a:r>
            <a:endParaRPr lang="en-GB" sz="2800" dirty="0">
              <a:latin typeface="Cambri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Components of population change</a:t>
            </a:r>
            <a:endParaRPr lang="en-GB" dirty="0">
              <a:latin typeface="Cambria" pitchFamily="18" charset="0"/>
            </a:endParaRPr>
          </a:p>
        </p:txBody>
      </p:sp>
      <p:sp>
        <p:nvSpPr>
          <p:cNvPr id="5" name="Content Placeholder 2"/>
          <p:cNvSpPr>
            <a:spLocks noGrp="1"/>
          </p:cNvSpPr>
          <p:nvPr>
            <p:ph idx="1"/>
          </p:nvPr>
        </p:nvSpPr>
        <p:spPr>
          <a:xfrm>
            <a:off x="467544" y="1628800"/>
            <a:ext cx="8229600" cy="4525963"/>
          </a:xfrm>
        </p:spPr>
        <p:txBody>
          <a:bodyPr/>
          <a:lstStyle/>
          <a:p>
            <a:r>
              <a:rPr lang="en-GB" dirty="0" smtClean="0">
                <a:latin typeface="Cambria" pitchFamily="18" charset="0"/>
              </a:rPr>
              <a:t>Births</a:t>
            </a:r>
          </a:p>
          <a:p>
            <a:r>
              <a:rPr lang="en-GB" dirty="0" smtClean="0">
                <a:latin typeface="Cambria" pitchFamily="18" charset="0"/>
              </a:rPr>
              <a:t>Deaths</a:t>
            </a:r>
          </a:p>
          <a:p>
            <a:r>
              <a:rPr lang="en-GB" dirty="0" smtClean="0">
                <a:latin typeface="Cambria" pitchFamily="18" charset="0"/>
              </a:rPr>
              <a:t>Migration: internal and international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Births: unpredictable over long term</a:t>
            </a:r>
            <a:endParaRPr lang="en-GB" dirty="0">
              <a:latin typeface="Cambri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395536" y="1412776"/>
            <a:ext cx="822007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More births-related discussion</a:t>
            </a:r>
            <a:endParaRPr lang="en-GB" dirty="0">
              <a:latin typeface="Cambria" pitchFamily="18" charset="0"/>
            </a:endParaRPr>
          </a:p>
        </p:txBody>
      </p:sp>
      <p:sp>
        <p:nvSpPr>
          <p:cNvPr id="4" name="TextBox 3"/>
          <p:cNvSpPr txBox="1"/>
          <p:nvPr/>
        </p:nvSpPr>
        <p:spPr>
          <a:xfrm>
            <a:off x="827584" y="1772816"/>
            <a:ext cx="7776864" cy="3046988"/>
          </a:xfrm>
          <a:prstGeom prst="rect">
            <a:avLst/>
          </a:prstGeom>
          <a:noFill/>
        </p:spPr>
        <p:txBody>
          <a:bodyPr wrap="square" rtlCol="0">
            <a:spAutoFit/>
          </a:bodyPr>
          <a:lstStyle/>
          <a:p>
            <a:r>
              <a:rPr lang="en-GB" sz="3200" dirty="0" smtClean="0">
                <a:latin typeface="Cambria" pitchFamily="18" charset="0"/>
              </a:rPr>
              <a:t>Talk about how crude rate is different from age-specific or per 1000 of female population and how population structure affects it all. Area of active research into best ways to project fertility.</a:t>
            </a:r>
          </a:p>
          <a:p>
            <a:endParaRPr lang="en-GB" sz="3200" dirty="0">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Naturally occurring variation </a:t>
            </a:r>
            <a:r>
              <a:rPr lang="en-GB" dirty="0" err="1" smtClean="0">
                <a:latin typeface="Cambria" pitchFamily="18" charset="0"/>
              </a:rPr>
              <a:t>vs</a:t>
            </a:r>
            <a:r>
              <a:rPr lang="en-GB" dirty="0" smtClean="0">
                <a:latin typeface="Cambria" pitchFamily="18" charset="0"/>
              </a:rPr>
              <a:t> special cause variation</a:t>
            </a:r>
            <a:endParaRPr lang="en-GB" dirty="0">
              <a:latin typeface="Cambria"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11560" y="1700808"/>
            <a:ext cx="8086725" cy="460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Deaths</a:t>
            </a:r>
            <a:br>
              <a:rPr lang="en-GB" dirty="0" smtClean="0"/>
            </a:br>
            <a:endParaRPr lang="en-GB" dirty="0"/>
          </a:p>
        </p:txBody>
      </p:sp>
      <p:pic>
        <p:nvPicPr>
          <p:cNvPr id="6" name="Picture 2" descr="C:\Users\germap01\Python\GIT PROJECTS\population-sim\workspace\Presentation\images\D3 forecast.png"/>
          <p:cNvPicPr>
            <a:picLocks noChangeAspect="1" noChangeArrowheads="1"/>
          </p:cNvPicPr>
          <p:nvPr/>
        </p:nvPicPr>
        <p:blipFill>
          <a:blip r:embed="rId3" cstate="print"/>
          <a:srcRect/>
          <a:stretch>
            <a:fillRect/>
          </a:stretch>
        </p:blipFill>
        <p:spPr bwMode="auto">
          <a:xfrm>
            <a:off x="216024" y="1196752"/>
            <a:ext cx="8748464" cy="491860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Migration</a:t>
            </a:r>
            <a:endParaRPr lang="en-GB" dirty="0"/>
          </a:p>
        </p:txBody>
      </p:sp>
      <p:sp>
        <p:nvSpPr>
          <p:cNvPr id="4" name="TextBox 3"/>
          <p:cNvSpPr txBox="1"/>
          <p:nvPr/>
        </p:nvSpPr>
        <p:spPr>
          <a:xfrm>
            <a:off x="683568" y="1916832"/>
            <a:ext cx="7272808" cy="4247317"/>
          </a:xfrm>
          <a:prstGeom prst="rect">
            <a:avLst/>
          </a:prstGeom>
          <a:noFill/>
        </p:spPr>
        <p:txBody>
          <a:bodyPr wrap="square" rtlCol="0">
            <a:spAutoFit/>
          </a:bodyPr>
          <a:lstStyle/>
          <a:p>
            <a:r>
              <a:rPr lang="en-GB" sz="2400" dirty="0" smtClean="0"/>
              <a:t>“Over the last year, Scotland’s population has grown at a slower rate than on average over the past 10 years. This is because of reduced migration levels as well as an increase in the number of deaths and in the number of births.  However, Scotland’s population is still projected to increase to 5.58m in 2026 and to continue rising to reach 5.69m in 2041. </a:t>
            </a:r>
          </a:p>
          <a:p>
            <a:endParaRPr lang="en-GB" sz="2400" dirty="0" smtClean="0"/>
          </a:p>
          <a:p>
            <a:r>
              <a:rPr lang="en-GB" sz="2400" dirty="0" smtClean="0"/>
              <a:t>We expect this growth to be </a:t>
            </a:r>
            <a:r>
              <a:rPr lang="en-GB" sz="2400" i="1" dirty="0" smtClean="0"/>
              <a:t>entirely</a:t>
            </a:r>
            <a:r>
              <a:rPr lang="en-GB" sz="2400" dirty="0" smtClean="0"/>
              <a:t> reliant on migration.</a:t>
            </a:r>
          </a:p>
          <a:p>
            <a:endParaRPr lang="en-GB" dirty="0" smtClean="0"/>
          </a:p>
          <a:p>
            <a:pPr algn="r"/>
            <a:r>
              <a:rPr lang="en-GB" dirty="0" smtClean="0"/>
              <a:t>Amy Wilson, NRS director of statistical and registration services </a:t>
            </a:r>
          </a:p>
          <a:p>
            <a:pPr algn="r"/>
            <a:r>
              <a:rPr lang="en-GB" dirty="0" smtClean="0"/>
              <a:t>August 2, 2018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Discussion of impact of migration on population forecasts</a:t>
            </a:r>
            <a:endParaRPr lang="en-GB" dirty="0"/>
          </a:p>
        </p:txBody>
      </p:sp>
      <p:sp>
        <p:nvSpPr>
          <p:cNvPr id="3" name="Content Placeholder 2"/>
          <p:cNvSpPr>
            <a:spLocks noGrp="1"/>
          </p:cNvSpPr>
          <p:nvPr>
            <p:ph idx="1"/>
          </p:nvPr>
        </p:nvSpPr>
        <p:spPr/>
        <p:txBody>
          <a:bodyPr/>
          <a:lstStyle/>
          <a:p>
            <a:r>
              <a:rPr lang="en-GB" dirty="0" smtClean="0"/>
              <a:t>For every immigrant, there is an emigrant somewhere. Accounting for factors of immigration and emigration is difficult.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Migration methodology in NRS projections</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points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Data zones for Uist</a:t>
            </a:r>
            <a:endParaRPr lang="en-GB" dirty="0">
              <a:latin typeface="Cambria" pitchFamily="18" charset="0"/>
            </a:endParaRPr>
          </a:p>
        </p:txBody>
      </p:sp>
      <p:pic>
        <p:nvPicPr>
          <p:cNvPr id="1026" name="Picture 2" descr="C:\Users\germap01\Python\GIT PROJECTS\population-sim\workspace\Presentation\images\Datazones of Uist.png"/>
          <p:cNvPicPr>
            <a:picLocks noChangeAspect="1" noChangeArrowheads="1"/>
          </p:cNvPicPr>
          <p:nvPr/>
        </p:nvPicPr>
        <p:blipFill>
          <a:blip r:embed="rId3" cstate="print"/>
          <a:srcRect/>
          <a:stretch>
            <a:fillRect/>
          </a:stretch>
        </p:blipFill>
        <p:spPr bwMode="auto">
          <a:xfrm>
            <a:off x="1259632" y="1268760"/>
            <a:ext cx="6912768" cy="485443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6912"/>
            <a:ext cx="8229600" cy="1143000"/>
          </a:xfrm>
        </p:spPr>
        <p:txBody>
          <a:bodyPr/>
          <a:lstStyle/>
          <a:p>
            <a:r>
              <a:rPr lang="en-GB" dirty="0" smtClean="0">
                <a:latin typeface="Cambria" pitchFamily="18" charset="0"/>
              </a:rPr>
              <a:t>Questions?</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a:xfrm>
            <a:off x="323528" y="1600200"/>
            <a:ext cx="8229600" cy="4525963"/>
          </a:xfrm>
        </p:spPr>
        <p:txBody>
          <a:bodyPr/>
          <a:lstStyle/>
          <a:p>
            <a:pPr>
              <a:buNone/>
            </a:pPr>
            <a:r>
              <a:rPr lang="en-GB" dirty="0" smtClean="0">
                <a:latin typeface="Cambria" pitchFamily="18" charset="0"/>
              </a:rPr>
              <a:t>Free or </a:t>
            </a:r>
            <a:r>
              <a:rPr lang="en-GB" dirty="0" err="1" smtClean="0">
                <a:latin typeface="Cambria" pitchFamily="18" charset="0"/>
              </a:rPr>
              <a:t>Opensource</a:t>
            </a:r>
            <a:r>
              <a:rPr lang="en-GB" dirty="0" smtClean="0">
                <a:latin typeface="Cambria" pitchFamily="18" charset="0"/>
              </a:rPr>
              <a:t> tools used in the analysis:</a:t>
            </a:r>
            <a:endParaRPr lang="en-GB" dirty="0">
              <a:latin typeface="Cambria" pitchFamily="18" charset="0"/>
            </a:endParaRPr>
          </a:p>
        </p:txBody>
      </p:sp>
      <p:pic>
        <p:nvPicPr>
          <p:cNvPr id="1026" name="Picture 2" descr="https://images.duckduckgo.com/iu/?u=https%3A%2F%2Ftse1.mm.bing.net%2Fth%3Fid%3DOIP.WhwlIffvfxCf1h-ju8mUIAHaE_%26pid%3D15.1&amp;f=1"/>
          <p:cNvPicPr>
            <a:picLocks noChangeAspect="1" noChangeArrowheads="1"/>
          </p:cNvPicPr>
          <p:nvPr/>
        </p:nvPicPr>
        <p:blipFill>
          <a:blip r:embed="rId2" cstate="print"/>
          <a:srcRect/>
          <a:stretch>
            <a:fillRect/>
          </a:stretch>
        </p:blipFill>
        <p:spPr bwMode="auto">
          <a:xfrm>
            <a:off x="251520" y="2636912"/>
            <a:ext cx="2588919" cy="1742332"/>
          </a:xfrm>
          <a:prstGeom prst="rect">
            <a:avLst/>
          </a:prstGeom>
          <a:noFill/>
        </p:spPr>
      </p:pic>
      <p:sp>
        <p:nvSpPr>
          <p:cNvPr id="1028" name="AutoShape 4"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5" name="Picture 11"/>
          <p:cNvPicPr>
            <a:picLocks noChangeAspect="1" noChangeArrowheads="1"/>
          </p:cNvPicPr>
          <p:nvPr/>
        </p:nvPicPr>
        <p:blipFill>
          <a:blip r:embed="rId3" cstate="print"/>
          <a:srcRect/>
          <a:stretch>
            <a:fillRect/>
          </a:stretch>
        </p:blipFill>
        <p:spPr bwMode="auto">
          <a:xfrm>
            <a:off x="3059832" y="2636912"/>
            <a:ext cx="5362575" cy="800100"/>
          </a:xfrm>
          <a:prstGeom prst="rect">
            <a:avLst/>
          </a:prstGeom>
          <a:noFill/>
          <a:ln w="9525">
            <a:noFill/>
            <a:miter lim="800000"/>
            <a:headEnd/>
            <a:tailEnd/>
          </a:ln>
        </p:spPr>
      </p:pic>
      <p:pic>
        <p:nvPicPr>
          <p:cNvPr id="1037" name="Picture 13" descr="Tableau Desktop Review &amp; Rating | PCMag.com"/>
          <p:cNvPicPr>
            <a:picLocks noChangeAspect="1" noChangeArrowheads="1"/>
          </p:cNvPicPr>
          <p:nvPr/>
        </p:nvPicPr>
        <p:blipFill>
          <a:blip r:embed="rId4" cstate="print"/>
          <a:srcRect/>
          <a:stretch>
            <a:fillRect/>
          </a:stretch>
        </p:blipFill>
        <p:spPr bwMode="auto">
          <a:xfrm>
            <a:off x="4355976" y="3356992"/>
            <a:ext cx="3456384" cy="1940973"/>
          </a:xfrm>
          <a:prstGeom prst="rect">
            <a:avLst/>
          </a:prstGeom>
          <a:noFill/>
        </p:spPr>
      </p:pic>
      <p:pic>
        <p:nvPicPr>
          <p:cNvPr id="1038" name="Picture 14"/>
          <p:cNvPicPr>
            <a:picLocks noChangeAspect="1" noChangeArrowheads="1"/>
          </p:cNvPicPr>
          <p:nvPr/>
        </p:nvPicPr>
        <p:blipFill>
          <a:blip r:embed="rId5" cstate="print"/>
          <a:srcRect/>
          <a:stretch>
            <a:fillRect/>
          </a:stretch>
        </p:blipFill>
        <p:spPr bwMode="auto">
          <a:xfrm>
            <a:off x="1475656" y="4653136"/>
            <a:ext cx="2933700" cy="130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Back in 2001...</a:t>
            </a:r>
            <a:endParaRPr lang="en-GB" dirty="0">
              <a:latin typeface="Cambria" pitchFamily="18" charset="0"/>
            </a:endParaRPr>
          </a:p>
        </p:txBody>
      </p:sp>
      <p:sp>
        <p:nvSpPr>
          <p:cNvPr id="5" name="TextBox 4"/>
          <p:cNvSpPr txBox="1"/>
          <p:nvPr/>
        </p:nvSpPr>
        <p:spPr>
          <a:xfrm>
            <a:off x="6012000" y="3645024"/>
            <a:ext cx="2987824" cy="923330"/>
          </a:xfrm>
          <a:prstGeom prst="rect">
            <a:avLst/>
          </a:prstGeom>
          <a:noFill/>
        </p:spPr>
        <p:txBody>
          <a:bodyPr wrap="square" rtlCol="0">
            <a:spAutoFit/>
          </a:bodyPr>
          <a:lstStyle/>
          <a:p>
            <a:r>
              <a:rPr lang="en-GB" dirty="0" smtClean="0"/>
              <a:t>Average Household Size: </a:t>
            </a:r>
            <a:r>
              <a:rPr lang="en-GB" sz="3600" dirty="0" smtClean="0"/>
              <a:t>2.32*</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012000" y="2492896"/>
            <a:ext cx="2736304" cy="923330"/>
          </a:xfrm>
          <a:prstGeom prst="rect">
            <a:avLst/>
          </a:prstGeom>
          <a:noFill/>
        </p:spPr>
        <p:txBody>
          <a:bodyPr wrap="square" rtlCol="0">
            <a:spAutoFit/>
          </a:bodyPr>
          <a:lstStyle/>
          <a:p>
            <a:r>
              <a:rPr lang="en-GB" dirty="0" smtClean="0"/>
              <a:t>Total population count:</a:t>
            </a:r>
          </a:p>
          <a:p>
            <a:r>
              <a:rPr lang="en-GB" sz="3600" dirty="0" smtClean="0"/>
              <a:t>4854</a:t>
            </a:r>
          </a:p>
        </p:txBody>
      </p:sp>
      <p:pic>
        <p:nvPicPr>
          <p:cNvPr id="2050" name="Picture 2" descr="C:\Users\germap01\Python\GIT PROJECTS\population-sim\workspace\Presentation\images\Uist_2001.png"/>
          <p:cNvPicPr>
            <a:picLocks noChangeAspect="1" noChangeArrowheads="1"/>
          </p:cNvPicPr>
          <p:nvPr/>
        </p:nvPicPr>
        <p:blipFill>
          <a:blip r:embed="rId3" cstate="print"/>
          <a:srcRect/>
          <a:stretch>
            <a:fillRect/>
          </a:stretch>
        </p:blipFill>
        <p:spPr bwMode="auto">
          <a:xfrm>
            <a:off x="180000" y="2340000"/>
            <a:ext cx="5715001" cy="3810000"/>
          </a:xfrm>
          <a:prstGeom prst="rect">
            <a:avLst/>
          </a:prstGeom>
          <a:noFill/>
        </p:spPr>
      </p:pic>
      <p:sp>
        <p:nvSpPr>
          <p:cNvPr id="10" name="TextBox 9"/>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71.7|F:79.6*</a:t>
            </a:r>
            <a:endParaRPr lang="en-GB"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Fast Forward to 2009...</a:t>
            </a:r>
            <a:endParaRPr lang="en-GB" dirty="0">
              <a:latin typeface="Cambria" pitchFamily="18" charset="0"/>
            </a:endParaRPr>
          </a:p>
        </p:txBody>
      </p:sp>
      <p:sp>
        <p:nvSpPr>
          <p:cNvPr id="5" name="TextBox 4"/>
          <p:cNvSpPr txBox="1"/>
          <p:nvPr/>
        </p:nvSpPr>
        <p:spPr>
          <a:xfrm>
            <a:off x="6012000" y="3645024"/>
            <a:ext cx="2987824" cy="923330"/>
          </a:xfrm>
          <a:prstGeom prst="rect">
            <a:avLst/>
          </a:prstGeom>
          <a:noFill/>
        </p:spPr>
        <p:txBody>
          <a:bodyPr wrap="square" rtlCol="0">
            <a:spAutoFit/>
          </a:bodyPr>
          <a:lstStyle/>
          <a:p>
            <a:r>
              <a:rPr lang="en-GB" dirty="0" smtClean="0"/>
              <a:t>Average Household Size: </a:t>
            </a:r>
            <a:r>
              <a:rPr lang="en-GB" sz="3600" dirty="0" smtClean="0"/>
              <a:t>2.22*</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012000" y="2492896"/>
            <a:ext cx="2736304" cy="923330"/>
          </a:xfrm>
          <a:prstGeom prst="rect">
            <a:avLst/>
          </a:prstGeom>
          <a:noFill/>
        </p:spPr>
        <p:txBody>
          <a:bodyPr wrap="square" rtlCol="0">
            <a:spAutoFit/>
          </a:bodyPr>
          <a:lstStyle/>
          <a:p>
            <a:r>
              <a:rPr lang="en-GB" dirty="0" smtClean="0"/>
              <a:t>Total population count:</a:t>
            </a:r>
          </a:p>
          <a:p>
            <a:r>
              <a:rPr lang="en-GB" sz="3600" dirty="0" smtClean="0"/>
              <a:t>4873</a:t>
            </a:r>
          </a:p>
        </p:txBody>
      </p:sp>
      <p:pic>
        <p:nvPicPr>
          <p:cNvPr id="10" name="Picture 2" descr="C:\Users\germap01\Python\GIT PROJECTS\population-sim\workspace\Presentation\images\Uist pop chage 2001-9.png"/>
          <p:cNvPicPr>
            <a:picLocks noChangeAspect="1" noChangeArrowheads="1"/>
          </p:cNvPicPr>
          <p:nvPr/>
        </p:nvPicPr>
        <p:blipFill>
          <a:blip r:embed="rId3" cstate="print"/>
          <a:srcRect/>
          <a:stretch>
            <a:fillRect/>
          </a:stretch>
        </p:blipFill>
        <p:spPr bwMode="auto">
          <a:xfrm>
            <a:off x="179512" y="2340000"/>
            <a:ext cx="5715000" cy="3810000"/>
          </a:xfrm>
          <a:prstGeom prst="rect">
            <a:avLst/>
          </a:prstGeom>
          <a:noFill/>
        </p:spPr>
      </p:pic>
      <p:sp>
        <p:nvSpPr>
          <p:cNvPr id="11" name="TextBox 10"/>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73.9|F:82.3*</a:t>
            </a:r>
            <a:endParaRPr lang="en-GB"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2001 – 2009 Scotland context</a:t>
            </a:r>
            <a:endParaRPr lang="en-GB" dirty="0">
              <a:latin typeface="Cambria" pitchFamily="18" charset="0"/>
            </a:endParaRPr>
          </a:p>
        </p:txBody>
      </p:sp>
      <p:sp>
        <p:nvSpPr>
          <p:cNvPr id="5" name="TextBox 4"/>
          <p:cNvSpPr txBox="1"/>
          <p:nvPr/>
        </p:nvSpPr>
        <p:spPr>
          <a:xfrm>
            <a:off x="251520" y="1628800"/>
            <a:ext cx="8676456" cy="3939540"/>
          </a:xfrm>
          <a:prstGeom prst="rect">
            <a:avLst/>
          </a:prstGeom>
          <a:noFill/>
        </p:spPr>
        <p:txBody>
          <a:bodyPr wrap="square" rtlCol="0">
            <a:spAutoFit/>
          </a:bodyPr>
          <a:lstStyle/>
          <a:p>
            <a:pPr>
              <a:buFont typeface="Arial" pitchFamily="34" charset="0"/>
              <a:buChar char="•"/>
            </a:pPr>
            <a:r>
              <a:rPr lang="en-GB" sz="2500" dirty="0" smtClean="0">
                <a:latin typeface="Cambria" pitchFamily="18" charset="0"/>
              </a:rPr>
              <a:t>In 2001, Western Isles were the 13</a:t>
            </a:r>
            <a:r>
              <a:rPr lang="en-GB" sz="2500" baseline="30000" dirty="0" smtClean="0">
                <a:latin typeface="Cambria" pitchFamily="18" charset="0"/>
              </a:rPr>
              <a:t>th</a:t>
            </a:r>
            <a:r>
              <a:rPr lang="en-GB" sz="2500" dirty="0" smtClean="0">
                <a:latin typeface="Cambria" pitchFamily="18" charset="0"/>
              </a:rPr>
              <a:t> Council Area in Scotland by average household size. By 2009 it dropped 2 places to 15. </a:t>
            </a:r>
          </a:p>
          <a:p>
            <a:pPr>
              <a:buFont typeface="Arial" pitchFamily="34" charset="0"/>
              <a:buChar char="•"/>
            </a:pPr>
            <a:endParaRPr lang="en-GB" sz="2500" dirty="0" smtClean="0">
              <a:latin typeface="Cambria" pitchFamily="18" charset="0"/>
            </a:endParaRPr>
          </a:p>
          <a:p>
            <a:pPr>
              <a:buFont typeface="Arial" pitchFamily="34" charset="0"/>
              <a:buChar char="•"/>
            </a:pPr>
            <a:r>
              <a:rPr lang="en-GB" sz="2500" dirty="0" smtClean="0">
                <a:latin typeface="Cambria" pitchFamily="18" charset="0"/>
              </a:rPr>
              <a:t>In terms of population, Scotland as a whole grew by 3.3% and Uist </a:t>
            </a:r>
            <a:r>
              <a:rPr lang="en-GB" sz="2500" dirty="0" err="1" smtClean="0">
                <a:latin typeface="Cambria" pitchFamily="18" charset="0"/>
              </a:rPr>
              <a:t>datazones</a:t>
            </a:r>
            <a:r>
              <a:rPr lang="en-GB" sz="2500" dirty="0" smtClean="0">
                <a:latin typeface="Cambria" pitchFamily="18" charset="0"/>
              </a:rPr>
              <a:t> registered a much smaller increase of 0.3%. </a:t>
            </a:r>
          </a:p>
          <a:p>
            <a:pPr>
              <a:buFont typeface="Arial" pitchFamily="34" charset="0"/>
              <a:buChar char="•"/>
            </a:pPr>
            <a:endParaRPr lang="en-GB" sz="2500" dirty="0" smtClean="0">
              <a:latin typeface="Cambria" pitchFamily="18" charset="0"/>
            </a:endParaRPr>
          </a:p>
          <a:p>
            <a:pPr>
              <a:buFont typeface="Arial" pitchFamily="34" charset="0"/>
              <a:buChar char="•"/>
            </a:pPr>
            <a:r>
              <a:rPr lang="en-GB" sz="2500" dirty="0" smtClean="0">
                <a:latin typeface="Cambria" pitchFamily="18" charset="0"/>
              </a:rPr>
              <a:t>Over the same period, the changes in Scotland’s population structure were similar, e.g. the 5-14 &amp; 30-39 brackets declined, but with a crucial difference that there was an increase in the 20-29 bracket.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Fast-Fast Forward to 2016</a:t>
            </a:r>
            <a:endParaRPr lang="en-GB" dirty="0">
              <a:latin typeface="Cambria" pitchFamily="18" charset="0"/>
            </a:endParaRPr>
          </a:p>
        </p:txBody>
      </p:sp>
      <p:sp>
        <p:nvSpPr>
          <p:cNvPr id="5" name="TextBox 4"/>
          <p:cNvSpPr txBox="1"/>
          <p:nvPr/>
        </p:nvSpPr>
        <p:spPr>
          <a:xfrm>
            <a:off x="6156176" y="3645024"/>
            <a:ext cx="2987824" cy="923330"/>
          </a:xfrm>
          <a:prstGeom prst="rect">
            <a:avLst/>
          </a:prstGeom>
          <a:noFill/>
        </p:spPr>
        <p:txBody>
          <a:bodyPr wrap="square" rtlCol="0">
            <a:spAutoFit/>
          </a:bodyPr>
          <a:lstStyle/>
          <a:p>
            <a:r>
              <a:rPr lang="en-GB" dirty="0" smtClean="0"/>
              <a:t>Average Household Size: </a:t>
            </a:r>
            <a:r>
              <a:rPr lang="en-GB" sz="3600" dirty="0" smtClean="0"/>
              <a:t>2.05*</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156176" y="2492896"/>
            <a:ext cx="2736304" cy="923330"/>
          </a:xfrm>
          <a:prstGeom prst="rect">
            <a:avLst/>
          </a:prstGeom>
          <a:noFill/>
        </p:spPr>
        <p:txBody>
          <a:bodyPr wrap="square" rtlCol="0">
            <a:spAutoFit/>
          </a:bodyPr>
          <a:lstStyle/>
          <a:p>
            <a:r>
              <a:rPr lang="en-GB" dirty="0" smtClean="0"/>
              <a:t>Total population count:</a:t>
            </a:r>
          </a:p>
          <a:p>
            <a:r>
              <a:rPr lang="en-GB" sz="3600" dirty="0" smtClean="0"/>
              <a:t>4679</a:t>
            </a:r>
          </a:p>
        </p:txBody>
      </p:sp>
      <p:pic>
        <p:nvPicPr>
          <p:cNvPr id="6147" name="Picture 3" descr="C:\Users\germap01\Python\GIT PROJECTS\population-sim\workspace\Presentation\images\Uist 2001 to 2016.png"/>
          <p:cNvPicPr>
            <a:picLocks noChangeAspect="1" noChangeArrowheads="1"/>
          </p:cNvPicPr>
          <p:nvPr/>
        </p:nvPicPr>
        <p:blipFill>
          <a:blip r:embed="rId3" cstate="print"/>
          <a:srcRect/>
          <a:stretch>
            <a:fillRect/>
          </a:stretch>
        </p:blipFill>
        <p:spPr bwMode="auto">
          <a:xfrm>
            <a:off x="180000" y="2340000"/>
            <a:ext cx="5715000" cy="3810000"/>
          </a:xfrm>
          <a:prstGeom prst="rect">
            <a:avLst/>
          </a:prstGeom>
          <a:noFill/>
        </p:spPr>
      </p:pic>
      <p:sp>
        <p:nvSpPr>
          <p:cNvPr id="11" name="TextBox 10"/>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76.6|F:82.6*</a:t>
            </a:r>
            <a:endParaRPr lang="en-GB"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latin typeface="Cambria" pitchFamily="18" charset="0"/>
              </a:rPr>
              <a:t>2001 – 2016 Scotland context</a:t>
            </a:r>
            <a:endParaRPr lang="en-GB" dirty="0">
              <a:latin typeface="Cambria" pitchFamily="18" charset="0"/>
            </a:endParaRPr>
          </a:p>
        </p:txBody>
      </p:sp>
      <p:pic>
        <p:nvPicPr>
          <p:cNvPr id="1026" name="Picture 2" descr="C:\Users\germap01\Python\GIT PROJECTS\population-sim\workspace\GIMP\Scotland 2001-16.png"/>
          <p:cNvPicPr>
            <a:picLocks noChangeAspect="1" noChangeArrowheads="1"/>
          </p:cNvPicPr>
          <p:nvPr/>
        </p:nvPicPr>
        <p:blipFill>
          <a:blip r:embed="rId3" cstate="print"/>
          <a:srcRect/>
          <a:stretch>
            <a:fillRect/>
          </a:stretch>
        </p:blipFill>
        <p:spPr bwMode="auto">
          <a:xfrm>
            <a:off x="180000" y="2340000"/>
            <a:ext cx="5712010" cy="3808800"/>
          </a:xfrm>
          <a:prstGeom prst="rect">
            <a:avLst/>
          </a:prstGeom>
          <a:noFill/>
        </p:spPr>
      </p:pic>
      <p:sp>
        <p:nvSpPr>
          <p:cNvPr id="5" name="TextBox 4"/>
          <p:cNvSpPr txBox="1"/>
          <p:nvPr/>
        </p:nvSpPr>
        <p:spPr>
          <a:xfrm>
            <a:off x="251520" y="1700808"/>
            <a:ext cx="5730671" cy="523220"/>
          </a:xfrm>
          <a:prstGeom prst="rect">
            <a:avLst/>
          </a:prstGeom>
          <a:noFill/>
        </p:spPr>
        <p:txBody>
          <a:bodyPr wrap="none" rtlCol="0">
            <a:spAutoFit/>
          </a:bodyPr>
          <a:lstStyle/>
          <a:p>
            <a:r>
              <a:rPr lang="en-GB" sz="2800" dirty="0" smtClean="0"/>
              <a:t>Scotland population structure change:</a:t>
            </a:r>
            <a:endParaRPr lang="en-GB" sz="2800" dirty="0"/>
          </a:p>
        </p:txBody>
      </p:sp>
      <p:sp>
        <p:nvSpPr>
          <p:cNvPr id="7" name="TextBox 6"/>
          <p:cNvSpPr txBox="1"/>
          <p:nvPr/>
        </p:nvSpPr>
        <p:spPr>
          <a:xfrm>
            <a:off x="6084168" y="2276872"/>
            <a:ext cx="3059832" cy="1938992"/>
          </a:xfrm>
          <a:prstGeom prst="rect">
            <a:avLst/>
          </a:prstGeom>
          <a:noFill/>
        </p:spPr>
        <p:txBody>
          <a:bodyPr wrap="square" rtlCol="0">
            <a:spAutoFit/>
          </a:bodyPr>
          <a:lstStyle/>
          <a:p>
            <a:r>
              <a:rPr lang="en-GB" sz="2400" dirty="0" smtClean="0"/>
              <a:t>Scotland’s population grew by 6.7%, whereas </a:t>
            </a:r>
            <a:r>
              <a:rPr lang="en-GB" sz="2400" dirty="0" err="1" smtClean="0"/>
              <a:t>Uist’s</a:t>
            </a:r>
            <a:r>
              <a:rPr lang="en-GB" sz="2400" dirty="0" smtClean="0"/>
              <a:t> population declined by 3.6% over the same period.</a:t>
            </a:r>
            <a:endParaRPr lang="en-GB" sz="2400" dirty="0"/>
          </a:p>
        </p:txBody>
      </p:sp>
      <p:sp>
        <p:nvSpPr>
          <p:cNvPr id="9" name="TextBox 8"/>
          <p:cNvSpPr txBox="1"/>
          <p:nvPr/>
        </p:nvSpPr>
        <p:spPr>
          <a:xfrm>
            <a:off x="6084168" y="4437112"/>
            <a:ext cx="3059832" cy="1384995"/>
          </a:xfrm>
          <a:prstGeom prst="rect">
            <a:avLst/>
          </a:prstGeom>
          <a:noFill/>
        </p:spPr>
        <p:txBody>
          <a:bodyPr wrap="square" rtlCol="0">
            <a:spAutoFit/>
          </a:bodyPr>
          <a:lstStyle/>
          <a:p>
            <a:r>
              <a:rPr lang="en-GB" sz="2800" dirty="0" smtClean="0"/>
              <a:t>However, growth isn’t evenly split across the country.</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692696"/>
            <a:ext cx="8991600"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2942</TotalTime>
  <Words>1191</Words>
  <Application>Microsoft Office PowerPoint</Application>
  <PresentationFormat>On-screen Show (4:3)</PresentationFormat>
  <Paragraphs>149</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Sustainable Uist Presentation</vt:lpstr>
      <vt:lpstr>Boring, but important</vt:lpstr>
      <vt:lpstr>Data zones for Uist</vt:lpstr>
      <vt:lpstr>Back in 2001...</vt:lpstr>
      <vt:lpstr>Fast Forward to 2009...</vt:lpstr>
      <vt:lpstr>2001 – 2009 Scotland context</vt:lpstr>
      <vt:lpstr>Fast-Fast Forward to 2016</vt:lpstr>
      <vt:lpstr>2001 – 2016 Scotland context</vt:lpstr>
      <vt:lpstr>Slide 9</vt:lpstr>
      <vt:lpstr>Average Household Sizes</vt:lpstr>
      <vt:lpstr>2016 basis for population projections</vt:lpstr>
      <vt:lpstr>Uncertainty</vt:lpstr>
      <vt:lpstr>Total UK population</vt:lpstr>
      <vt:lpstr>Closer to home – Western Isles projection</vt:lpstr>
      <vt:lpstr>Slide 15</vt:lpstr>
      <vt:lpstr>Slide 16</vt:lpstr>
      <vt:lpstr>Slide 17</vt:lpstr>
      <vt:lpstr>Comparable areas: 2016-26</vt:lpstr>
      <vt:lpstr>Comparable areas: 2016-41</vt:lpstr>
      <vt:lpstr>Discussion of assumptions for comparable areas</vt:lpstr>
      <vt:lpstr>Components of population change</vt:lpstr>
      <vt:lpstr>Births: unpredictable over long term</vt:lpstr>
      <vt:lpstr>More births-related discussion</vt:lpstr>
      <vt:lpstr>Naturally occurring variation vs special cause variation</vt:lpstr>
      <vt:lpstr>Deaths </vt:lpstr>
      <vt:lpstr>Migration</vt:lpstr>
      <vt:lpstr>Discussion of impact of migration on population forecasts</vt:lpstr>
      <vt:lpstr>Migration methodology in NRS projections</vt:lpstr>
      <vt:lpstr>Summary points</vt:lpstr>
      <vt:lpstr>Questions?</vt:lpstr>
      <vt:lpstr>Thank you!</vt:lpstr>
    </vt:vector>
  </TitlesOfParts>
  <Company>NHS NSS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germap01</dc:creator>
  <cp:lastModifiedBy>germap01</cp:lastModifiedBy>
  <cp:revision>120</cp:revision>
  <dcterms:created xsi:type="dcterms:W3CDTF">2018-08-04T16:41:10Z</dcterms:created>
  <dcterms:modified xsi:type="dcterms:W3CDTF">2018-08-09T21:58:48Z</dcterms:modified>
</cp:coreProperties>
</file>