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Lato" panose="020F0502020204030203" pitchFamily="34" charset="0"/>
      <p:regular r:id="rId19"/>
      <p:bold r:id="rId20"/>
      <p:italic r:id="rId21"/>
      <p:boldItalic r:id="rId22"/>
    </p:embeddedFont>
    <p:embeddedFont>
      <p:font typeface="Montserrat" pitchFamily="2" charset="77"/>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396db18ff3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396db18ff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396db18ff3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396db18ff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396db18ff3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396db18ff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396db18ff3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396db18ff3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396db18ff3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396db18ff3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396db18ff3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396db18ff3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396db18ff3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396db18ff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a4c7fa944d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a4c7fa944d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Shane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396db18ff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396db18ff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3a37fd595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3a37fd59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3a37fd5957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3a37fd595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396db18ff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396db18ff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396db18ff3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396db18ff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3973d7373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3973d737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3973d73735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3973d7373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subTitle" idx="1"/>
          </p:nvPr>
        </p:nvSpPr>
        <p:spPr>
          <a:xfrm>
            <a:off x="4286775" y="1839150"/>
            <a:ext cx="3470700" cy="506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Gabe Herz, Dan Beim, Pranjal Singh, Kabir Thakur, and Shane Halpin</a:t>
            </a:r>
            <a:endParaRPr/>
          </a:p>
        </p:txBody>
      </p:sp>
      <p:sp>
        <p:nvSpPr>
          <p:cNvPr id="135" name="Google Shape;135;p13"/>
          <p:cNvSpPr txBox="1">
            <a:spLocks noGrp="1"/>
          </p:cNvSpPr>
          <p:nvPr>
            <p:ph type="ctrTitle"/>
          </p:nvPr>
        </p:nvSpPr>
        <p:spPr>
          <a:xfrm>
            <a:off x="3569650" y="923175"/>
            <a:ext cx="5017500" cy="157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IST 707 Final Project</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 </a:t>
            </a:r>
            <a:endParaRPr/>
          </a:p>
        </p:txBody>
      </p:sp>
      <p:pic>
        <p:nvPicPr>
          <p:cNvPr id="136" name="Google Shape;136;p13"/>
          <p:cNvPicPr preferRelativeResize="0"/>
          <p:nvPr/>
        </p:nvPicPr>
        <p:blipFill>
          <a:blip r:embed="rId3">
            <a:alphaModFix/>
          </a:blip>
          <a:stretch>
            <a:fillRect/>
          </a:stretch>
        </p:blipFill>
        <p:spPr>
          <a:xfrm>
            <a:off x="4773075" y="2695700"/>
            <a:ext cx="1909225" cy="1813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Pitcher Clustering</a:t>
            </a:r>
            <a:endParaRPr/>
          </a:p>
        </p:txBody>
      </p:sp>
      <p:sp>
        <p:nvSpPr>
          <p:cNvPr id="198" name="Google Shape;198;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One of the largest responsibilities for a Major League Baseball team’s front office is to prepare game strategy on a daily basis. </a:t>
            </a:r>
            <a:endParaRPr sz="1600"/>
          </a:p>
          <a:p>
            <a:pPr marL="457200" lvl="0" indent="-330200" algn="l" rtl="0">
              <a:spcBef>
                <a:spcPts val="0"/>
              </a:spcBef>
              <a:spcAft>
                <a:spcPts val="0"/>
              </a:spcAft>
              <a:buSzPts val="1600"/>
              <a:buChar char="●"/>
            </a:pPr>
            <a:r>
              <a:rPr lang="en" sz="1600"/>
              <a:t>With their being 30 teams across two leagues (National and American) as well as three divisions in each league (West, Central, East) most teams don’t play each other often. </a:t>
            </a:r>
            <a:endParaRPr sz="1600"/>
          </a:p>
          <a:p>
            <a:pPr marL="457200" lvl="0" indent="-330200" algn="l" rtl="0">
              <a:spcBef>
                <a:spcPts val="0"/>
              </a:spcBef>
              <a:spcAft>
                <a:spcPts val="0"/>
              </a:spcAft>
              <a:buSzPts val="1600"/>
              <a:buChar char="●"/>
            </a:pPr>
            <a:r>
              <a:rPr lang="en" sz="1600"/>
              <a:t>By clustering pitchers by how they throw each pitch, teams can prepare for matchups against unfamiliar pitchers by comparing them with previously faced pitchers as well as assessing the relative strengths of their pitches.</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Pitch Type Breakdown</a:t>
            </a:r>
            <a:endParaRPr/>
          </a:p>
        </p:txBody>
      </p:sp>
      <p:sp>
        <p:nvSpPr>
          <p:cNvPr id="204" name="Google Shape;204;p23"/>
          <p:cNvSpPr txBox="1">
            <a:spLocks noGrp="1"/>
          </p:cNvSpPr>
          <p:nvPr>
            <p:ph type="body" idx="1"/>
          </p:nvPr>
        </p:nvSpPr>
        <p:spPr>
          <a:xfrm>
            <a:off x="1297500" y="102670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There were 11 pitch-types in the dataset. Clustering algorithms were run for nine of the 11 pitch-types, with the omission of the knuckleball and screwball. </a:t>
            </a:r>
            <a:endParaRPr/>
          </a:p>
          <a:p>
            <a:pPr marL="457200" lvl="0" indent="0" algn="l" rtl="0">
              <a:spcBef>
                <a:spcPts val="1200"/>
              </a:spcBef>
              <a:spcAft>
                <a:spcPts val="1200"/>
              </a:spcAft>
              <a:buNone/>
            </a:pPr>
            <a:endParaRPr/>
          </a:p>
        </p:txBody>
      </p:sp>
      <p:pic>
        <p:nvPicPr>
          <p:cNvPr id="205" name="Google Shape;205;p23"/>
          <p:cNvPicPr preferRelativeResize="0"/>
          <p:nvPr/>
        </p:nvPicPr>
        <p:blipFill>
          <a:blip r:embed="rId3">
            <a:alphaModFix/>
          </a:blip>
          <a:stretch>
            <a:fillRect/>
          </a:stretch>
        </p:blipFill>
        <p:spPr>
          <a:xfrm>
            <a:off x="1876375" y="1834400"/>
            <a:ext cx="5391251" cy="3309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Pitcher Clustering Methodology</a:t>
            </a:r>
            <a:endParaRPr/>
          </a:p>
        </p:txBody>
      </p:sp>
      <p:sp>
        <p:nvSpPr>
          <p:cNvPr id="211" name="Google Shape;211;p24"/>
          <p:cNvSpPr txBox="1">
            <a:spLocks noGrp="1"/>
          </p:cNvSpPr>
          <p:nvPr>
            <p:ph type="body" idx="1"/>
          </p:nvPr>
        </p:nvSpPr>
        <p:spPr>
          <a:xfrm>
            <a:off x="1297500" y="11161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The initial dataset was grouped by pitch_type and pitcher_id and the means of each metric were taken. In doing so, we created sub datasets for each pitch-type with the average metrics of all pitches each pitcher threw of that type over the sample. </a:t>
            </a:r>
            <a:endParaRPr/>
          </a:p>
          <a:p>
            <a:pPr marL="0" lvl="0" indent="0" algn="l" rtl="0">
              <a:spcBef>
                <a:spcPts val="1200"/>
              </a:spcBef>
              <a:spcAft>
                <a:spcPts val="0"/>
              </a:spcAft>
              <a:buNone/>
            </a:pPr>
            <a:endParaRPr/>
          </a:p>
          <a:p>
            <a:pPr marL="457200" lvl="0" indent="-311150" algn="l" rtl="0">
              <a:spcBef>
                <a:spcPts val="1200"/>
              </a:spcBef>
              <a:spcAft>
                <a:spcPts val="0"/>
              </a:spcAft>
              <a:buSzPts val="1300"/>
              <a:buChar char="●"/>
            </a:pPr>
            <a:r>
              <a:rPr lang="en"/>
              <a:t>Adequate clusters were found for seven of the nine pitches. We were unable to create relevant clusters for both Curveball and Cutters. </a:t>
            </a:r>
            <a:endParaRPr/>
          </a:p>
          <a:p>
            <a:pPr marL="457200" lvl="0" indent="0" algn="l" rtl="0">
              <a:spcBef>
                <a:spcPts val="120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Four-Seam Fastball Clustering</a:t>
            </a:r>
            <a:endParaRPr/>
          </a:p>
        </p:txBody>
      </p:sp>
      <p:sp>
        <p:nvSpPr>
          <p:cNvPr id="217" name="Google Shape;217;p25"/>
          <p:cNvSpPr txBox="1">
            <a:spLocks noGrp="1"/>
          </p:cNvSpPr>
          <p:nvPr>
            <p:ph type="body" idx="1"/>
          </p:nvPr>
        </p:nvSpPr>
        <p:spPr>
          <a:xfrm>
            <a:off x="1297500" y="8551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most common pitch thrown, 1,234 pitchers in the sample had thrown a four-seamer. The cluster analysis separates pitchers into three types of four-seam fastball throwers. </a:t>
            </a:r>
            <a:endParaRPr/>
          </a:p>
          <a:p>
            <a:pPr marL="457200" lvl="0" indent="-311150" algn="l" rtl="0">
              <a:spcBef>
                <a:spcPts val="1200"/>
              </a:spcBef>
              <a:spcAft>
                <a:spcPts val="0"/>
              </a:spcAft>
              <a:buSzPts val="1300"/>
              <a:buChar char="●"/>
            </a:pPr>
            <a:r>
              <a:rPr lang="en"/>
              <a:t>Cluster 1 is associated with slower pitches with less spin. </a:t>
            </a:r>
            <a:endParaRPr/>
          </a:p>
          <a:p>
            <a:pPr marL="457200" lvl="0" indent="-311150" algn="l" rtl="0">
              <a:spcBef>
                <a:spcPts val="0"/>
              </a:spcBef>
              <a:spcAft>
                <a:spcPts val="0"/>
              </a:spcAft>
              <a:buSzPts val="1300"/>
              <a:buChar char="●"/>
            </a:pPr>
            <a:r>
              <a:rPr lang="en"/>
              <a:t>Cluster 2 is associated with the fastest pitches, most spin, and vertical movement</a:t>
            </a:r>
            <a:endParaRPr/>
          </a:p>
          <a:p>
            <a:pPr marL="457200" lvl="0" indent="-311150" algn="l" rtl="0">
              <a:spcBef>
                <a:spcPts val="0"/>
              </a:spcBef>
              <a:spcAft>
                <a:spcPts val="0"/>
              </a:spcAft>
              <a:buSzPts val="1300"/>
              <a:buChar char="●"/>
            </a:pPr>
            <a:r>
              <a:rPr lang="en"/>
              <a:t>Cluster 3 is associated with average velocity and spin, but the most horizontal movement</a:t>
            </a:r>
            <a:endParaRPr/>
          </a:p>
        </p:txBody>
      </p:sp>
      <p:pic>
        <p:nvPicPr>
          <p:cNvPr id="218" name="Google Shape;218;p25"/>
          <p:cNvPicPr preferRelativeResize="0"/>
          <p:nvPr/>
        </p:nvPicPr>
        <p:blipFill>
          <a:blip r:embed="rId3">
            <a:alphaModFix/>
          </a:blip>
          <a:stretch>
            <a:fillRect/>
          </a:stretch>
        </p:blipFill>
        <p:spPr>
          <a:xfrm>
            <a:off x="2250700" y="2311875"/>
            <a:ext cx="4424450" cy="28316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Changeup Clustering</a:t>
            </a:r>
            <a:endParaRPr/>
          </a:p>
        </p:txBody>
      </p:sp>
      <p:sp>
        <p:nvSpPr>
          <p:cNvPr id="224" name="Google Shape;224;p26"/>
          <p:cNvSpPr txBox="1">
            <a:spLocks noGrp="1"/>
          </p:cNvSpPr>
          <p:nvPr>
            <p:ph type="body" idx="1"/>
          </p:nvPr>
        </p:nvSpPr>
        <p:spPr>
          <a:xfrm>
            <a:off x="1297500" y="95230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1,122 pitchers in the sample threw a changeup </a:t>
            </a:r>
            <a:endParaRPr/>
          </a:p>
          <a:p>
            <a:pPr marL="457200" lvl="0" indent="-311150" algn="l" rtl="0">
              <a:spcBef>
                <a:spcPts val="0"/>
              </a:spcBef>
              <a:spcAft>
                <a:spcPts val="0"/>
              </a:spcAft>
              <a:buSzPts val="1300"/>
              <a:buChar char="●"/>
            </a:pPr>
            <a:r>
              <a:rPr lang="en"/>
              <a:t>Changeups are intended to be thrown at the same perception as a fastball, but come in slower. Typically, the larger difference in your fastball/changeup velocities, the better.</a:t>
            </a:r>
            <a:endParaRPr/>
          </a:p>
          <a:p>
            <a:pPr marL="457200" lvl="0" indent="-311150" algn="l" rtl="0">
              <a:spcBef>
                <a:spcPts val="0"/>
              </a:spcBef>
              <a:spcAft>
                <a:spcPts val="0"/>
              </a:spcAft>
              <a:buSzPts val="1300"/>
              <a:buChar char="●"/>
            </a:pPr>
            <a:r>
              <a:rPr lang="en"/>
              <a:t>Cluster 1 is associated with slower changeups with greater horizontal and vertical break. </a:t>
            </a:r>
            <a:endParaRPr/>
          </a:p>
          <a:p>
            <a:pPr marL="0" lvl="0" indent="0" algn="l" rtl="0">
              <a:spcBef>
                <a:spcPts val="1200"/>
              </a:spcBef>
              <a:spcAft>
                <a:spcPts val="1200"/>
              </a:spcAft>
              <a:buNone/>
            </a:pPr>
            <a:endParaRPr/>
          </a:p>
        </p:txBody>
      </p:sp>
      <p:pic>
        <p:nvPicPr>
          <p:cNvPr id="225" name="Google Shape;225;p26"/>
          <p:cNvPicPr preferRelativeResize="0"/>
          <p:nvPr/>
        </p:nvPicPr>
        <p:blipFill rotWithShape="1">
          <a:blip r:embed="rId3">
            <a:alphaModFix/>
          </a:blip>
          <a:srcRect t="1540" b="-1539"/>
          <a:stretch/>
        </p:blipFill>
        <p:spPr>
          <a:xfrm>
            <a:off x="2230150" y="2012650"/>
            <a:ext cx="4683701" cy="30311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Slider Clustering </a:t>
            </a:r>
            <a:endParaRPr/>
          </a:p>
        </p:txBody>
      </p:sp>
      <p:sp>
        <p:nvSpPr>
          <p:cNvPr id="231" name="Google Shape;231;p27"/>
          <p:cNvSpPr txBox="1">
            <a:spLocks noGrp="1"/>
          </p:cNvSpPr>
          <p:nvPr>
            <p:ph type="body" idx="1"/>
          </p:nvPr>
        </p:nvSpPr>
        <p:spPr>
          <a:xfrm>
            <a:off x="1261900" y="8739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Ideally, a slider maximizes horizontal movement. Velocity is important in the absence of movement. </a:t>
            </a:r>
            <a:endParaRPr/>
          </a:p>
          <a:p>
            <a:pPr marL="457200" lvl="0" indent="-311150" algn="l" rtl="0">
              <a:spcBef>
                <a:spcPts val="0"/>
              </a:spcBef>
              <a:spcAft>
                <a:spcPts val="0"/>
              </a:spcAft>
              <a:buSzPts val="1300"/>
              <a:buChar char="●"/>
            </a:pPr>
            <a:r>
              <a:rPr lang="en"/>
              <a:t>Cluster 1 is associated with the least velocity and movement. Cluster 2 is associated with the fastest, highest spin sliders, with the most vertical movement. Cluster 3 is associated with  sliders with the most horizontal movement</a:t>
            </a:r>
            <a:endParaRPr/>
          </a:p>
        </p:txBody>
      </p:sp>
      <p:pic>
        <p:nvPicPr>
          <p:cNvPr id="232" name="Google Shape;232;p27"/>
          <p:cNvPicPr preferRelativeResize="0"/>
          <p:nvPr/>
        </p:nvPicPr>
        <p:blipFill>
          <a:blip r:embed="rId3">
            <a:alphaModFix/>
          </a:blip>
          <a:stretch>
            <a:fillRect/>
          </a:stretch>
        </p:blipFill>
        <p:spPr>
          <a:xfrm>
            <a:off x="2159874" y="2146800"/>
            <a:ext cx="4653012" cy="29112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238" name="Google Shape;238;p28"/>
          <p:cNvSpPr txBox="1">
            <a:spLocks noGrp="1"/>
          </p:cNvSpPr>
          <p:nvPr>
            <p:ph type="body" idx="1"/>
          </p:nvPr>
        </p:nvSpPr>
        <p:spPr>
          <a:xfrm>
            <a:off x="1297500" y="122560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The findings of our project provide helpful insights for Major League Baseball teams</a:t>
            </a:r>
            <a:endParaRPr/>
          </a:p>
          <a:p>
            <a:pPr marL="457200" lvl="0" indent="0" algn="l" rtl="0">
              <a:spcBef>
                <a:spcPts val="1200"/>
              </a:spcBef>
              <a:spcAft>
                <a:spcPts val="0"/>
              </a:spcAft>
              <a:buNone/>
            </a:pPr>
            <a:endParaRPr/>
          </a:p>
          <a:p>
            <a:pPr marL="457200" lvl="0" indent="-311150" algn="l" rtl="0">
              <a:spcBef>
                <a:spcPts val="1200"/>
              </a:spcBef>
              <a:spcAft>
                <a:spcPts val="0"/>
              </a:spcAft>
              <a:buSzPts val="1300"/>
              <a:buChar char="●"/>
            </a:pPr>
            <a:r>
              <a:rPr lang="en"/>
              <a:t>The takeaways from AR Mining helps teams identify what pitches to throw to maximize outs, as well as helping the hitters prepare for what pitches they are likely to see in specific scenarios</a:t>
            </a:r>
            <a:endParaRPr/>
          </a:p>
          <a:p>
            <a:pPr marL="457200" lvl="0" indent="0" algn="l" rtl="0">
              <a:spcBef>
                <a:spcPts val="1200"/>
              </a:spcBef>
              <a:spcAft>
                <a:spcPts val="0"/>
              </a:spcAft>
              <a:buNone/>
            </a:pPr>
            <a:endParaRPr/>
          </a:p>
          <a:p>
            <a:pPr marL="457200" lvl="0" indent="-311150" algn="l" rtl="0">
              <a:spcBef>
                <a:spcPts val="1200"/>
              </a:spcBef>
              <a:spcAft>
                <a:spcPts val="0"/>
              </a:spcAft>
              <a:buSzPts val="1300"/>
              <a:buChar char="●"/>
            </a:pPr>
            <a:r>
              <a:rPr lang="en"/>
              <a:t>The takeaways from the Clustering helps teams bucket opposing pitchers into various skill categories, helping them better prepare for upcoming matchups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7500" algn="just" rtl="0">
              <a:lnSpc>
                <a:spcPct val="106999"/>
              </a:lnSpc>
              <a:spcBef>
                <a:spcPts val="0"/>
              </a:spcBef>
              <a:spcAft>
                <a:spcPts val="0"/>
              </a:spcAft>
              <a:buSzPts val="1400"/>
              <a:buChar char="-"/>
            </a:pPr>
            <a:r>
              <a:rPr lang="en" sz="1400"/>
              <a:t>For our project, we looked at mlb pitch and at-bat data from the 2015-2018 seasons</a:t>
            </a:r>
            <a:endParaRPr sz="1400"/>
          </a:p>
          <a:p>
            <a:pPr marL="914400" lvl="0" indent="0" algn="just" rtl="0">
              <a:lnSpc>
                <a:spcPct val="106999"/>
              </a:lnSpc>
              <a:spcBef>
                <a:spcPts val="800"/>
              </a:spcBef>
              <a:spcAft>
                <a:spcPts val="0"/>
              </a:spcAft>
              <a:buNone/>
            </a:pPr>
            <a:endParaRPr sz="1400"/>
          </a:p>
          <a:p>
            <a:pPr marL="457200" lvl="0" indent="-317500" algn="just" rtl="0">
              <a:lnSpc>
                <a:spcPct val="106999"/>
              </a:lnSpc>
              <a:spcBef>
                <a:spcPts val="800"/>
              </a:spcBef>
              <a:spcAft>
                <a:spcPts val="0"/>
              </a:spcAft>
              <a:buSzPts val="1400"/>
              <a:buChar char="-"/>
            </a:pPr>
            <a:r>
              <a:rPr lang="en" sz="1400"/>
              <a:t>We used both Association Rules Mining and k-Means Clustering to solve multiple problems </a:t>
            </a:r>
            <a:endParaRPr sz="1400"/>
          </a:p>
          <a:p>
            <a:pPr marL="914400" lvl="0" indent="0" algn="just" rtl="0">
              <a:lnSpc>
                <a:spcPct val="106999"/>
              </a:lnSpc>
              <a:spcBef>
                <a:spcPts val="800"/>
              </a:spcBef>
              <a:spcAft>
                <a:spcPts val="800"/>
              </a:spcAft>
              <a:buNone/>
            </a:pPr>
            <a:endParaRPr sz="1400"/>
          </a:p>
        </p:txBody>
      </p:sp>
      <p:sp>
        <p:nvSpPr>
          <p:cNvPr id="142" name="Google Shape;142;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Project Overview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Overview </a:t>
            </a:r>
            <a:endParaRPr/>
          </a:p>
        </p:txBody>
      </p:sp>
      <p:sp>
        <p:nvSpPr>
          <p:cNvPr id="148" name="Google Shape;148;p15"/>
          <p:cNvSpPr txBox="1">
            <a:spLocks noGrp="1"/>
          </p:cNvSpPr>
          <p:nvPr>
            <p:ph type="body" idx="1"/>
          </p:nvPr>
        </p:nvSpPr>
        <p:spPr>
          <a:xfrm>
            <a:off x="1297500" y="12398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We used two data files for our project, both sourced from Kaggle </a:t>
            </a:r>
            <a:endParaRPr/>
          </a:p>
          <a:p>
            <a:pPr marL="457200" lvl="0" indent="-311150" algn="l" rtl="0">
              <a:spcBef>
                <a:spcPts val="0"/>
              </a:spcBef>
              <a:spcAft>
                <a:spcPts val="0"/>
              </a:spcAft>
              <a:buSzPts val="1300"/>
              <a:buChar char="●"/>
            </a:pPr>
            <a:r>
              <a:rPr lang="en"/>
              <a:t>The pitches.csv file contained every single pitch thrown between the 2015 and 2018 seasons, adding up to around 2 million rows </a:t>
            </a:r>
            <a:endParaRPr/>
          </a:p>
          <a:p>
            <a:pPr marL="457200" lvl="0" indent="-311150" algn="l" rtl="0">
              <a:spcBef>
                <a:spcPts val="0"/>
              </a:spcBef>
              <a:spcAft>
                <a:spcPts val="0"/>
              </a:spcAft>
              <a:buSzPts val="1300"/>
              <a:buChar char="●"/>
            </a:pPr>
            <a:r>
              <a:rPr lang="en"/>
              <a:t>The features of the dataset include physical data of the pitch, such as start speed, end speed, vertical break, horizontal break, spin rate, spin direction, and break length</a:t>
            </a:r>
            <a:endParaRPr/>
          </a:p>
          <a:p>
            <a:pPr marL="457200" lvl="0" indent="-311150" algn="l" rtl="0">
              <a:spcBef>
                <a:spcPts val="0"/>
              </a:spcBef>
              <a:spcAft>
                <a:spcPts val="0"/>
              </a:spcAft>
              <a:buSzPts val="1300"/>
              <a:buChar char="●"/>
            </a:pPr>
            <a:r>
              <a:rPr lang="en"/>
              <a:t>The dataset also includes game specific data such as the count, number of outs, and dummy variables indicating if there were runners on base</a:t>
            </a:r>
            <a:endParaRPr/>
          </a:p>
          <a:p>
            <a:pPr marL="457200" lvl="0" indent="-311150" algn="l" rtl="0">
              <a:spcBef>
                <a:spcPts val="0"/>
              </a:spcBef>
              <a:spcAft>
                <a:spcPts val="0"/>
              </a:spcAft>
              <a:buSzPts val="1300"/>
              <a:buChar char="●"/>
            </a:pPr>
            <a:r>
              <a:rPr lang="en"/>
              <a:t>The atbats.csv contains the outcome of each at-bat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16"/>
          <p:cNvPicPr preferRelativeResize="0"/>
          <p:nvPr/>
        </p:nvPicPr>
        <p:blipFill>
          <a:blip r:embed="rId3">
            <a:alphaModFix/>
          </a:blip>
          <a:stretch>
            <a:fillRect/>
          </a:stretch>
        </p:blipFill>
        <p:spPr>
          <a:xfrm>
            <a:off x="292150" y="1462164"/>
            <a:ext cx="4064875" cy="3239086"/>
          </a:xfrm>
          <a:prstGeom prst="rect">
            <a:avLst/>
          </a:prstGeom>
          <a:noFill/>
          <a:ln>
            <a:noFill/>
          </a:ln>
        </p:spPr>
      </p:pic>
      <p:pic>
        <p:nvPicPr>
          <p:cNvPr id="154" name="Google Shape;154;p16"/>
          <p:cNvPicPr preferRelativeResize="0"/>
          <p:nvPr/>
        </p:nvPicPr>
        <p:blipFill>
          <a:blip r:embed="rId4">
            <a:alphaModFix/>
          </a:blip>
          <a:stretch>
            <a:fillRect/>
          </a:stretch>
        </p:blipFill>
        <p:spPr>
          <a:xfrm>
            <a:off x="4506032" y="1462175"/>
            <a:ext cx="4128918" cy="3239074"/>
          </a:xfrm>
          <a:prstGeom prst="rect">
            <a:avLst/>
          </a:prstGeom>
          <a:noFill/>
          <a:ln>
            <a:noFill/>
          </a:ln>
        </p:spPr>
      </p:pic>
      <p:sp>
        <p:nvSpPr>
          <p:cNvPr id="155" name="Google Shape;155;p16"/>
          <p:cNvSpPr txBox="1"/>
          <p:nvPr/>
        </p:nvSpPr>
        <p:spPr>
          <a:xfrm>
            <a:off x="1260925" y="384675"/>
            <a:ext cx="3000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chemeClr val="lt1"/>
                </a:solidFill>
                <a:latin typeface="Montserrat"/>
                <a:ea typeface="Montserrat"/>
                <a:cs typeface="Montserrat"/>
                <a:sym typeface="Montserrat"/>
              </a:rPr>
              <a:t>Boxplots by Pitch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17"/>
          <p:cNvPicPr preferRelativeResize="0"/>
          <p:nvPr/>
        </p:nvPicPr>
        <p:blipFill>
          <a:blip r:embed="rId3">
            <a:alphaModFix/>
          </a:blip>
          <a:stretch>
            <a:fillRect/>
          </a:stretch>
        </p:blipFill>
        <p:spPr>
          <a:xfrm>
            <a:off x="1490675" y="652225"/>
            <a:ext cx="5400675" cy="4333875"/>
          </a:xfrm>
          <a:prstGeom prst="rect">
            <a:avLst/>
          </a:prstGeom>
          <a:noFill/>
          <a:ln>
            <a:noFill/>
          </a:ln>
        </p:spPr>
      </p:pic>
      <p:pic>
        <p:nvPicPr>
          <p:cNvPr id="161" name="Google Shape;161;p17"/>
          <p:cNvPicPr preferRelativeResize="0"/>
          <p:nvPr/>
        </p:nvPicPr>
        <p:blipFill>
          <a:blip r:embed="rId4">
            <a:alphaModFix/>
          </a:blip>
          <a:stretch>
            <a:fillRect/>
          </a:stretch>
        </p:blipFill>
        <p:spPr>
          <a:xfrm>
            <a:off x="5470275" y="1044600"/>
            <a:ext cx="1107300" cy="1787825"/>
          </a:xfrm>
          <a:prstGeom prst="rect">
            <a:avLst/>
          </a:prstGeom>
          <a:noFill/>
          <a:ln>
            <a:noFill/>
          </a:ln>
        </p:spPr>
      </p:pic>
      <p:sp>
        <p:nvSpPr>
          <p:cNvPr id="162" name="Google Shape;162;p17"/>
          <p:cNvSpPr txBox="1"/>
          <p:nvPr/>
        </p:nvSpPr>
        <p:spPr>
          <a:xfrm>
            <a:off x="641175" y="49850"/>
            <a:ext cx="3000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chemeClr val="lt1"/>
                </a:solidFill>
                <a:latin typeface="Montserrat"/>
                <a:ea typeface="Montserrat"/>
                <a:cs typeface="Montserrat"/>
                <a:sym typeface="Montserrat"/>
              </a:rPr>
              <a:t>Pitch Type Counts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Association Rules Mining Overview</a:t>
            </a:r>
            <a:endParaRPr/>
          </a:p>
        </p:txBody>
      </p:sp>
      <p:sp>
        <p:nvSpPr>
          <p:cNvPr id="168" name="Google Shape;168;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Pitch type association rules for game situation</a:t>
            </a:r>
            <a:endParaRPr sz="1500"/>
          </a:p>
          <a:p>
            <a:pPr marL="914400" lvl="1" indent="-311150" algn="l" rtl="0">
              <a:spcBef>
                <a:spcPts val="0"/>
              </a:spcBef>
              <a:spcAft>
                <a:spcPts val="0"/>
              </a:spcAft>
              <a:buSzPts val="1300"/>
              <a:buChar char="○"/>
            </a:pPr>
            <a:r>
              <a:rPr lang="en" sz="1300"/>
              <a:t>Which pitches are most frequently thrown in various game scenarios?</a:t>
            </a:r>
            <a:endParaRPr sz="1300"/>
          </a:p>
          <a:p>
            <a:pPr marL="457200" lvl="0" indent="-323850" algn="l" rtl="0">
              <a:spcBef>
                <a:spcPts val="0"/>
              </a:spcBef>
              <a:spcAft>
                <a:spcPts val="0"/>
              </a:spcAft>
              <a:buSzPts val="1500"/>
              <a:buChar char="●"/>
            </a:pPr>
            <a:r>
              <a:rPr lang="en" sz="1500"/>
              <a:t>Outcome association rules for pitch type</a:t>
            </a:r>
            <a:endParaRPr sz="1500"/>
          </a:p>
          <a:p>
            <a:pPr marL="914400" lvl="1" indent="-311150" algn="l" rtl="0">
              <a:spcBef>
                <a:spcPts val="0"/>
              </a:spcBef>
              <a:spcAft>
                <a:spcPts val="0"/>
              </a:spcAft>
              <a:buSzPts val="1300"/>
              <a:buChar char="○"/>
            </a:pPr>
            <a:r>
              <a:rPr lang="en" sz="1300"/>
              <a:t>What physical properties of pitches lead to most optimal outcomes?</a:t>
            </a:r>
            <a:endParaRPr sz="1300"/>
          </a:p>
          <a:p>
            <a:pPr marL="914400" lvl="1" indent="-311150" algn="l" rtl="0">
              <a:spcBef>
                <a:spcPts val="0"/>
              </a:spcBef>
              <a:spcAft>
                <a:spcPts val="0"/>
              </a:spcAft>
              <a:buSzPts val="1300"/>
              <a:buChar char="○"/>
            </a:pPr>
            <a:r>
              <a:rPr lang="en" sz="1300"/>
              <a:t>Individual analysis for fastballs and sliders</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Pitch Type Association Rules For Game Situation</a:t>
            </a:r>
            <a:endParaRPr/>
          </a:p>
        </p:txBody>
      </p:sp>
      <p:sp>
        <p:nvSpPr>
          <p:cNvPr id="174" name="Google Shape;174;p19"/>
          <p:cNvSpPr txBox="1">
            <a:spLocks noGrp="1"/>
          </p:cNvSpPr>
          <p:nvPr>
            <p:ph type="body" idx="1"/>
          </p:nvPr>
        </p:nvSpPr>
        <p:spPr>
          <a:xfrm>
            <a:off x="1178500" y="888575"/>
            <a:ext cx="7038900" cy="11715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Different pitchers tend to vary pitch selection in each game situation = Not many strong pitch type associations with game scenarios that are in common for all pitchers</a:t>
            </a:r>
            <a:endParaRPr/>
          </a:p>
          <a:p>
            <a:pPr marL="457200" lvl="0" indent="-311150" algn="l" rtl="0">
              <a:spcBef>
                <a:spcPts val="0"/>
              </a:spcBef>
              <a:spcAft>
                <a:spcPts val="0"/>
              </a:spcAft>
              <a:buSzPts val="1300"/>
              <a:buChar char="●"/>
            </a:pPr>
            <a:r>
              <a:rPr lang="en"/>
              <a:t>Extremely likely to throw a fastball in high ball counts (Three-Zero/ Three-One)</a:t>
            </a:r>
            <a:endParaRPr/>
          </a:p>
          <a:p>
            <a:pPr marL="457200" lvl="0" indent="-311150" algn="l" rtl="0">
              <a:spcBef>
                <a:spcPts val="0"/>
              </a:spcBef>
              <a:spcAft>
                <a:spcPts val="0"/>
              </a:spcAft>
              <a:buSzPts val="1300"/>
              <a:buChar char="●"/>
            </a:pPr>
            <a:r>
              <a:rPr lang="en"/>
              <a:t>Extremely likely to throw a slider/breaking ball in high strike counts (Zero-Two/One-Two)</a:t>
            </a:r>
            <a:endParaRPr/>
          </a:p>
        </p:txBody>
      </p:sp>
      <p:pic>
        <p:nvPicPr>
          <p:cNvPr id="175" name="Google Shape;175;p19"/>
          <p:cNvPicPr preferRelativeResize="0"/>
          <p:nvPr/>
        </p:nvPicPr>
        <p:blipFill>
          <a:blip r:embed="rId3">
            <a:alphaModFix/>
          </a:blip>
          <a:stretch>
            <a:fillRect/>
          </a:stretch>
        </p:blipFill>
        <p:spPr>
          <a:xfrm>
            <a:off x="1178512" y="2059950"/>
            <a:ext cx="6867626" cy="1525000"/>
          </a:xfrm>
          <a:prstGeom prst="rect">
            <a:avLst/>
          </a:prstGeom>
          <a:noFill/>
          <a:ln>
            <a:noFill/>
          </a:ln>
        </p:spPr>
      </p:pic>
      <p:pic>
        <p:nvPicPr>
          <p:cNvPr id="176" name="Google Shape;176;p19"/>
          <p:cNvPicPr preferRelativeResize="0"/>
          <p:nvPr/>
        </p:nvPicPr>
        <p:blipFill>
          <a:blip r:embed="rId4">
            <a:alphaModFix/>
          </a:blip>
          <a:stretch>
            <a:fillRect/>
          </a:stretch>
        </p:blipFill>
        <p:spPr>
          <a:xfrm>
            <a:off x="1178512" y="3584939"/>
            <a:ext cx="6867626" cy="155856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0"/>
          <p:cNvSpPr txBox="1">
            <a:spLocks noGrp="1"/>
          </p:cNvSpPr>
          <p:nvPr>
            <p:ph type="title"/>
          </p:nvPr>
        </p:nvSpPr>
        <p:spPr>
          <a:xfrm>
            <a:off x="1278875" y="23562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Outcome Association Rules For Fastballs</a:t>
            </a:r>
            <a:endParaRPr/>
          </a:p>
        </p:txBody>
      </p:sp>
      <p:sp>
        <p:nvSpPr>
          <p:cNvPr id="182" name="Google Shape;182;p20"/>
          <p:cNvSpPr txBox="1">
            <a:spLocks noGrp="1"/>
          </p:cNvSpPr>
          <p:nvPr>
            <p:ph type="body" idx="1"/>
          </p:nvPr>
        </p:nvSpPr>
        <p:spPr>
          <a:xfrm>
            <a:off x="884600" y="823375"/>
            <a:ext cx="7608300" cy="18387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Fastballs are more likely to result in a strikeout when thrown high above the zone (left side of the zone for lefty hitters/right side of the zone for righty hitters)</a:t>
            </a:r>
            <a:endParaRPr/>
          </a:p>
          <a:p>
            <a:pPr marL="457200" lvl="0" indent="-311150" algn="l" rtl="0">
              <a:spcBef>
                <a:spcPts val="0"/>
              </a:spcBef>
              <a:spcAft>
                <a:spcPts val="0"/>
              </a:spcAft>
              <a:buSzPts val="1300"/>
              <a:buChar char="●"/>
            </a:pPr>
            <a:r>
              <a:rPr lang="en"/>
              <a:t>“Fast” fastballs (above 93 MPH) are much more likely to result in a strikeout whereas lesser velocities thrown in the strike zone result in hits. </a:t>
            </a:r>
            <a:endParaRPr/>
          </a:p>
          <a:p>
            <a:pPr marL="457200" lvl="0" indent="-311150" algn="l" rtl="0">
              <a:spcBef>
                <a:spcPts val="0"/>
              </a:spcBef>
              <a:spcAft>
                <a:spcPts val="0"/>
              </a:spcAft>
              <a:buSzPts val="1300"/>
              <a:buChar char="●"/>
            </a:pPr>
            <a:r>
              <a:rPr lang="en"/>
              <a:t>Lefty batters find greater success when fastballs are thrown inside (right side of the plate), whereas the opposite is true for righty batters.</a:t>
            </a:r>
            <a:endParaRPr/>
          </a:p>
          <a:p>
            <a:pPr marL="457200" lvl="0" indent="-311150" algn="l" rtl="0">
              <a:spcBef>
                <a:spcPts val="0"/>
              </a:spcBef>
              <a:spcAft>
                <a:spcPts val="0"/>
              </a:spcAft>
              <a:buSzPts val="1300"/>
              <a:buChar char="●"/>
            </a:pPr>
            <a:r>
              <a:rPr lang="en"/>
              <a:t>Higher spin rates lead to more strikeouts whereas lower spin rates lead to hits</a:t>
            </a:r>
            <a:endParaRPr/>
          </a:p>
        </p:txBody>
      </p:sp>
      <p:pic>
        <p:nvPicPr>
          <p:cNvPr id="183" name="Google Shape;183;p20"/>
          <p:cNvPicPr preferRelativeResize="0"/>
          <p:nvPr/>
        </p:nvPicPr>
        <p:blipFill>
          <a:blip r:embed="rId3">
            <a:alphaModFix/>
          </a:blip>
          <a:stretch>
            <a:fillRect/>
          </a:stretch>
        </p:blipFill>
        <p:spPr>
          <a:xfrm>
            <a:off x="116775" y="2531900"/>
            <a:ext cx="8910451" cy="1285300"/>
          </a:xfrm>
          <a:prstGeom prst="rect">
            <a:avLst/>
          </a:prstGeom>
          <a:noFill/>
          <a:ln>
            <a:noFill/>
          </a:ln>
        </p:spPr>
      </p:pic>
      <p:pic>
        <p:nvPicPr>
          <p:cNvPr id="184" name="Google Shape;184;p20"/>
          <p:cNvPicPr preferRelativeResize="0"/>
          <p:nvPr/>
        </p:nvPicPr>
        <p:blipFill>
          <a:blip r:embed="rId4">
            <a:alphaModFix/>
          </a:blip>
          <a:stretch>
            <a:fillRect/>
          </a:stretch>
        </p:blipFill>
        <p:spPr>
          <a:xfrm>
            <a:off x="116775" y="3817200"/>
            <a:ext cx="8910451" cy="128891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1"/>
          <p:cNvSpPr txBox="1">
            <a:spLocks noGrp="1"/>
          </p:cNvSpPr>
          <p:nvPr>
            <p:ph type="title"/>
          </p:nvPr>
        </p:nvSpPr>
        <p:spPr>
          <a:xfrm>
            <a:off x="12603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Outcome Association Rules For Sliders</a:t>
            </a:r>
            <a:endParaRPr/>
          </a:p>
        </p:txBody>
      </p:sp>
      <p:sp>
        <p:nvSpPr>
          <p:cNvPr id="190" name="Google Shape;190;p21"/>
          <p:cNvSpPr txBox="1">
            <a:spLocks noGrp="1"/>
          </p:cNvSpPr>
          <p:nvPr>
            <p:ph type="body" idx="1"/>
          </p:nvPr>
        </p:nvSpPr>
        <p:spPr>
          <a:xfrm>
            <a:off x="991350" y="1015875"/>
            <a:ext cx="7161300" cy="14073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Sliders typically result in strikeouts when they are thrown low below the strike zone and typically inside (Right side of the zone for lefty hitters and vise versa)</a:t>
            </a:r>
            <a:endParaRPr/>
          </a:p>
          <a:p>
            <a:pPr marL="457200" lvl="0" indent="-311150" algn="l" rtl="0">
              <a:spcBef>
                <a:spcPts val="0"/>
              </a:spcBef>
              <a:spcAft>
                <a:spcPts val="0"/>
              </a:spcAft>
              <a:buSzPts val="1300"/>
              <a:buChar char="●"/>
            </a:pPr>
            <a:r>
              <a:rPr lang="en"/>
              <a:t>Sliders result in hits when they are thrown high in the strike zone</a:t>
            </a:r>
            <a:endParaRPr/>
          </a:p>
          <a:p>
            <a:pPr marL="457200" lvl="0" indent="-311150" algn="l" rtl="0">
              <a:spcBef>
                <a:spcPts val="0"/>
              </a:spcBef>
              <a:spcAft>
                <a:spcPts val="0"/>
              </a:spcAft>
              <a:buSzPts val="1300"/>
              <a:buChar char="●"/>
            </a:pPr>
            <a:r>
              <a:rPr lang="en"/>
              <a:t>When the degree of spin increases from “Very Low” or “low” (0-150 degrees) to “moderate” or “high” (150-250 degrees) the slider is more likely to result in a hit opposed to a strikeout.</a:t>
            </a:r>
            <a:endParaRPr/>
          </a:p>
        </p:txBody>
      </p:sp>
      <p:pic>
        <p:nvPicPr>
          <p:cNvPr id="191" name="Google Shape;191;p21"/>
          <p:cNvPicPr preferRelativeResize="0"/>
          <p:nvPr/>
        </p:nvPicPr>
        <p:blipFill>
          <a:blip r:embed="rId3">
            <a:alphaModFix/>
          </a:blip>
          <a:stretch>
            <a:fillRect/>
          </a:stretch>
        </p:blipFill>
        <p:spPr>
          <a:xfrm>
            <a:off x="930088" y="2319488"/>
            <a:ext cx="7283825" cy="1407323"/>
          </a:xfrm>
          <a:prstGeom prst="rect">
            <a:avLst/>
          </a:prstGeom>
          <a:noFill/>
          <a:ln>
            <a:noFill/>
          </a:ln>
        </p:spPr>
      </p:pic>
      <p:pic>
        <p:nvPicPr>
          <p:cNvPr id="192" name="Google Shape;192;p21"/>
          <p:cNvPicPr preferRelativeResize="0"/>
          <p:nvPr/>
        </p:nvPicPr>
        <p:blipFill>
          <a:blip r:embed="rId4">
            <a:alphaModFix/>
          </a:blip>
          <a:stretch>
            <a:fillRect/>
          </a:stretch>
        </p:blipFill>
        <p:spPr>
          <a:xfrm>
            <a:off x="930100" y="3726800"/>
            <a:ext cx="7283813" cy="1421625"/>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950</Words>
  <Application>Microsoft Macintosh PowerPoint</Application>
  <PresentationFormat>On-screen Show (16:9)</PresentationFormat>
  <Paragraphs>64</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Lato</vt:lpstr>
      <vt:lpstr>Montserrat</vt:lpstr>
      <vt:lpstr>Arial</vt:lpstr>
      <vt:lpstr>Focus</vt:lpstr>
      <vt:lpstr>IST 707 Final Project    </vt:lpstr>
      <vt:lpstr>Project Overview</vt:lpstr>
      <vt:lpstr>Data Overview </vt:lpstr>
      <vt:lpstr>PowerPoint Presentation</vt:lpstr>
      <vt:lpstr>PowerPoint Presentation</vt:lpstr>
      <vt:lpstr>Association Rules Mining Overview</vt:lpstr>
      <vt:lpstr>Pitch Type Association Rules For Game Situation</vt:lpstr>
      <vt:lpstr>Outcome Association Rules For Fastballs</vt:lpstr>
      <vt:lpstr>Outcome Association Rules For Sliders</vt:lpstr>
      <vt:lpstr>Pitcher Clustering</vt:lpstr>
      <vt:lpstr>Pitch Type Breakdown</vt:lpstr>
      <vt:lpstr>Pitcher Clustering Methodology</vt:lpstr>
      <vt:lpstr>Four-Seam Fastball Clustering</vt:lpstr>
      <vt:lpstr>Changeup Clustering</vt:lpstr>
      <vt:lpstr>Slider Clustering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 707 Final Project    </dc:title>
  <cp:lastModifiedBy>Gabriel Frederick Herz</cp:lastModifiedBy>
  <cp:revision>1</cp:revision>
  <dcterms:modified xsi:type="dcterms:W3CDTF">2023-04-25T19:27:31Z</dcterms:modified>
</cp:coreProperties>
</file>