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T Sans Narrow"/>
      <p:regular r:id="rId21"/>
      <p:bold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TSansNarrow-bold.fntdata"/><Relationship Id="rId21" Type="http://schemas.openxmlformats.org/officeDocument/2006/relationships/font" Target="fonts/PTSansNarrow-regular.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aca150dfc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aca150dfc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aca150dfc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aca150dfc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aca150dfc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aca150dfc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aca150dfc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aca150dfc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aca150dfc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aca150dfc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aca150dfc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aca150dfc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8031e2181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8031e2181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8031e2181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8031e2181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aca150dfc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aca150dfc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aca150dfc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aca150dfc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aca150df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aca150df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aca150dfc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aca150dfc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aca150dfc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aca150dfc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aca150dfc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aca150dfc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amman267.shinyapps.io/Final_Project/?_ga=2.55515747.91920396.1670483727-780330617.1670483727"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HEALTH MANAGEMENT ORGANIZATION ANALYSIS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25000" lnSpcReduction="20000"/>
          </a:bodyPr>
          <a:lstStyle/>
          <a:p>
            <a:pPr indent="0" lvl="0" marL="0" rtl="0" algn="just">
              <a:lnSpc>
                <a:spcPct val="115000"/>
              </a:lnSpc>
              <a:spcBef>
                <a:spcPts val="0"/>
              </a:spcBef>
              <a:spcAft>
                <a:spcPts val="0"/>
              </a:spcAft>
              <a:buNone/>
            </a:pPr>
            <a:r>
              <a:rPr b="1" lang="en" sz="6207">
                <a:solidFill>
                  <a:srgbClr val="000000"/>
                </a:solidFill>
                <a:latin typeface="Times New Roman"/>
                <a:ea typeface="Times New Roman"/>
                <a:cs typeface="Times New Roman"/>
                <a:sym typeface="Times New Roman"/>
              </a:rPr>
              <a:t>Final Project</a:t>
            </a:r>
            <a:endParaRPr b="1" sz="7807">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sz="6207">
                <a:solidFill>
                  <a:srgbClr val="000000"/>
                </a:solidFill>
                <a:latin typeface="Times New Roman"/>
                <a:ea typeface="Times New Roman"/>
                <a:cs typeface="Times New Roman"/>
                <a:sym typeface="Times New Roman"/>
              </a:rPr>
              <a:t>IST 687</a:t>
            </a:r>
            <a:r>
              <a:rPr lang="en" sz="6207">
                <a:solidFill>
                  <a:srgbClr val="000000"/>
                </a:solidFill>
                <a:latin typeface="Times New Roman"/>
                <a:ea typeface="Times New Roman"/>
                <a:cs typeface="Times New Roman"/>
                <a:sym typeface="Times New Roman"/>
              </a:rPr>
              <a:t> </a:t>
            </a:r>
            <a:endParaRPr sz="6207">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sz="6207">
                <a:solidFill>
                  <a:srgbClr val="000000"/>
                </a:solidFill>
                <a:latin typeface="Times New Roman"/>
                <a:ea typeface="Times New Roman"/>
                <a:cs typeface="Times New Roman"/>
                <a:sym typeface="Times New Roman"/>
              </a:rPr>
              <a:t>Group 5</a:t>
            </a:r>
            <a:r>
              <a:rPr lang="en" sz="6207">
                <a:solidFill>
                  <a:srgbClr val="000000"/>
                </a:solidFill>
                <a:latin typeface="Times New Roman"/>
                <a:ea typeface="Times New Roman"/>
                <a:cs typeface="Times New Roman"/>
                <a:sym typeface="Times New Roman"/>
              </a:rPr>
              <a:t> </a:t>
            </a:r>
            <a:endParaRPr sz="6207">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Support Vector Machine Model</a:t>
            </a:r>
            <a:endParaRPr/>
          </a:p>
        </p:txBody>
      </p:sp>
      <p:sp>
        <p:nvSpPr>
          <p:cNvPr id="122" name="Google Shape;122;p22"/>
          <p:cNvSpPr txBox="1"/>
          <p:nvPr>
            <p:ph idx="1" type="body"/>
          </p:nvPr>
        </p:nvSpPr>
        <p:spPr>
          <a:xfrm>
            <a:off x="276450" y="1220600"/>
            <a:ext cx="5198700" cy="323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p>
          <a:p>
            <a:pPr indent="-304800" lvl="0" marL="457200" rtl="0" algn="l">
              <a:spcBef>
                <a:spcPts val="1200"/>
              </a:spcBef>
              <a:spcAft>
                <a:spcPts val="0"/>
              </a:spcAft>
              <a:buSzPts val="1200"/>
              <a:buFont typeface="Times New Roman"/>
              <a:buChar char="●"/>
            </a:pPr>
            <a:r>
              <a:rPr lang="en" sz="1200">
                <a:latin typeface="Times New Roman"/>
                <a:ea typeface="Times New Roman"/>
                <a:cs typeface="Times New Roman"/>
                <a:sym typeface="Times New Roman"/>
              </a:rPr>
              <a:t>The first classification model we chose was a SVM Model</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Anyone in the dataset with a cost &gt;= $5,000 was assigned the label “Expensive” </a:t>
            </a:r>
            <a:endParaRPr sz="1200">
              <a:latin typeface="Times New Roman"/>
              <a:ea typeface="Times New Roman"/>
              <a:cs typeface="Times New Roman"/>
              <a:sym typeface="Times New Roman"/>
            </a:endParaRPr>
          </a:p>
          <a:p>
            <a:pPr indent="-304800" lvl="1" marL="9144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Everyone else assigned label “Normal”</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Data was </a:t>
            </a:r>
            <a:r>
              <a:rPr lang="en" sz="1200">
                <a:latin typeface="Times New Roman"/>
                <a:ea typeface="Times New Roman"/>
                <a:cs typeface="Times New Roman"/>
                <a:sym typeface="Times New Roman"/>
              </a:rPr>
              <a:t>partitioned</a:t>
            </a:r>
            <a:r>
              <a:rPr lang="en" sz="1200">
                <a:latin typeface="Times New Roman"/>
                <a:ea typeface="Times New Roman"/>
                <a:cs typeface="Times New Roman"/>
                <a:sym typeface="Times New Roman"/>
              </a:rPr>
              <a:t> into training and test sets. After the model was trained the test data was used and referenced against the “Expensive” column to gauge accuracy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88% accurate and a Sensitivity of 58.9% </a:t>
            </a:r>
            <a:endParaRPr sz="1200">
              <a:latin typeface="Times New Roman"/>
              <a:ea typeface="Times New Roman"/>
              <a:cs typeface="Times New Roman"/>
              <a:sym typeface="Times New Roman"/>
            </a:endParaRPr>
          </a:p>
        </p:txBody>
      </p:sp>
      <p:pic>
        <p:nvPicPr>
          <p:cNvPr id="123" name="Google Shape;123;p22"/>
          <p:cNvPicPr preferRelativeResize="0"/>
          <p:nvPr/>
        </p:nvPicPr>
        <p:blipFill>
          <a:blip r:embed="rId3">
            <a:alphaModFix/>
          </a:blip>
          <a:stretch>
            <a:fillRect/>
          </a:stretch>
        </p:blipFill>
        <p:spPr>
          <a:xfrm>
            <a:off x="5429098" y="261100"/>
            <a:ext cx="3403200" cy="4504250"/>
          </a:xfrm>
          <a:prstGeom prst="rect">
            <a:avLst/>
          </a:prstGeom>
          <a:noFill/>
          <a:ln>
            <a:noFill/>
          </a:ln>
        </p:spPr>
      </p:pic>
      <p:pic>
        <p:nvPicPr>
          <p:cNvPr id="124" name="Google Shape;124;p22"/>
          <p:cNvPicPr preferRelativeResize="0"/>
          <p:nvPr/>
        </p:nvPicPr>
        <p:blipFill>
          <a:blip r:embed="rId4">
            <a:alphaModFix/>
          </a:blip>
          <a:stretch>
            <a:fillRect/>
          </a:stretch>
        </p:blipFill>
        <p:spPr>
          <a:xfrm>
            <a:off x="91700" y="3940527"/>
            <a:ext cx="5198700" cy="6695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Rpart Model </a:t>
            </a:r>
            <a:endParaRPr/>
          </a:p>
        </p:txBody>
      </p:sp>
      <p:sp>
        <p:nvSpPr>
          <p:cNvPr id="130" name="Google Shape;130;p23"/>
          <p:cNvSpPr txBox="1"/>
          <p:nvPr>
            <p:ph idx="1" type="body"/>
          </p:nvPr>
        </p:nvSpPr>
        <p:spPr>
          <a:xfrm>
            <a:off x="311700" y="1266325"/>
            <a:ext cx="3505200" cy="33027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We wanted to test additional model to compare the SVM </a:t>
            </a:r>
            <a:r>
              <a:rPr lang="en" sz="1200">
                <a:latin typeface="Times New Roman"/>
                <a:ea typeface="Times New Roman"/>
                <a:cs typeface="Times New Roman"/>
                <a:sym typeface="Times New Roman"/>
              </a:rPr>
              <a:t>model</a:t>
            </a:r>
            <a:r>
              <a:rPr lang="en" sz="1200">
                <a:latin typeface="Times New Roman"/>
                <a:ea typeface="Times New Roman"/>
                <a:cs typeface="Times New Roman"/>
                <a:sym typeface="Times New Roman"/>
              </a:rPr>
              <a:t> to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Rpart was trained and tested with same datasets as SVM.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Model was 88.3% accurate (very similar to SVM)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Model had sensitivity of 55.5% </a:t>
            </a:r>
            <a:endParaRPr sz="1200">
              <a:latin typeface="Times New Roman"/>
              <a:ea typeface="Times New Roman"/>
              <a:cs typeface="Times New Roman"/>
              <a:sym typeface="Times New Roman"/>
            </a:endParaRPr>
          </a:p>
          <a:p>
            <a:pPr indent="-304800" lvl="1" marL="9144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This is ~3% points lower than the SVM model</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Because we want to maximize sensitivity, SVM was chosen as superior model</a:t>
            </a:r>
            <a:endParaRPr sz="1200">
              <a:latin typeface="Times New Roman"/>
              <a:ea typeface="Times New Roman"/>
              <a:cs typeface="Times New Roman"/>
              <a:sym typeface="Times New Roman"/>
            </a:endParaRPr>
          </a:p>
        </p:txBody>
      </p:sp>
      <p:pic>
        <p:nvPicPr>
          <p:cNvPr id="131" name="Google Shape;131;p23"/>
          <p:cNvPicPr preferRelativeResize="0"/>
          <p:nvPr/>
        </p:nvPicPr>
        <p:blipFill>
          <a:blip r:embed="rId3">
            <a:alphaModFix/>
          </a:blip>
          <a:stretch>
            <a:fillRect/>
          </a:stretch>
        </p:blipFill>
        <p:spPr>
          <a:xfrm>
            <a:off x="5201400" y="104350"/>
            <a:ext cx="3434600" cy="4792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Rpart Tree</a:t>
            </a:r>
            <a:endParaRPr/>
          </a:p>
        </p:txBody>
      </p:sp>
      <p:sp>
        <p:nvSpPr>
          <p:cNvPr id="137" name="Google Shape;137;p24"/>
          <p:cNvSpPr txBox="1"/>
          <p:nvPr>
            <p:ph idx="1" type="body"/>
          </p:nvPr>
        </p:nvSpPr>
        <p:spPr>
          <a:xfrm>
            <a:off x="311700" y="1266325"/>
            <a:ext cx="3209100" cy="33027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Insightful to look at Rpart Decision Tree. We can see the variables smoker, bmi, age, exercise, and children are included in the tree. </a:t>
            </a:r>
            <a:endParaRPr sz="1200">
              <a:latin typeface="Times New Roman"/>
              <a:ea typeface="Times New Roman"/>
              <a:cs typeface="Times New Roman"/>
              <a:sym typeface="Times New Roman"/>
            </a:endParaRPr>
          </a:p>
          <a:p>
            <a:pPr indent="0" lvl="0" marL="457200" rtl="0" algn="l">
              <a:spcBef>
                <a:spcPts val="1200"/>
              </a:spcBef>
              <a:spcAft>
                <a:spcPts val="0"/>
              </a:spcAft>
              <a:buNone/>
            </a:pPr>
            <a:r>
              <a:t/>
            </a:r>
            <a:endParaRPr sz="1200">
              <a:latin typeface="Times New Roman"/>
              <a:ea typeface="Times New Roman"/>
              <a:cs typeface="Times New Roman"/>
              <a:sym typeface="Times New Roman"/>
            </a:endParaRPr>
          </a:p>
          <a:p>
            <a:pPr indent="-304800" lvl="0" marL="457200" rtl="0" algn="l">
              <a:spcBef>
                <a:spcPts val="1200"/>
              </a:spcBef>
              <a:spcAft>
                <a:spcPts val="0"/>
              </a:spcAft>
              <a:buSzPts val="1200"/>
              <a:buFont typeface="Times New Roman"/>
              <a:buChar char="●"/>
            </a:pPr>
            <a:r>
              <a:rPr lang="en" sz="1200">
                <a:latin typeface="Times New Roman"/>
                <a:ea typeface="Times New Roman"/>
                <a:cs typeface="Times New Roman"/>
                <a:sym typeface="Times New Roman"/>
              </a:rPr>
              <a:t>This supports findings from our linear model, which marked all of these variables as significant predictors of </a:t>
            </a:r>
            <a:r>
              <a:rPr lang="en" sz="1200">
                <a:latin typeface="Times New Roman"/>
                <a:ea typeface="Times New Roman"/>
                <a:cs typeface="Times New Roman"/>
                <a:sym typeface="Times New Roman"/>
              </a:rPr>
              <a:t>healthcare</a:t>
            </a:r>
            <a:r>
              <a:rPr lang="en" sz="1200">
                <a:latin typeface="Times New Roman"/>
                <a:ea typeface="Times New Roman"/>
                <a:cs typeface="Times New Roman"/>
                <a:sym typeface="Times New Roman"/>
              </a:rPr>
              <a:t> costs. </a:t>
            </a:r>
            <a:endParaRPr sz="1200">
              <a:latin typeface="Times New Roman"/>
              <a:ea typeface="Times New Roman"/>
              <a:cs typeface="Times New Roman"/>
              <a:sym typeface="Times New Roman"/>
            </a:endParaRPr>
          </a:p>
        </p:txBody>
      </p:sp>
      <p:pic>
        <p:nvPicPr>
          <p:cNvPr id="138" name="Google Shape;138;p24"/>
          <p:cNvPicPr preferRelativeResize="0"/>
          <p:nvPr/>
        </p:nvPicPr>
        <p:blipFill>
          <a:blip r:embed="rId3">
            <a:alphaModFix/>
          </a:blip>
          <a:stretch>
            <a:fillRect/>
          </a:stretch>
        </p:blipFill>
        <p:spPr>
          <a:xfrm>
            <a:off x="3450250" y="494274"/>
            <a:ext cx="5923368" cy="3302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Shiny App</a:t>
            </a:r>
            <a:endParaRPr/>
          </a:p>
        </p:txBody>
      </p:sp>
      <p:sp>
        <p:nvSpPr>
          <p:cNvPr id="144" name="Google Shape;144;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Link: </a:t>
            </a:r>
            <a:r>
              <a:rPr lang="en" sz="1100" u="sng">
                <a:solidFill>
                  <a:schemeClr val="hlink"/>
                </a:solidFill>
                <a:latin typeface="Arial"/>
                <a:ea typeface="Arial"/>
                <a:cs typeface="Arial"/>
                <a:sym typeface="Arial"/>
                <a:hlinkClick r:id="rId3"/>
              </a:rPr>
              <a:t>https://damman267.shinyapps.io/Final_Project/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Recommendations</a:t>
            </a:r>
            <a:endParaRPr/>
          </a:p>
        </p:txBody>
      </p:sp>
      <p:sp>
        <p:nvSpPr>
          <p:cNvPr id="150" name="Google Shape;150;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t/>
            </a:r>
            <a:endParaRPr i="1"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400">
                <a:latin typeface="Times New Roman"/>
                <a:ea typeface="Times New Roman"/>
                <a:cs typeface="Times New Roman"/>
                <a:sym typeface="Times New Roman"/>
              </a:rPr>
              <a:t>Based off of our analyses, we recommend three things to the HMO, with an emphasis on those who smoke. </a:t>
            </a:r>
            <a:endParaRPr sz="1400">
              <a:latin typeface="Times New Roman"/>
              <a:ea typeface="Times New Roman"/>
              <a:cs typeface="Times New Roman"/>
              <a:sym typeface="Times New Roman"/>
            </a:endParaRPr>
          </a:p>
          <a:p>
            <a:pPr indent="-317500" lvl="0" marL="457200" rtl="0" algn="l">
              <a:spcBef>
                <a:spcPts val="1200"/>
              </a:spcBef>
              <a:spcAft>
                <a:spcPts val="0"/>
              </a:spcAft>
              <a:buSzPts val="1400"/>
              <a:buFont typeface="Times New Roman"/>
              <a:buAutoNum type="arabicPeriod"/>
            </a:pPr>
            <a:r>
              <a:rPr lang="en" sz="1400">
                <a:latin typeface="Times New Roman"/>
                <a:ea typeface="Times New Roman"/>
                <a:cs typeface="Times New Roman"/>
                <a:sym typeface="Times New Roman"/>
              </a:rPr>
              <a:t>Charge higher premiums to smokers. Since healthcare costs are much higher for smokers than non-smokers, retrospective of age, charging all smokers a higher premium would help balance out the high cost of healthcare. </a:t>
            </a:r>
            <a:endParaRPr sz="1400">
              <a:latin typeface="Times New Roman"/>
              <a:ea typeface="Times New Roman"/>
              <a:cs typeface="Times New Roman"/>
              <a:sym typeface="Times New Roman"/>
            </a:endParaRPr>
          </a:p>
          <a:p>
            <a:pPr indent="0" lvl="0" marL="457200" rtl="0" algn="l">
              <a:spcBef>
                <a:spcPts val="1200"/>
              </a:spcBef>
              <a:spcAft>
                <a:spcPts val="0"/>
              </a:spcAft>
              <a:buNone/>
            </a:pPr>
            <a:r>
              <a:t/>
            </a:r>
            <a:endParaRPr sz="1400">
              <a:latin typeface="Times New Roman"/>
              <a:ea typeface="Times New Roman"/>
              <a:cs typeface="Times New Roman"/>
              <a:sym typeface="Times New Roman"/>
            </a:endParaRPr>
          </a:p>
          <a:p>
            <a:pPr indent="-317500" lvl="0" marL="457200" rtl="0" algn="l">
              <a:spcBef>
                <a:spcPts val="1200"/>
              </a:spcBef>
              <a:spcAft>
                <a:spcPts val="0"/>
              </a:spcAft>
              <a:buSzPts val="1400"/>
              <a:buFont typeface="Times New Roman"/>
              <a:buAutoNum type="arabicPeriod"/>
            </a:pPr>
            <a:r>
              <a:rPr lang="en" sz="1400">
                <a:latin typeface="Times New Roman"/>
                <a:ea typeface="Times New Roman"/>
                <a:cs typeface="Times New Roman"/>
                <a:sym typeface="Times New Roman"/>
              </a:rPr>
              <a:t>If </a:t>
            </a:r>
            <a:r>
              <a:rPr lang="en" sz="1400">
                <a:latin typeface="Times New Roman"/>
                <a:ea typeface="Times New Roman"/>
                <a:cs typeface="Times New Roman"/>
                <a:sym typeface="Times New Roman"/>
              </a:rPr>
              <a:t>you</a:t>
            </a:r>
            <a:r>
              <a:rPr lang="en" sz="1400">
                <a:latin typeface="Times New Roman"/>
                <a:ea typeface="Times New Roman"/>
                <a:cs typeface="Times New Roman"/>
                <a:sym typeface="Times New Roman"/>
              </a:rPr>
              <a:t> are a smoker in New York, the premium should be even higher. New York was the only state that saw healthcare prices substantially higher than another state. </a:t>
            </a:r>
            <a:endParaRPr sz="1400">
              <a:latin typeface="Times New Roman"/>
              <a:ea typeface="Times New Roman"/>
              <a:cs typeface="Times New Roman"/>
              <a:sym typeface="Times New Roman"/>
            </a:endParaRPr>
          </a:p>
          <a:p>
            <a:pPr indent="0" lvl="0" marL="457200" rtl="0" algn="l">
              <a:spcBef>
                <a:spcPts val="1200"/>
              </a:spcBef>
              <a:spcAft>
                <a:spcPts val="0"/>
              </a:spcAft>
              <a:buNone/>
            </a:pPr>
            <a:r>
              <a:t/>
            </a:r>
            <a:endParaRPr sz="1400">
              <a:latin typeface="Times New Roman"/>
              <a:ea typeface="Times New Roman"/>
              <a:cs typeface="Times New Roman"/>
              <a:sym typeface="Times New Roman"/>
            </a:endParaRPr>
          </a:p>
          <a:p>
            <a:pPr indent="-317500" lvl="0" marL="457200" rtl="0" algn="l">
              <a:spcBef>
                <a:spcPts val="1200"/>
              </a:spcBef>
              <a:spcAft>
                <a:spcPts val="0"/>
              </a:spcAft>
              <a:buSzPts val="1400"/>
              <a:buFont typeface="Times New Roman"/>
              <a:buAutoNum type="arabicPeriod"/>
            </a:pPr>
            <a:r>
              <a:rPr lang="en" sz="1400">
                <a:latin typeface="Times New Roman"/>
                <a:ea typeface="Times New Roman"/>
                <a:cs typeface="Times New Roman"/>
                <a:sym typeface="Times New Roman"/>
              </a:rPr>
              <a:t>We also charge higher premium to older people, not because of their age but because bmi and age are related. </a:t>
            </a:r>
            <a:r>
              <a:rPr lang="en" sz="1400">
                <a:latin typeface="Times New Roman"/>
                <a:ea typeface="Times New Roman"/>
                <a:cs typeface="Times New Roman"/>
                <a:sym typeface="Times New Roman"/>
              </a:rPr>
              <a:t>As one grows older, bmi increases. Smoking has no effect on BMI.</a:t>
            </a:r>
            <a:endParaRPr sz="1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
        <p:nvSpPr>
          <p:cNvPr id="156" name="Google Shape;156;p27"/>
          <p:cNvSpPr txBox="1"/>
          <p:nvPr>
            <p:ph idx="1" type="body"/>
          </p:nvPr>
        </p:nvSpPr>
        <p:spPr>
          <a:xfrm>
            <a:off x="0" y="1527450"/>
            <a:ext cx="8520600" cy="330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4600">
                <a:latin typeface="Times New Roman"/>
                <a:ea typeface="Times New Roman"/>
                <a:cs typeface="Times New Roman"/>
                <a:sym typeface="Times New Roman"/>
              </a:rPr>
              <a:t>Questions? </a:t>
            </a:r>
            <a:endParaRPr sz="46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GOAL</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68300" lvl="0" marL="457200" rtl="0" algn="just">
              <a:spcBef>
                <a:spcPts val="0"/>
              </a:spcBef>
              <a:spcAft>
                <a:spcPts val="0"/>
              </a:spcAft>
              <a:buClr>
                <a:srgbClr val="000000"/>
              </a:buClr>
              <a:buSzPts val="2200"/>
              <a:buFont typeface="Times New Roman"/>
              <a:buChar char="●"/>
            </a:pPr>
            <a:r>
              <a:rPr lang="en" sz="2200">
                <a:solidFill>
                  <a:srgbClr val="000000"/>
                </a:solidFill>
                <a:latin typeface="Times New Roman"/>
                <a:ea typeface="Times New Roman"/>
                <a:cs typeface="Times New Roman"/>
                <a:sym typeface="Times New Roman"/>
              </a:rPr>
              <a:t>The goal of the project is to provide actionable insights based on the available data and then accurately predict which customer will be expensive</a:t>
            </a:r>
            <a:endParaRPr sz="2200">
              <a:solidFill>
                <a:srgbClr val="000000"/>
              </a:solidFill>
              <a:latin typeface="Times New Roman"/>
              <a:ea typeface="Times New Roman"/>
              <a:cs typeface="Times New Roman"/>
              <a:sym typeface="Times New Roman"/>
            </a:endParaRPr>
          </a:p>
          <a:p>
            <a:pPr indent="-368300" lvl="0" marL="457200" rtl="0" algn="just">
              <a:spcBef>
                <a:spcPts val="0"/>
              </a:spcBef>
              <a:spcAft>
                <a:spcPts val="0"/>
              </a:spcAft>
              <a:buClr>
                <a:srgbClr val="000000"/>
              </a:buClr>
              <a:buSzPts val="2200"/>
              <a:buFont typeface="Times New Roman"/>
              <a:buChar char="●"/>
            </a:pPr>
            <a:r>
              <a:rPr lang="en" sz="2200">
                <a:solidFill>
                  <a:srgbClr val="000000"/>
                </a:solidFill>
                <a:latin typeface="Times New Roman"/>
                <a:ea typeface="Times New Roman"/>
                <a:cs typeface="Times New Roman"/>
                <a:sym typeface="Times New Roman"/>
              </a:rPr>
              <a:t>This data is from HMO (Health Management Organization) health care cost information. The goal is to understand the main drivers that cause some people to spend more (need more health care), and then predict which people will have higher costs (health care costs).</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FLOW</a:t>
            </a:r>
            <a:endParaRPr/>
          </a:p>
        </p:txBody>
      </p:sp>
      <p:sp>
        <p:nvSpPr>
          <p:cNvPr id="79" name="Google Shape;79;p15"/>
          <p:cNvSpPr txBox="1"/>
          <p:nvPr>
            <p:ph idx="1" type="body"/>
          </p:nvPr>
        </p:nvSpPr>
        <p:spPr>
          <a:xfrm>
            <a:off x="311700" y="1284100"/>
            <a:ext cx="4344900" cy="3285000"/>
          </a:xfrm>
          <a:prstGeom prst="rect">
            <a:avLst/>
          </a:prstGeom>
        </p:spPr>
        <p:txBody>
          <a:bodyPr anchorCtr="0" anchor="t" bIns="91425" lIns="91425" spcFirstLastPara="1" rIns="91425" wrap="square" tIns="91425">
            <a:normAutofit fontScale="85000" lnSpcReduction="20000"/>
          </a:bodyPr>
          <a:lstStyle/>
          <a:p>
            <a:pPr indent="-304165" lvl="0" marL="457200" rtl="0" algn="l">
              <a:spcBef>
                <a:spcPts val="0"/>
              </a:spcBef>
              <a:spcAft>
                <a:spcPts val="0"/>
              </a:spcAft>
              <a:buClr>
                <a:srgbClr val="000000"/>
              </a:buClr>
              <a:buSzPct val="100000"/>
              <a:buFont typeface="Times New Roman"/>
              <a:buChar char="●"/>
            </a:pPr>
            <a:r>
              <a:rPr lang="en" sz="1400">
                <a:solidFill>
                  <a:srgbClr val="000000"/>
                </a:solidFill>
                <a:latin typeface="Times New Roman"/>
                <a:ea typeface="Times New Roman"/>
                <a:cs typeface="Times New Roman"/>
                <a:sym typeface="Times New Roman"/>
              </a:rPr>
              <a:t>To see what variables were predictive of cost of healthcare, we ran a multiple linear regression with cost as the dependent variable, and all other variables as the predictors.</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04165" lvl="0" marL="457200" rtl="0" algn="l">
              <a:spcBef>
                <a:spcPts val="0"/>
              </a:spcBef>
              <a:spcAft>
                <a:spcPts val="0"/>
              </a:spcAft>
              <a:buClr>
                <a:srgbClr val="000000"/>
              </a:buClr>
              <a:buSzPct val="100000"/>
              <a:buFont typeface="Times New Roman"/>
              <a:buChar char="●"/>
            </a:pPr>
            <a:r>
              <a:rPr lang="en" sz="1400">
                <a:solidFill>
                  <a:srgbClr val="000000"/>
                </a:solidFill>
                <a:latin typeface="Times New Roman"/>
                <a:ea typeface="Times New Roman"/>
                <a:cs typeface="Times New Roman"/>
                <a:sym typeface="Times New Roman"/>
              </a:rPr>
              <a:t>A few variables stand out as significant. A person’s age, bmi and number of children were the strong predictors of healthcare cost.</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04165" lvl="0" marL="457200" rtl="0" algn="l">
              <a:spcBef>
                <a:spcPts val="0"/>
              </a:spcBef>
              <a:spcAft>
                <a:spcPts val="0"/>
              </a:spcAft>
              <a:buClr>
                <a:srgbClr val="000000"/>
              </a:buClr>
              <a:buSzPct val="100000"/>
              <a:buFont typeface="Times New Roman"/>
              <a:buChar char="●"/>
            </a:pPr>
            <a:r>
              <a:rPr lang="en" sz="1400">
                <a:solidFill>
                  <a:srgbClr val="000000"/>
                </a:solidFill>
                <a:latin typeface="Times New Roman"/>
                <a:ea typeface="Times New Roman"/>
                <a:cs typeface="Times New Roman"/>
                <a:sym typeface="Times New Roman"/>
              </a:rPr>
              <a:t>Being a smoker, living in New York, not exercising, and having hypertension were also all found to be significant predictors of cost of healthcare.</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indent="-304165" lvl="0" marL="457200" rtl="0" algn="l">
              <a:spcBef>
                <a:spcPts val="0"/>
              </a:spcBef>
              <a:spcAft>
                <a:spcPts val="0"/>
              </a:spcAft>
              <a:buClr>
                <a:srgbClr val="000000"/>
              </a:buClr>
              <a:buSzPct val="100000"/>
              <a:buFont typeface="Times New Roman"/>
              <a:buChar char="●"/>
            </a:pPr>
            <a:r>
              <a:rPr lang="en" sz="1400">
                <a:solidFill>
                  <a:srgbClr val="000000"/>
                </a:solidFill>
                <a:latin typeface="Times New Roman"/>
                <a:ea typeface="Times New Roman"/>
                <a:cs typeface="Times New Roman"/>
                <a:sym typeface="Times New Roman"/>
              </a:rPr>
              <a:t>Each of these variables has a positive value for estimate, indicating they cause the price of healthcare to increase</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04165" lvl="0" marL="457200" rtl="0" algn="l">
              <a:spcBef>
                <a:spcPts val="0"/>
              </a:spcBef>
              <a:spcAft>
                <a:spcPts val="0"/>
              </a:spcAft>
              <a:buClr>
                <a:srgbClr val="000000"/>
              </a:buClr>
              <a:buSzPct val="100000"/>
              <a:buFont typeface="Times New Roman"/>
              <a:buChar char="●"/>
            </a:pPr>
            <a:r>
              <a:rPr lang="en" sz="1400">
                <a:solidFill>
                  <a:srgbClr val="000000"/>
                </a:solidFill>
                <a:latin typeface="Times New Roman"/>
                <a:ea typeface="Times New Roman"/>
                <a:cs typeface="Times New Roman"/>
                <a:sym typeface="Times New Roman"/>
              </a:rPr>
              <a:t>These relationships are explored further in visualizations on following slides</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pic>
        <p:nvPicPr>
          <p:cNvPr id="80" name="Google Shape;80;p15"/>
          <p:cNvPicPr preferRelativeResize="0"/>
          <p:nvPr/>
        </p:nvPicPr>
        <p:blipFill>
          <a:blip r:embed="rId3">
            <a:alphaModFix/>
          </a:blip>
          <a:stretch>
            <a:fillRect/>
          </a:stretch>
        </p:blipFill>
        <p:spPr>
          <a:xfrm>
            <a:off x="4656600" y="351275"/>
            <a:ext cx="4380851" cy="4581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6"/>
          <p:cNvPicPr preferRelativeResize="0"/>
          <p:nvPr/>
        </p:nvPicPr>
        <p:blipFill>
          <a:blip r:embed="rId3">
            <a:alphaModFix/>
          </a:blip>
          <a:stretch>
            <a:fillRect/>
          </a:stretch>
        </p:blipFill>
        <p:spPr>
          <a:xfrm>
            <a:off x="3066875" y="500150"/>
            <a:ext cx="6047050" cy="3669675"/>
          </a:xfrm>
          <a:prstGeom prst="rect">
            <a:avLst/>
          </a:prstGeom>
          <a:noFill/>
          <a:ln>
            <a:noFill/>
          </a:ln>
        </p:spPr>
      </p:pic>
      <p:sp>
        <p:nvSpPr>
          <p:cNvPr id="86" name="Google Shape;86;p16"/>
          <p:cNvSpPr txBox="1"/>
          <p:nvPr>
            <p:ph idx="1" type="body"/>
          </p:nvPr>
        </p:nvSpPr>
        <p:spPr>
          <a:xfrm>
            <a:off x="241125" y="705525"/>
            <a:ext cx="3124500" cy="3348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Those who smoke cost significantly more than those who don’t</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idx="1" type="body"/>
          </p:nvPr>
        </p:nvSpPr>
        <p:spPr>
          <a:xfrm>
            <a:off x="241125" y="705525"/>
            <a:ext cx="3124500" cy="3348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Those who smoke have no noticeable difference in BMI than non-smokers.</a:t>
            </a:r>
            <a:endParaRPr>
              <a:latin typeface="Times New Roman"/>
              <a:ea typeface="Times New Roman"/>
              <a:cs typeface="Times New Roman"/>
              <a:sym typeface="Times New Roman"/>
            </a:endParaRPr>
          </a:p>
        </p:txBody>
      </p:sp>
      <p:pic>
        <p:nvPicPr>
          <p:cNvPr id="92" name="Google Shape;92;p17"/>
          <p:cNvPicPr preferRelativeResize="0"/>
          <p:nvPr/>
        </p:nvPicPr>
        <p:blipFill>
          <a:blip r:embed="rId3">
            <a:alphaModFix/>
          </a:blip>
          <a:stretch>
            <a:fillRect/>
          </a:stretch>
        </p:blipFill>
        <p:spPr>
          <a:xfrm>
            <a:off x="3476600" y="550323"/>
            <a:ext cx="5667399" cy="3460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8"/>
          <p:cNvPicPr preferRelativeResize="0"/>
          <p:nvPr/>
        </p:nvPicPr>
        <p:blipFill>
          <a:blip r:embed="rId3">
            <a:alphaModFix/>
          </a:blip>
          <a:stretch>
            <a:fillRect/>
          </a:stretch>
        </p:blipFill>
        <p:spPr>
          <a:xfrm>
            <a:off x="0" y="749775"/>
            <a:ext cx="4474516" cy="2782550"/>
          </a:xfrm>
          <a:prstGeom prst="rect">
            <a:avLst/>
          </a:prstGeom>
          <a:noFill/>
          <a:ln>
            <a:noFill/>
          </a:ln>
        </p:spPr>
      </p:pic>
      <p:pic>
        <p:nvPicPr>
          <p:cNvPr id="98" name="Google Shape;98;p18"/>
          <p:cNvPicPr preferRelativeResize="0"/>
          <p:nvPr/>
        </p:nvPicPr>
        <p:blipFill>
          <a:blip r:embed="rId4">
            <a:alphaModFix/>
          </a:blip>
          <a:stretch>
            <a:fillRect/>
          </a:stretch>
        </p:blipFill>
        <p:spPr>
          <a:xfrm>
            <a:off x="4434275" y="812566"/>
            <a:ext cx="4754875" cy="278255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idx="1" type="body"/>
          </p:nvPr>
        </p:nvSpPr>
        <p:spPr>
          <a:xfrm>
            <a:off x="241125" y="705525"/>
            <a:ext cx="3124500" cy="3348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For those who cost a normal amount, there is a linear relationship between their cost and their age</a:t>
            </a:r>
            <a:endParaRPr>
              <a:latin typeface="Times New Roman"/>
              <a:ea typeface="Times New Roman"/>
              <a:cs typeface="Times New Roman"/>
              <a:sym typeface="Times New Roman"/>
            </a:endParaRPr>
          </a:p>
        </p:txBody>
      </p:sp>
      <p:pic>
        <p:nvPicPr>
          <p:cNvPr id="104" name="Google Shape;104;p19"/>
          <p:cNvPicPr preferRelativeResize="0"/>
          <p:nvPr/>
        </p:nvPicPr>
        <p:blipFill>
          <a:blip r:embed="rId3">
            <a:alphaModFix/>
          </a:blip>
          <a:stretch>
            <a:fillRect/>
          </a:stretch>
        </p:blipFill>
        <p:spPr>
          <a:xfrm>
            <a:off x="3446475" y="627925"/>
            <a:ext cx="5346600" cy="3266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idx="1" type="body"/>
          </p:nvPr>
        </p:nvSpPr>
        <p:spPr>
          <a:xfrm>
            <a:off x="332875" y="620875"/>
            <a:ext cx="3025500" cy="3369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For those who smoke, there is no linear relationship between cost and age as they already cost significantly more, because they are smokers. </a:t>
            </a:r>
            <a:endParaRPr>
              <a:latin typeface="Times New Roman"/>
              <a:ea typeface="Times New Roman"/>
              <a:cs typeface="Times New Roman"/>
              <a:sym typeface="Times New Roman"/>
            </a:endParaRPr>
          </a:p>
        </p:txBody>
      </p:sp>
      <p:pic>
        <p:nvPicPr>
          <p:cNvPr id="110" name="Google Shape;110;p20"/>
          <p:cNvPicPr preferRelativeResize="0"/>
          <p:nvPr/>
        </p:nvPicPr>
        <p:blipFill>
          <a:blip r:embed="rId3">
            <a:alphaModFix/>
          </a:blip>
          <a:stretch>
            <a:fillRect/>
          </a:stretch>
        </p:blipFill>
        <p:spPr>
          <a:xfrm>
            <a:off x="3475500" y="423325"/>
            <a:ext cx="5549950" cy="3467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57700" y="134575"/>
            <a:ext cx="35829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Map of Healthcare Cost by State</a:t>
            </a:r>
            <a:endParaRPr/>
          </a:p>
        </p:txBody>
      </p:sp>
      <p:pic>
        <p:nvPicPr>
          <p:cNvPr id="116" name="Google Shape;116;p21"/>
          <p:cNvPicPr preferRelativeResize="0"/>
          <p:nvPr/>
        </p:nvPicPr>
        <p:blipFill>
          <a:blip r:embed="rId3">
            <a:alphaModFix/>
          </a:blip>
          <a:stretch>
            <a:fillRect/>
          </a:stretch>
        </p:blipFill>
        <p:spPr>
          <a:xfrm>
            <a:off x="3937275" y="104362"/>
            <a:ext cx="5206724" cy="466341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