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634fee96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634fee96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e634fee96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e634fee96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e07e1c765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e07e1c765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0000"/>
              </a:lnSpc>
              <a:spcBef>
                <a:spcPts val="1400"/>
              </a:spcBef>
              <a:spcAft>
                <a:spcPts val="0"/>
              </a:spcAft>
              <a:buClr>
                <a:schemeClr val="dk1"/>
              </a:buClr>
              <a:buSzPts val="1100"/>
              <a:buFont typeface="Arial"/>
              <a:buNone/>
            </a:pPr>
            <a:r>
              <a:rPr lang="en">
                <a:solidFill>
                  <a:srgbClr val="1B1B1B"/>
                </a:solidFill>
                <a:highlight>
                  <a:srgbClr val="FFFFFF"/>
                </a:highlight>
                <a:latin typeface="Georgia"/>
                <a:ea typeface="Georgia"/>
                <a:cs typeface="Georgia"/>
                <a:sym typeface="Georgia"/>
              </a:rPr>
              <a:t>Federal Holidays</a:t>
            </a:r>
            <a:endParaRPr>
              <a:solidFill>
                <a:srgbClr val="1B1B1B"/>
              </a:solidFill>
              <a:highlight>
                <a:srgbClr val="FFFFFF"/>
              </a:highlight>
              <a:latin typeface="Georgia"/>
              <a:ea typeface="Georgia"/>
              <a:cs typeface="Georgia"/>
              <a:sym typeface="Georgia"/>
            </a:endParaRPr>
          </a:p>
          <a:p>
            <a:pPr indent="-307975" lvl="0" marL="457200" rtl="0" algn="l">
              <a:lnSpc>
                <a:spcPct val="160000"/>
              </a:lnSpc>
              <a:spcBef>
                <a:spcPts val="1400"/>
              </a:spcBef>
              <a:spcAft>
                <a:spcPts val="0"/>
              </a:spcAft>
              <a:buClr>
                <a:srgbClr val="1B1B1B"/>
              </a:buClr>
              <a:buSzPts val="1250"/>
              <a:buFont typeface="Roboto"/>
              <a:buChar char="●"/>
            </a:pPr>
            <a:r>
              <a:rPr lang="en" sz="1250">
                <a:solidFill>
                  <a:srgbClr val="1B1B1B"/>
                </a:solidFill>
                <a:highlight>
                  <a:srgbClr val="FFFFFF"/>
                </a:highlight>
                <a:latin typeface="Roboto"/>
                <a:ea typeface="Roboto"/>
                <a:cs typeface="Roboto"/>
                <a:sym typeface="Roboto"/>
              </a:rPr>
              <a:t>New Year’s Day January 1</a:t>
            </a:r>
            <a:endParaRPr sz="1250">
              <a:solidFill>
                <a:srgbClr val="1B1B1B"/>
              </a:solidFill>
              <a:highlight>
                <a:srgbClr val="FFFFFF"/>
              </a:highlight>
              <a:latin typeface="Roboto"/>
              <a:ea typeface="Roboto"/>
              <a:cs typeface="Roboto"/>
              <a:sym typeface="Roboto"/>
            </a:endParaRPr>
          </a:p>
          <a:p>
            <a:pPr indent="-307975" lvl="0" marL="457200" rtl="0" algn="l">
              <a:lnSpc>
                <a:spcPct val="160000"/>
              </a:lnSpc>
              <a:spcBef>
                <a:spcPts val="0"/>
              </a:spcBef>
              <a:spcAft>
                <a:spcPts val="0"/>
              </a:spcAft>
              <a:buClr>
                <a:srgbClr val="1B1B1B"/>
              </a:buClr>
              <a:buSzPts val="1250"/>
              <a:buFont typeface="Roboto"/>
              <a:buChar char="●"/>
            </a:pPr>
            <a:r>
              <a:rPr lang="en" sz="1250">
                <a:solidFill>
                  <a:srgbClr val="1B1B1B"/>
                </a:solidFill>
                <a:highlight>
                  <a:srgbClr val="FFFFFF"/>
                </a:highlight>
                <a:latin typeface="Roboto"/>
                <a:ea typeface="Roboto"/>
                <a:cs typeface="Roboto"/>
                <a:sym typeface="Roboto"/>
              </a:rPr>
              <a:t>Martin Luther King’s Birthday 3rd Monday in January</a:t>
            </a:r>
            <a:endParaRPr sz="1250">
              <a:solidFill>
                <a:srgbClr val="1B1B1B"/>
              </a:solidFill>
              <a:highlight>
                <a:srgbClr val="FFFFFF"/>
              </a:highlight>
              <a:latin typeface="Roboto"/>
              <a:ea typeface="Roboto"/>
              <a:cs typeface="Roboto"/>
              <a:sym typeface="Roboto"/>
            </a:endParaRPr>
          </a:p>
          <a:p>
            <a:pPr indent="-307975" lvl="0" marL="457200" rtl="0" algn="l">
              <a:lnSpc>
                <a:spcPct val="160000"/>
              </a:lnSpc>
              <a:spcBef>
                <a:spcPts val="0"/>
              </a:spcBef>
              <a:spcAft>
                <a:spcPts val="0"/>
              </a:spcAft>
              <a:buClr>
                <a:srgbClr val="1B1B1B"/>
              </a:buClr>
              <a:buSzPts val="1250"/>
              <a:buFont typeface="Roboto"/>
              <a:buChar char="●"/>
            </a:pPr>
            <a:r>
              <a:rPr lang="en" sz="1250">
                <a:solidFill>
                  <a:srgbClr val="1B1B1B"/>
                </a:solidFill>
                <a:highlight>
                  <a:srgbClr val="FFFFFF"/>
                </a:highlight>
                <a:latin typeface="Roboto"/>
                <a:ea typeface="Roboto"/>
                <a:cs typeface="Roboto"/>
                <a:sym typeface="Roboto"/>
              </a:rPr>
              <a:t>Washington’s Birthday 3rd Monday in February</a:t>
            </a:r>
            <a:endParaRPr sz="1250">
              <a:solidFill>
                <a:srgbClr val="1B1B1B"/>
              </a:solidFill>
              <a:highlight>
                <a:srgbClr val="FFFFFF"/>
              </a:highlight>
              <a:latin typeface="Roboto"/>
              <a:ea typeface="Roboto"/>
              <a:cs typeface="Roboto"/>
              <a:sym typeface="Roboto"/>
            </a:endParaRPr>
          </a:p>
          <a:p>
            <a:pPr indent="-307975" lvl="0" marL="457200" rtl="0" algn="l">
              <a:lnSpc>
                <a:spcPct val="160000"/>
              </a:lnSpc>
              <a:spcBef>
                <a:spcPts val="0"/>
              </a:spcBef>
              <a:spcAft>
                <a:spcPts val="0"/>
              </a:spcAft>
              <a:buClr>
                <a:srgbClr val="1B1B1B"/>
              </a:buClr>
              <a:buSzPts val="1250"/>
              <a:buFont typeface="Roboto"/>
              <a:buChar char="●"/>
            </a:pPr>
            <a:r>
              <a:rPr lang="en" sz="1250">
                <a:solidFill>
                  <a:srgbClr val="1B1B1B"/>
                </a:solidFill>
                <a:highlight>
                  <a:srgbClr val="FFFFFF"/>
                </a:highlight>
                <a:latin typeface="Roboto"/>
                <a:ea typeface="Roboto"/>
                <a:cs typeface="Roboto"/>
                <a:sym typeface="Roboto"/>
              </a:rPr>
              <a:t>Memorial Day last Monday in May</a:t>
            </a:r>
            <a:endParaRPr sz="1250">
              <a:solidFill>
                <a:srgbClr val="1B1B1B"/>
              </a:solidFill>
              <a:highlight>
                <a:srgbClr val="FFFFFF"/>
              </a:highlight>
              <a:latin typeface="Roboto"/>
              <a:ea typeface="Roboto"/>
              <a:cs typeface="Roboto"/>
              <a:sym typeface="Roboto"/>
            </a:endParaRPr>
          </a:p>
          <a:p>
            <a:pPr indent="-307975" lvl="0" marL="457200" rtl="0" algn="l">
              <a:lnSpc>
                <a:spcPct val="160000"/>
              </a:lnSpc>
              <a:spcBef>
                <a:spcPts val="0"/>
              </a:spcBef>
              <a:spcAft>
                <a:spcPts val="0"/>
              </a:spcAft>
              <a:buClr>
                <a:srgbClr val="1B1B1B"/>
              </a:buClr>
              <a:buSzPts val="1250"/>
              <a:buFont typeface="Roboto"/>
              <a:buChar char="●"/>
            </a:pPr>
            <a:r>
              <a:rPr lang="en" sz="1250">
                <a:solidFill>
                  <a:srgbClr val="1B1B1B"/>
                </a:solidFill>
                <a:highlight>
                  <a:srgbClr val="FFFFFF"/>
                </a:highlight>
                <a:latin typeface="Roboto"/>
                <a:ea typeface="Roboto"/>
                <a:cs typeface="Roboto"/>
                <a:sym typeface="Roboto"/>
              </a:rPr>
              <a:t>Juneteenth National Independence Day June 19</a:t>
            </a:r>
            <a:endParaRPr sz="1250">
              <a:solidFill>
                <a:srgbClr val="1B1B1B"/>
              </a:solidFill>
              <a:highlight>
                <a:srgbClr val="FFFFFF"/>
              </a:highlight>
              <a:latin typeface="Roboto"/>
              <a:ea typeface="Roboto"/>
              <a:cs typeface="Roboto"/>
              <a:sym typeface="Roboto"/>
            </a:endParaRPr>
          </a:p>
          <a:p>
            <a:pPr indent="-307975" lvl="0" marL="457200" rtl="0" algn="l">
              <a:lnSpc>
                <a:spcPct val="160000"/>
              </a:lnSpc>
              <a:spcBef>
                <a:spcPts val="0"/>
              </a:spcBef>
              <a:spcAft>
                <a:spcPts val="0"/>
              </a:spcAft>
              <a:buClr>
                <a:srgbClr val="1B1B1B"/>
              </a:buClr>
              <a:buSzPts val="1250"/>
              <a:buFont typeface="Roboto"/>
              <a:buChar char="●"/>
            </a:pPr>
            <a:r>
              <a:rPr lang="en" sz="1250">
                <a:solidFill>
                  <a:srgbClr val="1B1B1B"/>
                </a:solidFill>
                <a:highlight>
                  <a:srgbClr val="FFFFFF"/>
                </a:highlight>
                <a:latin typeface="Roboto"/>
                <a:ea typeface="Roboto"/>
                <a:cs typeface="Roboto"/>
                <a:sym typeface="Roboto"/>
              </a:rPr>
              <a:t>Independence Day July 4</a:t>
            </a:r>
            <a:endParaRPr sz="1250">
              <a:solidFill>
                <a:srgbClr val="1B1B1B"/>
              </a:solidFill>
              <a:highlight>
                <a:srgbClr val="FFFFFF"/>
              </a:highlight>
              <a:latin typeface="Roboto"/>
              <a:ea typeface="Roboto"/>
              <a:cs typeface="Roboto"/>
              <a:sym typeface="Roboto"/>
            </a:endParaRPr>
          </a:p>
          <a:p>
            <a:pPr indent="-307975" lvl="0" marL="457200" rtl="0" algn="l">
              <a:lnSpc>
                <a:spcPct val="160000"/>
              </a:lnSpc>
              <a:spcBef>
                <a:spcPts val="0"/>
              </a:spcBef>
              <a:spcAft>
                <a:spcPts val="0"/>
              </a:spcAft>
              <a:buClr>
                <a:srgbClr val="1B1B1B"/>
              </a:buClr>
              <a:buSzPts val="1250"/>
              <a:buFont typeface="Roboto"/>
              <a:buChar char="●"/>
            </a:pPr>
            <a:r>
              <a:rPr lang="en" sz="1250">
                <a:solidFill>
                  <a:srgbClr val="1B1B1B"/>
                </a:solidFill>
                <a:highlight>
                  <a:srgbClr val="FFFFFF"/>
                </a:highlight>
                <a:latin typeface="Roboto"/>
                <a:ea typeface="Roboto"/>
                <a:cs typeface="Roboto"/>
                <a:sym typeface="Roboto"/>
              </a:rPr>
              <a:t>Labor Day 1st Monday in September</a:t>
            </a:r>
            <a:endParaRPr sz="1250">
              <a:solidFill>
                <a:srgbClr val="1B1B1B"/>
              </a:solidFill>
              <a:highlight>
                <a:srgbClr val="FFFFFF"/>
              </a:highlight>
              <a:latin typeface="Roboto"/>
              <a:ea typeface="Roboto"/>
              <a:cs typeface="Roboto"/>
              <a:sym typeface="Roboto"/>
            </a:endParaRPr>
          </a:p>
          <a:p>
            <a:pPr indent="-307975" lvl="0" marL="457200" rtl="0" algn="l">
              <a:lnSpc>
                <a:spcPct val="160000"/>
              </a:lnSpc>
              <a:spcBef>
                <a:spcPts val="0"/>
              </a:spcBef>
              <a:spcAft>
                <a:spcPts val="0"/>
              </a:spcAft>
              <a:buClr>
                <a:srgbClr val="1B1B1B"/>
              </a:buClr>
              <a:buSzPts val="1250"/>
              <a:buFont typeface="Roboto"/>
              <a:buChar char="●"/>
            </a:pPr>
            <a:r>
              <a:rPr lang="en" sz="1250">
                <a:solidFill>
                  <a:srgbClr val="1B1B1B"/>
                </a:solidFill>
                <a:highlight>
                  <a:srgbClr val="FFFFFF"/>
                </a:highlight>
                <a:latin typeface="Roboto"/>
                <a:ea typeface="Roboto"/>
                <a:cs typeface="Roboto"/>
                <a:sym typeface="Roboto"/>
              </a:rPr>
              <a:t>Columbus Day 2nd Monday in October</a:t>
            </a:r>
            <a:endParaRPr sz="1250">
              <a:solidFill>
                <a:srgbClr val="1B1B1B"/>
              </a:solidFill>
              <a:highlight>
                <a:srgbClr val="FFFFFF"/>
              </a:highlight>
              <a:latin typeface="Roboto"/>
              <a:ea typeface="Roboto"/>
              <a:cs typeface="Roboto"/>
              <a:sym typeface="Roboto"/>
            </a:endParaRPr>
          </a:p>
          <a:p>
            <a:pPr indent="-307975" lvl="0" marL="457200" rtl="0" algn="l">
              <a:lnSpc>
                <a:spcPct val="160000"/>
              </a:lnSpc>
              <a:spcBef>
                <a:spcPts val="0"/>
              </a:spcBef>
              <a:spcAft>
                <a:spcPts val="0"/>
              </a:spcAft>
              <a:buClr>
                <a:srgbClr val="1B1B1B"/>
              </a:buClr>
              <a:buSzPts val="1250"/>
              <a:buFont typeface="Roboto"/>
              <a:buChar char="●"/>
            </a:pPr>
            <a:r>
              <a:rPr lang="en" sz="1250">
                <a:solidFill>
                  <a:srgbClr val="1B1B1B"/>
                </a:solidFill>
                <a:highlight>
                  <a:srgbClr val="FFFFFF"/>
                </a:highlight>
                <a:latin typeface="Roboto"/>
                <a:ea typeface="Roboto"/>
                <a:cs typeface="Roboto"/>
                <a:sym typeface="Roboto"/>
              </a:rPr>
              <a:t>Veterans’ Day November 11</a:t>
            </a:r>
            <a:endParaRPr sz="1250">
              <a:solidFill>
                <a:srgbClr val="1B1B1B"/>
              </a:solidFill>
              <a:highlight>
                <a:srgbClr val="FFFFFF"/>
              </a:highlight>
              <a:latin typeface="Roboto"/>
              <a:ea typeface="Roboto"/>
              <a:cs typeface="Roboto"/>
              <a:sym typeface="Roboto"/>
            </a:endParaRPr>
          </a:p>
          <a:p>
            <a:pPr indent="-307975" lvl="0" marL="457200" rtl="0" algn="l">
              <a:lnSpc>
                <a:spcPct val="160000"/>
              </a:lnSpc>
              <a:spcBef>
                <a:spcPts val="0"/>
              </a:spcBef>
              <a:spcAft>
                <a:spcPts val="0"/>
              </a:spcAft>
              <a:buClr>
                <a:srgbClr val="1B1B1B"/>
              </a:buClr>
              <a:buSzPts val="1250"/>
              <a:buFont typeface="Roboto"/>
              <a:buChar char="●"/>
            </a:pPr>
            <a:r>
              <a:rPr lang="en" sz="1250">
                <a:solidFill>
                  <a:srgbClr val="1B1B1B"/>
                </a:solidFill>
                <a:highlight>
                  <a:srgbClr val="FFFFFF"/>
                </a:highlight>
                <a:latin typeface="Roboto"/>
                <a:ea typeface="Roboto"/>
                <a:cs typeface="Roboto"/>
                <a:sym typeface="Roboto"/>
              </a:rPr>
              <a:t>Thanksgiving Day 4th Thursday in November</a:t>
            </a:r>
            <a:endParaRPr sz="1250">
              <a:solidFill>
                <a:srgbClr val="1B1B1B"/>
              </a:solidFill>
              <a:highlight>
                <a:srgbClr val="FFFFFF"/>
              </a:highlight>
              <a:latin typeface="Roboto"/>
              <a:ea typeface="Roboto"/>
              <a:cs typeface="Roboto"/>
              <a:sym typeface="Roboto"/>
            </a:endParaRPr>
          </a:p>
          <a:p>
            <a:pPr indent="-307975" lvl="0" marL="457200" rtl="0" algn="l">
              <a:lnSpc>
                <a:spcPct val="160000"/>
              </a:lnSpc>
              <a:spcBef>
                <a:spcPts val="0"/>
              </a:spcBef>
              <a:spcAft>
                <a:spcPts val="0"/>
              </a:spcAft>
              <a:buClr>
                <a:srgbClr val="1B1B1B"/>
              </a:buClr>
              <a:buSzPts val="1250"/>
              <a:buFont typeface="Roboto"/>
              <a:buChar char="●"/>
            </a:pPr>
            <a:r>
              <a:rPr lang="en" sz="1250">
                <a:solidFill>
                  <a:srgbClr val="1B1B1B"/>
                </a:solidFill>
                <a:highlight>
                  <a:srgbClr val="FFFFFF"/>
                </a:highlight>
                <a:latin typeface="Roboto"/>
                <a:ea typeface="Roboto"/>
                <a:cs typeface="Roboto"/>
                <a:sym typeface="Roboto"/>
              </a:rPr>
              <a:t>Christmas Day December 25</a:t>
            </a:r>
            <a:endParaRPr sz="1250">
              <a:solidFill>
                <a:srgbClr val="1B1B1B"/>
              </a:solidFill>
              <a:highlight>
                <a:srgbClr val="FFFFFF"/>
              </a:highlight>
              <a:latin typeface="Roboto"/>
              <a:ea typeface="Roboto"/>
              <a:cs typeface="Roboto"/>
              <a:sym typeface="Roboto"/>
            </a:endParaRPr>
          </a:p>
          <a:p>
            <a:pPr indent="0" lvl="0" marL="0" rtl="0" algn="l">
              <a:spcBef>
                <a:spcPts val="13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cee9a8bf3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cee9a8bf3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DC1C6"/>
                </a:solidFill>
                <a:highlight>
                  <a:srgbClr val="202124"/>
                </a:highlight>
                <a:latin typeface="Roboto"/>
                <a:ea typeface="Roboto"/>
                <a:cs typeface="Roboto"/>
                <a:sym typeface="Roboto"/>
              </a:rPr>
              <a:t>Data warehousing helps to incorporate data from various conflicting structures into a form that offers a clearer view of the enterprise.</a:t>
            </a:r>
            <a:endParaRPr/>
          </a:p>
          <a:p>
            <a:pPr indent="0" lvl="0" marL="0" rtl="0" algn="l">
              <a:spcBef>
                <a:spcPts val="0"/>
              </a:spcBef>
              <a:spcAft>
                <a:spcPts val="0"/>
              </a:spcAft>
              <a:buNone/>
            </a:pPr>
            <a:r>
              <a:rPr lang="en"/>
              <a:t>Nice to have data: </a:t>
            </a:r>
            <a:endParaRPr/>
          </a:p>
          <a:p>
            <a:pPr indent="-298450" lvl="0" marL="457200" rtl="0" algn="l">
              <a:spcBef>
                <a:spcPts val="0"/>
              </a:spcBef>
              <a:spcAft>
                <a:spcPts val="0"/>
              </a:spcAft>
              <a:buSzPts val="1100"/>
              <a:buAutoNum type="arabicPeriod"/>
            </a:pPr>
            <a:r>
              <a:rPr lang="en"/>
              <a:t>Real time (</a:t>
            </a:r>
            <a:r>
              <a:rPr lang="en"/>
              <a:t>efficient</a:t>
            </a:r>
            <a:r>
              <a:rPr lang="en"/>
              <a:t>)</a:t>
            </a:r>
            <a:endParaRPr/>
          </a:p>
          <a:p>
            <a:pPr indent="-298450" lvl="0" marL="457200" rtl="0" algn="l">
              <a:spcBef>
                <a:spcPts val="0"/>
              </a:spcBef>
              <a:spcAft>
                <a:spcPts val="0"/>
              </a:spcAft>
              <a:buSzPts val="1100"/>
              <a:buAutoNum type="arabicPeriod"/>
            </a:pPr>
            <a:r>
              <a:rPr lang="en" sz="1350">
                <a:solidFill>
                  <a:schemeClr val="dk1"/>
                </a:solidFill>
                <a:highlight>
                  <a:srgbClr val="FFFFFF"/>
                </a:highlight>
              </a:rPr>
              <a:t>Improved decision-making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ee9a8bf3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ee9a8bf3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d8552413b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8552413b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cee9a8bf3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cee9a8bf3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634fee96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634fee96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cee9a8bf3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cee9a8bf3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634fee96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634fee96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07e1c765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07e1c765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ee9a8bf3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ee9a8bf3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Project </a:t>
            </a:r>
            <a:endParaRPr/>
          </a:p>
          <a:p>
            <a:pPr indent="0" lvl="0" marL="0" rtl="0" algn="l">
              <a:spcBef>
                <a:spcPts val="0"/>
              </a:spcBef>
              <a:spcAft>
                <a:spcPts val="0"/>
              </a:spcAft>
              <a:buNone/>
            </a:pPr>
            <a:r>
              <a:rPr lang="en"/>
              <a:t>IST 722</a:t>
            </a:r>
            <a:endParaRPr/>
          </a:p>
        </p:txBody>
      </p:sp>
      <p:sp>
        <p:nvSpPr>
          <p:cNvPr id="135" name="Google Shape;135;p13"/>
          <p:cNvSpPr txBox="1"/>
          <p:nvPr>
            <p:ph idx="1" type="subTitle"/>
          </p:nvPr>
        </p:nvSpPr>
        <p:spPr>
          <a:xfrm>
            <a:off x="4224875" y="3669500"/>
            <a:ext cx="4329900" cy="10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Avery Curcio</a:t>
            </a:r>
            <a:endParaRPr sz="1200"/>
          </a:p>
          <a:p>
            <a:pPr indent="0" lvl="0" marL="0" rtl="0" algn="l">
              <a:spcBef>
                <a:spcPts val="0"/>
              </a:spcBef>
              <a:spcAft>
                <a:spcPts val="0"/>
              </a:spcAft>
              <a:buNone/>
            </a:pPr>
            <a:r>
              <a:rPr lang="en" sz="1200"/>
              <a:t>Gabe Herz</a:t>
            </a:r>
            <a:endParaRPr sz="1200"/>
          </a:p>
          <a:p>
            <a:pPr indent="0" lvl="0" marL="0" rtl="0" algn="l">
              <a:spcBef>
                <a:spcPts val="0"/>
              </a:spcBef>
              <a:spcAft>
                <a:spcPts val="0"/>
              </a:spcAft>
              <a:buNone/>
            </a:pPr>
            <a:r>
              <a:rPr lang="en" sz="1200"/>
              <a:t>Hongdi Li</a:t>
            </a:r>
            <a:endParaRPr sz="1200"/>
          </a:p>
          <a:p>
            <a:pPr indent="0" lvl="0" marL="0" rtl="0" algn="l">
              <a:spcBef>
                <a:spcPts val="0"/>
              </a:spcBef>
              <a:spcAft>
                <a:spcPts val="0"/>
              </a:spcAft>
              <a:buNone/>
            </a:pPr>
            <a:r>
              <a:rPr lang="en" sz="1200">
                <a:solidFill>
                  <a:srgbClr val="FFFFFF"/>
                </a:solidFill>
              </a:rPr>
              <a:t>Nien Tzu Shih</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Insights/trends cont.  </a:t>
            </a:r>
            <a:endParaRPr/>
          </a:p>
        </p:txBody>
      </p:sp>
      <p:sp>
        <p:nvSpPr>
          <p:cNvPr id="202" name="Google Shape;202;p22"/>
          <p:cNvSpPr txBox="1"/>
          <p:nvPr>
            <p:ph idx="1" type="body"/>
          </p:nvPr>
        </p:nvSpPr>
        <p:spPr>
          <a:xfrm>
            <a:off x="1297500" y="1515875"/>
            <a:ext cx="2361600" cy="2962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top 10 products with the most revenue match up with the top 10 products with the highest costs</a:t>
            </a:r>
            <a:endParaRPr/>
          </a:p>
        </p:txBody>
      </p:sp>
      <p:pic>
        <p:nvPicPr>
          <p:cNvPr id="203" name="Google Shape;203;p22"/>
          <p:cNvPicPr preferRelativeResize="0"/>
          <p:nvPr/>
        </p:nvPicPr>
        <p:blipFill>
          <a:blip r:embed="rId3">
            <a:alphaModFix/>
          </a:blip>
          <a:stretch>
            <a:fillRect/>
          </a:stretch>
        </p:blipFill>
        <p:spPr>
          <a:xfrm>
            <a:off x="3811500" y="1460250"/>
            <a:ext cx="5180097" cy="19762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Insights/trends cont.  </a:t>
            </a:r>
            <a:endParaRPr/>
          </a:p>
        </p:txBody>
      </p:sp>
      <p:sp>
        <p:nvSpPr>
          <p:cNvPr id="209" name="Google Shape;209;p23"/>
          <p:cNvSpPr txBox="1"/>
          <p:nvPr>
            <p:ph idx="1" type="body"/>
          </p:nvPr>
        </p:nvSpPr>
        <p:spPr>
          <a:xfrm>
            <a:off x="1297500" y="1515875"/>
            <a:ext cx="2361600" cy="2962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Compared to the FudgeMart products, the FudgeFlix subscription service does a fraction of the revenue. </a:t>
            </a:r>
            <a:endParaRPr/>
          </a:p>
          <a:p>
            <a:pPr indent="-311150" lvl="0" marL="457200" rtl="0" algn="l">
              <a:spcBef>
                <a:spcPts val="0"/>
              </a:spcBef>
              <a:spcAft>
                <a:spcPts val="0"/>
              </a:spcAft>
              <a:buSzPts val="1300"/>
              <a:buChar char="-"/>
            </a:pPr>
            <a:r>
              <a:rPr lang="en"/>
              <a:t>We can see the two most popular choices are the Basic and Premium Rentals, which also generate the most money </a:t>
            </a:r>
            <a:endParaRPr/>
          </a:p>
        </p:txBody>
      </p:sp>
      <p:pic>
        <p:nvPicPr>
          <p:cNvPr id="210" name="Google Shape;210;p23"/>
          <p:cNvPicPr preferRelativeResize="0"/>
          <p:nvPr/>
        </p:nvPicPr>
        <p:blipFill>
          <a:blip r:embed="rId3">
            <a:alphaModFix/>
          </a:blip>
          <a:stretch>
            <a:fillRect/>
          </a:stretch>
        </p:blipFill>
        <p:spPr>
          <a:xfrm>
            <a:off x="3520725" y="1595170"/>
            <a:ext cx="5623276" cy="20483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Insights/Trends cont. </a:t>
            </a:r>
            <a:endParaRPr/>
          </a:p>
        </p:txBody>
      </p:sp>
      <p:sp>
        <p:nvSpPr>
          <p:cNvPr id="216" name="Google Shape;216;p24"/>
          <p:cNvSpPr txBox="1"/>
          <p:nvPr>
            <p:ph idx="1" type="body"/>
          </p:nvPr>
        </p:nvSpPr>
        <p:spPr>
          <a:xfrm>
            <a:off x="1297500" y="1011750"/>
            <a:ext cx="2466000" cy="4010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The top chart illustrates revenue and costs by month. We can see that the the month with the highest </a:t>
            </a:r>
            <a:r>
              <a:rPr lang="en"/>
              <a:t>revenue</a:t>
            </a:r>
            <a:r>
              <a:rPr lang="en"/>
              <a:t> and cost was January and the month with the lowest revenue and cost was March.</a:t>
            </a:r>
            <a:endParaRPr/>
          </a:p>
          <a:p>
            <a:pPr indent="-298767" lvl="0" marL="457200" rtl="0" algn="l">
              <a:spcBef>
                <a:spcPts val="0"/>
              </a:spcBef>
              <a:spcAft>
                <a:spcPts val="0"/>
              </a:spcAft>
              <a:buSzPct val="100000"/>
              <a:buChar char="-"/>
            </a:pPr>
            <a:r>
              <a:rPr lang="en"/>
              <a:t>Customer’s  subscribe to FudgeFlix plans on every month evenly, so the change in monthly revenue largely depends on the FudgeMart product sales</a:t>
            </a:r>
            <a:endParaRPr/>
          </a:p>
          <a:p>
            <a:pPr indent="-298767" lvl="0" marL="457200" rtl="0" algn="l">
              <a:spcBef>
                <a:spcPts val="0"/>
              </a:spcBef>
              <a:spcAft>
                <a:spcPts val="0"/>
              </a:spcAft>
              <a:buSzPct val="100000"/>
              <a:buChar char="-"/>
            </a:pPr>
            <a:r>
              <a:rPr lang="en"/>
              <a:t>Consider the factors impacting customer </a:t>
            </a:r>
            <a:r>
              <a:rPr lang="en"/>
              <a:t>behavior </a:t>
            </a:r>
            <a:r>
              <a:rPr lang="en"/>
              <a:t>such as </a:t>
            </a:r>
            <a:r>
              <a:rPr lang="en"/>
              <a:t>holidays and season; we can tell that winter (Dec, Jan, Feb) have the highest sales. </a:t>
            </a:r>
            <a:endParaRPr/>
          </a:p>
          <a:p>
            <a:pPr indent="-287972" lvl="1" marL="914400" rtl="0" algn="l">
              <a:spcBef>
                <a:spcPts val="0"/>
              </a:spcBef>
              <a:spcAft>
                <a:spcPts val="0"/>
              </a:spcAft>
              <a:buSzPct val="100000"/>
              <a:buChar char="-"/>
            </a:pPr>
            <a:r>
              <a:rPr lang="en"/>
              <a:t>Could be because the temperature makes customers want to shop online. </a:t>
            </a:r>
            <a:endParaRPr/>
          </a:p>
        </p:txBody>
      </p:sp>
      <p:pic>
        <p:nvPicPr>
          <p:cNvPr id="217" name="Google Shape;217;p24"/>
          <p:cNvPicPr preferRelativeResize="0"/>
          <p:nvPr/>
        </p:nvPicPr>
        <p:blipFill>
          <a:blip r:embed="rId3">
            <a:alphaModFix/>
          </a:blip>
          <a:stretch>
            <a:fillRect/>
          </a:stretch>
        </p:blipFill>
        <p:spPr>
          <a:xfrm>
            <a:off x="3850050" y="863350"/>
            <a:ext cx="4976700" cy="2170050"/>
          </a:xfrm>
          <a:prstGeom prst="rect">
            <a:avLst/>
          </a:prstGeom>
          <a:noFill/>
          <a:ln>
            <a:noFill/>
          </a:ln>
        </p:spPr>
      </p:pic>
      <p:pic>
        <p:nvPicPr>
          <p:cNvPr id="218" name="Google Shape;218;p24"/>
          <p:cNvPicPr preferRelativeResize="0"/>
          <p:nvPr/>
        </p:nvPicPr>
        <p:blipFill>
          <a:blip r:embed="rId4">
            <a:alphaModFix/>
          </a:blip>
          <a:stretch>
            <a:fillRect/>
          </a:stretch>
        </p:blipFill>
        <p:spPr>
          <a:xfrm>
            <a:off x="4457700" y="3128425"/>
            <a:ext cx="4369050" cy="201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 Nice to have data</a:t>
            </a:r>
            <a:endParaRPr/>
          </a:p>
        </p:txBody>
      </p:sp>
      <p:sp>
        <p:nvSpPr>
          <p:cNvPr id="224" name="Google Shape;224;p25"/>
          <p:cNvSpPr txBox="1"/>
          <p:nvPr>
            <p:ph idx="1" type="body"/>
          </p:nvPr>
        </p:nvSpPr>
        <p:spPr>
          <a:xfrm>
            <a:off x="1297500" y="1116150"/>
            <a:ext cx="7038900" cy="3713700"/>
          </a:xfrm>
          <a:prstGeom prst="rect">
            <a:avLst/>
          </a:prstGeom>
        </p:spPr>
        <p:txBody>
          <a:bodyPr anchorCtr="0" anchor="t" bIns="91425" lIns="91425" spcFirstLastPara="1" rIns="91425" wrap="square" tIns="91425">
            <a:normAutofit fontScale="77500" lnSpcReduction="10000"/>
          </a:bodyPr>
          <a:lstStyle/>
          <a:p>
            <a:pPr indent="-292576" lvl="0" marL="457200" rtl="0" algn="l">
              <a:spcBef>
                <a:spcPts val="0"/>
              </a:spcBef>
              <a:spcAft>
                <a:spcPts val="0"/>
              </a:spcAft>
              <a:buSzPct val="100000"/>
              <a:buChar char="-"/>
            </a:pPr>
            <a:r>
              <a:rPr lang="en"/>
              <a:t>It would have been useful to know how </a:t>
            </a:r>
            <a:r>
              <a:rPr lang="en"/>
              <a:t>much it costs the company per subscription service that they sell, so we could accurately estimate the cost of operation and how much profit the FudgeFlix aspect of the business could make</a:t>
            </a:r>
            <a:endParaRPr/>
          </a:p>
          <a:p>
            <a:pPr indent="0" lvl="0" marL="0" rtl="0" algn="l">
              <a:spcBef>
                <a:spcPts val="1200"/>
              </a:spcBef>
              <a:spcAft>
                <a:spcPts val="0"/>
              </a:spcAft>
              <a:buNone/>
            </a:pPr>
            <a:r>
              <a:t/>
            </a:r>
            <a:endParaRPr/>
          </a:p>
          <a:p>
            <a:pPr indent="-292576" lvl="0" marL="457200" rtl="0" algn="l">
              <a:spcBef>
                <a:spcPts val="1200"/>
              </a:spcBef>
              <a:spcAft>
                <a:spcPts val="0"/>
              </a:spcAft>
              <a:buSzPct val="100000"/>
              <a:buChar char="-"/>
            </a:pPr>
            <a:r>
              <a:rPr lang="en"/>
              <a:t>The real money maker for the merged company is from the Fudge Mart products. Continue to buy revenue driving products (HD TV’s, Monitors) at wholesale prices and if they could buy more at a lower wholesale price it could be beneficial to their margins.  </a:t>
            </a:r>
            <a:endParaRPr/>
          </a:p>
          <a:p>
            <a:pPr indent="0" lvl="0" marL="457200" rtl="0" algn="l">
              <a:spcBef>
                <a:spcPts val="1200"/>
              </a:spcBef>
              <a:spcAft>
                <a:spcPts val="0"/>
              </a:spcAft>
              <a:buNone/>
            </a:pPr>
            <a:r>
              <a:rPr lang="en"/>
              <a:t>From the customer location research, we see that most of our customers are located in Fresno, CA., thus we suggest to check if we have a warehouse near there and make sure the  supply chain works efficiently; Besides, the best sellers are TV, we have to make sure the transportation will not broke them.</a:t>
            </a:r>
            <a:endParaRPr/>
          </a:p>
          <a:p>
            <a:pPr indent="0" lvl="0" marL="457200" rtl="0" algn="l">
              <a:spcBef>
                <a:spcPts val="1200"/>
              </a:spcBef>
              <a:spcAft>
                <a:spcPts val="0"/>
              </a:spcAft>
              <a:buNone/>
            </a:pPr>
            <a:r>
              <a:rPr lang="en"/>
              <a:t>From the sales /month research, we can see that people tends to online shopping in the winter time, thus we suggest put more advertisement before and during the Winter.</a:t>
            </a:r>
            <a:endParaRPr/>
          </a:p>
          <a:p>
            <a:pPr indent="0" lvl="0" marL="457200" rtl="0" algn="l">
              <a:spcBef>
                <a:spcPts val="1200"/>
              </a:spcBef>
              <a:spcAft>
                <a:spcPts val="0"/>
              </a:spcAft>
              <a:buNone/>
            </a:pPr>
            <a:r>
              <a:t/>
            </a:r>
            <a:endParaRPr/>
          </a:p>
          <a:p>
            <a:pPr indent="-292576" lvl="0" marL="457200" rtl="0" algn="l">
              <a:spcBef>
                <a:spcPts val="1200"/>
              </a:spcBef>
              <a:spcAft>
                <a:spcPts val="0"/>
              </a:spcAft>
              <a:buSzPct val="100000"/>
              <a:buChar char="-"/>
            </a:pPr>
            <a:r>
              <a:rPr lang="en"/>
              <a:t>While the streaming service doesn’t generate as much revenue as the products, the assumed low costs allow for high profit margins on their subscription plans. They should continue to be sold. The plans with streaming built in are not as frequently bought, so this could be an area to market more or decrease the price.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Project/Goals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2400"/>
              </a:spcBef>
              <a:spcAft>
                <a:spcPts val="0"/>
              </a:spcAft>
              <a:buNone/>
            </a:pPr>
            <a:r>
              <a:rPr b="1" lang="en" sz="1800">
                <a:latin typeface="Arial"/>
                <a:ea typeface="Arial"/>
                <a:cs typeface="Arial"/>
                <a:sym typeface="Arial"/>
              </a:rPr>
              <a:t>Business Requirements</a:t>
            </a:r>
            <a:endParaRPr b="1" sz="18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Analyze sales in FudgeFlix and FudgeMart</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Goals: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See which products earn the most revenue for the merged Fudge Company</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See </a:t>
            </a:r>
            <a:r>
              <a:rPr lang="en" sz="1100">
                <a:latin typeface="Arial"/>
                <a:ea typeface="Arial"/>
                <a:cs typeface="Arial"/>
                <a:sym typeface="Arial"/>
              </a:rPr>
              <a:t>which</a:t>
            </a:r>
            <a:r>
              <a:rPr lang="en" sz="1100">
                <a:latin typeface="Arial"/>
                <a:ea typeface="Arial"/>
                <a:cs typeface="Arial"/>
                <a:sym typeface="Arial"/>
              </a:rPr>
              <a:t> geographical areas generate the most revenue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See which products are most costly</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See </a:t>
            </a:r>
            <a:r>
              <a:rPr lang="en" sz="1100">
                <a:latin typeface="Arial"/>
                <a:ea typeface="Arial"/>
                <a:cs typeface="Arial"/>
                <a:sym typeface="Arial"/>
              </a:rPr>
              <a:t>what</a:t>
            </a:r>
            <a:r>
              <a:rPr lang="en" sz="1100">
                <a:latin typeface="Arial"/>
                <a:ea typeface="Arial"/>
                <a:cs typeface="Arial"/>
                <a:sym typeface="Arial"/>
              </a:rPr>
              <a:t> times of year lead to </a:t>
            </a:r>
            <a:r>
              <a:rPr lang="en" sz="1100">
                <a:latin typeface="Arial"/>
                <a:ea typeface="Arial"/>
                <a:cs typeface="Arial"/>
                <a:sym typeface="Arial"/>
              </a:rPr>
              <a:t>increased/decreased revenue/costs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142" name="Google Shape;142;p14"/>
          <p:cNvPicPr preferRelativeResize="0"/>
          <p:nvPr/>
        </p:nvPicPr>
        <p:blipFill rotWithShape="1">
          <a:blip r:embed="rId3">
            <a:alphaModFix/>
          </a:blip>
          <a:srcRect b="0" l="0" r="0" t="38286"/>
          <a:stretch/>
        </p:blipFill>
        <p:spPr>
          <a:xfrm>
            <a:off x="214587" y="3408525"/>
            <a:ext cx="8714825" cy="3563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 Schema  (Data Warehouse)</a:t>
            </a:r>
            <a:endParaRPr/>
          </a:p>
          <a:p>
            <a:pPr indent="0" lvl="0" marL="0" rtl="0" algn="l">
              <a:spcBef>
                <a:spcPts val="0"/>
              </a:spcBef>
              <a:spcAft>
                <a:spcPts val="0"/>
              </a:spcAft>
              <a:buNone/>
            </a:pPr>
            <a:r>
              <a:t/>
            </a:r>
            <a:endParaRPr/>
          </a:p>
        </p:txBody>
      </p:sp>
      <p:sp>
        <p:nvSpPr>
          <p:cNvPr id="148" name="Google Shape;148;p15"/>
          <p:cNvSpPr txBox="1"/>
          <p:nvPr>
            <p:ph idx="1" type="body"/>
          </p:nvPr>
        </p:nvSpPr>
        <p:spPr>
          <a:xfrm>
            <a:off x="1297500" y="1567550"/>
            <a:ext cx="2085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Merged Fudgeflix &amp; Fudgemart into one</a:t>
            </a:r>
            <a:endParaRPr/>
          </a:p>
        </p:txBody>
      </p:sp>
      <p:pic>
        <p:nvPicPr>
          <p:cNvPr id="149" name="Google Shape;149;p15"/>
          <p:cNvPicPr preferRelativeResize="0"/>
          <p:nvPr/>
        </p:nvPicPr>
        <p:blipFill rotWithShape="1">
          <a:blip r:embed="rId3">
            <a:alphaModFix/>
          </a:blip>
          <a:srcRect b="7059" l="0" r="64522" t="8701"/>
          <a:stretch/>
        </p:blipFill>
        <p:spPr>
          <a:xfrm>
            <a:off x="3279088" y="968525"/>
            <a:ext cx="5124675" cy="3802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 Schema (Cube)  </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Create cube from the join data</a:t>
            </a:r>
            <a:endParaRPr/>
          </a:p>
        </p:txBody>
      </p:sp>
      <p:pic>
        <p:nvPicPr>
          <p:cNvPr id="156" name="Google Shape;156;p16"/>
          <p:cNvPicPr preferRelativeResize="0"/>
          <p:nvPr/>
        </p:nvPicPr>
        <p:blipFill rotWithShape="1">
          <a:blip r:embed="rId3">
            <a:alphaModFix/>
          </a:blip>
          <a:srcRect b="0" l="24840" r="0" t="0"/>
          <a:stretch/>
        </p:blipFill>
        <p:spPr>
          <a:xfrm>
            <a:off x="4629575" y="105973"/>
            <a:ext cx="3823824" cy="503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Merged Data Assumptions </a:t>
            </a:r>
            <a:endParaRPr/>
          </a:p>
        </p:txBody>
      </p:sp>
      <p:sp>
        <p:nvSpPr>
          <p:cNvPr id="162" name="Google Shape;162;p17"/>
          <p:cNvSpPr txBox="1"/>
          <p:nvPr>
            <p:ph idx="1" type="body"/>
          </p:nvPr>
        </p:nvSpPr>
        <p:spPr>
          <a:xfrm>
            <a:off x="1086550" y="1446400"/>
            <a:ext cx="7694400" cy="3018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 Measures in our Fact Table were Revenue ( Retail Price / Amount Billed * Quantity) and Costs (Wholesale Price * Quantity) </a:t>
            </a:r>
            <a:endParaRPr/>
          </a:p>
          <a:p>
            <a:pPr indent="0" lvl="0" marL="0" rtl="0" algn="l">
              <a:spcBef>
                <a:spcPts val="1200"/>
              </a:spcBef>
              <a:spcAft>
                <a:spcPts val="0"/>
              </a:spcAft>
              <a:buNone/>
            </a:pPr>
            <a:r>
              <a:rPr lang="en"/>
              <a:t>FudgeFlix sells plans as a product so there is no data on wholesale price or explicit value for quantity ordered. </a:t>
            </a:r>
            <a:endParaRPr/>
          </a:p>
          <a:p>
            <a:pPr indent="-286385" lvl="0" marL="457200" rtl="0" algn="l">
              <a:spcBef>
                <a:spcPts val="1200"/>
              </a:spcBef>
              <a:spcAft>
                <a:spcPts val="0"/>
              </a:spcAft>
              <a:buSzPct val="100000"/>
              <a:buChar char="-"/>
            </a:pPr>
            <a:r>
              <a:rPr lang="en"/>
              <a:t>We made the assumption that wholesale price, or cost, for each FudgeFlix product was $2 </a:t>
            </a:r>
            <a:endParaRPr/>
          </a:p>
          <a:p>
            <a:pPr indent="-286385" lvl="0" marL="457200" rtl="0" algn="l">
              <a:spcBef>
                <a:spcPts val="0"/>
              </a:spcBef>
              <a:spcAft>
                <a:spcPts val="0"/>
              </a:spcAft>
              <a:buSzPct val="100000"/>
              <a:buChar char="-"/>
            </a:pPr>
            <a:r>
              <a:rPr lang="en"/>
              <a:t>We also made the assumption that the quantity ordered for each FudgeFlix transaction was $1. </a:t>
            </a:r>
            <a:endParaRPr/>
          </a:p>
          <a:p>
            <a:pPr indent="0" lvl="0" marL="0" rtl="0" algn="l">
              <a:spcBef>
                <a:spcPts val="1200"/>
              </a:spcBef>
              <a:spcAft>
                <a:spcPts val="0"/>
              </a:spcAft>
              <a:buNone/>
            </a:pPr>
            <a:r>
              <a:rPr lang="en"/>
              <a:t>Data Summary:</a:t>
            </a:r>
            <a:endParaRPr/>
          </a:p>
          <a:p>
            <a:pPr indent="0" lvl="0" marL="0" rtl="0" algn="l">
              <a:spcBef>
                <a:spcPts val="1200"/>
              </a:spcBef>
              <a:spcAft>
                <a:spcPts val="0"/>
              </a:spcAft>
              <a:buNone/>
            </a:pPr>
            <a:r>
              <a:rPr lang="en"/>
              <a:t>In the merged Product Dimension, there were 60 total products </a:t>
            </a:r>
            <a:endParaRPr/>
          </a:p>
          <a:p>
            <a:pPr indent="-286385" lvl="0" marL="457200" rtl="0" algn="l">
              <a:spcBef>
                <a:spcPts val="1200"/>
              </a:spcBef>
              <a:spcAft>
                <a:spcPts val="0"/>
              </a:spcAft>
              <a:buSzPct val="100000"/>
              <a:buChar char="-"/>
            </a:pPr>
            <a:r>
              <a:rPr lang="en"/>
              <a:t>53 from FudgeMart and 7 from FudgeFlix </a:t>
            </a:r>
            <a:endParaRPr/>
          </a:p>
          <a:p>
            <a:pPr indent="0" lvl="0" marL="0" rtl="0" algn="l">
              <a:spcBef>
                <a:spcPts val="1200"/>
              </a:spcBef>
              <a:spcAft>
                <a:spcPts val="0"/>
              </a:spcAft>
              <a:buNone/>
            </a:pPr>
            <a:r>
              <a:rPr lang="en"/>
              <a:t>In the merged Customer Dimension, there were 60 total Customers </a:t>
            </a:r>
            <a:endParaRPr/>
          </a:p>
          <a:p>
            <a:pPr indent="-286385" lvl="0" marL="457200" rtl="0" algn="l">
              <a:spcBef>
                <a:spcPts val="1200"/>
              </a:spcBef>
              <a:spcAft>
                <a:spcPts val="0"/>
              </a:spcAft>
              <a:buSzPct val="100000"/>
              <a:buChar char="-"/>
            </a:pPr>
            <a:r>
              <a:rPr lang="en"/>
              <a:t>25 from FudgeMart and 35 from FudgeFlix</a:t>
            </a:r>
            <a:endParaRPr/>
          </a:p>
          <a:p>
            <a:pPr indent="0" lvl="0" marL="0" rtl="0" algn="l">
              <a:spcBef>
                <a:spcPts val="1200"/>
              </a:spcBef>
              <a:spcAft>
                <a:spcPts val="0"/>
              </a:spcAft>
              <a:buNone/>
            </a:pPr>
            <a:r>
              <a:rPr lang="en"/>
              <a:t>In the merged FactSale table, there were 11,760 documented sales </a:t>
            </a:r>
            <a:endParaRPr/>
          </a:p>
          <a:p>
            <a:pPr indent="-286385" lvl="0" marL="457200" rtl="0" algn="l">
              <a:spcBef>
                <a:spcPts val="1200"/>
              </a:spcBef>
              <a:spcAft>
                <a:spcPts val="0"/>
              </a:spcAft>
              <a:buSzPct val="100000"/>
              <a:buChar char="-"/>
            </a:pPr>
            <a:r>
              <a:rPr lang="en"/>
              <a:t>10,466 sales from FudgeMart and 1,294 from FudgeFlix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ETL - Source to Stage Table </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18"/>
          <p:cNvPicPr preferRelativeResize="0"/>
          <p:nvPr/>
        </p:nvPicPr>
        <p:blipFill>
          <a:blip r:embed="rId3">
            <a:alphaModFix/>
          </a:blip>
          <a:stretch>
            <a:fillRect/>
          </a:stretch>
        </p:blipFill>
        <p:spPr>
          <a:xfrm>
            <a:off x="0" y="1691250"/>
            <a:ext cx="2897400" cy="2234725"/>
          </a:xfrm>
          <a:prstGeom prst="rect">
            <a:avLst/>
          </a:prstGeom>
          <a:noFill/>
          <a:ln>
            <a:noFill/>
          </a:ln>
        </p:spPr>
      </p:pic>
      <p:pic>
        <p:nvPicPr>
          <p:cNvPr id="170" name="Google Shape;170;p18"/>
          <p:cNvPicPr preferRelativeResize="0"/>
          <p:nvPr/>
        </p:nvPicPr>
        <p:blipFill rotWithShape="1">
          <a:blip r:embed="rId4">
            <a:alphaModFix/>
          </a:blip>
          <a:srcRect b="0" l="0" r="0" t="0"/>
          <a:stretch/>
        </p:blipFill>
        <p:spPr>
          <a:xfrm>
            <a:off x="3077786" y="1691250"/>
            <a:ext cx="2565790" cy="2234726"/>
          </a:xfrm>
          <a:prstGeom prst="rect">
            <a:avLst/>
          </a:prstGeom>
          <a:noFill/>
          <a:ln>
            <a:noFill/>
          </a:ln>
        </p:spPr>
      </p:pic>
      <p:pic>
        <p:nvPicPr>
          <p:cNvPr id="171" name="Google Shape;171;p18"/>
          <p:cNvPicPr preferRelativeResize="0"/>
          <p:nvPr/>
        </p:nvPicPr>
        <p:blipFill>
          <a:blip r:embed="rId5">
            <a:alphaModFix/>
          </a:blip>
          <a:stretch>
            <a:fillRect/>
          </a:stretch>
        </p:blipFill>
        <p:spPr>
          <a:xfrm>
            <a:off x="5823938" y="1629400"/>
            <a:ext cx="3257612" cy="235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ETL - Stage to Data Warehouse</a:t>
            </a:r>
            <a:endParaRPr/>
          </a:p>
        </p:txBody>
      </p:sp>
      <p:sp>
        <p:nvSpPr>
          <p:cNvPr id="177" name="Google Shape;177;p19"/>
          <p:cNvSpPr txBox="1"/>
          <p:nvPr>
            <p:ph idx="1" type="body"/>
          </p:nvPr>
        </p:nvSpPr>
        <p:spPr>
          <a:xfrm>
            <a:off x="1139513" y="974900"/>
            <a:ext cx="4240500" cy="85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Since we merged the sales </a:t>
            </a:r>
            <a:r>
              <a:rPr lang="en"/>
              <a:t>analysis</a:t>
            </a:r>
            <a:r>
              <a:rPr lang="en"/>
              <a:t> business process, we only need one Fact Table. </a:t>
            </a:r>
            <a:endParaRPr/>
          </a:p>
          <a:p>
            <a:pPr indent="0" lvl="0" marL="0" rtl="0" algn="l">
              <a:spcBef>
                <a:spcPts val="1200"/>
              </a:spcBef>
              <a:spcAft>
                <a:spcPts val="1200"/>
              </a:spcAft>
              <a:buNone/>
            </a:pPr>
            <a:r>
              <a:rPr lang="en"/>
              <a:t>Only </a:t>
            </a:r>
            <a:endParaRPr/>
          </a:p>
        </p:txBody>
      </p:sp>
      <p:pic>
        <p:nvPicPr>
          <p:cNvPr id="178" name="Google Shape;178;p19"/>
          <p:cNvPicPr preferRelativeResize="0"/>
          <p:nvPr/>
        </p:nvPicPr>
        <p:blipFill>
          <a:blip r:embed="rId3">
            <a:alphaModFix/>
          </a:blip>
          <a:stretch>
            <a:fillRect/>
          </a:stretch>
        </p:blipFill>
        <p:spPr>
          <a:xfrm>
            <a:off x="0" y="1567550"/>
            <a:ext cx="4755624" cy="3220925"/>
          </a:xfrm>
          <a:prstGeom prst="rect">
            <a:avLst/>
          </a:prstGeom>
          <a:noFill/>
          <a:ln>
            <a:noFill/>
          </a:ln>
        </p:spPr>
      </p:pic>
      <p:pic>
        <p:nvPicPr>
          <p:cNvPr id="179" name="Google Shape;179;p19"/>
          <p:cNvPicPr preferRelativeResize="0"/>
          <p:nvPr/>
        </p:nvPicPr>
        <p:blipFill>
          <a:blip r:embed="rId4">
            <a:alphaModFix/>
          </a:blip>
          <a:stretch>
            <a:fillRect/>
          </a:stretch>
        </p:blipFill>
        <p:spPr>
          <a:xfrm>
            <a:off x="5571900" y="911403"/>
            <a:ext cx="3246749" cy="42234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Insights/Trends </a:t>
            </a:r>
            <a:endParaRPr/>
          </a:p>
        </p:txBody>
      </p:sp>
      <p:sp>
        <p:nvSpPr>
          <p:cNvPr id="185" name="Google Shape;185;p20"/>
          <p:cNvSpPr txBox="1"/>
          <p:nvPr>
            <p:ph idx="1" type="body"/>
          </p:nvPr>
        </p:nvSpPr>
        <p:spPr>
          <a:xfrm>
            <a:off x="1297500" y="1463600"/>
            <a:ext cx="3448800" cy="3015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created a Pivot Table in Excel which shows the sales and revenue by each state and city. </a:t>
            </a:r>
            <a:endParaRPr/>
          </a:p>
          <a:p>
            <a:pPr indent="-311150" lvl="0" marL="457200" rtl="0" algn="l">
              <a:spcBef>
                <a:spcPts val="0"/>
              </a:spcBef>
              <a:spcAft>
                <a:spcPts val="0"/>
              </a:spcAft>
              <a:buSzPts val="1300"/>
              <a:buChar char="-"/>
            </a:pPr>
            <a:r>
              <a:rPr lang="en"/>
              <a:t>The city with the highest overall sales and revenue is Fresno, CA. </a:t>
            </a:r>
            <a:endParaRPr/>
          </a:p>
        </p:txBody>
      </p:sp>
      <p:pic>
        <p:nvPicPr>
          <p:cNvPr id="186" name="Google Shape;186;p20"/>
          <p:cNvPicPr preferRelativeResize="0"/>
          <p:nvPr/>
        </p:nvPicPr>
        <p:blipFill>
          <a:blip r:embed="rId3">
            <a:alphaModFix/>
          </a:blip>
          <a:stretch>
            <a:fillRect/>
          </a:stretch>
        </p:blipFill>
        <p:spPr>
          <a:xfrm>
            <a:off x="6828500" y="2484625"/>
            <a:ext cx="2183050" cy="2368474"/>
          </a:xfrm>
          <a:prstGeom prst="rect">
            <a:avLst/>
          </a:prstGeom>
          <a:noFill/>
          <a:ln>
            <a:noFill/>
          </a:ln>
        </p:spPr>
      </p:pic>
      <p:pic>
        <p:nvPicPr>
          <p:cNvPr id="187" name="Google Shape;187;p20"/>
          <p:cNvPicPr preferRelativeResize="0"/>
          <p:nvPr/>
        </p:nvPicPr>
        <p:blipFill>
          <a:blip r:embed="rId4">
            <a:alphaModFix/>
          </a:blip>
          <a:stretch>
            <a:fillRect/>
          </a:stretch>
        </p:blipFill>
        <p:spPr>
          <a:xfrm>
            <a:off x="4194300" y="2484613"/>
            <a:ext cx="2520397" cy="2266949"/>
          </a:xfrm>
          <a:prstGeom prst="rect">
            <a:avLst/>
          </a:prstGeom>
          <a:noFill/>
          <a:ln>
            <a:noFill/>
          </a:ln>
        </p:spPr>
      </p:pic>
      <p:pic>
        <p:nvPicPr>
          <p:cNvPr id="188" name="Google Shape;188;p20"/>
          <p:cNvPicPr preferRelativeResize="0"/>
          <p:nvPr/>
        </p:nvPicPr>
        <p:blipFill>
          <a:blip r:embed="rId5">
            <a:alphaModFix/>
          </a:blip>
          <a:stretch>
            <a:fillRect/>
          </a:stretch>
        </p:blipFill>
        <p:spPr>
          <a:xfrm>
            <a:off x="1146350" y="2772813"/>
            <a:ext cx="2769950" cy="1792098"/>
          </a:xfrm>
          <a:prstGeom prst="rect">
            <a:avLst/>
          </a:prstGeom>
          <a:noFill/>
          <a:ln>
            <a:noFill/>
          </a:ln>
        </p:spPr>
      </p:pic>
      <p:pic>
        <p:nvPicPr>
          <p:cNvPr id="189" name="Google Shape;189;p20"/>
          <p:cNvPicPr preferRelativeResize="0"/>
          <p:nvPr/>
        </p:nvPicPr>
        <p:blipFill>
          <a:blip r:embed="rId6">
            <a:alphaModFix/>
          </a:blip>
          <a:stretch>
            <a:fillRect/>
          </a:stretch>
        </p:blipFill>
        <p:spPr>
          <a:xfrm>
            <a:off x="489468" y="2772825"/>
            <a:ext cx="3489407" cy="209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Insights/trends cont.  </a:t>
            </a:r>
            <a:endParaRPr/>
          </a:p>
        </p:txBody>
      </p:sp>
      <p:sp>
        <p:nvSpPr>
          <p:cNvPr id="195" name="Google Shape;195;p21"/>
          <p:cNvSpPr txBox="1"/>
          <p:nvPr>
            <p:ph idx="1" type="body"/>
          </p:nvPr>
        </p:nvSpPr>
        <p:spPr>
          <a:xfrm>
            <a:off x="1297500" y="1515875"/>
            <a:ext cx="2361600" cy="2962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From our donut chart made in Power BI, we can see that the product with </a:t>
            </a:r>
            <a:r>
              <a:rPr lang="en"/>
              <a:t>the</a:t>
            </a:r>
            <a:r>
              <a:rPr lang="en"/>
              <a:t> highest revenue in the merged company is the 65” LCD HD TV. </a:t>
            </a:r>
            <a:endParaRPr/>
          </a:p>
        </p:txBody>
      </p:sp>
      <p:pic>
        <p:nvPicPr>
          <p:cNvPr id="196" name="Google Shape;196;p21"/>
          <p:cNvPicPr preferRelativeResize="0"/>
          <p:nvPr/>
        </p:nvPicPr>
        <p:blipFill>
          <a:blip r:embed="rId3">
            <a:alphaModFix/>
          </a:blip>
          <a:stretch>
            <a:fillRect/>
          </a:stretch>
        </p:blipFill>
        <p:spPr>
          <a:xfrm>
            <a:off x="3796075" y="928175"/>
            <a:ext cx="4660576" cy="304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