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8" r:id="rId5"/>
    <p:sldId id="256" r:id="rId6"/>
    <p:sldId id="257" r:id="rId7"/>
    <p:sldId id="259" r:id="rId8"/>
    <p:sldId id="260" r:id="rId9"/>
    <p:sldId id="265" r:id="rId10"/>
    <p:sldId id="266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4941-2BE1-0593-7F05-6E38BA3D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2F055-9F11-BDD9-FFCE-C412DEFC4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AF4E9-0ED7-10B9-B589-AE943387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7739B-0CD3-1F81-E4EC-15635D3B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9A39-890D-A184-E2C2-D80F7797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10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007E-5186-50FD-F48C-A58A15F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FACDE-015F-6292-3FE2-56E1487EA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F565A-E1BE-161F-EB09-F1DE83E0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893B-B17F-F60F-95CD-A0D406E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5F47-0917-B33E-5C6D-8E6FB07E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1DCEA-7848-0CA8-43FD-3AFF322CE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670AD-189B-342C-4346-5CF22EAF8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FA89-B32D-9EFB-DB23-8E7F0822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8605-FEFD-69F2-17BE-FB582B7B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388EB-D288-2726-C3BD-1B3B4E61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42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4FAF-D3C7-99C8-CA63-648EC5EC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8837-5966-9EA4-A0B5-65C29494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9CF7-1064-D0CB-9B92-C0D0D43E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C1DB-C12B-4261-9C10-810A8E13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446-7514-CDF9-5DE1-5490AFC7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89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ED07-8EF1-6731-FACA-871453B2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B3F6-3416-6FE4-3407-FE6A8049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DD6A-63F2-1B21-193B-392CB27B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6F84-2B38-6496-66DB-49C99947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41E7-7C9C-8ED7-5437-02AA6449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2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E6CF-CE4B-7878-3B47-84F2A00A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5A18-8D75-03B6-ED86-7E60A74E4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FBE13-C60A-46EF-F4C8-21C0F405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F6CE6-BFC4-D3C2-F424-72A32801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6C09-3E02-79C1-7E45-8592FF50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9E2E9-43A9-F18B-60CA-E05273B8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61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2E37-F43F-61D3-DFE8-A64D8FE9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BB51-6132-44C0-42D4-3D1596468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F7F87-E4D4-79CD-DF4C-4912D8B0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BFF4C-5BC1-0EDB-A913-4BAE1AE9F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1DD03-19B4-C0D0-F529-B43335E78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DDECD-E163-D19F-8BEB-14A1A6BF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6F374-0489-D44F-2778-DA0BCAAF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9FD0D-E008-E32E-6199-641B329D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52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9F10-B815-F35A-3E6B-3C4FDA23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FCA99-A04B-4FC8-92EA-DBAF820B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BF5C2-ED30-CF2C-0A9A-16A4D177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C4761-3DCA-808D-EC83-9F349C7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94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21D81-53D0-5537-8DCE-B386708E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CC57C-13F6-B3CB-042A-610201F3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C6868-133D-9CFD-8038-13D4C748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8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1467-5BCD-0437-4813-788B1DB4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E8C9-2B3A-AD9F-3060-673A93A3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86A4-0FCC-6878-9551-5480E4FE1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71E7-68B4-601F-CF0F-F14473CE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A4D72-B047-341B-23D0-81A4524B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D2387-DF86-7689-6B72-1F8CFA7E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90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C623-EA0C-5BD1-7291-6B3804DD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3D87E-F141-4BC1-4157-8E7E6C3F3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82B71-1749-951C-842D-E0508686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A8FC-46E6-EDE9-4339-C8BA3E15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F2EB9-CE88-389F-874D-CA9FAF08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27969-BC10-1D12-3CC7-C8B52288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7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74915-C02F-1B3C-AB89-5F91A101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FD97-8BF3-7DBB-521E-C4FE488A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1D11-D6CC-D13C-EC96-07ECE56EE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935A-46E5-4A43-A0A0-4A32808D255E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C41A-6ACA-95CF-339B-67075B40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1FCE-7F69-DF66-3E02-F5A9FAE8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B7E5-381B-4B55-9B94-B495F91AA2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86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CC4B-3265-1C58-69D2-127D618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07843"/>
          </a:xfrm>
        </p:spPr>
        <p:txBody>
          <a:bodyPr>
            <a:normAutofit/>
          </a:bodyPr>
          <a:lstStyle/>
          <a:p>
            <a:pPr algn="ctr"/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Accelerating Corrosion Detection with Adaptive Sampling</a:t>
            </a:r>
            <a:br>
              <a:rPr lang="en-US" b="0" i="0" dirty="0">
                <a:effectLst/>
                <a:latin typeface="Söhne"/>
              </a:rPr>
            </a:br>
            <a:br>
              <a:rPr lang="en-US" b="0" i="0" dirty="0">
                <a:effectLst/>
                <a:latin typeface="Söhne"/>
              </a:rPr>
            </a:br>
            <a:r>
              <a:rPr lang="en-US" sz="3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A Comparative Analysis with Random Sampling</a:t>
            </a:r>
            <a:endParaRPr lang="de-DE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3F14-8CF9-E3C0-FDE4-790F33AF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156" y="3099815"/>
            <a:ext cx="2837688" cy="58521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Ghezal Ahmad Zia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Christoph Volker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8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8B073-A822-7CC2-7895-4C2CA4046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8771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AFDF1-46A2-EA37-8E63-A91BE81C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23887"/>
            <a:ext cx="9420225" cy="561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B17DB-ECEC-544E-85AF-26FC2073419D}"/>
              </a:ext>
            </a:extLst>
          </p:cNvPr>
          <p:cNvSpPr txBox="1"/>
          <p:nvPr/>
        </p:nvSpPr>
        <p:spPr>
          <a:xfrm>
            <a:off x="2889504" y="6234112"/>
            <a:ext cx="624535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average number of samples needed to identify a positive class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4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C10C-5AD0-B684-1859-0BE0138C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Material Usage per Sample - </a:t>
            </a:r>
            <a:r>
              <a:rPr lang="de-DE" sz="36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hypothetical value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C634-2B86-ACD6-727A-8C260914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Material Usage per Sample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: $100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Samples in Traditional Approach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: 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Samples in Adaptive Sampling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: 4 (on average)</a:t>
            </a:r>
          </a:p>
          <a:p>
            <a:pPr algn="l"/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We can now calculate the material savings using the formula:</a:t>
            </a:r>
          </a:p>
          <a:p>
            <a:pPr marL="0" indent="0" algn="l">
              <a:buNone/>
            </a:pPr>
            <a:endParaRPr lang="de-DE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de-DE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KaTeX_Main"/>
              </a:rPr>
              <a:t>Material Savings=Material Usage per Sample×(Samples in Traditional Approach−Samples in Adaptive Sampling)</a:t>
            </a:r>
            <a:endParaRPr lang="de-DE" sz="1600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de-DE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KaTeX_Main"/>
              </a:rPr>
              <a:t>Material Savings=$100×(15−4)</a:t>
            </a:r>
            <a:endParaRPr lang="de-DE" sz="1600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de-DE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KaTeX_Main"/>
              </a:rPr>
              <a:t>Material Savings=$100×11</a:t>
            </a:r>
          </a:p>
          <a:p>
            <a:pPr marL="0" indent="0" algn="ctr">
              <a:buNone/>
            </a:pPr>
            <a:r>
              <a:rPr lang="de-DE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KaTeX_Main"/>
              </a:rPr>
              <a:t>Material Savings=$1100</a:t>
            </a:r>
            <a:endParaRPr lang="de-DE" sz="1600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6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CE25-D3FF-F257-BA0F-94A00E8B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Real-World Implication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EA587-5CE9-DEB9-00E8-68B409C13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𝐴𝑐𝑐𝑒𝑙𝑒𝑟𝑎𝑡𝑖𝑜𝑛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i="1"/>
                            <m:t>Avg</m:t>
                          </m:r>
                          <m:r>
                            <m:rPr>
                              <m:nor/>
                            </m:rPr>
                            <a:rPr lang="de-DE" i="1"/>
                            <m:t>. </m:t>
                          </m:r>
                          <m:r>
                            <m:rPr>
                              <m:nor/>
                            </m:rPr>
                            <a:rPr lang="de-DE" i="1"/>
                            <m:t>Samples</m:t>
                          </m:r>
                          <m:r>
                            <m:rPr>
                              <m:nor/>
                            </m:rPr>
                            <a:rPr lang="de-DE" i="1"/>
                            <m:t> (</m:t>
                          </m:r>
                          <m:r>
                            <m:rPr>
                              <m:nor/>
                            </m:rPr>
                            <a:rPr lang="de-DE" i="1"/>
                            <m:t>Adaptive</m:t>
                          </m:r>
                          <m:r>
                            <m:rPr>
                              <m:nor/>
                            </m:rPr>
                            <a:rPr lang="de-DE" i="1"/>
                            <m:t> </m:t>
                          </m:r>
                          <m:r>
                            <m:rPr>
                              <m:nor/>
                            </m:rPr>
                            <a:rPr lang="de-DE" i="1"/>
                            <m:t>Sampling</m:t>
                          </m:r>
                          <m:r>
                            <m:rPr>
                              <m:nor/>
                            </m:rPr>
                            <a:rPr lang="de-DE" i="1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i="1" smtClean="0"/>
                            <m:t>Avg</m:t>
                          </m:r>
                          <m:r>
                            <m:rPr>
                              <m:nor/>
                            </m:rPr>
                            <a:rPr lang="de-DE" i="1" smtClean="0"/>
                            <m:t>. </m:t>
                          </m:r>
                          <m:r>
                            <m:rPr>
                              <m:nor/>
                            </m:rPr>
                            <a:rPr lang="de-DE" i="1" smtClean="0"/>
                            <m:t>Samples</m:t>
                          </m:r>
                          <m:r>
                            <m:rPr>
                              <m:nor/>
                            </m:rPr>
                            <a:rPr lang="de-DE" i="1" smtClean="0"/>
                            <m:t> (</m:t>
                          </m:r>
                          <m:r>
                            <m:rPr>
                              <m:nor/>
                            </m:rPr>
                            <a:rPr lang="de-DE" i="1" smtClean="0"/>
                            <m:t>Random</m:t>
                          </m:r>
                          <m:r>
                            <m:rPr>
                              <m:nor/>
                            </m:rPr>
                            <a:rPr lang="de-DE" i="1" smtClean="0"/>
                            <m:t> </m:t>
                          </m:r>
                          <m:r>
                            <m:rPr>
                              <m:nor/>
                            </m:rPr>
                            <a:rPr lang="de-DE" i="1" smtClean="0"/>
                            <m:t>Sampling</m:t>
                          </m:r>
                          <m:r>
                            <m:rPr>
                              <m:nor/>
                            </m:rPr>
                            <a:rPr lang="de-DE" i="1" smtClean="0"/>
                            <m:t>)</m:t>
                          </m:r>
                        </m:den>
                      </m:f>
                    </m:oMath>
                  </m:oMathPara>
                </a14:m>
                <a:endParaRPr lang="de-DE" i="1" dirty="0"/>
              </a:p>
              <a:p>
                <a:endParaRPr lang="de-DE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𝐴𝑐𝑐𝑒𝑙𝑒𝑟𝑎𝑡𝑖𝑜𝑛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de-DE" i="1" dirty="0"/>
                  <a:t> =3.75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EA587-5CE9-DEB9-00E8-68B409C13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1B05B70-3187-A91D-3144-34388C7FB22B}"/>
              </a:ext>
            </a:extLst>
          </p:cNvPr>
          <p:cNvSpPr txBox="1"/>
          <p:nvPr/>
        </p:nvSpPr>
        <p:spPr>
          <a:xfrm>
            <a:off x="3584448" y="4361688"/>
            <a:ext cx="5202936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adaptive sampling can potentially find a positive class 4 times faster than traditional random sampling.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7316-BA0E-6CF5-0075-701D378E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3A52-D7B3-7029-576A-310F99A2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: Efficiently locate corroded areas within a grid using minimal sampling.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Challenge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: Traditional random sampling can be resource-intensive and time-consuming.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0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1F2F-96B7-4D0A-26C4-68A60241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A0EAE-BFA2-8FDA-7505-32CBB91C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311" y="91440"/>
            <a:ext cx="571134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7ADAF-88AB-FF92-628D-80A0574D7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1" y="91440"/>
            <a:ext cx="562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8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36BCBC-9BD4-4F67-B458-961B7E47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220"/>
            <a:ext cx="12192000" cy="561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6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EB2FF12-F820-9098-80BC-28CE79B1C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136" y="4783969"/>
            <a:ext cx="7903464" cy="1655762"/>
          </a:xfrm>
        </p:spPr>
        <p:txBody>
          <a:bodyPr>
            <a:normAutofit/>
          </a:bodyPr>
          <a:lstStyle/>
          <a:p>
            <a:pPr algn="l"/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Classification Report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Precision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: The model has a precision of 0.99 for class 0 (indicating non-corrosion) and 0.74 for class 1 (indicating corrosion).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Recall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: The recall is 0.99 for class 0 and 0.65 for class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F1-Score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: The F1-score, which is the harmonic mean of precision and recall, is 0.99 for class 0 and 0.69 for class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Accuracy</a:t>
            </a:r>
            <a:r>
              <a:rPr lang="en-US" sz="12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: The overall accuracy of the model is 98.24%.</a:t>
            </a:r>
          </a:p>
          <a:p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5D413-5935-6E29-79A6-E305C97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527"/>
            <a:ext cx="12192000" cy="4300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34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EF400-11BF-C3B4-DAB5-C77B0A9B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664" y="72834"/>
            <a:ext cx="8522208" cy="6785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92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DE820-1FED-5736-98FB-58D7F396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220"/>
            <a:ext cx="12192000" cy="561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96991-D6EB-CF2B-AAA7-0785B626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462"/>
            <a:ext cx="12192000" cy="382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326D86-9E08-74DB-C590-5BF9A3DF3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KaTeX_Main</vt:lpstr>
      <vt:lpstr>Söhne</vt:lpstr>
      <vt:lpstr>Office Theme</vt:lpstr>
      <vt:lpstr>Accelerating Corrosion Detection with Adaptive Sampling  A Comparative Analysis with Random Sampling</vt:lpstr>
      <vt:lpstr>Introduction</vt:lpstr>
      <vt:lpstr>Data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 Usage per Sample - hypothetical value</vt:lpstr>
      <vt:lpstr>Real-World Implication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Corrosion Detection with Adaptive Sampling  A Comparative Analysis with Random Sampling</dc:title>
  <dc:creator>Zia, Ghezal Ahmad Jan</dc:creator>
  <cp:lastModifiedBy>Zia, Ghezal Ahmad Jan</cp:lastModifiedBy>
  <cp:revision>4</cp:revision>
  <dcterms:created xsi:type="dcterms:W3CDTF">2023-10-13T08:46:49Z</dcterms:created>
  <dcterms:modified xsi:type="dcterms:W3CDTF">2023-10-16T14:55:29Z</dcterms:modified>
</cp:coreProperties>
</file>