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0" r:id="rId6"/>
    <p:sldId id="261" r:id="rId7"/>
    <p:sldId id="269" r:id="rId8"/>
    <p:sldId id="271" r:id="rId9"/>
    <p:sldId id="265" r:id="rId10"/>
  </p:sldIdLst>
  <p:sldSz cx="18288000" cy="10287000"/>
  <p:notesSz cx="6858000" cy="9144000"/>
  <p:embeddedFontLst>
    <p:embeddedFont>
      <p:font typeface="Alegreya Sans SC Black" panose="020B0604020202020204" charset="0"/>
      <p:regular r:id="rId11"/>
    </p:embeddedFont>
    <p:embeddedFont>
      <p:font typeface="Alegreya Sans SC Bold" panose="020B0604020202020204" charset="0"/>
      <p:regular r:id="rId12"/>
    </p:embeddedFont>
    <p:embeddedFont>
      <p:font typeface="Alegreya Sans SC Bold Bold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Trocchi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0" d="100"/>
          <a:sy n="80" d="100"/>
        </p:scale>
        <p:origin x="51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93814" y="1593814"/>
            <a:ext cx="16694186" cy="8693186"/>
            <a:chOff x="0" y="0"/>
            <a:chExt cx="22258914" cy="1159091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 cstate="print">
              <a:alphaModFix amt="42000"/>
            </a:blip>
            <a:srcRect t="10920" b="10920"/>
            <a:stretch>
              <a:fillRect/>
            </a:stretch>
          </p:blipFill>
          <p:spPr>
            <a:xfrm>
              <a:off x="0" y="0"/>
              <a:ext cx="22258914" cy="11590914"/>
            </a:xfrm>
            <a:prstGeom prst="rect">
              <a:avLst/>
            </a:prstGeom>
          </p:spPr>
        </p:pic>
      </p:grpSp>
      <p:sp>
        <p:nvSpPr>
          <p:cNvPr id="4" name="AutoShape 4"/>
          <p:cNvSpPr/>
          <p:nvPr/>
        </p:nvSpPr>
        <p:spPr>
          <a:xfrm rot="-5400000">
            <a:off x="13431844" y="5421270"/>
            <a:ext cx="8693186" cy="1038274"/>
          </a:xfrm>
          <a:prstGeom prst="rect">
            <a:avLst/>
          </a:prstGeom>
          <a:solidFill>
            <a:srgbClr val="45AD7E"/>
          </a:solidFill>
        </p:spPr>
      </p:sp>
      <p:sp>
        <p:nvSpPr>
          <p:cNvPr id="5" name="TextBox 5"/>
          <p:cNvSpPr txBox="1"/>
          <p:nvPr/>
        </p:nvSpPr>
        <p:spPr>
          <a:xfrm>
            <a:off x="1814834" y="284142"/>
            <a:ext cx="13767989" cy="850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47"/>
              </a:lnSpc>
            </a:pPr>
            <a:r>
              <a:rPr lang="en-US" sz="2533" spc="50" dirty="0">
                <a:solidFill>
                  <a:srgbClr val="F0F0EE">
                    <a:alpha val="66667"/>
                  </a:srgbClr>
                </a:solidFill>
                <a:latin typeface="Alegreya Sans SC Black"/>
              </a:rPr>
              <a:t>МИНИСТЕРСТВО ОБРАЗОВАНИЯ </a:t>
            </a:r>
            <a:r>
              <a:rPr lang="ru-RU" sz="2533" spc="50" dirty="0">
                <a:solidFill>
                  <a:srgbClr val="F0F0EE">
                    <a:alpha val="66667"/>
                  </a:srgbClr>
                </a:solidFill>
                <a:latin typeface="Alegreya Sans SC Black"/>
              </a:rPr>
              <a:t>И МОЛОДЕЖНОЙ ПОЛИТИКИ</a:t>
            </a:r>
            <a:r>
              <a:rPr lang="en-US" sz="2533" spc="50" dirty="0">
                <a:solidFill>
                  <a:srgbClr val="F0F0EE">
                    <a:alpha val="66667"/>
                  </a:srgbClr>
                </a:solidFill>
                <a:latin typeface="Alegreya Sans SC Black"/>
              </a:rPr>
              <a:t> СВЕРДЛОВСКОЙ ОБЛАСТИ</a:t>
            </a:r>
          </a:p>
          <a:p>
            <a:pPr>
              <a:lnSpc>
                <a:spcPts val="3547"/>
              </a:lnSpc>
            </a:pPr>
            <a:r>
              <a:rPr lang="en-US" sz="2533" spc="50" dirty="0">
                <a:solidFill>
                  <a:srgbClr val="F0F0EE">
                    <a:alpha val="66667"/>
                  </a:srgbClr>
                </a:solidFill>
                <a:latin typeface="Alegreya Sans SC Black"/>
              </a:rPr>
              <a:t> ГАПОУ СО «ЕКАТЕРИНБУРГСКИЙ КОЛЛЕДЖ ТРАНСПОРТНОГО СТРОИТЕЛЬСТВА»</a:t>
            </a:r>
          </a:p>
        </p:txBody>
      </p:sp>
      <p:sp>
        <p:nvSpPr>
          <p:cNvPr id="6" name="AutoShape 6"/>
          <p:cNvSpPr/>
          <p:nvPr/>
        </p:nvSpPr>
        <p:spPr>
          <a:xfrm>
            <a:off x="0" y="0"/>
            <a:ext cx="1593814" cy="1593814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" name="TextBox 7"/>
          <p:cNvSpPr txBox="1"/>
          <p:nvPr/>
        </p:nvSpPr>
        <p:spPr>
          <a:xfrm>
            <a:off x="1814834" y="2651126"/>
            <a:ext cx="15056727" cy="5180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23"/>
              </a:lnSpc>
            </a:pPr>
            <a:r>
              <a:rPr lang="en-US" sz="11503" spc="-414" dirty="0">
                <a:solidFill>
                  <a:srgbClr val="F0F0EE"/>
                </a:solidFill>
                <a:latin typeface="Alegreya Sans SC Bold"/>
              </a:rPr>
              <a:t>Разработка и создание программы  для </a:t>
            </a:r>
            <a:r>
              <a:rPr lang="ru-RU" sz="11503" spc="-414" dirty="0">
                <a:solidFill>
                  <a:srgbClr val="F0F0EE"/>
                </a:solidFill>
                <a:latin typeface="Alegreya Sans SC Bold Bold"/>
              </a:rPr>
              <a:t>ПРОИЗВОДСТВА МЕБЕЛИ</a:t>
            </a:r>
            <a:endParaRPr lang="en-US" sz="11503" spc="-414" dirty="0">
              <a:solidFill>
                <a:srgbClr val="F0F0EE"/>
              </a:solidFill>
              <a:latin typeface="Alegreya Sans SC Bold Bold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285874" y="152169"/>
            <a:ext cx="1022067" cy="1289476"/>
            <a:chOff x="0" y="0"/>
            <a:chExt cx="1362756" cy="1719301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/>
            <a:srcRect t="10179" b="10179"/>
            <a:stretch>
              <a:fillRect/>
            </a:stretch>
          </p:blipFill>
          <p:spPr>
            <a:xfrm>
              <a:off x="0" y="0"/>
              <a:ext cx="1362756" cy="1719301"/>
            </a:xfrm>
            <a:prstGeom prst="rect">
              <a:avLst/>
            </a:prstGeom>
          </p:spPr>
        </p:pic>
      </p:grpSp>
      <p:sp>
        <p:nvSpPr>
          <p:cNvPr id="10" name="TextBox 10"/>
          <p:cNvSpPr txBox="1"/>
          <p:nvPr/>
        </p:nvSpPr>
        <p:spPr>
          <a:xfrm>
            <a:off x="1814834" y="8088094"/>
            <a:ext cx="9831178" cy="1845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39"/>
              </a:lnSpc>
              <a:spcBef>
                <a:spcPct val="0"/>
              </a:spcBef>
            </a:pPr>
            <a:r>
              <a:rPr lang="en-US" sz="2671" dirty="0" err="1">
                <a:solidFill>
                  <a:srgbClr val="FFFFFF"/>
                </a:solidFill>
                <a:latin typeface="Trocchi"/>
              </a:rPr>
              <a:t>Работу</a:t>
            </a:r>
            <a:r>
              <a:rPr lang="en-US" sz="2671" dirty="0">
                <a:solidFill>
                  <a:srgbClr val="FFFFFF"/>
                </a:solidFill>
                <a:latin typeface="Trocchi"/>
              </a:rPr>
              <a:t> </a:t>
            </a:r>
            <a:r>
              <a:rPr lang="en-US" sz="2671" dirty="0" err="1">
                <a:solidFill>
                  <a:srgbClr val="FFFFFF"/>
                </a:solidFill>
                <a:latin typeface="Trocchi"/>
              </a:rPr>
              <a:t>выполнил</a:t>
            </a:r>
            <a:r>
              <a:rPr lang="en-US" sz="2671" dirty="0">
                <a:solidFill>
                  <a:srgbClr val="FFFFFF"/>
                </a:solidFill>
                <a:latin typeface="Trocchi"/>
              </a:rPr>
              <a:t>: </a:t>
            </a:r>
            <a:r>
              <a:rPr lang="ru-RU" sz="2671" dirty="0">
                <a:solidFill>
                  <a:srgbClr val="FFFFFF"/>
                </a:solidFill>
                <a:latin typeface="Trocchi"/>
              </a:rPr>
              <a:t>Белозёров К.А</a:t>
            </a:r>
            <a:endParaRPr lang="en-US" sz="2671" dirty="0">
              <a:solidFill>
                <a:srgbClr val="FFFFFF"/>
              </a:solidFill>
              <a:latin typeface="Trocchi"/>
            </a:endParaRPr>
          </a:p>
          <a:p>
            <a:pPr>
              <a:lnSpc>
                <a:spcPts val="3739"/>
              </a:lnSpc>
              <a:spcBef>
                <a:spcPct val="0"/>
              </a:spcBef>
            </a:pPr>
            <a:r>
              <a:rPr lang="en-US" sz="2671" dirty="0" err="1">
                <a:solidFill>
                  <a:srgbClr val="FFFFFF"/>
                </a:solidFill>
                <a:latin typeface="Trocchi"/>
              </a:rPr>
              <a:t>Руководитель</a:t>
            </a:r>
            <a:r>
              <a:rPr lang="en-US" sz="2671" dirty="0">
                <a:solidFill>
                  <a:srgbClr val="FFFFFF"/>
                </a:solidFill>
                <a:latin typeface="Trocchi"/>
              </a:rPr>
              <a:t>: </a:t>
            </a:r>
            <a:r>
              <a:rPr lang="ru-RU" sz="2671" dirty="0">
                <a:solidFill>
                  <a:srgbClr val="FFFFFF"/>
                </a:solidFill>
                <a:latin typeface="Trocchi"/>
              </a:rPr>
              <a:t>Мирошниченко Г.В.</a:t>
            </a:r>
            <a:endParaRPr lang="en-US" sz="2671" dirty="0">
              <a:solidFill>
                <a:srgbClr val="FFFFFF"/>
              </a:solidFill>
              <a:latin typeface="Trocchi"/>
            </a:endParaRPr>
          </a:p>
          <a:p>
            <a:pPr>
              <a:lnSpc>
                <a:spcPts val="3739"/>
              </a:lnSpc>
              <a:spcBef>
                <a:spcPct val="0"/>
              </a:spcBef>
            </a:pPr>
            <a:r>
              <a:rPr lang="en-US" sz="2671" dirty="0" err="1">
                <a:solidFill>
                  <a:srgbClr val="FFFFFF"/>
                </a:solidFill>
                <a:latin typeface="Trocchi"/>
              </a:rPr>
              <a:t>Группа</a:t>
            </a:r>
            <a:r>
              <a:rPr lang="en-US" sz="2671" dirty="0">
                <a:solidFill>
                  <a:srgbClr val="FFFFFF"/>
                </a:solidFill>
                <a:latin typeface="Trocchi"/>
              </a:rPr>
              <a:t>: Пр-31</a:t>
            </a:r>
          </a:p>
          <a:p>
            <a:pPr>
              <a:lnSpc>
                <a:spcPts val="3739"/>
              </a:lnSpc>
              <a:spcBef>
                <a:spcPct val="0"/>
              </a:spcBef>
            </a:pPr>
            <a:endParaRPr dirty="0"/>
          </a:p>
        </p:txBody>
      </p:sp>
      <p:grpSp>
        <p:nvGrpSpPr>
          <p:cNvPr id="11" name="Group 11"/>
          <p:cNvGrpSpPr/>
          <p:nvPr/>
        </p:nvGrpSpPr>
        <p:grpSpPr>
          <a:xfrm>
            <a:off x="0" y="7522183"/>
            <a:ext cx="7541480" cy="448676"/>
            <a:chOff x="0" y="0"/>
            <a:chExt cx="9605948" cy="571500"/>
          </a:xfrm>
        </p:grpSpPr>
        <p:sp>
          <p:nvSpPr>
            <p:cNvPr id="12" name="Freeform 12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5169456" y="7522183"/>
            <a:ext cx="7541480" cy="448676"/>
            <a:chOff x="0" y="0"/>
            <a:chExt cx="9605948" cy="571500"/>
          </a:xfrm>
        </p:grpSpPr>
        <p:sp>
          <p:nvSpPr>
            <p:cNvPr id="14" name="Freeform 14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95571" y="0"/>
            <a:ext cx="16163729" cy="6856548"/>
          </a:xfrm>
          <a:prstGeom prst="rect">
            <a:avLst/>
          </a:prstGeom>
          <a:solidFill>
            <a:srgbClr val="45AD7E"/>
          </a:solidFill>
        </p:spPr>
      </p:sp>
      <p:sp>
        <p:nvSpPr>
          <p:cNvPr id="3" name="TextBox 3"/>
          <p:cNvSpPr txBox="1"/>
          <p:nvPr/>
        </p:nvSpPr>
        <p:spPr>
          <a:xfrm>
            <a:off x="3479104" y="568525"/>
            <a:ext cx="11329791" cy="97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27"/>
              </a:lnSpc>
            </a:pPr>
            <a:r>
              <a:rPr lang="en-US" sz="6843" dirty="0">
                <a:solidFill>
                  <a:srgbClr val="F0F0EE"/>
                </a:solidFill>
                <a:latin typeface="HK Grotesk Bold"/>
              </a:rPr>
              <a:t>О </a:t>
            </a:r>
            <a:r>
              <a:rPr lang="en-US" sz="6843" dirty="0" err="1">
                <a:solidFill>
                  <a:srgbClr val="F0F0EE"/>
                </a:solidFill>
                <a:latin typeface="HK Grotesk Bold"/>
              </a:rPr>
              <a:t>разработке</a:t>
            </a:r>
            <a:endParaRPr lang="en-US" sz="6843" dirty="0">
              <a:solidFill>
                <a:srgbClr val="F0F0EE"/>
              </a:solidFill>
              <a:latin typeface="HK Grotesk Bold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8218291" y="6562048"/>
            <a:ext cx="1918289" cy="1802521"/>
          </a:xfrm>
          <a:prstGeom prst="rect">
            <a:avLst/>
          </a:prstGeom>
          <a:solidFill>
            <a:srgbClr val="F0F0EE"/>
          </a:solidFill>
        </p:spPr>
      </p:sp>
      <p:sp>
        <p:nvSpPr>
          <p:cNvPr id="5" name="AutoShape 5"/>
          <p:cNvSpPr/>
          <p:nvPr/>
        </p:nvSpPr>
        <p:spPr>
          <a:xfrm>
            <a:off x="12962365" y="6562048"/>
            <a:ext cx="1918289" cy="1802521"/>
          </a:xfrm>
          <a:prstGeom prst="rect">
            <a:avLst/>
          </a:prstGeom>
          <a:solidFill>
            <a:srgbClr val="F0F0EE"/>
          </a:solidFill>
        </p:spPr>
      </p:sp>
      <p:sp>
        <p:nvSpPr>
          <p:cNvPr id="6" name="AutoShape 6"/>
          <p:cNvSpPr/>
          <p:nvPr/>
        </p:nvSpPr>
        <p:spPr>
          <a:xfrm>
            <a:off x="3495038" y="6562048"/>
            <a:ext cx="1918289" cy="1802521"/>
          </a:xfrm>
          <a:prstGeom prst="rect">
            <a:avLst/>
          </a:prstGeom>
          <a:solidFill>
            <a:srgbClr val="F0F0EE"/>
          </a:solidFill>
        </p:spPr>
      </p:sp>
      <p:grpSp>
        <p:nvGrpSpPr>
          <p:cNvPr id="7" name="Group 7"/>
          <p:cNvGrpSpPr/>
          <p:nvPr/>
        </p:nvGrpSpPr>
        <p:grpSpPr>
          <a:xfrm>
            <a:off x="575409" y="879305"/>
            <a:ext cx="5022158" cy="298790"/>
            <a:chOff x="0" y="0"/>
            <a:chExt cx="9605948" cy="571500"/>
          </a:xfrm>
        </p:grpSpPr>
        <p:sp>
          <p:nvSpPr>
            <p:cNvPr id="8" name="Freeform 8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594142" y="879305"/>
            <a:ext cx="5195182" cy="309084"/>
            <a:chOff x="0" y="0"/>
            <a:chExt cx="9605948" cy="571500"/>
          </a:xfrm>
        </p:grpSpPr>
        <p:sp>
          <p:nvSpPr>
            <p:cNvPr id="10" name="Freeform 10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18653" y="6804242"/>
            <a:ext cx="1271061" cy="1355798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431401" y="6823076"/>
            <a:ext cx="1533713" cy="1318131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3151024" y="6856548"/>
            <a:ext cx="1450878" cy="1145633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703905" y="2106714"/>
            <a:ext cx="14988705" cy="3016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Предназначение:</a:t>
            </a:r>
            <a:r>
              <a:rPr lang="ru-RU" sz="2800" dirty="0">
                <a:solidFill>
                  <a:schemeClr val="bg1"/>
                </a:solidFill>
              </a:rPr>
              <a:t> Программа предназначена для организации деятельности мебельной фабрики.</a:t>
            </a:r>
          </a:p>
          <a:p>
            <a:r>
              <a:rPr lang="ru-RU" sz="2800" b="1" dirty="0">
                <a:solidFill>
                  <a:schemeClr val="bg1"/>
                </a:solidFill>
              </a:rPr>
              <a:t>Функциональность:</a:t>
            </a:r>
            <a:r>
              <a:rPr lang="ru-RU" sz="2800" dirty="0">
                <a:solidFill>
                  <a:schemeClr val="bg1"/>
                </a:solidFill>
              </a:rPr>
              <a:t> Продукт позволяет систематизировать рабочие процессы мебельного производства, такие как:</a:t>
            </a:r>
          </a:p>
          <a:p>
            <a:pPr lvl="1"/>
            <a:r>
              <a:rPr lang="ru-RU" sz="2800" dirty="0">
                <a:solidFill>
                  <a:schemeClr val="bg1"/>
                </a:solidFill>
              </a:rPr>
              <a:t>Ведение учёта материалов,</a:t>
            </a:r>
          </a:p>
          <a:p>
            <a:pPr lvl="1"/>
            <a:r>
              <a:rPr lang="ru-RU" sz="2800" dirty="0">
                <a:solidFill>
                  <a:schemeClr val="bg1"/>
                </a:solidFill>
              </a:rPr>
              <a:t>Создание и управление заказами,</a:t>
            </a:r>
          </a:p>
          <a:p>
            <a:pPr lvl="1"/>
            <a:r>
              <a:rPr lang="ru-RU" sz="2800" dirty="0">
                <a:solidFill>
                  <a:schemeClr val="bg1"/>
                </a:solidFill>
              </a:rPr>
              <a:t>Контроль качества,</a:t>
            </a:r>
          </a:p>
          <a:p>
            <a:pPr lvl="1"/>
            <a:r>
              <a:rPr lang="ru-RU" sz="2800" dirty="0">
                <a:solidFill>
                  <a:schemeClr val="bg1"/>
                </a:solidFill>
              </a:rPr>
              <a:t>Планирование производства.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532850" y="8711347"/>
            <a:ext cx="3842667" cy="546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0F0EE"/>
                </a:solidFill>
                <a:latin typeface="HK Grotesk Light Bold"/>
              </a:rPr>
              <a:t>Основной учет 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256102" y="8711347"/>
            <a:ext cx="3842667" cy="546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0F0EE"/>
                </a:solidFill>
                <a:latin typeface="HK Grotesk Light Bold"/>
              </a:rPr>
              <a:t>Система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000177" y="8711347"/>
            <a:ext cx="3842667" cy="546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0F0EE"/>
                </a:solidFill>
                <a:latin typeface="HK Grotesk Light Bold"/>
              </a:rPr>
              <a:t>Картотека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7259300" cy="5318624"/>
          </a:xfrm>
          <a:prstGeom prst="rect">
            <a:avLst/>
          </a:prstGeom>
          <a:solidFill>
            <a:srgbClr val="45AD7E"/>
          </a:solidFill>
        </p:spPr>
      </p:sp>
      <p:sp>
        <p:nvSpPr>
          <p:cNvPr id="3" name="TextBox 3"/>
          <p:cNvSpPr txBox="1"/>
          <p:nvPr/>
        </p:nvSpPr>
        <p:spPr>
          <a:xfrm>
            <a:off x="388721" y="693277"/>
            <a:ext cx="11150350" cy="1141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10"/>
              </a:lnSpc>
            </a:pPr>
            <a:r>
              <a:rPr lang="en-US" sz="8510" spc="-170" dirty="0">
                <a:solidFill>
                  <a:srgbClr val="F0F0EE"/>
                </a:solidFill>
                <a:latin typeface="HK Grotesk Bold"/>
              </a:rPr>
              <a:t>задачи проекта</a:t>
            </a:r>
          </a:p>
        </p:txBody>
      </p:sp>
      <p:sp>
        <p:nvSpPr>
          <p:cNvPr id="5" name="TextBox 5"/>
          <p:cNvSpPr txBox="1"/>
          <p:nvPr/>
        </p:nvSpPr>
        <p:spPr>
          <a:xfrm rot="-5400000">
            <a:off x="-1935679" y="6852641"/>
            <a:ext cx="5109793" cy="1390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645"/>
              </a:lnSpc>
            </a:pPr>
            <a:r>
              <a:rPr lang="en-US" sz="8189" dirty="0">
                <a:solidFill>
                  <a:srgbClr val="45AD7E"/>
                </a:solidFill>
                <a:latin typeface="20db Bold"/>
              </a:rPr>
              <a:t>ЗАДАЧИ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2993905" y="1447800"/>
            <a:ext cx="4684495" cy="4265395"/>
            <a:chOff x="0" y="0"/>
            <a:chExt cx="1913890" cy="174266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742663"/>
            </a:xfrm>
            <a:custGeom>
              <a:avLst/>
              <a:gdLst/>
              <a:ahLst/>
              <a:cxnLst/>
              <a:rect l="l" t="t" r="r" b="b"/>
              <a:pathLst>
                <a:path w="1913890" h="1742663">
                  <a:moveTo>
                    <a:pt x="0" y="0"/>
                  </a:moveTo>
                  <a:lnTo>
                    <a:pt x="0" y="1742663"/>
                  </a:lnTo>
                  <a:lnTo>
                    <a:pt x="1913890" y="1742663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681703"/>
                  </a:moveTo>
                  <a:lnTo>
                    <a:pt x="59690" y="1681703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681703"/>
                  </a:lnTo>
                  <a:close/>
                </a:path>
              </a:pathLst>
            </a:custGeom>
            <a:solidFill>
              <a:srgbClr val="FFFFFF">
                <a:alpha val="36862"/>
              </a:srgbClr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3236340" y="1913354"/>
            <a:ext cx="4605505" cy="8373646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0" y="1593064"/>
            <a:ext cx="8142232" cy="484417"/>
            <a:chOff x="0" y="0"/>
            <a:chExt cx="9605948" cy="571500"/>
          </a:xfrm>
        </p:grpSpPr>
        <p:sp>
          <p:nvSpPr>
            <p:cNvPr id="10" name="Freeform 10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897180" y="5852044"/>
            <a:ext cx="10677625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Изучить актуальную информацию по области данной задачи.</a:t>
            </a:r>
          </a:p>
          <a:p>
            <a:r>
              <a:rPr lang="ru-RU" sz="3200" dirty="0">
                <a:solidFill>
                  <a:schemeClr val="bg1"/>
                </a:solidFill>
              </a:rPr>
              <a:t>Подобрать средства для разработки программного продукта.</a:t>
            </a:r>
          </a:p>
          <a:p>
            <a:r>
              <a:rPr lang="ru-RU" sz="3200" dirty="0">
                <a:solidFill>
                  <a:schemeClr val="bg1"/>
                </a:solidFill>
              </a:rPr>
              <a:t>Подобрать наиболее удобный для пользователя дизайн.</a:t>
            </a:r>
          </a:p>
          <a:p>
            <a:r>
              <a:rPr lang="ru-RU" sz="3200" dirty="0">
                <a:solidFill>
                  <a:schemeClr val="bg1"/>
                </a:solidFill>
              </a:rPr>
              <a:t>Учесть требования к задаче и разработать подобранный интерфейс.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543050" y="6000165"/>
            <a:ext cx="200025" cy="200025"/>
            <a:chOff x="0" y="0"/>
            <a:chExt cx="1913890" cy="191389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539232" y="6462047"/>
            <a:ext cx="200025" cy="200025"/>
            <a:chOff x="0" y="0"/>
            <a:chExt cx="1913890" cy="191389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1539232" y="6960869"/>
            <a:ext cx="200025" cy="200025"/>
            <a:chOff x="0" y="0"/>
            <a:chExt cx="1913890" cy="191389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1538964" y="7510764"/>
            <a:ext cx="200025" cy="200025"/>
            <a:chOff x="0" y="0"/>
            <a:chExt cx="1913890" cy="191389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183796" y="0"/>
            <a:ext cx="3104204" cy="10287000"/>
          </a:xfrm>
          <a:prstGeom prst="rect">
            <a:avLst/>
          </a:prstGeom>
          <a:solidFill>
            <a:srgbClr val="17242D"/>
          </a:solidFill>
        </p:spPr>
      </p:sp>
      <p:sp>
        <p:nvSpPr>
          <p:cNvPr id="3" name="TextBox 3"/>
          <p:cNvSpPr txBox="1"/>
          <p:nvPr/>
        </p:nvSpPr>
        <p:spPr>
          <a:xfrm rot="5400000">
            <a:off x="12385084" y="3987150"/>
            <a:ext cx="8387304" cy="1710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97"/>
              </a:lnSpc>
            </a:pPr>
            <a:r>
              <a:rPr lang="ru-RU" sz="8098" spc="-161" dirty="0">
                <a:solidFill>
                  <a:srgbClr val="45AD7E"/>
                </a:solidFill>
                <a:latin typeface="HK Grotesk Medium Bold"/>
              </a:rPr>
              <a:t>Используемые инструменты</a:t>
            </a:r>
            <a:endParaRPr lang="en-US" sz="8098" spc="-161" dirty="0">
              <a:solidFill>
                <a:srgbClr val="45AD7E"/>
              </a:solidFill>
              <a:latin typeface="HK Grotesk Medium Bold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0" y="406523"/>
            <a:ext cx="1836263" cy="9931427"/>
          </a:xfrm>
          <a:prstGeom prst="rect">
            <a:avLst/>
          </a:prstGeom>
          <a:solidFill>
            <a:srgbClr val="45AD7E"/>
          </a:solidFill>
        </p:spPr>
      </p:sp>
      <p:grpSp>
        <p:nvGrpSpPr>
          <p:cNvPr id="5" name="Group 5"/>
          <p:cNvGrpSpPr/>
          <p:nvPr/>
        </p:nvGrpSpPr>
        <p:grpSpPr>
          <a:xfrm>
            <a:off x="0" y="406523"/>
            <a:ext cx="1836263" cy="9880477"/>
            <a:chOff x="0" y="0"/>
            <a:chExt cx="2448351" cy="13173969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 cstate="print">
              <a:alphaModFix amt="36000"/>
            </a:blip>
            <a:srcRect l="15766" r="71851"/>
            <a:stretch>
              <a:fillRect/>
            </a:stretch>
          </p:blipFill>
          <p:spPr>
            <a:xfrm>
              <a:off x="0" y="0"/>
              <a:ext cx="2448351" cy="13173969"/>
            </a:xfrm>
            <a:prstGeom prst="rect">
              <a:avLst/>
            </a:prstGeom>
          </p:spPr>
        </p:pic>
      </p:grpSp>
      <p:grpSp>
        <p:nvGrpSpPr>
          <p:cNvPr id="7" name="Group 7"/>
          <p:cNvGrpSpPr/>
          <p:nvPr/>
        </p:nvGrpSpPr>
        <p:grpSpPr>
          <a:xfrm>
            <a:off x="10145768" y="164314"/>
            <a:ext cx="8142232" cy="484417"/>
            <a:chOff x="0" y="0"/>
            <a:chExt cx="9605948" cy="571500"/>
          </a:xfrm>
        </p:grpSpPr>
        <p:sp>
          <p:nvSpPr>
            <p:cNvPr id="8" name="Freeform 8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9504595" y="237583"/>
            <a:ext cx="5679201" cy="337881"/>
            <a:chOff x="0" y="0"/>
            <a:chExt cx="9605948" cy="571500"/>
          </a:xfrm>
        </p:grpSpPr>
        <p:sp>
          <p:nvSpPr>
            <p:cNvPr id="10" name="Freeform 10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17242D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286519" y="2033727"/>
            <a:ext cx="2215496" cy="190408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2406690" y="4479709"/>
            <a:ext cx="1975154" cy="197515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2544333" y="7042600"/>
            <a:ext cx="1957682" cy="1482318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4867237" y="1936652"/>
            <a:ext cx="7232119" cy="546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4200" spc="-84" dirty="0">
                <a:solidFill>
                  <a:srgbClr val="1D7151"/>
                </a:solidFill>
                <a:latin typeface="HK Grotesk Medium"/>
              </a:rPr>
              <a:t>Navigation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867237" y="4529715"/>
            <a:ext cx="8890199" cy="546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4200" spc="-84" dirty="0">
                <a:solidFill>
                  <a:srgbClr val="1D7151"/>
                </a:solidFill>
                <a:latin typeface="HK Grotesk Medium"/>
              </a:rPr>
              <a:t>ROOM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0" y="9616559"/>
            <a:ext cx="5679201" cy="337881"/>
            <a:chOff x="0" y="0"/>
            <a:chExt cx="9605948" cy="571500"/>
          </a:xfrm>
        </p:grpSpPr>
        <p:sp>
          <p:nvSpPr>
            <p:cNvPr id="23" name="Freeform 23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17242D"/>
            </a:solidFill>
          </p:spPr>
        </p:sp>
      </p:grpSp>
    </p:spTree>
    <p:extLst>
      <p:ext uri="{BB962C8B-B14F-4D97-AF65-F5344CB8AC3E}">
        <p14:creationId xmlns:p14="http://schemas.microsoft.com/office/powerpoint/2010/main" val="311008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056909"/>
            <a:ext cx="17259300" cy="2230091"/>
          </a:xfrm>
          <a:prstGeom prst="rect">
            <a:avLst/>
          </a:prstGeom>
          <a:solidFill>
            <a:srgbClr val="45AD7E"/>
          </a:solidFill>
        </p:spPr>
      </p:sp>
      <p:sp>
        <p:nvSpPr>
          <p:cNvPr id="3" name="TextBox 3"/>
          <p:cNvSpPr txBox="1"/>
          <p:nvPr/>
        </p:nvSpPr>
        <p:spPr>
          <a:xfrm>
            <a:off x="661357" y="1197863"/>
            <a:ext cx="14058070" cy="1803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8800" spc="-175" dirty="0" err="1">
                <a:solidFill>
                  <a:srgbClr val="1D7151"/>
                </a:solidFill>
                <a:latin typeface="HK Grotesk Bold"/>
              </a:rPr>
              <a:t>Главное</a:t>
            </a:r>
            <a:r>
              <a:rPr lang="en-US" sz="8800" spc="-175" dirty="0">
                <a:solidFill>
                  <a:srgbClr val="1D7151"/>
                </a:solidFill>
                <a:latin typeface="HK Grotesk Bold"/>
              </a:rPr>
              <a:t> </a:t>
            </a:r>
            <a:r>
              <a:rPr lang="en-US" sz="8800" spc="-175" dirty="0" err="1">
                <a:solidFill>
                  <a:srgbClr val="1D7151"/>
                </a:solidFill>
                <a:latin typeface="HK Grotesk Bold"/>
              </a:rPr>
              <a:t>окно</a:t>
            </a:r>
            <a:endParaRPr lang="en-US" sz="8800" spc="-175" dirty="0">
              <a:solidFill>
                <a:srgbClr val="1D7151"/>
              </a:solidFill>
              <a:latin typeface="HK Grotesk Bold"/>
            </a:endParaRPr>
          </a:p>
          <a:p>
            <a:pPr>
              <a:lnSpc>
                <a:spcPts val="6600"/>
              </a:lnSpc>
            </a:pPr>
            <a:r>
              <a:rPr lang="en-US" sz="8800" spc="-175" dirty="0">
                <a:solidFill>
                  <a:srgbClr val="1D7151"/>
                </a:solidFill>
                <a:latin typeface="HK Grotesk Bold"/>
              </a:rPr>
              <a:t>программы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67803" y="8388964"/>
            <a:ext cx="1221581" cy="1221581"/>
            <a:chOff x="0" y="0"/>
            <a:chExt cx="1628775" cy="1628775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1628775" cy="1628775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259216" y="398383"/>
              <a:ext cx="1110343" cy="917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5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661785" y="8457472"/>
            <a:ext cx="10372552" cy="1563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35"/>
              </a:lnSpc>
            </a:pPr>
            <a:r>
              <a:rPr lang="en-US" sz="3181">
                <a:solidFill>
                  <a:srgbClr val="17242D"/>
                </a:solidFill>
                <a:latin typeface="HK Grotesk Light Bold"/>
              </a:rPr>
              <a:t>Простота интерфейса способствует </a:t>
            </a:r>
          </a:p>
          <a:p>
            <a:pPr>
              <a:lnSpc>
                <a:spcPts val="4135"/>
              </a:lnSpc>
            </a:pPr>
            <a:r>
              <a:rPr lang="en-US" sz="3181">
                <a:solidFill>
                  <a:srgbClr val="17242D"/>
                </a:solidFill>
                <a:latin typeface="HK Grotesk Light Bold"/>
              </a:rPr>
              <a:t>взаимодействию пользователя с информацией</a:t>
            </a:r>
          </a:p>
          <a:p>
            <a:pPr>
              <a:lnSpc>
                <a:spcPts val="4135"/>
              </a:lnSpc>
            </a:pPr>
            <a:endParaRPr/>
          </a:p>
        </p:txBody>
      </p:sp>
      <p:grpSp>
        <p:nvGrpSpPr>
          <p:cNvPr id="9" name="Group 9"/>
          <p:cNvGrpSpPr/>
          <p:nvPr/>
        </p:nvGrpSpPr>
        <p:grpSpPr>
          <a:xfrm rot="-5400000">
            <a:off x="-1215158" y="1835972"/>
            <a:ext cx="3016856" cy="435217"/>
            <a:chOff x="0" y="0"/>
            <a:chExt cx="3961550" cy="571500"/>
          </a:xfrm>
        </p:grpSpPr>
        <p:sp>
          <p:nvSpPr>
            <p:cNvPr id="10" name="Freeform 10"/>
            <p:cNvSpPr/>
            <p:nvPr/>
          </p:nvSpPr>
          <p:spPr>
            <a:xfrm>
              <a:off x="0" y="255270"/>
              <a:ext cx="3961550" cy="69850"/>
            </a:xfrm>
            <a:custGeom>
              <a:avLst/>
              <a:gdLst/>
              <a:ahLst/>
              <a:cxnLst/>
              <a:rect l="l" t="t" r="r" b="b"/>
              <a:pathLst>
                <a:path w="3961550" h="69850">
                  <a:moveTo>
                    <a:pt x="367072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961550" y="69850"/>
                  </a:lnTo>
                  <a:lnTo>
                    <a:pt x="3961550" y="0"/>
                  </a:lnTo>
                  <a:close/>
                </a:path>
              </a:pathLst>
            </a:custGeom>
            <a:solidFill>
              <a:srgbClr val="393839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293270" y="327544"/>
            <a:ext cx="2430370" cy="386455"/>
            <a:chOff x="0" y="0"/>
            <a:chExt cx="3594100" cy="571500"/>
          </a:xfrm>
        </p:grpSpPr>
        <p:sp>
          <p:nvSpPr>
            <p:cNvPr id="12" name="Freeform 12"/>
            <p:cNvSpPr/>
            <p:nvPr/>
          </p:nvSpPr>
          <p:spPr>
            <a:xfrm>
              <a:off x="0" y="255270"/>
              <a:ext cx="3594100" cy="69850"/>
            </a:xfrm>
            <a:custGeom>
              <a:avLst/>
              <a:gdLst/>
              <a:ahLst/>
              <a:cxnLst/>
              <a:rect l="l" t="t" r="r" b="b"/>
              <a:pathLst>
                <a:path w="3594100" h="69850">
                  <a:moveTo>
                    <a:pt x="330327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594100" y="69850"/>
                  </a:lnTo>
                  <a:lnTo>
                    <a:pt x="3594100" y="0"/>
                  </a:lnTo>
                  <a:close/>
                </a:path>
              </a:pathLst>
            </a:custGeom>
            <a:solidFill>
              <a:srgbClr val="393839"/>
            </a:solidFill>
          </p:spPr>
        </p: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53687" y="8567603"/>
            <a:ext cx="1049813" cy="86430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182AB66-3291-45B5-8A03-6C729F8AE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081" y="815320"/>
            <a:ext cx="4580221" cy="663097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DA77A82-3DC7-4EE6-9CAF-959C8E32F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4783" y="815320"/>
            <a:ext cx="3780107" cy="66309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056909"/>
            <a:ext cx="17259300" cy="2230091"/>
          </a:xfrm>
          <a:prstGeom prst="rect">
            <a:avLst/>
          </a:prstGeom>
          <a:solidFill>
            <a:srgbClr val="45AD7E"/>
          </a:solidFill>
        </p:spPr>
      </p:sp>
      <p:sp>
        <p:nvSpPr>
          <p:cNvPr id="3" name="TextBox 3"/>
          <p:cNvSpPr txBox="1"/>
          <p:nvPr/>
        </p:nvSpPr>
        <p:spPr>
          <a:xfrm>
            <a:off x="661357" y="1213628"/>
            <a:ext cx="16402186" cy="2108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10267" spc="-205" dirty="0" err="1">
                <a:solidFill>
                  <a:srgbClr val="1D7151"/>
                </a:solidFill>
                <a:latin typeface="HK Grotesk Bold"/>
              </a:rPr>
              <a:t>Форма</a:t>
            </a:r>
            <a:r>
              <a:rPr lang="en-US" sz="10267" spc="-205" dirty="0">
                <a:solidFill>
                  <a:srgbClr val="1D7151"/>
                </a:solidFill>
                <a:latin typeface="HK Grotesk Bold"/>
              </a:rPr>
              <a:t> </a:t>
            </a:r>
          </a:p>
          <a:p>
            <a:pPr>
              <a:lnSpc>
                <a:spcPts val="7700"/>
              </a:lnSpc>
            </a:pPr>
            <a:r>
              <a:rPr lang="ru-RU" sz="10267" spc="-205" dirty="0">
                <a:solidFill>
                  <a:srgbClr val="1D7151"/>
                </a:solidFill>
                <a:latin typeface="HK Grotesk Bold"/>
              </a:rPr>
              <a:t>Пользователи</a:t>
            </a:r>
            <a:endParaRPr lang="en-US" sz="10267" spc="-205" dirty="0">
              <a:solidFill>
                <a:srgbClr val="1D7151"/>
              </a:solidFill>
              <a:latin typeface="HK Grotesk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267803" y="8388964"/>
            <a:ext cx="1221581" cy="1221581"/>
            <a:chOff x="0" y="0"/>
            <a:chExt cx="1628775" cy="1628775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1628775" cy="1628775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259216" y="398383"/>
              <a:ext cx="1110343" cy="917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5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661785" y="8457472"/>
            <a:ext cx="10372552" cy="1041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35"/>
              </a:lnSpc>
            </a:pPr>
            <a:r>
              <a:rPr lang="en-US" sz="3181">
                <a:solidFill>
                  <a:srgbClr val="17242D"/>
                </a:solidFill>
                <a:latin typeface="HK Grotesk Light Bold"/>
              </a:rPr>
              <a:t>Хранение и подсчет количества книг в базе </a:t>
            </a:r>
          </a:p>
          <a:p>
            <a:pPr>
              <a:lnSpc>
                <a:spcPts val="4135"/>
              </a:lnSpc>
            </a:pPr>
            <a:r>
              <a:rPr lang="en-US" sz="3181">
                <a:solidFill>
                  <a:srgbClr val="17242D"/>
                </a:solidFill>
                <a:latin typeface="HK Grotesk Light Bold"/>
              </a:rPr>
              <a:t>библиотеки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206594" y="713999"/>
            <a:ext cx="9671234" cy="8544301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 rot="-5400000">
            <a:off x="-1215158" y="1835972"/>
            <a:ext cx="3016856" cy="435217"/>
            <a:chOff x="0" y="0"/>
            <a:chExt cx="3961550" cy="571500"/>
          </a:xfrm>
        </p:grpSpPr>
        <p:sp>
          <p:nvSpPr>
            <p:cNvPr id="10" name="Freeform 10"/>
            <p:cNvSpPr/>
            <p:nvPr/>
          </p:nvSpPr>
          <p:spPr>
            <a:xfrm>
              <a:off x="0" y="255270"/>
              <a:ext cx="3961550" cy="69850"/>
            </a:xfrm>
            <a:custGeom>
              <a:avLst/>
              <a:gdLst/>
              <a:ahLst/>
              <a:cxnLst/>
              <a:rect l="l" t="t" r="r" b="b"/>
              <a:pathLst>
                <a:path w="3961550" h="69850">
                  <a:moveTo>
                    <a:pt x="367072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961550" y="69850"/>
                  </a:lnTo>
                  <a:lnTo>
                    <a:pt x="3961550" y="0"/>
                  </a:lnTo>
                  <a:close/>
                </a:path>
              </a:pathLst>
            </a:custGeom>
            <a:solidFill>
              <a:srgbClr val="393839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293270" y="327544"/>
            <a:ext cx="2737030" cy="435217"/>
            <a:chOff x="0" y="0"/>
            <a:chExt cx="3594100" cy="571500"/>
          </a:xfrm>
        </p:grpSpPr>
        <p:sp>
          <p:nvSpPr>
            <p:cNvPr id="12" name="Freeform 12"/>
            <p:cNvSpPr/>
            <p:nvPr/>
          </p:nvSpPr>
          <p:spPr>
            <a:xfrm>
              <a:off x="0" y="255270"/>
              <a:ext cx="3594100" cy="69850"/>
            </a:xfrm>
            <a:custGeom>
              <a:avLst/>
              <a:gdLst/>
              <a:ahLst/>
              <a:cxnLst/>
              <a:rect l="l" t="t" r="r" b="b"/>
              <a:pathLst>
                <a:path w="3594100" h="69850">
                  <a:moveTo>
                    <a:pt x="330327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594100" y="69850"/>
                  </a:lnTo>
                  <a:lnTo>
                    <a:pt x="3594100" y="0"/>
                  </a:lnTo>
                  <a:close/>
                </a:path>
              </a:pathLst>
            </a:custGeom>
            <a:solidFill>
              <a:srgbClr val="393839"/>
            </a:solidFill>
          </p:spPr>
        </p: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12678" y="8519563"/>
            <a:ext cx="931830" cy="96038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F1C6D46-B768-44F6-9585-8E165DD08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4773" y="1340959"/>
            <a:ext cx="8554875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056909"/>
            <a:ext cx="17259300" cy="2230091"/>
          </a:xfrm>
          <a:prstGeom prst="rect">
            <a:avLst/>
          </a:prstGeom>
          <a:solidFill>
            <a:srgbClr val="45AD7E"/>
          </a:solidFill>
        </p:spPr>
      </p:sp>
      <p:sp>
        <p:nvSpPr>
          <p:cNvPr id="3" name="TextBox 3"/>
          <p:cNvSpPr txBox="1"/>
          <p:nvPr/>
        </p:nvSpPr>
        <p:spPr>
          <a:xfrm>
            <a:off x="661357" y="1213628"/>
            <a:ext cx="16402186" cy="2108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10267" spc="-205" dirty="0" err="1">
                <a:solidFill>
                  <a:srgbClr val="1D7151"/>
                </a:solidFill>
                <a:latin typeface="HK Grotesk Bold"/>
              </a:rPr>
              <a:t>Форма</a:t>
            </a:r>
            <a:r>
              <a:rPr lang="en-US" sz="10267" spc="-205" dirty="0">
                <a:solidFill>
                  <a:srgbClr val="1D7151"/>
                </a:solidFill>
                <a:latin typeface="HK Grotesk Bold"/>
              </a:rPr>
              <a:t> </a:t>
            </a:r>
          </a:p>
          <a:p>
            <a:pPr>
              <a:lnSpc>
                <a:spcPts val="7700"/>
              </a:lnSpc>
            </a:pPr>
            <a:r>
              <a:rPr lang="ru-RU" sz="10267" spc="-205" dirty="0">
                <a:solidFill>
                  <a:srgbClr val="1D7151"/>
                </a:solidFill>
                <a:latin typeface="HK Grotesk Bold"/>
              </a:rPr>
              <a:t>Деталей</a:t>
            </a:r>
            <a:endParaRPr lang="en-US" sz="10267" spc="-205" dirty="0">
              <a:solidFill>
                <a:srgbClr val="1D7151"/>
              </a:solidFill>
              <a:latin typeface="HK Grotesk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267803" y="8388964"/>
            <a:ext cx="1221581" cy="1221581"/>
            <a:chOff x="0" y="0"/>
            <a:chExt cx="1628775" cy="1628775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1628775" cy="1628775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259216" y="398383"/>
              <a:ext cx="1110343" cy="917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5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661785" y="8457472"/>
            <a:ext cx="10372552" cy="1041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35"/>
              </a:lnSpc>
            </a:pPr>
            <a:r>
              <a:rPr lang="en-US" sz="3181">
                <a:solidFill>
                  <a:srgbClr val="17242D"/>
                </a:solidFill>
                <a:latin typeface="HK Grotesk Light Bold"/>
              </a:rPr>
              <a:t>Хранение и подсчет количества книг в базе </a:t>
            </a:r>
          </a:p>
          <a:p>
            <a:pPr>
              <a:lnSpc>
                <a:spcPts val="4135"/>
              </a:lnSpc>
            </a:pPr>
            <a:r>
              <a:rPr lang="en-US" sz="3181">
                <a:solidFill>
                  <a:srgbClr val="17242D"/>
                </a:solidFill>
                <a:latin typeface="HK Grotesk Light Bold"/>
              </a:rPr>
              <a:t>библиотеки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206594" y="713999"/>
            <a:ext cx="9671234" cy="8544301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 rot="-5400000">
            <a:off x="-1215158" y="1835972"/>
            <a:ext cx="3016856" cy="435217"/>
            <a:chOff x="0" y="0"/>
            <a:chExt cx="3961550" cy="571500"/>
          </a:xfrm>
        </p:grpSpPr>
        <p:sp>
          <p:nvSpPr>
            <p:cNvPr id="10" name="Freeform 10"/>
            <p:cNvSpPr/>
            <p:nvPr/>
          </p:nvSpPr>
          <p:spPr>
            <a:xfrm>
              <a:off x="0" y="255270"/>
              <a:ext cx="3961550" cy="69850"/>
            </a:xfrm>
            <a:custGeom>
              <a:avLst/>
              <a:gdLst/>
              <a:ahLst/>
              <a:cxnLst/>
              <a:rect l="l" t="t" r="r" b="b"/>
              <a:pathLst>
                <a:path w="3961550" h="69850">
                  <a:moveTo>
                    <a:pt x="367072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961550" y="69850"/>
                  </a:lnTo>
                  <a:lnTo>
                    <a:pt x="3961550" y="0"/>
                  </a:lnTo>
                  <a:close/>
                </a:path>
              </a:pathLst>
            </a:custGeom>
            <a:solidFill>
              <a:srgbClr val="393839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293270" y="327544"/>
            <a:ext cx="2737030" cy="435217"/>
            <a:chOff x="0" y="0"/>
            <a:chExt cx="3594100" cy="571500"/>
          </a:xfrm>
        </p:grpSpPr>
        <p:sp>
          <p:nvSpPr>
            <p:cNvPr id="12" name="Freeform 12"/>
            <p:cNvSpPr/>
            <p:nvPr/>
          </p:nvSpPr>
          <p:spPr>
            <a:xfrm>
              <a:off x="0" y="255270"/>
              <a:ext cx="3594100" cy="69850"/>
            </a:xfrm>
            <a:custGeom>
              <a:avLst/>
              <a:gdLst/>
              <a:ahLst/>
              <a:cxnLst/>
              <a:rect l="l" t="t" r="r" b="b"/>
              <a:pathLst>
                <a:path w="3594100" h="69850">
                  <a:moveTo>
                    <a:pt x="330327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594100" y="69850"/>
                  </a:lnTo>
                  <a:lnTo>
                    <a:pt x="3594100" y="0"/>
                  </a:lnTo>
                  <a:close/>
                </a:path>
              </a:pathLst>
            </a:custGeom>
            <a:solidFill>
              <a:srgbClr val="393839"/>
            </a:solidFill>
          </p:spPr>
        </p: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12678" y="8519563"/>
            <a:ext cx="931830" cy="96038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AF29CD4-018F-4D65-9653-CD1C58365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4350" y="1394386"/>
            <a:ext cx="8278070" cy="306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05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056909"/>
            <a:ext cx="17259300" cy="2230091"/>
          </a:xfrm>
          <a:prstGeom prst="rect">
            <a:avLst/>
          </a:prstGeom>
          <a:solidFill>
            <a:srgbClr val="45AD7E"/>
          </a:solidFill>
        </p:spPr>
      </p:sp>
      <p:sp>
        <p:nvSpPr>
          <p:cNvPr id="3" name="TextBox 3"/>
          <p:cNvSpPr txBox="1"/>
          <p:nvPr/>
        </p:nvSpPr>
        <p:spPr>
          <a:xfrm>
            <a:off x="661357" y="1213628"/>
            <a:ext cx="16402186" cy="2108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10267" spc="-205" dirty="0" err="1">
                <a:solidFill>
                  <a:srgbClr val="1D7151"/>
                </a:solidFill>
                <a:latin typeface="HK Grotesk Bold"/>
              </a:rPr>
              <a:t>Форма</a:t>
            </a:r>
            <a:r>
              <a:rPr lang="en-US" sz="10267" spc="-205" dirty="0">
                <a:solidFill>
                  <a:srgbClr val="1D7151"/>
                </a:solidFill>
                <a:latin typeface="HK Grotesk Bold"/>
              </a:rPr>
              <a:t> </a:t>
            </a:r>
          </a:p>
          <a:p>
            <a:pPr>
              <a:lnSpc>
                <a:spcPts val="7700"/>
              </a:lnSpc>
            </a:pPr>
            <a:r>
              <a:rPr lang="ru-RU" sz="10267" spc="-205" dirty="0">
                <a:solidFill>
                  <a:srgbClr val="1D7151"/>
                </a:solidFill>
                <a:latin typeface="HK Grotesk Bold"/>
              </a:rPr>
              <a:t>Заказы</a:t>
            </a:r>
            <a:endParaRPr lang="en-US" sz="10267" spc="-205" dirty="0">
              <a:solidFill>
                <a:srgbClr val="1D7151"/>
              </a:solidFill>
              <a:latin typeface="HK Grotesk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267803" y="8388964"/>
            <a:ext cx="1221581" cy="1221581"/>
            <a:chOff x="0" y="0"/>
            <a:chExt cx="1628775" cy="1628775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1628775" cy="1628775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259216" y="398383"/>
              <a:ext cx="1110343" cy="917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5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661785" y="8457472"/>
            <a:ext cx="10372552" cy="1041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35"/>
              </a:lnSpc>
            </a:pPr>
            <a:r>
              <a:rPr lang="en-US" sz="3181">
                <a:solidFill>
                  <a:srgbClr val="17242D"/>
                </a:solidFill>
                <a:latin typeface="HK Grotesk Light Bold"/>
              </a:rPr>
              <a:t>Хранение и подсчет количества книг в базе </a:t>
            </a:r>
          </a:p>
          <a:p>
            <a:pPr>
              <a:lnSpc>
                <a:spcPts val="4135"/>
              </a:lnSpc>
            </a:pPr>
            <a:r>
              <a:rPr lang="en-US" sz="3181">
                <a:solidFill>
                  <a:srgbClr val="17242D"/>
                </a:solidFill>
                <a:latin typeface="HK Grotesk Light Bold"/>
              </a:rPr>
              <a:t>библиотеки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206594" y="713999"/>
            <a:ext cx="9671234" cy="8544301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 rot="-5400000">
            <a:off x="-1215158" y="1835972"/>
            <a:ext cx="3016856" cy="435217"/>
            <a:chOff x="0" y="0"/>
            <a:chExt cx="3961550" cy="571500"/>
          </a:xfrm>
        </p:grpSpPr>
        <p:sp>
          <p:nvSpPr>
            <p:cNvPr id="10" name="Freeform 10"/>
            <p:cNvSpPr/>
            <p:nvPr/>
          </p:nvSpPr>
          <p:spPr>
            <a:xfrm>
              <a:off x="0" y="255270"/>
              <a:ext cx="3961550" cy="69850"/>
            </a:xfrm>
            <a:custGeom>
              <a:avLst/>
              <a:gdLst/>
              <a:ahLst/>
              <a:cxnLst/>
              <a:rect l="l" t="t" r="r" b="b"/>
              <a:pathLst>
                <a:path w="3961550" h="69850">
                  <a:moveTo>
                    <a:pt x="367072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961550" y="69850"/>
                  </a:lnTo>
                  <a:lnTo>
                    <a:pt x="3961550" y="0"/>
                  </a:lnTo>
                  <a:close/>
                </a:path>
              </a:pathLst>
            </a:custGeom>
            <a:solidFill>
              <a:srgbClr val="393839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293270" y="327544"/>
            <a:ext cx="2737030" cy="435217"/>
            <a:chOff x="0" y="0"/>
            <a:chExt cx="3594100" cy="571500"/>
          </a:xfrm>
        </p:grpSpPr>
        <p:sp>
          <p:nvSpPr>
            <p:cNvPr id="12" name="Freeform 12"/>
            <p:cNvSpPr/>
            <p:nvPr/>
          </p:nvSpPr>
          <p:spPr>
            <a:xfrm>
              <a:off x="0" y="255270"/>
              <a:ext cx="3594100" cy="69850"/>
            </a:xfrm>
            <a:custGeom>
              <a:avLst/>
              <a:gdLst/>
              <a:ahLst/>
              <a:cxnLst/>
              <a:rect l="l" t="t" r="r" b="b"/>
              <a:pathLst>
                <a:path w="3594100" h="69850">
                  <a:moveTo>
                    <a:pt x="330327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594100" y="69850"/>
                  </a:lnTo>
                  <a:lnTo>
                    <a:pt x="3594100" y="0"/>
                  </a:lnTo>
                  <a:close/>
                </a:path>
              </a:pathLst>
            </a:custGeom>
            <a:solidFill>
              <a:srgbClr val="393839"/>
            </a:solidFill>
          </p:spPr>
        </p: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12678" y="8519563"/>
            <a:ext cx="931830" cy="96038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7672DFB-E000-47A1-AE25-5EE642EDA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5863" y="1409700"/>
            <a:ext cx="8392696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37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176817" y="1028700"/>
            <a:ext cx="8111183" cy="9258300"/>
          </a:xfrm>
          <a:prstGeom prst="rect">
            <a:avLst/>
          </a:prstGeom>
          <a:solidFill>
            <a:srgbClr val="45AD7E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364903" y="5657850"/>
            <a:ext cx="7923097" cy="447655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 rot="-5400000">
            <a:off x="15987961" y="2868492"/>
            <a:ext cx="4114800" cy="435217"/>
            <a:chOff x="0" y="0"/>
            <a:chExt cx="5403302" cy="571500"/>
          </a:xfrm>
        </p:grpSpPr>
        <p:sp>
          <p:nvSpPr>
            <p:cNvPr id="5" name="Freeform 5"/>
            <p:cNvSpPr/>
            <p:nvPr/>
          </p:nvSpPr>
          <p:spPr>
            <a:xfrm>
              <a:off x="0" y="255270"/>
              <a:ext cx="5403302" cy="69850"/>
            </a:xfrm>
            <a:custGeom>
              <a:avLst/>
              <a:gdLst/>
              <a:ahLst/>
              <a:cxnLst/>
              <a:rect l="l" t="t" r="r" b="b"/>
              <a:pathLst>
                <a:path w="5403302" h="69850">
                  <a:moveTo>
                    <a:pt x="5112472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403302" y="69850"/>
                  </a:lnTo>
                  <a:lnTo>
                    <a:pt x="5403302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28985" y="1794140"/>
            <a:ext cx="7540421" cy="7001196"/>
            <a:chOff x="0" y="0"/>
            <a:chExt cx="4988796" cy="46320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988795" cy="4632041"/>
            </a:xfrm>
            <a:custGeom>
              <a:avLst/>
              <a:gdLst/>
              <a:ahLst/>
              <a:cxnLst/>
              <a:rect l="l" t="t" r="r" b="b"/>
              <a:pathLst>
                <a:path w="4988795" h="4632041">
                  <a:moveTo>
                    <a:pt x="4864335" y="4632041"/>
                  </a:moveTo>
                  <a:lnTo>
                    <a:pt x="124460" y="4632041"/>
                  </a:lnTo>
                  <a:cubicBezTo>
                    <a:pt x="55880" y="4632041"/>
                    <a:pt x="0" y="4576161"/>
                    <a:pt x="0" y="450758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64336" y="0"/>
                  </a:lnTo>
                  <a:cubicBezTo>
                    <a:pt x="4932916" y="0"/>
                    <a:pt x="4988795" y="55880"/>
                    <a:pt x="4988795" y="124460"/>
                  </a:cubicBezTo>
                  <a:lnTo>
                    <a:pt x="4988795" y="4507581"/>
                  </a:lnTo>
                  <a:cubicBezTo>
                    <a:pt x="4988795" y="4576161"/>
                    <a:pt x="4932916" y="4632041"/>
                    <a:pt x="4864336" y="4632041"/>
                  </a:cubicBezTo>
                  <a:close/>
                </a:path>
              </a:pathLst>
            </a:custGeom>
            <a:solidFill>
              <a:srgbClr val="17242D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049065" y="1027285"/>
            <a:ext cx="3852557" cy="3582878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862746" y="1665316"/>
            <a:ext cx="8281254" cy="1420784"/>
            <a:chOff x="0" y="0"/>
            <a:chExt cx="6673555" cy="114495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673555" cy="1144957"/>
            </a:xfrm>
            <a:custGeom>
              <a:avLst/>
              <a:gdLst/>
              <a:ahLst/>
              <a:cxnLst/>
              <a:rect l="l" t="t" r="r" b="b"/>
              <a:pathLst>
                <a:path w="6673555" h="1144957">
                  <a:moveTo>
                    <a:pt x="6549095" y="1144957"/>
                  </a:moveTo>
                  <a:lnTo>
                    <a:pt x="124460" y="1144957"/>
                  </a:lnTo>
                  <a:cubicBezTo>
                    <a:pt x="55880" y="1144957"/>
                    <a:pt x="0" y="1089077"/>
                    <a:pt x="0" y="10204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549095" y="0"/>
                  </a:lnTo>
                  <a:cubicBezTo>
                    <a:pt x="6617674" y="0"/>
                    <a:pt x="6673555" y="55880"/>
                    <a:pt x="6673555" y="124460"/>
                  </a:cubicBezTo>
                  <a:lnTo>
                    <a:pt x="6673555" y="1020497"/>
                  </a:lnTo>
                  <a:cubicBezTo>
                    <a:pt x="6673555" y="1089077"/>
                    <a:pt x="6617674" y="1144957"/>
                    <a:pt x="6549095" y="11449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8248511" y="1662275"/>
            <a:ext cx="1423825" cy="1423825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05884" y="5776088"/>
            <a:ext cx="3852557" cy="3582878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862746" y="3909898"/>
            <a:ext cx="8281254" cy="1420784"/>
            <a:chOff x="0" y="0"/>
            <a:chExt cx="6673555" cy="114495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73555" cy="1144957"/>
            </a:xfrm>
            <a:custGeom>
              <a:avLst/>
              <a:gdLst/>
              <a:ahLst/>
              <a:cxnLst/>
              <a:rect l="l" t="t" r="r" b="b"/>
              <a:pathLst>
                <a:path w="6673555" h="1144957">
                  <a:moveTo>
                    <a:pt x="6549095" y="1144957"/>
                  </a:moveTo>
                  <a:lnTo>
                    <a:pt x="124460" y="1144957"/>
                  </a:lnTo>
                  <a:cubicBezTo>
                    <a:pt x="55880" y="1144957"/>
                    <a:pt x="0" y="1089077"/>
                    <a:pt x="0" y="10204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549095" y="0"/>
                  </a:lnTo>
                  <a:cubicBezTo>
                    <a:pt x="6617674" y="0"/>
                    <a:pt x="6673555" y="55880"/>
                    <a:pt x="6673555" y="124460"/>
                  </a:cubicBezTo>
                  <a:lnTo>
                    <a:pt x="6673555" y="1020497"/>
                  </a:lnTo>
                  <a:cubicBezTo>
                    <a:pt x="6673555" y="1089077"/>
                    <a:pt x="6617674" y="1144957"/>
                    <a:pt x="6549095" y="11449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200947" y="4156067"/>
            <a:ext cx="7604852" cy="984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87"/>
              </a:lnSpc>
            </a:pPr>
            <a:r>
              <a:rPr lang="en-US" sz="3926" dirty="0" err="1">
                <a:solidFill>
                  <a:srgbClr val="000000"/>
                </a:solidFill>
                <a:latin typeface="HK Grotesk Light Bold"/>
              </a:rPr>
              <a:t>Расширение</a:t>
            </a:r>
            <a:r>
              <a:rPr lang="en-US" sz="3926" dirty="0">
                <a:solidFill>
                  <a:srgbClr val="000000"/>
                </a:solidFill>
                <a:latin typeface="HK Grotesk Light Bold"/>
              </a:rPr>
              <a:t> </a:t>
            </a:r>
            <a:r>
              <a:rPr lang="en-US" sz="3926" dirty="0" err="1">
                <a:solidFill>
                  <a:srgbClr val="000000"/>
                </a:solidFill>
                <a:latin typeface="HK Grotesk Light Bold"/>
              </a:rPr>
              <a:t>функционала</a:t>
            </a:r>
            <a:r>
              <a:rPr lang="en-US" sz="3926" dirty="0">
                <a:solidFill>
                  <a:srgbClr val="000000"/>
                </a:solidFill>
                <a:latin typeface="HK Grotesk Light Bold"/>
              </a:rPr>
              <a:t> </a:t>
            </a:r>
            <a:r>
              <a:rPr lang="en-US" sz="3926" dirty="0" err="1">
                <a:solidFill>
                  <a:srgbClr val="000000"/>
                </a:solidFill>
                <a:latin typeface="HK Grotesk Light Bold"/>
              </a:rPr>
              <a:t>настройки</a:t>
            </a:r>
            <a:r>
              <a:rPr lang="en-US" sz="3926" dirty="0">
                <a:solidFill>
                  <a:srgbClr val="000000"/>
                </a:solidFill>
                <a:latin typeface="HK Grotesk Light Bold"/>
              </a:rPr>
              <a:t> </a:t>
            </a:r>
            <a:r>
              <a:rPr lang="en-US" sz="3926" dirty="0" err="1">
                <a:solidFill>
                  <a:srgbClr val="000000"/>
                </a:solidFill>
                <a:latin typeface="HK Grotesk Light Bold"/>
              </a:rPr>
              <a:t>интерфейса</a:t>
            </a:r>
            <a:r>
              <a:rPr lang="en-US" sz="3926" dirty="0">
                <a:solidFill>
                  <a:srgbClr val="000000"/>
                </a:solidFill>
                <a:latin typeface="HK Grotesk Light Bold"/>
              </a:rPr>
              <a:t> 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8257493" y="3909898"/>
            <a:ext cx="1423825" cy="1423825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914400" y="6134100"/>
            <a:ext cx="8281254" cy="1420784"/>
            <a:chOff x="0" y="0"/>
            <a:chExt cx="6673555" cy="114495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673555" cy="1144957"/>
            </a:xfrm>
            <a:custGeom>
              <a:avLst/>
              <a:gdLst/>
              <a:ahLst/>
              <a:cxnLst/>
              <a:rect l="l" t="t" r="r" b="b"/>
              <a:pathLst>
                <a:path w="6673555" h="1144957">
                  <a:moveTo>
                    <a:pt x="6549095" y="1144957"/>
                  </a:moveTo>
                  <a:lnTo>
                    <a:pt x="124460" y="1144957"/>
                  </a:lnTo>
                  <a:cubicBezTo>
                    <a:pt x="55880" y="1144957"/>
                    <a:pt x="0" y="1089077"/>
                    <a:pt x="0" y="10204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549095" y="0"/>
                  </a:lnTo>
                  <a:cubicBezTo>
                    <a:pt x="6617674" y="0"/>
                    <a:pt x="6673555" y="55880"/>
                    <a:pt x="6673555" y="124460"/>
                  </a:cubicBezTo>
                  <a:lnTo>
                    <a:pt x="6673555" y="1020497"/>
                  </a:lnTo>
                  <a:cubicBezTo>
                    <a:pt x="6673555" y="1089077"/>
                    <a:pt x="6617674" y="1144957"/>
                    <a:pt x="6549095" y="11449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8248511" y="6143702"/>
            <a:ext cx="1423825" cy="1423825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8544574" y="1871282"/>
            <a:ext cx="849663" cy="906307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8472885" y="4183435"/>
            <a:ext cx="993040" cy="853456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>
          <a:xfrm>
            <a:off x="8431707" y="6453760"/>
            <a:ext cx="1057433" cy="800667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9901621" y="2513471"/>
            <a:ext cx="7926131" cy="2106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888"/>
              </a:lnSpc>
            </a:pPr>
            <a:r>
              <a:rPr lang="en-US" sz="9620">
                <a:solidFill>
                  <a:srgbClr val="FFFFFF"/>
                </a:solidFill>
                <a:latin typeface="HK Grotesk Bold"/>
              </a:rPr>
              <a:t>Перспективы разработки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19200" y="1638300"/>
            <a:ext cx="7604852" cy="1500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87"/>
              </a:lnSpc>
            </a:pPr>
            <a:r>
              <a:rPr lang="en-US" sz="3926" dirty="0" err="1">
                <a:solidFill>
                  <a:srgbClr val="000000"/>
                </a:solidFill>
                <a:latin typeface="HK Grotesk Light Bold"/>
              </a:rPr>
              <a:t>Добавление</a:t>
            </a:r>
            <a:r>
              <a:rPr lang="en-US" sz="3926" dirty="0">
                <a:solidFill>
                  <a:srgbClr val="000000"/>
                </a:solidFill>
                <a:latin typeface="HK Grotesk Light Bold"/>
              </a:rPr>
              <a:t> </a:t>
            </a:r>
            <a:r>
              <a:rPr lang="en-US" sz="3926" dirty="0" err="1">
                <a:solidFill>
                  <a:srgbClr val="000000"/>
                </a:solidFill>
                <a:latin typeface="HK Grotesk Light Bold"/>
              </a:rPr>
              <a:t>большего</a:t>
            </a:r>
            <a:r>
              <a:rPr lang="en-US" sz="3926" dirty="0">
                <a:solidFill>
                  <a:srgbClr val="000000"/>
                </a:solidFill>
                <a:latin typeface="HK Grotesk Light Bold"/>
              </a:rPr>
              <a:t> </a:t>
            </a:r>
            <a:r>
              <a:rPr lang="en-US" sz="3926" dirty="0" err="1">
                <a:solidFill>
                  <a:srgbClr val="000000"/>
                </a:solidFill>
                <a:latin typeface="HK Grotesk Light Bold"/>
              </a:rPr>
              <a:t>функционала</a:t>
            </a:r>
            <a:r>
              <a:rPr lang="ru-RU" sz="3926" dirty="0">
                <a:solidFill>
                  <a:srgbClr val="000000"/>
                </a:solidFill>
                <a:latin typeface="HK Grotesk Light Bold"/>
              </a:rPr>
              <a:t>, синхронизация через интернет</a:t>
            </a:r>
            <a:endParaRPr lang="en-US" sz="3926" dirty="0">
              <a:solidFill>
                <a:srgbClr val="000000"/>
              </a:solidFill>
              <a:latin typeface="HK Grotesk Light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143000" y="6210300"/>
            <a:ext cx="7604852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87"/>
              </a:lnSpc>
            </a:pPr>
            <a:r>
              <a:rPr lang="en-US" sz="3926" dirty="0" err="1">
                <a:solidFill>
                  <a:srgbClr val="000000"/>
                </a:solidFill>
                <a:latin typeface="HK Grotesk Light Bold"/>
              </a:rPr>
              <a:t>Оптимизация</a:t>
            </a:r>
            <a:r>
              <a:rPr lang="en-US" sz="3926" dirty="0">
                <a:solidFill>
                  <a:srgbClr val="000000"/>
                </a:solidFill>
                <a:latin typeface="HK Grotesk Light Bold"/>
              </a:rPr>
              <a:t> </a:t>
            </a:r>
            <a:r>
              <a:rPr lang="en-US" sz="3926" dirty="0" err="1">
                <a:solidFill>
                  <a:srgbClr val="000000"/>
                </a:solidFill>
                <a:latin typeface="HK Grotesk Light Bold"/>
              </a:rPr>
              <a:t>кода</a:t>
            </a:r>
            <a:r>
              <a:rPr lang="ru-RU" sz="3926" dirty="0">
                <a:solidFill>
                  <a:srgbClr val="000000"/>
                </a:solidFill>
                <a:latin typeface="HK Grotesk Light Bold"/>
              </a:rPr>
              <a:t>, редактирование базы данных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145</Words>
  <Application>Microsoft Office PowerPoint</Application>
  <PresentationFormat>Произвольный</PresentationFormat>
  <Paragraphs>45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21" baseType="lpstr">
      <vt:lpstr>Calibri</vt:lpstr>
      <vt:lpstr>Arial</vt:lpstr>
      <vt:lpstr>HK Grotesk Medium</vt:lpstr>
      <vt:lpstr>Alegreya Sans SC Black</vt:lpstr>
      <vt:lpstr>20db Bold</vt:lpstr>
      <vt:lpstr>HK Grotesk Bold</vt:lpstr>
      <vt:lpstr>Trocchi</vt:lpstr>
      <vt:lpstr>HK Grotesk Light Bold</vt:lpstr>
      <vt:lpstr>Alegreya Sans SC Bold Bold</vt:lpstr>
      <vt:lpstr>Alegreya Sans SC Bold</vt:lpstr>
      <vt:lpstr>HK Grotesk Medium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Frosted Music Brand Guidelines Presentation</dc:title>
  <dc:creator>pr305a01</dc:creator>
  <cp:lastModifiedBy>st310-09</cp:lastModifiedBy>
  <cp:revision>11</cp:revision>
  <dcterms:created xsi:type="dcterms:W3CDTF">2006-08-16T00:00:00Z</dcterms:created>
  <dcterms:modified xsi:type="dcterms:W3CDTF">2024-12-28T07:05:50Z</dcterms:modified>
  <dc:identifier>DADq6QgwR64</dc:identifier>
</cp:coreProperties>
</file>