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27"/>
  </p:notesMasterIdLst>
  <p:handoutMasterIdLst>
    <p:handoutMasterId r:id="rId28"/>
  </p:handoutMasterIdLst>
  <p:sldIdLst>
    <p:sldId id="398" r:id="rId3"/>
    <p:sldId id="409" r:id="rId4"/>
    <p:sldId id="444" r:id="rId5"/>
    <p:sldId id="446" r:id="rId6"/>
    <p:sldId id="431" r:id="rId7"/>
    <p:sldId id="441" r:id="rId8"/>
    <p:sldId id="479" r:id="rId9"/>
    <p:sldId id="448" r:id="rId10"/>
    <p:sldId id="449" r:id="rId11"/>
    <p:sldId id="475" r:id="rId12"/>
    <p:sldId id="457" r:id="rId13"/>
    <p:sldId id="465" r:id="rId14"/>
    <p:sldId id="451" r:id="rId15"/>
    <p:sldId id="461" r:id="rId16"/>
    <p:sldId id="462" r:id="rId17"/>
    <p:sldId id="480" r:id="rId18"/>
    <p:sldId id="463" r:id="rId19"/>
    <p:sldId id="473" r:id="rId20"/>
    <p:sldId id="477" r:id="rId21"/>
    <p:sldId id="452" r:id="rId22"/>
    <p:sldId id="453" r:id="rId23"/>
    <p:sldId id="454" r:id="rId24"/>
    <p:sldId id="456" r:id="rId25"/>
    <p:sldId id="481" r:id="rId26"/>
  </p:sldIdLst>
  <p:sldSz cx="9144000" cy="611981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E9"/>
    <a:srgbClr val="05C4C4"/>
    <a:srgbClr val="44D0B5"/>
    <a:srgbClr val="CFF1EB"/>
    <a:srgbClr val="FFD393"/>
    <a:srgbClr val="29B997"/>
    <a:srgbClr val="F47710"/>
    <a:srgbClr val="ADFFFD"/>
    <a:srgbClr val="FF8C2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>
      <p:cViewPr varScale="1">
        <p:scale>
          <a:sx n="129" d="100"/>
          <a:sy n="129" d="100"/>
        </p:scale>
        <p:origin x="1278" y="132"/>
      </p:cViewPr>
      <p:guideLst>
        <p:guide orient="horz" pos="1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17538" y="744538"/>
            <a:ext cx="5562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7538" y="744538"/>
            <a:ext cx="5562600" cy="3722687"/>
          </a:xfrm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2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0542"/>
            <a:ext cx="7772400" cy="13123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67894"/>
            <a:ext cx="6400800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44793"/>
            <a:ext cx="2057400" cy="52222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44793"/>
            <a:ext cx="6019800" cy="52222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0542"/>
            <a:ext cx="7772400" cy="131236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67894"/>
            <a:ext cx="6400800" cy="15639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7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931981"/>
            <a:ext cx="7772400" cy="1215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94121"/>
            <a:ext cx="7772400" cy="1337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1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5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70158"/>
            <a:ext cx="4040188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41341"/>
            <a:ext cx="4040188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370158"/>
            <a:ext cx="4041775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41341"/>
            <a:ext cx="4041775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6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43094"/>
            <a:ext cx="3008313" cy="1036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43094"/>
            <a:ext cx="5111750" cy="5223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0061"/>
            <a:ext cx="3008313" cy="4186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1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283869"/>
            <a:ext cx="5486400" cy="5065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47383"/>
            <a:ext cx="548640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90454"/>
            <a:ext cx="5486400" cy="7173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3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44793"/>
            <a:ext cx="2057400" cy="52222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44793"/>
            <a:ext cx="6019800" cy="52222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931981"/>
            <a:ext cx="7772400" cy="1215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94121"/>
            <a:ext cx="7772400" cy="1337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27956"/>
            <a:ext cx="4038600" cy="40390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70158"/>
            <a:ext cx="4040188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41341"/>
            <a:ext cx="4040188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370158"/>
            <a:ext cx="4041775" cy="5711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941341"/>
            <a:ext cx="4041775" cy="35256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43094"/>
            <a:ext cx="3008313" cy="10369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43094"/>
            <a:ext cx="5111750" cy="5223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0061"/>
            <a:ext cx="3008313" cy="41869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283869"/>
            <a:ext cx="5486400" cy="5065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47383"/>
            <a:ext cx="5486400" cy="3671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790454"/>
            <a:ext cx="5486400" cy="7173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44792"/>
            <a:ext cx="8229600" cy="101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7956"/>
            <a:ext cx="8229600" cy="40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672727"/>
            <a:ext cx="2895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44792"/>
            <a:ext cx="8229600" cy="1019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7956"/>
            <a:ext cx="8229600" cy="403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672727"/>
            <a:ext cx="2895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672727"/>
            <a:ext cx="2133600" cy="324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1187698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4" y="1497137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r>
              <a:rPr lang="en-US" altLang="ko-KR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ko-KR" altLang="en-US" sz="1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3" y="2179805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smtClean="0">
                <a:solidFill>
                  <a:schemeClr val="bg1"/>
                </a:solidFill>
                <a:latin typeface="+mn-ea"/>
                <a:ea typeface="+mn-ea"/>
              </a:rPr>
              <a:t>2020-10-20</a:t>
            </a:r>
            <a:endParaRPr lang="ko-KR" altLang="en-US" sz="105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60" y="2843882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endParaRPr lang="ko-KR" altLang="en-US" sz="9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79513" y="4644082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  <a:ea typeface="+mn-ea"/>
              </a:rPr>
              <a:t>㈜ </a:t>
            </a:r>
            <a:r>
              <a:rPr lang="ko-KR" altLang="en-US" sz="1400" b="1" err="1">
                <a:solidFill>
                  <a:schemeClr val="bg1"/>
                </a:solidFill>
                <a:latin typeface="+mn-ea"/>
                <a:ea typeface="+mn-ea"/>
              </a:rPr>
              <a:t>아이리빙</a:t>
            </a:r>
            <a:endParaRPr lang="ko-KR" altLang="en-US" sz="1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2051720" y="539626"/>
            <a:ext cx="2832468" cy="5256584"/>
            <a:chOff x="347153" y="611634"/>
            <a:chExt cx="2832468" cy="5256584"/>
          </a:xfrm>
        </p:grpSpPr>
        <p:sp>
          <p:nvSpPr>
            <p:cNvPr id="76" name="직사각형 75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47153" y="611634"/>
              <a:ext cx="2832467" cy="595731"/>
              <a:chOff x="347153" y="611634"/>
              <a:chExt cx="2832467" cy="59573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47153" y="611634"/>
                <a:ext cx="2832467" cy="5957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57591" y="789845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smtClean="0"/>
                  <a:t>가입상담신청</a:t>
                </a:r>
                <a:endParaRPr lang="ko-KR" altLang="en-US" sz="1000" b="1"/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19026"/>
              </p:ext>
            </p:extLst>
          </p:nvPr>
        </p:nvGraphicFramePr>
        <p:xfrm>
          <a:off x="6903308" y="60594"/>
          <a:ext cx="2240692" cy="227923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선택한 상품값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2020.10.19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5758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상담신청 팝업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64942" y="2539929"/>
            <a:ext cx="2433672" cy="2141477"/>
            <a:chOff x="2164942" y="2443511"/>
            <a:chExt cx="2433672" cy="2141477"/>
          </a:xfrm>
        </p:grpSpPr>
        <p:grpSp>
          <p:nvGrpSpPr>
            <p:cNvPr id="93" name="그룹 92"/>
            <p:cNvGrpSpPr/>
            <p:nvPr/>
          </p:nvGrpSpPr>
          <p:grpSpPr>
            <a:xfrm>
              <a:off x="2164942" y="2443511"/>
              <a:ext cx="2421427" cy="253211"/>
              <a:chOff x="404336" y="1951393"/>
              <a:chExt cx="2421427" cy="25321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04336" y="1951393"/>
                <a:ext cx="770259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smtClean="0"/>
                  <a:t>이름</a:t>
                </a:r>
                <a:r>
                  <a:rPr lang="en-US" altLang="ko-KR" sz="800" smtClean="0"/>
                  <a:t>*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176555" y="1974965"/>
                <a:ext cx="1649208" cy="2273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164943" y="2745630"/>
              <a:ext cx="2410506" cy="276999"/>
              <a:chOff x="2164943" y="2745630"/>
              <a:chExt cx="2410506" cy="276999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2164943" y="2745630"/>
                <a:ext cx="749044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smtClean="0"/>
                  <a:t>연락처</a:t>
                </a:r>
                <a:r>
                  <a:rPr lang="en-US" altLang="ko-KR" sz="800" smtClean="0"/>
                  <a:t>*</a:t>
                </a: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937161" y="2745630"/>
                <a:ext cx="1638288" cy="276999"/>
                <a:chOff x="1176555" y="2150417"/>
                <a:chExt cx="1752636" cy="27699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1176555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816946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452390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620045" y="2150417"/>
                  <a:ext cx="1938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-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267658" y="2150417"/>
                  <a:ext cx="1938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-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221256" y="2150417"/>
                  <a:ext cx="487762" cy="253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010</a:t>
                  </a:r>
                </a:p>
              </p:txBody>
            </p:sp>
          </p:grpSp>
        </p:grpSp>
        <p:sp>
          <p:nvSpPr>
            <p:cNvPr id="104" name="TextBox 103"/>
            <p:cNvSpPr txBox="1"/>
            <p:nvPr/>
          </p:nvSpPr>
          <p:spPr>
            <a:xfrm>
              <a:off x="2177187" y="3094224"/>
              <a:ext cx="927761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상담희망시간</a:t>
              </a:r>
              <a:r>
                <a:rPr lang="en-US" altLang="ko-KR" sz="800" smtClean="0"/>
                <a:t>*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288671" y="3416629"/>
              <a:ext cx="2309943" cy="314070"/>
              <a:chOff x="2315714" y="2864235"/>
              <a:chExt cx="2309943" cy="31407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315714" y="2864235"/>
                <a:ext cx="2309943" cy="31407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4389717" y="2949791"/>
                <a:ext cx="142957" cy="142957"/>
                <a:chOff x="3013805" y="1552247"/>
                <a:chExt cx="142957" cy="142957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 rot="16200000">
                  <a:off x="3013805" y="1552247"/>
                  <a:ext cx="142957" cy="14295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6200000">
                  <a:off x="3065616" y="1590801"/>
                  <a:ext cx="39336" cy="65846"/>
                </a:xfrm>
                <a:prstGeom prst="rect">
                  <a:avLst/>
                </a:prstGeom>
              </p:spPr>
            </p:pic>
          </p:grpSp>
          <p:sp>
            <p:nvSpPr>
              <p:cNvPr id="109" name="TextBox 108"/>
              <p:cNvSpPr txBox="1"/>
              <p:nvPr/>
            </p:nvSpPr>
            <p:spPr>
              <a:xfrm>
                <a:off x="2410368" y="2896571"/>
                <a:ext cx="927761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smtClean="0"/>
                  <a:t>즉시 상담 요청</a:t>
                </a:r>
                <a:endParaRPr lang="en-US" altLang="ko-KR" sz="800" smtClean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177187" y="3816345"/>
              <a:ext cx="1058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요청메모</a:t>
              </a:r>
              <a:r>
                <a:rPr lang="en-US" altLang="ko-KR" sz="800" smtClean="0"/>
                <a:t>(0/200)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88671" y="4131800"/>
              <a:ext cx="2308287" cy="453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227321" y="4845275"/>
            <a:ext cx="2481262" cy="276999"/>
            <a:chOff x="4087483" y="4994410"/>
            <a:chExt cx="2481262" cy="276999"/>
          </a:xfrm>
        </p:grpSpPr>
        <p:sp>
          <p:nvSpPr>
            <p:cNvPr id="118" name="직사각형 11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87483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02675" y="5275234"/>
            <a:ext cx="1868313" cy="340155"/>
            <a:chOff x="789794" y="5233827"/>
            <a:chExt cx="1868313" cy="34015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789794" y="5233827"/>
              <a:ext cx="889590" cy="3401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상담신청</a:t>
              </a:r>
              <a:endParaRPr lang="ko-KR" altLang="en-US" sz="900" b="1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768517" y="5233827"/>
              <a:ext cx="889590" cy="34015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취소</a:t>
              </a:r>
              <a:endParaRPr lang="ko-KR" altLang="en-US" sz="900" b="1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120536" y="1325544"/>
            <a:ext cx="2680844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고객님의 정보를 남겨 주시면 상담원이 신속하게 연락드리겠습니다</a:t>
            </a:r>
            <a:r>
              <a:rPr lang="en-US" altLang="ko-KR" sz="70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87057" y="1907778"/>
            <a:ext cx="2555907" cy="432048"/>
            <a:chOff x="2187057" y="2195810"/>
            <a:chExt cx="2555907" cy="432048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2198540" y="2195810"/>
              <a:ext cx="2544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8540" y="2627858"/>
              <a:ext cx="2544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187057" y="2281562"/>
              <a:ext cx="770259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선택상품</a:t>
              </a:r>
              <a:endParaRPr lang="en-US" altLang="ko-KR" sz="80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98764" y="2251283"/>
              <a:ext cx="1230992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smtClean="0">
                  <a:solidFill>
                    <a:srgbClr val="05C4C4"/>
                  </a:solidFill>
                </a:rPr>
                <a:t>프리미엄</a:t>
              </a:r>
              <a:r>
                <a:rPr lang="en-US" altLang="ko-KR" sz="1000" b="1" smtClean="0">
                  <a:solidFill>
                    <a:srgbClr val="05C4C4"/>
                  </a:solidFill>
                </a:rPr>
                <a:t>UHD</a:t>
              </a:r>
              <a:endParaRPr lang="en-US" altLang="ko-KR" sz="1000" b="1">
                <a:solidFill>
                  <a:srgbClr val="05C4C4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7001" y="742754"/>
            <a:ext cx="185963" cy="185963"/>
            <a:chOff x="4962886" y="1629675"/>
            <a:chExt cx="273373" cy="273373"/>
          </a:xfrm>
        </p:grpSpPr>
        <p:sp>
          <p:nvSpPr>
            <p:cNvPr id="63" name="직사각형 62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타원 66"/>
          <p:cNvSpPr/>
          <p:nvPr/>
        </p:nvSpPr>
        <p:spPr>
          <a:xfrm>
            <a:off x="2043471" y="206477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09709" y="5122274"/>
            <a:ext cx="493115" cy="493115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9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11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58526"/>
              </p:ext>
            </p:extLst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745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TV &gt; </a:t>
              </a:r>
              <a:r>
                <a:rPr lang="ko-KR" altLang="en-US" sz="800" smtClean="0">
                  <a:latin typeface="+mj-lt"/>
                </a:rPr>
                <a:t>채널편성표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979712" y="611634"/>
            <a:ext cx="2832468" cy="5256584"/>
            <a:chOff x="347153" y="611634"/>
            <a:chExt cx="2832468" cy="5256584"/>
          </a:xfrm>
        </p:grpSpPr>
        <p:sp>
          <p:nvSpPr>
            <p:cNvPr id="56" name="직사각형 55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u="sng" smtClean="0">
                      <a:solidFill>
                        <a:srgbClr val="05C4C4"/>
                      </a:solidFill>
                    </a:rPr>
                    <a:t>TV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결합상품</a:t>
                  </a:r>
                  <a:endParaRPr lang="ko-KR" altLang="en-US" sz="900" b="1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2" name="그룹 81"/>
          <p:cNvGrpSpPr/>
          <p:nvPr/>
        </p:nvGrpSpPr>
        <p:grpSpPr>
          <a:xfrm>
            <a:off x="2400635" y="1762798"/>
            <a:ext cx="1995161" cy="373392"/>
            <a:chOff x="1962948" y="1581997"/>
            <a:chExt cx="2973739" cy="284038"/>
          </a:xfrm>
        </p:grpSpPr>
        <p:grpSp>
          <p:nvGrpSpPr>
            <p:cNvPr id="84" name="그룹 83"/>
            <p:cNvGrpSpPr/>
            <p:nvPr/>
          </p:nvGrpSpPr>
          <p:grpSpPr>
            <a:xfrm>
              <a:off x="3479763" y="1581997"/>
              <a:ext cx="1456924" cy="284038"/>
              <a:chOff x="1697122" y="741874"/>
              <a:chExt cx="869560" cy="2840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823631" y="810468"/>
                <a:ext cx="620600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채널편성표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962948" y="1581997"/>
              <a:ext cx="1456924" cy="284038"/>
              <a:chOff x="1739001" y="741874"/>
              <a:chExt cx="869560" cy="284038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959334" y="810468"/>
                <a:ext cx="453756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TV</a:t>
                </a:r>
                <a:r>
                  <a:rPr lang="ko-KR" altLang="en-US" sz="800" smtClean="0"/>
                  <a:t>상품</a:t>
                </a:r>
                <a:endParaRPr lang="ko-KR" altLang="en-US" sz="800"/>
              </a:p>
            </p:txBody>
          </p:sp>
        </p:grpSp>
      </p:grpSp>
      <p:sp>
        <p:nvSpPr>
          <p:cNvPr id="97" name="직사각형 96"/>
          <p:cNvSpPr/>
          <p:nvPr/>
        </p:nvSpPr>
        <p:spPr>
          <a:xfrm>
            <a:off x="2077727" y="2494774"/>
            <a:ext cx="2636438" cy="29413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채널편성표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00076"/>
              </p:ext>
            </p:extLst>
          </p:nvPr>
        </p:nvGraphicFramePr>
        <p:xfrm>
          <a:off x="6903308" y="60594"/>
          <a:ext cx="2240692" cy="2652474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페이지 출력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(10p)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114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57" name="직사각형 56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인터넷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결합상품</a:t>
                  </a:r>
                  <a:endParaRPr lang="ko-KR" altLang="en-US" sz="900" b="1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119" name="그룹 118"/>
          <p:cNvGrpSpPr/>
          <p:nvPr/>
        </p:nvGrpSpPr>
        <p:grpSpPr>
          <a:xfrm>
            <a:off x="445168" y="1915169"/>
            <a:ext cx="2636438" cy="1960486"/>
            <a:chOff x="460376" y="2580464"/>
            <a:chExt cx="2636438" cy="1960486"/>
          </a:xfrm>
        </p:grpSpPr>
        <p:sp>
          <p:nvSpPr>
            <p:cNvPr id="120" name="직사각형 119"/>
            <p:cNvSpPr/>
            <p:nvPr/>
          </p:nvSpPr>
          <p:spPr>
            <a:xfrm>
              <a:off x="460376" y="2580464"/>
              <a:ext cx="2636438" cy="19604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91614" y="2704845"/>
              <a:ext cx="12121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mtClean="0"/>
                <a:t>플래티넘기가</a:t>
              </a:r>
              <a:r>
                <a:rPr lang="en-US" altLang="ko-KR" sz="1000" b="1" smtClean="0"/>
                <a:t>  </a:t>
              </a:r>
              <a:r>
                <a:rPr lang="en-US" altLang="ko-KR" sz="800"/>
                <a:t>1G</a:t>
              </a:r>
              <a:endParaRPr lang="ko-KR" altLang="en-US" sz="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36858" y="2992581"/>
              <a:ext cx="1683474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7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사은품 </a:t>
              </a:r>
              <a:r>
                <a:rPr lang="en-US" altLang="ko-KR" sz="700" b="1">
                  <a:solidFill>
                    <a:srgbClr val="FF0000"/>
                  </a:solidFill>
                </a:rPr>
                <a:t>20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만원 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700" b="1">
                  <a:solidFill>
                    <a:srgbClr val="FF0000"/>
                  </a:solidFill>
                </a:rPr>
                <a:t>기가와이파이 무료</a:t>
              </a:r>
              <a:endParaRPr lang="en-US" altLang="ko-KR" sz="700" b="1">
                <a:solidFill>
                  <a:srgbClr val="FF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5900" y="3341873"/>
              <a:ext cx="15600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r>
                <a:rPr lang="en-US" altLang="ko-KR" sz="800"/>
                <a:t> </a:t>
              </a:r>
              <a:r>
                <a:rPr lang="en-US" altLang="ko-KR" sz="800" smtClean="0"/>
                <a:t> </a:t>
              </a:r>
              <a:r>
                <a:rPr lang="ko-KR" altLang="en-US" sz="1100" b="1" smtClean="0"/>
                <a:t>월 </a:t>
              </a:r>
              <a:r>
                <a:rPr lang="en-US" altLang="ko-KR" sz="1100" b="1"/>
                <a:t>30,800 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192403" y="3383041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04775" y="3625385"/>
              <a:ext cx="1454244" cy="313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결합시   </a:t>
              </a:r>
              <a:r>
                <a:rPr lang="en-US" altLang="ko-KR" sz="800" smtClean="0"/>
                <a:t>  </a:t>
              </a:r>
              <a:r>
                <a:rPr lang="ko-KR" altLang="en-US" sz="1100" b="1">
                  <a:solidFill>
                    <a:srgbClr val="FF0000"/>
                  </a:solidFill>
                </a:rPr>
                <a:t>월 </a:t>
              </a:r>
              <a:r>
                <a:rPr lang="en-US" altLang="ko-KR" sz="1100" b="1">
                  <a:solidFill>
                    <a:srgbClr val="FF0000"/>
                  </a:solidFill>
                </a:rPr>
                <a:t>24,640</a:t>
              </a:r>
              <a:r>
                <a:rPr lang="ko-KR" altLang="en-US" sz="1100" b="1">
                  <a:solidFill>
                    <a:srgbClr val="FF0000"/>
                  </a:solidFill>
                </a:rPr>
                <a:t>원</a:t>
              </a: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445168" y="4060762"/>
            <a:ext cx="2636438" cy="18074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상품리스트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56189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3624525" y="772248"/>
            <a:ext cx="2506678" cy="12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약정기간내 해지시 사용기간에 따른 위약금이 청구됩니다</a:t>
            </a:r>
            <a:r>
              <a:rPr lang="en-US" altLang="ko-KR" sz="700"/>
              <a:t>.(1</a:t>
            </a:r>
            <a:r>
              <a:rPr lang="ko-KR" altLang="en-US" sz="700"/>
              <a:t>년이내 해지시 사은품</a:t>
            </a:r>
            <a:r>
              <a:rPr lang="en-US" altLang="ko-KR" sz="700"/>
              <a:t>+</a:t>
            </a:r>
            <a:r>
              <a:rPr lang="ko-KR" altLang="en-US" sz="700"/>
              <a:t>설치비 환수</a:t>
            </a:r>
            <a:r>
              <a:rPr lang="en-US" altLang="ko-KR" sz="7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이전설치 불가지역으로 이전시 위약금 면제</a:t>
            </a:r>
            <a:r>
              <a:rPr lang="en-US" altLang="ko-KR" sz="700"/>
              <a:t>(</a:t>
            </a:r>
            <a:r>
              <a:rPr lang="ko-KR" altLang="en-US" sz="700"/>
              <a:t>증빙서류 제출시</a:t>
            </a:r>
            <a:r>
              <a:rPr lang="en-US" altLang="ko-KR" sz="700"/>
              <a:t>). </a:t>
            </a:r>
            <a:r>
              <a:rPr lang="ko-KR" altLang="en-US" sz="700"/>
              <a:t>단</a:t>
            </a:r>
            <a:r>
              <a:rPr lang="en-US" altLang="ko-KR" sz="700"/>
              <a:t>, 1</a:t>
            </a:r>
            <a:r>
              <a:rPr lang="ko-KR" altLang="en-US" sz="700"/>
              <a:t>년 이내에 받으셨던 사은품</a:t>
            </a:r>
            <a:r>
              <a:rPr lang="en-US" altLang="ko-KR" sz="700"/>
              <a:t>+</a:t>
            </a:r>
            <a:r>
              <a:rPr lang="ko-KR" altLang="en-US" sz="700"/>
              <a:t>설치비는 회수됩니다</a:t>
            </a:r>
            <a:r>
              <a:rPr lang="en-US" altLang="ko-KR" sz="700"/>
              <a:t>.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3565946" y="2128963"/>
            <a:ext cx="2565257" cy="11338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헬로인터넷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상세설명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565946" y="3370318"/>
            <a:ext cx="2565257" cy="11338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38" name="아래쪽 화살표 13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230501" y="3421303"/>
            <a:ext cx="1053869" cy="3164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132" name="그룹 131"/>
          <p:cNvGrpSpPr/>
          <p:nvPr/>
        </p:nvGrpSpPr>
        <p:grpSpPr>
          <a:xfrm>
            <a:off x="1984798" y="2960089"/>
            <a:ext cx="1145815" cy="626684"/>
            <a:chOff x="4831239" y="3081294"/>
            <a:chExt cx="1145815" cy="626684"/>
          </a:xfrm>
        </p:grpSpPr>
        <p:sp>
          <p:nvSpPr>
            <p:cNvPr id="133" name="직사각형 132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22,000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기본료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장비료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1187562" y="336283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5946" y="4600392"/>
            <a:ext cx="2565257" cy="76377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가입지역안내배너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78018"/>
              </p:ext>
            </p:extLst>
          </p:nvPr>
        </p:nvGraphicFramePr>
        <p:xfrm>
          <a:off x="6903308" y="60594"/>
          <a:ext cx="2240692" cy="272448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페이지 출력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(10p)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1166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78" name="직사각형 77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직사각형 110"/>
          <p:cNvSpPr/>
          <p:nvPr/>
        </p:nvSpPr>
        <p:spPr>
          <a:xfrm>
            <a:off x="445168" y="2753606"/>
            <a:ext cx="2636438" cy="27545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880138" y="4202998"/>
            <a:ext cx="745009" cy="2135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</a:rPr>
              <a:t>요금상세보기</a:t>
            </a:r>
            <a:endParaRPr lang="ko-KR" altLang="en-US" sz="700" b="1"/>
          </a:p>
        </p:txBody>
      </p:sp>
      <p:sp>
        <p:nvSpPr>
          <p:cNvPr id="120" name="직사각형 119"/>
          <p:cNvSpPr/>
          <p:nvPr/>
        </p:nvSpPr>
        <p:spPr>
          <a:xfrm>
            <a:off x="3456189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624525" y="772248"/>
            <a:ext cx="2506678" cy="233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약정기간내 해지시 사용기간에 따른 위약금이 청구 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이전설치 불가지역으로 이전시 위약금 면제</a:t>
            </a:r>
            <a:r>
              <a:rPr lang="en-US" altLang="ko-KR" sz="700"/>
              <a:t>(</a:t>
            </a:r>
            <a:r>
              <a:rPr lang="ko-KR" altLang="en-US" sz="700"/>
              <a:t>증빙서류 제출시</a:t>
            </a:r>
            <a:r>
              <a:rPr lang="en-US" altLang="ko-KR" sz="700"/>
              <a:t>). </a:t>
            </a:r>
            <a:r>
              <a:rPr lang="ko-KR" altLang="en-US" sz="700"/>
              <a:t>단</a:t>
            </a:r>
            <a:r>
              <a:rPr lang="en-US" altLang="ko-KR" sz="700"/>
              <a:t>, 1</a:t>
            </a:r>
            <a:r>
              <a:rPr lang="ko-KR" altLang="en-US" sz="700"/>
              <a:t>년 이내에 받으셨던 사은품</a:t>
            </a:r>
            <a:r>
              <a:rPr lang="en-US" altLang="ko-KR" sz="700"/>
              <a:t>+</a:t>
            </a:r>
            <a:r>
              <a:rPr lang="ko-KR" altLang="en-US" sz="700"/>
              <a:t>설치비는 회수됩니다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700"/>
              <a:t>&lt;</a:t>
            </a:r>
            <a:r>
              <a:rPr lang="ko-KR" altLang="en-US" sz="700"/>
              <a:t>방송 추가 요금</a:t>
            </a:r>
            <a:r>
              <a:rPr lang="en-US" altLang="ko-KR" sz="7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기존 가입자 방송 추가 또는 신규 동시 가입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1) HD</a:t>
            </a:r>
            <a:r>
              <a:rPr lang="ko-KR" altLang="en-US" sz="700"/>
              <a:t>방송 </a:t>
            </a:r>
            <a:r>
              <a:rPr lang="en-US" altLang="ko-KR" sz="700"/>
              <a:t>: </a:t>
            </a:r>
            <a:r>
              <a:rPr lang="ko-KR" altLang="en-US" sz="700"/>
              <a:t>이코노미 </a:t>
            </a:r>
            <a:r>
              <a:rPr lang="en-US" altLang="ko-KR" sz="700"/>
              <a:t>5,500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베이직 </a:t>
            </a:r>
            <a:r>
              <a:rPr lang="en-US" altLang="ko-KR" sz="700"/>
              <a:t>7,700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8,800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2) UHD_SMT : </a:t>
            </a:r>
            <a:r>
              <a:rPr lang="ko-KR" altLang="en-US" sz="700"/>
              <a:t>베이직 </a:t>
            </a:r>
            <a:r>
              <a:rPr lang="en-US" altLang="ko-KR" sz="700"/>
              <a:t>9,900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11,000</a:t>
            </a:r>
            <a:r>
              <a:rPr lang="ko-KR" altLang="en-US" sz="700"/>
              <a:t>원</a:t>
            </a:r>
            <a:endParaRPr lang="en-US" altLang="ko-KR" sz="700"/>
          </a:p>
          <a:p>
            <a:pPr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124" name="직사각형 123"/>
          <p:cNvSpPr/>
          <p:nvPr/>
        </p:nvSpPr>
        <p:spPr>
          <a:xfrm>
            <a:off x="3565946" y="3175918"/>
            <a:ext cx="2565257" cy="113384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920833" y="2860940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광랜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라이트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100M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814739" y="2860940"/>
            <a:ext cx="759349" cy="75461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이코노미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100</a:t>
            </a:r>
            <a:r>
              <a:rPr lang="ko-KR" altLang="en-US" sz="900" b="1" smtClean="0">
                <a:solidFill>
                  <a:schemeClr val="tx1"/>
                </a:solidFill>
              </a:rPr>
              <a:t>채널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28278" y="3679387"/>
            <a:ext cx="917239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3</a:t>
            </a:r>
            <a:r>
              <a:rPr lang="ko-KR" altLang="en-US" sz="900" smtClean="0"/>
              <a:t>년 약정시</a:t>
            </a:r>
            <a:endParaRPr lang="en-US" altLang="ko-KR" sz="900" smtClean="0"/>
          </a:p>
          <a:p>
            <a:pPr>
              <a:lnSpc>
                <a:spcPct val="150000"/>
              </a:lnSpc>
            </a:pPr>
            <a:r>
              <a:rPr lang="ko-KR" altLang="en-US" sz="900" smtClean="0"/>
              <a:t>모바일 결합시</a:t>
            </a:r>
            <a:endParaRPr lang="ko-KR" altLang="en-US" sz="900"/>
          </a:p>
        </p:txBody>
      </p:sp>
      <p:sp>
        <p:nvSpPr>
          <p:cNvPr id="139" name="TextBox 138"/>
          <p:cNvSpPr txBox="1"/>
          <p:nvPr/>
        </p:nvSpPr>
        <p:spPr>
          <a:xfrm>
            <a:off x="1817516" y="3679387"/>
            <a:ext cx="822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/>
              <a:t>월 </a:t>
            </a:r>
            <a:r>
              <a:rPr lang="en-US" altLang="ko-KR" sz="900" b="1" smtClean="0"/>
              <a:t>25,130</a:t>
            </a:r>
            <a:r>
              <a:rPr lang="ko-KR" altLang="en-US" sz="900" b="1" smtClean="0"/>
              <a:t>원</a:t>
            </a:r>
            <a:endParaRPr lang="en-US" altLang="ko-KR" sz="900" b="1" smtClean="0"/>
          </a:p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rgbClr val="FF0000"/>
                </a:solidFill>
              </a:rPr>
              <a:t>월 </a:t>
            </a:r>
            <a:r>
              <a:rPr lang="en-US" altLang="ko-KR" sz="900" b="1" smtClean="0">
                <a:solidFill>
                  <a:srgbClr val="FF0000"/>
                </a:solidFill>
              </a:rPr>
              <a:t>20,980</a:t>
            </a:r>
            <a:r>
              <a:rPr lang="ko-KR" altLang="en-US" sz="900" b="1" smtClean="0">
                <a:solidFill>
                  <a:srgbClr val="FF0000"/>
                </a:solidFill>
              </a:rPr>
              <a:t>원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64178" y="456302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smtClean="0">
                <a:solidFill>
                  <a:srgbClr val="FF0000"/>
                </a:solidFill>
              </a:rPr>
              <a:t>★ 혜택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- </a:t>
            </a:r>
            <a:r>
              <a:rPr lang="ko-KR" altLang="en-US" sz="800" b="1" smtClean="0">
                <a:solidFill>
                  <a:srgbClr val="FF0000"/>
                </a:solidFill>
              </a:rPr>
              <a:t> 와이파이무료 </a:t>
            </a:r>
            <a:r>
              <a:rPr lang="en-US" altLang="ko-KR" sz="800" b="1" smtClean="0">
                <a:solidFill>
                  <a:srgbClr val="FF0000"/>
                </a:solidFill>
              </a:rPr>
              <a:t>+ </a:t>
            </a:r>
            <a:r>
              <a:rPr lang="ko-KR" altLang="en-US" sz="800" b="1" smtClean="0">
                <a:solidFill>
                  <a:srgbClr val="FF0000"/>
                </a:solidFill>
              </a:rPr>
              <a:t>사은품</a:t>
            </a:r>
            <a:endParaRPr lang="en-US" altLang="ko-KR" sz="800" b="1" smtClean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36556" y="2334102"/>
            <a:ext cx="122180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광랜라이트</a:t>
            </a:r>
            <a:r>
              <a:rPr lang="en-US" altLang="ko-KR" sz="1100" b="1" smtClean="0"/>
              <a:t> </a:t>
            </a:r>
            <a:r>
              <a:rPr lang="ko-KR" altLang="en-US" sz="1100" b="1" smtClean="0"/>
              <a:t>결합</a:t>
            </a:r>
            <a:endParaRPr lang="en-US" altLang="ko-KR" sz="1100" b="1" smtClean="0"/>
          </a:p>
        </p:txBody>
      </p:sp>
      <p:grpSp>
        <p:nvGrpSpPr>
          <p:cNvPr id="146" name="그룹 145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52" name="아래쪽 화살표 15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565946" y="4420548"/>
            <a:ext cx="2565257" cy="763770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가입지역안내배너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5967" y="1762798"/>
            <a:ext cx="2631346" cy="373392"/>
            <a:chOff x="445967" y="1762798"/>
            <a:chExt cx="2631346" cy="373392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349643" y="1762798"/>
              <a:ext cx="823993" cy="373392"/>
              <a:chOff x="1697122" y="741874"/>
              <a:chExt cx="869560" cy="2840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705986" y="810468"/>
                <a:ext cx="855891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/>
                  <a:t>TV+</a:t>
                </a:r>
                <a:r>
                  <a:rPr lang="ko-KR" altLang="en-US" sz="800"/>
                  <a:t>인터넷</a:t>
                </a:r>
                <a:r>
                  <a:rPr lang="en-US" altLang="ko-KR" sz="800"/>
                  <a:t>+</a:t>
                </a:r>
                <a:r>
                  <a:rPr lang="ko-KR" altLang="en-US" sz="800"/>
                  <a:t>렌탈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445967" y="1762798"/>
              <a:ext cx="823993" cy="373392"/>
              <a:chOff x="1739001" y="741874"/>
              <a:chExt cx="869560" cy="284038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77338" y="810468"/>
                <a:ext cx="617747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>
                    <a:solidFill>
                      <a:srgbClr val="05C4C4"/>
                    </a:solidFill>
                  </a:rPr>
                  <a:t>TV+</a:t>
                </a:r>
                <a:r>
                  <a:rPr lang="ko-KR" altLang="en-US" sz="800" b="1" u="sng">
                    <a:solidFill>
                      <a:srgbClr val="05C4C4"/>
                    </a:solidFill>
                  </a:rPr>
                  <a:t>인터넷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2253320" y="1762798"/>
              <a:ext cx="823993" cy="373392"/>
              <a:chOff x="1697122" y="741874"/>
              <a:chExt cx="869560" cy="284038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11698" y="810468"/>
                <a:ext cx="844471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/>
                  <a:t>렌탈결합상품</a:t>
                </a:r>
                <a:endParaRPr lang="ko-KR" altLang="en-US" sz="800"/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>
            <a:off x="1230501" y="5041389"/>
            <a:ext cx="1053869" cy="3164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141" name="그룹 140"/>
          <p:cNvGrpSpPr/>
          <p:nvPr/>
        </p:nvGrpSpPr>
        <p:grpSpPr>
          <a:xfrm>
            <a:off x="1880138" y="4467456"/>
            <a:ext cx="1145815" cy="626684"/>
            <a:chOff x="4831239" y="3081294"/>
            <a:chExt cx="1145815" cy="626684"/>
          </a:xfrm>
        </p:grpSpPr>
        <p:sp>
          <p:nvSpPr>
            <p:cNvPr id="142" name="직사각형 141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44,000</a:t>
              </a:r>
              <a:r>
                <a:rPr lang="ko-KR" altLang="en-US" sz="800" smtClean="0"/>
                <a:t>원인터넷 </a:t>
              </a:r>
              <a:r>
                <a:rPr lang="en-US" altLang="ko-KR" sz="800" smtClean="0"/>
                <a:t>16,330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방송 </a:t>
              </a:r>
              <a:r>
                <a:rPr lang="en-US" altLang="ko-KR" sz="800" smtClean="0"/>
                <a:t>8,800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58" name="타원 57"/>
          <p:cNvSpPr/>
          <p:nvPr/>
        </p:nvSpPr>
        <p:spPr>
          <a:xfrm>
            <a:off x="1158708" y="501235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14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45388"/>
              </p:ext>
            </p:extLst>
          </p:nvPr>
        </p:nvGraphicFramePr>
        <p:xfrm>
          <a:off x="6903308" y="60594"/>
          <a:ext cx="2240692" cy="2711280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594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상품별 탭 구성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탭 추가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 기능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 클릭 시 상품리스트 전환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클릭 시 상품상세페이지로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2020.10.21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TV+</a:t>
              </a:r>
              <a:r>
                <a:rPr lang="ko-KR" altLang="en-US" sz="800" smtClean="0">
                  <a:latin typeface="+mj-lt"/>
                </a:rPr>
                <a:t>인터넷</a:t>
              </a:r>
              <a:r>
                <a:rPr lang="en-US" altLang="ko-KR" sz="800" smtClean="0">
                  <a:latin typeface="+mj-lt"/>
                </a:rPr>
                <a:t>+</a:t>
              </a:r>
              <a:r>
                <a:rPr lang="ko-KR" altLang="en-US" sz="800" smtClean="0">
                  <a:latin typeface="+mj-lt"/>
                </a:rPr>
                <a:t>렌탈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51" name="직사각형 50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79" name="직사각형 78"/>
          <p:cNvSpPr/>
          <p:nvPr/>
        </p:nvSpPr>
        <p:spPr>
          <a:xfrm>
            <a:off x="445168" y="2394862"/>
            <a:ext cx="2636438" cy="22227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456189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64574" y="3388727"/>
            <a:ext cx="801823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사은품 최소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사은품 최대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42965" y="3388727"/>
            <a:ext cx="617477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50</a:t>
            </a:r>
            <a:r>
              <a:rPr lang="ko-KR" altLang="en-US" sz="900" b="1"/>
              <a:t>만원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 b="1">
                <a:solidFill>
                  <a:srgbClr val="FF0000"/>
                </a:solidFill>
              </a:rPr>
              <a:t>100</a:t>
            </a:r>
            <a:r>
              <a:rPr lang="ko-KR" altLang="en-US" sz="900" b="1">
                <a:solidFill>
                  <a:srgbClr val="FF0000"/>
                </a:solidFill>
              </a:rPr>
              <a:t>만원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06" name="아래쪽 화살표 105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581994" y="2587294"/>
            <a:ext cx="752633" cy="7333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베이직</a:t>
            </a:r>
            <a:r>
              <a:rPr lang="en-US" altLang="ko-KR" sz="800" b="1">
                <a:solidFill>
                  <a:schemeClr val="tx1"/>
                </a:solidFill>
              </a:rPr>
              <a:t>UHD</a:t>
            </a: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180</a:t>
            </a:r>
            <a:r>
              <a:rPr lang="ko-KR" altLang="en-US" sz="800" b="1" smtClean="0">
                <a:solidFill>
                  <a:schemeClr val="tx1"/>
                </a:solidFill>
              </a:rPr>
              <a:t>채널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403958" y="2587294"/>
            <a:ext cx="752633" cy="7333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기가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라이트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500M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225922" y="2587294"/>
            <a:ext cx="752633" cy="73335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렌탈상품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6836" y="3812842"/>
            <a:ext cx="171713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mtClean="0"/>
              <a:t>월 </a:t>
            </a:r>
            <a:r>
              <a:rPr lang="en-US" altLang="ko-KR" sz="1200" b="1" smtClean="0"/>
              <a:t>33,000</a:t>
            </a:r>
            <a:r>
              <a:rPr lang="ko-KR" altLang="en-US" sz="1200" b="1" smtClean="0"/>
              <a:t>원 </a:t>
            </a:r>
            <a:r>
              <a:rPr lang="en-US" altLang="ko-KR" sz="1200" b="1" smtClean="0"/>
              <a:t>+ </a:t>
            </a:r>
            <a:r>
              <a:rPr lang="ko-KR" altLang="en-US" sz="1200" b="1" smtClean="0"/>
              <a:t>렌탈료</a:t>
            </a:r>
            <a:endParaRPr lang="ko-KR" altLang="en-US" sz="1200" b="1"/>
          </a:p>
        </p:txBody>
      </p:sp>
      <p:sp>
        <p:nvSpPr>
          <p:cNvPr id="112" name="TextBox 111"/>
          <p:cNvSpPr txBox="1"/>
          <p:nvPr/>
        </p:nvSpPr>
        <p:spPr>
          <a:xfrm>
            <a:off x="1034012" y="416293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</a:rPr>
              <a:t>설치완료 후 </a:t>
            </a:r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</a:rPr>
              <a:t>1~2</a:t>
            </a:r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</a:rPr>
              <a:t>일 내 지급</a:t>
            </a:r>
            <a:endParaRPr lang="en-US" altLang="ko-KR" sz="7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</a:rPr>
              <a:t>제휴카드 추가할인 가능</a:t>
            </a:r>
            <a:endParaRPr lang="en-US" altLang="ko-KR" sz="7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168" y="4751537"/>
            <a:ext cx="2636438" cy="92578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배너이미지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38666" y="1762798"/>
            <a:ext cx="2484582" cy="373392"/>
            <a:chOff x="445967" y="1762798"/>
            <a:chExt cx="1804268" cy="373392"/>
          </a:xfrm>
        </p:grpSpPr>
        <p:grpSp>
          <p:nvGrpSpPr>
            <p:cNvPr id="55" name="그룹 54"/>
            <p:cNvGrpSpPr/>
            <p:nvPr/>
          </p:nvGrpSpPr>
          <p:grpSpPr>
            <a:xfrm>
              <a:off x="1276891" y="1762798"/>
              <a:ext cx="973344" cy="373392"/>
              <a:chOff x="1620348" y="741874"/>
              <a:chExt cx="1027171" cy="284038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20348" y="810468"/>
                <a:ext cx="1027171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>
                    <a:solidFill>
                      <a:srgbClr val="05C4C4"/>
                    </a:solidFill>
                  </a:rPr>
                  <a:t>TV+</a:t>
                </a:r>
                <a:r>
                  <a:rPr lang="ko-KR" altLang="en-US" sz="800" b="1" u="sng">
                    <a:solidFill>
                      <a:srgbClr val="05C4C4"/>
                    </a:solidFill>
                  </a:rPr>
                  <a:t>인터넷</a:t>
                </a:r>
                <a:r>
                  <a:rPr lang="en-US" altLang="ko-KR" sz="800" b="1" u="sng">
                    <a:solidFill>
                      <a:srgbClr val="05C4C4"/>
                    </a:solidFill>
                  </a:rPr>
                  <a:t>+</a:t>
                </a:r>
                <a:r>
                  <a:rPr lang="ko-KR" altLang="en-US" sz="800" b="1" u="sng">
                    <a:solidFill>
                      <a:srgbClr val="05C4C4"/>
                    </a:solidFill>
                  </a:rPr>
                  <a:t>렌탈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45967" y="1762798"/>
              <a:ext cx="823993" cy="373392"/>
              <a:chOff x="1739001" y="741874"/>
              <a:chExt cx="869560" cy="28403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824875" y="810468"/>
                <a:ext cx="722674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/>
                  <a:t>TV+</a:t>
                </a:r>
                <a:r>
                  <a:rPr lang="ko-KR" altLang="en-US" sz="800"/>
                  <a:t>인터넷</a:t>
                </a: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635843" y="802244"/>
            <a:ext cx="2449312" cy="787242"/>
            <a:chOff x="872606" y="1465021"/>
            <a:chExt cx="3195096" cy="787242"/>
          </a:xfrm>
        </p:grpSpPr>
        <p:grpSp>
          <p:nvGrpSpPr>
            <p:cNvPr id="59" name="그룹 58"/>
            <p:cNvGrpSpPr/>
            <p:nvPr/>
          </p:nvGrpSpPr>
          <p:grpSpPr>
            <a:xfrm>
              <a:off x="872606" y="1465021"/>
              <a:ext cx="3188724" cy="787242"/>
              <a:chOff x="850167" y="4140026"/>
              <a:chExt cx="3188724" cy="86495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850237" y="4140026"/>
                <a:ext cx="1073840" cy="432048"/>
              </a:xfrm>
              <a:prstGeom prst="rect">
                <a:avLst/>
              </a:prstGeom>
              <a:solidFill>
                <a:srgbClr val="CFF1EB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안마의자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928221" y="4140026"/>
                <a:ext cx="1026239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냉장고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952234" y="4140026"/>
                <a:ext cx="1086657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김치냉장고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50167" y="4572935"/>
                <a:ext cx="1073910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smtClean="0">
                    <a:solidFill>
                      <a:schemeClr val="tx1"/>
                    </a:solidFill>
                  </a:rPr>
                  <a:t>TV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930451" y="4572935"/>
                <a:ext cx="1021783" cy="4320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smtClean="0">
                    <a:solidFill>
                      <a:schemeClr val="tx1"/>
                    </a:solidFill>
                  </a:rPr>
                  <a:t>세탁기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2981046" y="1859032"/>
              <a:ext cx="1086656" cy="393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</a:rPr>
                <a:t>건조기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532575" y="1762798"/>
            <a:ext cx="1358064" cy="1944910"/>
            <a:chOff x="946401" y="3499576"/>
            <a:chExt cx="1358064" cy="1944910"/>
          </a:xfrm>
        </p:grpSpPr>
        <p:sp>
          <p:nvSpPr>
            <p:cNvPr id="93" name="TextBox 92"/>
            <p:cNvSpPr txBox="1"/>
            <p:nvPr/>
          </p:nvSpPr>
          <p:spPr>
            <a:xfrm>
              <a:off x="946401" y="4736600"/>
              <a:ext cx="1358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휴테크 카이 </a:t>
              </a:r>
              <a:r>
                <a:rPr lang="en-US" altLang="ko-KR" sz="800" b="1"/>
                <a:t>Q9 </a:t>
              </a:r>
              <a:r>
                <a:rPr lang="ko-KR" altLang="en-US" sz="800" b="1" smtClean="0"/>
                <a:t>안마의자</a:t>
              </a:r>
              <a:endParaRPr lang="en-US" altLang="ko-KR" sz="800" b="1" smtClean="0"/>
            </a:p>
            <a:p>
              <a:pPr algn="ctr"/>
              <a:r>
                <a:rPr lang="en-US" altLang="ko-KR" sz="800" b="1" smtClean="0"/>
                <a:t>HT-M633</a:t>
              </a:r>
            </a:p>
            <a:p>
              <a:pPr algn="ctr"/>
              <a:r>
                <a:rPr lang="en-US" altLang="ko-KR" sz="800" smtClean="0"/>
                <a:t>5</a:t>
              </a:r>
              <a:r>
                <a:rPr lang="ko-KR" altLang="en-US" sz="800" smtClean="0"/>
                <a:t>년약정</a:t>
              </a:r>
              <a:endParaRPr lang="en-US" altLang="ko-KR" sz="800" smtClean="0"/>
            </a:p>
            <a:p>
              <a:pPr algn="ctr"/>
              <a:r>
                <a:rPr lang="ko-KR" altLang="en-US" sz="800" smtClean="0"/>
                <a:t>월</a:t>
              </a:r>
              <a:r>
                <a:rPr lang="en-US" altLang="ko-KR" sz="800" smtClean="0"/>
                <a:t> </a:t>
              </a:r>
              <a:r>
                <a:rPr lang="en-US" altLang="ko-KR" sz="800"/>
                <a:t>89,000</a:t>
              </a:r>
              <a:r>
                <a:rPr lang="ko-KR" altLang="en-US" sz="800" smtClean="0"/>
                <a:t>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 smtClean="0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100</a:t>
              </a:r>
              <a:r>
                <a:rPr lang="ko-KR" altLang="en-US" sz="800" b="1" smtClean="0">
                  <a:solidFill>
                    <a:srgbClr val="FF0000"/>
                  </a:solidFill>
                </a:rPr>
                <a:t>만원</a:t>
              </a:r>
              <a:endParaRPr lang="en-US" altLang="ko-KR" sz="800" b="1" smtClean="0">
                <a:solidFill>
                  <a:srgbClr val="FF0000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833903" y="1762798"/>
            <a:ext cx="1358064" cy="1944910"/>
            <a:chOff x="946402" y="3499576"/>
            <a:chExt cx="1358064" cy="1944910"/>
          </a:xfrm>
        </p:grpSpPr>
        <p:sp>
          <p:nvSpPr>
            <p:cNvPr id="96" name="TextBox 95"/>
            <p:cNvSpPr txBox="1"/>
            <p:nvPr/>
          </p:nvSpPr>
          <p:spPr>
            <a:xfrm>
              <a:off x="946402" y="4736600"/>
              <a:ext cx="1358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휴테크 카이 </a:t>
              </a:r>
              <a:r>
                <a:rPr lang="en-US" altLang="ko-KR" sz="800" b="1"/>
                <a:t>Q9 </a:t>
              </a:r>
              <a:r>
                <a:rPr lang="ko-KR" altLang="en-US" sz="800" b="1"/>
                <a:t>안마의자</a:t>
              </a:r>
              <a:endParaRPr lang="en-US" altLang="ko-KR" sz="800" b="1"/>
            </a:p>
            <a:p>
              <a:pPr algn="ctr"/>
              <a:r>
                <a:rPr lang="en-US" altLang="ko-KR" sz="800" b="1"/>
                <a:t>HT-M633</a:t>
              </a:r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/>
                <a:t>년약정</a:t>
              </a:r>
              <a:endParaRPr lang="en-US" altLang="ko-KR" sz="800"/>
            </a:p>
            <a:p>
              <a:pPr algn="ctr"/>
              <a:r>
                <a:rPr lang="ko-KR" altLang="en-US" sz="800"/>
                <a:t>월</a:t>
              </a:r>
              <a:r>
                <a:rPr lang="en-US" altLang="ko-KR" sz="800"/>
                <a:t> 89,000</a:t>
              </a:r>
              <a:r>
                <a:rPr lang="ko-KR" altLang="en-US" sz="800"/>
                <a:t>원</a:t>
              </a:r>
              <a:endParaRPr lang="en-US" altLang="ko-KR" sz="800" b="1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>
                  <a:solidFill>
                    <a:srgbClr val="FF0000"/>
                  </a:solidFill>
                </a:rPr>
                <a:t>100</a:t>
              </a:r>
              <a:r>
                <a:rPr lang="ko-KR" altLang="en-US" sz="800" b="1">
                  <a:solidFill>
                    <a:srgbClr val="FF0000"/>
                  </a:solidFill>
                </a:rPr>
                <a:t>만원</a:t>
              </a:r>
              <a:endParaRPr lang="en-US" altLang="ko-KR" sz="800" b="1">
                <a:solidFill>
                  <a:srgbClr val="FF0000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3532576" y="3865656"/>
            <a:ext cx="1358064" cy="1944910"/>
            <a:chOff x="946402" y="3499576"/>
            <a:chExt cx="1358064" cy="1944910"/>
          </a:xfrm>
        </p:grpSpPr>
        <p:sp>
          <p:nvSpPr>
            <p:cNvPr id="101" name="TextBox 100"/>
            <p:cNvSpPr txBox="1"/>
            <p:nvPr/>
          </p:nvSpPr>
          <p:spPr>
            <a:xfrm>
              <a:off x="946402" y="4736600"/>
              <a:ext cx="1358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휴테크 카이 </a:t>
              </a:r>
              <a:r>
                <a:rPr lang="en-US" altLang="ko-KR" sz="800" b="1"/>
                <a:t>Q9 </a:t>
              </a:r>
              <a:r>
                <a:rPr lang="ko-KR" altLang="en-US" sz="800" b="1"/>
                <a:t>안마의자</a:t>
              </a:r>
              <a:endParaRPr lang="en-US" altLang="ko-KR" sz="800" b="1"/>
            </a:p>
            <a:p>
              <a:pPr algn="ctr"/>
              <a:r>
                <a:rPr lang="en-US" altLang="ko-KR" sz="800" b="1"/>
                <a:t>HT-M633</a:t>
              </a:r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/>
                <a:t>년약정</a:t>
              </a:r>
              <a:endParaRPr lang="en-US" altLang="ko-KR" sz="800"/>
            </a:p>
            <a:p>
              <a:pPr algn="ctr"/>
              <a:r>
                <a:rPr lang="ko-KR" altLang="en-US" sz="800"/>
                <a:t>월</a:t>
              </a:r>
              <a:r>
                <a:rPr lang="en-US" altLang="ko-KR" sz="800"/>
                <a:t> 89,000</a:t>
              </a:r>
              <a:r>
                <a:rPr lang="ko-KR" altLang="en-US" sz="800"/>
                <a:t>원</a:t>
              </a:r>
              <a:endParaRPr lang="en-US" altLang="ko-KR" sz="800" b="1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>
                  <a:solidFill>
                    <a:srgbClr val="FF0000"/>
                  </a:solidFill>
                </a:rPr>
                <a:t>100</a:t>
              </a:r>
              <a:r>
                <a:rPr lang="ko-KR" altLang="en-US" sz="800" b="1">
                  <a:solidFill>
                    <a:srgbClr val="FF0000"/>
                  </a:solidFill>
                </a:rPr>
                <a:t>만원</a:t>
              </a:r>
              <a:endParaRPr lang="en-US" altLang="ko-KR" sz="800" b="1">
                <a:solidFill>
                  <a:srgbClr val="FF0000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833903" y="3865656"/>
            <a:ext cx="1358064" cy="1944910"/>
            <a:chOff x="946402" y="3499576"/>
            <a:chExt cx="1358064" cy="1944910"/>
          </a:xfrm>
        </p:grpSpPr>
        <p:sp>
          <p:nvSpPr>
            <p:cNvPr id="114" name="TextBox 113"/>
            <p:cNvSpPr txBox="1"/>
            <p:nvPr/>
          </p:nvSpPr>
          <p:spPr>
            <a:xfrm>
              <a:off x="946402" y="4736600"/>
              <a:ext cx="13580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휴테크 카이 </a:t>
              </a:r>
              <a:r>
                <a:rPr lang="en-US" altLang="ko-KR" sz="800" b="1"/>
                <a:t>Q9 </a:t>
              </a:r>
              <a:r>
                <a:rPr lang="ko-KR" altLang="en-US" sz="800" b="1"/>
                <a:t>안마의자</a:t>
              </a:r>
              <a:endParaRPr lang="en-US" altLang="ko-KR" sz="800" b="1"/>
            </a:p>
            <a:p>
              <a:pPr algn="ctr"/>
              <a:r>
                <a:rPr lang="en-US" altLang="ko-KR" sz="800" b="1"/>
                <a:t>HT-M633</a:t>
              </a:r>
            </a:p>
            <a:p>
              <a:pPr algn="ctr"/>
              <a:r>
                <a:rPr lang="en-US" altLang="ko-KR" sz="800"/>
                <a:t>5</a:t>
              </a:r>
              <a:r>
                <a:rPr lang="ko-KR" altLang="en-US" sz="800"/>
                <a:t>년약정</a:t>
              </a:r>
              <a:endParaRPr lang="en-US" altLang="ko-KR" sz="800"/>
            </a:p>
            <a:p>
              <a:pPr algn="ctr"/>
              <a:r>
                <a:rPr lang="ko-KR" altLang="en-US" sz="800"/>
                <a:t>월</a:t>
              </a:r>
              <a:r>
                <a:rPr lang="en-US" altLang="ko-KR" sz="800"/>
                <a:t> 89,000</a:t>
              </a:r>
              <a:r>
                <a:rPr lang="ko-KR" altLang="en-US" sz="800"/>
                <a:t>원</a:t>
              </a:r>
              <a:endParaRPr lang="en-US" altLang="ko-KR" sz="800" b="1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800" b="1">
                  <a:solidFill>
                    <a:srgbClr val="FF0000"/>
                  </a:solidFill>
                </a:rPr>
                <a:t>★사은품 </a:t>
              </a:r>
              <a:r>
                <a:rPr lang="en-US" altLang="ko-KR" sz="800" b="1">
                  <a:solidFill>
                    <a:srgbClr val="FF0000"/>
                  </a:solidFill>
                </a:rPr>
                <a:t>100</a:t>
              </a:r>
              <a:r>
                <a:rPr lang="ko-KR" altLang="en-US" sz="800" b="1">
                  <a:solidFill>
                    <a:srgbClr val="FF0000"/>
                  </a:solidFill>
                </a:rPr>
                <a:t>만원</a:t>
              </a:r>
              <a:endParaRPr lang="en-US" altLang="ko-KR" sz="800" b="1">
                <a:solidFill>
                  <a:srgbClr val="FF0000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045806" y="3499576"/>
              <a:ext cx="1159258" cy="115925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상품이미지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타원 90"/>
          <p:cNvSpPr/>
          <p:nvPr/>
        </p:nvSpPr>
        <p:spPr>
          <a:xfrm>
            <a:off x="3564050" y="745295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666431" y="1913170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15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1647"/>
              </p:ext>
            </p:extLst>
          </p:nvPr>
        </p:nvGraphicFramePr>
        <p:xfrm>
          <a:off x="6903308" y="60594"/>
          <a:ext cx="2240692" cy="3986929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882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상품이미지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등록한 대표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서브이미지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 최대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5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장까지 등록가능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서브이미지 섬네일 탭 시 페이드아웃되면서 이미지 보여짐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렌탈기간 옵션 선택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약정기간마다 렌탈료 변경되어져서 보여짐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 페이지에서 약정년수 옵션 추가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 가능해야함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월요금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TV + </a:t>
                      </a:r>
                      <a:r>
                        <a:rPr lang="ko-KR" altLang="en-US" sz="700" b="1" baseline="0" smtClean="0">
                          <a:solidFill>
                            <a:srgbClr val="05C4C4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상품명과 요금은 자주 변경되는 값이 아니지만 변경될 수도 있기 때문에 수정가능해야함</a:t>
                      </a:r>
                      <a:endParaRPr lang="en-US" altLang="ko-KR" sz="700" b="1" baseline="0" smtClean="0">
                        <a:solidFill>
                          <a:srgbClr val="05C4C4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5387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바로상담신청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페이지 출력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(16P)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2020.10.21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79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ko-KR" altLang="en-US" sz="800"/>
                <a:t>결합상품 </a:t>
              </a:r>
              <a:r>
                <a:rPr lang="en-US" altLang="ko-KR" sz="800"/>
                <a:t>&gt; TV+</a:t>
              </a:r>
              <a:r>
                <a:rPr lang="ko-KR" altLang="en-US" sz="800"/>
                <a:t>인터넷</a:t>
              </a:r>
              <a:r>
                <a:rPr lang="en-US" altLang="ko-KR" sz="800"/>
                <a:t>+</a:t>
              </a:r>
              <a:r>
                <a:rPr lang="ko-KR" altLang="en-US" sz="800"/>
                <a:t>렌탈</a:t>
              </a: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112" name="직사각형 111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117" name="그룹 116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441000" y="1677561"/>
            <a:ext cx="2663676" cy="2564748"/>
            <a:chOff x="483313" y="1661322"/>
            <a:chExt cx="2456015" cy="236479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3" y="1661322"/>
              <a:ext cx="2456015" cy="236479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10196" y="2693680"/>
              <a:ext cx="779400" cy="3000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mtClean="0"/>
                <a:t>상품이미지</a:t>
              </a:r>
              <a:endParaRPr lang="ko-KR" altLang="en-US" sz="9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46910" y="4332093"/>
            <a:ext cx="2615528" cy="424742"/>
            <a:chOff x="446910" y="4325679"/>
            <a:chExt cx="2615528" cy="42474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910" y="4325679"/>
              <a:ext cx="428074" cy="424742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774" y="4325679"/>
              <a:ext cx="428074" cy="42474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637" y="4325679"/>
              <a:ext cx="428074" cy="424742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7500" y="4325679"/>
              <a:ext cx="428074" cy="42474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4364" y="4325679"/>
              <a:ext cx="428074" cy="424742"/>
            </a:xfrm>
            <a:prstGeom prst="rect">
              <a:avLst/>
            </a:prstGeom>
          </p:spPr>
        </p:pic>
      </p:grpSp>
      <p:sp>
        <p:nvSpPr>
          <p:cNvPr id="56" name="타원 55"/>
          <p:cNvSpPr/>
          <p:nvPr/>
        </p:nvSpPr>
        <p:spPr>
          <a:xfrm>
            <a:off x="1242907" y="2722595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9017" y="4908570"/>
            <a:ext cx="268163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/>
              <a:t>LG </a:t>
            </a:r>
            <a:r>
              <a:rPr lang="ko-KR" altLang="en-US" sz="1050" b="1"/>
              <a:t>트롬 워시타워 </a:t>
            </a:r>
            <a:r>
              <a:rPr lang="ko-KR" altLang="en-US" sz="1050" b="1" smtClean="0"/>
              <a:t>세탁건조기</a:t>
            </a:r>
            <a:endParaRPr lang="en-US" altLang="ko-KR" sz="1050" b="1" smtClean="0"/>
          </a:p>
          <a:p>
            <a:pPr>
              <a:lnSpc>
                <a:spcPct val="150000"/>
              </a:lnSpc>
            </a:pPr>
            <a:r>
              <a:rPr lang="ko-KR" altLang="en-US" sz="1050" b="1"/>
              <a:t>세탁</a:t>
            </a:r>
            <a:r>
              <a:rPr lang="en-US" altLang="ko-KR" sz="1050" b="1"/>
              <a:t>21kg +</a:t>
            </a:r>
            <a:r>
              <a:rPr lang="ko-KR" altLang="en-US" sz="1050" b="1"/>
              <a:t>건조</a:t>
            </a:r>
            <a:r>
              <a:rPr lang="en-US" altLang="ko-KR" sz="1050" b="1"/>
              <a:t>16kg</a:t>
            </a:r>
          </a:p>
          <a:p>
            <a:pPr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65000"/>
                  </a:schemeClr>
                </a:solidFill>
              </a:rPr>
              <a:t>W16WT</a:t>
            </a:r>
            <a:r>
              <a:rPr lang="en-US" altLang="ko-KR" sz="1000" b="1" smtClean="0"/>
              <a:t> </a:t>
            </a:r>
            <a:endParaRPr lang="ko-KR" altLang="en-US" sz="1000" b="1"/>
          </a:p>
        </p:txBody>
      </p:sp>
      <p:sp>
        <p:nvSpPr>
          <p:cNvPr id="58" name="직사각형 57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60" name="아래쪽 화살표 59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60260" y="659913"/>
            <a:ext cx="22098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/>
              <a:t>브랜드</a:t>
            </a:r>
            <a:r>
              <a:rPr lang="ko-KR" altLang="en-US" sz="700"/>
              <a:t>     </a:t>
            </a:r>
            <a:r>
              <a:rPr lang="en-US" altLang="ko-KR" sz="700"/>
              <a:t>LG</a:t>
            </a:r>
            <a:r>
              <a:rPr lang="ko-KR" altLang="en-US" sz="700"/>
              <a:t>전자</a:t>
            </a:r>
          </a:p>
          <a:p>
            <a:pPr>
              <a:lnSpc>
                <a:spcPct val="150000"/>
              </a:lnSpc>
            </a:pPr>
            <a:r>
              <a:rPr lang="ko-KR" altLang="en-US" sz="700" b="1" smtClean="0"/>
              <a:t>모델명</a:t>
            </a:r>
            <a:r>
              <a:rPr lang="ko-KR" altLang="en-US" sz="700" smtClean="0"/>
              <a:t>     </a:t>
            </a:r>
            <a:r>
              <a:rPr lang="en-US" altLang="ko-KR" sz="700"/>
              <a:t>W16WT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b="1" smtClean="0"/>
              <a:t>색상</a:t>
            </a:r>
            <a:r>
              <a:rPr lang="ko-KR" altLang="en-US" sz="700" smtClean="0"/>
              <a:t>        화이트</a:t>
            </a:r>
            <a:r>
              <a:rPr lang="en-US" altLang="ko-KR" sz="700" smtClean="0"/>
              <a:t>, </a:t>
            </a:r>
            <a:r>
              <a:rPr lang="ko-KR" altLang="en-US" sz="700" smtClean="0"/>
              <a:t>블랙</a:t>
            </a:r>
            <a:r>
              <a:rPr lang="en-US" altLang="ko-KR" sz="700" smtClean="0"/>
              <a:t>, </a:t>
            </a:r>
            <a:r>
              <a:rPr lang="ko-KR" altLang="en-US" sz="700" smtClean="0"/>
              <a:t>핑크</a:t>
            </a:r>
            <a:r>
              <a:rPr lang="en-US" altLang="ko-KR" sz="700" smtClean="0"/>
              <a:t>, </a:t>
            </a:r>
            <a:r>
              <a:rPr lang="ko-KR" altLang="en-US" sz="700" smtClean="0"/>
              <a:t>아이보리</a:t>
            </a:r>
            <a:r>
              <a:rPr lang="en-US" altLang="ko-KR" sz="700" smtClean="0"/>
              <a:t>, </a:t>
            </a:r>
            <a:r>
              <a:rPr lang="ko-KR" altLang="en-US" sz="700" smtClean="0"/>
              <a:t>그린</a:t>
            </a:r>
            <a:endParaRPr lang="en-US" altLang="ko-KR" sz="700" smtClean="0"/>
          </a:p>
        </p:txBody>
      </p:sp>
      <p:grpSp>
        <p:nvGrpSpPr>
          <p:cNvPr id="63" name="그룹 62"/>
          <p:cNvGrpSpPr/>
          <p:nvPr/>
        </p:nvGrpSpPr>
        <p:grpSpPr>
          <a:xfrm>
            <a:off x="3560259" y="1221414"/>
            <a:ext cx="2659930" cy="568185"/>
            <a:chOff x="3578588" y="3487255"/>
            <a:chExt cx="2659930" cy="568185"/>
          </a:xfrm>
        </p:grpSpPr>
        <p:grpSp>
          <p:nvGrpSpPr>
            <p:cNvPr id="64" name="그룹 63"/>
            <p:cNvGrpSpPr/>
            <p:nvPr/>
          </p:nvGrpSpPr>
          <p:grpSpPr>
            <a:xfrm>
              <a:off x="3614193" y="3771402"/>
              <a:ext cx="2624325" cy="284038"/>
              <a:chOff x="2442286" y="741874"/>
              <a:chExt cx="2730896" cy="284038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3373543" y="741874"/>
                <a:ext cx="1799639" cy="284038"/>
                <a:chOff x="1697122" y="741874"/>
                <a:chExt cx="1799639" cy="284038"/>
              </a:xfrm>
            </p:grpSpPr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1697122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962247" y="776171"/>
                  <a:ext cx="3433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4</a:t>
                  </a:r>
                  <a:r>
                    <a:rPr lang="ko-KR" altLang="en-US" sz="800" smtClean="0"/>
                    <a:t>년</a:t>
                  </a:r>
                  <a:endParaRPr lang="ko-KR" altLang="en-US" sz="800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26272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890298" y="776171"/>
                  <a:ext cx="3433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3</a:t>
                  </a:r>
                  <a:r>
                    <a:rPr lang="ko-KR" altLang="en-US" sz="800" smtClean="0"/>
                    <a:t>년</a:t>
                  </a:r>
                  <a:endParaRPr lang="ko-KR" altLang="en-US" sz="800"/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2442286" y="741874"/>
                <a:ext cx="869560" cy="284038"/>
                <a:chOff x="1739001" y="741874"/>
                <a:chExt cx="869560" cy="284038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rgbClr val="05C4C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001490" y="776171"/>
                  <a:ext cx="36943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smtClean="0">
                      <a:solidFill>
                        <a:schemeClr val="bg1"/>
                      </a:solidFill>
                    </a:rPr>
                    <a:t>5</a:t>
                  </a:r>
                  <a:r>
                    <a:rPr lang="ko-KR" altLang="en-US" sz="800" b="1" smtClean="0">
                      <a:solidFill>
                        <a:schemeClr val="bg1"/>
                      </a:solidFill>
                    </a:rPr>
                    <a:t>년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5" name="TextBox 64"/>
            <p:cNvSpPr txBox="1"/>
            <p:nvPr/>
          </p:nvSpPr>
          <p:spPr>
            <a:xfrm>
              <a:off x="3578588" y="3487255"/>
              <a:ext cx="729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b="1" smtClean="0"/>
                <a:t>렌탈약정기간</a:t>
              </a:r>
              <a:endParaRPr lang="ko-KR" altLang="en-US" sz="600" b="1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499635" y="1819830"/>
            <a:ext cx="293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렌탈약정 기간이 종료되면 제품은 고객님께 소유권이 이전됩니다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533828" y="2225557"/>
            <a:ext cx="1301467" cy="938797"/>
            <a:chOff x="3719723" y="3619657"/>
            <a:chExt cx="1846494" cy="938797"/>
          </a:xfrm>
        </p:grpSpPr>
        <p:sp>
          <p:nvSpPr>
            <p:cNvPr id="83" name="직사각형 82"/>
            <p:cNvSpPr/>
            <p:nvPr/>
          </p:nvSpPr>
          <p:spPr>
            <a:xfrm>
              <a:off x="3807738" y="3619657"/>
              <a:ext cx="1661214" cy="9387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19723" y="3709000"/>
              <a:ext cx="184649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헬로</a:t>
              </a:r>
              <a:r>
                <a:rPr lang="en-US" altLang="ko-KR" sz="700" smtClean="0"/>
                <a:t>TV</a:t>
              </a:r>
              <a:r>
                <a:rPr lang="ko-KR" altLang="en-US" sz="700" smtClean="0"/>
                <a:t>상품</a:t>
              </a:r>
              <a:r>
                <a:rPr lang="en-US" altLang="ko-KR" sz="700" smtClean="0"/>
                <a:t>-</a:t>
              </a:r>
              <a:r>
                <a:rPr lang="ko-KR" altLang="en-US" sz="700" smtClean="0"/>
                <a:t>베이직</a:t>
              </a:r>
              <a:r>
                <a:rPr lang="en-US" altLang="ko-KR" sz="700" smtClean="0"/>
                <a:t>UHD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헬로인터넷상품</a:t>
              </a:r>
              <a:r>
                <a:rPr lang="en-US" altLang="ko-KR" sz="700" smtClean="0"/>
                <a:t>-</a:t>
              </a:r>
              <a:r>
                <a:rPr lang="ko-KR" altLang="en-US" sz="700" smtClean="0"/>
                <a:t>기가라이트</a:t>
              </a:r>
              <a:endParaRPr lang="en-US" altLang="ko-KR" sz="70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700" b="1" smtClean="0">
                  <a:solidFill>
                    <a:srgbClr val="FF0000"/>
                  </a:solidFill>
                </a:rPr>
                <a:t>3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요금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>
                  <a:solidFill>
                    <a:srgbClr val="FF0000"/>
                  </a:solidFill>
                </a:rPr>
                <a:t>33,000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원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100391" y="2224271"/>
            <a:ext cx="1195689" cy="938797"/>
            <a:chOff x="4008873" y="3619657"/>
            <a:chExt cx="2075793" cy="938797"/>
          </a:xfrm>
        </p:grpSpPr>
        <p:sp>
          <p:nvSpPr>
            <p:cNvPr id="86" name="직사각형 85"/>
            <p:cNvSpPr/>
            <p:nvPr/>
          </p:nvSpPr>
          <p:spPr>
            <a:xfrm>
              <a:off x="4008873" y="3619657"/>
              <a:ext cx="2075793" cy="9387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16926" y="3685098"/>
              <a:ext cx="2050296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/>
                <a:t>LG </a:t>
              </a:r>
              <a:r>
                <a:rPr lang="ko-KR" altLang="en-US" sz="700"/>
                <a:t>트롬 워시타워 세탁건조기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700" b="1" smtClean="0">
                  <a:solidFill>
                    <a:srgbClr val="FF0000"/>
                  </a:solidFill>
                </a:rPr>
                <a:t>5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렌탈료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>
                  <a:solidFill>
                    <a:srgbClr val="FF0000"/>
                  </a:solidFill>
                </a:rPr>
                <a:t>159,000</a:t>
              </a:r>
              <a:r>
                <a:rPr lang="ko-KR" altLang="en-US" sz="900" b="1">
                  <a:solidFill>
                    <a:srgbClr val="FF0000"/>
                  </a:solidFill>
                </a:rPr>
                <a:t>원 </a:t>
              </a:r>
              <a:r>
                <a:rPr lang="en-US" altLang="ko-KR" sz="900" b="1">
                  <a:solidFill>
                    <a:srgbClr val="FF0000"/>
                  </a:solidFill>
                </a:rPr>
                <a:t> 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sp>
        <p:nvSpPr>
          <p:cNvPr id="88" name="덧셈 기호 87"/>
          <p:cNvSpPr/>
          <p:nvPr/>
        </p:nvSpPr>
        <p:spPr>
          <a:xfrm>
            <a:off x="4780260" y="2532481"/>
            <a:ext cx="298334" cy="298334"/>
          </a:xfrm>
          <a:prstGeom prst="mathPlus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0259" y="3272096"/>
            <a:ext cx="2725773" cy="4570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바로상담신청</a:t>
            </a:r>
            <a:endParaRPr lang="ko-KR" altLang="en-US" sz="1400" b="1"/>
          </a:p>
        </p:txBody>
      </p:sp>
      <p:sp>
        <p:nvSpPr>
          <p:cNvPr id="90" name="직사각형 89"/>
          <p:cNvSpPr/>
          <p:nvPr/>
        </p:nvSpPr>
        <p:spPr>
          <a:xfrm>
            <a:off x="3508917" y="3961564"/>
            <a:ext cx="2823185" cy="1906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상품상세이미지</a:t>
            </a:r>
          </a:p>
        </p:txBody>
      </p:sp>
      <p:sp>
        <p:nvSpPr>
          <p:cNvPr id="91" name="타원 90"/>
          <p:cNvSpPr/>
          <p:nvPr/>
        </p:nvSpPr>
        <p:spPr>
          <a:xfrm>
            <a:off x="3405503" y="1453066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2" name="타원 91"/>
          <p:cNvSpPr/>
          <p:nvPr/>
        </p:nvSpPr>
        <p:spPr>
          <a:xfrm>
            <a:off x="3508917" y="2190271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3" name="타원 92"/>
          <p:cNvSpPr/>
          <p:nvPr/>
        </p:nvSpPr>
        <p:spPr>
          <a:xfrm>
            <a:off x="4203132" y="3338825"/>
            <a:ext cx="128551" cy="136337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2051720" y="539625"/>
            <a:ext cx="2832468" cy="5576895"/>
            <a:chOff x="347153" y="611633"/>
            <a:chExt cx="2832468" cy="5576895"/>
          </a:xfrm>
        </p:grpSpPr>
        <p:sp>
          <p:nvSpPr>
            <p:cNvPr id="76" name="직사각형 75"/>
            <p:cNvSpPr/>
            <p:nvPr/>
          </p:nvSpPr>
          <p:spPr>
            <a:xfrm>
              <a:off x="347154" y="611633"/>
              <a:ext cx="2832467" cy="55768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47153" y="611634"/>
              <a:ext cx="2832467" cy="595731"/>
              <a:chOff x="347153" y="611634"/>
              <a:chExt cx="2832467" cy="59573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47153" y="611634"/>
                <a:ext cx="2832467" cy="5957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57591" y="789845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smtClean="0"/>
                  <a:t>가입상담신청</a:t>
                </a:r>
                <a:endParaRPr lang="ko-KR" altLang="en-US" sz="1000" b="1"/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16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88485"/>
              </p:ext>
            </p:extLst>
          </p:nvPr>
        </p:nvGraphicFramePr>
        <p:xfrm>
          <a:off x="6903308" y="60594"/>
          <a:ext cx="2240692" cy="286863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7388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렌탈결합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&gt;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렌탈상품상세페이지에서 상담신청 완료시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TV+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인터넷 요금제와 선택한 렌탈상품에 대한 데이터가 관리자에서 확인 할 수 있어야함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.</a:t>
                      </a: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닫기버튼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이전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2020.10.21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5758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상담신청 팝업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64942" y="3002665"/>
            <a:ext cx="2433672" cy="2141477"/>
            <a:chOff x="2164942" y="2443511"/>
            <a:chExt cx="2433672" cy="2141477"/>
          </a:xfrm>
        </p:grpSpPr>
        <p:grpSp>
          <p:nvGrpSpPr>
            <p:cNvPr id="93" name="그룹 92"/>
            <p:cNvGrpSpPr/>
            <p:nvPr/>
          </p:nvGrpSpPr>
          <p:grpSpPr>
            <a:xfrm>
              <a:off x="2164942" y="2443511"/>
              <a:ext cx="2421427" cy="253211"/>
              <a:chOff x="404336" y="1951393"/>
              <a:chExt cx="2421427" cy="25321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04336" y="1951393"/>
                <a:ext cx="770259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smtClean="0"/>
                  <a:t>이름</a:t>
                </a:r>
                <a:r>
                  <a:rPr lang="en-US" altLang="ko-KR" sz="800" b="1" smtClean="0"/>
                  <a:t>*</a:t>
                </a: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176555" y="1974965"/>
                <a:ext cx="1649208" cy="22738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164943" y="2745630"/>
              <a:ext cx="2410506" cy="276999"/>
              <a:chOff x="2164943" y="2745630"/>
              <a:chExt cx="2410506" cy="276999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2164943" y="2745630"/>
                <a:ext cx="749044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b="1" smtClean="0"/>
                  <a:t>연락처</a:t>
                </a:r>
                <a:r>
                  <a:rPr lang="en-US" altLang="ko-KR" sz="800" b="1" smtClean="0"/>
                  <a:t>*</a:t>
                </a: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937161" y="2745630"/>
                <a:ext cx="1638288" cy="276999"/>
                <a:chOff x="1176555" y="2150417"/>
                <a:chExt cx="1752636" cy="27699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1176555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816946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452390" y="2173989"/>
                  <a:ext cx="476801" cy="22738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620045" y="2150417"/>
                  <a:ext cx="1938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-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267658" y="2150417"/>
                  <a:ext cx="19388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-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221256" y="2150417"/>
                  <a:ext cx="487762" cy="253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smtClean="0"/>
                    <a:t>010</a:t>
                  </a:r>
                </a:p>
              </p:txBody>
            </p:sp>
          </p:grpSp>
        </p:grpSp>
        <p:sp>
          <p:nvSpPr>
            <p:cNvPr id="104" name="TextBox 103"/>
            <p:cNvSpPr txBox="1"/>
            <p:nvPr/>
          </p:nvSpPr>
          <p:spPr>
            <a:xfrm>
              <a:off x="2177187" y="3094224"/>
              <a:ext cx="927761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/>
                <a:t>상담희망시간</a:t>
              </a:r>
              <a:r>
                <a:rPr lang="en-US" altLang="ko-KR" sz="800" b="1" smtClean="0"/>
                <a:t>*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288671" y="3416629"/>
              <a:ext cx="2309943" cy="314070"/>
              <a:chOff x="2315714" y="2864235"/>
              <a:chExt cx="2309943" cy="31407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315714" y="2864235"/>
                <a:ext cx="2309943" cy="31407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4389717" y="2949791"/>
                <a:ext cx="142957" cy="142957"/>
                <a:chOff x="3013805" y="1552247"/>
                <a:chExt cx="142957" cy="142957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 rot="16200000">
                  <a:off x="3013805" y="1552247"/>
                  <a:ext cx="142957" cy="14295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6200000">
                  <a:off x="3065616" y="1590801"/>
                  <a:ext cx="39336" cy="65846"/>
                </a:xfrm>
                <a:prstGeom prst="rect">
                  <a:avLst/>
                </a:prstGeom>
              </p:spPr>
            </p:pic>
          </p:grpSp>
          <p:sp>
            <p:nvSpPr>
              <p:cNvPr id="109" name="TextBox 108"/>
              <p:cNvSpPr txBox="1"/>
              <p:nvPr/>
            </p:nvSpPr>
            <p:spPr>
              <a:xfrm>
                <a:off x="2410368" y="2896571"/>
                <a:ext cx="927761" cy="25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smtClean="0"/>
                  <a:t>즉시 상담 요청</a:t>
                </a:r>
                <a:endParaRPr lang="en-US" altLang="ko-KR" sz="800" smtClean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177187" y="3816345"/>
              <a:ext cx="1058803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smtClean="0"/>
                <a:t>요청메모</a:t>
              </a:r>
              <a:r>
                <a:rPr lang="en-US" altLang="ko-KR" sz="800" b="1" smtClean="0"/>
                <a:t>(0/200)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88671" y="4131800"/>
              <a:ext cx="2308287" cy="4531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227321" y="5346407"/>
            <a:ext cx="2481262" cy="276999"/>
            <a:chOff x="4087483" y="4994410"/>
            <a:chExt cx="2481262" cy="276999"/>
          </a:xfrm>
        </p:grpSpPr>
        <p:sp>
          <p:nvSpPr>
            <p:cNvPr id="118" name="직사각형 117"/>
            <p:cNvSpPr/>
            <p:nvPr/>
          </p:nvSpPr>
          <p:spPr>
            <a:xfrm>
              <a:off x="5970115" y="5026170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87483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02675" y="5708190"/>
            <a:ext cx="1868313" cy="340155"/>
            <a:chOff x="789794" y="5233827"/>
            <a:chExt cx="1868313" cy="340155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789794" y="5233827"/>
              <a:ext cx="889590" cy="3401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상담신청</a:t>
              </a:r>
              <a:endParaRPr lang="ko-KR" altLang="en-US" sz="900" b="1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768517" y="5233827"/>
              <a:ext cx="889590" cy="34015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/>
                <a:t>취소</a:t>
              </a:r>
              <a:endParaRPr lang="ko-KR" altLang="en-US" sz="900" b="1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120536" y="1184516"/>
            <a:ext cx="2680844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고객님의 정보를 남겨 주시면 상담원이 신속하게 연락드리겠습니다</a:t>
            </a:r>
            <a:r>
              <a:rPr lang="en-US" altLang="ko-KR" sz="700" smtClean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7545" y="1600922"/>
            <a:ext cx="65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mtClean="0"/>
              <a:t>선택상품</a:t>
            </a:r>
            <a:endParaRPr lang="en-US" altLang="ko-KR" sz="800" b="1" smtClean="0"/>
          </a:p>
        </p:txBody>
      </p:sp>
      <p:grpSp>
        <p:nvGrpSpPr>
          <p:cNvPr id="62" name="그룹 61"/>
          <p:cNvGrpSpPr/>
          <p:nvPr/>
        </p:nvGrpSpPr>
        <p:grpSpPr>
          <a:xfrm>
            <a:off x="4557001" y="742754"/>
            <a:ext cx="185963" cy="185963"/>
            <a:chOff x="4962886" y="1629675"/>
            <a:chExt cx="273373" cy="273373"/>
          </a:xfrm>
        </p:grpSpPr>
        <p:sp>
          <p:nvSpPr>
            <p:cNvPr id="63" name="직사각형 62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타원 66"/>
          <p:cNvSpPr/>
          <p:nvPr/>
        </p:nvSpPr>
        <p:spPr>
          <a:xfrm>
            <a:off x="1860990" y="1771029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120536" y="1852274"/>
            <a:ext cx="2695791" cy="505406"/>
            <a:chOff x="3807738" y="3619657"/>
            <a:chExt cx="1919221" cy="505406"/>
          </a:xfrm>
        </p:grpSpPr>
        <p:sp>
          <p:nvSpPr>
            <p:cNvPr id="68" name="직사각형 67"/>
            <p:cNvSpPr/>
            <p:nvPr/>
          </p:nvSpPr>
          <p:spPr>
            <a:xfrm>
              <a:off x="3807738" y="3619657"/>
              <a:ext cx="1919221" cy="4846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44101" y="3663398"/>
              <a:ext cx="1846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헬로</a:t>
              </a:r>
              <a:r>
                <a:rPr lang="en-US" altLang="ko-KR" sz="700" smtClean="0"/>
                <a:t>TV</a:t>
              </a:r>
              <a:r>
                <a:rPr lang="ko-KR" altLang="en-US" sz="700" smtClean="0"/>
                <a:t>상품  </a:t>
              </a:r>
              <a:r>
                <a:rPr lang="en-US" altLang="ko-KR" sz="700" smtClean="0"/>
                <a:t>-  </a:t>
              </a:r>
              <a:r>
                <a:rPr lang="ko-KR" altLang="en-US" sz="700"/>
                <a:t>베이직</a:t>
              </a:r>
              <a:r>
                <a:rPr lang="en-US" altLang="ko-KR" sz="700" smtClean="0"/>
                <a:t>UHD + </a:t>
              </a:r>
              <a:r>
                <a:rPr lang="ko-KR" altLang="en-US" sz="700" smtClean="0"/>
                <a:t>헬로인터넷상품 </a:t>
              </a:r>
              <a:r>
                <a:rPr lang="en-US" altLang="ko-KR" sz="700" smtClean="0"/>
                <a:t>- </a:t>
              </a:r>
              <a:r>
                <a:rPr lang="ko-KR" altLang="en-US" sz="700" smtClean="0"/>
                <a:t>기가라이트</a:t>
              </a:r>
              <a:endParaRPr lang="en-US" altLang="ko-KR" sz="70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700" b="1" smtClean="0">
                  <a:solidFill>
                    <a:srgbClr val="FF0000"/>
                  </a:solidFill>
                </a:rPr>
                <a:t>3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요금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 월 </a:t>
              </a:r>
              <a:r>
                <a:rPr lang="en-US" altLang="ko-KR" sz="900" b="1" smtClean="0">
                  <a:solidFill>
                    <a:srgbClr val="FF0000"/>
                  </a:solidFill>
                </a:rPr>
                <a:t>33,000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원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120536" y="2397589"/>
            <a:ext cx="2695792" cy="474591"/>
            <a:chOff x="3889053" y="3619658"/>
            <a:chExt cx="2195613" cy="474591"/>
          </a:xfrm>
        </p:grpSpPr>
        <p:sp>
          <p:nvSpPr>
            <p:cNvPr id="82" name="직사각형 81"/>
            <p:cNvSpPr/>
            <p:nvPr/>
          </p:nvSpPr>
          <p:spPr>
            <a:xfrm>
              <a:off x="3889053" y="3619658"/>
              <a:ext cx="2195613" cy="4610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1234" y="3632584"/>
              <a:ext cx="1828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/>
                <a:t>LG </a:t>
              </a:r>
              <a:r>
                <a:rPr lang="ko-KR" altLang="en-US" sz="700"/>
                <a:t>트롬 워시타워 </a:t>
              </a:r>
              <a:r>
                <a:rPr lang="ko-KR" altLang="en-US" sz="700" smtClean="0"/>
                <a:t>세탁건조기 세탁</a:t>
              </a:r>
              <a:r>
                <a:rPr lang="en-US" altLang="ko-KR" sz="700"/>
                <a:t>21kg +</a:t>
              </a:r>
              <a:r>
                <a:rPr lang="ko-KR" altLang="en-US" sz="700"/>
                <a:t>건조</a:t>
              </a:r>
              <a:r>
                <a:rPr lang="en-US" altLang="ko-KR" sz="700" smtClean="0"/>
                <a:t>16kg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700" b="1">
                  <a:solidFill>
                    <a:srgbClr val="FF0000"/>
                  </a:solidFill>
                </a:rPr>
                <a:t>5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년약정 렌탈료 </a:t>
              </a:r>
              <a:r>
                <a:rPr lang="ko-KR" altLang="en-US" sz="900" b="1" smtClean="0">
                  <a:solidFill>
                    <a:srgbClr val="FF0000"/>
                  </a:solidFill>
                </a:rPr>
                <a:t>월 </a:t>
              </a:r>
              <a:r>
                <a:rPr lang="en-US" altLang="ko-KR" sz="900" b="1">
                  <a:solidFill>
                    <a:srgbClr val="FF0000"/>
                  </a:solidFill>
                </a:rPr>
                <a:t>159,000</a:t>
              </a:r>
              <a:r>
                <a:rPr lang="ko-KR" altLang="en-US" sz="900" b="1">
                  <a:solidFill>
                    <a:srgbClr val="FF0000"/>
                  </a:solidFill>
                </a:rPr>
                <a:t>원 </a:t>
              </a:r>
              <a:r>
                <a:rPr lang="en-US" altLang="ko-KR" sz="900" b="1">
                  <a:solidFill>
                    <a:srgbClr val="FF0000"/>
                  </a:solidFill>
                </a:rPr>
                <a:t> </a:t>
              </a:r>
              <a:endParaRPr lang="ko-KR" altLang="en-US" sz="900" b="1">
                <a:solidFill>
                  <a:srgbClr val="FF0000"/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2051720" y="1801980"/>
            <a:ext cx="2832467" cy="1120139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362045" y="707808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685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 </a:t>
              </a:r>
              <a:r>
                <a:rPr lang="en-US" altLang="ko-KR" sz="800" smtClean="0">
                  <a:latin typeface="+mj-lt"/>
                </a:rPr>
                <a:t>&gt; LGU+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76" name="직사각형 75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115" name="그룹 114"/>
          <p:cNvGrpSpPr/>
          <p:nvPr/>
        </p:nvGrpSpPr>
        <p:grpSpPr>
          <a:xfrm>
            <a:off x="477306" y="1750354"/>
            <a:ext cx="2572158" cy="373392"/>
            <a:chOff x="-467161" y="1751223"/>
            <a:chExt cx="4649682" cy="373392"/>
          </a:xfrm>
        </p:grpSpPr>
        <p:grpSp>
          <p:nvGrpSpPr>
            <p:cNvPr id="116" name="그룹 115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798640" y="1421043"/>
                <a:ext cx="4603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LGU+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072789" y="810468"/>
                  <a:ext cx="177793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KT</a:t>
                  </a:r>
                  <a:endParaRPr lang="ko-KR" altLang="en-US" sz="800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80693" y="810468"/>
                  <a:ext cx="211035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SKT</a:t>
                  </a:r>
                  <a:endParaRPr lang="ko-KR" altLang="en-US" sz="800"/>
                </a:p>
              </p:txBody>
            </p:sp>
          </p:grpSp>
        </p:grpSp>
      </p:grpSp>
      <p:sp>
        <p:nvSpPr>
          <p:cNvPr id="144" name="TextBox 143"/>
          <p:cNvSpPr txBox="1"/>
          <p:nvPr/>
        </p:nvSpPr>
        <p:spPr>
          <a:xfrm>
            <a:off x="601469" y="2351079"/>
            <a:ext cx="222208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/>
              <a:t>LGU+ </a:t>
            </a:r>
            <a:r>
              <a:rPr lang="ko-KR" altLang="en-US" sz="1100" b="1"/>
              <a:t>참 쉬운 케이블 가족 결합</a:t>
            </a:r>
            <a:endParaRPr lang="en-US" altLang="ko-KR" sz="1100" b="1" smtClean="0"/>
          </a:p>
        </p:txBody>
      </p:sp>
      <p:cxnSp>
        <p:nvCxnSpPr>
          <p:cNvPr id="145" name="직선 연결선 144"/>
          <p:cNvCxnSpPr/>
          <p:nvPr/>
        </p:nvCxnSpPr>
        <p:spPr>
          <a:xfrm>
            <a:off x="1106829" y="3204148"/>
            <a:ext cx="19899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0171" y="3043339"/>
            <a:ext cx="821243" cy="39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LGU+ </a:t>
            </a:r>
            <a:r>
              <a:rPr lang="ko-KR" altLang="en-US" sz="700" smtClean="0"/>
              <a:t>모바일 결합 회선 수</a:t>
            </a:r>
            <a:endParaRPr lang="en-US" altLang="ko-KR" sz="70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1436222" y="2905369"/>
            <a:ext cx="1490787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smtClean="0"/>
              <a:t>LGU+</a:t>
            </a:r>
            <a:r>
              <a:rPr lang="ko-KR" altLang="en-US" sz="700" smtClean="0"/>
              <a:t>모바일 요금 할인금액</a:t>
            </a:r>
            <a:endParaRPr lang="en-US" altLang="ko-KR" sz="70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104814" y="3232008"/>
            <a:ext cx="68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69,000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미만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요금제</a:t>
            </a:r>
            <a:endParaRPr lang="en-US" altLang="ko-KR" sz="7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70413" y="5208000"/>
            <a:ext cx="1738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LGU+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휴대폰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가족사랑데이터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2362" y="3565441"/>
            <a:ext cx="665425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700" smtClean="0"/>
              <a:t>1</a:t>
            </a:r>
            <a:r>
              <a:rPr lang="ko-KR" altLang="en-US" sz="700" smtClean="0"/>
              <a:t>회선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2</a:t>
            </a:r>
            <a:r>
              <a:rPr lang="ko-KR" altLang="en-US" sz="700" smtClean="0"/>
              <a:t>회선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3</a:t>
            </a:r>
            <a:r>
              <a:rPr lang="ko-KR" altLang="en-US" sz="700" smtClean="0"/>
              <a:t>회선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4~10</a:t>
            </a:r>
            <a:r>
              <a:rPr lang="ko-KR" altLang="en-US" sz="700" smtClean="0"/>
              <a:t>회선</a:t>
            </a:r>
            <a:endParaRPr lang="en-US" altLang="ko-KR" sz="70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658790" y="5558145"/>
            <a:ext cx="236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smtClean="0"/>
              <a:t>LGU+ </a:t>
            </a:r>
            <a:r>
              <a:rPr lang="ko-KR" altLang="en-US" sz="800" b="1" smtClean="0"/>
              <a:t>모바일 결합 회선수</a:t>
            </a:r>
            <a:r>
              <a:rPr lang="en-US" altLang="ko-KR" sz="800" b="1"/>
              <a:t> </a:t>
            </a:r>
            <a:r>
              <a:rPr lang="en-US" altLang="ko-KR" sz="800" b="1" smtClean="0"/>
              <a:t>X 1,000MB </a:t>
            </a:r>
            <a:r>
              <a:rPr lang="ko-KR" altLang="en-US" sz="800" b="1" smtClean="0"/>
              <a:t>제공</a:t>
            </a:r>
            <a:endParaRPr lang="ko-KR" altLang="en-US" sz="800" b="1"/>
          </a:p>
        </p:txBody>
      </p:sp>
      <p:cxnSp>
        <p:nvCxnSpPr>
          <p:cNvPr id="152" name="직선 연결선 151"/>
          <p:cNvCxnSpPr/>
          <p:nvPr/>
        </p:nvCxnSpPr>
        <p:spPr>
          <a:xfrm>
            <a:off x="446797" y="3673483"/>
            <a:ext cx="2650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470022" y="4023352"/>
            <a:ext cx="26267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446797" y="4402412"/>
            <a:ext cx="2650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46797" y="2837998"/>
            <a:ext cx="2650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1106829" y="2838000"/>
            <a:ext cx="0" cy="23101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446797" y="4752795"/>
            <a:ext cx="2650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46797" y="5148138"/>
            <a:ext cx="2650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71545" y="3232008"/>
            <a:ext cx="668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69,000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이상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요금제</a:t>
            </a:r>
            <a:endParaRPr lang="en-US" altLang="ko-KR" sz="70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49671" y="3216159"/>
            <a:ext cx="7259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월정액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88,000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원 이상 요금제</a:t>
            </a:r>
          </a:p>
        </p:txBody>
      </p:sp>
      <p:cxnSp>
        <p:nvCxnSpPr>
          <p:cNvPr id="162" name="직선 연결선 161"/>
          <p:cNvCxnSpPr/>
          <p:nvPr/>
        </p:nvCxnSpPr>
        <p:spPr>
          <a:xfrm flipV="1">
            <a:off x="1763385" y="3204148"/>
            <a:ext cx="0" cy="1943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2449935" y="3204148"/>
            <a:ext cx="0" cy="1943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78079" y="3568869"/>
            <a:ext cx="7068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7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2,200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3,300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4,400</a:t>
            </a:r>
            <a:r>
              <a:rPr lang="ko-KR" altLang="en-US" sz="700" smtClean="0"/>
              <a:t>원 할인</a:t>
            </a:r>
            <a:endParaRPr lang="en-US" altLang="ko-KR" sz="70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746270" y="3560689"/>
            <a:ext cx="7285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7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3,300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5,500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6,600</a:t>
            </a:r>
            <a:r>
              <a:rPr lang="ko-KR" altLang="en-US" sz="700" smtClean="0"/>
              <a:t>원 할인</a:t>
            </a:r>
            <a:endParaRPr lang="en-US" altLang="ko-KR" sz="70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2437066" y="3553848"/>
            <a:ext cx="776527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ko-KR" sz="700" smtClean="0"/>
              <a:t>-</a:t>
            </a:r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4,400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6,600</a:t>
            </a:r>
            <a:r>
              <a:rPr lang="ko-KR" altLang="en-US" sz="700" smtClean="0"/>
              <a:t>원 할인</a:t>
            </a:r>
            <a:endParaRPr lang="en-US" altLang="ko-KR" sz="700" smtClean="0"/>
          </a:p>
          <a:p>
            <a:pPr algn="ctr">
              <a:lnSpc>
                <a:spcPct val="350000"/>
              </a:lnSpc>
            </a:pPr>
            <a:r>
              <a:rPr lang="en-US" altLang="ko-KR" sz="700" smtClean="0"/>
              <a:t>8,800</a:t>
            </a:r>
            <a:r>
              <a:rPr lang="ko-KR" altLang="en-US" sz="700" smtClean="0"/>
              <a:t>원 할인</a:t>
            </a:r>
            <a:endParaRPr lang="en-US" altLang="ko-KR" sz="700" smtClean="0"/>
          </a:p>
        </p:txBody>
      </p:sp>
      <p:cxnSp>
        <p:nvCxnSpPr>
          <p:cNvPr id="181" name="직선 연결선 180"/>
          <p:cNvCxnSpPr/>
          <p:nvPr/>
        </p:nvCxnSpPr>
        <p:spPr>
          <a:xfrm>
            <a:off x="469099" y="5506919"/>
            <a:ext cx="2650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83" name="아래쪽 화살표 182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624525" y="772248"/>
            <a:ext cx="2506678" cy="184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최대 </a:t>
            </a:r>
            <a:r>
              <a:rPr lang="en-US" altLang="ko-KR" sz="700"/>
              <a:t>10</a:t>
            </a:r>
            <a:r>
              <a:rPr lang="ko-KR" altLang="en-US" sz="700"/>
              <a:t>회선까지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상기 할인액은 부가세 포함된금액입니다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법인</a:t>
            </a:r>
            <a:r>
              <a:rPr lang="en-US" altLang="ko-KR" sz="700"/>
              <a:t>(</a:t>
            </a:r>
            <a:r>
              <a:rPr lang="ko-KR" altLang="en-US" sz="700"/>
              <a:t>사업자</a:t>
            </a:r>
            <a:r>
              <a:rPr lang="en-US" altLang="ko-KR" sz="700"/>
              <a:t>) </a:t>
            </a:r>
            <a:r>
              <a:rPr lang="ko-KR" altLang="en-US" sz="700"/>
              <a:t>및 단체 고객은 결합 신청이 불가합니다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헬로 인터넷에 본인 또는 가족의 </a:t>
            </a:r>
            <a:r>
              <a:rPr lang="en-US" altLang="ko-KR" sz="700"/>
              <a:t>LG U+ </a:t>
            </a:r>
            <a:r>
              <a:rPr lang="ko-KR" altLang="en-US" sz="700"/>
              <a:t>모바일을 한 개 이상 결합해야 할인이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본인 또는 가족명의로 이용중인 여러 개의 </a:t>
            </a:r>
            <a:r>
              <a:rPr lang="en-US" altLang="ko-KR" sz="700"/>
              <a:t>LG U+ </a:t>
            </a:r>
            <a:r>
              <a:rPr lang="ko-KR" altLang="en-US" sz="700"/>
              <a:t>모바일도 결합할 수 있습니다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LG U+ </a:t>
            </a:r>
            <a:r>
              <a:rPr lang="ko-KR" altLang="en-US" sz="700"/>
              <a:t>모바일 가족사랑데이터는 매월 </a:t>
            </a:r>
            <a:r>
              <a:rPr lang="en-US" altLang="ko-KR" sz="700"/>
              <a:t>1</a:t>
            </a:r>
            <a:r>
              <a:rPr lang="ko-KR" altLang="en-US" sz="700"/>
              <a:t>일 대표자에게 한꺼번에 제공하며 매월 결합한 가족 구성원에게 </a:t>
            </a:r>
            <a:r>
              <a:rPr lang="en-US" altLang="ko-KR" sz="700"/>
              <a:t>100MB </a:t>
            </a:r>
            <a:r>
              <a:rPr lang="ko-KR" altLang="en-US" sz="700"/>
              <a:t>단위로 횟수 제한없이 나눌 수 있으며 나눠받은 가족 사랑데이터를 다시 나눌 수는 없습니다</a:t>
            </a:r>
            <a:r>
              <a:rPr lang="en-US" altLang="ko-KR" sz="700"/>
              <a:t>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75264" y="2756625"/>
            <a:ext cx="26052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/>
              <a:t>헬로 인터넷 </a:t>
            </a:r>
            <a:r>
              <a:rPr lang="en-US" altLang="ko-KR" sz="1100" b="1" smtClean="0"/>
              <a:t>+ LGU+ </a:t>
            </a:r>
            <a:r>
              <a:rPr lang="ko-KR" altLang="en-US" sz="1100" b="1" smtClean="0"/>
              <a:t>모바일 결합할인</a:t>
            </a:r>
            <a:endParaRPr lang="en-US" altLang="ko-KR" sz="1100" b="1" smtClean="0"/>
          </a:p>
        </p:txBody>
      </p:sp>
      <p:grpSp>
        <p:nvGrpSpPr>
          <p:cNvPr id="187" name="그룹 186"/>
          <p:cNvGrpSpPr/>
          <p:nvPr/>
        </p:nvGrpSpPr>
        <p:grpSpPr>
          <a:xfrm>
            <a:off x="3490572" y="3200544"/>
            <a:ext cx="2787229" cy="1318408"/>
            <a:chOff x="370887" y="2728154"/>
            <a:chExt cx="2787229" cy="1318408"/>
          </a:xfrm>
        </p:grpSpPr>
        <p:sp>
          <p:nvSpPr>
            <p:cNvPr id="188" name="TextBox 187"/>
            <p:cNvSpPr txBox="1"/>
            <p:nvPr/>
          </p:nvSpPr>
          <p:spPr>
            <a:xfrm>
              <a:off x="504840" y="2756764"/>
              <a:ext cx="93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48632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973793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70887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510539" y="3021147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510539" y="3529077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510539" y="2746425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flipV="1">
              <a:off x="1394991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510539" y="3762369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flipV="1">
              <a:off x="1945958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377030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510539" y="3278871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076547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510539" y="4043833"/>
              <a:ext cx="25502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1945958" y="3278871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945958" y="3529077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1945958" y="3762369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8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18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5588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 </a:t>
              </a:r>
              <a:r>
                <a:rPr lang="en-US" altLang="ko-KR" sz="800" smtClean="0">
                  <a:latin typeface="+mj-lt"/>
                </a:rPr>
                <a:t>&gt; SKT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63" name="직사각형 62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95" name="그룹 94"/>
          <p:cNvGrpSpPr/>
          <p:nvPr/>
        </p:nvGrpSpPr>
        <p:grpSpPr>
          <a:xfrm>
            <a:off x="477306" y="1750354"/>
            <a:ext cx="2572158" cy="373392"/>
            <a:chOff x="-467161" y="1751223"/>
            <a:chExt cx="4649682" cy="373392"/>
          </a:xfrm>
        </p:grpSpPr>
        <p:grpSp>
          <p:nvGrpSpPr>
            <p:cNvPr id="105" name="그룹 104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118" name="모서리가 둥근 직사각형 117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612715" y="1421043"/>
                <a:ext cx="8322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LGU+</a:t>
                </a:r>
                <a:endParaRPr lang="ko-KR" altLang="en-US" sz="80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072789" y="810468"/>
                  <a:ext cx="177793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KT</a:t>
                  </a:r>
                  <a:endParaRPr lang="ko-KR" altLang="en-US" sz="800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989457" y="810468"/>
                  <a:ext cx="393506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u="sng" smtClean="0">
                      <a:solidFill>
                        <a:srgbClr val="05C4C4"/>
                      </a:solidFill>
                    </a:rPr>
                    <a:t>SKT</a:t>
                  </a:r>
                  <a:endParaRPr lang="ko-KR" altLang="en-US" sz="800" b="1" u="sng">
                    <a:solidFill>
                      <a:srgbClr val="05C4C4"/>
                    </a:solidFill>
                  </a:endParaRPr>
                </a:p>
              </p:txBody>
            </p:sp>
          </p:grpSp>
        </p:grpSp>
      </p:grpSp>
      <p:sp>
        <p:nvSpPr>
          <p:cNvPr id="120" name="TextBox 119"/>
          <p:cNvSpPr txBox="1"/>
          <p:nvPr/>
        </p:nvSpPr>
        <p:spPr>
          <a:xfrm>
            <a:off x="654953" y="2275757"/>
            <a:ext cx="223009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SKT </a:t>
            </a:r>
            <a:r>
              <a:rPr lang="ko-KR" altLang="en-US" sz="1100" b="1"/>
              <a:t>온가족케이블플랜 결합할인</a:t>
            </a:r>
            <a:endParaRPr lang="en-US" altLang="ko-KR" sz="1100" b="1"/>
          </a:p>
        </p:txBody>
      </p:sp>
      <p:sp>
        <p:nvSpPr>
          <p:cNvPr id="154" name="TextBox 153"/>
          <p:cNvSpPr txBox="1"/>
          <p:nvPr/>
        </p:nvSpPr>
        <p:spPr>
          <a:xfrm>
            <a:off x="465678" y="4461476"/>
            <a:ext cx="2506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최대 </a:t>
            </a:r>
            <a:r>
              <a:rPr lang="en-US" altLang="ko-KR" sz="700"/>
              <a:t>5</a:t>
            </a:r>
            <a:r>
              <a:rPr lang="ko-KR" altLang="en-US" sz="700"/>
              <a:t>회선까지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상기 할인액은 부가세 포함된금액입니다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법인</a:t>
            </a:r>
            <a:r>
              <a:rPr lang="en-US" altLang="ko-KR" sz="700"/>
              <a:t>, </a:t>
            </a:r>
            <a:r>
              <a:rPr lang="ko-KR" altLang="en-US" sz="700"/>
              <a:t>기타법인</a:t>
            </a:r>
            <a:r>
              <a:rPr lang="en-US" altLang="ko-KR" sz="700"/>
              <a:t>, </a:t>
            </a:r>
            <a:r>
              <a:rPr lang="ko-KR" altLang="en-US" sz="700"/>
              <a:t>선불요금제</a:t>
            </a:r>
            <a:r>
              <a:rPr lang="en-US" altLang="ko-KR" sz="700"/>
              <a:t>, </a:t>
            </a:r>
            <a:r>
              <a:rPr lang="ko-KR" altLang="en-US" sz="700"/>
              <a:t>모바일 할인중인 요금제는 불가합니다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헬로인터넷 가입 명의자를 제외한 모바일 회선별 명의자는 서로 달라야합니다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SK</a:t>
            </a:r>
            <a:r>
              <a:rPr lang="ko-KR" altLang="en-US" sz="700"/>
              <a:t>텔레콤 이동전화 회선 중 </a:t>
            </a:r>
            <a:r>
              <a:rPr lang="en-US" altLang="ko-KR" sz="700"/>
              <a:t>1</a:t>
            </a:r>
            <a:r>
              <a:rPr lang="ko-KR" altLang="en-US" sz="700"/>
              <a:t>회선의 명의는 헬로인터넷 가입자 명의와 동일해야 합니다</a:t>
            </a:r>
            <a:r>
              <a:rPr lang="en-US" altLang="ko-KR" sz="700" smtClean="0"/>
              <a:t>.</a:t>
            </a:r>
            <a:endParaRPr lang="en-US" altLang="ko-KR" sz="700"/>
          </a:p>
        </p:txBody>
      </p:sp>
      <p:sp>
        <p:nvSpPr>
          <p:cNvPr id="155" name="TextBox 154"/>
          <p:cNvSpPr txBox="1"/>
          <p:nvPr/>
        </p:nvSpPr>
        <p:spPr>
          <a:xfrm>
            <a:off x="3660894" y="1862607"/>
            <a:ext cx="2480166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/>
              <a:t>헬로 인터넷 </a:t>
            </a:r>
            <a:r>
              <a:rPr lang="en-US" altLang="ko-KR" sz="1100" b="1"/>
              <a:t>+ SKT </a:t>
            </a:r>
            <a:r>
              <a:rPr lang="ko-KR" altLang="en-US" sz="1100" b="1"/>
              <a:t>모바일 결합할인</a:t>
            </a:r>
            <a:endParaRPr lang="en-US" altLang="ko-KR" sz="1100" b="1"/>
          </a:p>
        </p:txBody>
      </p:sp>
      <p:grpSp>
        <p:nvGrpSpPr>
          <p:cNvPr id="156" name="그룹 155"/>
          <p:cNvGrpSpPr/>
          <p:nvPr/>
        </p:nvGrpSpPr>
        <p:grpSpPr>
          <a:xfrm>
            <a:off x="3490572" y="2306526"/>
            <a:ext cx="2787229" cy="1318408"/>
            <a:chOff x="370887" y="2728154"/>
            <a:chExt cx="2787229" cy="1318408"/>
          </a:xfrm>
        </p:grpSpPr>
        <p:sp>
          <p:nvSpPr>
            <p:cNvPr id="157" name="TextBox 156"/>
            <p:cNvSpPr txBox="1"/>
            <p:nvPr/>
          </p:nvSpPr>
          <p:spPr>
            <a:xfrm>
              <a:off x="504840" y="2756764"/>
              <a:ext cx="93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448632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973793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0887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510539" y="3021147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510539" y="3529077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10539" y="2746425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V="1">
              <a:off x="1394991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10539" y="3762369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V="1">
              <a:off x="1945958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377030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510539" y="3278871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2076547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510539" y="4043833"/>
              <a:ext cx="25502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1945958" y="3278871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945958" y="3529077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45958" y="3762369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10171" y="2755228"/>
            <a:ext cx="2738304" cy="1649139"/>
            <a:chOff x="410171" y="3143142"/>
            <a:chExt cx="2738304" cy="1649139"/>
          </a:xfrm>
        </p:grpSpPr>
        <p:sp>
          <p:nvSpPr>
            <p:cNvPr id="124" name="TextBox 123"/>
            <p:cNvSpPr txBox="1"/>
            <p:nvPr/>
          </p:nvSpPr>
          <p:spPr>
            <a:xfrm>
              <a:off x="410171" y="3192246"/>
              <a:ext cx="7272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/>
                <a:t>SKT </a:t>
              </a:r>
              <a:r>
                <a:rPr lang="ko-KR" altLang="en-US" sz="700"/>
                <a:t>모바일 결합 회선 수</a:t>
              </a:r>
              <a:endParaRPr lang="en-US" altLang="ko-KR" sz="7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17345" y="3187747"/>
              <a:ext cx="938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/>
                <a:t>SKT </a:t>
              </a:r>
              <a:r>
                <a:rPr lang="ko-KR" altLang="en-US" sz="700"/>
                <a:t>모바일 요금 할인금액</a:t>
              </a:r>
              <a:endParaRPr lang="en-US" altLang="ko-KR" sz="7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42362" y="3565441"/>
              <a:ext cx="665425" cy="114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700"/>
                <a:t>2</a:t>
              </a:r>
              <a:r>
                <a:rPr lang="ko-KR" altLang="en-US" sz="700"/>
                <a:t>회선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/>
                <a:t>2</a:t>
              </a:r>
              <a:r>
                <a:rPr lang="ko-KR" altLang="en-US" sz="700"/>
                <a:t>회선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/>
                <a:t>3</a:t>
              </a:r>
              <a:r>
                <a:rPr lang="ko-KR" altLang="en-US" sz="700"/>
                <a:t>회선</a:t>
              </a:r>
              <a:endParaRPr lang="en-US" altLang="ko-KR" sz="700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797" y="3673483"/>
              <a:ext cx="2650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470022" y="4023352"/>
              <a:ext cx="26267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446797" y="4402412"/>
              <a:ext cx="2650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446797" y="3143142"/>
              <a:ext cx="2650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1106829" y="3143142"/>
              <a:ext cx="0" cy="16096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446797" y="4752795"/>
              <a:ext cx="2650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2093692" y="3143142"/>
              <a:ext cx="0" cy="16096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145566" y="3568869"/>
              <a:ext cx="889565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700"/>
                <a:t>5,500</a:t>
              </a:r>
              <a:r>
                <a:rPr lang="ko-KR" altLang="en-US" sz="700"/>
                <a:t>원 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/>
                <a:t>14,300</a:t>
              </a:r>
              <a:r>
                <a:rPr lang="ko-KR" altLang="en-US" sz="700"/>
                <a:t>원 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/>
                <a:t>16,500</a:t>
              </a:r>
              <a:r>
                <a:rPr lang="ko-KR" altLang="en-US" sz="700"/>
                <a:t>원 할인</a:t>
              </a:r>
              <a:endParaRPr lang="en-US" altLang="ko-KR" sz="7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093692" y="3996682"/>
              <a:ext cx="105478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/>
                <a:t>band </a:t>
              </a:r>
              <a:r>
                <a:rPr lang="ko-KR" altLang="en-US" sz="700"/>
                <a:t>데이터 퍼펙트 이상 </a:t>
              </a:r>
              <a:r>
                <a:rPr lang="en-US" altLang="ko-KR" sz="700"/>
                <a:t>1</a:t>
              </a:r>
              <a:r>
                <a:rPr lang="ko-KR" altLang="en-US" sz="700"/>
                <a:t>회선 포함 시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34201" y="3270933"/>
              <a:ext cx="93810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비고</a:t>
              </a:r>
              <a:endParaRPr lang="en-US" altLang="ko-KR" sz="70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579867" y="903752"/>
            <a:ext cx="26005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SK</a:t>
            </a:r>
            <a:r>
              <a:rPr lang="ko-KR" altLang="en-US" sz="700"/>
              <a:t>텔레콤 이동전화 할인은 결합회선 수대로 할인제공 또는 가족 </a:t>
            </a:r>
            <a:r>
              <a:rPr lang="en-US" altLang="ko-KR" sz="700"/>
              <a:t>1</a:t>
            </a:r>
            <a:r>
              <a:rPr lang="ko-KR" altLang="en-US" sz="700"/>
              <a:t>명에게 몰아서 할인 제공 중 선택할 수 있습니다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이동전화 가족대표번호 및 인터넷을 해지할 경우 온가족케이블플랜은 자동 해지됩니다</a:t>
            </a:r>
            <a:r>
              <a:rPr lang="en-US" altLang="ko-KR" sz="700"/>
              <a:t>.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76" name="아래쪽 화살표 175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3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19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2020.10.19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24837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결합상품 </a:t>
              </a:r>
              <a:r>
                <a:rPr lang="en-US" altLang="ko-KR" sz="800" smtClean="0">
                  <a:latin typeface="+mj-lt"/>
                </a:rPr>
                <a:t>&gt; </a:t>
              </a:r>
              <a:r>
                <a:rPr lang="ko-KR" altLang="en-US" sz="800" smtClean="0">
                  <a:latin typeface="+mj-lt"/>
                </a:rPr>
                <a:t>모바일결합 </a:t>
              </a:r>
              <a:r>
                <a:rPr lang="en-US" altLang="ko-KR" sz="800" smtClean="0">
                  <a:latin typeface="+mj-lt"/>
                </a:rPr>
                <a:t>&gt; KT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78" name="직사각형 77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117" name="그룹 116"/>
          <p:cNvGrpSpPr/>
          <p:nvPr/>
        </p:nvGrpSpPr>
        <p:grpSpPr>
          <a:xfrm>
            <a:off x="477306" y="1750354"/>
            <a:ext cx="2572158" cy="373392"/>
            <a:chOff x="-467161" y="1751223"/>
            <a:chExt cx="4649682" cy="373392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467161" y="1751223"/>
              <a:ext cx="1467653" cy="373392"/>
              <a:chOff x="4291583" y="1330870"/>
              <a:chExt cx="1467653" cy="373392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4291583" y="1330870"/>
                <a:ext cx="1467653" cy="373392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612715" y="1421043"/>
                <a:ext cx="8322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smtClean="0"/>
                  <a:t>LGU+</a:t>
                </a:r>
                <a:endParaRPr lang="ko-KR" altLang="en-US" sz="80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1140032" y="1751223"/>
              <a:ext cx="3042489" cy="373392"/>
              <a:chOff x="1962945" y="1581997"/>
              <a:chExt cx="3020245" cy="284038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3526266" y="1581997"/>
                <a:ext cx="1456924" cy="284038"/>
                <a:chOff x="1724877" y="741874"/>
                <a:chExt cx="869560" cy="284038"/>
              </a:xfrm>
            </p:grpSpPr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1724877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995837" y="810468"/>
                  <a:ext cx="331699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u="sng" smtClean="0">
                      <a:solidFill>
                        <a:srgbClr val="05C4C4"/>
                      </a:solidFill>
                    </a:rPr>
                    <a:t>KT</a:t>
                  </a:r>
                  <a:endParaRPr lang="ko-KR" altLang="en-US" sz="800" b="1" u="sng">
                    <a:solidFill>
                      <a:srgbClr val="05C4C4"/>
                    </a:solidFill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62945" y="1581997"/>
                <a:ext cx="1456923" cy="284038"/>
                <a:chOff x="1739001" y="741874"/>
                <a:chExt cx="869560" cy="284038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1739001" y="741874"/>
                  <a:ext cx="869560" cy="28403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989457" y="810468"/>
                  <a:ext cx="393506" cy="16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smtClean="0"/>
                    <a:t>SKT</a:t>
                  </a:r>
                  <a:endParaRPr lang="ko-KR" altLang="en-US" sz="800"/>
                </a:p>
              </p:txBody>
            </p:sp>
          </p:grpSp>
        </p:grpSp>
      </p:grpSp>
      <p:sp>
        <p:nvSpPr>
          <p:cNvPr id="145" name="TextBox 144"/>
          <p:cNvSpPr txBox="1"/>
          <p:nvPr/>
        </p:nvSpPr>
        <p:spPr>
          <a:xfrm>
            <a:off x="857764" y="2333018"/>
            <a:ext cx="1776448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/>
              <a:t>KT </a:t>
            </a:r>
            <a:r>
              <a:rPr lang="ko-KR" altLang="en-US" sz="1100" b="1"/>
              <a:t>케이블 총액 결합할인</a:t>
            </a:r>
            <a:endParaRPr lang="en-US" altLang="ko-KR" sz="1100" b="1"/>
          </a:p>
        </p:txBody>
      </p:sp>
      <p:sp>
        <p:nvSpPr>
          <p:cNvPr id="147" name="TextBox 146"/>
          <p:cNvSpPr txBox="1"/>
          <p:nvPr/>
        </p:nvSpPr>
        <p:spPr>
          <a:xfrm>
            <a:off x="3660894" y="3595665"/>
            <a:ext cx="240001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/>
              <a:t>헬로 인터넷 </a:t>
            </a:r>
            <a:r>
              <a:rPr lang="en-US" altLang="ko-KR" sz="1100" b="1"/>
              <a:t>+ KT</a:t>
            </a:r>
            <a:r>
              <a:rPr lang="en-US" altLang="ko-KR" sz="1100" b="1" smtClean="0"/>
              <a:t> </a:t>
            </a:r>
            <a:r>
              <a:rPr lang="ko-KR" altLang="en-US" sz="1100" b="1"/>
              <a:t>모바일 결합할인</a:t>
            </a:r>
            <a:endParaRPr lang="en-US" altLang="ko-KR" sz="1100" b="1"/>
          </a:p>
        </p:txBody>
      </p:sp>
      <p:grpSp>
        <p:nvGrpSpPr>
          <p:cNvPr id="148" name="그룹 147"/>
          <p:cNvGrpSpPr/>
          <p:nvPr/>
        </p:nvGrpSpPr>
        <p:grpSpPr>
          <a:xfrm>
            <a:off x="3490572" y="4039584"/>
            <a:ext cx="2787229" cy="1318408"/>
            <a:chOff x="370887" y="2728154"/>
            <a:chExt cx="2787229" cy="1318408"/>
          </a:xfrm>
        </p:grpSpPr>
        <p:sp>
          <p:nvSpPr>
            <p:cNvPr id="149" name="TextBox 148"/>
            <p:cNvSpPr txBox="1"/>
            <p:nvPr/>
          </p:nvSpPr>
          <p:spPr>
            <a:xfrm>
              <a:off x="504840" y="2756764"/>
              <a:ext cx="93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헬로인터넷 상품</a:t>
              </a:r>
              <a:endParaRPr lang="en-US" altLang="ko-KR" sz="800" smtClean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48632" y="2728154"/>
              <a:ext cx="497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할인율</a:t>
              </a:r>
              <a:endParaRPr lang="en-US" altLang="ko-KR" sz="80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973793" y="2754646"/>
              <a:ext cx="1184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할인요금</a:t>
              </a:r>
              <a:endParaRPr lang="ko-KR" altLang="en-US" sz="8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0887" y="2969344"/>
              <a:ext cx="10241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광랜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기가라이트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ko-KR" altLang="en-US" sz="800" smtClean="0"/>
                <a:t>플래티넘기가</a:t>
              </a:r>
              <a:endParaRPr lang="en-US" altLang="ko-KR" sz="800" smtClean="0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510539" y="3021147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510539" y="3529077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10539" y="2746425"/>
              <a:ext cx="25502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1394991" y="2746425"/>
              <a:ext cx="0" cy="12974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0539" y="3762369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1945958" y="2756341"/>
              <a:ext cx="0" cy="1287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377030" y="3309487"/>
              <a:ext cx="58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20%</a:t>
              </a: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10539" y="3278871"/>
              <a:ext cx="8844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076547" y="2965609"/>
              <a:ext cx="9293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12,170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14,880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17,130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pPr algn="ctr">
                <a:lnSpc>
                  <a:spcPct val="200000"/>
                </a:lnSpc>
              </a:pPr>
              <a:r>
                <a:rPr lang="en-US" altLang="ko-KR" sz="800" smtClean="0"/>
                <a:t>18,040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10539" y="4043833"/>
              <a:ext cx="25502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1945958" y="3278871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1945958" y="3529077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1945958" y="3762369"/>
              <a:ext cx="11148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직사각형 179"/>
          <p:cNvSpPr/>
          <p:nvPr/>
        </p:nvSpPr>
        <p:spPr>
          <a:xfrm>
            <a:off x="3579867" y="903752"/>
            <a:ext cx="2600597" cy="249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최대 </a:t>
            </a:r>
            <a:r>
              <a:rPr lang="en-US" altLang="ko-KR" sz="700"/>
              <a:t>5</a:t>
            </a:r>
            <a:r>
              <a:rPr lang="ko-KR" altLang="en-US" sz="700"/>
              <a:t>회선까지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상기 할인액은 부가세 포함된금액입니다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월 정액 요금제 기여도별 할인되는 금액입니다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헬로인터넷 명의자 기준으로 가족중 </a:t>
            </a:r>
            <a:r>
              <a:rPr lang="en-US" altLang="ko-KR" sz="700"/>
              <a:t>KT </a:t>
            </a:r>
            <a:r>
              <a:rPr lang="ko-KR" altLang="en-US" sz="700"/>
              <a:t>모바일 </a:t>
            </a:r>
            <a:r>
              <a:rPr lang="en-US" altLang="ko-KR" sz="700"/>
              <a:t>1</a:t>
            </a:r>
            <a:r>
              <a:rPr lang="ko-KR" altLang="en-US" sz="700"/>
              <a:t>회선만 있어도 결합 가능합니다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월정액을 납부하는 일반적인 요금제만 결합가능합니다 </a:t>
            </a:r>
            <a:r>
              <a:rPr lang="en-US" altLang="ko-KR" sz="700"/>
              <a:t>(</a:t>
            </a:r>
            <a:r>
              <a:rPr lang="ko-KR" altLang="en-US" sz="700"/>
              <a:t>데이터 전용</a:t>
            </a:r>
            <a:r>
              <a:rPr lang="en-US" altLang="ko-KR" sz="700"/>
              <a:t>, M2M </a:t>
            </a:r>
            <a:r>
              <a:rPr lang="ko-KR" altLang="en-US" sz="700"/>
              <a:t>등의 요금제 제외</a:t>
            </a:r>
            <a:r>
              <a:rPr lang="en-US" altLang="ko-KR" sz="7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가구 내 이용하는 모바일 </a:t>
            </a:r>
            <a:r>
              <a:rPr lang="en-US" altLang="ko-KR" sz="700"/>
              <a:t>(LTE, 3G) </a:t>
            </a:r>
            <a:r>
              <a:rPr lang="ko-KR" altLang="en-US" sz="700"/>
              <a:t>월정액을 모두 합한 총액 산정 시 단말기 대금</a:t>
            </a:r>
            <a:r>
              <a:rPr lang="en-US" altLang="ko-KR" sz="700"/>
              <a:t>, </a:t>
            </a:r>
            <a:r>
              <a:rPr lang="ko-KR" altLang="en-US" sz="700"/>
              <a:t>추가 통화료</a:t>
            </a:r>
            <a:r>
              <a:rPr lang="en-US" altLang="ko-KR" sz="700"/>
              <a:t>, </a:t>
            </a:r>
            <a:r>
              <a:rPr lang="ko-KR" altLang="en-US" sz="700"/>
              <a:t>데이터 이용료</a:t>
            </a:r>
            <a:r>
              <a:rPr lang="en-US" altLang="ko-KR" sz="700"/>
              <a:t>, </a:t>
            </a:r>
            <a:r>
              <a:rPr lang="ko-KR" altLang="en-US" sz="700"/>
              <a:t>부가서비스 금액 등은 미포함 됩니다</a:t>
            </a: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700"/>
              <a:t>- KT </a:t>
            </a:r>
            <a:r>
              <a:rPr lang="ko-KR" altLang="en-US" sz="700"/>
              <a:t>모바일 할인액은 </a:t>
            </a:r>
            <a:r>
              <a:rPr lang="en-US" altLang="ko-KR" sz="700"/>
              <a:t>KT </a:t>
            </a:r>
            <a:r>
              <a:rPr lang="ko-KR" altLang="en-US" sz="700"/>
              <a:t>모바일 기여도에 따른 배분 또는 </a:t>
            </a:r>
            <a:r>
              <a:rPr lang="en-US" altLang="ko-KR" sz="700"/>
              <a:t>KT </a:t>
            </a:r>
            <a:r>
              <a:rPr lang="ko-KR" altLang="en-US" sz="700"/>
              <a:t>지정회선에 몰아서 할인 중 선택할 수 있습니다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 내 해지 시 헬로인터넷을 포함한 일반 유선 상품에 대한 약정할인</a:t>
            </a:r>
            <a:r>
              <a:rPr lang="en-US" altLang="ko-KR" sz="700"/>
              <a:t>/</a:t>
            </a:r>
            <a:r>
              <a:rPr lang="ko-KR" altLang="en-US" sz="700"/>
              <a:t>유선결합할인 할인 반환금이 발생할 수 있습니다</a:t>
            </a:r>
            <a:r>
              <a:rPr lang="en-US" altLang="ko-KR" sz="700"/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2362" y="2812489"/>
            <a:ext cx="2654451" cy="2026165"/>
            <a:chOff x="442362" y="2755228"/>
            <a:chExt cx="2654451" cy="2026165"/>
          </a:xfrm>
        </p:grpSpPr>
        <p:sp>
          <p:nvSpPr>
            <p:cNvPr id="167" name="TextBox 166"/>
            <p:cNvSpPr txBox="1"/>
            <p:nvPr/>
          </p:nvSpPr>
          <p:spPr>
            <a:xfrm>
              <a:off x="484203" y="2834999"/>
              <a:ext cx="809942" cy="394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/>
                <a:t>KT </a:t>
              </a:r>
              <a:r>
                <a:rPr lang="ko-KR" altLang="en-US" sz="700" smtClean="0"/>
                <a:t>휴대폰</a:t>
              </a:r>
              <a:endParaRPr lang="en-US" altLang="ko-KR" sz="70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요금제 총액</a:t>
              </a:r>
              <a:endParaRPr lang="en-US" altLang="ko-KR" sz="7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61181" y="2897902"/>
              <a:ext cx="93810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광랜라이트</a:t>
              </a:r>
              <a:endParaRPr lang="en-US" altLang="ko-KR" sz="70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2362" y="3177527"/>
              <a:ext cx="924027" cy="1525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ko-KR" altLang="en-US" sz="700"/>
                <a:t>월 </a:t>
              </a:r>
              <a:r>
                <a:rPr lang="en-US" altLang="ko-KR" sz="700"/>
                <a:t>64,900</a:t>
              </a:r>
              <a:r>
                <a:rPr lang="ko-KR" altLang="en-US" sz="700"/>
                <a:t>원 이상</a:t>
              </a:r>
            </a:p>
            <a:p>
              <a:pPr algn="ctr">
                <a:lnSpc>
                  <a:spcPct val="350000"/>
                </a:lnSpc>
              </a:pPr>
              <a:r>
                <a:rPr lang="ko-KR" altLang="en-US" sz="700"/>
                <a:t>월 </a:t>
              </a:r>
              <a:r>
                <a:rPr lang="en-US" altLang="ko-KR" sz="700"/>
                <a:t>108,900</a:t>
              </a:r>
              <a:r>
                <a:rPr lang="ko-KR" altLang="en-US" sz="700"/>
                <a:t>원 이상</a:t>
              </a:r>
            </a:p>
            <a:p>
              <a:pPr algn="ctr">
                <a:lnSpc>
                  <a:spcPct val="350000"/>
                </a:lnSpc>
              </a:pPr>
              <a:r>
                <a:rPr lang="ko-KR" altLang="en-US" sz="700"/>
                <a:t>월 </a:t>
              </a:r>
              <a:r>
                <a:rPr lang="en-US" altLang="ko-KR" sz="700"/>
                <a:t>141,900</a:t>
              </a:r>
              <a:r>
                <a:rPr lang="ko-KR" altLang="en-US" sz="700"/>
                <a:t>원 이상</a:t>
              </a:r>
            </a:p>
            <a:p>
              <a:pPr algn="ctr">
                <a:lnSpc>
                  <a:spcPct val="350000"/>
                </a:lnSpc>
              </a:pPr>
              <a:r>
                <a:rPr lang="ko-KR" altLang="en-US" sz="700"/>
                <a:t>월 </a:t>
              </a:r>
              <a:r>
                <a:rPr lang="en-US" altLang="ko-KR" sz="700"/>
                <a:t>174,900</a:t>
              </a:r>
              <a:r>
                <a:rPr lang="ko-KR" altLang="en-US" sz="700"/>
                <a:t>원 이상</a:t>
              </a: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446797" y="3285569"/>
              <a:ext cx="2650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470022" y="3635438"/>
              <a:ext cx="26267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446797" y="4014498"/>
              <a:ext cx="2650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446797" y="2755228"/>
              <a:ext cx="26500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V="1">
              <a:off x="1322419" y="2755229"/>
              <a:ext cx="0" cy="202616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446797" y="4394618"/>
              <a:ext cx="2650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2178280" y="2755228"/>
              <a:ext cx="0" cy="20261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1302823" y="3180955"/>
              <a:ext cx="88956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700"/>
                <a:t>3,300</a:t>
              </a:r>
              <a:r>
                <a:rPr lang="ko-KR" altLang="en-US" sz="700"/>
                <a:t>원 </a:t>
              </a:r>
              <a:r>
                <a:rPr lang="ko-KR" altLang="en-US" sz="700" smtClean="0"/>
                <a:t>할인</a:t>
              </a:r>
              <a:r>
                <a:rPr lang="en-US" altLang="ko-KR" sz="700" smtClean="0"/>
                <a:t>14,300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 smtClean="0"/>
                <a:t>18,700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 smtClean="0"/>
                <a:t>23,100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336610" y="2905450"/>
              <a:ext cx="6138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smtClean="0"/>
                <a:t>광랜</a:t>
              </a:r>
              <a:endParaRPr lang="en-US" altLang="ko-KR" sz="700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797" y="4781393"/>
              <a:ext cx="2650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2183796" y="3180955"/>
              <a:ext cx="88956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350000"/>
                </a:lnSpc>
              </a:pPr>
              <a:r>
                <a:rPr lang="en-US" altLang="ko-KR" sz="700"/>
                <a:t>3,300</a:t>
              </a:r>
              <a:r>
                <a:rPr lang="ko-KR" altLang="en-US" sz="700"/>
                <a:t>원 </a:t>
              </a:r>
              <a:r>
                <a:rPr lang="ko-KR" altLang="en-US" sz="700" smtClean="0"/>
                <a:t>할인</a:t>
              </a:r>
              <a:r>
                <a:rPr lang="en-US" altLang="ko-KR" sz="700" smtClean="0"/>
                <a:t>14,300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 smtClean="0"/>
                <a:t>18,700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  <a:p>
              <a:pPr algn="ctr">
                <a:lnSpc>
                  <a:spcPct val="350000"/>
                </a:lnSpc>
              </a:pPr>
              <a:r>
                <a:rPr lang="en-US" altLang="ko-KR" sz="700" smtClean="0"/>
                <a:t>23,100</a:t>
              </a:r>
              <a:r>
                <a:rPr lang="ko-KR" altLang="en-US" sz="700" smtClean="0"/>
                <a:t>원 </a:t>
              </a:r>
              <a:r>
                <a:rPr lang="ko-KR" altLang="en-US" sz="700"/>
                <a:t>할인</a:t>
              </a:r>
              <a:endParaRPr lang="en-US" altLang="ko-KR" sz="700"/>
            </a:p>
          </p:txBody>
        </p:sp>
      </p:grpSp>
      <p:sp>
        <p:nvSpPr>
          <p:cNvPr id="183" name="직사각형 182"/>
          <p:cNvSpPr/>
          <p:nvPr/>
        </p:nvSpPr>
        <p:spPr>
          <a:xfrm>
            <a:off x="445168" y="4909709"/>
            <a:ext cx="2636438" cy="9585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결합할인 리스트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85" name="아래쪽 화살표 184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1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66286"/>
              </p:ext>
            </p:extLst>
          </p:nvPr>
        </p:nvGraphicFramePr>
        <p:xfrm>
          <a:off x="275731" y="1033617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v.0.1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2020-10-13</a:t>
                      </a: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/>
                        <a:t>여지현</a:t>
                      </a: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1457" y="608751"/>
            <a:ext cx="89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문서이력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288160"/>
            <a:chOff x="0" y="-1"/>
            <a:chExt cx="9144000" cy="288160"/>
          </a:xfrm>
        </p:grpSpPr>
        <p:sp>
          <p:nvSpPr>
            <p:cNvPr id="13" name="직사각형 12"/>
            <p:cNvSpPr/>
            <p:nvPr/>
          </p:nvSpPr>
          <p:spPr>
            <a:xfrm>
              <a:off x="0" y="3727"/>
              <a:ext cx="9144000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812" y="68795"/>
              <a:ext cx="25186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LG</a:t>
              </a:r>
              <a:r>
                <a:rPr lang="ko-KR" altLang="en-US" sz="800" smtClean="0"/>
                <a:t>헬로비전 인터넷 가입안내 사이트</a:t>
              </a:r>
              <a:r>
                <a:rPr lang="en-US" altLang="ko-KR" sz="800" smtClean="0"/>
                <a:t>_</a:t>
              </a:r>
              <a:r>
                <a:rPr lang="ko-KR" altLang="en-US" sz="800" smtClean="0"/>
                <a:t>모바일</a:t>
              </a:r>
              <a:endParaRPr lang="ko-KR" altLang="en-US" sz="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67687" y="68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9775" y="68795"/>
              <a:ext cx="14766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2020.10.20</a:t>
              </a:r>
              <a:endParaRPr lang="ko-KR" altLang="en-US" sz="8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20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/>
                <a:t>2020.10.19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제휴할인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37" name="직사각형 36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52" name="TextBox 51"/>
          <p:cNvSpPr txBox="1"/>
          <p:nvPr/>
        </p:nvSpPr>
        <p:spPr>
          <a:xfrm>
            <a:off x="1125220" y="1691754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제휴카드할인</a:t>
            </a:r>
            <a:endParaRPr lang="ko-KR" altLang="en-US" sz="1400" b="1"/>
          </a:p>
        </p:txBody>
      </p:sp>
      <p:pic>
        <p:nvPicPr>
          <p:cNvPr id="53" name="Picture 2" descr="http://www.lghello-cable.com/images/img/img_car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2253"/>
            <a:ext cx="72985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74591" y="2185100"/>
            <a:ext cx="2180405" cy="545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/>
              <a:t>LG</a:t>
            </a:r>
            <a:r>
              <a:rPr lang="ko-KR" altLang="en-US" sz="1050" b="1"/>
              <a:t>헬로비전 현대카드</a:t>
            </a:r>
            <a:r>
              <a:rPr lang="en-US" altLang="ko-KR" sz="1050" b="1"/>
              <a:t>M </a:t>
            </a:r>
            <a:r>
              <a:rPr lang="en-US" altLang="ko-KR" sz="1050" b="1" smtClean="0"/>
              <a:t>Edition2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smtClean="0"/>
              <a:t>(</a:t>
            </a:r>
            <a:r>
              <a:rPr lang="ko-KR" altLang="en-US" sz="1050" b="1"/>
              <a:t>청구 할인형</a:t>
            </a:r>
            <a:r>
              <a:rPr lang="en-US" altLang="ko-KR" sz="1050" b="1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0375" y="4134319"/>
            <a:ext cx="256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혜택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서비스 </a:t>
            </a:r>
            <a:r>
              <a:rPr lang="ko-KR" altLang="en-US" sz="700"/>
              <a:t>이용요금 월 최대 </a:t>
            </a:r>
            <a:r>
              <a:rPr lang="en-US" altLang="ko-KR" sz="700"/>
              <a:t>2</a:t>
            </a:r>
            <a:r>
              <a:rPr lang="ko-KR" altLang="en-US" sz="700"/>
              <a:t>만원 청구할인</a:t>
            </a:r>
          </a:p>
          <a:p>
            <a:pPr>
              <a:lnSpc>
                <a:spcPct val="150000"/>
              </a:lnSpc>
            </a:pP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할인내용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전월 </a:t>
            </a:r>
            <a:r>
              <a:rPr lang="ko-KR" altLang="en-US" sz="700"/>
              <a:t>이용 실적에 따라 할인 적용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- 30</a:t>
            </a:r>
            <a:r>
              <a:rPr lang="ko-KR" altLang="en-US" sz="700"/>
              <a:t>만원 이상 </a:t>
            </a:r>
            <a:r>
              <a:rPr lang="en-US" altLang="ko-KR" sz="700"/>
              <a:t>17,000</a:t>
            </a:r>
            <a:r>
              <a:rPr lang="ko-KR" altLang="en-US" sz="7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- 70</a:t>
            </a:r>
            <a:r>
              <a:rPr lang="ko-KR" altLang="en-US" sz="700"/>
              <a:t>만원 이상 </a:t>
            </a:r>
            <a:r>
              <a:rPr lang="en-US" altLang="ko-KR" sz="700"/>
              <a:t>20,000</a:t>
            </a:r>
            <a:r>
              <a:rPr lang="ko-KR" altLang="en-US" sz="700"/>
              <a:t>원 할인</a:t>
            </a:r>
          </a:p>
          <a:p>
            <a:pPr>
              <a:lnSpc>
                <a:spcPct val="150000"/>
              </a:lnSpc>
            </a:pP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발급신청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모바일 </a:t>
            </a:r>
            <a:r>
              <a:rPr lang="ko-KR" altLang="en-US" sz="700"/>
              <a:t>신청 </a:t>
            </a:r>
            <a:r>
              <a:rPr lang="en-US" altLang="ko-KR" sz="700"/>
              <a:t>(</a:t>
            </a:r>
            <a:r>
              <a:rPr lang="ko-KR" altLang="en-US" sz="700"/>
              <a:t>현대카드 </a:t>
            </a:r>
            <a:r>
              <a:rPr lang="en-US" altLang="ko-KR" sz="700"/>
              <a:t>APP</a:t>
            </a:r>
            <a:r>
              <a:rPr lang="en-US" altLang="ko-KR" sz="700" smtClean="0"/>
              <a:t>)</a:t>
            </a:r>
            <a:endParaRPr lang="en-US" altLang="ko-KR" sz="700"/>
          </a:p>
        </p:txBody>
      </p:sp>
      <p:sp>
        <p:nvSpPr>
          <p:cNvPr id="56" name="직사각형 55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58" name="아래쪽 화살표 57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221089" y="765080"/>
            <a:ext cx="147668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/>
              <a:t>LG</a:t>
            </a:r>
            <a:r>
              <a:rPr lang="ko-KR" altLang="en-US" sz="1050" b="1"/>
              <a:t>헬로비전 롯데카드</a:t>
            </a:r>
          </a:p>
        </p:txBody>
      </p:sp>
      <p:pic>
        <p:nvPicPr>
          <p:cNvPr id="65" name="Picture 2" descr="http://www.lghello-cable.com/images/img/img_card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63" y="1218228"/>
            <a:ext cx="921062" cy="14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691732" y="2904605"/>
            <a:ext cx="244827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혜택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en-US" altLang="ko-KR" sz="700" smtClean="0"/>
              <a:t>LG</a:t>
            </a:r>
            <a:r>
              <a:rPr lang="ko-KR" altLang="en-US" sz="700"/>
              <a:t>헬로비전 이용요금 자동이체 시 월 최대 </a:t>
            </a:r>
            <a:r>
              <a:rPr lang="en-US" altLang="ko-KR" sz="700"/>
              <a:t>2</a:t>
            </a:r>
            <a:r>
              <a:rPr lang="ko-KR" altLang="en-US" sz="700"/>
              <a:t>만원 결제일 할인</a:t>
            </a:r>
          </a:p>
          <a:p>
            <a:pPr>
              <a:lnSpc>
                <a:spcPct val="150000"/>
              </a:lnSpc>
            </a:pP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할인내용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지난 </a:t>
            </a:r>
            <a:r>
              <a:rPr lang="ko-KR" altLang="en-US" sz="700"/>
              <a:t>달 기준 금액 이상 이용 시 </a:t>
            </a:r>
            <a:r>
              <a:rPr lang="en-US" altLang="ko-KR" sz="700"/>
              <a:t>LG</a:t>
            </a:r>
            <a:r>
              <a:rPr lang="ko-KR" altLang="en-US" sz="700"/>
              <a:t>헬로비전 이용요금 결제일 할인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- 30</a:t>
            </a:r>
            <a:r>
              <a:rPr lang="ko-KR" altLang="en-US" sz="700"/>
              <a:t>만원 이상 </a:t>
            </a:r>
            <a:r>
              <a:rPr lang="en-US" altLang="ko-KR" sz="700"/>
              <a:t>11,000</a:t>
            </a:r>
            <a:r>
              <a:rPr lang="ko-KR" altLang="en-US" sz="7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- 70</a:t>
            </a:r>
            <a:r>
              <a:rPr lang="ko-KR" altLang="en-US" sz="700"/>
              <a:t>만원 이상 </a:t>
            </a:r>
            <a:r>
              <a:rPr lang="en-US" altLang="ko-KR" sz="700"/>
              <a:t>15,000</a:t>
            </a:r>
            <a:r>
              <a:rPr lang="ko-KR" altLang="en-US" sz="700"/>
              <a:t>원 할인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- 100</a:t>
            </a:r>
            <a:r>
              <a:rPr lang="ko-KR" altLang="en-US" sz="700"/>
              <a:t>만원 이상 </a:t>
            </a:r>
            <a:r>
              <a:rPr lang="en-US" altLang="ko-KR" sz="700"/>
              <a:t>20,000</a:t>
            </a:r>
            <a:r>
              <a:rPr lang="ko-KR" altLang="en-US" sz="700"/>
              <a:t>원 할인</a:t>
            </a:r>
          </a:p>
          <a:p>
            <a:pPr>
              <a:lnSpc>
                <a:spcPct val="150000"/>
              </a:lnSpc>
            </a:pP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발급신청</a:t>
            </a:r>
            <a:endParaRPr lang="en-US" altLang="ko-KR" sz="700" smtClean="0"/>
          </a:p>
          <a:p>
            <a:pPr>
              <a:lnSpc>
                <a:spcPct val="150000"/>
              </a:lnSpc>
            </a:pPr>
            <a:r>
              <a:rPr lang="ko-KR" altLang="en-US" sz="700" smtClean="0"/>
              <a:t>롯데카드 </a:t>
            </a:r>
            <a:r>
              <a:rPr lang="ko-KR" altLang="en-US" sz="700"/>
              <a:t>홈페이지에서 신청 가능</a:t>
            </a:r>
            <a:endParaRPr lang="en-US" altLang="ko-KR" sz="700" smtClean="0"/>
          </a:p>
        </p:txBody>
      </p:sp>
    </p:spTree>
    <p:extLst>
      <p:ext uri="{BB962C8B-B14F-4D97-AF65-F5344CB8AC3E}">
        <p14:creationId xmlns:p14="http://schemas.microsoft.com/office/powerpoint/2010/main" val="19420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21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5264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자주하는질문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1979712" y="611634"/>
            <a:ext cx="2832468" cy="5256584"/>
            <a:chOff x="347153" y="611634"/>
            <a:chExt cx="2832468" cy="5256584"/>
          </a:xfrm>
        </p:grpSpPr>
        <p:sp>
          <p:nvSpPr>
            <p:cNvPr id="52" name="직사각형 51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65" name="TextBox 64"/>
          <p:cNvSpPr txBox="1"/>
          <p:nvPr/>
        </p:nvSpPr>
        <p:spPr>
          <a:xfrm>
            <a:off x="2695262" y="181773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자주하는 질문</a:t>
            </a:r>
            <a:endParaRPr lang="ko-KR" altLang="en-US" sz="1400" b="1"/>
          </a:p>
        </p:txBody>
      </p:sp>
      <p:sp>
        <p:nvSpPr>
          <p:cNvPr id="67" name="TextBox 66"/>
          <p:cNvSpPr txBox="1"/>
          <p:nvPr/>
        </p:nvSpPr>
        <p:spPr>
          <a:xfrm>
            <a:off x="2534251" y="2438086"/>
            <a:ext cx="175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상담하려면 어떻게 하면 </a:t>
            </a:r>
            <a:r>
              <a:rPr lang="ko-KR" altLang="en-US" sz="800" smtClean="0"/>
              <a:t>되나요</a:t>
            </a:r>
            <a:r>
              <a:rPr lang="en-US" altLang="ko-KR" sz="800" smtClean="0"/>
              <a:t>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93412" y="2422560"/>
            <a:ext cx="353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Q</a:t>
            </a:r>
            <a:endParaRPr lang="en-US" altLang="ko-KR" sz="100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2126532" y="2379871"/>
            <a:ext cx="2565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143591" y="4062782"/>
            <a:ext cx="254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230766" y="4097510"/>
            <a:ext cx="2053904" cy="323165"/>
            <a:chOff x="1598254" y="3223958"/>
            <a:chExt cx="2053904" cy="323165"/>
          </a:xfrm>
        </p:grpSpPr>
        <p:sp>
          <p:nvSpPr>
            <p:cNvPr id="79" name="TextBox 78"/>
            <p:cNvSpPr txBox="1"/>
            <p:nvPr/>
          </p:nvSpPr>
          <p:spPr>
            <a:xfrm>
              <a:off x="1873908" y="3258936"/>
              <a:ext cx="1778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/>
                <a:t>가입시 </a:t>
              </a:r>
              <a:r>
                <a:rPr lang="ko-KR" altLang="en-US" sz="800" smtClean="0"/>
                <a:t>어떤 사은품 혜택이 있나요</a:t>
              </a:r>
              <a:r>
                <a:rPr lang="en-US" altLang="ko-KR" sz="800" smtClean="0"/>
                <a:t>?</a:t>
              </a:r>
              <a:endParaRPr lang="en-US" altLang="ko-KR" sz="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8254" y="3223958"/>
              <a:ext cx="3115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smtClean="0"/>
                <a:t>Q</a:t>
              </a:r>
              <a:endParaRPr lang="en-US" altLang="ko-KR" sz="1000" b="1"/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2143591" y="4474846"/>
            <a:ext cx="254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126532" y="2785237"/>
            <a:ext cx="256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4251" y="2842370"/>
            <a:ext cx="153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상담 시간은 어떻게 </a:t>
            </a:r>
            <a:r>
              <a:rPr lang="ko-KR" altLang="en-US" sz="800" smtClean="0"/>
              <a:t>되나요</a:t>
            </a:r>
            <a:r>
              <a:rPr lang="en-US" altLang="ko-KR" sz="800" smtClean="0"/>
              <a:t>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99148" y="2812881"/>
            <a:ext cx="334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Q</a:t>
            </a:r>
            <a:endParaRPr lang="en-US" altLang="ko-KR" sz="1000"/>
          </a:p>
        </p:txBody>
      </p:sp>
      <p:sp>
        <p:nvSpPr>
          <p:cNvPr id="86" name="이등변 삼각형 85"/>
          <p:cNvSpPr/>
          <p:nvPr/>
        </p:nvSpPr>
        <p:spPr>
          <a:xfrm flipH="1" flipV="1">
            <a:off x="4468832" y="2539935"/>
            <a:ext cx="110791" cy="955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/>
          <p:cNvSpPr/>
          <p:nvPr/>
        </p:nvSpPr>
        <p:spPr>
          <a:xfrm flipH="1">
            <a:off x="4467100" y="2931357"/>
            <a:ext cx="114254" cy="9849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flipH="1" flipV="1">
            <a:off x="4461296" y="4221303"/>
            <a:ext cx="110791" cy="9550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143592" y="3182645"/>
            <a:ext cx="2548800" cy="8769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194781" y="3288030"/>
            <a:ext cx="235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평일 오전 </a:t>
            </a:r>
            <a:r>
              <a:rPr lang="en-US" altLang="ko-KR" sz="800"/>
              <a:t>9</a:t>
            </a:r>
            <a:r>
              <a:rPr lang="ko-KR" altLang="en-US" sz="800"/>
              <a:t>시 </a:t>
            </a:r>
            <a:r>
              <a:rPr lang="en-US" altLang="ko-KR" sz="800"/>
              <a:t>~ </a:t>
            </a:r>
            <a:r>
              <a:rPr lang="ko-KR" altLang="en-US" sz="800"/>
              <a:t>오후 </a:t>
            </a:r>
            <a:r>
              <a:rPr lang="en-US" altLang="ko-KR" sz="800"/>
              <a:t>6</a:t>
            </a:r>
            <a:r>
              <a:rPr lang="ko-KR" altLang="en-US" sz="800"/>
              <a:t>시 사이엔 전화상담 </a:t>
            </a:r>
            <a:r>
              <a:rPr lang="ko-KR" altLang="en-US" sz="800" smtClean="0"/>
              <a:t>가능하며 연중무휴 </a:t>
            </a:r>
            <a:r>
              <a:rPr lang="en-US" altLang="ko-KR" sz="800"/>
              <a:t>24</a:t>
            </a:r>
            <a:r>
              <a:rPr lang="ko-KR" altLang="en-US" sz="800"/>
              <a:t>시간 카카오톡 문의 주시면 확인하는 즉시 친절상담 드리겠습니다 </a:t>
            </a:r>
            <a:r>
              <a:rPr lang="en-US" altLang="ko-KR" sz="800" smtClean="0"/>
              <a:t>.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567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22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22472"/>
              </p:ext>
            </p:extLst>
          </p:nvPr>
        </p:nvGraphicFramePr>
        <p:xfrm>
          <a:off x="6903308" y="60594"/>
          <a:ext cx="2240692" cy="368472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후기작성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 시 후기작성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후기이미지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 많을시 슬라이스로 넘기면서 볼수있음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 개수 표시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7280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 시 비밀번호 입력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비밀번호 일치해야지 수정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더보기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후기 게시물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5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 기본으로 노출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버튼 클릭 시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5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개씩 게시물 추가출력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68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2020.11.13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298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상품후기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45507" y="611634"/>
            <a:ext cx="2832468" cy="5256584"/>
            <a:chOff x="347153" y="611634"/>
            <a:chExt cx="2832468" cy="5256584"/>
          </a:xfrm>
        </p:grpSpPr>
        <p:sp>
          <p:nvSpPr>
            <p:cNvPr id="57" name="직사각형 56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78" name="TextBox 77"/>
          <p:cNvSpPr txBox="1"/>
          <p:nvPr/>
        </p:nvSpPr>
        <p:spPr>
          <a:xfrm>
            <a:off x="1371852" y="17476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상품후기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592327" y="2991424"/>
            <a:ext cx="2565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92327" y="5220146"/>
            <a:ext cx="25658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1010" y="3063289"/>
            <a:ext cx="468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김은</a:t>
            </a:r>
            <a:r>
              <a:rPr lang="en-US" altLang="ko-KR" sz="800" smtClean="0"/>
              <a:t>*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63605" y="3063289"/>
            <a:ext cx="77654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2020-10-10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64949" y="4068976"/>
            <a:ext cx="2440907" cy="7317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후기이미지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1010" y="3389093"/>
            <a:ext cx="246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인터넷 설치와 렌탈 한번에 잘 받았어요</a:t>
            </a:r>
            <a:r>
              <a:rPr lang="en-US" altLang="ko-KR" sz="800" smtClean="0"/>
              <a:t>. </a:t>
            </a:r>
            <a:r>
              <a:rPr lang="ko-KR" altLang="en-US" sz="800" smtClean="0"/>
              <a:t>상담도 친절하고 설치도 생각보다 빠르게 되었네요</a:t>
            </a:r>
            <a:r>
              <a:rPr lang="en-US" altLang="ko-KR" sz="800" smtClean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800" smtClean="0"/>
              <a:t>렌탈이랑 같이해서 사은품도 많이 받고 좋아요</a:t>
            </a:r>
            <a:r>
              <a:rPr lang="en-US" altLang="ko-KR" sz="800" smtClean="0"/>
              <a:t>.</a:t>
            </a:r>
            <a:endParaRPr lang="en-US" altLang="ko-KR" sz="8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92327" y="5316886"/>
            <a:ext cx="2513530" cy="423373"/>
          </a:xfrm>
          <a:prstGeom prst="round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더보기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76280" y="2168595"/>
            <a:ext cx="2529577" cy="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배너이미지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2376929" y="2627474"/>
            <a:ext cx="789120" cy="284038"/>
            <a:chOff x="5655088" y="2744411"/>
            <a:chExt cx="789120" cy="284038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5655088" y="2744411"/>
              <a:ext cx="789120" cy="2840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73728" y="279009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bg1"/>
                  </a:solidFill>
                </a:rPr>
                <a:t>후기작성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>
            <a:off x="2308144" y="2599041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타원 79"/>
          <p:cNvSpPr/>
          <p:nvPr/>
        </p:nvSpPr>
        <p:spPr>
          <a:xfrm>
            <a:off x="1430751" y="4494926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타원 80"/>
          <p:cNvSpPr/>
          <p:nvPr/>
        </p:nvSpPr>
        <p:spPr>
          <a:xfrm>
            <a:off x="1841068" y="4816694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31679" y="4878549"/>
            <a:ext cx="558580" cy="28403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삭제</a:t>
            </a:r>
            <a:endParaRPr lang="ko-KR" altLang="en-US" sz="900" b="1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2022367" y="4878549"/>
            <a:ext cx="558580" cy="28403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수정</a:t>
            </a:r>
            <a:endParaRPr lang="ko-KR" altLang="en-US" sz="900" b="1"/>
          </a:p>
        </p:txBody>
      </p:sp>
      <p:sp>
        <p:nvSpPr>
          <p:cNvPr id="85" name="타원 84"/>
          <p:cNvSpPr/>
          <p:nvPr/>
        </p:nvSpPr>
        <p:spPr>
          <a:xfrm>
            <a:off x="576280" y="5334340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6532435" y="4990338"/>
            <a:ext cx="1764846" cy="842976"/>
            <a:chOff x="5971104" y="3219788"/>
            <a:chExt cx="1900678" cy="936382"/>
          </a:xfrm>
        </p:grpSpPr>
        <p:sp>
          <p:nvSpPr>
            <p:cNvPr id="87" name="직사각형 86"/>
            <p:cNvSpPr/>
            <p:nvPr/>
          </p:nvSpPr>
          <p:spPr>
            <a:xfrm>
              <a:off x="5971104" y="3219788"/>
              <a:ext cx="1803523" cy="9363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</a:t>
              </a:r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11593" y="3270433"/>
              <a:ext cx="1760189" cy="30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후기을 삭제하시겠습니까</a:t>
              </a:r>
              <a:r>
                <a:rPr lang="en-US" altLang="ko-KR" sz="800" smtClean="0"/>
                <a:t>?</a:t>
              </a:r>
              <a:endParaRPr lang="ko-KR" altLang="en-US" sz="7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900990" y="3668157"/>
              <a:ext cx="614662" cy="2497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취소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236528" y="3674389"/>
              <a:ext cx="614662" cy="2497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확인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532434" y="3777929"/>
            <a:ext cx="1674635" cy="1101475"/>
            <a:chOff x="6719326" y="3924002"/>
            <a:chExt cx="1674635" cy="1101475"/>
          </a:xfrm>
        </p:grpSpPr>
        <p:sp>
          <p:nvSpPr>
            <p:cNvPr id="93" name="직사각형 92"/>
            <p:cNvSpPr/>
            <p:nvPr/>
          </p:nvSpPr>
          <p:spPr>
            <a:xfrm>
              <a:off x="6719326" y="3924002"/>
              <a:ext cx="1674635" cy="11014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ㅍ</a:t>
              </a:r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27005" y="4026906"/>
              <a:ext cx="130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/>
                <a:t>비밀번호를 입력하세요</a:t>
              </a:r>
              <a:r>
                <a:rPr lang="en-US" altLang="ko-KR" sz="800" smtClean="0"/>
                <a:t>.</a:t>
              </a:r>
              <a:endParaRPr lang="ko-KR" altLang="en-US" sz="70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582759" y="4678483"/>
              <a:ext cx="570735" cy="2248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취소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965782" y="4684094"/>
              <a:ext cx="570735" cy="2248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bg1"/>
                  </a:solidFill>
                </a:rPr>
                <a:t>확인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965783" y="4340169"/>
              <a:ext cx="1187712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8" name="직선 화살표 연결선 97"/>
          <p:cNvCxnSpPr>
            <a:stCxn id="100" idx="3"/>
            <a:endCxn id="93" idx="1"/>
          </p:cNvCxnSpPr>
          <p:nvPr/>
        </p:nvCxnSpPr>
        <p:spPr>
          <a:xfrm flipV="1">
            <a:off x="3232943" y="4328667"/>
            <a:ext cx="3299491" cy="665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986532" y="4813797"/>
            <a:ext cx="1246411" cy="36063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55327" y="4532410"/>
            <a:ext cx="468401" cy="2248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09673" y="4516527"/>
            <a:ext cx="41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1/2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0003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23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2020.10.21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9471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ko-KR" altLang="en-US" sz="800" smtClean="0"/>
                <a:t>상품후기 </a:t>
              </a:r>
              <a:r>
                <a:rPr lang="en-US" altLang="ko-KR" sz="800" smtClean="0"/>
                <a:t>&gt; </a:t>
              </a:r>
              <a:r>
                <a:rPr lang="ko-KR" altLang="en-US" sz="800" smtClean="0"/>
                <a:t>후기작성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45507" y="611634"/>
            <a:ext cx="2832468" cy="5256584"/>
            <a:chOff x="347153" y="611634"/>
            <a:chExt cx="2832468" cy="5256584"/>
          </a:xfrm>
        </p:grpSpPr>
        <p:sp>
          <p:nvSpPr>
            <p:cNvPr id="73" name="직사각형 72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1371852" y="1817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후기작성</a:t>
            </a:r>
            <a:endParaRPr lang="ko-KR" altLang="en-US" sz="1400" b="1"/>
          </a:p>
        </p:txBody>
      </p:sp>
      <p:sp>
        <p:nvSpPr>
          <p:cNvPr id="129" name="TextBox 128"/>
          <p:cNvSpPr txBox="1"/>
          <p:nvPr/>
        </p:nvSpPr>
        <p:spPr>
          <a:xfrm>
            <a:off x="552804" y="2296852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작성자 이름</a:t>
            </a:r>
            <a:endParaRPr lang="en-US" altLang="ko-KR" sz="800" smtClean="0"/>
          </a:p>
        </p:txBody>
      </p:sp>
      <p:sp>
        <p:nvSpPr>
          <p:cNvPr id="130" name="직사각형 129"/>
          <p:cNvSpPr/>
          <p:nvPr/>
        </p:nvSpPr>
        <p:spPr>
          <a:xfrm>
            <a:off x="642859" y="2595517"/>
            <a:ext cx="2488982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52805" y="2874630"/>
            <a:ext cx="74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휴대폰번호</a:t>
            </a:r>
            <a:endParaRPr lang="en-US" altLang="ko-KR" sz="800" smtClean="0"/>
          </a:p>
        </p:txBody>
      </p:sp>
      <p:grpSp>
        <p:nvGrpSpPr>
          <p:cNvPr id="132" name="그룹 131"/>
          <p:cNvGrpSpPr/>
          <p:nvPr/>
        </p:nvGrpSpPr>
        <p:grpSpPr>
          <a:xfrm>
            <a:off x="644971" y="3184180"/>
            <a:ext cx="2486870" cy="276999"/>
            <a:chOff x="1176555" y="2150417"/>
            <a:chExt cx="1752636" cy="276999"/>
          </a:xfrm>
        </p:grpSpPr>
        <p:sp>
          <p:nvSpPr>
            <p:cNvPr id="133" name="직사각형 132"/>
            <p:cNvSpPr/>
            <p:nvPr/>
          </p:nvSpPr>
          <p:spPr>
            <a:xfrm>
              <a:off x="1176555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816946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452390" y="2173989"/>
              <a:ext cx="476801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20045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67658" y="2150417"/>
              <a:ext cx="193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-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21256" y="2150417"/>
              <a:ext cx="487762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010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85269" y="3579845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제목</a:t>
            </a:r>
            <a:endParaRPr lang="en-US" altLang="ko-KR" sz="800" smtClean="0"/>
          </a:p>
        </p:txBody>
      </p:sp>
      <p:sp>
        <p:nvSpPr>
          <p:cNvPr id="140" name="직사각형 139"/>
          <p:cNvSpPr/>
          <p:nvPr/>
        </p:nvSpPr>
        <p:spPr>
          <a:xfrm>
            <a:off x="639871" y="3878414"/>
            <a:ext cx="2491970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548231" y="4244306"/>
            <a:ext cx="770259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내용</a:t>
            </a:r>
            <a:endParaRPr lang="en-US" altLang="ko-KR" sz="80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39872" y="4556263"/>
            <a:ext cx="2491970" cy="952214"/>
            <a:chOff x="639872" y="4406672"/>
            <a:chExt cx="2491970" cy="952214"/>
          </a:xfrm>
        </p:grpSpPr>
        <p:sp>
          <p:nvSpPr>
            <p:cNvPr id="142" name="직사각형 141"/>
            <p:cNvSpPr/>
            <p:nvPr/>
          </p:nvSpPr>
          <p:spPr>
            <a:xfrm>
              <a:off x="639872" y="4406672"/>
              <a:ext cx="2491970" cy="9522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1658" y="4480388"/>
              <a:ext cx="1449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</a:rPr>
                <a:t>최소 </a:t>
              </a:r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</a:rPr>
                <a:t>30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</a:rPr>
                <a:t>자</a:t>
              </a:r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</a:rPr>
                <a:t>이상으로 작성</a:t>
              </a:r>
              <a:endParaRPr lang="en-US" altLang="ko-KR" sz="80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814562" y="5547982"/>
            <a:ext cx="4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mtClean="0"/>
              <a:t>0</a:t>
            </a:r>
            <a:r>
              <a:rPr lang="ko-KR" altLang="en-US" sz="800" smtClean="0"/>
              <a:t>자</a:t>
            </a:r>
            <a:endParaRPr lang="en-US" altLang="ko-KR" sz="800" smtClean="0"/>
          </a:p>
        </p:txBody>
      </p:sp>
      <p:sp>
        <p:nvSpPr>
          <p:cNvPr id="159" name="직사각형 158"/>
          <p:cNvSpPr/>
          <p:nvPr/>
        </p:nvSpPr>
        <p:spPr>
          <a:xfrm>
            <a:off x="349963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161" name="아래쪽 화살표 160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57334" y="736528"/>
            <a:ext cx="63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사진첨부</a:t>
            </a:r>
            <a:endParaRPr lang="en-US" altLang="ko-KR" sz="800" smtClean="0"/>
          </a:p>
        </p:txBody>
      </p:sp>
      <p:sp>
        <p:nvSpPr>
          <p:cNvPr id="49" name="직사각형 48"/>
          <p:cNvSpPr/>
          <p:nvPr/>
        </p:nvSpPr>
        <p:spPr>
          <a:xfrm>
            <a:off x="3738178" y="1048324"/>
            <a:ext cx="893094" cy="2917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사진파일첨부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3046" y="974435"/>
            <a:ext cx="14130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설치셋톱박스</a:t>
            </a:r>
            <a:r>
              <a:rPr lang="en-US" altLang="ko-KR" sz="700" smtClean="0"/>
              <a:t>, </a:t>
            </a:r>
            <a:r>
              <a:rPr lang="ko-KR" altLang="en-US" sz="700" smtClean="0"/>
              <a:t>렌탈상품 사진 등 사진 </a:t>
            </a:r>
            <a:r>
              <a:rPr lang="en-US" altLang="ko-KR" sz="700" smtClean="0"/>
              <a:t>1</a:t>
            </a:r>
            <a:r>
              <a:rPr lang="ko-KR" altLang="en-US" sz="700" smtClean="0"/>
              <a:t>장 이상 필수로 등록</a:t>
            </a:r>
            <a:endParaRPr lang="en-US" altLang="ko-KR" sz="70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607004" y="1560108"/>
            <a:ext cx="82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자동등록방지</a:t>
            </a:r>
            <a:endParaRPr lang="en-US" altLang="ko-KR" sz="800" smtClean="0"/>
          </a:p>
        </p:txBody>
      </p:sp>
      <p:graphicFrame>
        <p:nvGraphicFramePr>
          <p:cNvPr id="53" name="개체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48621"/>
              </p:ext>
            </p:extLst>
          </p:nvPr>
        </p:nvGraphicFramePr>
        <p:xfrm>
          <a:off x="3724243" y="1886675"/>
          <a:ext cx="1161910" cy="33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Image" r:id="rId3" imgW="2158560" imgH="622080" progId="Photoshop.Image.20">
                  <p:embed/>
                </p:oleObj>
              </mc:Choice>
              <mc:Fallback>
                <p:oleObj name="Image" r:id="rId3" imgW="2158560" imgH="622080" progId="Photoshop.Image.20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4243" y="1886675"/>
                        <a:ext cx="1161910" cy="334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992268" y="1934657"/>
            <a:ext cx="1015184" cy="227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57334" y="2266590"/>
            <a:ext cx="2222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보이는 글자를 입력해주세요</a:t>
            </a:r>
            <a:r>
              <a:rPr lang="en-US" altLang="ko-KR" sz="700" smtClean="0"/>
              <a:t>.(</a:t>
            </a:r>
            <a:r>
              <a:rPr lang="ko-KR" altLang="en-US" sz="700" smtClean="0"/>
              <a:t>대소문자 구분</a:t>
            </a:r>
            <a:r>
              <a:rPr lang="en-US" altLang="ko-KR" sz="700" smtClean="0"/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64376" y="2684342"/>
            <a:ext cx="82672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/>
              <a:t>비밀번호</a:t>
            </a:r>
            <a:endParaRPr lang="en-US" altLang="ko-KR" sz="80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015380" y="2995829"/>
            <a:ext cx="11507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smtClean="0"/>
              <a:t>글 수정 및 삭제시 필요</a:t>
            </a:r>
            <a:endParaRPr lang="en-US" altLang="ko-KR" sz="70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3773533" y="2994607"/>
            <a:ext cx="1155948" cy="233554"/>
            <a:chOff x="1461171" y="4926872"/>
            <a:chExt cx="1155948" cy="233554"/>
          </a:xfrm>
        </p:grpSpPr>
        <p:sp>
          <p:nvSpPr>
            <p:cNvPr id="59" name="직사각형 58"/>
            <p:cNvSpPr/>
            <p:nvPr/>
          </p:nvSpPr>
          <p:spPr>
            <a:xfrm>
              <a:off x="1461171" y="4933046"/>
              <a:ext cx="1155948" cy="227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88759" y="4926872"/>
              <a:ext cx="64891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smtClean="0">
                  <a:solidFill>
                    <a:srgbClr val="FF0000"/>
                  </a:solidFill>
                </a:rPr>
                <a:t>4</a:t>
              </a:r>
              <a:r>
                <a:rPr lang="ko-KR" altLang="en-US" sz="700" smtClean="0">
                  <a:solidFill>
                    <a:srgbClr val="FF0000"/>
                  </a:solidFill>
                </a:rPr>
                <a:t>자리 숫자</a:t>
              </a:r>
              <a:endParaRPr lang="en-US" altLang="ko-KR" sz="70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967311" y="3469438"/>
            <a:ext cx="1984242" cy="585597"/>
            <a:chOff x="4028139" y="4994410"/>
            <a:chExt cx="1984242" cy="585597"/>
          </a:xfrm>
        </p:grpSpPr>
        <p:sp>
          <p:nvSpPr>
            <p:cNvPr id="62" name="직사각형 61"/>
            <p:cNvSpPr/>
            <p:nvPr/>
          </p:nvSpPr>
          <p:spPr>
            <a:xfrm>
              <a:off x="4685338" y="5351378"/>
              <a:ext cx="598630" cy="228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ysClr val="windowText" lastClr="000000"/>
                  </a:solidFill>
                </a:rPr>
                <a:t>내용확인</a:t>
              </a:r>
              <a:endParaRPr lang="ko-KR" altLang="en-US" sz="70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41072" y="4994410"/>
              <a:ext cx="1771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개인정보수집 </a:t>
              </a:r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</a:rPr>
                <a:t>이용에 동의합니다</a:t>
              </a:r>
              <a:r>
                <a:rPr lang="en-US" altLang="ko-KR" sz="80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28139" y="5052633"/>
              <a:ext cx="166011" cy="1605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94653" y="4369573"/>
            <a:ext cx="1669655" cy="284038"/>
            <a:chOff x="4048946" y="4414244"/>
            <a:chExt cx="1669655" cy="284038"/>
          </a:xfrm>
        </p:grpSpPr>
        <p:grpSp>
          <p:nvGrpSpPr>
            <p:cNvPr id="65" name="그룹 64"/>
            <p:cNvGrpSpPr/>
            <p:nvPr/>
          </p:nvGrpSpPr>
          <p:grpSpPr>
            <a:xfrm>
              <a:off x="4929481" y="4414244"/>
              <a:ext cx="789120" cy="284038"/>
              <a:chOff x="5655088" y="2744411"/>
              <a:chExt cx="789120" cy="284038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5655088" y="2744411"/>
                <a:ext cx="789120" cy="2840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773730" y="2790096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smtClean="0">
                    <a:solidFill>
                      <a:schemeClr val="bg1"/>
                    </a:solidFill>
                  </a:rPr>
                  <a:t>등록하기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048946" y="4414244"/>
              <a:ext cx="789120" cy="284038"/>
              <a:chOff x="5655088" y="2744411"/>
              <a:chExt cx="789120" cy="2840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5655088" y="2744411"/>
                <a:ext cx="789120" cy="28403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876321" y="2790096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b="1" smtClean="0">
                    <a:solidFill>
                      <a:schemeClr val="bg1"/>
                    </a:solidFill>
                  </a:rPr>
                  <a:t>취소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3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24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903308" y="60594"/>
          <a:ext cx="2240692" cy="2639272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306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345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2020.10.21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6638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800"/>
                <a:t>서비스 가능지역</a:t>
              </a: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860683" y="611634"/>
            <a:ext cx="2832468" cy="5256584"/>
            <a:chOff x="347153" y="611634"/>
            <a:chExt cx="2832468" cy="5256584"/>
          </a:xfrm>
        </p:grpSpPr>
        <p:sp>
          <p:nvSpPr>
            <p:cNvPr id="73" name="직사각형 72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smtClean="0"/>
                    <a:t>TV</a:t>
                  </a:r>
                  <a:endParaRPr lang="ko-KR" altLang="en-US" sz="900" b="1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u="sng" smtClean="0">
                      <a:solidFill>
                        <a:srgbClr val="05C4C4"/>
                      </a:solidFill>
                    </a:rPr>
                    <a:t>결합상품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/>
          <p:cNvSpPr txBox="1"/>
          <p:nvPr/>
        </p:nvSpPr>
        <p:spPr>
          <a:xfrm>
            <a:off x="2486465" y="181773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서비스 가능지역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9712" y="2367919"/>
            <a:ext cx="2594406" cy="3140259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서비스 가능지역 이미지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텍스트 </a:t>
            </a:r>
            <a:endParaRPr lang="en-US" altLang="ko-KR" sz="90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480067" y="5512637"/>
            <a:ext cx="493568" cy="273844"/>
          </a:xfrm>
          <a:ln w="6350">
            <a:noFill/>
          </a:ln>
        </p:spPr>
        <p:txBody>
          <a:bodyPr/>
          <a:lstStyle/>
          <a:p>
            <a:fld id="{35E63289-E213-47A3-AB7E-F18850AF6FD1}" type="slidenum">
              <a:rPr lang="ko-KR" altLang="en-US" sz="788"/>
              <a:t>3</a:t>
            </a:fld>
            <a:endParaRPr lang="ko-KR" altLang="en-US" sz="788"/>
          </a:p>
        </p:txBody>
      </p:sp>
      <p:grpSp>
        <p:nvGrpSpPr>
          <p:cNvPr id="49" name="그룹 48"/>
          <p:cNvGrpSpPr/>
          <p:nvPr/>
        </p:nvGrpSpPr>
        <p:grpSpPr>
          <a:xfrm>
            <a:off x="0" y="0"/>
            <a:ext cx="9144000" cy="288160"/>
            <a:chOff x="0" y="-1"/>
            <a:chExt cx="9144000" cy="288160"/>
          </a:xfrm>
        </p:grpSpPr>
        <p:sp>
          <p:nvSpPr>
            <p:cNvPr id="51" name="직사각형 50"/>
            <p:cNvSpPr/>
            <p:nvPr/>
          </p:nvSpPr>
          <p:spPr>
            <a:xfrm>
              <a:off x="0" y="3727"/>
              <a:ext cx="9144000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5812" y="68795"/>
              <a:ext cx="21675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smtClean="0"/>
                <a:t>LG</a:t>
              </a:r>
              <a:r>
                <a:rPr lang="ko-KR" altLang="en-US" sz="800" smtClean="0"/>
                <a:t>헬로비전 인터넷 가입안내 사이트</a:t>
              </a:r>
              <a:endParaRPr lang="ko-KR" altLang="en-US" sz="8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67687" y="68795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9775" y="68795"/>
              <a:ext cx="1420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</p:grpSp>
      <p:cxnSp>
        <p:nvCxnSpPr>
          <p:cNvPr id="45" name="직선 연결선 44"/>
          <p:cNvCxnSpPr>
            <a:endCxn id="52" idx="2"/>
          </p:cNvCxnSpPr>
          <p:nvPr/>
        </p:nvCxnSpPr>
        <p:spPr>
          <a:xfrm flipH="1">
            <a:off x="3387070" y="2300199"/>
            <a:ext cx="4428" cy="101885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89" idx="0"/>
          </p:cNvCxnSpPr>
          <p:nvPr/>
        </p:nvCxnSpPr>
        <p:spPr>
          <a:xfrm>
            <a:off x="4519025" y="2290844"/>
            <a:ext cx="0" cy="11923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931671" y="2611163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TV+</a:t>
            </a:r>
            <a:r>
              <a:rPr lang="ko-KR" altLang="en-US" sz="750" smtClean="0">
                <a:solidFill>
                  <a:schemeClr val="tx1"/>
                </a:solidFill>
              </a:rPr>
              <a:t>인터넷</a:t>
            </a:r>
            <a:endParaRPr lang="en-US" altLang="ko-KR" sz="75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17401" y="3071418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TV+</a:t>
            </a:r>
            <a:r>
              <a:rPr lang="ko-KR" altLang="en-US" sz="750" smtClean="0">
                <a:solidFill>
                  <a:schemeClr val="tx1"/>
                </a:solidFill>
              </a:rPr>
              <a:t>인터넷</a:t>
            </a:r>
            <a:r>
              <a:rPr lang="en-US" altLang="ko-KR" sz="750" smtClean="0">
                <a:solidFill>
                  <a:schemeClr val="tx1"/>
                </a:solidFill>
              </a:rPr>
              <a:t>+</a:t>
            </a:r>
            <a:r>
              <a:rPr lang="ko-KR" altLang="en-US" sz="750" smtClean="0">
                <a:solidFill>
                  <a:schemeClr val="tx1"/>
                </a:solidFill>
              </a:rPr>
              <a:t>렌탈</a:t>
            </a:r>
            <a:endParaRPr lang="en-US" altLang="ko-KR" sz="75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endCxn id="86" idx="2"/>
          </p:cNvCxnSpPr>
          <p:nvPr/>
        </p:nvCxnSpPr>
        <p:spPr>
          <a:xfrm>
            <a:off x="1136173" y="2161693"/>
            <a:ext cx="0" cy="113189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136174" y="2021798"/>
            <a:ext cx="676570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19025" y="1646163"/>
            <a:ext cx="0" cy="37563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049356" y="1403722"/>
            <a:ext cx="939338" cy="247640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25" b="1">
                <a:solidFill>
                  <a:schemeClr val="bg1"/>
                </a:solidFill>
              </a:rPr>
              <a:t>HOME</a:t>
            </a:r>
            <a:endParaRPr lang="ko-KR" altLang="en-US" sz="825" b="1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6504" y="2021798"/>
            <a:ext cx="939338" cy="402221"/>
            <a:chOff x="459303" y="1643631"/>
            <a:chExt cx="939338" cy="402221"/>
          </a:xfrm>
        </p:grpSpPr>
        <p:cxnSp>
          <p:nvCxnSpPr>
            <p:cNvPr id="62" name="직선 연결선 61"/>
            <p:cNvCxnSpPr>
              <a:endCxn id="63" idx="2"/>
            </p:cNvCxnSpPr>
            <p:nvPr/>
          </p:nvCxnSpPr>
          <p:spPr>
            <a:xfrm>
              <a:off x="928972" y="1643631"/>
              <a:ext cx="0" cy="40222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459303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50" b="1" smtClean="0">
                  <a:solidFill>
                    <a:schemeClr val="tx1"/>
                  </a:solidFill>
                </a:rPr>
                <a:t>TV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95206" y="2021799"/>
            <a:ext cx="939338" cy="402220"/>
            <a:chOff x="1498394" y="1643632"/>
            <a:chExt cx="939338" cy="402220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976375" y="1643632"/>
              <a:ext cx="0" cy="240009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498394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인터넷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923908" y="2021798"/>
            <a:ext cx="939338" cy="402221"/>
            <a:chOff x="2537485" y="1643631"/>
            <a:chExt cx="939338" cy="402221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3005075" y="1643631"/>
              <a:ext cx="0" cy="24001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537485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결합상품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181312" y="2021798"/>
            <a:ext cx="939338" cy="402221"/>
            <a:chOff x="3572207" y="1643631"/>
            <a:chExt cx="939338" cy="402221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4041876" y="1643631"/>
              <a:ext cx="0" cy="34504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3572207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제휴할인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310014" y="2021798"/>
            <a:ext cx="939338" cy="402221"/>
            <a:chOff x="4606929" y="1643631"/>
            <a:chExt cx="939338" cy="402221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5083108" y="1643631"/>
              <a:ext cx="0" cy="27840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4606929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자주하는질문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438718" y="2021798"/>
            <a:ext cx="939338" cy="402221"/>
            <a:chOff x="7231517" y="1643631"/>
            <a:chExt cx="939338" cy="402221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7694676" y="1643631"/>
              <a:ext cx="1442" cy="40222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7231517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설치후기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66504" y="2611163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TV</a:t>
            </a:r>
            <a:r>
              <a:rPr lang="ko-KR" altLang="en-US" sz="750" smtClean="0">
                <a:solidFill>
                  <a:schemeClr val="tx1"/>
                </a:solidFill>
              </a:rPr>
              <a:t>상품</a:t>
            </a:r>
            <a:endParaRPr lang="en-US" altLang="ko-KR" sz="75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66504" y="3045947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smtClean="0">
                <a:solidFill>
                  <a:schemeClr val="tx1"/>
                </a:solidFill>
              </a:rPr>
              <a:t>채널편성표</a:t>
            </a:r>
            <a:endParaRPr lang="en-US" altLang="ko-KR" sz="75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049356" y="2604992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TV+</a:t>
            </a:r>
            <a:r>
              <a:rPr lang="ko-KR" altLang="en-US" sz="750" smtClean="0">
                <a:solidFill>
                  <a:schemeClr val="tx1"/>
                </a:solidFill>
              </a:rPr>
              <a:t>인터넷</a:t>
            </a:r>
            <a:r>
              <a:rPr lang="en-US" altLang="ko-KR" sz="750" smtClean="0">
                <a:solidFill>
                  <a:schemeClr val="tx1"/>
                </a:solidFill>
              </a:rPr>
              <a:t>+</a:t>
            </a:r>
            <a:r>
              <a:rPr lang="ko-KR" altLang="en-US" sz="750" smtClean="0">
                <a:solidFill>
                  <a:schemeClr val="tx1"/>
                </a:solidFill>
              </a:rPr>
              <a:t>모바일</a:t>
            </a:r>
            <a:r>
              <a:rPr lang="en-US" altLang="ko-KR" sz="750" smtClean="0">
                <a:solidFill>
                  <a:schemeClr val="tx1"/>
                </a:solidFill>
              </a:rPr>
              <a:t>(SK)</a:t>
            </a:r>
            <a:endParaRPr lang="en-US" altLang="ko-KR" sz="75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49356" y="3044103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TV+</a:t>
            </a:r>
            <a:r>
              <a:rPr lang="ko-KR" altLang="en-US" sz="750" smtClean="0">
                <a:solidFill>
                  <a:schemeClr val="tx1"/>
                </a:solidFill>
              </a:rPr>
              <a:t>인터넷</a:t>
            </a:r>
            <a:r>
              <a:rPr lang="en-US" altLang="ko-KR" sz="750" smtClean="0">
                <a:solidFill>
                  <a:schemeClr val="tx1"/>
                </a:solidFill>
              </a:rPr>
              <a:t>+</a:t>
            </a:r>
            <a:r>
              <a:rPr lang="ko-KR" altLang="en-US" sz="750" smtClean="0">
                <a:solidFill>
                  <a:schemeClr val="tx1"/>
                </a:solidFill>
              </a:rPr>
              <a:t>모바일</a:t>
            </a:r>
            <a:r>
              <a:rPr lang="en-US" altLang="ko-KR" sz="750" smtClean="0">
                <a:solidFill>
                  <a:schemeClr val="tx1"/>
                </a:solidFill>
              </a:rPr>
              <a:t>(KT)</a:t>
            </a:r>
            <a:endParaRPr lang="en-US" altLang="ko-KR" sz="75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49356" y="3483214"/>
            <a:ext cx="939338" cy="2476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TV+</a:t>
            </a:r>
            <a:r>
              <a:rPr lang="ko-KR" altLang="en-US" sz="750" smtClean="0">
                <a:solidFill>
                  <a:schemeClr val="tx1"/>
                </a:solidFill>
              </a:rPr>
              <a:t>인터넷</a:t>
            </a:r>
            <a:r>
              <a:rPr lang="en-US" altLang="ko-KR" sz="750" smtClean="0">
                <a:solidFill>
                  <a:schemeClr val="tx1"/>
                </a:solidFill>
              </a:rPr>
              <a:t>+</a:t>
            </a:r>
            <a:r>
              <a:rPr lang="ko-KR" altLang="en-US" sz="750" smtClean="0">
                <a:solidFill>
                  <a:schemeClr val="tx1"/>
                </a:solidFill>
              </a:rPr>
              <a:t>모바일</a:t>
            </a:r>
            <a:r>
              <a:rPr lang="en-US" altLang="ko-KR" sz="750" smtClean="0">
                <a:solidFill>
                  <a:schemeClr val="tx1"/>
                </a:solidFill>
              </a:rPr>
              <a:t>(LG)</a:t>
            </a:r>
            <a:endParaRPr lang="en-US" altLang="ko-KR" sz="750">
              <a:solidFill>
                <a:schemeClr val="tx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052610" y="2021798"/>
            <a:ext cx="939338" cy="402221"/>
            <a:chOff x="2537485" y="1643631"/>
            <a:chExt cx="939338" cy="402221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3005075" y="1643631"/>
              <a:ext cx="0" cy="24001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2537485" y="1798212"/>
              <a:ext cx="939338" cy="24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b="1" smtClean="0">
                  <a:solidFill>
                    <a:schemeClr val="tx1"/>
                  </a:solidFill>
                </a:rPr>
                <a:t>모바일결합</a:t>
              </a:r>
              <a:endParaRPr lang="en-US" altLang="ko-KR" sz="75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8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70" y="197978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공통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3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5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93904"/>
              </p:ext>
            </p:extLst>
          </p:nvPr>
        </p:nvGraphicFramePr>
        <p:xfrm>
          <a:off x="6903308" y="60594"/>
          <a:ext cx="2240692" cy="3854197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34719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19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공통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카톡상담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TOP,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폼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스크롤시 고정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614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카카오톡 상담 버튼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카카오톡 상담톡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연결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614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TOP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버튼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화면 위로 이동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606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97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전화상담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고객센터로 연결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397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78533"/>
                  </a:ext>
                </a:extLst>
              </a:tr>
              <a:tr h="409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전체메뉴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119" name="직사각형 118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0285" y="68795"/>
              <a:ext cx="1251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공통요소</a:t>
              </a:r>
              <a:endParaRPr lang="ko-KR" altLang="en-US" sz="800">
                <a:latin typeface="+mj-l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5758" y="694643"/>
            <a:ext cx="2749661" cy="4846213"/>
            <a:chOff x="325758" y="336211"/>
            <a:chExt cx="2749661" cy="4846213"/>
          </a:xfrm>
        </p:grpSpPr>
        <p:sp>
          <p:nvSpPr>
            <p:cNvPr id="54" name="직사각형 53"/>
            <p:cNvSpPr/>
            <p:nvPr/>
          </p:nvSpPr>
          <p:spPr>
            <a:xfrm>
              <a:off x="325759" y="585895"/>
              <a:ext cx="2749659" cy="45965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25759" y="585895"/>
              <a:ext cx="2749660" cy="9361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Border">
              <a:extLst>
                <a:ext uri="{FF2B5EF4-FFF2-40B4-BE49-F238E27FC236}">
                  <a16:creationId xmlns:a16="http://schemas.microsoft.com/office/drawing/2014/main" id="{947ABEC9-B148-464E-9328-5AC8EAC45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232" y="729911"/>
              <a:ext cx="1247439" cy="313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로고이미지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331704" y="336211"/>
              <a:ext cx="2743714" cy="1105876"/>
              <a:chOff x="405138" y="361950"/>
              <a:chExt cx="2743714" cy="1105876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46385" y="1227092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smtClean="0"/>
                  <a:t>TV</a:t>
                </a:r>
                <a:endParaRPr lang="ko-KR" altLang="en-US" sz="900" b="1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76709" y="1236994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인터넷</a:t>
                </a:r>
                <a:endParaRPr lang="ko-KR" altLang="en-US" sz="900" b="1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609012" y="1236994"/>
                <a:ext cx="6463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결합상품</a:t>
                </a:r>
                <a:endParaRPr lang="ko-KR" altLang="en-US" sz="900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87105" y="1236994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/>
                  <a:t>모바일결합</a:t>
                </a:r>
                <a:endParaRPr lang="ko-KR" altLang="en-US" sz="900" b="1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05138" y="361950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mtClean="0">
                    <a:solidFill>
                      <a:srgbClr val="FF0000"/>
                    </a:solidFill>
                  </a:rPr>
                  <a:t>스크롤시 고정</a:t>
                </a:r>
                <a:endParaRPr lang="ko-KR" altLang="en-US" sz="9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472578" y="789509"/>
              <a:ext cx="214993" cy="198651"/>
              <a:chOff x="494346" y="904333"/>
              <a:chExt cx="249069" cy="23013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94346" y="904333"/>
                <a:ext cx="24906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94346" y="996955"/>
                <a:ext cx="24906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94346" y="1088751"/>
                <a:ext cx="249069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5" name="직사각형 144"/>
            <p:cNvSpPr/>
            <p:nvPr/>
          </p:nvSpPr>
          <p:spPr>
            <a:xfrm>
              <a:off x="325758" y="4716090"/>
              <a:ext cx="1358131" cy="466334"/>
            </a:xfrm>
            <a:prstGeom prst="rect">
              <a:avLst/>
            </a:prstGeom>
            <a:solidFill>
              <a:srgbClr val="CFF1EB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ysClr val="windowText" lastClr="000000"/>
                  </a:solidFill>
                </a:rPr>
                <a:t>상담신청</a:t>
              </a:r>
              <a:endParaRPr lang="ko-KR" altLang="en-US" sz="10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683889" y="4716090"/>
              <a:ext cx="1391529" cy="466334"/>
            </a:xfrm>
            <a:prstGeom prst="rect">
              <a:avLst/>
            </a:prstGeom>
            <a:solidFill>
              <a:srgbClr val="FFD393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ysClr val="windowText" lastClr="000000"/>
                  </a:solidFill>
                </a:rPr>
                <a:t>1688-5916</a:t>
              </a:r>
              <a:endParaRPr lang="ko-KR" altLang="en-US" sz="105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381031" y="3541687"/>
              <a:ext cx="602100" cy="4986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카카오톡</a:t>
              </a:r>
              <a:endParaRPr lang="en-US" altLang="ko-KR" sz="80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상담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381031" y="4097152"/>
              <a:ext cx="602100" cy="4986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ysClr val="windowText" lastClr="000000"/>
                  </a:solidFill>
                </a:rPr>
                <a:t>TOP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6" name="타원 95"/>
          <p:cNvSpPr/>
          <p:nvPr/>
        </p:nvSpPr>
        <p:spPr>
          <a:xfrm>
            <a:off x="2309355" y="3843293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309355" y="4455584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09427" y="516769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795764" y="516769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391925" y="786458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99698" y="944327"/>
            <a:ext cx="2749659" cy="45965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499698" y="944327"/>
            <a:ext cx="2749660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order">
            <a:extLst>
              <a:ext uri="{FF2B5EF4-FFF2-40B4-BE49-F238E27FC236}">
                <a16:creationId xmlns:a16="http://schemas.microsoft.com/office/drawing/2014/main" id="{947ABEC9-B148-464E-9328-5AC8EAC45B92}"/>
              </a:ext>
            </a:extLst>
          </p:cNvPr>
          <p:cNvSpPr>
            <a:spLocks/>
          </p:cNvSpPr>
          <p:nvPr/>
        </p:nvSpPr>
        <p:spPr bwMode="auto">
          <a:xfrm>
            <a:off x="4240171" y="1088343"/>
            <a:ext cx="1247439" cy="31388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로고이미지</a:t>
            </a:r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646890" y="1559785"/>
            <a:ext cx="2602467" cy="240734"/>
            <a:chOff x="546385" y="1227092"/>
            <a:chExt cx="2602467" cy="240734"/>
          </a:xfrm>
        </p:grpSpPr>
        <p:sp>
          <p:nvSpPr>
            <p:cNvPr id="139" name="TextBox 138"/>
            <p:cNvSpPr txBox="1"/>
            <p:nvPr/>
          </p:nvSpPr>
          <p:spPr>
            <a:xfrm>
              <a:off x="546385" y="122709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TV</a:t>
              </a:r>
              <a:endParaRPr lang="ko-KR" altLang="en-US" sz="900" b="1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76709" y="123699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인터넷</a:t>
              </a:r>
              <a:endParaRPr lang="ko-KR" altLang="en-US" sz="900" b="1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609012" y="1236994"/>
              <a:ext cx="6463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결합상품</a:t>
              </a:r>
              <a:endParaRPr lang="ko-KR" altLang="en-US" sz="900" b="1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387105" y="1236994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모바일결합</a:t>
              </a:r>
              <a:endParaRPr lang="ko-KR" altLang="en-US" sz="900" b="1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3646517" y="1147941"/>
            <a:ext cx="214993" cy="198651"/>
            <a:chOff x="494346" y="904333"/>
            <a:chExt cx="249069" cy="230137"/>
          </a:xfrm>
        </p:grpSpPr>
        <p:sp>
          <p:nvSpPr>
            <p:cNvPr id="127" name="직사각형 126"/>
            <p:cNvSpPr/>
            <p:nvPr/>
          </p:nvSpPr>
          <p:spPr>
            <a:xfrm>
              <a:off x="494346" y="904333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94346" y="996955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94346" y="1088751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3499697" y="5074522"/>
            <a:ext cx="1358131" cy="466334"/>
          </a:xfrm>
          <a:prstGeom prst="rect">
            <a:avLst/>
          </a:prstGeom>
          <a:solidFill>
            <a:srgbClr val="CFF1EB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ysClr val="windowText" lastClr="000000"/>
                </a:solidFill>
              </a:rPr>
              <a:t>상담신청</a:t>
            </a:r>
            <a:endParaRPr lang="ko-KR" altLang="en-US" sz="1000" b="1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857828" y="5074522"/>
            <a:ext cx="1391529" cy="466334"/>
          </a:xfrm>
          <a:prstGeom prst="rect">
            <a:avLst/>
          </a:prstGeom>
          <a:solidFill>
            <a:srgbClr val="FFD393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ysClr val="windowText" lastClr="000000"/>
                </a:solidFill>
              </a:rPr>
              <a:t>1688-5916</a:t>
            </a:r>
            <a:endParaRPr lang="ko-KR" altLang="en-US" sz="1050" b="1">
              <a:solidFill>
                <a:sysClr val="windowText" lastClr="0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554970" y="3900119"/>
            <a:ext cx="602100" cy="498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카카오톡</a:t>
            </a:r>
            <a:endParaRPr lang="en-US" altLang="ko-KR" sz="80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상담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54970" y="4455584"/>
            <a:ext cx="602100" cy="4986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ysClr val="windowText" lastClr="000000"/>
                </a:solidFill>
              </a:rPr>
              <a:t>TOP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502411" y="944327"/>
            <a:ext cx="2047294" cy="45965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/>
          <p:cNvGrpSpPr/>
          <p:nvPr/>
        </p:nvGrpSpPr>
        <p:grpSpPr>
          <a:xfrm>
            <a:off x="5262865" y="1054959"/>
            <a:ext cx="185963" cy="185963"/>
            <a:chOff x="4962886" y="1629675"/>
            <a:chExt cx="273373" cy="273373"/>
          </a:xfrm>
        </p:grpSpPr>
        <p:sp>
          <p:nvSpPr>
            <p:cNvPr id="148" name="직사각형 147"/>
            <p:cNvSpPr/>
            <p:nvPr/>
          </p:nvSpPr>
          <p:spPr>
            <a:xfrm>
              <a:off x="4962886" y="1629675"/>
              <a:ext cx="273373" cy="273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5035591" y="1699983"/>
              <a:ext cx="127961" cy="127713"/>
              <a:chOff x="7092943" y="3037285"/>
              <a:chExt cx="199003" cy="198618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7092943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>
                <a:off x="7093328" y="3037285"/>
                <a:ext cx="198618" cy="1986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TextBox 153"/>
          <p:cNvSpPr txBox="1"/>
          <p:nvPr/>
        </p:nvSpPr>
        <p:spPr>
          <a:xfrm>
            <a:off x="3658198" y="148219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TV</a:t>
            </a:r>
            <a:endParaRPr lang="ko-KR" altLang="en-US" sz="900" b="1"/>
          </a:p>
        </p:txBody>
      </p:sp>
      <p:sp>
        <p:nvSpPr>
          <p:cNvPr id="155" name="TextBox 154"/>
          <p:cNvSpPr txBox="1"/>
          <p:nvPr/>
        </p:nvSpPr>
        <p:spPr>
          <a:xfrm>
            <a:off x="3646517" y="2488177"/>
            <a:ext cx="87716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smtClean="0"/>
              <a:t>인터넷</a:t>
            </a:r>
            <a:endParaRPr lang="en-US" altLang="ko-KR" sz="900" b="1" smtClean="0"/>
          </a:p>
          <a:p>
            <a:pPr>
              <a:lnSpc>
                <a:spcPct val="250000"/>
              </a:lnSpc>
            </a:pPr>
            <a:r>
              <a:rPr lang="ko-KR" altLang="en-US" sz="900" b="1" smtClean="0"/>
              <a:t>결합상품</a:t>
            </a:r>
            <a:endParaRPr lang="en-US" altLang="ko-KR" sz="900" b="1" smtClean="0"/>
          </a:p>
          <a:p>
            <a:pPr>
              <a:lnSpc>
                <a:spcPct val="250000"/>
              </a:lnSpc>
            </a:pPr>
            <a:r>
              <a:rPr lang="ko-KR" altLang="en-US" sz="900" b="1" smtClean="0"/>
              <a:t>모바일결합</a:t>
            </a:r>
            <a:endParaRPr lang="en-US" altLang="ko-KR" sz="900" b="1" smtClean="0"/>
          </a:p>
          <a:p>
            <a:pPr>
              <a:lnSpc>
                <a:spcPct val="250000"/>
              </a:lnSpc>
            </a:pPr>
            <a:r>
              <a:rPr lang="ko-KR" altLang="en-US" sz="900" b="1" smtClean="0"/>
              <a:t>제휴할인</a:t>
            </a:r>
            <a:endParaRPr lang="en-US" altLang="ko-KR" sz="900" b="1" smtClean="0"/>
          </a:p>
          <a:p>
            <a:pPr>
              <a:lnSpc>
                <a:spcPct val="250000"/>
              </a:lnSpc>
            </a:pPr>
            <a:r>
              <a:rPr lang="ko-KR" altLang="en-US" sz="900" b="1" smtClean="0"/>
              <a:t>자주하는질문</a:t>
            </a:r>
            <a:endParaRPr lang="en-US" altLang="ko-KR" sz="900" b="1" smtClean="0"/>
          </a:p>
          <a:p>
            <a:pPr>
              <a:lnSpc>
                <a:spcPct val="250000"/>
              </a:lnSpc>
            </a:pPr>
            <a:r>
              <a:rPr lang="ko-KR" altLang="en-US" sz="900" b="1" smtClean="0"/>
              <a:t>설치후기</a:t>
            </a:r>
            <a:endParaRPr lang="ko-KR" altLang="en-US" sz="900" b="1"/>
          </a:p>
        </p:txBody>
      </p:sp>
      <p:sp>
        <p:nvSpPr>
          <p:cNvPr id="171" name="TextBox 170"/>
          <p:cNvSpPr txBox="1"/>
          <p:nvPr/>
        </p:nvSpPr>
        <p:spPr>
          <a:xfrm>
            <a:off x="3658198" y="1856213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smtClean="0"/>
              <a:t>TV</a:t>
            </a:r>
            <a:r>
              <a:rPr lang="ko-KR" altLang="en-US" sz="800" smtClean="0"/>
              <a:t>상품</a:t>
            </a:r>
            <a:endParaRPr lang="en-US" altLang="ko-KR" sz="800" smtClean="0"/>
          </a:p>
          <a:p>
            <a:pPr>
              <a:lnSpc>
                <a:spcPct val="200000"/>
              </a:lnSpc>
            </a:pPr>
            <a:r>
              <a:rPr lang="ko-KR" altLang="en-US" sz="800" smtClean="0"/>
              <a:t>채널편성표</a:t>
            </a:r>
            <a:endParaRPr lang="en-US" altLang="ko-KR" sz="800" smtClean="0"/>
          </a:p>
        </p:txBody>
      </p:sp>
      <p:sp>
        <p:nvSpPr>
          <p:cNvPr id="172" name="직사각형 171"/>
          <p:cNvSpPr/>
          <p:nvPr/>
        </p:nvSpPr>
        <p:spPr>
          <a:xfrm>
            <a:off x="352703" y="974880"/>
            <a:ext cx="2687864" cy="5342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/>
          <p:cNvCxnSpPr/>
          <p:nvPr/>
        </p:nvCxnSpPr>
        <p:spPr>
          <a:xfrm>
            <a:off x="3754013" y="1798155"/>
            <a:ext cx="1558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754013" y="2552393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3754013" y="2915890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3754013" y="3266598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754013" y="3608569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754013" y="3943105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754013" y="4270208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754013" y="4675878"/>
            <a:ext cx="155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58198" y="1107823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HOME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5914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70" y="197978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메인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3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107"/>
          <p:cNvSpPr/>
          <p:nvPr/>
        </p:nvSpPr>
        <p:spPr>
          <a:xfrm>
            <a:off x="347154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7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3108"/>
              </p:ext>
            </p:extLst>
          </p:nvPr>
        </p:nvGraphicFramePr>
        <p:xfrm>
          <a:off x="6903308" y="60594"/>
          <a:ext cx="2240692" cy="4943528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4661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전체메뉴 아이콘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전체메뉴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920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메인배너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관리자설정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이미지노출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개수 제한 없음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자동롤링되고 슬라이딩으로 이미지 롤링가능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이동 인디케이터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: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등록된 배너수 만큼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5274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퀵메뉴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각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9126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베스트상품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최대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4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개까지 노출가능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해당 상품 링크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추가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기능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렌탈결합추천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슬라이스로 구성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추가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수정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삭제 기능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6242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54076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sp>
        <p:nvSpPr>
          <p:cNvPr id="140" name="직사각형 139"/>
          <p:cNvSpPr/>
          <p:nvPr/>
        </p:nvSpPr>
        <p:spPr>
          <a:xfrm>
            <a:off x="347153" y="2724643"/>
            <a:ext cx="2832467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/>
                <a:t>2020.10.20</a:t>
              </a:r>
              <a:endParaRPr lang="ko-KR" altLang="en-US" sz="8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9769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ko-KR" altLang="en-US" sz="800" smtClean="0">
                  <a:latin typeface="+mj-lt"/>
                </a:rPr>
                <a:t>메인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47153" y="611634"/>
            <a:ext cx="2832467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Border">
            <a:extLst>
              <a:ext uri="{FF2B5EF4-FFF2-40B4-BE49-F238E27FC236}">
                <a16:creationId xmlns:a16="http://schemas.microsoft.com/office/drawing/2014/main" id="{947ABEC9-B148-464E-9328-5AC8EAC45B92}"/>
              </a:ext>
            </a:extLst>
          </p:cNvPr>
          <p:cNvSpPr>
            <a:spLocks/>
          </p:cNvSpPr>
          <p:nvPr/>
        </p:nvSpPr>
        <p:spPr bwMode="auto">
          <a:xfrm>
            <a:off x="1139666" y="755650"/>
            <a:ext cx="1247439" cy="31388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로고이미지</a:t>
            </a:r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4346" y="1227092"/>
            <a:ext cx="2602467" cy="240734"/>
            <a:chOff x="546385" y="1227092"/>
            <a:chExt cx="2602467" cy="240734"/>
          </a:xfrm>
        </p:grpSpPr>
        <p:sp>
          <p:nvSpPr>
            <p:cNvPr id="111" name="TextBox 110"/>
            <p:cNvSpPr txBox="1"/>
            <p:nvPr/>
          </p:nvSpPr>
          <p:spPr>
            <a:xfrm>
              <a:off x="546385" y="122709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mtClean="0"/>
                <a:t>TV</a:t>
              </a:r>
              <a:endParaRPr lang="ko-KR" altLang="en-US" sz="900" b="1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76709" y="1236994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인터넷</a:t>
              </a:r>
              <a:endParaRPr lang="ko-KR" altLang="en-US" sz="900" b="1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09012" y="1236994"/>
              <a:ext cx="6463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결합상품</a:t>
              </a:r>
              <a:endParaRPr lang="ko-KR" altLang="en-US" sz="900" b="1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87105" y="1236994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모바일결합</a:t>
              </a:r>
              <a:endParaRPr lang="ko-KR" altLang="en-US" sz="900" b="1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93973" y="815248"/>
            <a:ext cx="214993" cy="198651"/>
            <a:chOff x="494346" y="904333"/>
            <a:chExt cx="249069" cy="230137"/>
          </a:xfrm>
        </p:grpSpPr>
        <p:sp>
          <p:nvSpPr>
            <p:cNvPr id="10" name="직사각형 9"/>
            <p:cNvSpPr/>
            <p:nvPr/>
          </p:nvSpPr>
          <p:spPr>
            <a:xfrm>
              <a:off x="494346" y="904333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4346" y="996955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94346" y="1088751"/>
              <a:ext cx="249069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47153" y="1547738"/>
            <a:ext cx="2832467" cy="12030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Label" descr="&lt;SmartSettings&gt;&lt;SmartResize anchorLeft=&quot;Relativ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6545CD3-0C36-4680-928A-BCDCCA32EB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35606" y="1919754"/>
            <a:ext cx="1055558" cy="212366"/>
          </a:xfrm>
          <a:prstGeom prst="rect">
            <a:avLst/>
          </a:prstGeom>
          <a:solidFill>
            <a:srgbClr val="FFFFFF"/>
          </a:solidFill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메인배너 이미지</a:t>
            </a:r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98" y="2498081"/>
            <a:ext cx="719574" cy="101758"/>
          </a:xfrm>
          <a:prstGeom prst="rect">
            <a:avLst/>
          </a:prstGeom>
        </p:spPr>
      </p:pic>
      <p:grpSp>
        <p:nvGrpSpPr>
          <p:cNvPr id="127" name="그룹 126"/>
          <p:cNvGrpSpPr/>
          <p:nvPr/>
        </p:nvGrpSpPr>
        <p:grpSpPr>
          <a:xfrm>
            <a:off x="780149" y="2846788"/>
            <a:ext cx="559769" cy="549463"/>
            <a:chOff x="1299684" y="2957299"/>
            <a:chExt cx="559769" cy="549463"/>
          </a:xfrm>
        </p:grpSpPr>
        <p:sp>
          <p:nvSpPr>
            <p:cNvPr id="128" name="TextBox 127"/>
            <p:cNvSpPr txBox="1"/>
            <p:nvPr/>
          </p:nvSpPr>
          <p:spPr>
            <a:xfrm>
              <a:off x="1299684" y="3275930"/>
              <a:ext cx="5597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</a:t>
              </a:r>
              <a:r>
                <a:rPr lang="en-US" altLang="ko-KR" sz="900" b="1" smtClean="0"/>
                <a:t>TV</a:t>
              </a:r>
              <a:endParaRPr lang="ko-KR" altLang="en-US" sz="900" b="1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1431627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1933425" y="2837065"/>
            <a:ext cx="761747" cy="559186"/>
            <a:chOff x="2344548" y="2957299"/>
            <a:chExt cx="761747" cy="559186"/>
          </a:xfrm>
        </p:grpSpPr>
        <p:sp>
          <p:nvSpPr>
            <p:cNvPr id="131" name="TextBox 130"/>
            <p:cNvSpPr txBox="1"/>
            <p:nvPr/>
          </p:nvSpPr>
          <p:spPr>
            <a:xfrm>
              <a:off x="2344548" y="328565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헬로인터넷</a:t>
              </a:r>
              <a:endParaRPr lang="ko-KR" altLang="en-US" sz="900" b="1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2543380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79159" y="3520542"/>
            <a:ext cx="761747" cy="559644"/>
            <a:chOff x="3591390" y="2957299"/>
            <a:chExt cx="761747" cy="559644"/>
          </a:xfrm>
        </p:grpSpPr>
        <p:sp>
          <p:nvSpPr>
            <p:cNvPr id="135" name="TextBox 134"/>
            <p:cNvSpPr txBox="1"/>
            <p:nvPr/>
          </p:nvSpPr>
          <p:spPr>
            <a:xfrm>
              <a:off x="3591390" y="3286111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모바일결합</a:t>
              </a:r>
              <a:endParaRPr lang="ko-KR" altLang="en-US" sz="900" b="1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827743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1832198" y="3524524"/>
            <a:ext cx="877163" cy="559644"/>
            <a:chOff x="4916727" y="2957299"/>
            <a:chExt cx="877163" cy="559644"/>
          </a:xfrm>
        </p:grpSpPr>
        <p:sp>
          <p:nvSpPr>
            <p:cNvPr id="138" name="TextBox 137"/>
            <p:cNvSpPr txBox="1"/>
            <p:nvPr/>
          </p:nvSpPr>
          <p:spPr>
            <a:xfrm>
              <a:off x="4916727" y="3286111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mtClean="0"/>
                <a:t>헬로렌탈결합</a:t>
              </a:r>
              <a:endParaRPr lang="ko-KR" altLang="en-US" sz="900" b="1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216542" y="2957299"/>
              <a:ext cx="277046" cy="27704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284018" y="421264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베스트상품</a:t>
            </a:r>
            <a:endParaRPr lang="ko-KR" altLang="en-US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09980" y="4589200"/>
            <a:ext cx="2477844" cy="7931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23282" y="470452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100</a:t>
            </a:r>
            <a:r>
              <a:rPr lang="ko-KR" altLang="en-US" sz="800" b="1" smtClean="0">
                <a:solidFill>
                  <a:srgbClr val="FF0000"/>
                </a:solidFill>
              </a:rPr>
              <a:t>만원 사은품 증정</a:t>
            </a:r>
            <a:endParaRPr lang="en-US" altLang="ko-KR" sz="800" b="1" smtClean="0">
              <a:solidFill>
                <a:srgbClr val="FF0000"/>
              </a:solidFill>
            </a:endParaRPr>
          </a:p>
          <a:p>
            <a:r>
              <a:rPr lang="ko-KR" altLang="en-US" sz="800" b="1"/>
              <a:t>기가라이트</a:t>
            </a:r>
            <a:r>
              <a:rPr lang="en-US" altLang="ko-KR" sz="800" b="1"/>
              <a:t>(500M) </a:t>
            </a:r>
            <a:r>
              <a:rPr lang="ko-KR" altLang="en-US" sz="800" b="1" smtClean="0"/>
              <a:t>결합</a:t>
            </a:r>
            <a:endParaRPr lang="en-US" altLang="ko-KR" sz="800" b="1" smtClean="0"/>
          </a:p>
          <a:p>
            <a:r>
              <a:rPr lang="ko-KR" altLang="en-US" sz="800"/>
              <a:t>와이파이 무료 </a:t>
            </a:r>
            <a:r>
              <a:rPr lang="en-US" altLang="ko-KR" sz="800"/>
              <a:t>+ </a:t>
            </a:r>
            <a:r>
              <a:rPr lang="ko-KR" altLang="en-US" sz="800"/>
              <a:t>상품권 </a:t>
            </a:r>
            <a:r>
              <a:rPr lang="en-US" altLang="ko-KR" sz="800"/>
              <a:t>8</a:t>
            </a:r>
            <a:r>
              <a:rPr lang="ko-KR" altLang="en-US" sz="800"/>
              <a:t>만원 </a:t>
            </a:r>
            <a:r>
              <a:rPr lang="en-US" altLang="ko-KR" sz="800"/>
              <a:t>+ </a:t>
            </a:r>
            <a:r>
              <a:rPr lang="ko-KR" altLang="en-US" sz="800"/>
              <a:t>현금</a:t>
            </a:r>
          </a:p>
          <a:p>
            <a:r>
              <a:rPr lang="ko-KR" altLang="en-US" sz="800" b="1" smtClean="0"/>
              <a:t>월 </a:t>
            </a:r>
            <a:r>
              <a:rPr lang="en-US" altLang="ko-KR" sz="800" b="1"/>
              <a:t>33,260</a:t>
            </a:r>
            <a:r>
              <a:rPr lang="ko-KR" altLang="en-US" sz="800" b="1" smtClean="0"/>
              <a:t>원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3336115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09980" y="5512183"/>
            <a:ext cx="2477844" cy="3560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256058" y="65867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렌탈결합추천</a:t>
            </a:r>
            <a:endParaRPr lang="ko-KR" altLang="en-US" sz="1050" b="1"/>
          </a:p>
        </p:txBody>
      </p:sp>
      <p:grpSp>
        <p:nvGrpSpPr>
          <p:cNvPr id="149" name="그룹 148"/>
          <p:cNvGrpSpPr/>
          <p:nvPr/>
        </p:nvGrpSpPr>
        <p:grpSpPr>
          <a:xfrm>
            <a:off x="3640821" y="1016440"/>
            <a:ext cx="2214317" cy="1583399"/>
            <a:chOff x="909470" y="1764807"/>
            <a:chExt cx="1664310" cy="1867947"/>
          </a:xfrm>
        </p:grpSpPr>
        <p:sp>
          <p:nvSpPr>
            <p:cNvPr id="150" name="직사각형 149"/>
            <p:cNvSpPr/>
            <p:nvPr/>
          </p:nvSpPr>
          <p:spPr>
            <a:xfrm>
              <a:off x="909470" y="1764807"/>
              <a:ext cx="1664310" cy="18679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6802" y="2725132"/>
              <a:ext cx="15496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smtClean="0"/>
                <a:t>스마트 광랜안심</a:t>
              </a:r>
              <a:r>
                <a:rPr lang="en-US" altLang="ko-KR" sz="800" b="1" smtClean="0"/>
                <a:t>(100M) + U+tv </a:t>
              </a:r>
              <a:r>
                <a:rPr lang="ko-KR" altLang="en-US" sz="800" b="1" smtClean="0"/>
                <a:t>베이직</a:t>
              </a:r>
            </a:p>
            <a:p>
              <a:r>
                <a:rPr lang="ko-KR" altLang="en-US" sz="800" smtClean="0"/>
                <a:t>인터넷 </a:t>
              </a:r>
              <a:r>
                <a:rPr lang="en-US" altLang="ko-KR" sz="800"/>
                <a:t>+ Wifi + </a:t>
              </a:r>
              <a:r>
                <a:rPr lang="ko-KR" altLang="en-US" sz="800"/>
                <a:t>유해차단 </a:t>
              </a:r>
              <a:r>
                <a:rPr lang="en-US" altLang="ko-KR" sz="800"/>
                <a:t>+ AI</a:t>
              </a:r>
              <a:r>
                <a:rPr lang="ko-KR" altLang="en-US" sz="800"/>
                <a:t>스피커 </a:t>
              </a:r>
              <a:r>
                <a:rPr lang="en-US" altLang="ko-KR" sz="800"/>
                <a:t>+ </a:t>
              </a:r>
              <a:r>
                <a:rPr lang="en-US" altLang="ko-KR" sz="800" smtClean="0"/>
                <a:t>AI</a:t>
              </a:r>
              <a:r>
                <a:rPr lang="ko-KR" altLang="en-US" sz="800" smtClean="0"/>
                <a:t>리모컨</a:t>
              </a:r>
            </a:p>
            <a:p>
              <a:r>
                <a:rPr lang="ko-KR" altLang="en-US" sz="800" smtClean="0"/>
                <a:t>월 </a:t>
              </a:r>
              <a:r>
                <a:rPr lang="en-US" altLang="ko-KR" sz="800" smtClean="0"/>
                <a:t>37,000</a:t>
              </a:r>
              <a:r>
                <a:rPr lang="ko-KR" altLang="en-US" sz="800" smtClean="0"/>
                <a:t>원</a:t>
              </a:r>
              <a:endParaRPr lang="ko-KR" altLang="en-US" sz="80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1471032" y="1915250"/>
              <a:ext cx="541187" cy="72704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이미지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527237" y="2846788"/>
            <a:ext cx="2477844" cy="7931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527237" y="3796078"/>
            <a:ext cx="2477844" cy="7931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027816" y="3116391"/>
            <a:ext cx="1476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smtClean="0"/>
              <a:t>LG</a:t>
            </a:r>
            <a:r>
              <a:rPr lang="ko-KR" altLang="en-US" sz="1050" b="1" smtClean="0"/>
              <a:t>헬로비전 가입절차</a:t>
            </a:r>
            <a:endParaRPr lang="ko-KR" altLang="en-US" sz="1050" b="1"/>
          </a:p>
        </p:txBody>
      </p:sp>
      <p:sp>
        <p:nvSpPr>
          <p:cNvPr id="159" name="TextBox 158"/>
          <p:cNvSpPr txBox="1"/>
          <p:nvPr/>
        </p:nvSpPr>
        <p:spPr>
          <a:xfrm>
            <a:off x="4269870" y="406568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smtClean="0"/>
              <a:t>제휴카드혜택</a:t>
            </a:r>
            <a:endParaRPr lang="ko-KR" altLang="en-US" sz="1050" b="1"/>
          </a:p>
        </p:txBody>
      </p:sp>
      <p:sp>
        <p:nvSpPr>
          <p:cNvPr id="163" name="직사각형 162"/>
          <p:cNvSpPr/>
          <p:nvPr/>
        </p:nvSpPr>
        <p:spPr>
          <a:xfrm>
            <a:off x="3347513" y="4834992"/>
            <a:ext cx="2832467" cy="10332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380914" y="4897798"/>
            <a:ext cx="2781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개인정보처리방침     홈페이지이용약관     이메일 무단수집거부</a:t>
            </a:r>
            <a:endParaRPr lang="ko-KR" altLang="en-US" sz="700"/>
          </a:p>
        </p:txBody>
      </p:sp>
      <p:pic>
        <p:nvPicPr>
          <p:cNvPr id="166" name="Picture 2" descr="http://www.lghello-cable.com/file_data/logo/202006/btn_logo_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30" y="5057949"/>
            <a:ext cx="807828" cy="2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80914" y="5279596"/>
            <a:ext cx="2797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smtClean="0"/>
              <a:t>회사명 </a:t>
            </a:r>
            <a:r>
              <a:rPr lang="en-US" altLang="ko-KR" sz="600" smtClean="0"/>
              <a:t>: </a:t>
            </a:r>
            <a:r>
              <a:rPr lang="ko-KR" altLang="en-US" sz="600" smtClean="0"/>
              <a:t>주식회사 아이리빙   주소 </a:t>
            </a:r>
            <a:r>
              <a:rPr lang="en-US" altLang="ko-KR" sz="600" smtClean="0"/>
              <a:t>: </a:t>
            </a:r>
            <a:r>
              <a:rPr lang="ko-KR" altLang="en-US" sz="600"/>
              <a:t>경남 창원시 의창구 사화로 </a:t>
            </a:r>
            <a:r>
              <a:rPr lang="en-US" altLang="ko-KR" sz="600"/>
              <a:t>18</a:t>
            </a:r>
            <a:r>
              <a:rPr lang="ko-KR" altLang="en-US" sz="600"/>
              <a:t>번길 </a:t>
            </a:r>
            <a:r>
              <a:rPr lang="en-US" altLang="ko-KR" sz="600" smtClean="0"/>
              <a:t>34</a:t>
            </a:r>
          </a:p>
          <a:p>
            <a:pPr>
              <a:lnSpc>
                <a:spcPct val="150000"/>
              </a:lnSpc>
            </a:pPr>
            <a:r>
              <a:rPr lang="ko-KR" altLang="en-US" sz="600" smtClean="0"/>
              <a:t>통신판매업신고 </a:t>
            </a:r>
            <a:r>
              <a:rPr lang="en-US" altLang="ko-KR" sz="600" smtClean="0"/>
              <a:t>: </a:t>
            </a:r>
            <a:r>
              <a:rPr lang="ko-KR" altLang="en-US" sz="600" smtClean="0"/>
              <a:t>제 </a:t>
            </a:r>
            <a:r>
              <a:rPr lang="en-US" altLang="ko-KR" sz="600" smtClean="0"/>
              <a:t>2019-</a:t>
            </a:r>
            <a:r>
              <a:rPr lang="ko-KR" altLang="en-US" sz="600" err="1" smtClean="0"/>
              <a:t>창원의창</a:t>
            </a:r>
            <a:r>
              <a:rPr lang="en-US" altLang="ko-KR" sz="600" smtClean="0"/>
              <a:t>-0325 </a:t>
            </a:r>
            <a:r>
              <a:rPr lang="ko-KR" altLang="en-US" sz="600" smtClean="0"/>
              <a:t>호</a:t>
            </a:r>
            <a:r>
              <a:rPr lang="en-US" altLang="ko-KR" sz="600"/>
              <a:t> </a:t>
            </a:r>
            <a:r>
              <a:rPr lang="en-US" altLang="ko-KR" sz="600" smtClean="0"/>
              <a:t>      </a:t>
            </a:r>
            <a:r>
              <a:rPr lang="ko-KR" altLang="en-US" sz="600" smtClean="0"/>
              <a:t>대표번호 </a:t>
            </a:r>
            <a:r>
              <a:rPr lang="en-US" altLang="ko-KR" sz="600" smtClean="0"/>
              <a:t>: 1688-5916            </a:t>
            </a:r>
          </a:p>
          <a:p>
            <a:pPr>
              <a:lnSpc>
                <a:spcPct val="150000"/>
              </a:lnSpc>
            </a:pPr>
            <a:r>
              <a:rPr lang="en-US" altLang="ko-KR" sz="600" smtClean="0"/>
              <a:t>Copyright </a:t>
            </a:r>
            <a:r>
              <a:rPr lang="en-US" altLang="ko-KR" sz="600"/>
              <a:t>© </a:t>
            </a:r>
            <a:r>
              <a:rPr lang="en-US" altLang="ko-KR" sz="600" smtClean="0"/>
              <a:t>2020 ILIVING </a:t>
            </a:r>
            <a:r>
              <a:rPr lang="en-US" altLang="ko-KR" sz="600"/>
              <a:t>All Rights Reserved.</a:t>
            </a:r>
            <a:endParaRPr lang="en-US" altLang="ko-KR" sz="600" smtClean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46" y="2432512"/>
            <a:ext cx="719574" cy="101758"/>
          </a:xfrm>
          <a:prstGeom prst="rect">
            <a:avLst/>
          </a:prstGeom>
        </p:spPr>
      </p:pic>
      <p:sp>
        <p:nvSpPr>
          <p:cNvPr id="2" name="이등변 삼각형 1"/>
          <p:cNvSpPr/>
          <p:nvPr/>
        </p:nvSpPr>
        <p:spPr>
          <a:xfrm rot="16200000">
            <a:off x="3438269" y="1701786"/>
            <a:ext cx="144440" cy="12451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/>
          <p:cNvSpPr/>
          <p:nvPr/>
        </p:nvSpPr>
        <p:spPr>
          <a:xfrm rot="16200000" flipV="1">
            <a:off x="5933337" y="1697242"/>
            <a:ext cx="162003" cy="13965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378852" y="72427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092019" y="1894240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58814" y="2849118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04518" y="4248245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93845" y="716078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 txBox="1">
            <a:spLocks/>
          </p:cNvSpPr>
          <p:nvPr/>
        </p:nvSpPr>
        <p:spPr>
          <a:xfrm>
            <a:off x="3077835" y="4716090"/>
            <a:ext cx="2988331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</a:t>
            </a:r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헬로비전 인터넷 가입안내 사이트</a:t>
            </a:r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87169" y="1979786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 smtClean="0">
                <a:latin typeface="+mn-ea"/>
              </a:rPr>
              <a:t>서브</a:t>
            </a:r>
            <a:endParaRPr lang="ko-KR" altLang="en-US" sz="5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7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2440" y="5672726"/>
            <a:ext cx="370384" cy="339507"/>
          </a:xfrm>
        </p:spPr>
        <p:txBody>
          <a:bodyPr/>
          <a:lstStyle/>
          <a:p>
            <a:fld id="{E0E73EF2-4B26-4644-88A6-85759682C052}" type="slidenum">
              <a:rPr lang="ko-KR" altLang="en-US" sz="800" smtClean="0"/>
              <a:t>9</a:t>
            </a:fld>
            <a:endParaRPr lang="ko-KR" altLang="en-US" sz="8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84289"/>
              </p:ext>
            </p:extLst>
          </p:nvPr>
        </p:nvGraphicFramePr>
        <p:xfrm>
          <a:off x="6903308" y="60594"/>
          <a:ext cx="2240692" cy="3877583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3721870974"/>
                    </a:ext>
                  </a:extLst>
                </a:gridCol>
                <a:gridCol w="1966143">
                  <a:extLst>
                    <a:ext uri="{9D8B030D-6E8A-4147-A177-3AD203B41FA5}">
                      <a16:colId xmlns:a16="http://schemas.microsoft.com/office/drawing/2014/main" val="3720273075"/>
                    </a:ext>
                  </a:extLst>
                </a:gridCol>
              </a:tblGrid>
              <a:tr h="24420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54126"/>
                  </a:ext>
                </a:extLst>
              </a:tr>
              <a:tr h="666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탭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TV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채널편성표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10172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각 탭 클릭시 해당 페이지로 이동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717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상품리스트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상품명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혜택 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/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월요금 텍스트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관리자에서 이미지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텍스트 수정 가능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4693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요금상세보기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클릭시 설치비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기본료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장비료 상세 금액 레이어 팝업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3481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상담신청 버튼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- </a:t>
                      </a:r>
                      <a:r>
                        <a:rPr lang="ko-KR" altLang="en-US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itchFamily="2" charset="2"/>
                        </a:rPr>
                        <a:t>클릭 시 상담신청 작성 페이지 출력</a:t>
                      </a: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057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1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134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itchFamily="2" charset="2"/>
                      </a:endParaRPr>
                    </a:p>
                  </a:txBody>
                  <a:tcPr marL="17995" marR="17995" marT="36002" marB="36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36040"/>
                  </a:ext>
                </a:extLst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-1" y="0"/>
            <a:ext cx="9144001" cy="303036"/>
            <a:chOff x="0" y="-14877"/>
            <a:chExt cx="12243149" cy="303036"/>
          </a:xfrm>
        </p:grpSpPr>
        <p:sp>
          <p:nvSpPr>
            <p:cNvPr id="70" name="직사각형 69"/>
            <p:cNvSpPr/>
            <p:nvPr/>
          </p:nvSpPr>
          <p:spPr>
            <a:xfrm>
              <a:off x="0" y="3727"/>
              <a:ext cx="9237625" cy="284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0" y="-14877"/>
              <a:ext cx="12243149" cy="60594"/>
            </a:xfrm>
            <a:prstGeom prst="rect">
              <a:avLst/>
            </a:prstGeom>
            <a:solidFill>
              <a:srgbClr val="05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812" y="68795"/>
              <a:ext cx="2852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Title.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altLang="ko-KR" sz="800" smtClean="0">
                  <a:latin typeface="+mj-lt"/>
                </a:rPr>
                <a:t>LG</a:t>
              </a:r>
              <a:r>
                <a:rPr lang="ko-KR" altLang="en-US" sz="800" smtClean="0">
                  <a:latin typeface="+mj-lt"/>
                </a:rPr>
                <a:t>헬로비전 인터넷 가입안내 사이트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4" y="68795"/>
              <a:ext cx="7838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Ver.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0.1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77926" y="68795"/>
              <a:ext cx="19020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Last updated.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2020.10.13</a:t>
              </a:r>
              <a:endParaRPr lang="ko-KR" altLang="en-US" sz="800"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80285" y="68795"/>
              <a:ext cx="14942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Page.</a:t>
              </a: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 </a:t>
              </a:r>
              <a:r>
                <a:rPr lang="en-US" altLang="ko-KR" sz="800" smtClean="0">
                  <a:latin typeface="+mj-lt"/>
                </a:rPr>
                <a:t>TV &gt; TV</a:t>
              </a:r>
              <a:r>
                <a:rPr lang="ko-KR" altLang="en-US" sz="800" smtClean="0">
                  <a:latin typeface="+mj-lt"/>
                </a:rPr>
                <a:t>상품</a:t>
              </a:r>
              <a:endParaRPr lang="ko-KR" altLang="en-US" sz="800">
                <a:latin typeface="+mj-lt"/>
              </a:endParaRPr>
            </a:p>
          </p:txBody>
        </p:sp>
      </p:grpSp>
      <p:sp>
        <p:nvSpPr>
          <p:cNvPr id="5" name="AutoShape 2" descr="blob:chrome-extension://nlipoenfbbikpbjkfpfillcgkoblgpmj/92486fcb-b88c-4383-bbae-a25023807fd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47153" y="611634"/>
            <a:ext cx="2832468" cy="5256584"/>
            <a:chOff x="347153" y="611634"/>
            <a:chExt cx="2832468" cy="5256584"/>
          </a:xfrm>
        </p:grpSpPr>
        <p:sp>
          <p:nvSpPr>
            <p:cNvPr id="168" name="직사각형 167"/>
            <p:cNvSpPr/>
            <p:nvPr/>
          </p:nvSpPr>
          <p:spPr>
            <a:xfrm>
              <a:off x="347154" y="611634"/>
              <a:ext cx="2832467" cy="52565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47153" y="611634"/>
              <a:ext cx="2832467" cy="936104"/>
              <a:chOff x="347153" y="611634"/>
              <a:chExt cx="2832467" cy="936104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47153" y="611634"/>
                <a:ext cx="2832467" cy="9361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666" y="755650"/>
                <a:ext cx="1247439" cy="31388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로고이미지</a:t>
                </a: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2" name="그룹 171"/>
              <p:cNvGrpSpPr/>
              <p:nvPr/>
            </p:nvGrpSpPr>
            <p:grpSpPr>
              <a:xfrm>
                <a:off x="494346" y="1227092"/>
                <a:ext cx="2602467" cy="240734"/>
                <a:chOff x="546385" y="1227092"/>
                <a:chExt cx="2602467" cy="240734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546385" y="1227092"/>
                  <a:ext cx="328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u="sng" smtClean="0">
                      <a:solidFill>
                        <a:srgbClr val="05C4C4"/>
                      </a:solidFill>
                    </a:rPr>
                    <a:t>TV</a:t>
                  </a:r>
                  <a:endParaRPr lang="ko-KR" altLang="en-US" sz="900" b="1" u="sng">
                    <a:solidFill>
                      <a:srgbClr val="05C4C4"/>
                    </a:solidFill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976709" y="1236994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인터넷</a:t>
                  </a:r>
                  <a:endParaRPr lang="ko-KR" altLang="en-US" sz="900" b="1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609012" y="1236994"/>
                  <a:ext cx="6463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결합상품</a:t>
                  </a:r>
                  <a:endParaRPr lang="ko-KR" altLang="en-US" sz="900" b="1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387105" y="1236994"/>
                  <a:ext cx="7617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smtClean="0"/>
                    <a:t>모바일결합</a:t>
                  </a:r>
                  <a:endParaRPr lang="ko-KR" altLang="en-US" sz="900" b="1"/>
                </a:p>
              </p:txBody>
            </p:sp>
          </p:grpSp>
          <p:grpSp>
            <p:nvGrpSpPr>
              <p:cNvPr id="177" name="그룹 176"/>
              <p:cNvGrpSpPr/>
              <p:nvPr/>
            </p:nvGrpSpPr>
            <p:grpSpPr>
              <a:xfrm>
                <a:off x="493973" y="815248"/>
                <a:ext cx="214993" cy="198651"/>
                <a:chOff x="494346" y="904333"/>
                <a:chExt cx="249069" cy="230137"/>
              </a:xfrm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494346" y="904333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494346" y="996955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494346" y="1088751"/>
                  <a:ext cx="249069" cy="4571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200" name="그룹 199"/>
          <p:cNvGrpSpPr/>
          <p:nvPr/>
        </p:nvGrpSpPr>
        <p:grpSpPr>
          <a:xfrm>
            <a:off x="768076" y="1762798"/>
            <a:ext cx="1995161" cy="373392"/>
            <a:chOff x="1962948" y="1581997"/>
            <a:chExt cx="2973739" cy="284038"/>
          </a:xfrm>
        </p:grpSpPr>
        <p:grpSp>
          <p:nvGrpSpPr>
            <p:cNvPr id="201" name="그룹 200"/>
            <p:cNvGrpSpPr/>
            <p:nvPr/>
          </p:nvGrpSpPr>
          <p:grpSpPr>
            <a:xfrm>
              <a:off x="3479763" y="1581997"/>
              <a:ext cx="1456924" cy="284038"/>
              <a:chOff x="1697122" y="741874"/>
              <a:chExt cx="869560" cy="284038"/>
            </a:xfrm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1697122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938478" y="810468"/>
                <a:ext cx="3909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/>
                  <a:t>채널편성표</a:t>
                </a:r>
                <a:endParaRPr lang="ko-KR" altLang="en-US" sz="800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962948" y="1581997"/>
              <a:ext cx="1456924" cy="284038"/>
              <a:chOff x="1739001" y="741874"/>
              <a:chExt cx="869560" cy="284038"/>
            </a:xfrm>
          </p:grpSpPr>
          <p:sp>
            <p:nvSpPr>
              <p:cNvPr id="203" name="모서리가 둥근 직사각형 202"/>
              <p:cNvSpPr/>
              <p:nvPr/>
            </p:nvSpPr>
            <p:spPr>
              <a:xfrm>
                <a:off x="1739001" y="741874"/>
                <a:ext cx="869560" cy="28403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041059" y="810468"/>
                <a:ext cx="290305" cy="16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b="1" u="sng" smtClean="0">
                    <a:solidFill>
                      <a:srgbClr val="05C4C4"/>
                    </a:solidFill>
                  </a:rPr>
                  <a:t>TV</a:t>
                </a:r>
                <a:r>
                  <a:rPr lang="ko-KR" altLang="en-US" sz="800" b="1" u="sng" smtClean="0">
                    <a:solidFill>
                      <a:srgbClr val="05C4C4"/>
                    </a:solidFill>
                  </a:rPr>
                  <a:t>상품</a:t>
                </a:r>
                <a:endParaRPr lang="ko-KR" altLang="en-US" sz="800" b="1" u="sng">
                  <a:solidFill>
                    <a:srgbClr val="05C4C4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445168" y="2375277"/>
            <a:ext cx="2636438" cy="1589909"/>
            <a:chOff x="460376" y="2580464"/>
            <a:chExt cx="2636438" cy="1589909"/>
          </a:xfrm>
        </p:grpSpPr>
        <p:sp>
          <p:nvSpPr>
            <p:cNvPr id="169" name="직사각형 168"/>
            <p:cNvSpPr/>
            <p:nvPr/>
          </p:nvSpPr>
          <p:spPr>
            <a:xfrm>
              <a:off x="460376" y="2580464"/>
              <a:ext cx="2636438" cy="15899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30635" y="2704845"/>
              <a:ext cx="14959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/>
                <a:t>이코노미</a:t>
              </a:r>
              <a:r>
                <a:rPr lang="en-US" altLang="ko-KR" sz="1000" b="1" smtClean="0"/>
                <a:t>HD  </a:t>
              </a:r>
              <a:r>
                <a:rPr lang="en-US" altLang="ko-KR" sz="800" smtClean="0"/>
                <a:t>100</a:t>
              </a:r>
              <a:r>
                <a:rPr lang="ko-KR" altLang="en-US" sz="800" smtClean="0"/>
                <a:t>개 채널</a:t>
              </a:r>
              <a:endParaRPr lang="ko-KR" altLang="en-US" sz="80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8011" y="2992581"/>
              <a:ext cx="2161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smtClean="0">
                  <a:solidFill>
                    <a:srgbClr val="FF0000"/>
                  </a:solidFill>
                </a:rPr>
                <a:t>★ 혜택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700" b="1">
                  <a:solidFill>
                    <a:srgbClr val="FF0000"/>
                  </a:solidFill>
                </a:rPr>
                <a:t>-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 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2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대 신청시 월 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14,300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원</a:t>
              </a:r>
              <a:r>
                <a:rPr lang="en-US" altLang="ko-KR" sz="700" b="1">
                  <a:solidFill>
                    <a:srgbClr val="FF0000"/>
                  </a:solidFill>
                </a:rPr>
                <a:t> 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- 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아이들나라 시청가능</a:t>
              </a:r>
              <a:endParaRPr lang="en-US" altLang="ko-KR" sz="700" b="1" smtClean="0">
                <a:solidFill>
                  <a:srgbClr val="FF000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85900" y="3341873"/>
              <a:ext cx="15103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smtClean="0"/>
                <a:t>3</a:t>
              </a:r>
              <a:r>
                <a:rPr lang="ko-KR" altLang="en-US" sz="800" smtClean="0"/>
                <a:t>년약정   </a:t>
              </a:r>
              <a:r>
                <a:rPr lang="en-US" altLang="ko-KR" sz="800"/>
                <a:t> </a:t>
              </a:r>
              <a:r>
                <a:rPr lang="en-US" altLang="ko-KR" sz="800" smtClean="0"/>
                <a:t> </a:t>
              </a:r>
              <a:r>
                <a:rPr lang="ko-KR" altLang="en-US" sz="1100" b="1" smtClean="0"/>
                <a:t>월 </a:t>
              </a:r>
              <a:r>
                <a:rPr lang="en-US" altLang="ko-KR" sz="1100" b="1" smtClean="0"/>
                <a:t>11,000</a:t>
              </a:r>
              <a:r>
                <a:rPr lang="ko-KR" altLang="en-US" sz="1100" b="1" smtClean="0"/>
                <a:t>원</a:t>
              </a:r>
              <a:endParaRPr lang="ko-KR" altLang="en-US" sz="1100" b="1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2192403" y="3408237"/>
              <a:ext cx="745009" cy="2135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</a:rPr>
                <a:t>요금상세보기</a:t>
              </a:r>
              <a:endParaRPr lang="ko-KR" altLang="en-US" sz="700" b="1"/>
            </a:p>
          </p:txBody>
        </p:sp>
      </p:grpSp>
      <p:sp>
        <p:nvSpPr>
          <p:cNvPr id="218" name="직사각형 217"/>
          <p:cNvSpPr/>
          <p:nvPr/>
        </p:nvSpPr>
        <p:spPr>
          <a:xfrm>
            <a:off x="445168" y="4118146"/>
            <a:ext cx="2636438" cy="15545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상품리스트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3456189" y="611634"/>
            <a:ext cx="2832467" cy="525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/>
          <p:cNvGrpSpPr/>
          <p:nvPr/>
        </p:nvGrpSpPr>
        <p:grpSpPr>
          <a:xfrm>
            <a:off x="4427824" y="369192"/>
            <a:ext cx="1063215" cy="311949"/>
            <a:chOff x="-649037" y="2327160"/>
            <a:chExt cx="1063215" cy="311949"/>
          </a:xfrm>
        </p:grpSpPr>
        <p:sp>
          <p:nvSpPr>
            <p:cNvPr id="222" name="아래쪽 화살표 221"/>
            <p:cNvSpPr/>
            <p:nvPr/>
          </p:nvSpPr>
          <p:spPr>
            <a:xfrm>
              <a:off x="-649037" y="2337188"/>
              <a:ext cx="295636" cy="30192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-411689" y="232716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페이지연속</a:t>
              </a:r>
              <a:endPara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624525" y="772248"/>
            <a:ext cx="250667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위 요금은 부가세가 포함된 최종 납부금액 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상품 가입 시 자동이체 결제가 필수입니다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- 1</a:t>
            </a:r>
            <a:r>
              <a:rPr lang="ko-KR" altLang="en-US" sz="700"/>
              <a:t>년이내 해지시 설치비 부과</a:t>
            </a:r>
            <a:r>
              <a:rPr lang="en-US" altLang="ko-KR" sz="700"/>
              <a:t>, </a:t>
            </a:r>
            <a:r>
              <a:rPr lang="ko-KR" altLang="en-US" sz="700"/>
              <a:t>약정내 해지시 할인반환금이 청구됩니다</a:t>
            </a:r>
            <a:r>
              <a:rPr lang="en-US" altLang="ko-KR" sz="700"/>
              <a:t>.</a:t>
            </a:r>
          </a:p>
          <a:p>
            <a:pPr>
              <a:lnSpc>
                <a:spcPct val="150000"/>
              </a:lnSpc>
            </a:pPr>
            <a:endParaRPr lang="en-US" altLang="ko-KR" sz="700"/>
          </a:p>
          <a:p>
            <a:pPr>
              <a:lnSpc>
                <a:spcPct val="150000"/>
              </a:lnSpc>
            </a:pPr>
            <a:r>
              <a:rPr lang="en-US" altLang="ko-KR" sz="700"/>
              <a:t>&lt;</a:t>
            </a:r>
            <a:r>
              <a:rPr lang="ko-KR" altLang="en-US" sz="700"/>
              <a:t>방송 추가 요금</a:t>
            </a:r>
            <a:r>
              <a:rPr lang="en-US" altLang="ko-KR" sz="7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기존 가입자 방송 추가 또는 신규 동시 가입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1) HD</a:t>
            </a:r>
            <a:r>
              <a:rPr lang="ko-KR" altLang="en-US" sz="700"/>
              <a:t>방송 </a:t>
            </a:r>
            <a:r>
              <a:rPr lang="en-US" altLang="ko-KR" sz="700"/>
              <a:t>: </a:t>
            </a:r>
            <a:r>
              <a:rPr lang="ko-KR" altLang="en-US" sz="700"/>
              <a:t>이코노미 </a:t>
            </a:r>
            <a:r>
              <a:rPr lang="en-US" altLang="ko-KR" sz="700"/>
              <a:t>5,500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베이직 </a:t>
            </a:r>
            <a:r>
              <a:rPr lang="en-US" altLang="ko-KR" sz="700"/>
              <a:t>7,700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8,800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2) UHD_SMT : </a:t>
            </a:r>
            <a:r>
              <a:rPr lang="ko-KR" altLang="en-US" sz="700"/>
              <a:t>베이직 </a:t>
            </a:r>
            <a:r>
              <a:rPr lang="en-US" altLang="ko-KR" sz="700"/>
              <a:t>9,900</a:t>
            </a:r>
            <a:r>
              <a:rPr lang="ko-KR" altLang="en-US" sz="700"/>
              <a:t>원 </a:t>
            </a:r>
            <a:r>
              <a:rPr lang="en-US" altLang="ko-KR" sz="700"/>
              <a:t>/ </a:t>
            </a:r>
            <a:r>
              <a:rPr lang="ko-KR" altLang="en-US" sz="700"/>
              <a:t>프리미엄 </a:t>
            </a:r>
            <a:r>
              <a:rPr lang="en-US" altLang="ko-KR" sz="700"/>
              <a:t>11,000</a:t>
            </a:r>
            <a:r>
              <a:rPr lang="ko-KR" altLang="en-US" sz="70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700"/>
              <a:t>- </a:t>
            </a:r>
            <a:r>
              <a:rPr lang="ko-KR" altLang="en-US" sz="700"/>
              <a:t>약정기간내 해지시 사용기간에 따른 위약금이 청구 됩니다</a:t>
            </a:r>
            <a:r>
              <a:rPr lang="en-US" altLang="ko-KR" sz="7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smtClean="0"/>
              <a:t>(</a:t>
            </a:r>
            <a:r>
              <a:rPr lang="ko-KR" altLang="en-US" sz="700"/>
              <a:t>단</a:t>
            </a:r>
            <a:r>
              <a:rPr lang="en-US" altLang="ko-KR" sz="700"/>
              <a:t>, </a:t>
            </a:r>
            <a:r>
              <a:rPr lang="ko-KR" altLang="en-US" sz="700"/>
              <a:t>이전설치불가 지역으로 이전시 할인반환금 면제 </a:t>
            </a:r>
            <a:r>
              <a:rPr lang="en-US" altLang="ko-KR" sz="700"/>
              <a:t>- </a:t>
            </a:r>
            <a:r>
              <a:rPr lang="ko-KR" altLang="en-US" sz="700"/>
              <a:t>증빙서류 제출시</a:t>
            </a:r>
            <a:r>
              <a:rPr lang="en-US" altLang="ko-KR" sz="700"/>
              <a:t>)</a:t>
            </a:r>
            <a:endParaRPr lang="en-US" altLang="ko-KR" sz="700" smtClean="0"/>
          </a:p>
        </p:txBody>
      </p:sp>
      <p:sp>
        <p:nvSpPr>
          <p:cNvPr id="225" name="직사각형 224"/>
          <p:cNvSpPr/>
          <p:nvPr/>
        </p:nvSpPr>
        <p:spPr>
          <a:xfrm>
            <a:off x="3565946" y="3234254"/>
            <a:ext cx="2565257" cy="928837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헬로</a:t>
            </a:r>
            <a:r>
              <a:rPr lang="en-US" altLang="ko-KR" sz="900" smtClean="0">
                <a:solidFill>
                  <a:sysClr val="windowText" lastClr="000000"/>
                </a:solidFill>
              </a:rPr>
              <a:t>TV </a:t>
            </a:r>
            <a:r>
              <a:rPr lang="ko-KR" altLang="en-US" sz="900" smtClean="0">
                <a:solidFill>
                  <a:sysClr val="windowText" lastClr="000000"/>
                </a:solidFill>
              </a:rPr>
              <a:t>상세설명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3565946" y="4254346"/>
            <a:ext cx="2565257" cy="888553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제휴카드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30501" y="3523058"/>
            <a:ext cx="1053869" cy="3164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상담신청</a:t>
            </a:r>
            <a:endParaRPr lang="ko-KR" altLang="en-US" sz="900" b="1"/>
          </a:p>
        </p:txBody>
      </p:sp>
      <p:grpSp>
        <p:nvGrpSpPr>
          <p:cNvPr id="227" name="그룹 226"/>
          <p:cNvGrpSpPr/>
          <p:nvPr/>
        </p:nvGrpSpPr>
        <p:grpSpPr>
          <a:xfrm>
            <a:off x="2018789" y="3503542"/>
            <a:ext cx="1145815" cy="626684"/>
            <a:chOff x="4831239" y="3081294"/>
            <a:chExt cx="1145815" cy="626684"/>
          </a:xfrm>
        </p:grpSpPr>
        <p:sp>
          <p:nvSpPr>
            <p:cNvPr id="228" name="직사각형 227"/>
            <p:cNvSpPr/>
            <p:nvPr/>
          </p:nvSpPr>
          <p:spPr>
            <a:xfrm>
              <a:off x="4831239" y="3084879"/>
              <a:ext cx="1145815" cy="6230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860696" y="3201781"/>
              <a:ext cx="934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설치비 </a:t>
              </a:r>
              <a:r>
                <a:rPr lang="en-US" altLang="ko-KR" sz="800" smtClean="0"/>
                <a:t>22,000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기본료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  <a:p>
              <a:r>
                <a:rPr lang="ko-KR" altLang="en-US" sz="800" smtClean="0"/>
                <a:t>장비료 </a:t>
              </a:r>
              <a:r>
                <a:rPr lang="en-US" altLang="ko-KR" sz="800" smtClean="0"/>
                <a:t>5,500</a:t>
              </a:r>
              <a:r>
                <a:rPr lang="ko-KR" altLang="en-US" sz="800" smtClean="0"/>
                <a:t>원</a:t>
              </a:r>
              <a:endParaRPr lang="en-US" altLang="ko-KR" sz="800" smtClean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35834" y="3081294"/>
              <a:ext cx="19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smtClean="0"/>
                <a:t>X</a:t>
              </a:r>
            </a:p>
          </p:txBody>
        </p:sp>
      </p:grpSp>
      <p:sp>
        <p:nvSpPr>
          <p:cNvPr id="53" name="타원 52"/>
          <p:cNvSpPr/>
          <p:nvPr/>
        </p:nvSpPr>
        <p:spPr>
          <a:xfrm>
            <a:off x="683084" y="171391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34907" y="2501162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119006" y="3110776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240862" y="3549077"/>
            <a:ext cx="143586" cy="149903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700" b="1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65946" y="5233630"/>
            <a:ext cx="2565257" cy="634588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가입지역안내배너</a:t>
            </a:r>
            <a:endParaRPr lang="ko-KR" altLang="en-US" sz="9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아이리빙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아이리빙테마1" id="{B3899BCF-CED0-4765-97BE-5122B9E35113}" vid="{C2B358B5-675D-4859-BB77-995AB64CDFD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25610</TotalTime>
  <Words>2632</Words>
  <Application>Microsoft Office PowerPoint</Application>
  <PresentationFormat>사용자 지정</PresentationFormat>
  <Paragraphs>855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나눔고딕</vt:lpstr>
      <vt:lpstr>돋움</vt:lpstr>
      <vt:lpstr>맑은 고딕</vt:lpstr>
      <vt:lpstr>Arial</vt:lpstr>
      <vt:lpstr>Segoe UI</vt:lpstr>
      <vt:lpstr>Wingdings</vt:lpstr>
      <vt:lpstr>디자인 사용자 지정</vt:lpstr>
      <vt:lpstr>아이리빙테마1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여 지현</cp:lastModifiedBy>
  <cp:revision>2107</cp:revision>
  <cp:lastPrinted>2020-10-14T03:19:47Z</cp:lastPrinted>
  <dcterms:created xsi:type="dcterms:W3CDTF">2018-01-08T06:52:41Z</dcterms:created>
  <dcterms:modified xsi:type="dcterms:W3CDTF">2020-11-25T09:29:35Z</dcterms:modified>
  <cp:contentStatus/>
</cp:coreProperties>
</file>