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46"/>
  </p:notesMasterIdLst>
  <p:handoutMasterIdLst>
    <p:handoutMasterId r:id="rId47"/>
  </p:handoutMasterIdLst>
  <p:sldIdLst>
    <p:sldId id="398" r:id="rId3"/>
    <p:sldId id="409" r:id="rId4"/>
    <p:sldId id="460" r:id="rId5"/>
    <p:sldId id="444" r:id="rId6"/>
    <p:sldId id="446" r:id="rId7"/>
    <p:sldId id="431" r:id="rId8"/>
    <p:sldId id="447" r:id="rId9"/>
    <p:sldId id="441" r:id="rId10"/>
    <p:sldId id="412" r:id="rId11"/>
    <p:sldId id="445" r:id="rId12"/>
    <p:sldId id="448" r:id="rId13"/>
    <p:sldId id="449" r:id="rId14"/>
    <p:sldId id="455" r:id="rId15"/>
    <p:sldId id="475" r:id="rId16"/>
    <p:sldId id="457" r:id="rId17"/>
    <p:sldId id="465" r:id="rId18"/>
    <p:sldId id="450" r:id="rId19"/>
    <p:sldId id="466" r:id="rId20"/>
    <p:sldId id="451" r:id="rId21"/>
    <p:sldId id="467" r:id="rId22"/>
    <p:sldId id="468" r:id="rId23"/>
    <p:sldId id="469" r:id="rId24"/>
    <p:sldId id="470" r:id="rId25"/>
    <p:sldId id="461" r:id="rId26"/>
    <p:sldId id="484" r:id="rId27"/>
    <p:sldId id="471" r:id="rId28"/>
    <p:sldId id="481" r:id="rId29"/>
    <p:sldId id="482" r:id="rId30"/>
    <p:sldId id="463" r:id="rId31"/>
    <p:sldId id="472" r:id="rId32"/>
    <p:sldId id="473" r:id="rId33"/>
    <p:sldId id="476" r:id="rId34"/>
    <p:sldId id="477" r:id="rId35"/>
    <p:sldId id="478" r:id="rId36"/>
    <p:sldId id="452" r:id="rId37"/>
    <p:sldId id="474" r:id="rId38"/>
    <p:sldId id="453" r:id="rId39"/>
    <p:sldId id="454" r:id="rId40"/>
    <p:sldId id="479" r:id="rId41"/>
    <p:sldId id="485" r:id="rId42"/>
    <p:sldId id="480" r:id="rId43"/>
    <p:sldId id="456" r:id="rId44"/>
    <p:sldId id="483" r:id="rId45"/>
  </p:sldIdLst>
  <p:sldSz cx="9144000" cy="611981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4C4"/>
    <a:srgbClr val="FFF2E9"/>
    <a:srgbClr val="CFF1EB"/>
    <a:srgbClr val="44D0B5"/>
    <a:srgbClr val="29B997"/>
    <a:srgbClr val="F47710"/>
    <a:srgbClr val="ADFFFD"/>
    <a:srgbClr val="FFD393"/>
    <a:srgbClr val="FF8C2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>
      <p:cViewPr varScale="1">
        <p:scale>
          <a:sx n="129" d="100"/>
          <a:sy n="129" d="100"/>
        </p:scale>
        <p:origin x="1212" y="132"/>
      </p:cViewPr>
      <p:guideLst>
        <p:guide orient="horz" pos="1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17538" y="744538"/>
            <a:ext cx="55626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7538" y="744538"/>
            <a:ext cx="5562600" cy="3722687"/>
          </a:xfrm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2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00542"/>
            <a:ext cx="7772400" cy="13123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67894"/>
            <a:ext cx="6400800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44793"/>
            <a:ext cx="2057400" cy="52222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44793"/>
            <a:ext cx="6019800" cy="52222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00542"/>
            <a:ext cx="7772400" cy="131236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67894"/>
            <a:ext cx="6400800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7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931981"/>
            <a:ext cx="7772400" cy="1215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94121"/>
            <a:ext cx="7772400" cy="1337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1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5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70158"/>
            <a:ext cx="4040188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41341"/>
            <a:ext cx="4040188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370158"/>
            <a:ext cx="4041775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941341"/>
            <a:ext cx="4041775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6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43094"/>
            <a:ext cx="3008313" cy="10369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43094"/>
            <a:ext cx="5111750" cy="5223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0061"/>
            <a:ext cx="3008313" cy="41869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1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283869"/>
            <a:ext cx="5486400" cy="5065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47383"/>
            <a:ext cx="5486400" cy="3671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790454"/>
            <a:ext cx="5486400" cy="7173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23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44793"/>
            <a:ext cx="2057400" cy="522224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44793"/>
            <a:ext cx="6019800" cy="522224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931981"/>
            <a:ext cx="7772400" cy="1215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94121"/>
            <a:ext cx="7772400" cy="1337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70158"/>
            <a:ext cx="4040188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41341"/>
            <a:ext cx="4040188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370158"/>
            <a:ext cx="4041775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941341"/>
            <a:ext cx="4041775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43094"/>
            <a:ext cx="3008313" cy="10369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43094"/>
            <a:ext cx="5111750" cy="5223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0061"/>
            <a:ext cx="3008313" cy="41869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283869"/>
            <a:ext cx="5486400" cy="5065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47383"/>
            <a:ext cx="5486400" cy="3671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790454"/>
            <a:ext cx="5486400" cy="7173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44792"/>
            <a:ext cx="8229600" cy="101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7956"/>
            <a:ext cx="8229600" cy="40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672727"/>
            <a:ext cx="2895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44792"/>
            <a:ext cx="8229600" cy="101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7956"/>
            <a:ext cx="8229600" cy="40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672727"/>
            <a:ext cx="2895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1187698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4" y="1497137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endParaRPr lang="ko-KR" altLang="en-US" sz="18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3" y="2179805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smtClean="0">
                <a:solidFill>
                  <a:schemeClr val="bg1"/>
                </a:solidFill>
                <a:latin typeface="+mn-ea"/>
                <a:ea typeface="+mn-ea"/>
              </a:rPr>
              <a:t>2020-11-5</a:t>
            </a:r>
            <a:endParaRPr lang="ko-KR" altLang="en-US" sz="105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60" y="2843882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</a:t>
            </a:r>
            <a:r>
              <a:rPr lang="en-US" altLang="ko-KR" sz="9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endParaRPr lang="ko-KR" altLang="en-US" sz="9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79513" y="4644082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㈜ </a:t>
            </a:r>
            <a:r>
              <a:rPr lang="ko-KR" altLang="en-US" sz="1400" b="1" err="1">
                <a:solidFill>
                  <a:schemeClr val="bg1"/>
                </a:solidFill>
                <a:latin typeface="+mn-ea"/>
                <a:ea typeface="+mn-ea"/>
              </a:rPr>
              <a:t>아이리빙</a:t>
            </a:r>
            <a:endParaRPr lang="ko-KR" altLang="en-US" sz="14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10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72259"/>
              </p:ext>
            </p:extLst>
          </p:nvPr>
        </p:nvGraphicFramePr>
        <p:xfrm>
          <a:off x="6903308" y="60594"/>
          <a:ext cx="2240692" cy="3589551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810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렌탈결합추천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렌탈결합 상품 리스트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3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 노출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해당 상품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내용 변경할 수 있어야함</a:t>
                      </a:r>
                      <a:endParaRPr lang="en-US" altLang="ko-KR" sz="700" b="0" baseline="0" smtClean="0">
                        <a:solidFill>
                          <a:srgbClr val="05C4C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렌탈제품 보러가기 버튽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렌탈결합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LG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헬로비전 가입절차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가입절차 이미지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제휴카드 혜택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카드할인 안내 이미지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2020.11.05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9769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메인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194154" y="807312"/>
            <a:ext cx="2332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LG</a:t>
            </a:r>
            <a:r>
              <a:rPr lang="ko-KR" altLang="en-US" sz="1050" b="1" smtClean="0"/>
              <a:t>헬로비전만의 최대혜택 렌탈결합</a:t>
            </a:r>
            <a:endParaRPr lang="ko-KR" altLang="en-US" sz="1050" b="1"/>
          </a:p>
        </p:txBody>
      </p:sp>
      <p:grpSp>
        <p:nvGrpSpPr>
          <p:cNvPr id="5" name="그룹 4"/>
          <p:cNvGrpSpPr/>
          <p:nvPr/>
        </p:nvGrpSpPr>
        <p:grpSpPr>
          <a:xfrm>
            <a:off x="734990" y="1164502"/>
            <a:ext cx="1777546" cy="1871163"/>
            <a:chOff x="850238" y="1764807"/>
            <a:chExt cx="1777546" cy="2015180"/>
          </a:xfrm>
        </p:grpSpPr>
        <p:sp>
          <p:nvSpPr>
            <p:cNvPr id="82" name="직사각형 81"/>
            <p:cNvSpPr/>
            <p:nvPr/>
          </p:nvSpPr>
          <p:spPr>
            <a:xfrm>
              <a:off x="850238" y="1764807"/>
              <a:ext cx="1777546" cy="20151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935561" y="1982634"/>
              <a:ext cx="1629622" cy="157804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TV +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인터넷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+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TV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964102" y="389783"/>
            <a:ext cx="1063215" cy="311949"/>
            <a:chOff x="-649037" y="2327160"/>
            <a:chExt cx="1063215" cy="311949"/>
          </a:xfrm>
        </p:grpSpPr>
        <p:sp>
          <p:nvSpPr>
            <p:cNvPr id="109" name="아래쪽 화살표 108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34990" y="3476054"/>
            <a:ext cx="5541107" cy="817850"/>
            <a:chOff x="734990" y="3218146"/>
            <a:chExt cx="5541107" cy="817850"/>
          </a:xfrm>
        </p:grpSpPr>
        <p:grpSp>
          <p:nvGrpSpPr>
            <p:cNvPr id="10" name="그룹 9"/>
            <p:cNvGrpSpPr/>
            <p:nvPr/>
          </p:nvGrpSpPr>
          <p:grpSpPr>
            <a:xfrm>
              <a:off x="734990" y="3218146"/>
              <a:ext cx="5541107" cy="817850"/>
              <a:chOff x="734990" y="3218146"/>
              <a:chExt cx="5541107" cy="817850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734990" y="3218146"/>
                <a:ext cx="5541107" cy="8178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 </a:t>
                </a:r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711293" y="3300607"/>
                <a:ext cx="147668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smtClean="0"/>
                  <a:t>LG</a:t>
                </a:r>
                <a:r>
                  <a:rPr lang="ko-KR" altLang="en-US" sz="1050" b="1" smtClean="0"/>
                  <a:t>헬로비전 가입절차</a:t>
                </a:r>
                <a:endParaRPr lang="ko-KR" altLang="en-US" sz="1050" b="1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47175" y="3675590"/>
              <a:ext cx="672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1. </a:t>
              </a:r>
              <a:r>
                <a:rPr lang="ko-KR" altLang="en-US" sz="800" smtClean="0"/>
                <a:t>상담신청 및 접수</a:t>
              </a:r>
              <a:endParaRPr lang="ko-KR" altLang="en-US" sz="8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1857" y="3675590"/>
              <a:ext cx="862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2. </a:t>
              </a:r>
              <a:r>
                <a:rPr lang="ko-KR" altLang="en-US" sz="800" smtClean="0"/>
                <a:t>개통요청 및 일정확인</a:t>
              </a:r>
              <a:endParaRPr lang="ko-KR" altLang="en-US" sz="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29304" y="3675590"/>
              <a:ext cx="8623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3. </a:t>
              </a:r>
              <a:r>
                <a:rPr lang="ko-KR" altLang="en-US" sz="800" smtClean="0"/>
                <a:t>제품설치</a:t>
              </a:r>
              <a:endParaRPr lang="ko-KR" altLang="en-US" sz="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8543" y="3675590"/>
              <a:ext cx="8623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4. </a:t>
              </a:r>
              <a:r>
                <a:rPr lang="ko-KR" altLang="en-US" sz="800" smtClean="0"/>
                <a:t>서비스이용</a:t>
              </a:r>
              <a:endParaRPr lang="ko-KR" altLang="en-US" sz="8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9432" y="3675590"/>
              <a:ext cx="8623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5. </a:t>
              </a:r>
              <a:r>
                <a:rPr lang="ko-KR" altLang="en-US" sz="800" smtClean="0"/>
                <a:t>사은품증정</a:t>
              </a:r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34990" y="4470582"/>
            <a:ext cx="5541107" cy="933198"/>
            <a:chOff x="734990" y="3218146"/>
            <a:chExt cx="5541107" cy="933198"/>
          </a:xfrm>
        </p:grpSpPr>
        <p:sp>
          <p:nvSpPr>
            <p:cNvPr id="113" name="직사각형 112"/>
            <p:cNvSpPr/>
            <p:nvPr/>
          </p:nvSpPr>
          <p:spPr>
            <a:xfrm>
              <a:off x="734990" y="3218146"/>
              <a:ext cx="5541107" cy="933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 </a:t>
              </a:r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29304" y="3300607"/>
              <a:ext cx="10406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smtClean="0"/>
                <a:t>제휴카드 혜택</a:t>
              </a:r>
              <a:endParaRPr lang="ko-KR" altLang="en-US" sz="1050" b="1"/>
            </a:p>
          </p:txBody>
        </p:sp>
      </p:grpSp>
      <p:sp>
        <p:nvSpPr>
          <p:cNvPr id="118" name="타원 117"/>
          <p:cNvSpPr/>
          <p:nvPr/>
        </p:nvSpPr>
        <p:spPr>
          <a:xfrm>
            <a:off x="676727" y="107695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630280" y="3213214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610363" y="3601926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10363" y="1162797"/>
            <a:ext cx="1777546" cy="1871163"/>
            <a:chOff x="2610363" y="1162797"/>
            <a:chExt cx="1777546" cy="1871163"/>
          </a:xfrm>
        </p:grpSpPr>
        <p:sp>
          <p:nvSpPr>
            <p:cNvPr id="84" name="직사각형 83"/>
            <p:cNvSpPr/>
            <p:nvPr/>
          </p:nvSpPr>
          <p:spPr>
            <a:xfrm>
              <a:off x="2610363" y="1162797"/>
              <a:ext cx="1777546" cy="18711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675012" y="1389355"/>
              <a:ext cx="1629622" cy="146526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TV +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인터넷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+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김치냉장고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498552" y="1162797"/>
            <a:ext cx="1777546" cy="1871163"/>
            <a:chOff x="4498552" y="1162797"/>
            <a:chExt cx="1777546" cy="1871163"/>
          </a:xfrm>
        </p:grpSpPr>
        <p:sp>
          <p:nvSpPr>
            <p:cNvPr id="100" name="직사각형 99"/>
            <p:cNvSpPr/>
            <p:nvPr/>
          </p:nvSpPr>
          <p:spPr>
            <a:xfrm>
              <a:off x="4498552" y="1162797"/>
              <a:ext cx="1777546" cy="18711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87429" y="1371300"/>
              <a:ext cx="1629622" cy="146526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TV +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인터넷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+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안마의자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841613" y="3146223"/>
            <a:ext cx="1308193" cy="2569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렌탈제품 보러가기</a:t>
            </a:r>
            <a:endParaRPr lang="ko-KR" altLang="en-US" sz="900" b="1"/>
          </a:p>
        </p:txBody>
      </p:sp>
      <p:sp>
        <p:nvSpPr>
          <p:cNvPr id="48" name="타원 47"/>
          <p:cNvSpPr/>
          <p:nvPr/>
        </p:nvSpPr>
        <p:spPr>
          <a:xfrm>
            <a:off x="2826669" y="4582243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>
            <a:spLocks/>
          </p:cNvSpPr>
          <p:nvPr/>
        </p:nvSpPr>
        <p:spPr>
          <a:xfrm>
            <a:off x="3077835" y="4716090"/>
            <a:ext cx="2988331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87169" y="1979786"/>
            <a:ext cx="1569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smtClean="0">
                <a:latin typeface="+mn-ea"/>
              </a:rPr>
              <a:t>서브</a:t>
            </a:r>
            <a:endParaRPr lang="ko-KR" altLang="en-US" sz="5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7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12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76062"/>
              </p:ext>
            </p:extLst>
          </p:nvPr>
        </p:nvGraphicFramePr>
        <p:xfrm>
          <a:off x="6903308" y="60594"/>
          <a:ext cx="2240692" cy="3877583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6668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탭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TV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채널편성표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각 탭 클릭시 해당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상품리스트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혜택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월요금 텍스트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이미지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텍스트 수정 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요금상세보기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클릭시 설치비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기본료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장비료 상세 금액 레이어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작성 폼 팝업 출력</a:t>
                      </a:r>
                      <a:r>
                        <a:rPr lang="en-US" altLang="ko-KR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</a:t>
                      </a:r>
                      <a:r>
                        <a:rPr lang="ko-KR" altLang="en-US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새창</a:t>
                      </a:r>
                      <a:r>
                        <a:rPr lang="en-US" altLang="ko-KR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49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TV &gt; TV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상품</a:t>
              </a:r>
              <a:endParaRPr lang="ko-KR" altLang="en-US" sz="800">
                <a:latin typeface="+mj-lt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912300" y="1487298"/>
            <a:ext cx="3167508" cy="373392"/>
            <a:chOff x="1962948" y="1581997"/>
            <a:chExt cx="2973739" cy="284038"/>
          </a:xfrm>
        </p:grpSpPr>
        <p:grpSp>
          <p:nvGrpSpPr>
            <p:cNvPr id="61" name="그룹 60"/>
            <p:cNvGrpSpPr/>
            <p:nvPr/>
          </p:nvGrpSpPr>
          <p:grpSpPr>
            <a:xfrm>
              <a:off x="3479763" y="1581997"/>
              <a:ext cx="1456924" cy="284038"/>
              <a:chOff x="1697122" y="741874"/>
              <a:chExt cx="869560" cy="284038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697122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938478" y="810468"/>
                <a:ext cx="39090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/>
                  <a:t>채널편성표</a:t>
                </a:r>
                <a:endParaRPr lang="ko-KR" altLang="en-US" sz="80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962948" y="1581997"/>
              <a:ext cx="1456924" cy="284038"/>
              <a:chOff x="1739001" y="741874"/>
              <a:chExt cx="869560" cy="284038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041059" y="810468"/>
                <a:ext cx="29030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TV</a:t>
                </a:r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상품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694904" y="157747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42" name="직사각형 41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54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56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5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u="sng" smtClean="0">
                    <a:solidFill>
                      <a:srgbClr val="05C4C4"/>
                    </a:solidFill>
                  </a:rPr>
                  <a:t>TV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541686" y="3253114"/>
            <a:ext cx="5844941" cy="1116183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ysClr val="windowText" lastClr="000000"/>
                </a:solidFill>
              </a:rPr>
              <a:t> 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2101" y="3594053"/>
            <a:ext cx="99257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베이직</a:t>
            </a:r>
            <a:r>
              <a:rPr lang="en-US" altLang="ko-KR" sz="1200" b="1" smtClean="0"/>
              <a:t>UHD</a:t>
            </a:r>
          </a:p>
          <a:p>
            <a:r>
              <a:rPr lang="en-US" altLang="ko-KR" sz="1050" smtClean="0"/>
              <a:t>180</a:t>
            </a:r>
            <a:r>
              <a:rPr lang="ko-KR" altLang="en-US" sz="1050" smtClean="0"/>
              <a:t>개 채널</a:t>
            </a:r>
            <a:endParaRPr lang="ko-KR" altLang="en-US" sz="1050"/>
          </a:p>
        </p:txBody>
      </p:sp>
      <p:sp>
        <p:nvSpPr>
          <p:cNvPr id="81" name="TextBox 80"/>
          <p:cNvSpPr txBox="1"/>
          <p:nvPr/>
        </p:nvSpPr>
        <p:spPr>
          <a:xfrm>
            <a:off x="2174813" y="3397203"/>
            <a:ext cx="162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>
                <a:solidFill>
                  <a:srgbClr val="FF0000"/>
                </a:solidFill>
              </a:rPr>
              <a:t>-</a:t>
            </a:r>
            <a:r>
              <a:rPr lang="ko-KR" altLang="en-US" sz="800" b="1" smtClean="0">
                <a:solidFill>
                  <a:srgbClr val="FF0000"/>
                </a:solidFill>
              </a:rPr>
              <a:t> </a:t>
            </a:r>
            <a:r>
              <a:rPr lang="en-US" altLang="ko-KR" sz="800" b="1" smtClean="0">
                <a:solidFill>
                  <a:srgbClr val="FF0000"/>
                </a:solidFill>
              </a:rPr>
              <a:t>2</a:t>
            </a:r>
            <a:r>
              <a:rPr lang="ko-KR" altLang="en-US" sz="800" b="1" smtClean="0">
                <a:solidFill>
                  <a:srgbClr val="FF0000"/>
                </a:solidFill>
              </a:rPr>
              <a:t>대 신청시 월 </a:t>
            </a:r>
            <a:r>
              <a:rPr lang="en-US" altLang="ko-KR" sz="800" b="1" smtClean="0">
                <a:solidFill>
                  <a:srgbClr val="FF0000"/>
                </a:solidFill>
              </a:rPr>
              <a:t>20,900</a:t>
            </a:r>
            <a:r>
              <a:rPr lang="ko-KR" altLang="en-US" sz="800" b="1" smtClean="0">
                <a:solidFill>
                  <a:srgbClr val="FF0000"/>
                </a:solidFill>
              </a:rPr>
              <a:t>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mtClean="0">
                <a:solidFill>
                  <a:srgbClr val="FF0000"/>
                </a:solidFill>
              </a:rPr>
              <a:t>- UHD SMT </a:t>
            </a:r>
            <a:r>
              <a:rPr lang="ko-KR" altLang="en-US" sz="800" b="1" smtClean="0">
                <a:solidFill>
                  <a:srgbClr val="FF0000"/>
                </a:solidFill>
              </a:rPr>
              <a:t>셋탑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유튜브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넷플릭스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4846" y="3406059"/>
            <a:ext cx="962123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3</a:t>
            </a:r>
            <a:r>
              <a:rPr lang="ko-KR" altLang="en-US" sz="800" smtClean="0"/>
              <a:t>년약정   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1100" b="1" smtClean="0"/>
              <a:t>월 </a:t>
            </a:r>
            <a:r>
              <a:rPr lang="en-US" altLang="ko-KR" sz="1100" b="1" smtClean="0"/>
              <a:t>15,400</a:t>
            </a:r>
            <a:r>
              <a:rPr lang="ko-KR" altLang="en-US" sz="1100" b="1" smtClean="0"/>
              <a:t>원</a:t>
            </a:r>
            <a:endParaRPr lang="ko-KR" altLang="en-US" sz="1100" b="1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35200" y="3954914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95" name="직사각형 94"/>
          <p:cNvSpPr/>
          <p:nvPr/>
        </p:nvSpPr>
        <p:spPr>
          <a:xfrm>
            <a:off x="573238" y="4428058"/>
            <a:ext cx="5844941" cy="1116183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2101" y="4773454"/>
            <a:ext cx="114646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프리미엄</a:t>
            </a:r>
            <a:r>
              <a:rPr lang="en-US" altLang="ko-KR" sz="1200" b="1" smtClean="0"/>
              <a:t>UHD</a:t>
            </a:r>
          </a:p>
          <a:p>
            <a:r>
              <a:rPr lang="en-US" altLang="ko-KR" sz="1050" smtClean="0"/>
              <a:t>235</a:t>
            </a:r>
            <a:r>
              <a:rPr lang="ko-KR" altLang="en-US" sz="1050" smtClean="0"/>
              <a:t>개 채널</a:t>
            </a:r>
            <a:endParaRPr lang="ko-KR" altLang="en-US" sz="1050"/>
          </a:p>
        </p:txBody>
      </p:sp>
      <p:sp>
        <p:nvSpPr>
          <p:cNvPr id="98" name="TextBox 97"/>
          <p:cNvSpPr txBox="1"/>
          <p:nvPr/>
        </p:nvSpPr>
        <p:spPr>
          <a:xfrm>
            <a:off x="2174813" y="4576604"/>
            <a:ext cx="162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>
                <a:solidFill>
                  <a:srgbClr val="FF0000"/>
                </a:solidFill>
              </a:rPr>
              <a:t>-</a:t>
            </a:r>
            <a:r>
              <a:rPr lang="ko-KR" altLang="en-US" sz="800" b="1" smtClean="0">
                <a:solidFill>
                  <a:srgbClr val="FF0000"/>
                </a:solidFill>
              </a:rPr>
              <a:t> </a:t>
            </a:r>
            <a:r>
              <a:rPr lang="en-US" altLang="ko-KR" sz="800" b="1" smtClean="0">
                <a:solidFill>
                  <a:srgbClr val="FF0000"/>
                </a:solidFill>
              </a:rPr>
              <a:t>2</a:t>
            </a:r>
            <a:r>
              <a:rPr lang="ko-KR" altLang="en-US" sz="800" b="1" smtClean="0">
                <a:solidFill>
                  <a:srgbClr val="FF0000"/>
                </a:solidFill>
              </a:rPr>
              <a:t>대 신청시 월 </a:t>
            </a:r>
            <a:r>
              <a:rPr lang="en-US" altLang="ko-KR" sz="800" b="1" smtClean="0">
                <a:solidFill>
                  <a:srgbClr val="FF0000"/>
                </a:solidFill>
              </a:rPr>
              <a:t>24,200</a:t>
            </a:r>
            <a:r>
              <a:rPr lang="ko-KR" altLang="en-US" sz="800" b="1" smtClean="0">
                <a:solidFill>
                  <a:srgbClr val="FF0000"/>
                </a:solidFill>
              </a:rPr>
              <a:t>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mtClean="0">
                <a:solidFill>
                  <a:srgbClr val="FF0000"/>
                </a:solidFill>
              </a:rPr>
              <a:t>- UHD SMT </a:t>
            </a:r>
            <a:r>
              <a:rPr lang="ko-KR" altLang="en-US" sz="800" b="1" smtClean="0">
                <a:solidFill>
                  <a:srgbClr val="FF0000"/>
                </a:solidFill>
              </a:rPr>
              <a:t>셋탑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유튜브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넷플릭스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44846" y="4585460"/>
            <a:ext cx="962123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3</a:t>
            </a:r>
            <a:r>
              <a:rPr lang="ko-KR" altLang="en-US" sz="800" smtClean="0"/>
              <a:t>년약정   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1100" b="1" smtClean="0"/>
              <a:t>월 </a:t>
            </a:r>
            <a:r>
              <a:rPr lang="en-US" altLang="ko-KR" sz="1100" b="1" smtClean="0"/>
              <a:t>17,600</a:t>
            </a:r>
            <a:r>
              <a:rPr lang="ko-KR" altLang="en-US" sz="1100" b="1" smtClean="0"/>
              <a:t>원</a:t>
            </a:r>
            <a:endParaRPr lang="ko-KR" altLang="en-US" sz="1100" b="1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135200" y="5134315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grpSp>
        <p:nvGrpSpPr>
          <p:cNvPr id="103" name="그룹 102"/>
          <p:cNvGrpSpPr/>
          <p:nvPr/>
        </p:nvGrpSpPr>
        <p:grpSpPr>
          <a:xfrm>
            <a:off x="2964102" y="5550374"/>
            <a:ext cx="1063215" cy="311949"/>
            <a:chOff x="-649037" y="2327160"/>
            <a:chExt cx="1063215" cy="311949"/>
          </a:xfrm>
        </p:grpSpPr>
        <p:sp>
          <p:nvSpPr>
            <p:cNvPr id="104" name="아래쪽 화살표 103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0274" y="2133129"/>
            <a:ext cx="5844941" cy="1116183"/>
            <a:chOff x="573238" y="2072804"/>
            <a:chExt cx="5844941" cy="1116183"/>
          </a:xfrm>
        </p:grpSpPr>
        <p:sp>
          <p:nvSpPr>
            <p:cNvPr id="62" name="직사각형 61"/>
            <p:cNvSpPr/>
            <p:nvPr/>
          </p:nvSpPr>
          <p:spPr>
            <a:xfrm>
              <a:off x="573238" y="2072804"/>
              <a:ext cx="5844941" cy="111618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32101" y="2418200"/>
              <a:ext cx="1034257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이코노미</a:t>
              </a:r>
              <a:r>
                <a:rPr lang="en-US" altLang="ko-KR" sz="1200" b="1" smtClean="0"/>
                <a:t>HD</a:t>
              </a:r>
            </a:p>
            <a:p>
              <a:r>
                <a:rPr lang="en-US" altLang="ko-KR" sz="1050" smtClean="0"/>
                <a:t>100</a:t>
              </a:r>
              <a:r>
                <a:rPr lang="ko-KR" altLang="en-US" sz="1050" smtClean="0"/>
                <a:t>개 채널</a:t>
              </a:r>
              <a:endParaRPr lang="ko-KR" altLang="en-US" sz="105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74813" y="2307729"/>
              <a:ext cx="1372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>
                  <a:solidFill>
                    <a:srgbClr val="FF0000"/>
                  </a:solidFill>
                </a:rPr>
                <a:t>-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2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대 신청시 월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14,300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아이들나라 시청가능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44846" y="2230206"/>
              <a:ext cx="962123" cy="498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  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/>
                <a:t>월 </a:t>
              </a:r>
              <a:r>
                <a:rPr lang="en-US" altLang="ko-KR" sz="1100" b="1" smtClean="0"/>
                <a:t>11,000</a:t>
              </a:r>
              <a:r>
                <a:rPr lang="ko-KR" altLang="en-US" sz="1100" b="1" smtClean="0"/>
                <a:t>원</a:t>
              </a:r>
              <a:endParaRPr lang="ko-KR" altLang="en-US" sz="1100" b="1"/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4135200" y="2779061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10768" y="2167363"/>
              <a:ext cx="143586" cy="149903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7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044846" y="2769135"/>
              <a:ext cx="143586" cy="149903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7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299664" y="2468527"/>
              <a:ext cx="889590" cy="3882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상담신청</a:t>
              </a:r>
              <a:endParaRPr lang="ko-KR" altLang="en-US" sz="900" b="1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5289159" y="2417013"/>
              <a:ext cx="143586" cy="149903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smtClean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700" b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5299664" y="3611351"/>
            <a:ext cx="889590" cy="38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299664" y="4792021"/>
            <a:ext cx="889590" cy="38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grpSp>
        <p:nvGrpSpPr>
          <p:cNvPr id="2" name="그룹 1"/>
          <p:cNvGrpSpPr/>
          <p:nvPr/>
        </p:nvGrpSpPr>
        <p:grpSpPr>
          <a:xfrm>
            <a:off x="3975614" y="3006893"/>
            <a:ext cx="1145815" cy="626684"/>
            <a:chOff x="4831239" y="3081294"/>
            <a:chExt cx="1145815" cy="626684"/>
          </a:xfrm>
        </p:grpSpPr>
        <p:sp>
          <p:nvSpPr>
            <p:cNvPr id="4" name="직사각형 3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22,000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기본료 </a:t>
              </a:r>
              <a:r>
                <a:rPr lang="en-US" altLang="ko-KR" sz="800" smtClean="0"/>
                <a:t>5,500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장비료 </a:t>
              </a:r>
              <a:r>
                <a:rPr lang="en-US" altLang="ko-KR" sz="800" smtClean="0"/>
                <a:t>5,500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2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13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41558"/>
              </p:ext>
            </p:extLst>
          </p:nvPr>
        </p:nvGraphicFramePr>
        <p:xfrm>
          <a:off x="6903308" y="60594"/>
          <a:ext cx="2240692" cy="3215336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882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 상세설명 이미지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텍스트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매월 내용이 변경될 수 있으므로 홈페이지 관리자가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html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수정할 수 있어야함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자료 추후 전달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49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TV &gt; TV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상</a:t>
              </a: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품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56" name="직사각형 55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8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8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u="sng" smtClean="0">
                    <a:solidFill>
                      <a:srgbClr val="05C4C4"/>
                    </a:solidFill>
                  </a:rPr>
                  <a:t>TV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60375" y="1577006"/>
            <a:ext cx="307968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위 요금은 부가세가 포함된 최종 납부금액 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상품 가입 시 자동이체 결제가 필수입니다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- 1</a:t>
            </a:r>
            <a:r>
              <a:rPr lang="ko-KR" altLang="en-US" sz="700"/>
              <a:t>년이내 해지시 설치비 부과</a:t>
            </a:r>
            <a:r>
              <a:rPr lang="en-US" altLang="ko-KR" sz="700"/>
              <a:t>, </a:t>
            </a:r>
            <a:r>
              <a:rPr lang="ko-KR" altLang="en-US" sz="700"/>
              <a:t>약정내 해지시 할인반환금이 청구됩니다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endParaRPr lang="en-US" altLang="ko-KR" sz="700"/>
          </a:p>
          <a:p>
            <a:pPr>
              <a:lnSpc>
                <a:spcPct val="150000"/>
              </a:lnSpc>
            </a:pPr>
            <a:r>
              <a:rPr lang="en-US" altLang="ko-KR" sz="700"/>
              <a:t>&lt;</a:t>
            </a:r>
            <a:r>
              <a:rPr lang="ko-KR" altLang="en-US" sz="700"/>
              <a:t>방송 추가 요금</a:t>
            </a:r>
            <a:r>
              <a:rPr lang="en-US" altLang="ko-KR" sz="7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기존 가입자 방송 추가 또는 신규 동시 가입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1) HD</a:t>
            </a:r>
            <a:r>
              <a:rPr lang="ko-KR" altLang="en-US" sz="700"/>
              <a:t>방송 </a:t>
            </a:r>
            <a:r>
              <a:rPr lang="en-US" altLang="ko-KR" sz="700"/>
              <a:t>: </a:t>
            </a:r>
            <a:r>
              <a:rPr lang="ko-KR" altLang="en-US" sz="700"/>
              <a:t>이코노미 </a:t>
            </a:r>
            <a:r>
              <a:rPr lang="en-US" altLang="ko-KR" sz="700"/>
              <a:t>5,500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베이직 </a:t>
            </a:r>
            <a:r>
              <a:rPr lang="en-US" altLang="ko-KR" sz="700"/>
              <a:t>7,700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8,800</a:t>
            </a:r>
            <a:r>
              <a:rPr lang="ko-KR" altLang="en-US" sz="70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2) UHD_SMT : </a:t>
            </a:r>
            <a:r>
              <a:rPr lang="ko-KR" altLang="en-US" sz="700"/>
              <a:t>베이직 </a:t>
            </a:r>
            <a:r>
              <a:rPr lang="en-US" altLang="ko-KR" sz="700"/>
              <a:t>9,900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11,000</a:t>
            </a:r>
            <a:r>
              <a:rPr lang="ko-KR" altLang="en-US" sz="70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약정기간내 해지시 사용기간에 따른 위약금이 청구 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(</a:t>
            </a:r>
            <a:r>
              <a:rPr lang="ko-KR" altLang="en-US" sz="700"/>
              <a:t>단</a:t>
            </a:r>
            <a:r>
              <a:rPr lang="en-US" altLang="ko-KR" sz="700"/>
              <a:t>, </a:t>
            </a:r>
            <a:r>
              <a:rPr lang="ko-KR" altLang="en-US" sz="700"/>
              <a:t>이전설치불가 지역으로 이전시 할인반환금 면제 </a:t>
            </a:r>
            <a:r>
              <a:rPr lang="en-US" altLang="ko-KR" sz="700"/>
              <a:t>- </a:t>
            </a:r>
            <a:r>
              <a:rPr lang="ko-KR" altLang="en-US" sz="700"/>
              <a:t>증빙서류 제출시</a:t>
            </a:r>
            <a:r>
              <a:rPr lang="en-US" altLang="ko-KR" sz="700"/>
              <a:t>)</a:t>
            </a:r>
            <a:endParaRPr lang="en-US" altLang="ko-KR" sz="700" smtClean="0"/>
          </a:p>
        </p:txBody>
      </p:sp>
      <p:grpSp>
        <p:nvGrpSpPr>
          <p:cNvPr id="40" name="그룹 39"/>
          <p:cNvGrpSpPr/>
          <p:nvPr/>
        </p:nvGrpSpPr>
        <p:grpSpPr>
          <a:xfrm>
            <a:off x="2964102" y="1164359"/>
            <a:ext cx="1063215" cy="311949"/>
            <a:chOff x="-649037" y="2327160"/>
            <a:chExt cx="1063215" cy="311949"/>
          </a:xfrm>
        </p:grpSpPr>
        <p:sp>
          <p:nvSpPr>
            <p:cNvPr id="41" name="아래쪽 화살표 4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30581" y="3438234"/>
            <a:ext cx="5913627" cy="113384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헬로</a:t>
            </a:r>
            <a:r>
              <a:rPr lang="en-US" altLang="ko-KR" sz="900" smtClean="0">
                <a:solidFill>
                  <a:sysClr val="windowText" lastClr="000000"/>
                </a:solidFill>
              </a:rPr>
              <a:t>TV </a:t>
            </a:r>
            <a:r>
              <a:rPr lang="ko-KR" altLang="en-US" sz="900" smtClean="0">
                <a:solidFill>
                  <a:sysClr val="windowText" lastClr="000000"/>
                </a:solidFill>
              </a:rPr>
              <a:t>상세설명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0581" y="4652074"/>
            <a:ext cx="5913627" cy="906967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제휴카드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732098" y="827659"/>
            <a:ext cx="3280806" cy="4845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14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68948"/>
              </p:ext>
            </p:extLst>
          </p:nvPr>
        </p:nvGraphicFramePr>
        <p:xfrm>
          <a:off x="6903308" y="60594"/>
          <a:ext cx="2240692" cy="5332908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738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필수입력사항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이름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연락처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상담희망시간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상담희망시간 셀렉트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옵션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즉시상담요청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9:30 ~ 10:00 / 10:00 ~ 11:00 / 11:00 ~ 12:00 / 12:00 ~ 13:00 / 13:00 ~ 14:00 / 14:00 ~ 15:00 / 15:00 ~ 16:00 / 16:00 ~ 17:00 / 17:00 ~ 18:00 / 18:00 ~ 19:00 / 19:00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이후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요청메모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선택입력사항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)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입력폼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- 200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 이하로 작성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입력 글자 카운트 텍스트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개인정보 수집동의 체크박스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체크 안할 시 상담신청 버튼 활성화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내용확인 버튼 클릭 시 개인정보 취급내용 레이어 팝업으로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필수 항목 입력 시 활성화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완료 얼랏 팝업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2020.11.06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5758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상담신청 팝업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394720" y="5200610"/>
            <a:ext cx="889590" cy="340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132" name="TextBox 131"/>
          <p:cNvSpPr txBox="1"/>
          <p:nvPr/>
        </p:nvSpPr>
        <p:spPr>
          <a:xfrm>
            <a:off x="863408" y="949953"/>
            <a:ext cx="704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/>
              <a:t>상담신청</a:t>
            </a:r>
            <a:endParaRPr lang="en-US" altLang="ko-KR" sz="1000" b="1" smtClean="0"/>
          </a:p>
        </p:txBody>
      </p:sp>
      <p:grpSp>
        <p:nvGrpSpPr>
          <p:cNvPr id="133" name="그룹 132"/>
          <p:cNvGrpSpPr/>
          <p:nvPr/>
        </p:nvGrpSpPr>
        <p:grpSpPr>
          <a:xfrm>
            <a:off x="1097536" y="2364465"/>
            <a:ext cx="2421427" cy="253211"/>
            <a:chOff x="404336" y="1951393"/>
            <a:chExt cx="2421427" cy="253211"/>
          </a:xfrm>
        </p:grpSpPr>
        <p:sp>
          <p:nvSpPr>
            <p:cNvPr id="134" name="TextBox 133"/>
            <p:cNvSpPr txBox="1"/>
            <p:nvPr/>
          </p:nvSpPr>
          <p:spPr>
            <a:xfrm>
              <a:off x="404336" y="1951393"/>
              <a:ext cx="770259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이름</a:t>
              </a:r>
              <a:r>
                <a:rPr lang="en-US" altLang="ko-KR" sz="800" smtClean="0"/>
                <a:t>*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176555" y="1974965"/>
              <a:ext cx="1649208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97537" y="2666584"/>
            <a:ext cx="74904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휴대폰번호</a:t>
            </a:r>
            <a:r>
              <a:rPr lang="en-US" altLang="ko-KR" sz="800" smtClean="0"/>
              <a:t>*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1869755" y="2666584"/>
            <a:ext cx="1638288" cy="276999"/>
            <a:chOff x="1176555" y="2150417"/>
            <a:chExt cx="1752636" cy="276999"/>
          </a:xfrm>
        </p:grpSpPr>
        <p:sp>
          <p:nvSpPr>
            <p:cNvPr id="138" name="직사각형 137"/>
            <p:cNvSpPr/>
            <p:nvPr/>
          </p:nvSpPr>
          <p:spPr>
            <a:xfrm>
              <a:off x="1176555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816946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452390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20045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67658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221256" y="2150417"/>
              <a:ext cx="487762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010</a:t>
              </a: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097536" y="3098291"/>
            <a:ext cx="92776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상담희망시간</a:t>
            </a:r>
            <a:r>
              <a:rPr lang="en-US" altLang="ko-KR" sz="800" smtClean="0"/>
              <a:t>*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209020" y="3420696"/>
            <a:ext cx="2309943" cy="314070"/>
            <a:chOff x="2315714" y="2864235"/>
            <a:chExt cx="2309943" cy="314070"/>
          </a:xfrm>
        </p:grpSpPr>
        <p:sp>
          <p:nvSpPr>
            <p:cNvPr id="151" name="직사각형 150"/>
            <p:cNvSpPr/>
            <p:nvPr/>
          </p:nvSpPr>
          <p:spPr>
            <a:xfrm>
              <a:off x="2315714" y="2864235"/>
              <a:ext cx="2309943" cy="31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4389717" y="2949791"/>
              <a:ext cx="142957" cy="142957"/>
              <a:chOff x="3013805" y="1552247"/>
              <a:chExt cx="142957" cy="142957"/>
            </a:xfrm>
          </p:grpSpPr>
          <p:sp>
            <p:nvSpPr>
              <p:cNvPr id="153" name="직사각형 152"/>
              <p:cNvSpPr/>
              <p:nvPr/>
            </p:nvSpPr>
            <p:spPr>
              <a:xfrm rot="16200000">
                <a:off x="3013805" y="1552247"/>
                <a:ext cx="142957" cy="14295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3065616" y="1590801"/>
                <a:ext cx="39336" cy="65846"/>
              </a:xfrm>
              <a:prstGeom prst="rect">
                <a:avLst/>
              </a:prstGeom>
            </p:spPr>
          </p:pic>
        </p:grpSp>
        <p:sp>
          <p:nvSpPr>
            <p:cNvPr id="155" name="TextBox 154"/>
            <p:cNvSpPr txBox="1"/>
            <p:nvPr/>
          </p:nvSpPr>
          <p:spPr>
            <a:xfrm>
              <a:off x="2410368" y="2896571"/>
              <a:ext cx="927761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즉시 상담 요청</a:t>
              </a:r>
              <a:endParaRPr lang="en-US" altLang="ko-KR" sz="800" smtClean="0"/>
            </a:p>
          </p:txBody>
        </p:sp>
      </p:grpSp>
      <p:cxnSp>
        <p:nvCxnSpPr>
          <p:cNvPr id="156" name="직선 연결선 155"/>
          <p:cNvCxnSpPr/>
          <p:nvPr/>
        </p:nvCxnSpPr>
        <p:spPr>
          <a:xfrm>
            <a:off x="941413" y="1607607"/>
            <a:ext cx="2862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1004912" y="2429135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타원 162"/>
          <p:cNvSpPr/>
          <p:nvPr/>
        </p:nvSpPr>
        <p:spPr>
          <a:xfrm>
            <a:off x="1004912" y="3154567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99192" y="3813375"/>
            <a:ext cx="1058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요청메모</a:t>
            </a:r>
            <a:r>
              <a:rPr lang="en-US" altLang="ko-KR" sz="800" smtClean="0"/>
              <a:t>(0/200)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1210676" y="4128830"/>
            <a:ext cx="2308287" cy="45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1161542" y="4768484"/>
            <a:ext cx="2481262" cy="276999"/>
            <a:chOff x="4087483" y="4994410"/>
            <a:chExt cx="2481262" cy="276999"/>
          </a:xfrm>
        </p:grpSpPr>
        <p:sp>
          <p:nvSpPr>
            <p:cNvPr id="168" name="직사각형 167"/>
            <p:cNvSpPr/>
            <p:nvPr/>
          </p:nvSpPr>
          <p:spPr>
            <a:xfrm>
              <a:off x="5970115" y="5026170"/>
              <a:ext cx="598630" cy="228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ysClr val="windowText" lastClr="000000"/>
                  </a:solidFill>
                </a:rPr>
                <a:t>내용확인</a:t>
              </a:r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41072" y="4994410"/>
              <a:ext cx="1771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개인정보수집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</a:rPr>
                <a:t>이용에 동의합니다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087483" y="5052633"/>
              <a:ext cx="166011" cy="160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2" name="모서리가 둥근 직사각형 171"/>
          <p:cNvSpPr/>
          <p:nvPr/>
        </p:nvSpPr>
        <p:spPr>
          <a:xfrm>
            <a:off x="2373443" y="5200610"/>
            <a:ext cx="889590" cy="3401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취소</a:t>
            </a:r>
            <a:endParaRPr lang="ko-KR" altLang="en-US" sz="900" b="1"/>
          </a:p>
        </p:txBody>
      </p:sp>
      <p:grpSp>
        <p:nvGrpSpPr>
          <p:cNvPr id="174" name="그룹 173"/>
          <p:cNvGrpSpPr/>
          <p:nvPr/>
        </p:nvGrpSpPr>
        <p:grpSpPr>
          <a:xfrm>
            <a:off x="3736861" y="935814"/>
            <a:ext cx="185963" cy="185963"/>
            <a:chOff x="4962886" y="1629675"/>
            <a:chExt cx="273373" cy="273373"/>
          </a:xfrm>
        </p:grpSpPr>
        <p:sp>
          <p:nvSpPr>
            <p:cNvPr id="175" name="직사각형 174"/>
            <p:cNvSpPr/>
            <p:nvPr/>
          </p:nvSpPr>
          <p:spPr>
            <a:xfrm>
              <a:off x="4962886" y="1629675"/>
              <a:ext cx="273373" cy="273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5035591" y="1699983"/>
              <a:ext cx="127961" cy="127713"/>
              <a:chOff x="7092943" y="3037285"/>
              <a:chExt cx="199003" cy="198618"/>
            </a:xfrm>
          </p:grpSpPr>
          <p:cxnSp>
            <p:nvCxnSpPr>
              <p:cNvPr id="177" name="직선 연결선 176"/>
              <p:cNvCxnSpPr/>
              <p:nvPr/>
            </p:nvCxnSpPr>
            <p:spPr>
              <a:xfrm>
                <a:off x="7092943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rot="5400000">
                <a:off x="7093328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타원 178"/>
          <p:cNvSpPr/>
          <p:nvPr/>
        </p:nvSpPr>
        <p:spPr>
          <a:xfrm>
            <a:off x="1004912" y="387692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0" name="타원 179"/>
          <p:cNvSpPr/>
          <p:nvPr/>
        </p:nvSpPr>
        <p:spPr>
          <a:xfrm>
            <a:off x="933119" y="4811285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2" name="타원 181"/>
          <p:cNvSpPr/>
          <p:nvPr/>
        </p:nvSpPr>
        <p:spPr>
          <a:xfrm>
            <a:off x="1252742" y="5177623"/>
            <a:ext cx="149843" cy="15266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3408" y="1246222"/>
            <a:ext cx="29664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고객님의 정보를 남겨 주시면 상담원이 신속하게 연락드리겠습니다</a:t>
            </a:r>
            <a:r>
              <a:rPr lang="en-US" altLang="ko-KR" sz="70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79135" y="1708913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선택상품</a:t>
            </a:r>
            <a:endParaRPr lang="en-US" altLang="ko-KR" sz="8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90842" y="1678634"/>
            <a:ext cx="123099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05C4C4"/>
                </a:solidFill>
              </a:rPr>
              <a:t>프리미엄</a:t>
            </a:r>
            <a:r>
              <a:rPr lang="en-US" altLang="ko-KR" sz="1000" b="1" smtClean="0">
                <a:solidFill>
                  <a:srgbClr val="05C4C4"/>
                </a:solidFill>
              </a:rPr>
              <a:t>UHD</a:t>
            </a:r>
            <a:endParaRPr lang="en-US" altLang="ko-KR" sz="1000" b="1">
              <a:solidFill>
                <a:srgbClr val="05C4C4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41413" y="2123802"/>
            <a:ext cx="2862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45118" y="1701318"/>
            <a:ext cx="1142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선택한 상품 출력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84814" y="1539295"/>
            <a:ext cx="3403233" cy="624129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285718" y="3649209"/>
            <a:ext cx="2217529" cy="1863295"/>
            <a:chOff x="3126823" y="3617307"/>
            <a:chExt cx="2217529" cy="1863295"/>
          </a:xfrm>
        </p:grpSpPr>
        <p:sp>
          <p:nvSpPr>
            <p:cNvPr id="58" name="직사각형 57"/>
            <p:cNvSpPr/>
            <p:nvPr/>
          </p:nvSpPr>
          <p:spPr>
            <a:xfrm>
              <a:off x="3126823" y="3617307"/>
              <a:ext cx="2217529" cy="1863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ㅍㅅ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91471" y="3803707"/>
              <a:ext cx="213459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■ 개인정보의 수집 및 이용목적</a:t>
              </a:r>
            </a:p>
            <a:p>
              <a:r>
                <a:rPr lang="ko-KR" altLang="en-US" sz="800"/>
                <a:t>수집한 개인정보를 다음의 목적을 위해 활용합니다</a:t>
              </a:r>
              <a:r>
                <a:rPr lang="en-US" altLang="ko-KR" sz="800"/>
                <a:t>.</a:t>
              </a:r>
            </a:p>
            <a:p>
              <a:r>
                <a:rPr lang="en-US" altLang="ko-KR" sz="800"/>
                <a:t>- </a:t>
              </a:r>
              <a:r>
                <a:rPr lang="ko-KR" altLang="en-US" sz="800"/>
                <a:t>렌탈 온라인 신청</a:t>
              </a:r>
              <a:r>
                <a:rPr lang="en-US" altLang="ko-KR" sz="800"/>
                <a:t>, </a:t>
              </a:r>
              <a:r>
                <a:rPr lang="ko-KR" altLang="en-US" sz="800"/>
                <a:t>접수</a:t>
              </a:r>
            </a:p>
            <a:p>
              <a:r>
                <a:rPr lang="ko-KR" altLang="en-US" sz="800"/>
                <a:t>■ 수집하는 개인정보 항목</a:t>
              </a:r>
            </a:p>
            <a:p>
              <a:r>
                <a:rPr lang="ko-KR" altLang="en-US" sz="800"/>
                <a:t>렌탈 온라인 신청</a:t>
              </a:r>
              <a:r>
                <a:rPr lang="en-US" altLang="ko-KR" sz="800"/>
                <a:t>, </a:t>
              </a:r>
              <a:r>
                <a:rPr lang="ko-KR" altLang="en-US" sz="800"/>
                <a:t>접수를 위해 아래와 같은 개인정보를 수집하고 있습니다</a:t>
              </a:r>
              <a:r>
                <a:rPr lang="en-US" altLang="ko-KR" sz="800"/>
                <a:t>.</a:t>
              </a:r>
            </a:p>
            <a:p>
              <a:r>
                <a:rPr lang="en-US" altLang="ko-KR" sz="800"/>
                <a:t>- </a:t>
              </a:r>
              <a:r>
                <a:rPr lang="ko-KR" altLang="en-US" sz="800"/>
                <a:t>수집항목 </a:t>
              </a:r>
              <a:r>
                <a:rPr lang="en-US" altLang="ko-KR" sz="800"/>
                <a:t>: </a:t>
              </a:r>
              <a:r>
                <a:rPr lang="ko-KR" altLang="en-US" sz="800"/>
                <a:t>성명</a:t>
              </a:r>
              <a:r>
                <a:rPr lang="en-US" altLang="ko-KR" sz="800"/>
                <a:t>, </a:t>
              </a:r>
              <a:r>
                <a:rPr lang="ko-KR" altLang="en-US" sz="800"/>
                <a:t>연락처</a:t>
              </a:r>
              <a:r>
                <a:rPr lang="en-US" altLang="ko-KR" sz="800"/>
                <a:t>(</a:t>
              </a:r>
              <a:r>
                <a:rPr lang="ko-KR" altLang="en-US" sz="800"/>
                <a:t>휴대폰 번호</a:t>
              </a:r>
              <a:r>
                <a:rPr lang="en-US" altLang="ko-KR" sz="800"/>
                <a:t>)</a:t>
              </a:r>
            </a:p>
            <a:p>
              <a:r>
                <a:rPr lang="en-US" altLang="ko-KR" sz="800"/>
                <a:t>■ </a:t>
              </a:r>
              <a:r>
                <a:rPr lang="ko-KR" altLang="en-US" sz="800"/>
                <a:t>개인정보의 보유 및 이용기간</a:t>
              </a:r>
            </a:p>
            <a:p>
              <a:r>
                <a:rPr lang="ko-KR" altLang="en-US" sz="800"/>
                <a:t>개인정보 수집 및 이용목적이 달성된 후에는 예외 없이 해당 정보를 지체 없이 파기합니다</a:t>
              </a:r>
              <a:r>
                <a:rPr lang="en-US" altLang="ko-KR" sz="800"/>
                <a:t>.</a:t>
              </a:r>
              <a:endParaRPr lang="ko-KR" altLang="en-US" sz="1400"/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3626860" y="4936655"/>
            <a:ext cx="65885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15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58526"/>
              </p:ext>
            </p:extLst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788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745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TV &gt;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채널편성표</a:t>
              </a:r>
              <a:endParaRPr lang="ko-KR" altLang="en-US" sz="800">
                <a:latin typeface="+mj-lt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912300" y="1487298"/>
            <a:ext cx="3167508" cy="373392"/>
            <a:chOff x="1962948" y="1581997"/>
            <a:chExt cx="2973739" cy="284038"/>
          </a:xfrm>
        </p:grpSpPr>
        <p:grpSp>
          <p:nvGrpSpPr>
            <p:cNvPr id="61" name="그룹 60"/>
            <p:cNvGrpSpPr/>
            <p:nvPr/>
          </p:nvGrpSpPr>
          <p:grpSpPr>
            <a:xfrm>
              <a:off x="3479763" y="1581997"/>
              <a:ext cx="1456924" cy="284038"/>
              <a:chOff x="1697122" y="741874"/>
              <a:chExt cx="869560" cy="284038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697122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938478" y="810468"/>
                <a:ext cx="39090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채널편성표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962948" y="1581997"/>
              <a:ext cx="1456924" cy="284038"/>
              <a:chOff x="1739001" y="741874"/>
              <a:chExt cx="869560" cy="284038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041058" y="810468"/>
                <a:ext cx="29030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smtClean="0"/>
                  <a:t>TV</a:t>
                </a:r>
                <a:r>
                  <a:rPr lang="ko-KR" altLang="en-US" sz="800" b="1" smtClean="0"/>
                  <a:t>상품</a:t>
                </a:r>
                <a:endParaRPr lang="ko-KR" altLang="en-US" sz="800" b="1"/>
              </a:p>
            </p:txBody>
          </p:sp>
        </p:grp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33269" y="2210454"/>
            <a:ext cx="5466923" cy="344174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채널편성표 이미지</a:t>
            </a:r>
            <a:r>
              <a:rPr lang="en-US" altLang="ko-KR" sz="90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900" smtClean="0">
                <a:solidFill>
                  <a:sysClr val="windowText" lastClr="000000"/>
                </a:solidFill>
              </a:rPr>
              <a:t>텍스트 </a:t>
            </a:r>
            <a:endParaRPr lang="en-US" altLang="ko-KR" sz="900" smtClean="0">
              <a:solidFill>
                <a:sysClr val="windowText" lastClr="0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38" name="직사각형 37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49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5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u="sng" smtClean="0">
                    <a:solidFill>
                      <a:srgbClr val="05C4C4"/>
                    </a:solidFill>
                  </a:rPr>
                  <a:t>TV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8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16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52540"/>
              </p:ext>
            </p:extLst>
          </p:nvPr>
        </p:nvGraphicFramePr>
        <p:xfrm>
          <a:off x="6903308" y="60594"/>
          <a:ext cx="2240692" cy="3143328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882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상품 리스트 구성요소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상품명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혜택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약정 월요금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결합시 월요금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요금상세보기 버튼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레이어팝업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상담신청버튼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클릭시 상담신청 폼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1143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60" name="직사각형 59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78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80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9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인터넷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493807" y="1505424"/>
            <a:ext cx="93968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기가 인터넷</a:t>
            </a:r>
            <a:endParaRPr lang="en-US" altLang="ko-KR" sz="1100" b="1" smtClean="0"/>
          </a:p>
        </p:txBody>
      </p:sp>
      <p:grpSp>
        <p:nvGrpSpPr>
          <p:cNvPr id="52" name="그룹 51"/>
          <p:cNvGrpSpPr/>
          <p:nvPr/>
        </p:nvGrpSpPr>
        <p:grpSpPr>
          <a:xfrm>
            <a:off x="573238" y="1931316"/>
            <a:ext cx="5844941" cy="1116183"/>
            <a:chOff x="573238" y="2072804"/>
            <a:chExt cx="5844941" cy="1116183"/>
          </a:xfrm>
        </p:grpSpPr>
        <p:sp>
          <p:nvSpPr>
            <p:cNvPr id="53" name="직사각형 52"/>
            <p:cNvSpPr/>
            <p:nvPr/>
          </p:nvSpPr>
          <p:spPr>
            <a:xfrm>
              <a:off x="573238" y="2072804"/>
              <a:ext cx="5844941" cy="111618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9018" y="2418200"/>
              <a:ext cx="1107996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플래티넘기가</a:t>
              </a:r>
              <a:endParaRPr lang="en-US" altLang="ko-KR" sz="1200" b="1" smtClean="0"/>
            </a:p>
            <a:p>
              <a:r>
                <a:rPr lang="en-US" altLang="ko-KR" sz="1050" smtClean="0"/>
                <a:t>1G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9525" y="2307729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>
                  <a:solidFill>
                    <a:srgbClr val="FF0000"/>
                  </a:solidFill>
                </a:rPr>
                <a:t>-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 최대 사은품 보장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기가와이파이 무료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22661" y="2365438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  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/>
                <a:t>월 </a:t>
              </a:r>
              <a:r>
                <a:rPr lang="en-US" altLang="ko-KR" sz="1100" b="1" smtClean="0"/>
                <a:t>30,800</a:t>
              </a:r>
              <a:r>
                <a:rPr lang="ko-KR" altLang="en-US" sz="1100" b="1" smtClean="0"/>
                <a:t>원</a:t>
              </a:r>
              <a:endParaRPr lang="ko-KR" altLang="en-US" sz="1100" b="1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324324" y="2793171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15768" y="2230206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결합시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1100" b="1" smtClean="0">
                  <a:solidFill>
                    <a:srgbClr val="FF0000"/>
                  </a:solidFill>
                </a:rPr>
                <a:t>24,640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원</a:t>
              </a:r>
              <a:endParaRPr lang="ko-KR" altLang="en-US" sz="11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964102" y="5340245"/>
            <a:ext cx="1063215" cy="311949"/>
            <a:chOff x="-649037" y="2327160"/>
            <a:chExt cx="1063215" cy="311949"/>
          </a:xfrm>
        </p:grpSpPr>
        <p:sp>
          <p:nvSpPr>
            <p:cNvPr id="102" name="아래쪽 화살표 10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5299664" y="2323209"/>
            <a:ext cx="889590" cy="38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grpSp>
        <p:nvGrpSpPr>
          <p:cNvPr id="2" name="그룹 1"/>
          <p:cNvGrpSpPr/>
          <p:nvPr/>
        </p:nvGrpSpPr>
        <p:grpSpPr>
          <a:xfrm>
            <a:off x="573238" y="3180472"/>
            <a:ext cx="5844941" cy="1116183"/>
            <a:chOff x="573238" y="3180472"/>
            <a:chExt cx="5844941" cy="1116183"/>
          </a:xfrm>
        </p:grpSpPr>
        <p:sp>
          <p:nvSpPr>
            <p:cNvPr id="94" name="직사각형 93"/>
            <p:cNvSpPr/>
            <p:nvPr/>
          </p:nvSpPr>
          <p:spPr>
            <a:xfrm>
              <a:off x="573238" y="3180472"/>
              <a:ext cx="5844941" cy="111618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9018" y="3525868"/>
              <a:ext cx="954107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기가라이트</a:t>
              </a:r>
              <a:endParaRPr lang="en-US" altLang="ko-KR" sz="1200" b="1" smtClean="0"/>
            </a:p>
            <a:p>
              <a:r>
                <a:rPr lang="en-US" altLang="ko-KR" sz="1050" smtClean="0"/>
                <a:t>500M</a:t>
              </a:r>
              <a:endParaRPr lang="ko-KR" altLang="en-US" sz="105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23362" y="3415397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>
                  <a:solidFill>
                    <a:srgbClr val="FF0000"/>
                  </a:solidFill>
                </a:rPr>
                <a:t>-</a:t>
              </a:r>
              <a:r>
                <a:rPr lang="ko-KR" altLang="en-US" sz="800" b="1">
                  <a:solidFill>
                    <a:srgbClr val="FF0000"/>
                  </a:solidFill>
                </a:rPr>
                <a:t> 최대 사은품 보장</a:t>
              </a:r>
              <a:endParaRPr lang="en-US" altLang="ko-KR" sz="8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기가와이파이 무료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01450" y="3462574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  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/>
                <a:t>월 </a:t>
              </a:r>
              <a:r>
                <a:rPr lang="en-US" altLang="ko-KR" sz="1100" b="1" smtClean="0"/>
                <a:t>29,260</a:t>
              </a:r>
              <a:r>
                <a:rPr lang="ko-KR" altLang="en-US" sz="1100" b="1" smtClean="0"/>
                <a:t>원</a:t>
              </a:r>
              <a:endParaRPr lang="ko-KR" altLang="en-US" sz="1100" b="1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4324324" y="3886729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64738" y="3337874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결합시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1100" b="1" smtClean="0">
                  <a:solidFill>
                    <a:srgbClr val="FF0000"/>
                  </a:solidFill>
                </a:rPr>
                <a:t>23,410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원</a:t>
              </a:r>
              <a:endParaRPr lang="ko-KR" altLang="en-US" sz="1100" b="1">
                <a:solidFill>
                  <a:srgbClr val="FF0000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299664" y="3544434"/>
              <a:ext cx="889590" cy="3882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상담신청</a:t>
              </a:r>
              <a:endParaRPr lang="ko-KR" altLang="en-US" sz="900" b="1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152913" y="2916288"/>
            <a:ext cx="1145815" cy="626684"/>
            <a:chOff x="4831239" y="3081294"/>
            <a:chExt cx="1145815" cy="626684"/>
          </a:xfrm>
        </p:grpSpPr>
        <p:sp>
          <p:nvSpPr>
            <p:cNvPr id="89" name="직사각형 88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22,000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기본료 </a:t>
              </a:r>
              <a:r>
                <a:rPr lang="en-US" altLang="ko-KR" sz="800" smtClean="0"/>
                <a:t>30,800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장비료 무료</a:t>
              </a:r>
              <a:endParaRPr lang="en-US" altLang="ko-KR" sz="800" smtClean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sp>
        <p:nvSpPr>
          <p:cNvPr id="56" name="타원 55"/>
          <p:cNvSpPr/>
          <p:nvPr/>
        </p:nvSpPr>
        <p:spPr>
          <a:xfrm>
            <a:off x="659940" y="2013154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6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17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33311"/>
              </p:ext>
            </p:extLst>
          </p:nvPr>
        </p:nvGraphicFramePr>
        <p:xfrm>
          <a:off x="6903308" y="60594"/>
          <a:ext cx="2240692" cy="2567264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1143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60" name="직사각형 59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78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80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9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인터넷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493807" y="1505424"/>
            <a:ext cx="108074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초고속 인터넷</a:t>
            </a:r>
            <a:endParaRPr lang="en-US" altLang="ko-KR" sz="1100" b="1" smtClean="0"/>
          </a:p>
        </p:txBody>
      </p:sp>
      <p:grpSp>
        <p:nvGrpSpPr>
          <p:cNvPr id="52" name="그룹 51"/>
          <p:cNvGrpSpPr/>
          <p:nvPr/>
        </p:nvGrpSpPr>
        <p:grpSpPr>
          <a:xfrm>
            <a:off x="573238" y="1931316"/>
            <a:ext cx="5844941" cy="1116183"/>
            <a:chOff x="573238" y="2072804"/>
            <a:chExt cx="5844941" cy="1116183"/>
          </a:xfrm>
        </p:grpSpPr>
        <p:sp>
          <p:nvSpPr>
            <p:cNvPr id="53" name="직사각형 52"/>
            <p:cNvSpPr/>
            <p:nvPr/>
          </p:nvSpPr>
          <p:spPr>
            <a:xfrm>
              <a:off x="573238" y="2072804"/>
              <a:ext cx="5844941" cy="111618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7353" y="2418200"/>
              <a:ext cx="529312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광랜</a:t>
              </a:r>
              <a:endParaRPr lang="en-US" altLang="ko-KR" sz="1200" b="1" smtClean="0"/>
            </a:p>
            <a:p>
              <a:r>
                <a:rPr lang="en-US" altLang="ko-KR" sz="1050" smtClean="0"/>
                <a:t>160M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33293" y="2307729"/>
              <a:ext cx="1055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>
                  <a:solidFill>
                    <a:srgbClr val="FF0000"/>
                  </a:solidFill>
                </a:rPr>
                <a:t>-</a:t>
              </a:r>
              <a:r>
                <a:rPr lang="ko-KR" altLang="en-US" sz="800" b="1">
                  <a:solidFill>
                    <a:srgbClr val="FF0000"/>
                  </a:solidFill>
                </a:rPr>
                <a:t> 최대 사은품 보장</a:t>
              </a:r>
              <a:endParaRPr lang="en-US" altLang="ko-KR" sz="8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와이파이 무료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65194" y="2336115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  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/>
                <a:t>월 </a:t>
              </a:r>
              <a:r>
                <a:rPr lang="en-US" altLang="ko-KR" sz="1100" b="1" smtClean="0"/>
                <a:t>25,410</a:t>
              </a:r>
              <a:r>
                <a:rPr lang="ko-KR" altLang="en-US" sz="1100" b="1" smtClean="0"/>
                <a:t>원</a:t>
              </a:r>
              <a:endParaRPr lang="ko-KR" altLang="en-US" sz="1100" b="1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239195" y="2779061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79609" y="2230206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결합시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1100" b="1" smtClean="0">
                  <a:solidFill>
                    <a:srgbClr val="FF0000"/>
                  </a:solidFill>
                </a:rPr>
                <a:t>20,330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원</a:t>
              </a:r>
              <a:endParaRPr lang="ko-KR" altLang="en-US" sz="11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73238" y="3180472"/>
            <a:ext cx="5844941" cy="1116183"/>
            <a:chOff x="573238" y="2072804"/>
            <a:chExt cx="5844941" cy="1116183"/>
          </a:xfrm>
        </p:grpSpPr>
        <p:sp>
          <p:nvSpPr>
            <p:cNvPr id="94" name="직사각형 93"/>
            <p:cNvSpPr/>
            <p:nvPr/>
          </p:nvSpPr>
          <p:spPr>
            <a:xfrm>
              <a:off x="573238" y="2072804"/>
              <a:ext cx="5844941" cy="111618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7353" y="2418200"/>
              <a:ext cx="954107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광랜라이트</a:t>
              </a:r>
              <a:endParaRPr lang="en-US" altLang="ko-KR" sz="1200" b="1" smtClean="0"/>
            </a:p>
            <a:p>
              <a:r>
                <a:rPr lang="en-US" altLang="ko-KR" sz="1050" smtClean="0"/>
                <a:t>100M</a:t>
              </a:r>
              <a:endParaRPr lang="ko-KR" altLang="en-US" sz="105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33293" y="2386768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와이파이 무료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63023" y="2351202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  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/>
                <a:t>월 </a:t>
              </a:r>
              <a:r>
                <a:rPr lang="en-US" altLang="ko-KR" sz="1100" b="1" smtClean="0"/>
                <a:t>20,790</a:t>
              </a:r>
              <a:r>
                <a:rPr lang="ko-KR" altLang="en-US" sz="1100" b="1" smtClean="0"/>
                <a:t>원</a:t>
              </a:r>
              <a:endParaRPr lang="ko-KR" altLang="en-US" sz="1100" b="1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4239195" y="2779061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79609" y="2230206"/>
              <a:ext cx="962123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결합시</a:t>
              </a:r>
              <a:endParaRPr lang="en-US" altLang="ko-KR" sz="800" smtClean="0"/>
            </a:p>
            <a:p>
              <a:pPr>
                <a:lnSpc>
                  <a:spcPct val="150000"/>
                </a:lnSpc>
              </a:pPr>
              <a:r>
                <a:rPr lang="ko-KR" altLang="en-US" sz="11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1100" b="1" smtClean="0">
                  <a:solidFill>
                    <a:srgbClr val="FF0000"/>
                  </a:solidFill>
                </a:rPr>
                <a:t>16,630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원</a:t>
              </a:r>
              <a:endParaRPr lang="ko-KR" altLang="en-US" sz="11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050786" y="2869033"/>
            <a:ext cx="1145815" cy="626684"/>
            <a:chOff x="4831239" y="3081294"/>
            <a:chExt cx="1145815" cy="626684"/>
          </a:xfrm>
        </p:grpSpPr>
        <p:sp>
          <p:nvSpPr>
            <p:cNvPr id="89" name="직사각형 88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22,000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기본료 </a:t>
              </a:r>
              <a:r>
                <a:rPr lang="en-US" altLang="ko-KR" sz="800" smtClean="0"/>
                <a:t>30,800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장비료 무료</a:t>
              </a:r>
              <a:endParaRPr lang="en-US" altLang="ko-KR" sz="800" smtClean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964102" y="5340245"/>
            <a:ext cx="1063215" cy="311949"/>
            <a:chOff x="-649037" y="2327160"/>
            <a:chExt cx="1063215" cy="311949"/>
          </a:xfrm>
        </p:grpSpPr>
        <p:sp>
          <p:nvSpPr>
            <p:cNvPr id="102" name="아래쪽 화살표 10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99713" y="4405175"/>
            <a:ext cx="4960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위 요금은 부가세가 포함된 최종 납부금액 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상품 가입 시 자동이체 결제가 필수입니다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 smtClean="0"/>
              <a:t>약정기간내 해지시 사용기간에 따른 위약금이 청구됩니다</a:t>
            </a:r>
            <a:r>
              <a:rPr lang="en-US" altLang="ko-KR" sz="700" smtClean="0"/>
              <a:t>.(1</a:t>
            </a:r>
            <a:r>
              <a:rPr lang="ko-KR" altLang="en-US" sz="700" smtClean="0"/>
              <a:t>년이내 해지시 사은품</a:t>
            </a:r>
            <a:r>
              <a:rPr lang="en-US" altLang="ko-KR" sz="700" smtClean="0"/>
              <a:t>+</a:t>
            </a:r>
            <a:r>
              <a:rPr lang="ko-KR" altLang="en-US" sz="700" smtClean="0"/>
              <a:t>설치비 환수</a:t>
            </a:r>
            <a:r>
              <a:rPr lang="en-US" altLang="ko-KR" sz="7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이전설치 불가지역으로 이전시 위약금 면제</a:t>
            </a:r>
            <a:r>
              <a:rPr lang="en-US" altLang="ko-KR" sz="700" smtClean="0"/>
              <a:t>(</a:t>
            </a:r>
            <a:r>
              <a:rPr lang="ko-KR" altLang="en-US" sz="700" smtClean="0"/>
              <a:t>증빙서류 제출시</a:t>
            </a:r>
            <a:r>
              <a:rPr lang="en-US" altLang="ko-KR" sz="700" smtClean="0"/>
              <a:t>). </a:t>
            </a:r>
            <a:r>
              <a:rPr lang="ko-KR" altLang="en-US" sz="700" smtClean="0"/>
              <a:t>단</a:t>
            </a:r>
            <a:r>
              <a:rPr lang="en-US" altLang="ko-KR" sz="700" smtClean="0"/>
              <a:t>, 1</a:t>
            </a:r>
            <a:r>
              <a:rPr lang="ko-KR" altLang="en-US" sz="700" smtClean="0"/>
              <a:t>년 이내에 받으셨던 사은품</a:t>
            </a:r>
            <a:r>
              <a:rPr lang="en-US" altLang="ko-KR" sz="700" smtClean="0"/>
              <a:t>+</a:t>
            </a:r>
            <a:r>
              <a:rPr lang="ko-KR" altLang="en-US" sz="700" smtClean="0"/>
              <a:t>설치비는 회수됩니다</a:t>
            </a:r>
            <a:r>
              <a:rPr lang="en-US" altLang="ko-KR" sz="700" smtClean="0"/>
              <a:t>.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2964102" y="1153497"/>
            <a:ext cx="1063215" cy="311949"/>
            <a:chOff x="-649037" y="2327160"/>
            <a:chExt cx="1063215" cy="311949"/>
          </a:xfrm>
        </p:grpSpPr>
        <p:sp>
          <p:nvSpPr>
            <p:cNvPr id="106" name="아래쪽 화살표 105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5299664" y="2323209"/>
            <a:ext cx="889590" cy="38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299664" y="3567846"/>
            <a:ext cx="889590" cy="38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0247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18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567264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1143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60" name="직사각형 59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78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80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9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인터넷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grpSp>
        <p:nvGrpSpPr>
          <p:cNvPr id="101" name="그룹 100"/>
          <p:cNvGrpSpPr/>
          <p:nvPr/>
        </p:nvGrpSpPr>
        <p:grpSpPr>
          <a:xfrm>
            <a:off x="2964102" y="1153497"/>
            <a:ext cx="1063215" cy="311949"/>
            <a:chOff x="-649037" y="2327160"/>
            <a:chExt cx="1063215" cy="311949"/>
          </a:xfrm>
        </p:grpSpPr>
        <p:sp>
          <p:nvSpPr>
            <p:cNvPr id="102" name="아래쪽 화살표 10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30581" y="2880231"/>
            <a:ext cx="5913627" cy="906967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제휴카드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0581" y="1677322"/>
            <a:ext cx="5913627" cy="113384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헬로인터넷 상세설명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19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96286"/>
              </p:ext>
            </p:extLst>
          </p:nvPr>
        </p:nvGraphicFramePr>
        <p:xfrm>
          <a:off x="6903308" y="60594"/>
          <a:ext cx="2240692" cy="2927304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738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TV+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상품 구성요소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약정 요금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결합요금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혜택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요금상세보기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166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053597" y="1558604"/>
            <a:ext cx="3042486" cy="373392"/>
            <a:chOff x="1117217" y="1558604"/>
            <a:chExt cx="3042486" cy="373392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2049" y="1558604"/>
              <a:ext cx="1467654" cy="373392"/>
              <a:chOff x="1724877" y="741874"/>
              <a:chExt cx="869560" cy="284038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724877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892130" y="810468"/>
                <a:ext cx="539111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TV+</a:t>
                </a:r>
                <a:r>
                  <a:rPr lang="ko-KR" altLang="en-US" sz="800" smtClean="0"/>
                  <a:t>인터넷</a:t>
                </a:r>
                <a:r>
                  <a:rPr lang="en-US" altLang="ko-KR" sz="800" smtClean="0"/>
                  <a:t>+</a:t>
                </a:r>
                <a:r>
                  <a:rPr lang="ko-KR" altLang="en-US" sz="800" smtClean="0"/>
                  <a:t>렌탈</a:t>
                </a:r>
                <a:endParaRPr lang="ko-KR" altLang="en-US" sz="80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117217" y="1558604"/>
              <a:ext cx="1467654" cy="373392"/>
              <a:chOff x="1739001" y="741874"/>
              <a:chExt cx="869560" cy="284038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91656" y="810468"/>
                <a:ext cx="389108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TV+</a:t>
                </a:r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인터넷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535616" y="2081816"/>
            <a:ext cx="122180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광랜라이트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결합</a:t>
            </a:r>
            <a:endParaRPr lang="en-US" altLang="ko-KR" sz="1100" b="1" smtClean="0"/>
          </a:p>
        </p:txBody>
      </p:sp>
      <p:sp>
        <p:nvSpPr>
          <p:cNvPr id="53" name="직사각형 52"/>
          <p:cNvSpPr/>
          <p:nvPr/>
        </p:nvSpPr>
        <p:spPr>
          <a:xfrm>
            <a:off x="494455" y="2519734"/>
            <a:ext cx="1907679" cy="2916436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4597" y="2706589"/>
            <a:ext cx="1653255" cy="754610"/>
            <a:chOff x="1043965" y="2483842"/>
            <a:chExt cx="2062304" cy="75461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043965" y="2483842"/>
              <a:ext cx="947228" cy="75461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광랜</a:t>
              </a:r>
              <a:endParaRPr lang="en-US" altLang="ko-KR" sz="900" b="1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라이트</a:t>
              </a:r>
              <a:endParaRPr lang="en-US" altLang="ko-KR" sz="9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</a:rPr>
                <a:t>100M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159041" y="2483842"/>
              <a:ext cx="947228" cy="75461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이코노미</a:t>
              </a:r>
              <a:endParaRPr lang="en-US" altLang="ko-KR" sz="9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</a:rPr>
                <a:t>100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채널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7308" y="3600647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56" name="TextBox 55"/>
          <p:cNvSpPr txBox="1"/>
          <p:nvPr/>
        </p:nvSpPr>
        <p:spPr>
          <a:xfrm>
            <a:off x="1556546" y="3600647"/>
            <a:ext cx="822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 smtClean="0"/>
              <a:t>25,130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 smtClean="0">
                <a:solidFill>
                  <a:srgbClr val="FF0000"/>
                </a:solidFill>
              </a:rPr>
              <a:t>20,980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3407" y="442730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 와이파이무료 </a:t>
            </a:r>
            <a:r>
              <a:rPr lang="en-US" altLang="ko-KR" sz="800" b="1" smtClean="0">
                <a:solidFill>
                  <a:srgbClr val="FF0000"/>
                </a:solidFill>
              </a:rPr>
              <a:t>+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611954" y="4116945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grpSp>
        <p:nvGrpSpPr>
          <p:cNvPr id="181" name="그룹 180"/>
          <p:cNvGrpSpPr/>
          <p:nvPr/>
        </p:nvGrpSpPr>
        <p:grpSpPr>
          <a:xfrm>
            <a:off x="2924559" y="5648148"/>
            <a:ext cx="1063215" cy="311949"/>
            <a:chOff x="-649037" y="2327160"/>
            <a:chExt cx="1063215" cy="311949"/>
          </a:xfrm>
        </p:grpSpPr>
        <p:sp>
          <p:nvSpPr>
            <p:cNvPr id="182" name="아래쪽 화살표 18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543486" y="2519734"/>
            <a:ext cx="1914777" cy="2916436"/>
            <a:chOff x="2543486" y="2519734"/>
            <a:chExt cx="1914777" cy="2916436"/>
          </a:xfrm>
        </p:grpSpPr>
        <p:sp>
          <p:nvSpPr>
            <p:cNvPr id="153" name="직사각형 152"/>
            <p:cNvSpPr/>
            <p:nvPr/>
          </p:nvSpPr>
          <p:spPr>
            <a:xfrm>
              <a:off x="2543486" y="2519734"/>
              <a:ext cx="1907679" cy="2916436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508" y="3635916"/>
              <a:ext cx="917239" cy="48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smtClean="0"/>
                <a:t>3</a:t>
              </a:r>
              <a:r>
                <a:rPr lang="ko-KR" altLang="en-US" sz="900" smtClean="0"/>
                <a:t>년 약정시</a:t>
              </a:r>
              <a:endParaRPr lang="en-US" altLang="ko-KR" sz="900" smtClean="0"/>
            </a:p>
            <a:p>
              <a:pPr>
                <a:lnSpc>
                  <a:spcPct val="150000"/>
                </a:lnSpc>
              </a:pPr>
              <a:r>
                <a:rPr lang="ko-KR" altLang="en-US" sz="900" smtClean="0"/>
                <a:t>모바일 결합시</a:t>
              </a:r>
              <a:endParaRPr lang="ko-KR" altLang="en-US" sz="9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58746" y="3635916"/>
              <a:ext cx="822661" cy="48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smtClean="0"/>
                <a:t>월 </a:t>
              </a:r>
              <a:r>
                <a:rPr lang="en-US" altLang="ko-KR" sz="900" b="1" smtClean="0"/>
                <a:t>27,450</a:t>
              </a:r>
              <a:r>
                <a:rPr lang="ko-KR" altLang="en-US" sz="900" b="1" smtClean="0"/>
                <a:t>원</a:t>
              </a:r>
              <a:endParaRPr lang="en-US" altLang="ko-KR" sz="900" b="1" smtClean="0"/>
            </a:p>
            <a:p>
              <a:pPr>
                <a:lnSpc>
                  <a:spcPct val="150000"/>
                </a:lnSpc>
              </a:pPr>
              <a:r>
                <a:rPr lang="ko-KR" altLang="en-US" sz="9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25,380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원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3650" y="4493449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유튜브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,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넷플릭스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,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아이들나라 시청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와이파이무료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+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사은품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642197" y="4130212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2664840" y="2698122"/>
              <a:ext cx="759349" cy="75461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광랜</a:t>
              </a:r>
              <a:endParaRPr lang="en-US" altLang="ko-KR" sz="900" b="1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라이트</a:t>
              </a:r>
              <a:endParaRPr lang="en-US" altLang="ko-KR" sz="9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</a:rPr>
                <a:t>100M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3558746" y="2698122"/>
              <a:ext cx="759349" cy="75461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베이직</a:t>
              </a:r>
              <a:endParaRPr lang="en-US" altLang="ko-KR" sz="9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</a:rPr>
                <a:t>180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채널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72098" y="2519734"/>
            <a:ext cx="1914777" cy="2916436"/>
            <a:chOff x="4572098" y="2519734"/>
            <a:chExt cx="1914777" cy="2916436"/>
          </a:xfrm>
        </p:grpSpPr>
        <p:sp>
          <p:nvSpPr>
            <p:cNvPr id="165" name="직사각형 164"/>
            <p:cNvSpPr/>
            <p:nvPr/>
          </p:nvSpPr>
          <p:spPr>
            <a:xfrm>
              <a:off x="4572098" y="2519734"/>
              <a:ext cx="1907679" cy="2916436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598120" y="3666231"/>
              <a:ext cx="917239" cy="48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smtClean="0"/>
                <a:t>3</a:t>
              </a:r>
              <a:r>
                <a:rPr lang="ko-KR" altLang="en-US" sz="900" smtClean="0"/>
                <a:t>년 약정시</a:t>
              </a:r>
              <a:endParaRPr lang="en-US" altLang="ko-KR" sz="900" smtClean="0"/>
            </a:p>
            <a:p>
              <a:pPr>
                <a:lnSpc>
                  <a:spcPct val="150000"/>
                </a:lnSpc>
              </a:pPr>
              <a:r>
                <a:rPr lang="ko-KR" altLang="en-US" sz="900" smtClean="0"/>
                <a:t>모바일 결합시</a:t>
              </a:r>
              <a:endParaRPr lang="ko-KR" altLang="en-US" sz="9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87358" y="3666231"/>
              <a:ext cx="822661" cy="48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smtClean="0"/>
                <a:t>월 </a:t>
              </a:r>
              <a:r>
                <a:rPr lang="en-US" altLang="ko-KR" sz="900" b="1" smtClean="0"/>
                <a:t>29,650</a:t>
              </a:r>
              <a:r>
                <a:rPr lang="ko-KR" altLang="en-US" sz="900" b="1" smtClean="0"/>
                <a:t>원</a:t>
              </a:r>
              <a:endParaRPr lang="en-US" altLang="ko-KR" sz="900" b="1" smtClean="0"/>
            </a:p>
            <a:p>
              <a:pPr>
                <a:lnSpc>
                  <a:spcPct val="150000"/>
                </a:lnSpc>
              </a:pPr>
              <a:r>
                <a:rPr lang="ko-KR" altLang="en-US" sz="9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27,580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원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622262" y="4362721"/>
              <a:ext cx="18646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r>
                <a:rPr lang="en-US" altLang="ko-KR" sz="800" b="1" smtClean="0">
                  <a:solidFill>
                    <a:srgbClr val="FF0000"/>
                  </a:solidFill>
                </a:rPr>
                <a:t>- UHD SMT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셋탑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유튜브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,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넷플릭스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,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아이들나라 시청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r>
                <a:rPr lang="en-US" altLang="ko-KR" sz="8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와이파이무료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+ 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사은품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5670809" y="4180179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4708749" y="2703334"/>
              <a:ext cx="759349" cy="75461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광랜</a:t>
              </a:r>
              <a:endParaRPr lang="en-US" altLang="ko-KR" sz="900" b="1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라이트</a:t>
              </a:r>
              <a:endParaRPr lang="en-US" altLang="ko-KR" sz="9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</a:rPr>
                <a:t>100M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5602655" y="2703334"/>
              <a:ext cx="759349" cy="75461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프리미엄</a:t>
              </a:r>
              <a:endParaRPr lang="en-US" altLang="ko-KR" sz="9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</a:rPr>
                <a:t>200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채널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타원 75"/>
          <p:cNvSpPr/>
          <p:nvPr/>
        </p:nvSpPr>
        <p:spPr>
          <a:xfrm>
            <a:off x="494839" y="2561785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89971" y="5018233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grpSp>
        <p:nvGrpSpPr>
          <p:cNvPr id="148" name="그룹 147"/>
          <p:cNvGrpSpPr/>
          <p:nvPr/>
        </p:nvGrpSpPr>
        <p:grpSpPr>
          <a:xfrm>
            <a:off x="1411550" y="4334085"/>
            <a:ext cx="1145815" cy="626684"/>
            <a:chOff x="4831239" y="3081294"/>
            <a:chExt cx="1145815" cy="626684"/>
          </a:xfrm>
        </p:grpSpPr>
        <p:sp>
          <p:nvSpPr>
            <p:cNvPr id="149" name="직사각형 148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44,000</a:t>
              </a:r>
              <a:r>
                <a:rPr lang="ko-KR" altLang="en-US" sz="800" smtClean="0"/>
                <a:t>원인터넷 </a:t>
              </a:r>
              <a:r>
                <a:rPr lang="en-US" altLang="ko-KR" sz="800" smtClean="0"/>
                <a:t>16,330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방송 </a:t>
              </a:r>
              <a:r>
                <a:rPr lang="en-US" altLang="ko-KR" sz="800" smtClean="0"/>
                <a:t>8,800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sp>
        <p:nvSpPr>
          <p:cNvPr id="81" name="모서리가 둥근 직사각형 80"/>
          <p:cNvSpPr/>
          <p:nvPr/>
        </p:nvSpPr>
        <p:spPr>
          <a:xfrm>
            <a:off x="2873121" y="5018233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904514" y="5018233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593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38496"/>
              </p:ext>
            </p:extLst>
          </p:nvPr>
        </p:nvGraphicFramePr>
        <p:xfrm>
          <a:off x="275731" y="1033617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v.0.1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2020-10-13</a:t>
                      </a: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-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v.1.0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2020-11-05</a:t>
                      </a: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-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/>
                        <a:t>최종 수정사항 반영</a:t>
                      </a: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1457" y="608751"/>
            <a:ext cx="89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문서이력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288160"/>
            <a:chOff x="0" y="-1"/>
            <a:chExt cx="9144000" cy="288160"/>
          </a:xfrm>
        </p:grpSpPr>
        <p:sp>
          <p:nvSpPr>
            <p:cNvPr id="13" name="직사각형 12"/>
            <p:cNvSpPr/>
            <p:nvPr/>
          </p:nvSpPr>
          <p:spPr>
            <a:xfrm>
              <a:off x="0" y="3727"/>
              <a:ext cx="9144000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812" y="68795"/>
              <a:ext cx="21675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LG</a:t>
              </a:r>
              <a:r>
                <a:rPr lang="ko-KR" altLang="en-US" sz="800" smtClean="0"/>
                <a:t>헬로비전 인터넷 가입안내 사이트</a:t>
              </a:r>
              <a:endParaRPr lang="ko-KR" altLang="en-US" sz="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7687" y="68795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9775" y="6879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2020.11.05</a:t>
              </a:r>
              <a:endParaRPr lang="ko-KR" altLang="en-US" sz="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20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166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535616" y="1750532"/>
            <a:ext cx="79861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광랜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결합</a:t>
            </a:r>
            <a:endParaRPr lang="en-US" altLang="ko-KR" sz="1100" b="1" smtClean="0"/>
          </a:p>
        </p:txBody>
      </p:sp>
      <p:grpSp>
        <p:nvGrpSpPr>
          <p:cNvPr id="76" name="그룹 75"/>
          <p:cNvGrpSpPr/>
          <p:nvPr/>
        </p:nvGrpSpPr>
        <p:grpSpPr>
          <a:xfrm>
            <a:off x="2964102" y="1153497"/>
            <a:ext cx="1063215" cy="311949"/>
            <a:chOff x="-649037" y="2327160"/>
            <a:chExt cx="1063215" cy="311949"/>
          </a:xfrm>
        </p:grpSpPr>
        <p:sp>
          <p:nvSpPr>
            <p:cNvPr id="78" name="아래쪽 화살표 7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918028" y="5647277"/>
            <a:ext cx="1063215" cy="311949"/>
            <a:chOff x="-649037" y="2327160"/>
            <a:chExt cx="1063215" cy="311949"/>
          </a:xfrm>
        </p:grpSpPr>
        <p:sp>
          <p:nvSpPr>
            <p:cNvPr id="81" name="아래쪽 화살표 8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12456" y="2188450"/>
            <a:ext cx="1907679" cy="3056253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979" y="3233490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56" name="TextBox 55"/>
          <p:cNvSpPr txBox="1"/>
          <p:nvPr/>
        </p:nvSpPr>
        <p:spPr>
          <a:xfrm>
            <a:off x="1553217" y="3233490"/>
            <a:ext cx="822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 smtClean="0"/>
              <a:t>28,760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 smtClean="0">
                <a:solidFill>
                  <a:srgbClr val="FF0000"/>
                </a:solidFill>
              </a:rPr>
              <a:t>23,690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2620" y="4018787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 </a:t>
            </a:r>
            <a:r>
              <a:rPr lang="en-US" altLang="ko-KR" sz="800" b="1" smtClean="0">
                <a:solidFill>
                  <a:srgbClr val="FF0000"/>
                </a:solidFill>
              </a:rPr>
              <a:t>35</a:t>
            </a:r>
            <a:r>
              <a:rPr lang="ko-KR" altLang="en-US" sz="800" b="1" smtClean="0">
                <a:solidFill>
                  <a:srgbClr val="FF0000"/>
                </a:solidFill>
              </a:rPr>
              <a:t>만원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 시청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와이파이무료 </a:t>
            </a:r>
            <a:r>
              <a:rPr lang="en-US" altLang="ko-KR" sz="800" b="1" smtClean="0">
                <a:solidFill>
                  <a:srgbClr val="FF0000"/>
                </a:solidFill>
              </a:rPr>
              <a:t>+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69290" y="3762540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grpSp>
        <p:nvGrpSpPr>
          <p:cNvPr id="148" name="그룹 147"/>
          <p:cNvGrpSpPr/>
          <p:nvPr/>
        </p:nvGrpSpPr>
        <p:grpSpPr>
          <a:xfrm>
            <a:off x="1352049" y="4011818"/>
            <a:ext cx="1145815" cy="626684"/>
            <a:chOff x="4831239" y="3081294"/>
            <a:chExt cx="1145815" cy="626684"/>
          </a:xfrm>
        </p:grpSpPr>
        <p:sp>
          <p:nvSpPr>
            <p:cNvPr id="149" name="직사각형 148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44,000</a:t>
              </a:r>
              <a:r>
                <a:rPr lang="ko-KR" altLang="en-US" sz="800" smtClean="0"/>
                <a:t>원인터넷 </a:t>
              </a:r>
              <a:r>
                <a:rPr lang="en-US" altLang="ko-KR" sz="800" smtClean="0"/>
                <a:t>19,960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방송 </a:t>
              </a:r>
              <a:r>
                <a:rPr lang="en-US" altLang="ko-KR" sz="800" smtClean="0"/>
                <a:t>8,800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653616" y="2373543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광랜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160M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547522" y="2373543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이코노미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100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543486" y="2188450"/>
            <a:ext cx="1907679" cy="3056253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93650" y="3233126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156" name="TextBox 155"/>
          <p:cNvSpPr txBox="1"/>
          <p:nvPr/>
        </p:nvSpPr>
        <p:spPr>
          <a:xfrm>
            <a:off x="3582888" y="3233126"/>
            <a:ext cx="82266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 smtClean="0"/>
              <a:t>30,620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 smtClean="0">
                <a:solidFill>
                  <a:srgbClr val="FF0000"/>
                </a:solidFill>
              </a:rPr>
              <a:t>28,090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593650" y="4050945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 </a:t>
            </a:r>
            <a:r>
              <a:rPr lang="en-US" altLang="ko-KR" sz="800" b="1" smtClean="0">
                <a:solidFill>
                  <a:srgbClr val="FF0000"/>
                </a:solidFill>
              </a:rPr>
              <a:t>35</a:t>
            </a:r>
            <a:r>
              <a:rPr lang="ko-KR" altLang="en-US" sz="800" b="1" smtClean="0">
                <a:solidFill>
                  <a:srgbClr val="FF0000"/>
                </a:solidFill>
              </a:rPr>
              <a:t>만원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UHD SMT </a:t>
            </a:r>
            <a:r>
              <a:rPr lang="ko-KR" altLang="en-US" sz="800" b="1" smtClean="0">
                <a:solidFill>
                  <a:srgbClr val="FF0000"/>
                </a:solidFill>
              </a:rPr>
              <a:t>셋탑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유튜브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넷플릭스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 시청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와이파이무료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642197" y="3762540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2674593" y="2370321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광랜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160M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568499" y="2370321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베이직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180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572098" y="2188450"/>
            <a:ext cx="1907679" cy="3056253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98120" y="3233126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168" name="TextBox 167"/>
          <p:cNvSpPr txBox="1"/>
          <p:nvPr/>
        </p:nvSpPr>
        <p:spPr>
          <a:xfrm>
            <a:off x="5587358" y="3233126"/>
            <a:ext cx="82266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 smtClean="0"/>
              <a:t>32,820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 smtClean="0">
                <a:solidFill>
                  <a:srgbClr val="FF0000"/>
                </a:solidFill>
              </a:rPr>
              <a:t>30,290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622262" y="4083244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★ 혜택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사은품 </a:t>
            </a:r>
            <a:r>
              <a:rPr lang="en-US" altLang="ko-KR" sz="800" b="1">
                <a:solidFill>
                  <a:srgbClr val="FF0000"/>
                </a:solidFill>
              </a:rPr>
              <a:t>35</a:t>
            </a:r>
            <a:r>
              <a:rPr lang="ko-KR" altLang="en-US" sz="800" b="1">
                <a:solidFill>
                  <a:srgbClr val="FF0000"/>
                </a:solidFill>
              </a:rPr>
              <a:t>만원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UHD SMT </a:t>
            </a:r>
            <a:r>
              <a:rPr lang="ko-KR" altLang="en-US" sz="800" b="1">
                <a:solidFill>
                  <a:srgbClr val="FF0000"/>
                </a:solidFill>
              </a:rPr>
              <a:t>셋탑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유튜브</a:t>
            </a:r>
            <a:r>
              <a:rPr lang="en-US" altLang="ko-KR" sz="800" b="1">
                <a:solidFill>
                  <a:srgbClr val="FF0000"/>
                </a:solidFill>
              </a:rPr>
              <a:t>, </a:t>
            </a:r>
            <a:r>
              <a:rPr lang="ko-KR" altLang="en-US" sz="800" b="1">
                <a:solidFill>
                  <a:srgbClr val="FF0000"/>
                </a:solidFill>
              </a:rPr>
              <a:t>넷플릭스</a:t>
            </a:r>
            <a:r>
              <a:rPr lang="en-US" altLang="ko-KR" sz="800" b="1">
                <a:solidFill>
                  <a:srgbClr val="FF0000"/>
                </a:solidFill>
              </a:rPr>
              <a:t>, </a:t>
            </a:r>
            <a:r>
              <a:rPr lang="ko-KR" altLang="en-US" sz="800" b="1">
                <a:solidFill>
                  <a:srgbClr val="FF0000"/>
                </a:solidFill>
              </a:rPr>
              <a:t>아이들나라 시청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와이파이무료</a:t>
            </a:r>
            <a:endParaRPr lang="en-US" altLang="ko-KR" sz="800" b="1">
              <a:solidFill>
                <a:srgbClr val="FF0000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670809" y="3768132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679392" y="2366738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광랜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160M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573298" y="2366738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프리미엄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200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89971" y="4823136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57177" y="4823136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06546" y="4823136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586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21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166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535616" y="1730811"/>
            <a:ext cx="122180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기가라이트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결합</a:t>
            </a:r>
            <a:endParaRPr lang="en-US" altLang="ko-KR" sz="1100" b="1" smtClean="0"/>
          </a:p>
        </p:txBody>
      </p:sp>
      <p:sp>
        <p:nvSpPr>
          <p:cNvPr id="53" name="직사각형 52"/>
          <p:cNvSpPr/>
          <p:nvPr/>
        </p:nvSpPr>
        <p:spPr>
          <a:xfrm>
            <a:off x="512456" y="2168729"/>
            <a:ext cx="1907679" cy="3051417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6897" y="3215722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56" name="TextBox 55"/>
          <p:cNvSpPr txBox="1"/>
          <p:nvPr/>
        </p:nvSpPr>
        <p:spPr>
          <a:xfrm>
            <a:off x="1556135" y="3215722"/>
            <a:ext cx="822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/>
              <a:t>31,790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>
                <a:solidFill>
                  <a:srgbClr val="FF0000"/>
                </a:solidFill>
              </a:rPr>
              <a:t>25,940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6897" y="4143148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 </a:t>
            </a:r>
            <a:r>
              <a:rPr lang="en-US" altLang="ko-KR" sz="800" b="1" smtClean="0">
                <a:solidFill>
                  <a:srgbClr val="FF0000"/>
                </a:solidFill>
              </a:rPr>
              <a:t>40</a:t>
            </a:r>
            <a:r>
              <a:rPr lang="ko-KR" altLang="en-US" sz="800" b="1" smtClean="0">
                <a:solidFill>
                  <a:srgbClr val="FF0000"/>
                </a:solidFill>
              </a:rPr>
              <a:t>만원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 시청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기가와이파이무료 </a:t>
            </a:r>
            <a:r>
              <a:rPr lang="en-US" altLang="ko-KR" sz="800" b="1" smtClean="0">
                <a:solidFill>
                  <a:srgbClr val="FF0000"/>
                </a:solidFill>
              </a:rPr>
              <a:t>+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69290" y="3764528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grpSp>
        <p:nvGrpSpPr>
          <p:cNvPr id="148" name="그룹 147"/>
          <p:cNvGrpSpPr/>
          <p:nvPr/>
        </p:nvGrpSpPr>
        <p:grpSpPr>
          <a:xfrm>
            <a:off x="1345405" y="4015859"/>
            <a:ext cx="1145815" cy="626684"/>
            <a:chOff x="4831239" y="3081294"/>
            <a:chExt cx="1145815" cy="626684"/>
          </a:xfrm>
        </p:grpSpPr>
        <p:sp>
          <p:nvSpPr>
            <p:cNvPr id="149" name="직사각형 148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44,000</a:t>
              </a:r>
              <a:r>
                <a:rPr lang="ko-KR" altLang="en-US" sz="800" smtClean="0"/>
                <a:t>원인터넷 </a:t>
              </a:r>
              <a:r>
                <a:rPr lang="en-US" altLang="ko-KR" sz="800" smtClean="0"/>
                <a:t>22,990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방송 </a:t>
              </a:r>
              <a:r>
                <a:rPr lang="en-US" altLang="ko-KR" sz="800" smtClean="0"/>
                <a:t>8,800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964102" y="1153497"/>
            <a:ext cx="1063215" cy="311949"/>
            <a:chOff x="-649037" y="2327160"/>
            <a:chExt cx="1063215" cy="311949"/>
          </a:xfrm>
        </p:grpSpPr>
        <p:sp>
          <p:nvSpPr>
            <p:cNvPr id="78" name="아래쪽 화살표 7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964102" y="5618600"/>
            <a:ext cx="1063215" cy="311949"/>
            <a:chOff x="-649037" y="2327160"/>
            <a:chExt cx="1063215" cy="311949"/>
          </a:xfrm>
        </p:grpSpPr>
        <p:sp>
          <p:nvSpPr>
            <p:cNvPr id="81" name="아래쪽 화살표 8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653616" y="2373543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기가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라이트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500M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547522" y="2373543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이코노미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100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543486" y="2168729"/>
            <a:ext cx="1907679" cy="3051417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629891" y="3223172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156" name="TextBox 155"/>
          <p:cNvSpPr txBox="1"/>
          <p:nvPr/>
        </p:nvSpPr>
        <p:spPr>
          <a:xfrm>
            <a:off x="3619129" y="3223172"/>
            <a:ext cx="82266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/>
              <a:t>33,260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>
                <a:solidFill>
                  <a:srgbClr val="FF0000"/>
                </a:solidFill>
              </a:rPr>
              <a:t>30,340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593650" y="4033077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 </a:t>
            </a:r>
            <a:r>
              <a:rPr lang="en-US" altLang="ko-KR" sz="800" b="1" smtClean="0">
                <a:solidFill>
                  <a:srgbClr val="FF0000"/>
                </a:solidFill>
              </a:rPr>
              <a:t>40</a:t>
            </a:r>
            <a:r>
              <a:rPr lang="ko-KR" altLang="en-US" sz="800" b="1" smtClean="0">
                <a:solidFill>
                  <a:srgbClr val="FF0000"/>
                </a:solidFill>
              </a:rPr>
              <a:t>만원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UHD SMT </a:t>
            </a:r>
            <a:r>
              <a:rPr lang="ko-KR" altLang="en-US" sz="800" b="1" smtClean="0">
                <a:solidFill>
                  <a:srgbClr val="FF0000"/>
                </a:solidFill>
              </a:rPr>
              <a:t>셋탑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유튜브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넷플릭스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와이파이무료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642197" y="3761879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2674593" y="2377572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기가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라이트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500M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568499" y="2377572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베이직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180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572098" y="2168729"/>
            <a:ext cx="1907679" cy="3051417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615531" y="3232934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168" name="TextBox 167"/>
          <p:cNvSpPr txBox="1"/>
          <p:nvPr/>
        </p:nvSpPr>
        <p:spPr>
          <a:xfrm>
            <a:off x="5604769" y="3232934"/>
            <a:ext cx="82266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/>
              <a:t>35,460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>
                <a:solidFill>
                  <a:srgbClr val="FF0000"/>
                </a:solidFill>
              </a:rPr>
              <a:t>32,540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622262" y="4030855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★ 혜택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사은품 </a:t>
            </a:r>
            <a:r>
              <a:rPr lang="en-US" altLang="ko-KR" sz="800" b="1">
                <a:solidFill>
                  <a:srgbClr val="FF0000"/>
                </a:solidFill>
              </a:rPr>
              <a:t>40</a:t>
            </a:r>
            <a:r>
              <a:rPr lang="ko-KR" altLang="en-US" sz="800" b="1">
                <a:solidFill>
                  <a:srgbClr val="FF0000"/>
                </a:solidFill>
              </a:rPr>
              <a:t>만원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en-US" altLang="ko-KR" sz="800" b="1">
                <a:solidFill>
                  <a:srgbClr val="FF0000"/>
                </a:solidFill>
              </a:rPr>
              <a:t>UHD SMT </a:t>
            </a:r>
            <a:r>
              <a:rPr lang="ko-KR" altLang="en-US" sz="800" b="1">
                <a:solidFill>
                  <a:srgbClr val="FF0000"/>
                </a:solidFill>
              </a:rPr>
              <a:t>셋탑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유튜브</a:t>
            </a:r>
            <a:r>
              <a:rPr lang="en-US" altLang="ko-KR" sz="800" b="1">
                <a:solidFill>
                  <a:srgbClr val="FF0000"/>
                </a:solidFill>
              </a:rPr>
              <a:t>, </a:t>
            </a:r>
            <a:r>
              <a:rPr lang="ko-KR" altLang="en-US" sz="800" b="1">
                <a:solidFill>
                  <a:srgbClr val="FF0000"/>
                </a:solidFill>
              </a:rPr>
              <a:t>넷플릭스</a:t>
            </a:r>
            <a:r>
              <a:rPr lang="en-US" altLang="ko-KR" sz="800" b="1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와이파이무료</a:t>
            </a:r>
            <a:endParaRPr lang="en-US" altLang="ko-KR" sz="800" b="1">
              <a:solidFill>
                <a:srgbClr val="FF0000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670809" y="3765649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720192" y="2381278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기가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라이트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500M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614098" y="2381278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프리미엄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200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89971" y="4823136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177" y="4823136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83715" y="4823136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40251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22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166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535616" y="1684804"/>
            <a:ext cx="13628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플래티넘기가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결합</a:t>
            </a:r>
            <a:endParaRPr lang="en-US" altLang="ko-KR" sz="1100" b="1" smtClean="0"/>
          </a:p>
        </p:txBody>
      </p:sp>
      <p:grpSp>
        <p:nvGrpSpPr>
          <p:cNvPr id="76" name="그룹 75"/>
          <p:cNvGrpSpPr/>
          <p:nvPr/>
        </p:nvGrpSpPr>
        <p:grpSpPr>
          <a:xfrm>
            <a:off x="2964102" y="1153497"/>
            <a:ext cx="1063215" cy="311949"/>
            <a:chOff x="-649037" y="2327160"/>
            <a:chExt cx="1063215" cy="311949"/>
          </a:xfrm>
        </p:grpSpPr>
        <p:sp>
          <p:nvSpPr>
            <p:cNvPr id="78" name="아래쪽 화살표 7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964102" y="5645476"/>
            <a:ext cx="1063215" cy="311949"/>
            <a:chOff x="-649037" y="2327160"/>
            <a:chExt cx="1063215" cy="311949"/>
          </a:xfrm>
        </p:grpSpPr>
        <p:sp>
          <p:nvSpPr>
            <p:cNvPr id="81" name="아래쪽 화살표 8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12456" y="2122722"/>
            <a:ext cx="1907679" cy="3025416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8478" y="3126263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56" name="TextBox 55"/>
          <p:cNvSpPr txBox="1"/>
          <p:nvPr/>
        </p:nvSpPr>
        <p:spPr>
          <a:xfrm>
            <a:off x="1527716" y="3126263"/>
            <a:ext cx="822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/>
              <a:t>33,000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>
                <a:solidFill>
                  <a:srgbClr val="FF0000"/>
                </a:solidFill>
              </a:rPr>
              <a:t>26,840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2620" y="4102033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 </a:t>
            </a:r>
            <a:r>
              <a:rPr lang="en-US" altLang="ko-KR" sz="800" b="1" smtClean="0">
                <a:solidFill>
                  <a:srgbClr val="FF0000"/>
                </a:solidFill>
              </a:rPr>
              <a:t>42</a:t>
            </a:r>
            <a:r>
              <a:rPr lang="ko-KR" altLang="en-US" sz="800" b="1" smtClean="0">
                <a:solidFill>
                  <a:srgbClr val="FF0000"/>
                </a:solidFill>
              </a:rPr>
              <a:t>만원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 시청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기가와이파이무료 </a:t>
            </a:r>
            <a:r>
              <a:rPr lang="en-US" altLang="ko-KR" sz="800" b="1" smtClean="0">
                <a:solidFill>
                  <a:srgbClr val="FF0000"/>
                </a:solidFill>
              </a:rPr>
              <a:t>+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61862" y="3660706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53616" y="2322561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플래티넘 기가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1G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547522" y="2322561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이코노미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100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1352049" y="3900838"/>
            <a:ext cx="1145815" cy="626684"/>
            <a:chOff x="4831239" y="3081294"/>
            <a:chExt cx="1145815" cy="626684"/>
          </a:xfrm>
        </p:grpSpPr>
        <p:sp>
          <p:nvSpPr>
            <p:cNvPr id="149" name="직사각형 148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44,000</a:t>
              </a:r>
              <a:r>
                <a:rPr lang="ko-KR" altLang="en-US" sz="800" smtClean="0"/>
                <a:t>원인터넷 </a:t>
              </a:r>
              <a:r>
                <a:rPr lang="en-US" altLang="ko-KR" sz="800" smtClean="0"/>
                <a:t>22,990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방송 </a:t>
              </a:r>
              <a:r>
                <a:rPr lang="en-US" altLang="ko-KR" sz="800" smtClean="0"/>
                <a:t>8,800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2543486" y="2122722"/>
            <a:ext cx="1907679" cy="3025416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603060" y="3133997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156" name="TextBox 155"/>
          <p:cNvSpPr txBox="1"/>
          <p:nvPr/>
        </p:nvSpPr>
        <p:spPr>
          <a:xfrm>
            <a:off x="3592298" y="3133997"/>
            <a:ext cx="82266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/>
              <a:t>37,400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>
                <a:solidFill>
                  <a:srgbClr val="FF0000"/>
                </a:solidFill>
              </a:rPr>
              <a:t>31,240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593650" y="4021325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 </a:t>
            </a:r>
            <a:r>
              <a:rPr lang="en-US" altLang="ko-KR" sz="800" b="1" smtClean="0">
                <a:solidFill>
                  <a:srgbClr val="FF0000"/>
                </a:solidFill>
              </a:rPr>
              <a:t>42</a:t>
            </a:r>
            <a:r>
              <a:rPr lang="ko-KR" altLang="en-US" sz="800" b="1" smtClean="0">
                <a:solidFill>
                  <a:srgbClr val="FF0000"/>
                </a:solidFill>
              </a:rPr>
              <a:t>만원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UHD SMT </a:t>
            </a:r>
            <a:r>
              <a:rPr lang="ko-KR" altLang="en-US" sz="800" b="1" smtClean="0">
                <a:solidFill>
                  <a:srgbClr val="FF0000"/>
                </a:solidFill>
              </a:rPr>
              <a:t>셋탑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유튜브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넷플릭스</a:t>
            </a:r>
            <a:r>
              <a:rPr lang="en-US" altLang="ko-KR" sz="800" b="1" smtClean="0">
                <a:solidFill>
                  <a:srgbClr val="FF0000"/>
                </a:solidFill>
              </a:rPr>
              <a:t>, </a:t>
            </a:r>
            <a:r>
              <a:rPr lang="ko-KR" altLang="en-US" sz="800" b="1" smtClean="0">
                <a:solidFill>
                  <a:srgbClr val="FF0000"/>
                </a:solidFill>
              </a:rPr>
              <a:t>아이들나라 시청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와이파이무료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601524" y="3655998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2679821" y="2322561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플래티넘 기가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1G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573727" y="2322561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베이직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180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572098" y="2122722"/>
            <a:ext cx="1907679" cy="3025416"/>
          </a:xfrm>
          <a:prstGeom prst="rect">
            <a:avLst/>
          </a:prstGeom>
          <a:solidFill>
            <a:schemeClr val="bg1">
              <a:alpha val="2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98120" y="3164001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168" name="TextBox 167"/>
          <p:cNvSpPr txBox="1"/>
          <p:nvPr/>
        </p:nvSpPr>
        <p:spPr>
          <a:xfrm>
            <a:off x="5587358" y="3164001"/>
            <a:ext cx="82266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/>
              <a:t>39,600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>
                <a:solidFill>
                  <a:srgbClr val="FF0000"/>
                </a:solidFill>
              </a:rPr>
              <a:t>33,440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615164" y="4018693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★ 혜택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사은품 </a:t>
            </a:r>
            <a:r>
              <a:rPr lang="en-US" altLang="ko-KR" sz="800" b="1" smtClean="0">
                <a:solidFill>
                  <a:srgbClr val="FF0000"/>
                </a:solidFill>
              </a:rPr>
              <a:t>42</a:t>
            </a:r>
            <a:r>
              <a:rPr lang="ko-KR" altLang="en-US" sz="800" b="1" smtClean="0">
                <a:solidFill>
                  <a:srgbClr val="FF0000"/>
                </a:solidFill>
              </a:rPr>
              <a:t>만원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en-US" altLang="ko-KR" sz="800" b="1">
                <a:solidFill>
                  <a:srgbClr val="FF0000"/>
                </a:solidFill>
              </a:rPr>
              <a:t>UHD SMT </a:t>
            </a:r>
            <a:r>
              <a:rPr lang="ko-KR" altLang="en-US" sz="800" b="1">
                <a:solidFill>
                  <a:srgbClr val="FF0000"/>
                </a:solidFill>
              </a:rPr>
              <a:t>셋탑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유튜브</a:t>
            </a:r>
            <a:r>
              <a:rPr lang="en-US" altLang="ko-KR" sz="800" b="1">
                <a:solidFill>
                  <a:srgbClr val="FF0000"/>
                </a:solidFill>
              </a:rPr>
              <a:t>, </a:t>
            </a:r>
            <a:r>
              <a:rPr lang="ko-KR" altLang="en-US" sz="800" b="1">
                <a:solidFill>
                  <a:srgbClr val="FF0000"/>
                </a:solidFill>
              </a:rPr>
              <a:t>넷플릭스</a:t>
            </a:r>
            <a:r>
              <a:rPr lang="en-US" altLang="ko-KR" sz="800" b="1">
                <a:solidFill>
                  <a:srgbClr val="FF0000"/>
                </a:solidFill>
              </a:rPr>
              <a:t>, </a:t>
            </a:r>
            <a:r>
              <a:rPr lang="ko-KR" altLang="en-US" sz="800" b="1">
                <a:solidFill>
                  <a:srgbClr val="FF0000"/>
                </a:solidFill>
              </a:rPr>
              <a:t>아이들나라 시청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- </a:t>
            </a:r>
            <a:r>
              <a:rPr lang="ko-KR" altLang="en-US" sz="800" b="1">
                <a:solidFill>
                  <a:srgbClr val="FF0000"/>
                </a:solidFill>
              </a:rPr>
              <a:t>와이파이무료</a:t>
            </a:r>
            <a:endParaRPr lang="en-US" altLang="ko-KR" sz="800" b="1">
              <a:solidFill>
                <a:srgbClr val="FF0000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597088" y="3662732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696013" y="2326664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플래티넘 기가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1G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589919" y="2326664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프리미엄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200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89971" y="4753399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57177" y="4753399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83715" y="4753399"/>
            <a:ext cx="1277064" cy="2977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2407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23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166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2964102" y="1153497"/>
            <a:ext cx="1063215" cy="311949"/>
            <a:chOff x="-649037" y="2327160"/>
            <a:chExt cx="1063215" cy="311949"/>
          </a:xfrm>
        </p:grpSpPr>
        <p:sp>
          <p:nvSpPr>
            <p:cNvPr id="78" name="아래쪽 화살표 7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530581" y="3433177"/>
            <a:ext cx="5913627" cy="906967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제휴카드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0375" y="1632719"/>
            <a:ext cx="496001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위 요금은 부가세가 포함된 최종 납부금액 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상품 가입 시 자동이체 결제가 필수입니다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약정기간내 해지시 사용기간에 따른 위약금이 청구 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이전설치 불가지역으로 이전시 위약금 면제</a:t>
            </a:r>
            <a:r>
              <a:rPr lang="en-US" altLang="ko-KR" sz="700"/>
              <a:t>(</a:t>
            </a:r>
            <a:r>
              <a:rPr lang="ko-KR" altLang="en-US" sz="700"/>
              <a:t>증빙서류 제출시</a:t>
            </a:r>
            <a:r>
              <a:rPr lang="en-US" altLang="ko-KR" sz="700"/>
              <a:t>). </a:t>
            </a:r>
            <a:r>
              <a:rPr lang="ko-KR" altLang="en-US" sz="700"/>
              <a:t>단</a:t>
            </a:r>
            <a:r>
              <a:rPr lang="en-US" altLang="ko-KR" sz="700"/>
              <a:t>, 1</a:t>
            </a:r>
            <a:r>
              <a:rPr lang="ko-KR" altLang="en-US" sz="700"/>
              <a:t>년 이내에 받으셨던 사은품</a:t>
            </a:r>
            <a:r>
              <a:rPr lang="en-US" altLang="ko-KR" sz="700"/>
              <a:t>+</a:t>
            </a:r>
            <a:r>
              <a:rPr lang="ko-KR" altLang="en-US" sz="700"/>
              <a:t>설치비는 회수됩니다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700"/>
          </a:p>
          <a:p>
            <a:pPr>
              <a:lnSpc>
                <a:spcPct val="150000"/>
              </a:lnSpc>
            </a:pPr>
            <a:r>
              <a:rPr lang="en-US" altLang="ko-KR" sz="700"/>
              <a:t>&lt;</a:t>
            </a:r>
            <a:r>
              <a:rPr lang="ko-KR" altLang="en-US" sz="700"/>
              <a:t>방송 추가 요금</a:t>
            </a:r>
            <a:r>
              <a:rPr lang="en-US" altLang="ko-KR" sz="7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기존 가입자 방송 추가 또는 신규 동시 가입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1) HD</a:t>
            </a:r>
            <a:r>
              <a:rPr lang="ko-KR" altLang="en-US" sz="700"/>
              <a:t>방송 </a:t>
            </a:r>
            <a:r>
              <a:rPr lang="en-US" altLang="ko-KR" sz="700"/>
              <a:t>: </a:t>
            </a:r>
            <a:r>
              <a:rPr lang="ko-KR" altLang="en-US" sz="700"/>
              <a:t>이코노미 </a:t>
            </a:r>
            <a:r>
              <a:rPr lang="en-US" altLang="ko-KR" sz="700"/>
              <a:t>5,500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베이직 </a:t>
            </a:r>
            <a:r>
              <a:rPr lang="en-US" altLang="ko-KR" sz="700"/>
              <a:t>7,700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8,800</a:t>
            </a:r>
            <a:r>
              <a:rPr lang="ko-KR" altLang="en-US" sz="70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2) UHD_SMT : </a:t>
            </a:r>
            <a:r>
              <a:rPr lang="ko-KR" altLang="en-US" sz="700"/>
              <a:t>베이직 </a:t>
            </a:r>
            <a:r>
              <a:rPr lang="en-US" altLang="ko-KR" sz="700"/>
              <a:t>9,900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11,000</a:t>
            </a:r>
            <a:r>
              <a:rPr lang="ko-KR" altLang="en-US" sz="700" smtClean="0"/>
              <a:t>원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180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24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25670"/>
              </p:ext>
            </p:extLst>
          </p:nvPr>
        </p:nvGraphicFramePr>
        <p:xfrm>
          <a:off x="6903308" y="60594"/>
          <a:ext cx="2240692" cy="2495256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788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4879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r>
                <a:rPr lang="en-US" altLang="ko-KR" sz="800" smtClean="0">
                  <a:latin typeface="+mj-lt"/>
                </a:rPr>
                <a:t>+</a:t>
              </a:r>
              <a:r>
                <a:rPr lang="ko-KR" altLang="en-US" sz="800" smtClean="0">
                  <a:latin typeface="+mj-lt"/>
                </a:rPr>
                <a:t>렌탈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90239" y="2483842"/>
            <a:ext cx="5610939" cy="1593009"/>
            <a:chOff x="690239" y="2390856"/>
            <a:chExt cx="5610939" cy="1304978"/>
          </a:xfrm>
        </p:grpSpPr>
        <p:sp>
          <p:nvSpPr>
            <p:cNvPr id="53" name="직사각형 52"/>
            <p:cNvSpPr/>
            <p:nvPr/>
          </p:nvSpPr>
          <p:spPr>
            <a:xfrm>
              <a:off x="690239" y="2390856"/>
              <a:ext cx="5610939" cy="13049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66618" y="2559093"/>
              <a:ext cx="2957743" cy="882071"/>
              <a:chOff x="1139187" y="2465225"/>
              <a:chExt cx="2957743" cy="882071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1139187" y="2465225"/>
                <a:ext cx="905265" cy="88207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>
                    <a:solidFill>
                      <a:schemeClr val="tx1"/>
                    </a:solidFill>
                  </a:rPr>
                  <a:t>베이직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UHD</a:t>
                </a:r>
              </a:p>
              <a:p>
                <a:pPr algn="ctr"/>
                <a:r>
                  <a:rPr lang="en-US" altLang="ko-KR" sz="900" b="1" smtClean="0">
                    <a:solidFill>
                      <a:schemeClr val="tx1"/>
                    </a:solidFill>
                  </a:rPr>
                  <a:t>180</a:t>
                </a:r>
                <a:r>
                  <a:rPr lang="ko-KR" altLang="en-US" sz="900" b="1" smtClean="0">
                    <a:solidFill>
                      <a:schemeClr val="tx1"/>
                    </a:solidFill>
                  </a:rPr>
                  <a:t>채 널</a:t>
                </a:r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165426" y="2465225"/>
                <a:ext cx="905265" cy="88207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smtClean="0">
                    <a:solidFill>
                      <a:schemeClr val="tx1"/>
                    </a:solidFill>
                  </a:rPr>
                  <a:t>기가라이트</a:t>
                </a:r>
                <a:endParaRPr lang="en-US" altLang="ko-KR" sz="900" b="1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900" b="1" smtClean="0">
                    <a:solidFill>
                      <a:schemeClr val="tx1"/>
                    </a:solidFill>
                  </a:rPr>
                  <a:t>500M</a:t>
                </a:r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3191665" y="2465225"/>
                <a:ext cx="905265" cy="88207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smtClean="0">
                    <a:solidFill>
                      <a:schemeClr val="tx1"/>
                    </a:solidFill>
                  </a:rPr>
                  <a:t>렌탈상품</a:t>
                </a:r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273465" y="2930493"/>
              <a:ext cx="87075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mtClean="0"/>
                <a:t>사은품 최대</a:t>
              </a:r>
              <a:endParaRPr lang="ko-KR" altLang="en-US" sz="1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32144" y="2930493"/>
              <a:ext cx="66236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smtClean="0">
                  <a:solidFill>
                    <a:srgbClr val="FF0000"/>
                  </a:solidFill>
                </a:rPr>
                <a:t>100</a:t>
              </a:r>
              <a:r>
                <a:rPr lang="ko-KR" altLang="en-US" sz="1000" b="1" smtClean="0">
                  <a:solidFill>
                    <a:srgbClr val="FF0000"/>
                  </a:solidFill>
                </a:rPr>
                <a:t>만원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63351" y="3222131"/>
              <a:ext cx="1518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solidFill>
                    <a:schemeClr val="bg1">
                      <a:lumMod val="65000"/>
                    </a:schemeClr>
                  </a:solidFill>
                </a:rPr>
                <a:t>- 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</a:rPr>
                <a:t>설치완료 후 </a:t>
              </a:r>
              <a:r>
                <a:rPr lang="en-US" altLang="ko-KR" sz="800" smtClean="0">
                  <a:solidFill>
                    <a:schemeClr val="bg1">
                      <a:lumMod val="65000"/>
                    </a:schemeClr>
                  </a:solidFill>
                </a:rPr>
                <a:t>1~2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</a:rPr>
                <a:t>일 내 지급</a:t>
              </a:r>
              <a:endParaRPr lang="en-US" altLang="ko-KR" sz="8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800" smtClean="0">
                  <a:solidFill>
                    <a:schemeClr val="bg1">
                      <a:lumMod val="65000"/>
                    </a:schemeClr>
                  </a:solidFill>
                </a:rPr>
                <a:t>- 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</a:rPr>
                <a:t>제휴카드 추가할인 가능</a:t>
              </a:r>
              <a:endParaRPr lang="en-US" altLang="ko-KR" sz="80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33230" y="2563302"/>
              <a:ext cx="1717137" cy="33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smtClean="0"/>
                <a:t>월 </a:t>
              </a:r>
              <a:r>
                <a:rPr lang="en-US" altLang="ko-KR" sz="1200" b="1" smtClean="0"/>
                <a:t>33,000</a:t>
              </a:r>
              <a:r>
                <a:rPr lang="ko-KR" altLang="en-US" sz="1200" b="1" smtClean="0"/>
                <a:t>원 </a:t>
              </a:r>
              <a:r>
                <a:rPr lang="en-US" altLang="ko-KR" sz="1200" b="1" smtClean="0"/>
                <a:t>+ </a:t>
              </a:r>
              <a:r>
                <a:rPr lang="ko-KR" altLang="en-US" sz="1200" b="1" smtClean="0"/>
                <a:t>렌탈료</a:t>
              </a:r>
              <a:endParaRPr lang="ko-KR" altLang="en-US" sz="1200" b="1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120" name="직사각형 119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3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34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3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2269198" y="533677"/>
              <a:ext cx="4431074" cy="521808"/>
              <a:chOff x="2356679" y="641025"/>
              <a:chExt cx="4596445" cy="530090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563820" y="641025"/>
                <a:ext cx="1320618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바로상담 </a:t>
                </a:r>
                <a:r>
                  <a:rPr lang="en-US" altLang="ko-KR" sz="900" b="1" smtClean="0"/>
                  <a:t>1688-5916</a:t>
                </a:r>
                <a:endParaRPr lang="ko-KR" altLang="en-US" sz="900" b="1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056300" y="1558604"/>
            <a:ext cx="3042486" cy="373392"/>
            <a:chOff x="1186447" y="1558604"/>
            <a:chExt cx="3042486" cy="373392"/>
          </a:xfrm>
        </p:grpSpPr>
        <p:grpSp>
          <p:nvGrpSpPr>
            <p:cNvPr id="52" name="그룹 51"/>
            <p:cNvGrpSpPr/>
            <p:nvPr/>
          </p:nvGrpSpPr>
          <p:grpSpPr>
            <a:xfrm>
              <a:off x="2761279" y="1558604"/>
              <a:ext cx="1467654" cy="373392"/>
              <a:chOff x="1724877" y="741874"/>
              <a:chExt cx="869560" cy="284038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1724877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873341" y="810468"/>
                <a:ext cx="576690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TV+</a:t>
                </a:r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인터넷</a:t>
                </a:r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+</a:t>
                </a:r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렌탈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6447" y="1558604"/>
              <a:ext cx="1467654" cy="373392"/>
              <a:chOff x="1739001" y="741874"/>
              <a:chExt cx="869560" cy="28403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3343" y="810468"/>
                <a:ext cx="40573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TV+</a:t>
                </a:r>
                <a:r>
                  <a:rPr lang="ko-KR" altLang="en-US" sz="800" smtClean="0"/>
                  <a:t>인터넷</a:t>
                </a:r>
                <a:endParaRPr lang="ko-KR" altLang="en-US" sz="800"/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2964102" y="5661941"/>
            <a:ext cx="1063215" cy="311949"/>
            <a:chOff x="-649037" y="2327160"/>
            <a:chExt cx="1063215" cy="311949"/>
          </a:xfrm>
        </p:grpSpPr>
        <p:sp>
          <p:nvSpPr>
            <p:cNvPr id="144" name="아래쪽 화살표 143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06754" y="632166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25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76932"/>
              </p:ext>
            </p:extLst>
          </p:nvPr>
        </p:nvGraphicFramePr>
        <p:xfrm>
          <a:off x="6903308" y="60594"/>
          <a:ext cx="2240692" cy="3287344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738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상품별 탭 구성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탭 추가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 기능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탭 클릭 시 상품리스트 전환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 리스트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 클릭시 상품상세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대표이미지 상단에 뱃지 추가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기능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4879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r>
                <a:rPr lang="en-US" altLang="ko-KR" sz="800" smtClean="0">
                  <a:latin typeface="+mj-lt"/>
                </a:rPr>
                <a:t>+</a:t>
              </a:r>
              <a:r>
                <a:rPr lang="ko-KR" altLang="en-US" sz="800" smtClean="0">
                  <a:latin typeface="+mj-lt"/>
                </a:rPr>
                <a:t>렌탈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120" name="직사각형 119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3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34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3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825878" y="2462821"/>
            <a:ext cx="1159258" cy="2191131"/>
            <a:chOff x="1045806" y="3499576"/>
            <a:chExt cx="1159258" cy="2191131"/>
          </a:xfrm>
        </p:grpSpPr>
        <p:sp>
          <p:nvSpPr>
            <p:cNvPr id="113" name="TextBox 112"/>
            <p:cNvSpPr txBox="1"/>
            <p:nvPr/>
          </p:nvSpPr>
          <p:spPr>
            <a:xfrm>
              <a:off x="1117923" y="4736600"/>
              <a:ext cx="10150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LG </a:t>
              </a:r>
              <a:r>
                <a:rPr lang="ko-KR" altLang="en-US" sz="800" b="1"/>
                <a:t>트롬 </a:t>
              </a:r>
              <a:r>
                <a:rPr lang="ko-KR" altLang="en-US" sz="800" b="1" smtClean="0"/>
                <a:t>워시타워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세탁건조기</a:t>
              </a:r>
              <a:endParaRPr lang="en-US" altLang="ko-KR" sz="800" b="1" smtClean="0"/>
            </a:p>
            <a:p>
              <a:pPr algn="ctr"/>
              <a:endParaRPr lang="en-US" altLang="ko-KR" sz="800" b="1"/>
            </a:p>
            <a:p>
              <a:pPr algn="ctr"/>
              <a:r>
                <a:rPr lang="en-US" altLang="ko-KR" sz="800"/>
                <a:t>5</a:t>
              </a:r>
              <a:r>
                <a:rPr lang="ko-KR" altLang="en-US" sz="800" smtClean="0"/>
                <a:t>년약정</a:t>
              </a:r>
              <a:endParaRPr lang="en-US" altLang="ko-KR" sz="800" smtClean="0"/>
            </a:p>
            <a:p>
              <a:pPr algn="ctr"/>
              <a:r>
                <a:rPr lang="ko-KR" altLang="en-US" sz="800" smtClean="0"/>
                <a:t>월</a:t>
              </a:r>
              <a:r>
                <a:rPr lang="en-US" altLang="ko-KR" sz="800" smtClean="0"/>
                <a:t> </a:t>
              </a:r>
              <a:r>
                <a:rPr lang="en-US" altLang="ko-KR" sz="800"/>
                <a:t>89,000</a:t>
              </a:r>
              <a:r>
                <a:rPr lang="ko-KR" altLang="en-US" sz="800" smtClean="0"/>
                <a:t>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 smtClean="0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100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만원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26474" y="1769614"/>
            <a:ext cx="5980509" cy="393229"/>
            <a:chOff x="872676" y="1465019"/>
            <a:chExt cx="6387478" cy="393229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72676" y="1465019"/>
              <a:ext cx="5244859" cy="393229"/>
              <a:chOff x="850237" y="4140026"/>
              <a:chExt cx="5244859" cy="432048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850237" y="4140026"/>
                <a:ext cx="1142619" cy="432048"/>
              </a:xfrm>
              <a:prstGeom prst="rect">
                <a:avLst/>
              </a:prstGeom>
              <a:solidFill>
                <a:srgbClr val="CFF1EB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안마의자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992857" y="4140026"/>
                <a:ext cx="1026239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냉장고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012652" y="4140026"/>
                <a:ext cx="1026239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김치냉장고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4042618" y="4140026"/>
                <a:ext cx="1026239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smtClean="0">
                    <a:solidFill>
                      <a:schemeClr val="tx1"/>
                    </a:solidFill>
                  </a:rPr>
                  <a:t>TV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068857" y="4140026"/>
                <a:ext cx="1026239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세탁기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6117535" y="1465019"/>
              <a:ext cx="1142619" cy="393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건조기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236858" y="2462821"/>
            <a:ext cx="1159258" cy="2191131"/>
            <a:chOff x="1045806" y="3499576"/>
            <a:chExt cx="1159258" cy="2191131"/>
          </a:xfrm>
        </p:grpSpPr>
        <p:sp>
          <p:nvSpPr>
            <p:cNvPr id="86" name="TextBox 85"/>
            <p:cNvSpPr txBox="1"/>
            <p:nvPr/>
          </p:nvSpPr>
          <p:spPr>
            <a:xfrm>
              <a:off x="1117923" y="4736600"/>
              <a:ext cx="10150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LG </a:t>
              </a:r>
              <a:r>
                <a:rPr lang="ko-KR" altLang="en-US" sz="800" b="1"/>
                <a:t>트롬 </a:t>
              </a:r>
              <a:r>
                <a:rPr lang="ko-KR" altLang="en-US" sz="800" b="1" smtClean="0"/>
                <a:t>워시타워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세탁건조기</a:t>
              </a:r>
              <a:endParaRPr lang="en-US" altLang="ko-KR" sz="800" b="1" smtClean="0"/>
            </a:p>
            <a:p>
              <a:pPr algn="ctr"/>
              <a:endParaRPr lang="en-US" altLang="ko-KR" sz="800" b="1"/>
            </a:p>
            <a:p>
              <a:pPr algn="ctr"/>
              <a:r>
                <a:rPr lang="en-US" altLang="ko-KR" sz="800"/>
                <a:t>5</a:t>
              </a:r>
              <a:r>
                <a:rPr lang="ko-KR" altLang="en-US" sz="800" smtClean="0"/>
                <a:t>년약정</a:t>
              </a:r>
              <a:endParaRPr lang="en-US" altLang="ko-KR" sz="800" smtClean="0"/>
            </a:p>
            <a:p>
              <a:pPr algn="ctr"/>
              <a:r>
                <a:rPr lang="ko-KR" altLang="en-US" sz="800" smtClean="0"/>
                <a:t>월</a:t>
              </a:r>
              <a:r>
                <a:rPr lang="en-US" altLang="ko-KR" sz="800" smtClean="0"/>
                <a:t> </a:t>
              </a:r>
              <a:r>
                <a:rPr lang="en-US" altLang="ko-KR" sz="800"/>
                <a:t>89,000</a:t>
              </a:r>
              <a:r>
                <a:rPr lang="ko-KR" altLang="en-US" sz="800" smtClean="0"/>
                <a:t>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 smtClean="0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100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만원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15541" y="2462821"/>
            <a:ext cx="1159258" cy="2191131"/>
            <a:chOff x="1045806" y="3499576"/>
            <a:chExt cx="1159258" cy="2191131"/>
          </a:xfrm>
        </p:grpSpPr>
        <p:sp>
          <p:nvSpPr>
            <p:cNvPr id="90" name="TextBox 89"/>
            <p:cNvSpPr txBox="1"/>
            <p:nvPr/>
          </p:nvSpPr>
          <p:spPr>
            <a:xfrm>
              <a:off x="1117923" y="4736600"/>
              <a:ext cx="10150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LG </a:t>
              </a:r>
              <a:r>
                <a:rPr lang="ko-KR" altLang="en-US" sz="800" b="1"/>
                <a:t>트롬 </a:t>
              </a:r>
              <a:r>
                <a:rPr lang="ko-KR" altLang="en-US" sz="800" b="1" smtClean="0"/>
                <a:t>워시타워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세탁건조기</a:t>
              </a:r>
              <a:endParaRPr lang="en-US" altLang="ko-KR" sz="800" b="1" smtClean="0"/>
            </a:p>
            <a:p>
              <a:pPr algn="ctr"/>
              <a:endParaRPr lang="en-US" altLang="ko-KR" sz="800" b="1"/>
            </a:p>
            <a:p>
              <a:pPr algn="ctr"/>
              <a:r>
                <a:rPr lang="en-US" altLang="ko-KR" sz="800"/>
                <a:t>5</a:t>
              </a:r>
              <a:r>
                <a:rPr lang="ko-KR" altLang="en-US" sz="800" smtClean="0"/>
                <a:t>년약정</a:t>
              </a:r>
              <a:endParaRPr lang="en-US" altLang="ko-KR" sz="800" smtClean="0"/>
            </a:p>
            <a:p>
              <a:pPr algn="ctr"/>
              <a:r>
                <a:rPr lang="ko-KR" altLang="en-US" sz="800" smtClean="0"/>
                <a:t>월</a:t>
              </a:r>
              <a:r>
                <a:rPr lang="en-US" altLang="ko-KR" sz="800" smtClean="0"/>
                <a:t> </a:t>
              </a:r>
              <a:r>
                <a:rPr lang="en-US" altLang="ko-KR" sz="800"/>
                <a:t>89,000</a:t>
              </a:r>
              <a:r>
                <a:rPr lang="ko-KR" altLang="en-US" sz="800" smtClean="0"/>
                <a:t>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 smtClean="0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100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만원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141648" y="2462821"/>
            <a:ext cx="1159258" cy="2191131"/>
            <a:chOff x="1045806" y="3499576"/>
            <a:chExt cx="1159258" cy="2191131"/>
          </a:xfrm>
        </p:grpSpPr>
        <p:sp>
          <p:nvSpPr>
            <p:cNvPr id="93" name="TextBox 92"/>
            <p:cNvSpPr txBox="1"/>
            <p:nvPr/>
          </p:nvSpPr>
          <p:spPr>
            <a:xfrm>
              <a:off x="1117923" y="4736600"/>
              <a:ext cx="10150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LG </a:t>
              </a:r>
              <a:r>
                <a:rPr lang="ko-KR" altLang="en-US" sz="800" b="1"/>
                <a:t>트롬 </a:t>
              </a:r>
              <a:r>
                <a:rPr lang="ko-KR" altLang="en-US" sz="800" b="1" smtClean="0"/>
                <a:t>워시타워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세탁건조기</a:t>
              </a:r>
              <a:endParaRPr lang="en-US" altLang="ko-KR" sz="800" b="1" smtClean="0"/>
            </a:p>
            <a:p>
              <a:pPr algn="ctr"/>
              <a:endParaRPr lang="en-US" altLang="ko-KR" sz="800" b="1"/>
            </a:p>
            <a:p>
              <a:pPr algn="ctr"/>
              <a:r>
                <a:rPr lang="en-US" altLang="ko-KR" sz="800"/>
                <a:t>5</a:t>
              </a:r>
              <a:r>
                <a:rPr lang="ko-KR" altLang="en-US" sz="800" smtClean="0"/>
                <a:t>년약정</a:t>
              </a:r>
              <a:endParaRPr lang="en-US" altLang="ko-KR" sz="800" smtClean="0"/>
            </a:p>
            <a:p>
              <a:pPr algn="ctr"/>
              <a:r>
                <a:rPr lang="ko-KR" altLang="en-US" sz="800" smtClean="0"/>
                <a:t>월</a:t>
              </a:r>
              <a:r>
                <a:rPr lang="en-US" altLang="ko-KR" sz="800" smtClean="0"/>
                <a:t> </a:t>
              </a:r>
              <a:r>
                <a:rPr lang="en-US" altLang="ko-KR" sz="800"/>
                <a:t>89,000</a:t>
              </a:r>
              <a:r>
                <a:rPr lang="ko-KR" altLang="en-US" sz="800" smtClean="0"/>
                <a:t>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 smtClean="0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100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만원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458709" y="1701445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" name="타원 98"/>
          <p:cNvSpPr/>
          <p:nvPr/>
        </p:nvSpPr>
        <p:spPr>
          <a:xfrm>
            <a:off x="1137673" y="2544734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2950532" y="1161008"/>
            <a:ext cx="1063215" cy="311949"/>
            <a:chOff x="-649037" y="2327160"/>
            <a:chExt cx="1063215" cy="311949"/>
          </a:xfrm>
        </p:grpSpPr>
        <p:sp>
          <p:nvSpPr>
            <p:cNvPr id="101" name="아래쪽 화살표 10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80808" y="2462821"/>
            <a:ext cx="532208" cy="309053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베스트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047" y="626103"/>
            <a:ext cx="6536117" cy="52760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26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9324"/>
              </p:ext>
            </p:extLst>
          </p:nvPr>
        </p:nvGraphicFramePr>
        <p:xfrm>
          <a:off x="6903308" y="60594"/>
          <a:ext cx="2240692" cy="485819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9549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상품이미지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등록한 대표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서브이미지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 최대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5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장까지 등록가능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서브이미지 섬네일 마우스 클릭시 큰 이미지로 페이드아웃되면서 보여짐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제품정보 구성요소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제품명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모델명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브랜드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색상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렌탈약정기간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렌탈기간 옵션 선택 버튼 </a:t>
                      </a: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약정기간마다 렌탈료 변경되어져서 보여짐</a:t>
                      </a: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 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 페이지에서 약정년수 옵션 추가</a:t>
                      </a: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</a:t>
                      </a: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 가능해야함</a:t>
                      </a:r>
                      <a:endParaRPr lang="en-US" altLang="ko-KR" sz="700" b="1" baseline="0" smtClean="0">
                        <a:solidFill>
                          <a:srgbClr val="05C4C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TV+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상품명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월요금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TV + 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상품명과 요금은 자주 변경되는 값이 아니지만 변경될 수도 있기 때문에 관리자에서 수정가능해야함</a:t>
                      </a:r>
                      <a:endParaRPr lang="en-US" altLang="ko-KR" sz="700" b="1" baseline="0" smtClean="0">
                        <a:solidFill>
                          <a:srgbClr val="05C4C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렌탈상품명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약정년수 최종으로 보여짐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렌탈요금은 렌탈약정기간 옵션 변경에 따라 가격이 변경됨</a:t>
                      </a: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 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약정기간에 따른 렌탈료 입력이 가능해야함</a:t>
                      </a: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바로상담신청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팝업 출력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(28p)</a:t>
                      </a:r>
                      <a:endParaRPr lang="en-US" altLang="ko-KR" sz="700" b="1" baseline="0" smtClean="0">
                        <a:solidFill>
                          <a:srgbClr val="05C4C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4879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r>
                <a:rPr lang="en-US" altLang="ko-KR" sz="800" smtClean="0">
                  <a:latin typeface="+mj-lt"/>
                </a:rPr>
                <a:t>+</a:t>
              </a:r>
              <a:r>
                <a:rPr lang="ko-KR" altLang="en-US" sz="800" smtClean="0">
                  <a:latin typeface="+mj-lt"/>
                </a:rPr>
                <a:t>렌탈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4" name="직사각형 83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7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6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533677"/>
              <a:ext cx="4431074" cy="521808"/>
              <a:chOff x="2356679" y="641025"/>
              <a:chExt cx="4596445" cy="53009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563820" y="641025"/>
                <a:ext cx="1320618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바로상담 </a:t>
                </a:r>
                <a:r>
                  <a:rPr lang="en-US" altLang="ko-KR" sz="900" b="1" smtClean="0"/>
                  <a:t>1688-5916</a:t>
                </a:r>
                <a:endParaRPr lang="ko-KR" altLang="en-US" sz="900" b="1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526474" y="2168746"/>
            <a:ext cx="2927615" cy="2364799"/>
            <a:chOff x="505554" y="2115903"/>
            <a:chExt cx="2966029" cy="2408896"/>
          </a:xfrm>
        </p:grpSpPr>
        <p:grpSp>
          <p:nvGrpSpPr>
            <p:cNvPr id="83" name="그룹 82"/>
            <p:cNvGrpSpPr/>
            <p:nvPr/>
          </p:nvGrpSpPr>
          <p:grpSpPr>
            <a:xfrm>
              <a:off x="983342" y="2115903"/>
              <a:ext cx="2488241" cy="2408896"/>
              <a:chOff x="442985" y="1574730"/>
              <a:chExt cx="2838691" cy="2205255"/>
            </a:xfrm>
          </p:grpSpPr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985" y="1574730"/>
                <a:ext cx="2838691" cy="2205255"/>
              </a:xfrm>
              <a:prstGeom prst="rect">
                <a:avLst/>
              </a:prstGeom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1398706" y="2537439"/>
                <a:ext cx="900840" cy="2798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smtClean="0"/>
                  <a:t>상품이미지</a:t>
                </a:r>
                <a:endParaRPr lang="ko-KR" altLang="en-US" sz="900"/>
              </a:p>
            </p:txBody>
          </p:sp>
        </p:grp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54" y="2119388"/>
              <a:ext cx="433691" cy="43266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54" y="2607021"/>
              <a:ext cx="433691" cy="432662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54" y="3094654"/>
              <a:ext cx="433691" cy="432662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54" y="3582287"/>
              <a:ext cx="433691" cy="432662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54" y="4069919"/>
              <a:ext cx="433691" cy="432662"/>
            </a:xfrm>
            <a:prstGeom prst="rect">
              <a:avLst/>
            </a:prstGeom>
          </p:spPr>
        </p:pic>
      </p:grpSp>
      <p:sp>
        <p:nvSpPr>
          <p:cNvPr id="111" name="TextBox 110"/>
          <p:cNvSpPr txBox="1"/>
          <p:nvPr/>
        </p:nvSpPr>
        <p:spPr>
          <a:xfrm>
            <a:off x="3578589" y="2126046"/>
            <a:ext cx="268163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/>
              <a:t>LG </a:t>
            </a:r>
            <a:r>
              <a:rPr lang="ko-KR" altLang="en-US" sz="1050" b="1"/>
              <a:t>트롬 워시타워 </a:t>
            </a:r>
            <a:r>
              <a:rPr lang="ko-KR" altLang="en-US" sz="1050" b="1" smtClean="0"/>
              <a:t>세탁건조기</a:t>
            </a:r>
            <a:endParaRPr lang="en-US" altLang="ko-KR" sz="1050" b="1" smtClean="0"/>
          </a:p>
          <a:p>
            <a:pPr>
              <a:lnSpc>
                <a:spcPct val="150000"/>
              </a:lnSpc>
            </a:pPr>
            <a:r>
              <a:rPr lang="ko-KR" altLang="en-US" sz="1050" b="1"/>
              <a:t>세탁</a:t>
            </a:r>
            <a:r>
              <a:rPr lang="en-US" altLang="ko-KR" sz="1050" b="1"/>
              <a:t>21kg +</a:t>
            </a:r>
            <a:r>
              <a:rPr lang="ko-KR" altLang="en-US" sz="1050" b="1"/>
              <a:t>건조</a:t>
            </a:r>
            <a:r>
              <a:rPr lang="en-US" altLang="ko-KR" sz="1050" b="1"/>
              <a:t>16kg</a:t>
            </a:r>
          </a:p>
          <a:p>
            <a:pPr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W16WT</a:t>
            </a:r>
            <a:r>
              <a:rPr lang="en-US" altLang="ko-KR" sz="1000" b="1" smtClean="0"/>
              <a:t> </a:t>
            </a:r>
            <a:endParaRPr lang="ko-KR" altLang="en-US" sz="1000" b="1"/>
          </a:p>
        </p:txBody>
      </p:sp>
      <p:sp>
        <p:nvSpPr>
          <p:cNvPr id="112" name="TextBox 111"/>
          <p:cNvSpPr txBox="1"/>
          <p:nvPr/>
        </p:nvSpPr>
        <p:spPr>
          <a:xfrm>
            <a:off x="3578589" y="2889581"/>
            <a:ext cx="22098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/>
              <a:t>브랜드</a:t>
            </a:r>
            <a:r>
              <a:rPr lang="ko-KR" altLang="en-US" sz="700"/>
              <a:t>     </a:t>
            </a:r>
            <a:r>
              <a:rPr lang="en-US" altLang="ko-KR" sz="700"/>
              <a:t>LG</a:t>
            </a:r>
            <a:r>
              <a:rPr lang="ko-KR" altLang="en-US" sz="700"/>
              <a:t>전자</a:t>
            </a:r>
          </a:p>
          <a:p>
            <a:pPr>
              <a:lnSpc>
                <a:spcPct val="150000"/>
              </a:lnSpc>
            </a:pPr>
            <a:r>
              <a:rPr lang="ko-KR" altLang="en-US" sz="700" b="1" smtClean="0"/>
              <a:t>모델명</a:t>
            </a:r>
            <a:r>
              <a:rPr lang="ko-KR" altLang="en-US" sz="700" smtClean="0"/>
              <a:t>     </a:t>
            </a:r>
            <a:r>
              <a:rPr lang="en-US" altLang="ko-KR" sz="700"/>
              <a:t>W16WT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b="1" smtClean="0"/>
              <a:t>색상</a:t>
            </a:r>
            <a:r>
              <a:rPr lang="ko-KR" altLang="en-US" sz="700" smtClean="0"/>
              <a:t>        화이트</a:t>
            </a:r>
            <a:r>
              <a:rPr lang="en-US" altLang="ko-KR" sz="700" smtClean="0"/>
              <a:t>, </a:t>
            </a:r>
            <a:r>
              <a:rPr lang="ko-KR" altLang="en-US" sz="700" smtClean="0"/>
              <a:t>블랙</a:t>
            </a:r>
            <a:r>
              <a:rPr lang="en-US" altLang="ko-KR" sz="700" smtClean="0"/>
              <a:t>, </a:t>
            </a:r>
            <a:r>
              <a:rPr lang="ko-KR" altLang="en-US" sz="700" smtClean="0"/>
              <a:t>핑크</a:t>
            </a:r>
            <a:r>
              <a:rPr lang="en-US" altLang="ko-KR" sz="700" smtClean="0"/>
              <a:t>, </a:t>
            </a:r>
            <a:r>
              <a:rPr lang="ko-KR" altLang="en-US" sz="700" smtClean="0"/>
              <a:t>아이보리</a:t>
            </a:r>
            <a:r>
              <a:rPr lang="en-US" altLang="ko-KR" sz="700" smtClean="0"/>
              <a:t>, </a:t>
            </a:r>
            <a:r>
              <a:rPr lang="ko-KR" altLang="en-US" sz="700" smtClean="0"/>
              <a:t>그린</a:t>
            </a:r>
            <a:endParaRPr lang="en-US" altLang="ko-KR" sz="70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429843" y="4740929"/>
            <a:ext cx="1666461" cy="966506"/>
            <a:chOff x="3807738" y="3619657"/>
            <a:chExt cx="1919221" cy="966506"/>
          </a:xfrm>
        </p:grpSpPr>
        <p:sp>
          <p:nvSpPr>
            <p:cNvPr id="113" name="직사각형 112"/>
            <p:cNvSpPr/>
            <p:nvPr/>
          </p:nvSpPr>
          <p:spPr>
            <a:xfrm>
              <a:off x="3807738" y="3619657"/>
              <a:ext cx="1919221" cy="9387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44101" y="3709000"/>
              <a:ext cx="1846495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mtClean="0"/>
                <a:t>헬로</a:t>
              </a:r>
              <a:r>
                <a:rPr lang="en-US" altLang="ko-KR" sz="800" smtClean="0"/>
                <a:t>TV</a:t>
              </a:r>
              <a:r>
                <a:rPr lang="ko-KR" altLang="en-US" sz="800" smtClean="0"/>
                <a:t>상품  </a:t>
              </a:r>
              <a:r>
                <a:rPr lang="en-US" altLang="ko-KR" sz="800" smtClean="0"/>
                <a:t>-  </a:t>
              </a:r>
              <a:r>
                <a:rPr lang="ko-KR" altLang="en-US" sz="800"/>
                <a:t>베이직</a:t>
              </a:r>
              <a:r>
                <a:rPr lang="en-US" altLang="ko-KR" sz="800" smtClean="0"/>
                <a:t>UHD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smtClean="0"/>
                <a:t>헬로인터넷상품 </a:t>
              </a:r>
              <a:r>
                <a:rPr lang="en-US" altLang="ko-KR" sz="800" smtClean="0"/>
                <a:t>- </a:t>
              </a:r>
              <a:r>
                <a:rPr lang="ko-KR" altLang="en-US" sz="800" smtClean="0"/>
                <a:t>기가라이트</a:t>
              </a:r>
              <a:endParaRPr lang="en-US" altLang="ko-KR" sz="800" smtClean="0"/>
            </a:p>
            <a:p>
              <a:pPr algn="ctr">
                <a:lnSpc>
                  <a:spcPct val="150000"/>
                </a:lnSpc>
              </a:pPr>
              <a:r>
                <a:rPr lang="en-US" altLang="ko-KR" sz="800" b="1" smtClean="0">
                  <a:solidFill>
                    <a:srgbClr val="FF0000"/>
                  </a:solidFill>
                </a:rPr>
                <a:t>3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년약정 요금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1000" b="1">
                  <a:solidFill>
                    <a:srgbClr val="FF0000"/>
                  </a:solidFill>
                </a:rPr>
                <a:t>33,000</a:t>
              </a:r>
              <a:r>
                <a:rPr lang="ko-KR" altLang="en-US" sz="1000" b="1" smtClean="0">
                  <a:solidFill>
                    <a:srgbClr val="FF0000"/>
                  </a:solidFill>
                </a:rPr>
                <a:t>원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578588" y="3451082"/>
            <a:ext cx="2659930" cy="568185"/>
            <a:chOff x="3578588" y="3487255"/>
            <a:chExt cx="2659930" cy="568185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614193" y="3771402"/>
              <a:ext cx="2624325" cy="284038"/>
              <a:chOff x="2442286" y="741874"/>
              <a:chExt cx="2730896" cy="284038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3373543" y="741874"/>
                <a:ext cx="1799639" cy="284038"/>
                <a:chOff x="1697122" y="741874"/>
                <a:chExt cx="1799639" cy="284038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1697122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962247" y="776171"/>
                  <a:ext cx="3433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4</a:t>
                  </a:r>
                  <a:r>
                    <a:rPr lang="ko-KR" altLang="en-US" sz="800" smtClean="0"/>
                    <a:t>년</a:t>
                  </a:r>
                  <a:endParaRPr lang="ko-KR" altLang="en-US" sz="800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26272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883326" y="776171"/>
                  <a:ext cx="35730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/>
                    <a:t>5</a:t>
                  </a:r>
                  <a:r>
                    <a:rPr lang="ko-KR" altLang="en-US" sz="800" smtClean="0"/>
                    <a:t>년</a:t>
                  </a:r>
                  <a:endParaRPr lang="ko-KR" altLang="en-US" sz="800"/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2442286" y="741874"/>
                <a:ext cx="869560" cy="284038"/>
                <a:chOff x="1739001" y="741874"/>
                <a:chExt cx="869560" cy="284038"/>
              </a:xfrm>
            </p:grpSpPr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rgbClr val="05C4C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005888" y="776171"/>
                  <a:ext cx="3606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3</a:t>
                  </a:r>
                  <a:r>
                    <a:rPr lang="ko-KR" altLang="en-US" sz="800" b="1" smtClean="0">
                      <a:solidFill>
                        <a:schemeClr val="bg1"/>
                      </a:solidFill>
                    </a:rPr>
                    <a:t>년</a:t>
                  </a:r>
                  <a:endParaRPr lang="ko-KR" altLang="en-US" sz="8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3578588" y="3487255"/>
              <a:ext cx="729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b="1" smtClean="0"/>
                <a:t>렌탈약정기간</a:t>
              </a:r>
              <a:endParaRPr lang="ko-KR" altLang="en-US" sz="600" b="1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482905" y="4740929"/>
            <a:ext cx="1877860" cy="938797"/>
            <a:chOff x="3808871" y="3619657"/>
            <a:chExt cx="2275795" cy="938797"/>
          </a:xfrm>
        </p:grpSpPr>
        <p:sp>
          <p:nvSpPr>
            <p:cNvPr id="129" name="직사각형 128"/>
            <p:cNvSpPr/>
            <p:nvPr/>
          </p:nvSpPr>
          <p:spPr>
            <a:xfrm>
              <a:off x="3808871" y="3619657"/>
              <a:ext cx="2275795" cy="9387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89856" y="3632584"/>
              <a:ext cx="20502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/>
                <a:t>LG </a:t>
              </a:r>
              <a:r>
                <a:rPr lang="ko-KR" altLang="en-US" sz="800"/>
                <a:t>트롬 워시타워 세탁건조기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/>
                <a:t>세탁</a:t>
              </a:r>
              <a:r>
                <a:rPr lang="en-US" altLang="ko-KR" sz="800"/>
                <a:t>21kg +</a:t>
              </a:r>
              <a:r>
                <a:rPr lang="ko-KR" altLang="en-US" sz="800"/>
                <a:t>건조</a:t>
              </a:r>
              <a:r>
                <a:rPr lang="en-US" altLang="ko-KR" sz="800" smtClean="0"/>
                <a:t>16kg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b="1">
                  <a:solidFill>
                    <a:srgbClr val="FF0000"/>
                  </a:solidFill>
                </a:rPr>
                <a:t>5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년약정 렌탈료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1000" b="1">
                  <a:solidFill>
                    <a:srgbClr val="FF0000"/>
                  </a:solidFill>
                </a:rPr>
                <a:t>159,000</a:t>
              </a:r>
              <a:r>
                <a:rPr lang="ko-KR" altLang="en-US" sz="1000" b="1">
                  <a:solidFill>
                    <a:srgbClr val="FF0000"/>
                  </a:solidFill>
                </a:rPr>
                <a:t>원 </a:t>
              </a:r>
              <a:r>
                <a:rPr lang="en-US" altLang="ko-KR" sz="1000" b="1">
                  <a:solidFill>
                    <a:srgbClr val="FF0000"/>
                  </a:solidFill>
                </a:rPr>
                <a:t> 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</p:grpSp>
      <p:sp>
        <p:nvSpPr>
          <p:cNvPr id="7" name="덧셈 기호 6"/>
          <p:cNvSpPr/>
          <p:nvPr/>
        </p:nvSpPr>
        <p:spPr>
          <a:xfrm>
            <a:off x="2154678" y="5057108"/>
            <a:ext cx="298334" cy="298334"/>
          </a:xfrm>
          <a:prstGeom prst="mathPlus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578589" y="4126035"/>
            <a:ext cx="293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렌탈약정 기간이 종료되면 제품은 고객님께 소유권이 이전됩니다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057896" y="2214629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1" name="타원 140"/>
          <p:cNvSpPr/>
          <p:nvPr/>
        </p:nvSpPr>
        <p:spPr>
          <a:xfrm>
            <a:off x="3495105" y="2146460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3" name="타원 142"/>
          <p:cNvSpPr/>
          <p:nvPr/>
        </p:nvSpPr>
        <p:spPr>
          <a:xfrm>
            <a:off x="328070" y="4746871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타원 143"/>
          <p:cNvSpPr/>
          <p:nvPr/>
        </p:nvSpPr>
        <p:spPr>
          <a:xfrm>
            <a:off x="2449935" y="4746871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2964102" y="5785593"/>
            <a:ext cx="1063215" cy="311949"/>
            <a:chOff x="-649037" y="2327160"/>
            <a:chExt cx="1063215" cy="311949"/>
          </a:xfrm>
        </p:grpSpPr>
        <p:sp>
          <p:nvSpPr>
            <p:cNvPr id="148" name="아래쪽 화살표 14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4545174" y="4833143"/>
            <a:ext cx="1859005" cy="718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바로상담신청</a:t>
            </a:r>
            <a:endParaRPr lang="ko-KR" altLang="en-US" sz="1400" b="1"/>
          </a:p>
        </p:txBody>
      </p:sp>
      <p:sp>
        <p:nvSpPr>
          <p:cNvPr id="145" name="타원 144"/>
          <p:cNvSpPr/>
          <p:nvPr/>
        </p:nvSpPr>
        <p:spPr>
          <a:xfrm>
            <a:off x="4632536" y="4926338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056300" y="1558604"/>
            <a:ext cx="3042486" cy="373392"/>
            <a:chOff x="1186447" y="1558604"/>
            <a:chExt cx="3042486" cy="3733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2761279" y="1558604"/>
              <a:ext cx="1467654" cy="373392"/>
              <a:chOff x="1724877" y="741874"/>
              <a:chExt cx="869560" cy="284038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1724877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873341" y="810468"/>
                <a:ext cx="576690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TV+</a:t>
                </a:r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인터넷</a:t>
                </a:r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+</a:t>
                </a:r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렌탈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1186447" y="1558604"/>
              <a:ext cx="1467654" cy="373392"/>
              <a:chOff x="1739001" y="741874"/>
              <a:chExt cx="869560" cy="284038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983343" y="810468"/>
                <a:ext cx="40573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TV+</a:t>
                </a:r>
                <a:r>
                  <a:rPr lang="ko-KR" altLang="en-US" sz="800" smtClean="0"/>
                  <a:t>인터넷</a:t>
                </a:r>
                <a:endParaRPr lang="ko-KR" altLang="en-US" sz="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3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047" y="62610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27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76683"/>
              </p:ext>
            </p:extLst>
          </p:nvPr>
        </p:nvGraphicFramePr>
        <p:xfrm>
          <a:off x="6903308" y="60594"/>
          <a:ext cx="2240692" cy="299931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810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제품특징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유의사항 탭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제품특징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제품 상세페이지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유의사항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렌탈안내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렌탈절차 안내 내용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022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smtClean="0">
                        <a:solidFill>
                          <a:srgbClr val="05C4C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2020.11.06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4879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r>
                <a:rPr lang="en-US" altLang="ko-KR" sz="800" smtClean="0">
                  <a:latin typeface="+mj-lt"/>
                </a:rPr>
                <a:t>+</a:t>
              </a:r>
              <a:r>
                <a:rPr lang="ko-KR" altLang="en-US" sz="800" smtClean="0">
                  <a:latin typeface="+mj-lt"/>
                </a:rPr>
                <a:t>렌탈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4" name="직사각형 83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7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6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533677"/>
              <a:ext cx="4431074" cy="521808"/>
              <a:chOff x="2356679" y="641025"/>
              <a:chExt cx="4596445" cy="53009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결합상품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563820" y="641025"/>
                <a:ext cx="1320618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바로상담 </a:t>
                </a:r>
                <a:r>
                  <a:rPr lang="en-US" altLang="ko-KR" sz="900" b="1" smtClean="0"/>
                  <a:t>1688-5916</a:t>
                </a:r>
                <a:endParaRPr lang="ko-KR" altLang="en-US" sz="900" b="1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87" name="직사각형 86"/>
          <p:cNvSpPr/>
          <p:nvPr/>
        </p:nvSpPr>
        <p:spPr>
          <a:xfrm>
            <a:off x="833894" y="2644700"/>
            <a:ext cx="5231483" cy="2698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상품상세이미지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2964102" y="1164359"/>
            <a:ext cx="1063215" cy="311949"/>
            <a:chOff x="-649037" y="2327160"/>
            <a:chExt cx="1063215" cy="311949"/>
          </a:xfrm>
        </p:grpSpPr>
        <p:sp>
          <p:nvSpPr>
            <p:cNvPr id="95" name="아래쪽 화살표 94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23328" y="1769614"/>
            <a:ext cx="2844559" cy="393229"/>
          </a:xfrm>
          <a:prstGeom prst="rect">
            <a:avLst/>
          </a:prstGeom>
          <a:solidFill>
            <a:srgbClr val="05C4C4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제품특징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67887" y="1769614"/>
            <a:ext cx="2595172" cy="3932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유의사항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1770060" y="1846521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9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728484" y="539626"/>
            <a:ext cx="3632469" cy="54006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28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40034"/>
              </p:ext>
            </p:extLst>
          </p:nvPr>
        </p:nvGraphicFramePr>
        <p:xfrm>
          <a:off x="6903308" y="60594"/>
          <a:ext cx="2240692" cy="3085495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738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렌탈결합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렌탈상품상세페이지에서 상담신청 완료시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TV+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요금제와 선택한 렌탈상품에 대한 데이터가 관리자에서 확인 할 수 있어야함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선택한 요금 옵션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30653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ko-KR" altLang="en-US" sz="800">
                  <a:latin typeface="+mj-lt"/>
                </a:rPr>
                <a:t>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렌탈결합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상담신청팝업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64589" y="5392533"/>
            <a:ext cx="889590" cy="340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sp>
        <p:nvSpPr>
          <p:cNvPr id="132" name="TextBox 131"/>
          <p:cNvSpPr txBox="1"/>
          <p:nvPr/>
        </p:nvSpPr>
        <p:spPr>
          <a:xfrm>
            <a:off x="1859795" y="642737"/>
            <a:ext cx="704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/>
              <a:t>상담신청</a:t>
            </a:r>
            <a:endParaRPr lang="en-US" altLang="ko-KR" sz="1000" b="1" smtClean="0"/>
          </a:p>
        </p:txBody>
      </p:sp>
      <p:grpSp>
        <p:nvGrpSpPr>
          <p:cNvPr id="133" name="그룹 132"/>
          <p:cNvGrpSpPr/>
          <p:nvPr/>
        </p:nvGrpSpPr>
        <p:grpSpPr>
          <a:xfrm>
            <a:off x="2367405" y="2614167"/>
            <a:ext cx="2421427" cy="253211"/>
            <a:chOff x="404336" y="1951393"/>
            <a:chExt cx="2421427" cy="253211"/>
          </a:xfrm>
        </p:grpSpPr>
        <p:sp>
          <p:nvSpPr>
            <p:cNvPr id="134" name="TextBox 133"/>
            <p:cNvSpPr txBox="1"/>
            <p:nvPr/>
          </p:nvSpPr>
          <p:spPr>
            <a:xfrm>
              <a:off x="404336" y="1951393"/>
              <a:ext cx="770259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이름</a:t>
              </a:r>
              <a:r>
                <a:rPr lang="en-US" altLang="ko-KR" sz="800" smtClean="0"/>
                <a:t>*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176555" y="1974965"/>
              <a:ext cx="1649208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67406" y="2916286"/>
            <a:ext cx="2410506" cy="276999"/>
            <a:chOff x="2367406" y="2833517"/>
            <a:chExt cx="2410506" cy="276999"/>
          </a:xfrm>
        </p:grpSpPr>
        <p:sp>
          <p:nvSpPr>
            <p:cNvPr id="136" name="TextBox 135"/>
            <p:cNvSpPr txBox="1"/>
            <p:nvPr/>
          </p:nvSpPr>
          <p:spPr>
            <a:xfrm>
              <a:off x="2367406" y="2833517"/>
              <a:ext cx="749044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연락처</a:t>
              </a:r>
              <a:r>
                <a:rPr lang="en-US" altLang="ko-KR" sz="800" smtClean="0"/>
                <a:t>*</a:t>
              </a: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3139624" y="2833517"/>
              <a:ext cx="1638288" cy="276999"/>
              <a:chOff x="1176555" y="2150417"/>
              <a:chExt cx="1752636" cy="276999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1176555" y="2173989"/>
                <a:ext cx="476801" cy="22738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816946" y="2173989"/>
                <a:ext cx="476801" cy="22738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2452390" y="2173989"/>
                <a:ext cx="476801" cy="22738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620045" y="2150417"/>
                <a:ext cx="193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smtClean="0"/>
                  <a:t>-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67658" y="2150417"/>
                <a:ext cx="193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smtClean="0"/>
                  <a:t>-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221256" y="2150417"/>
                <a:ext cx="487762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smtClean="0"/>
                  <a:t>010</a:t>
                </a: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367405" y="3272531"/>
            <a:ext cx="2421427" cy="636475"/>
            <a:chOff x="2367405" y="3235130"/>
            <a:chExt cx="2421427" cy="636475"/>
          </a:xfrm>
        </p:grpSpPr>
        <p:sp>
          <p:nvSpPr>
            <p:cNvPr id="149" name="TextBox 148"/>
            <p:cNvSpPr txBox="1"/>
            <p:nvPr/>
          </p:nvSpPr>
          <p:spPr>
            <a:xfrm>
              <a:off x="2367405" y="3235130"/>
              <a:ext cx="927761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상담희망시간</a:t>
              </a:r>
              <a:r>
                <a:rPr lang="en-US" altLang="ko-KR" sz="800" smtClean="0"/>
                <a:t>*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478889" y="3557535"/>
              <a:ext cx="2309943" cy="314070"/>
              <a:chOff x="2315714" y="2864235"/>
              <a:chExt cx="2309943" cy="314070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2315714" y="2864235"/>
                <a:ext cx="2309943" cy="31407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4389717" y="2949791"/>
                <a:ext cx="142957" cy="142957"/>
                <a:chOff x="3013805" y="1552247"/>
                <a:chExt cx="142957" cy="142957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 rot="16200000">
                  <a:off x="3013805" y="1552247"/>
                  <a:ext cx="142957" cy="14295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4" name="그림 1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16200000">
                  <a:off x="3065616" y="1590801"/>
                  <a:ext cx="39336" cy="65846"/>
                </a:xfrm>
                <a:prstGeom prst="rect">
                  <a:avLst/>
                </a:prstGeom>
              </p:spPr>
            </p:pic>
          </p:grpSp>
          <p:sp>
            <p:nvSpPr>
              <p:cNvPr id="155" name="TextBox 154"/>
              <p:cNvSpPr txBox="1"/>
              <p:nvPr/>
            </p:nvSpPr>
            <p:spPr>
              <a:xfrm>
                <a:off x="2410368" y="2896571"/>
                <a:ext cx="927761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smtClean="0"/>
                  <a:t>즉시 상담 요청</a:t>
                </a:r>
                <a:endParaRPr lang="en-US" altLang="ko-KR" sz="800" smtClean="0"/>
              </a:p>
            </p:txBody>
          </p:sp>
        </p:grpSp>
      </p:grpSp>
      <p:cxnSp>
        <p:nvCxnSpPr>
          <p:cNvPr id="156" name="직선 연결선 155"/>
          <p:cNvCxnSpPr/>
          <p:nvPr/>
        </p:nvCxnSpPr>
        <p:spPr>
          <a:xfrm>
            <a:off x="1937800" y="1300391"/>
            <a:ext cx="3175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369061" y="4030817"/>
            <a:ext cx="1058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요청메모</a:t>
            </a:r>
            <a:r>
              <a:rPr lang="en-US" altLang="ko-KR" sz="800" smtClean="0"/>
              <a:t>(0/200)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2480545" y="4346272"/>
            <a:ext cx="2308287" cy="45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2431411" y="4956642"/>
            <a:ext cx="2481262" cy="276999"/>
            <a:chOff x="4087483" y="4994410"/>
            <a:chExt cx="2481262" cy="276999"/>
          </a:xfrm>
        </p:grpSpPr>
        <p:sp>
          <p:nvSpPr>
            <p:cNvPr id="168" name="직사각형 167"/>
            <p:cNvSpPr/>
            <p:nvPr/>
          </p:nvSpPr>
          <p:spPr>
            <a:xfrm>
              <a:off x="5970115" y="5026170"/>
              <a:ext cx="598630" cy="228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ysClr val="windowText" lastClr="000000"/>
                  </a:solidFill>
                </a:rPr>
                <a:t>내용확인</a:t>
              </a:r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41072" y="4994410"/>
              <a:ext cx="1771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개인정보수집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</a:rPr>
                <a:t>이용에 동의합니다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087483" y="5052633"/>
              <a:ext cx="166011" cy="160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2" name="모서리가 둥근 직사각형 171"/>
          <p:cNvSpPr/>
          <p:nvPr/>
        </p:nvSpPr>
        <p:spPr>
          <a:xfrm>
            <a:off x="3643312" y="5392533"/>
            <a:ext cx="889590" cy="3401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취소</a:t>
            </a:r>
            <a:endParaRPr lang="ko-KR" altLang="en-US" sz="900" b="1"/>
          </a:p>
        </p:txBody>
      </p:sp>
      <p:grpSp>
        <p:nvGrpSpPr>
          <p:cNvPr id="174" name="그룹 173"/>
          <p:cNvGrpSpPr/>
          <p:nvPr/>
        </p:nvGrpSpPr>
        <p:grpSpPr>
          <a:xfrm>
            <a:off x="5051276" y="628598"/>
            <a:ext cx="185963" cy="185963"/>
            <a:chOff x="4962886" y="1629675"/>
            <a:chExt cx="273373" cy="273373"/>
          </a:xfrm>
        </p:grpSpPr>
        <p:sp>
          <p:nvSpPr>
            <p:cNvPr id="175" name="직사각형 174"/>
            <p:cNvSpPr/>
            <p:nvPr/>
          </p:nvSpPr>
          <p:spPr>
            <a:xfrm>
              <a:off x="4962886" y="1629675"/>
              <a:ext cx="273373" cy="273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5035591" y="1699983"/>
              <a:ext cx="127961" cy="127713"/>
              <a:chOff x="7092943" y="3037285"/>
              <a:chExt cx="199003" cy="198618"/>
            </a:xfrm>
          </p:grpSpPr>
          <p:cxnSp>
            <p:nvCxnSpPr>
              <p:cNvPr id="177" name="직선 연결선 176"/>
              <p:cNvCxnSpPr/>
              <p:nvPr/>
            </p:nvCxnSpPr>
            <p:spPr>
              <a:xfrm>
                <a:off x="7092943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rot="5400000">
                <a:off x="7093328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1859795" y="939006"/>
            <a:ext cx="29664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고객님의 정보를 남겨 주시면 상담원이 신속하게 연락드리겠습니다</a:t>
            </a:r>
            <a:r>
              <a:rPr lang="en-US" altLang="ko-KR" sz="700" smtClean="0"/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1894771" y="1396166"/>
            <a:ext cx="3299894" cy="505406"/>
            <a:chOff x="3807738" y="3619657"/>
            <a:chExt cx="1919221" cy="505406"/>
          </a:xfrm>
        </p:grpSpPr>
        <p:sp>
          <p:nvSpPr>
            <p:cNvPr id="78" name="직사각형 77"/>
            <p:cNvSpPr/>
            <p:nvPr/>
          </p:nvSpPr>
          <p:spPr>
            <a:xfrm>
              <a:off x="3807738" y="3619657"/>
              <a:ext cx="1919221" cy="48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44101" y="3663398"/>
              <a:ext cx="1846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헬로</a:t>
              </a:r>
              <a:r>
                <a:rPr lang="en-US" altLang="ko-KR" sz="700" smtClean="0"/>
                <a:t>TV</a:t>
              </a:r>
              <a:r>
                <a:rPr lang="ko-KR" altLang="en-US" sz="700" smtClean="0"/>
                <a:t>상품  </a:t>
              </a:r>
              <a:r>
                <a:rPr lang="en-US" altLang="ko-KR" sz="700" smtClean="0"/>
                <a:t>-  </a:t>
              </a:r>
              <a:r>
                <a:rPr lang="ko-KR" altLang="en-US" sz="700"/>
                <a:t>베이직</a:t>
              </a:r>
              <a:r>
                <a:rPr lang="en-US" altLang="ko-KR" sz="700" smtClean="0"/>
                <a:t>UHD + </a:t>
              </a:r>
              <a:r>
                <a:rPr lang="ko-KR" altLang="en-US" sz="700" smtClean="0"/>
                <a:t>헬로인터넷상품 </a:t>
              </a:r>
              <a:r>
                <a:rPr lang="en-US" altLang="ko-KR" sz="700" smtClean="0"/>
                <a:t>- </a:t>
              </a:r>
              <a:r>
                <a:rPr lang="ko-KR" altLang="en-US" sz="700" smtClean="0"/>
                <a:t>기가라이트</a:t>
              </a:r>
              <a:endParaRPr lang="en-US" altLang="ko-KR" sz="700" smtClean="0"/>
            </a:p>
            <a:p>
              <a:pPr algn="ctr">
                <a:lnSpc>
                  <a:spcPct val="150000"/>
                </a:lnSpc>
              </a:pPr>
              <a:r>
                <a:rPr lang="en-US" altLang="ko-KR" sz="700" b="1" smtClean="0">
                  <a:solidFill>
                    <a:srgbClr val="FF0000"/>
                  </a:solidFill>
                </a:rPr>
                <a:t>3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년약정 요금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 월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33,000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원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893507" y="1978198"/>
            <a:ext cx="3301158" cy="474591"/>
            <a:chOff x="3808871" y="3619658"/>
            <a:chExt cx="2275795" cy="474591"/>
          </a:xfrm>
        </p:grpSpPr>
        <p:sp>
          <p:nvSpPr>
            <p:cNvPr id="81" name="직사각형 80"/>
            <p:cNvSpPr/>
            <p:nvPr/>
          </p:nvSpPr>
          <p:spPr>
            <a:xfrm>
              <a:off x="3808871" y="3619658"/>
              <a:ext cx="2275795" cy="4610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89856" y="3632584"/>
              <a:ext cx="2050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/>
                <a:t>LG </a:t>
              </a:r>
              <a:r>
                <a:rPr lang="ko-KR" altLang="en-US" sz="700"/>
                <a:t>트롬 워시타워 </a:t>
              </a:r>
              <a:r>
                <a:rPr lang="ko-KR" altLang="en-US" sz="700" smtClean="0"/>
                <a:t>세탁건조기 세탁</a:t>
              </a:r>
              <a:r>
                <a:rPr lang="en-US" altLang="ko-KR" sz="700"/>
                <a:t>21kg +</a:t>
              </a:r>
              <a:r>
                <a:rPr lang="ko-KR" altLang="en-US" sz="700"/>
                <a:t>건조</a:t>
              </a:r>
              <a:r>
                <a:rPr lang="en-US" altLang="ko-KR" sz="700" smtClean="0"/>
                <a:t>16kg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700" b="1">
                  <a:solidFill>
                    <a:srgbClr val="FF0000"/>
                  </a:solidFill>
                </a:rPr>
                <a:t>5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년약정 렌탈료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900" b="1">
                  <a:solidFill>
                    <a:srgbClr val="FF0000"/>
                  </a:solidFill>
                </a:rPr>
                <a:t>159,000</a:t>
              </a:r>
              <a:r>
                <a:rPr lang="ko-KR" altLang="en-US" sz="900" b="1">
                  <a:solidFill>
                    <a:srgbClr val="FF0000"/>
                  </a:solidFill>
                </a:rPr>
                <a:t>원 </a:t>
              </a:r>
              <a:r>
                <a:rPr lang="en-US" altLang="ko-KR" sz="900" b="1">
                  <a:solidFill>
                    <a:srgbClr val="FF0000"/>
                  </a:solidFill>
                </a:rPr>
                <a:t> 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</p:grpSp>
      <p:sp>
        <p:nvSpPr>
          <p:cNvPr id="162" name="타원 161"/>
          <p:cNvSpPr/>
          <p:nvPr/>
        </p:nvSpPr>
        <p:spPr>
          <a:xfrm>
            <a:off x="1692409" y="1640345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859794" y="1356360"/>
            <a:ext cx="3390385" cy="1120139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29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29939"/>
              </p:ext>
            </p:extLst>
          </p:nvPr>
        </p:nvGraphicFramePr>
        <p:xfrm>
          <a:off x="6903308" y="60594"/>
          <a:ext cx="2240692" cy="2783288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결합 할인표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html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코딩 관리자에서 수정가능해야함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685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 </a:t>
              </a:r>
              <a:r>
                <a:rPr lang="en-US" altLang="ko-KR" sz="800" smtClean="0">
                  <a:latin typeface="+mj-lt"/>
                </a:rPr>
                <a:t>&gt; LGU+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70868" y="1565030"/>
            <a:ext cx="4649682" cy="373392"/>
            <a:chOff x="-467161" y="1751223"/>
            <a:chExt cx="4649682" cy="373392"/>
          </a:xfrm>
        </p:grpSpPr>
        <p:grpSp>
          <p:nvGrpSpPr>
            <p:cNvPr id="4" name="그룹 3"/>
            <p:cNvGrpSpPr/>
            <p:nvPr/>
          </p:nvGrpSpPr>
          <p:grpSpPr>
            <a:xfrm>
              <a:off x="-467161" y="1751223"/>
              <a:ext cx="1467653" cy="373392"/>
              <a:chOff x="4291583" y="1330870"/>
              <a:chExt cx="1467653" cy="373392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4291583" y="1330870"/>
                <a:ext cx="1467653" cy="37339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98640" y="1421043"/>
                <a:ext cx="4603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LGU+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40032" y="1751223"/>
              <a:ext cx="3042489" cy="373392"/>
              <a:chOff x="1962945" y="1581997"/>
              <a:chExt cx="3020245" cy="284038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526266" y="1581997"/>
                <a:ext cx="1456924" cy="284038"/>
                <a:chOff x="1724877" y="741874"/>
                <a:chExt cx="869560" cy="284038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1724877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72789" y="810468"/>
                  <a:ext cx="177793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KT</a:t>
                  </a:r>
                  <a:endParaRPr lang="ko-KR" altLang="en-US" sz="80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1962945" y="1581997"/>
                <a:ext cx="1456923" cy="284038"/>
                <a:chOff x="1739001" y="741874"/>
                <a:chExt cx="869560" cy="284038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080693" y="810468"/>
                  <a:ext cx="211035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SKT</a:t>
                  </a:r>
                  <a:endParaRPr lang="ko-KR" altLang="en-US" sz="800"/>
                </a:p>
              </p:txBody>
            </p:sp>
          </p:grpSp>
        </p:grpSp>
      </p:grp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모바일결합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58110" y="2128593"/>
            <a:ext cx="22220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/>
              <a:t>LGU+ </a:t>
            </a:r>
            <a:r>
              <a:rPr lang="ko-KR" altLang="en-US" sz="1100" b="1"/>
              <a:t>참 쉬운 케이블 가족 결합</a:t>
            </a:r>
            <a:endParaRPr lang="en-US" altLang="ko-KR" sz="1100" b="1" smtClean="0"/>
          </a:p>
        </p:txBody>
      </p:sp>
      <p:cxnSp>
        <p:nvCxnSpPr>
          <p:cNvPr id="95" name="직선 연결선 94"/>
          <p:cNvCxnSpPr/>
          <p:nvPr/>
        </p:nvCxnSpPr>
        <p:spPr>
          <a:xfrm>
            <a:off x="1343420" y="2945604"/>
            <a:ext cx="37742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3764" y="2710514"/>
            <a:ext cx="82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LGU+ </a:t>
            </a:r>
            <a:r>
              <a:rPr lang="ko-KR" altLang="en-US" sz="800" smtClean="0"/>
              <a:t>모바일 결합 회선 수</a:t>
            </a:r>
            <a:endParaRPr lang="en-US" altLang="ko-KR" sz="80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2501394" y="2617868"/>
            <a:ext cx="149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LGU+</a:t>
            </a:r>
            <a:r>
              <a:rPr lang="ko-KR" altLang="en-US" sz="800" smtClean="0"/>
              <a:t>모바일 요금 할인금액</a:t>
            </a:r>
            <a:endParaRPr lang="en-US" altLang="ko-KR" sz="80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390754" y="2973464"/>
            <a:ext cx="116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월정액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69,000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미만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요금제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07227" y="2733515"/>
            <a:ext cx="109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LGU+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휴대폰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가족사랑데이터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4520" y="3176599"/>
            <a:ext cx="665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 smtClean="0"/>
              <a:t>1</a:t>
            </a:r>
            <a:r>
              <a:rPr lang="ko-KR" altLang="en-US" sz="800" smtClean="0"/>
              <a:t>회선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2</a:t>
            </a:r>
            <a:r>
              <a:rPr lang="ko-KR" altLang="en-US" sz="800" smtClean="0"/>
              <a:t>회선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3</a:t>
            </a:r>
            <a:r>
              <a:rPr lang="ko-KR" altLang="en-US" sz="800" smtClean="0"/>
              <a:t>회선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4~10</a:t>
            </a:r>
            <a:r>
              <a:rPr lang="ko-KR" altLang="en-US" sz="800" smtClean="0"/>
              <a:t>회선</a:t>
            </a:r>
            <a:endParaRPr lang="en-US" altLang="ko-KR" sz="80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5130147" y="3923923"/>
            <a:ext cx="138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smtClean="0"/>
              <a:t>LGU+ </a:t>
            </a:r>
            <a:r>
              <a:rPr lang="ko-KR" altLang="en-US" sz="800" b="1" smtClean="0"/>
              <a:t>모바일 결합 회선수</a:t>
            </a:r>
            <a:endParaRPr lang="en-US" altLang="ko-KR" sz="800" b="1" smtClean="0"/>
          </a:p>
          <a:p>
            <a:pPr>
              <a:lnSpc>
                <a:spcPct val="150000"/>
              </a:lnSpc>
            </a:pPr>
            <a:r>
              <a:rPr lang="en-US" altLang="ko-KR" sz="800" b="1" smtClean="0"/>
              <a:t>X 1,000MB </a:t>
            </a:r>
            <a:r>
              <a:rPr lang="ko-KR" altLang="en-US" sz="800" b="1" smtClean="0"/>
              <a:t>제공</a:t>
            </a:r>
            <a:endParaRPr lang="ko-KR" altLang="en-US" sz="800" b="1"/>
          </a:p>
        </p:txBody>
      </p:sp>
      <p:cxnSp>
        <p:nvCxnSpPr>
          <p:cNvPr id="111" name="직선 연결선 110"/>
          <p:cNvCxnSpPr/>
          <p:nvPr/>
        </p:nvCxnSpPr>
        <p:spPr>
          <a:xfrm>
            <a:off x="510539" y="3302443"/>
            <a:ext cx="5878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33764" y="3696453"/>
            <a:ext cx="45838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10539" y="4130041"/>
            <a:ext cx="46071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10539" y="2579454"/>
            <a:ext cx="5878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1339938" y="2579455"/>
            <a:ext cx="0" cy="24028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510539" y="4556621"/>
            <a:ext cx="46071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10539" y="4982354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612764" y="2973464"/>
            <a:ext cx="116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월정액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69,000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이상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요금제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891792" y="2973464"/>
            <a:ext cx="116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월정액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88,000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원 이상 요금제</a:t>
            </a:r>
          </a:p>
        </p:txBody>
      </p:sp>
      <p:cxnSp>
        <p:nvCxnSpPr>
          <p:cNvPr id="132" name="직선 연결선 131"/>
          <p:cNvCxnSpPr/>
          <p:nvPr/>
        </p:nvCxnSpPr>
        <p:spPr>
          <a:xfrm flipV="1">
            <a:off x="5117663" y="2579455"/>
            <a:ext cx="0" cy="24028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578293" y="2945604"/>
            <a:ext cx="0" cy="2036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3863744" y="2945604"/>
            <a:ext cx="0" cy="2036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566960" y="3176599"/>
            <a:ext cx="776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 smtClean="0"/>
              <a:t>-</a:t>
            </a:r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2,200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3,300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4,400</a:t>
            </a:r>
            <a:r>
              <a:rPr lang="ko-KR" altLang="en-US" sz="800" smtClean="0"/>
              <a:t>원 할인</a:t>
            </a:r>
            <a:endParaRPr lang="en-US" altLang="ko-KR" sz="80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2836969" y="3176599"/>
            <a:ext cx="776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 smtClean="0"/>
              <a:t>-</a:t>
            </a:r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3,300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5,500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6,600</a:t>
            </a:r>
            <a:r>
              <a:rPr lang="ko-KR" altLang="en-US" sz="800" smtClean="0"/>
              <a:t>원 할인</a:t>
            </a:r>
            <a:endParaRPr lang="en-US" altLang="ko-KR" sz="80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4087104" y="3176599"/>
            <a:ext cx="776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 smtClean="0"/>
              <a:t>-</a:t>
            </a:r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4,400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6,600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 smtClean="0"/>
              <a:t>8,800</a:t>
            </a:r>
            <a:r>
              <a:rPr lang="ko-KR" altLang="en-US" sz="800" smtClean="0"/>
              <a:t>원 할인</a:t>
            </a:r>
            <a:endParaRPr lang="en-US" altLang="ko-KR" sz="800" smtClean="0"/>
          </a:p>
        </p:txBody>
      </p:sp>
      <p:grpSp>
        <p:nvGrpSpPr>
          <p:cNvPr id="141" name="그룹 140"/>
          <p:cNvGrpSpPr/>
          <p:nvPr/>
        </p:nvGrpSpPr>
        <p:grpSpPr>
          <a:xfrm>
            <a:off x="2964102" y="5661941"/>
            <a:ext cx="1063215" cy="311949"/>
            <a:chOff x="-649037" y="2327160"/>
            <a:chExt cx="1063215" cy="311949"/>
          </a:xfrm>
        </p:grpSpPr>
        <p:sp>
          <p:nvSpPr>
            <p:cNvPr id="142" name="아래쪽 화살표 14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1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457" y="608751"/>
            <a:ext cx="1490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+mj-ea"/>
                <a:ea typeface="+mj-ea"/>
              </a:rPr>
              <a:t>요청사항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288160"/>
            <a:chOff x="0" y="-1"/>
            <a:chExt cx="9144000" cy="288160"/>
          </a:xfrm>
        </p:grpSpPr>
        <p:sp>
          <p:nvSpPr>
            <p:cNvPr id="13" name="직사각형 12"/>
            <p:cNvSpPr/>
            <p:nvPr/>
          </p:nvSpPr>
          <p:spPr>
            <a:xfrm>
              <a:off x="0" y="3727"/>
              <a:ext cx="9144000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812" y="68795"/>
              <a:ext cx="21675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LG</a:t>
              </a:r>
              <a:r>
                <a:rPr lang="ko-KR" altLang="en-US" sz="800" smtClean="0"/>
                <a:t>헬로비전 인터넷 가입안내 사이트</a:t>
              </a:r>
              <a:endParaRPr lang="ko-KR" altLang="en-US" sz="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7687" y="68795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9775" y="6879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2020.11.05</a:t>
              </a:r>
              <a:endParaRPr lang="ko-KR" altLang="en-US" sz="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1457" y="1115690"/>
            <a:ext cx="72761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/>
              <a:t>인터넷 </a:t>
            </a:r>
            <a:r>
              <a:rPr lang="ko-KR" altLang="en-US" sz="1000"/>
              <a:t>상품 가입안내 사이트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- </a:t>
            </a:r>
            <a:r>
              <a:rPr lang="ko-KR" altLang="en-US" sz="1000"/>
              <a:t>인터넷 가입 상품들을 리스트업하고 고객이 가입 상담신청까지 완료 할수 있는 목적의 홈페이지입니다</a:t>
            </a:r>
            <a:r>
              <a:rPr lang="en-US" altLang="ko-KR" sz="1000" smtClean="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 smtClean="0"/>
              <a:t>- </a:t>
            </a:r>
            <a:r>
              <a:rPr lang="ko-KR" altLang="en-US" sz="1000" smtClean="0"/>
              <a:t>웹</a:t>
            </a:r>
            <a:r>
              <a:rPr lang="en-US" altLang="ko-KR" sz="1000"/>
              <a:t>,</a:t>
            </a:r>
            <a:r>
              <a:rPr lang="ko-KR" altLang="en-US" sz="1000" smtClean="0"/>
              <a:t>모바일웹</a:t>
            </a:r>
            <a:r>
              <a:rPr lang="en-US" altLang="ko-KR" sz="1000" smtClean="0"/>
              <a:t> </a:t>
            </a:r>
            <a:r>
              <a:rPr lang="ko-KR" altLang="en-US" sz="1000"/>
              <a:t>홈페이지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- </a:t>
            </a:r>
            <a:r>
              <a:rPr lang="ko-KR" altLang="en-US" sz="1000"/>
              <a:t>로그인</a:t>
            </a:r>
            <a:r>
              <a:rPr lang="en-US" altLang="ko-KR" sz="1000"/>
              <a:t>, </a:t>
            </a:r>
            <a:r>
              <a:rPr lang="ko-KR" altLang="en-US" sz="1000"/>
              <a:t>회원가입</a:t>
            </a:r>
            <a:r>
              <a:rPr lang="en-US" altLang="ko-KR" sz="1000"/>
              <a:t>, </a:t>
            </a:r>
            <a:r>
              <a:rPr lang="ko-KR" altLang="en-US" sz="1000"/>
              <a:t>결제 기능 </a:t>
            </a:r>
            <a:r>
              <a:rPr lang="ko-KR" altLang="en-US" sz="1000" smtClean="0"/>
              <a:t>없음</a:t>
            </a:r>
            <a:endParaRPr lang="ko-KR" altLang="en-US" sz="1000"/>
          </a:p>
          <a:p>
            <a:pPr>
              <a:lnSpc>
                <a:spcPct val="150000"/>
              </a:lnSpc>
            </a:pPr>
            <a:endParaRPr lang="ko-KR" altLang="en-US" sz="1000"/>
          </a:p>
          <a:p>
            <a:pPr>
              <a:lnSpc>
                <a:spcPct val="150000"/>
              </a:lnSpc>
            </a:pPr>
            <a:r>
              <a:rPr lang="en-US" altLang="ko-KR" sz="1000"/>
              <a:t>&lt;</a:t>
            </a:r>
            <a:r>
              <a:rPr lang="ko-KR" altLang="en-US" sz="1000"/>
              <a:t>필수기능</a:t>
            </a:r>
            <a:r>
              <a:rPr lang="en-US" altLang="ko-KR" sz="10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O </a:t>
            </a:r>
            <a:r>
              <a:rPr lang="ko-KR" altLang="en-US" sz="1000"/>
              <a:t>고객이 상담신청 작성하면  관리자에서 바로 확인가능한 기능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O </a:t>
            </a:r>
            <a:r>
              <a:rPr lang="ko-KR" altLang="en-US" sz="1000"/>
              <a:t>고객이 상담신청 완료시 고객에게 자동으로 문자가 전송되는 기능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O </a:t>
            </a:r>
            <a:r>
              <a:rPr lang="ko-KR" altLang="en-US" sz="1000"/>
              <a:t>상품후기 게시판에 고객이 후기 작성할 수 있음</a:t>
            </a:r>
            <a:r>
              <a:rPr lang="en-US" altLang="ko-KR" sz="1000"/>
              <a:t>(</a:t>
            </a:r>
            <a:r>
              <a:rPr lang="ko-KR" altLang="en-US" sz="1000"/>
              <a:t>사진첨부기능</a:t>
            </a:r>
            <a:r>
              <a:rPr lang="en-US" altLang="ko-KR" sz="10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O HTTP </a:t>
            </a:r>
            <a:r>
              <a:rPr lang="ko-KR" altLang="en-US" sz="1000" smtClean="0"/>
              <a:t>보안연결</a:t>
            </a:r>
            <a:endParaRPr lang="en-US" altLang="ko-KR" sz="1000" smtClean="0"/>
          </a:p>
          <a:p>
            <a:pPr>
              <a:lnSpc>
                <a:spcPct val="150000"/>
              </a:lnSpc>
            </a:pPr>
            <a:r>
              <a:rPr lang="en-US" altLang="ko-KR" sz="1000" smtClean="0"/>
              <a:t>O </a:t>
            </a:r>
            <a:r>
              <a:rPr lang="ko-KR" altLang="en-US" sz="1000" smtClean="0"/>
              <a:t>상품후기 자동등록방지 기능</a:t>
            </a:r>
            <a:endParaRPr lang="en-US" altLang="ko-KR" sz="1000" smtClean="0"/>
          </a:p>
          <a:p>
            <a:pPr>
              <a:lnSpc>
                <a:spcPct val="150000"/>
              </a:lnSpc>
            </a:pPr>
            <a:r>
              <a:rPr lang="en-US" altLang="ko-KR" sz="1000" smtClean="0"/>
              <a:t>O</a:t>
            </a:r>
            <a:r>
              <a:rPr lang="ko-KR" altLang="en-US" sz="1000"/>
              <a:t> </a:t>
            </a:r>
            <a:r>
              <a:rPr lang="ko-KR" altLang="en-US" sz="1000" smtClean="0"/>
              <a:t>부정클릭방지 기능 </a:t>
            </a:r>
            <a:endParaRPr lang="ko-KR" altLang="en-US" sz="1000"/>
          </a:p>
          <a:p>
            <a:pPr>
              <a:lnSpc>
                <a:spcPct val="150000"/>
              </a:lnSpc>
            </a:pPr>
            <a:endParaRPr lang="en-US" altLang="ko-KR" sz="1000" smtClean="0"/>
          </a:p>
          <a:p>
            <a:pPr>
              <a:lnSpc>
                <a:spcPct val="150000"/>
              </a:lnSpc>
            </a:pP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 sz="1000"/>
              <a:t>참고사이트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http://www.lghello-cable.com/default.asp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http://ktcodi.co.kr/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http://hellovisioncenter.co.kr/main/ko</a:t>
            </a:r>
            <a:r>
              <a:rPr lang="en-US" altLang="ko-KR" sz="1000" smtClean="0"/>
              <a:t>/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 smtClean="0"/>
              <a:t> 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0769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30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338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모바일결합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532443" y="1489341"/>
            <a:ext cx="562241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최대 </a:t>
            </a:r>
            <a:r>
              <a:rPr lang="en-US" altLang="ko-KR" sz="700" smtClean="0"/>
              <a:t>10</a:t>
            </a:r>
            <a:r>
              <a:rPr lang="ko-KR" altLang="en-US" sz="700" smtClean="0"/>
              <a:t>회선까지 결합 가능합니다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상기 할인액은 부가세 포함된금액입니다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법인</a:t>
            </a:r>
            <a:r>
              <a:rPr lang="en-US" altLang="ko-KR" sz="700"/>
              <a:t>(</a:t>
            </a:r>
            <a:r>
              <a:rPr lang="ko-KR" altLang="en-US" sz="700"/>
              <a:t>사업자</a:t>
            </a:r>
            <a:r>
              <a:rPr lang="en-US" altLang="ko-KR" sz="700"/>
              <a:t>) </a:t>
            </a:r>
            <a:r>
              <a:rPr lang="ko-KR" altLang="en-US" sz="700"/>
              <a:t>및 단체 고객은 결합 신청이 불가합니다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헬로 </a:t>
            </a:r>
            <a:r>
              <a:rPr lang="ko-KR" altLang="en-US" sz="700"/>
              <a:t>인터넷에 본인 또는 가족의 </a:t>
            </a:r>
            <a:r>
              <a:rPr lang="en-US" altLang="ko-KR" sz="700"/>
              <a:t>LG U+ </a:t>
            </a:r>
            <a:r>
              <a:rPr lang="ko-KR" altLang="en-US" sz="700"/>
              <a:t>모바일을 한 개 이상 결합해야 할인이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본인 </a:t>
            </a:r>
            <a:r>
              <a:rPr lang="ko-KR" altLang="en-US" sz="700"/>
              <a:t>또는 가족명의로 이용중인 여러 개의 </a:t>
            </a:r>
            <a:r>
              <a:rPr lang="en-US" altLang="ko-KR" sz="700"/>
              <a:t>LG U+ </a:t>
            </a:r>
            <a:r>
              <a:rPr lang="ko-KR" altLang="en-US" sz="700"/>
              <a:t>모바일도 결합할 수 있습니다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LG </a:t>
            </a:r>
            <a:r>
              <a:rPr lang="en-US" altLang="ko-KR" sz="700"/>
              <a:t>U+ </a:t>
            </a:r>
            <a:r>
              <a:rPr lang="ko-KR" altLang="en-US" sz="700"/>
              <a:t>모바일 가족사랑데이터는 매월 </a:t>
            </a:r>
            <a:r>
              <a:rPr lang="en-US" altLang="ko-KR" sz="700"/>
              <a:t>1</a:t>
            </a:r>
            <a:r>
              <a:rPr lang="ko-KR" altLang="en-US" sz="700"/>
              <a:t>일 대표자에게 한꺼번에 </a:t>
            </a:r>
            <a:r>
              <a:rPr lang="ko-KR" altLang="en-US" sz="700" smtClean="0"/>
              <a:t>제공하며 매월 </a:t>
            </a:r>
            <a:r>
              <a:rPr lang="ko-KR" altLang="en-US" sz="700"/>
              <a:t>결합한 가족 구성원에게 </a:t>
            </a:r>
            <a:r>
              <a:rPr lang="en-US" altLang="ko-KR" sz="700"/>
              <a:t>100MB </a:t>
            </a:r>
            <a:r>
              <a:rPr lang="ko-KR" altLang="en-US" sz="700"/>
              <a:t>단위로 횟수 제한없이 나눌 수 있으며 나눠받은 가족 사랑데이터를 다시 나눌 수는 없습니다</a:t>
            </a:r>
            <a:r>
              <a:rPr lang="en-US" altLang="ko-KR" sz="700" smtClean="0"/>
              <a:t>.</a:t>
            </a:r>
            <a:endParaRPr lang="en-US" altLang="ko-KR" sz="700"/>
          </a:p>
        </p:txBody>
      </p:sp>
      <p:grpSp>
        <p:nvGrpSpPr>
          <p:cNvPr id="80" name="그룹 79"/>
          <p:cNvGrpSpPr/>
          <p:nvPr/>
        </p:nvGrpSpPr>
        <p:grpSpPr>
          <a:xfrm>
            <a:off x="2964102" y="1164359"/>
            <a:ext cx="1063215" cy="311949"/>
            <a:chOff x="-649037" y="2327160"/>
            <a:chExt cx="1063215" cy="311949"/>
          </a:xfrm>
        </p:grpSpPr>
        <p:sp>
          <p:nvSpPr>
            <p:cNvPr id="81" name="아래쪽 화살표 8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6474" y="3037735"/>
            <a:ext cx="26052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헬로 인터넷 </a:t>
            </a:r>
            <a:r>
              <a:rPr lang="en-US" altLang="ko-KR" sz="1100" b="1" smtClean="0"/>
              <a:t>+ LGU+ </a:t>
            </a:r>
            <a:r>
              <a:rPr lang="ko-KR" altLang="en-US" sz="1100" b="1" smtClean="0"/>
              <a:t>모바일 결합할인</a:t>
            </a:r>
            <a:endParaRPr lang="en-US" altLang="ko-KR" sz="1100" b="1" smtClean="0"/>
          </a:p>
        </p:txBody>
      </p:sp>
      <p:grpSp>
        <p:nvGrpSpPr>
          <p:cNvPr id="85" name="그룹 84"/>
          <p:cNvGrpSpPr/>
          <p:nvPr/>
        </p:nvGrpSpPr>
        <p:grpSpPr>
          <a:xfrm>
            <a:off x="578903" y="3498351"/>
            <a:ext cx="4156185" cy="1318408"/>
            <a:chOff x="510539" y="2728154"/>
            <a:chExt cx="4156185" cy="1318408"/>
          </a:xfrm>
        </p:grpSpPr>
        <p:sp>
          <p:nvSpPr>
            <p:cNvPr id="96" name="TextBox 95"/>
            <p:cNvSpPr txBox="1"/>
            <p:nvPr/>
          </p:nvSpPr>
          <p:spPr>
            <a:xfrm>
              <a:off x="743780" y="2756764"/>
              <a:ext cx="1359559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헬로인터넷 상품</a:t>
              </a:r>
              <a:endParaRPr lang="en-US" altLang="ko-KR" sz="80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31468" y="2728154"/>
              <a:ext cx="497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할인율</a:t>
              </a:r>
              <a:endParaRPr lang="en-US" altLang="ko-KR" sz="800" smtClean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91529" y="2754646"/>
              <a:ext cx="1184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할인요금</a:t>
              </a:r>
              <a:endParaRPr lang="ko-KR" alt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3456" y="2969344"/>
              <a:ext cx="10241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기가라이트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플래티넘기가</a:t>
              </a:r>
              <a:endParaRPr lang="en-US" altLang="ko-KR" sz="800" smtClean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510539" y="3021147"/>
              <a:ext cx="41561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10539" y="3529077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10539" y="2746425"/>
              <a:ext cx="41561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1982886" y="2746425"/>
              <a:ext cx="0" cy="1297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10539" y="3762369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3126823" y="2756341"/>
              <a:ext cx="0" cy="1287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259866" y="3309487"/>
              <a:ext cx="58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20%</a:t>
              </a: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510539" y="3278871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394283" y="2965609"/>
              <a:ext cx="929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12,170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14,880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17,130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18,040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510539" y="4043833"/>
              <a:ext cx="41561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139057" y="3278871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139057" y="3529077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139057" y="3762369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8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0" y="559362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ㅋ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31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338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70868" y="1565030"/>
            <a:ext cx="4649682" cy="373392"/>
            <a:chOff x="-467161" y="1751223"/>
            <a:chExt cx="4649682" cy="373392"/>
          </a:xfrm>
        </p:grpSpPr>
        <p:grpSp>
          <p:nvGrpSpPr>
            <p:cNvPr id="4" name="그룹 3"/>
            <p:cNvGrpSpPr/>
            <p:nvPr/>
          </p:nvGrpSpPr>
          <p:grpSpPr>
            <a:xfrm>
              <a:off x="-467161" y="1751223"/>
              <a:ext cx="1467653" cy="373392"/>
              <a:chOff x="4291583" y="1330870"/>
              <a:chExt cx="1467653" cy="373392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4291583" y="1330870"/>
                <a:ext cx="1467653" cy="37339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03449" y="1421043"/>
                <a:ext cx="45076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LGU+</a:t>
                </a:r>
                <a:endParaRPr lang="ko-KR" altLang="en-US" sz="80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40032" y="1751223"/>
              <a:ext cx="3042489" cy="373392"/>
              <a:chOff x="1962945" y="1581997"/>
              <a:chExt cx="3020245" cy="284038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526266" y="1581997"/>
                <a:ext cx="1456924" cy="284038"/>
                <a:chOff x="1724877" y="741874"/>
                <a:chExt cx="869560" cy="284038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1724877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72789" y="810468"/>
                  <a:ext cx="177793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KT</a:t>
                  </a:r>
                  <a:endParaRPr lang="ko-KR" altLang="en-US" sz="80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1962945" y="1581997"/>
                <a:ext cx="1456923" cy="284038"/>
                <a:chOff x="1739001" y="741874"/>
                <a:chExt cx="869560" cy="284038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077369" y="810468"/>
                  <a:ext cx="217683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u="sng" smtClean="0">
                      <a:solidFill>
                        <a:srgbClr val="05C4C4"/>
                      </a:solidFill>
                    </a:rPr>
                    <a:t>SKT</a:t>
                  </a:r>
                  <a:endParaRPr lang="ko-KR" altLang="en-US" sz="800" b="1" u="sng">
                    <a:solidFill>
                      <a:srgbClr val="05C4C4"/>
                    </a:solidFill>
                  </a:endParaRPr>
                </a:p>
              </p:txBody>
            </p:sp>
          </p:grpSp>
        </p:grpSp>
      </p:grp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모바일결합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58110" y="2128593"/>
            <a:ext cx="223009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SKT </a:t>
            </a:r>
            <a:r>
              <a:rPr lang="ko-KR" altLang="en-US" sz="1100" b="1"/>
              <a:t>온가족케이블플랜 결합할인</a:t>
            </a:r>
            <a:endParaRPr lang="en-US" altLang="ko-KR" sz="1100" b="1" smtClean="0"/>
          </a:p>
        </p:txBody>
      </p:sp>
      <p:grpSp>
        <p:nvGrpSpPr>
          <p:cNvPr id="141" name="그룹 140"/>
          <p:cNvGrpSpPr/>
          <p:nvPr/>
        </p:nvGrpSpPr>
        <p:grpSpPr>
          <a:xfrm>
            <a:off x="2964102" y="5599922"/>
            <a:ext cx="1063215" cy="311949"/>
            <a:chOff x="-649037" y="2327160"/>
            <a:chExt cx="1063215" cy="311949"/>
          </a:xfrm>
        </p:grpSpPr>
        <p:sp>
          <p:nvSpPr>
            <p:cNvPr id="142" name="아래쪽 화살표 14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10539" y="2526161"/>
            <a:ext cx="5905719" cy="1645704"/>
            <a:chOff x="510539" y="2634594"/>
            <a:chExt cx="5905719" cy="1645704"/>
          </a:xfrm>
        </p:grpSpPr>
        <p:sp>
          <p:nvSpPr>
            <p:cNvPr id="103" name="TextBox 102"/>
            <p:cNvSpPr txBox="1"/>
            <p:nvPr/>
          </p:nvSpPr>
          <p:spPr>
            <a:xfrm>
              <a:off x="578545" y="2697516"/>
              <a:ext cx="1359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SKT </a:t>
              </a:r>
              <a:r>
                <a:rPr lang="ko-KR" altLang="en-US" sz="800" smtClean="0"/>
                <a:t>모바일 결합 회선 수</a:t>
              </a:r>
              <a:endParaRPr lang="en-US" altLang="ko-KR" sz="800" smtClean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66776" y="2683112"/>
              <a:ext cx="149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SKT </a:t>
              </a:r>
              <a:r>
                <a:rPr lang="ko-KR" altLang="en-US" sz="800" smtClean="0"/>
                <a:t>모바일 요금 할인금액</a:t>
              </a:r>
              <a:endParaRPr lang="en-US" altLang="ko-KR" sz="80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72584" y="2694949"/>
              <a:ext cx="6133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mtClean="0"/>
                <a:t>비고</a:t>
              </a:r>
              <a:endParaRPr lang="ko-KR" altLang="en-US" sz="8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14000" y="2895303"/>
              <a:ext cx="6654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50000"/>
                </a:lnSpc>
              </a:pPr>
              <a:r>
                <a:rPr lang="en-US" altLang="ko-KR" sz="800"/>
                <a:t>2</a:t>
              </a:r>
              <a:r>
                <a:rPr lang="ko-KR" altLang="en-US" sz="800" smtClean="0"/>
                <a:t>회선</a:t>
              </a:r>
              <a:endParaRPr lang="en-US" altLang="ko-KR" sz="800" smtClean="0"/>
            </a:p>
            <a:p>
              <a:pPr algn="ctr">
                <a:lnSpc>
                  <a:spcPct val="350000"/>
                </a:lnSpc>
              </a:pPr>
              <a:r>
                <a:rPr lang="en-US" altLang="ko-KR" sz="800" smtClean="0"/>
                <a:t>2</a:t>
              </a:r>
              <a:r>
                <a:rPr lang="ko-KR" altLang="en-US" sz="800" smtClean="0"/>
                <a:t>회선</a:t>
              </a:r>
              <a:endParaRPr lang="en-US" altLang="ko-KR" sz="800" smtClean="0"/>
            </a:p>
            <a:p>
              <a:pPr algn="ctr">
                <a:lnSpc>
                  <a:spcPct val="3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회선</a:t>
              </a:r>
              <a:endParaRPr lang="en-US" altLang="ko-KR" sz="800" smtClean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77287" y="3509737"/>
              <a:ext cx="2038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band </a:t>
              </a:r>
              <a:r>
                <a:rPr lang="ko-KR" altLang="en-US" sz="800"/>
                <a:t>데이터 퍼펙트 이상 </a:t>
              </a:r>
              <a:r>
                <a:rPr lang="en-US" altLang="ko-KR" sz="800"/>
                <a:t>1</a:t>
              </a:r>
              <a:r>
                <a:rPr lang="ko-KR" altLang="en-US" sz="800"/>
                <a:t>회선 포함 </a:t>
              </a:r>
              <a:r>
                <a:rPr lang="ko-KR" altLang="en-US" sz="800" smtClean="0"/>
                <a:t>시</a:t>
              </a:r>
              <a:endParaRPr lang="ko-KR" altLang="en-US" sz="800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510539" y="3021147"/>
              <a:ext cx="587859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10539" y="3848745"/>
              <a:ext cx="58665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10539" y="2634594"/>
              <a:ext cx="587859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1982886" y="2634594"/>
              <a:ext cx="0" cy="16407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510539" y="4275325"/>
              <a:ext cx="58785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4355866" y="2634594"/>
              <a:ext cx="0" cy="16407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709762" y="2895303"/>
              <a:ext cx="9293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50000"/>
                </a:lnSpc>
              </a:pPr>
              <a:r>
                <a:rPr lang="en-US" altLang="ko-KR" sz="800" smtClean="0"/>
                <a:t>5,500</a:t>
              </a:r>
              <a:r>
                <a:rPr lang="ko-KR" altLang="en-US" sz="800" smtClean="0"/>
                <a:t>원 할인</a:t>
              </a:r>
              <a:endParaRPr lang="en-US" altLang="ko-KR" sz="800" smtClean="0"/>
            </a:p>
            <a:p>
              <a:pPr algn="ctr">
                <a:lnSpc>
                  <a:spcPct val="350000"/>
                </a:lnSpc>
              </a:pPr>
              <a:r>
                <a:rPr lang="en-US" altLang="ko-KR" sz="800" smtClean="0"/>
                <a:t>14,300</a:t>
              </a:r>
              <a:r>
                <a:rPr lang="ko-KR" altLang="en-US" sz="800" smtClean="0"/>
                <a:t>원 할</a:t>
              </a:r>
              <a:r>
                <a:rPr lang="ko-KR" altLang="en-US" sz="800"/>
                <a:t>인</a:t>
              </a:r>
              <a:endParaRPr lang="en-US" altLang="ko-KR" sz="800" smtClean="0"/>
            </a:p>
            <a:p>
              <a:pPr algn="ctr">
                <a:lnSpc>
                  <a:spcPct val="350000"/>
                </a:lnSpc>
              </a:pPr>
              <a:r>
                <a:rPr lang="en-US" altLang="ko-KR" sz="800" smtClean="0"/>
                <a:t>16,500</a:t>
              </a:r>
              <a:r>
                <a:rPr lang="ko-KR" altLang="en-US" sz="800" smtClean="0"/>
                <a:t>원 할인</a:t>
              </a:r>
              <a:endParaRPr lang="en-US" altLang="ko-KR" sz="800" smtClean="0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10539" y="3420120"/>
              <a:ext cx="58665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35582" y="4287541"/>
            <a:ext cx="562241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최대 </a:t>
            </a:r>
            <a:r>
              <a:rPr lang="en-US" altLang="ko-KR" sz="700"/>
              <a:t>5</a:t>
            </a:r>
            <a:r>
              <a:rPr lang="ko-KR" altLang="en-US" sz="700" smtClean="0"/>
              <a:t>회선까지 결합 가능합니다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상기 할인액은 부가세 포함된금액입니다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/>
              <a:t>법인</a:t>
            </a:r>
            <a:r>
              <a:rPr lang="en-US" altLang="ko-KR" sz="700"/>
              <a:t>, </a:t>
            </a:r>
            <a:r>
              <a:rPr lang="ko-KR" altLang="en-US" sz="700"/>
              <a:t>기타법인</a:t>
            </a:r>
            <a:r>
              <a:rPr lang="en-US" altLang="ko-KR" sz="700"/>
              <a:t>, </a:t>
            </a:r>
            <a:r>
              <a:rPr lang="ko-KR" altLang="en-US" sz="700"/>
              <a:t>선불요금제</a:t>
            </a:r>
            <a:r>
              <a:rPr lang="en-US" altLang="ko-KR" sz="700"/>
              <a:t>, </a:t>
            </a:r>
            <a:r>
              <a:rPr lang="ko-KR" altLang="en-US" sz="700"/>
              <a:t>모바일 할인중인 요금제는 불가합니다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/>
              <a:t>헬로인터넷 가입 명의자를 제외한 모바일 회선별 명의자는 서로 달라야합니다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SK</a:t>
            </a:r>
            <a:r>
              <a:rPr lang="ko-KR" altLang="en-US" sz="700"/>
              <a:t>텔레콤 이동전화 회선 중 </a:t>
            </a:r>
            <a:r>
              <a:rPr lang="en-US" altLang="ko-KR" sz="700"/>
              <a:t>1</a:t>
            </a:r>
            <a:r>
              <a:rPr lang="ko-KR" altLang="en-US" sz="700"/>
              <a:t>회선의 명의는 헬로인터넷 가입자 명의와 동일해야 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SK</a:t>
            </a:r>
            <a:r>
              <a:rPr lang="ko-KR" altLang="en-US" sz="700"/>
              <a:t>텔레콤 이동전화 할인은 결합회선 수대로 할인제공 또는 가족 </a:t>
            </a:r>
            <a:r>
              <a:rPr lang="en-US" altLang="ko-KR" sz="700"/>
              <a:t>1</a:t>
            </a:r>
            <a:r>
              <a:rPr lang="ko-KR" altLang="en-US" sz="700"/>
              <a:t>명에게 몰아서 할인 제공 중 선택할 수 있습니다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/>
              <a:t>이동전화 가족대표번호 및 인터넷을 해지할 경우 온가족케이블플랜은 자동 해지됩니다</a:t>
            </a:r>
            <a:r>
              <a:rPr lang="en-US" altLang="ko-KR" sz="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32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338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모바일결합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2964102" y="1164359"/>
            <a:ext cx="1063215" cy="311949"/>
            <a:chOff x="-649037" y="2327160"/>
            <a:chExt cx="1063215" cy="311949"/>
          </a:xfrm>
        </p:grpSpPr>
        <p:sp>
          <p:nvSpPr>
            <p:cNvPr id="81" name="아래쪽 화살표 8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6474" y="1784906"/>
            <a:ext cx="24801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헬로 인터넷 </a:t>
            </a:r>
            <a:r>
              <a:rPr lang="en-US" altLang="ko-KR" sz="1100" b="1" smtClean="0"/>
              <a:t>+ SKT </a:t>
            </a:r>
            <a:r>
              <a:rPr lang="ko-KR" altLang="en-US" sz="1100" b="1" smtClean="0"/>
              <a:t>모바일 결합할인</a:t>
            </a:r>
            <a:endParaRPr lang="en-US" altLang="ko-KR" sz="1100" b="1" smtClean="0"/>
          </a:p>
        </p:txBody>
      </p:sp>
      <p:grpSp>
        <p:nvGrpSpPr>
          <p:cNvPr id="85" name="그룹 84"/>
          <p:cNvGrpSpPr/>
          <p:nvPr/>
        </p:nvGrpSpPr>
        <p:grpSpPr>
          <a:xfrm>
            <a:off x="578903" y="2245522"/>
            <a:ext cx="4156185" cy="1318408"/>
            <a:chOff x="510539" y="2728154"/>
            <a:chExt cx="4156185" cy="1318408"/>
          </a:xfrm>
        </p:grpSpPr>
        <p:sp>
          <p:nvSpPr>
            <p:cNvPr id="96" name="TextBox 95"/>
            <p:cNvSpPr txBox="1"/>
            <p:nvPr/>
          </p:nvSpPr>
          <p:spPr>
            <a:xfrm>
              <a:off x="743780" y="2756764"/>
              <a:ext cx="1359559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헬로인터넷 상품</a:t>
              </a:r>
              <a:endParaRPr lang="en-US" altLang="ko-KR" sz="80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31468" y="2728154"/>
              <a:ext cx="497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할인율</a:t>
              </a:r>
              <a:endParaRPr lang="en-US" altLang="ko-KR" sz="800" smtClean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91529" y="2754646"/>
              <a:ext cx="1184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할인요금</a:t>
              </a:r>
              <a:endParaRPr lang="ko-KR" alt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3456" y="2969344"/>
              <a:ext cx="10241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기가라이트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플래티넘기가</a:t>
              </a:r>
              <a:endParaRPr lang="en-US" altLang="ko-KR" sz="800" smtClean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510539" y="3021147"/>
              <a:ext cx="41561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10539" y="3529077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10539" y="2746425"/>
              <a:ext cx="41561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1982886" y="2746425"/>
              <a:ext cx="0" cy="1297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10539" y="3762369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3126823" y="2756341"/>
              <a:ext cx="0" cy="1287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259866" y="3309487"/>
              <a:ext cx="58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20%</a:t>
              </a: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510539" y="3278871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394283" y="2965609"/>
              <a:ext cx="929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12,170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14,880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17,130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18,040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510539" y="4043833"/>
              <a:ext cx="41561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139057" y="3278871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139057" y="3529077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139057" y="3762369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6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33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338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70868" y="1565030"/>
            <a:ext cx="4649682" cy="373392"/>
            <a:chOff x="-467161" y="1751223"/>
            <a:chExt cx="4649682" cy="373392"/>
          </a:xfrm>
        </p:grpSpPr>
        <p:grpSp>
          <p:nvGrpSpPr>
            <p:cNvPr id="4" name="그룹 3"/>
            <p:cNvGrpSpPr/>
            <p:nvPr/>
          </p:nvGrpSpPr>
          <p:grpSpPr>
            <a:xfrm>
              <a:off x="-467161" y="1751223"/>
              <a:ext cx="1467653" cy="373392"/>
              <a:chOff x="4291583" y="1330870"/>
              <a:chExt cx="1467653" cy="373392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4291583" y="1330870"/>
                <a:ext cx="1467653" cy="37339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98640" y="1421043"/>
                <a:ext cx="4603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LGU+</a:t>
                </a:r>
                <a:endParaRPr lang="ko-KR" altLang="en-US" sz="80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40032" y="1751223"/>
              <a:ext cx="3042489" cy="373392"/>
              <a:chOff x="1962945" y="1581997"/>
              <a:chExt cx="3020245" cy="284038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526266" y="1581997"/>
                <a:ext cx="1456924" cy="284038"/>
                <a:chOff x="1724877" y="741874"/>
                <a:chExt cx="869560" cy="284038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1724877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69940" y="810468"/>
                  <a:ext cx="183492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u="sng" smtClean="0">
                      <a:solidFill>
                        <a:srgbClr val="05C4C4"/>
                      </a:solidFill>
                    </a:rPr>
                    <a:t>KT</a:t>
                  </a:r>
                  <a:endParaRPr lang="ko-KR" altLang="en-US" sz="800" b="1" u="sng">
                    <a:solidFill>
                      <a:srgbClr val="05C4C4"/>
                    </a:solidFill>
                  </a:endParaRPr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1962945" y="1581997"/>
                <a:ext cx="1456923" cy="284038"/>
                <a:chOff x="1739001" y="741874"/>
                <a:chExt cx="869560" cy="284038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080693" y="810468"/>
                  <a:ext cx="211035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SKT</a:t>
                  </a:r>
                  <a:endParaRPr lang="ko-KR" altLang="en-US" sz="800"/>
                </a:p>
              </p:txBody>
            </p:sp>
          </p:grpSp>
        </p:grpSp>
      </p:grp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모바일결합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58110" y="2128593"/>
            <a:ext cx="177644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KT </a:t>
            </a:r>
            <a:r>
              <a:rPr lang="ko-KR" altLang="en-US" sz="1100" b="1"/>
              <a:t>케이블 총액 결합할인</a:t>
            </a:r>
            <a:endParaRPr lang="en-US" altLang="ko-KR" sz="1100" b="1" smtClean="0"/>
          </a:p>
        </p:txBody>
      </p:sp>
      <p:cxnSp>
        <p:nvCxnSpPr>
          <p:cNvPr id="95" name="직선 연결선 94"/>
          <p:cNvCxnSpPr/>
          <p:nvPr/>
        </p:nvCxnSpPr>
        <p:spPr>
          <a:xfrm>
            <a:off x="1343420" y="2945604"/>
            <a:ext cx="50457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6826" y="2714556"/>
            <a:ext cx="82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헬로인터넷 </a:t>
            </a:r>
            <a:r>
              <a:rPr lang="ko-KR" altLang="en-US" sz="800"/>
              <a:t>상품</a:t>
            </a:r>
            <a:endParaRPr lang="en-US" altLang="ko-KR" sz="80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2929179" y="2617868"/>
            <a:ext cx="186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KT </a:t>
            </a:r>
            <a:r>
              <a:rPr lang="ko-KR" altLang="en-US" sz="800"/>
              <a:t>휴대폰 요금제 총액 </a:t>
            </a:r>
            <a:r>
              <a:rPr lang="en-US" altLang="ko-KR" sz="800"/>
              <a:t>(</a:t>
            </a:r>
            <a:r>
              <a:rPr lang="ko-KR" altLang="en-US" sz="800"/>
              <a:t>최대 </a:t>
            </a:r>
            <a:r>
              <a:rPr lang="en-US" altLang="ko-KR" sz="800"/>
              <a:t>5</a:t>
            </a:r>
            <a:r>
              <a:rPr lang="ko-KR" altLang="en-US" sz="800"/>
              <a:t>회선</a:t>
            </a:r>
            <a:r>
              <a:rPr lang="en-US" altLang="ko-KR" sz="800"/>
              <a:t>)</a:t>
            </a:r>
            <a:endParaRPr lang="en-US" altLang="ko-KR" sz="80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390754" y="3034235"/>
            <a:ext cx="1169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64,900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이상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8860" y="3176221"/>
            <a:ext cx="812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ko-KR" altLang="en-US" sz="800" smtClean="0"/>
              <a:t>광랜라이트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ko-KR" altLang="en-US" sz="800" smtClean="0"/>
              <a:t>광랜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ko-KR" altLang="en-US" sz="800" smtClean="0"/>
              <a:t>기가라이트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ko-KR" altLang="en-US" sz="800" smtClean="0"/>
              <a:t>플래티넘기가</a:t>
            </a:r>
            <a:endParaRPr lang="en-US" altLang="ko-KR" sz="800" smtClean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510539" y="3302443"/>
            <a:ext cx="5878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33764" y="3696453"/>
            <a:ext cx="5855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10539" y="4130041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10539" y="2579454"/>
            <a:ext cx="5878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1339938" y="2579455"/>
            <a:ext cx="0" cy="24028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510539" y="4556621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10539" y="4982354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612764" y="3034235"/>
            <a:ext cx="1169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108,900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원 이상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891792" y="3034235"/>
            <a:ext cx="1169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141,900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원 이상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 flipV="1">
            <a:off x="5117663" y="2945388"/>
            <a:ext cx="0" cy="2036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578293" y="2945604"/>
            <a:ext cx="0" cy="2036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3863744" y="2945604"/>
            <a:ext cx="0" cy="2036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566960" y="3176599"/>
            <a:ext cx="776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 smtClean="0"/>
              <a:t>3,300</a:t>
            </a:r>
            <a:r>
              <a:rPr lang="ko-KR" altLang="en-US" sz="800" smtClean="0"/>
              <a:t>원 할인</a:t>
            </a:r>
            <a:r>
              <a:rPr lang="en-US" altLang="ko-KR" sz="800"/>
              <a:t>3,300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/>
              <a:t>5,500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/>
              <a:t>5,500</a:t>
            </a:r>
            <a:r>
              <a:rPr lang="ko-KR" altLang="en-US" sz="800" smtClean="0"/>
              <a:t>원 할인</a:t>
            </a:r>
            <a:endParaRPr lang="en-US" altLang="ko-KR" sz="80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2747046" y="3176599"/>
            <a:ext cx="9152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 smtClean="0"/>
              <a:t>14,300</a:t>
            </a:r>
            <a:r>
              <a:rPr lang="ko-KR" altLang="en-US" sz="800" smtClean="0"/>
              <a:t>원 할인</a:t>
            </a:r>
            <a:endParaRPr lang="en-US" altLang="ko-KR" sz="800"/>
          </a:p>
          <a:p>
            <a:pPr algn="ctr">
              <a:lnSpc>
                <a:spcPct val="350000"/>
              </a:lnSpc>
            </a:pPr>
            <a:r>
              <a:rPr lang="en-US" altLang="ko-KR" sz="800"/>
              <a:t>14,300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/>
              <a:t>16,610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/>
              <a:t>16,610</a:t>
            </a:r>
            <a:r>
              <a:rPr lang="ko-KR" altLang="en-US" sz="800" smtClean="0"/>
              <a:t>원 할인</a:t>
            </a:r>
            <a:endParaRPr lang="en-US" altLang="ko-KR" sz="80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3996556" y="3176599"/>
            <a:ext cx="959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/>
              <a:t>18,700</a:t>
            </a:r>
            <a:r>
              <a:rPr lang="ko-KR" altLang="en-US" sz="800" smtClean="0"/>
              <a:t>원 </a:t>
            </a:r>
            <a:r>
              <a:rPr lang="ko-KR" altLang="en-US" sz="800"/>
              <a:t>할인</a:t>
            </a:r>
            <a:endParaRPr lang="en-US" altLang="ko-KR" sz="800"/>
          </a:p>
          <a:p>
            <a:pPr algn="ctr">
              <a:lnSpc>
                <a:spcPct val="350000"/>
              </a:lnSpc>
            </a:pPr>
            <a:r>
              <a:rPr lang="en-US" altLang="ko-KR" sz="800"/>
              <a:t>18,700</a:t>
            </a:r>
            <a:r>
              <a:rPr lang="ko-KR" altLang="en-US" sz="800" smtClean="0"/>
              <a:t>원 </a:t>
            </a:r>
            <a:r>
              <a:rPr lang="ko-KR" altLang="en-US" sz="800"/>
              <a:t>할인</a:t>
            </a:r>
            <a:endParaRPr lang="en-US" altLang="ko-KR" sz="800"/>
          </a:p>
          <a:p>
            <a:pPr algn="ctr">
              <a:lnSpc>
                <a:spcPct val="350000"/>
              </a:lnSpc>
            </a:pPr>
            <a:r>
              <a:rPr lang="en-US" altLang="ko-KR" sz="800"/>
              <a:t>22,110</a:t>
            </a:r>
            <a:r>
              <a:rPr lang="ko-KR" altLang="en-US" sz="800" smtClean="0"/>
              <a:t>원 </a:t>
            </a:r>
            <a:r>
              <a:rPr lang="ko-KR" altLang="en-US" sz="800"/>
              <a:t>할인</a:t>
            </a:r>
            <a:endParaRPr lang="en-US" altLang="ko-KR" sz="800"/>
          </a:p>
          <a:p>
            <a:pPr algn="ctr">
              <a:lnSpc>
                <a:spcPct val="350000"/>
              </a:lnSpc>
            </a:pPr>
            <a:r>
              <a:rPr lang="en-US" altLang="ko-KR" sz="800"/>
              <a:t>22,110</a:t>
            </a:r>
            <a:r>
              <a:rPr lang="ko-KR" altLang="en-US" sz="800" smtClean="0"/>
              <a:t>원 </a:t>
            </a:r>
            <a:r>
              <a:rPr lang="ko-KR" altLang="en-US" sz="800"/>
              <a:t>할인</a:t>
            </a:r>
            <a:endParaRPr lang="en-US" altLang="ko-KR" sz="800"/>
          </a:p>
        </p:txBody>
      </p:sp>
      <p:grpSp>
        <p:nvGrpSpPr>
          <p:cNvPr id="141" name="그룹 140"/>
          <p:cNvGrpSpPr/>
          <p:nvPr/>
        </p:nvGrpSpPr>
        <p:grpSpPr>
          <a:xfrm>
            <a:off x="2964102" y="5661941"/>
            <a:ext cx="1063215" cy="311949"/>
            <a:chOff x="-649037" y="2327160"/>
            <a:chExt cx="1063215" cy="311949"/>
          </a:xfrm>
        </p:grpSpPr>
        <p:sp>
          <p:nvSpPr>
            <p:cNvPr id="142" name="아래쪽 화살표 14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200862" y="3034235"/>
            <a:ext cx="1169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174,900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원 이상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43152" y="3176599"/>
            <a:ext cx="924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800" smtClean="0"/>
              <a:t>23,100</a:t>
            </a:r>
            <a:r>
              <a:rPr lang="ko-KR" altLang="en-US" sz="800" smtClean="0"/>
              <a:t>원 할인</a:t>
            </a:r>
            <a:endParaRPr lang="en-US" altLang="ko-KR" sz="800" smtClean="0"/>
          </a:p>
          <a:p>
            <a:pPr algn="ctr">
              <a:lnSpc>
                <a:spcPct val="350000"/>
              </a:lnSpc>
            </a:pPr>
            <a:r>
              <a:rPr lang="en-US" altLang="ko-KR" sz="800"/>
              <a:t>23,100</a:t>
            </a:r>
            <a:r>
              <a:rPr lang="ko-KR" altLang="en-US" sz="800"/>
              <a:t>원 할인</a:t>
            </a:r>
            <a:endParaRPr lang="en-US" altLang="ko-KR" sz="800"/>
          </a:p>
          <a:p>
            <a:pPr algn="ctr">
              <a:lnSpc>
                <a:spcPct val="350000"/>
              </a:lnSpc>
            </a:pPr>
            <a:r>
              <a:rPr lang="en-US" altLang="ko-KR" sz="800"/>
              <a:t>27,610</a:t>
            </a:r>
            <a:r>
              <a:rPr lang="ko-KR" altLang="en-US" sz="800" smtClean="0"/>
              <a:t>원 </a:t>
            </a:r>
            <a:r>
              <a:rPr lang="ko-KR" altLang="en-US" sz="800"/>
              <a:t>할인</a:t>
            </a:r>
            <a:endParaRPr lang="en-US" altLang="ko-KR" sz="800"/>
          </a:p>
          <a:p>
            <a:pPr algn="ctr">
              <a:lnSpc>
                <a:spcPct val="350000"/>
              </a:lnSpc>
            </a:pPr>
            <a:r>
              <a:rPr lang="en-US" altLang="ko-KR" sz="800"/>
              <a:t>27,610</a:t>
            </a:r>
            <a:r>
              <a:rPr lang="ko-KR" altLang="en-US" sz="800" smtClean="0"/>
              <a:t>원 할인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23701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34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338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7" name="직사각형 8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0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모바일결합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532443" y="1489341"/>
            <a:ext cx="562241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/>
              <a:t> </a:t>
            </a:r>
            <a:endParaRPr lang="en-US" altLang="ko-KR" sz="700"/>
          </a:p>
        </p:txBody>
      </p:sp>
      <p:grpSp>
        <p:nvGrpSpPr>
          <p:cNvPr id="80" name="그룹 79"/>
          <p:cNvGrpSpPr/>
          <p:nvPr/>
        </p:nvGrpSpPr>
        <p:grpSpPr>
          <a:xfrm>
            <a:off x="2964102" y="1164359"/>
            <a:ext cx="1063215" cy="311949"/>
            <a:chOff x="-649037" y="2327160"/>
            <a:chExt cx="1063215" cy="311949"/>
          </a:xfrm>
        </p:grpSpPr>
        <p:sp>
          <p:nvSpPr>
            <p:cNvPr id="81" name="아래쪽 화살표 8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6474" y="3187775"/>
            <a:ext cx="240001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헬로 인터넷 </a:t>
            </a:r>
            <a:r>
              <a:rPr lang="en-US" altLang="ko-KR" sz="1100" b="1" smtClean="0"/>
              <a:t>+ KT </a:t>
            </a:r>
            <a:r>
              <a:rPr lang="ko-KR" altLang="en-US" sz="1100" b="1" smtClean="0"/>
              <a:t>모바일 결합할인</a:t>
            </a:r>
            <a:endParaRPr lang="en-US" altLang="ko-KR" sz="1100" b="1" smtClean="0"/>
          </a:p>
        </p:txBody>
      </p:sp>
      <p:grpSp>
        <p:nvGrpSpPr>
          <p:cNvPr id="85" name="그룹 84"/>
          <p:cNvGrpSpPr/>
          <p:nvPr/>
        </p:nvGrpSpPr>
        <p:grpSpPr>
          <a:xfrm>
            <a:off x="578903" y="3648391"/>
            <a:ext cx="4156185" cy="1318408"/>
            <a:chOff x="510539" y="2728154"/>
            <a:chExt cx="4156185" cy="1318408"/>
          </a:xfrm>
        </p:grpSpPr>
        <p:sp>
          <p:nvSpPr>
            <p:cNvPr id="96" name="TextBox 95"/>
            <p:cNvSpPr txBox="1"/>
            <p:nvPr/>
          </p:nvSpPr>
          <p:spPr>
            <a:xfrm>
              <a:off x="743780" y="2756764"/>
              <a:ext cx="1359559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헬로인터넷 상품</a:t>
              </a:r>
              <a:endParaRPr lang="en-US" altLang="ko-KR" sz="80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31468" y="2728154"/>
              <a:ext cx="497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할인율</a:t>
              </a:r>
              <a:endParaRPr lang="en-US" altLang="ko-KR" sz="800" smtClean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91529" y="2754646"/>
              <a:ext cx="1184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할인요금</a:t>
              </a:r>
              <a:endParaRPr lang="ko-KR" alt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3456" y="2969344"/>
              <a:ext cx="10241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기가라이트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플래티넘기가</a:t>
              </a:r>
              <a:endParaRPr lang="en-US" altLang="ko-KR" sz="800" smtClean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510539" y="3021147"/>
              <a:ext cx="41561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10539" y="3529077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10539" y="2746425"/>
              <a:ext cx="41561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1982886" y="2746425"/>
              <a:ext cx="0" cy="1297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10539" y="3762369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3126823" y="2756341"/>
              <a:ext cx="0" cy="1287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259866" y="3309487"/>
              <a:ext cx="58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20%</a:t>
              </a: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510539" y="3278871"/>
              <a:ext cx="14723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394283" y="2965609"/>
              <a:ext cx="929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12,170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14,880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17,130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18,040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510539" y="4043833"/>
              <a:ext cx="41561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139057" y="3278871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139057" y="3529077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139057" y="3762369"/>
              <a:ext cx="15276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35582" y="1611738"/>
            <a:ext cx="5622412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/>
              <a:t>최대 </a:t>
            </a:r>
            <a:r>
              <a:rPr lang="en-US" altLang="ko-KR" sz="700"/>
              <a:t>5</a:t>
            </a:r>
            <a:r>
              <a:rPr lang="ko-KR" altLang="en-US" sz="700"/>
              <a:t>회선까지 결합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상기 </a:t>
            </a:r>
            <a:r>
              <a:rPr lang="ko-KR" altLang="en-US" sz="700"/>
              <a:t>할인액은 부가세 포함된금액입니다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월 </a:t>
            </a:r>
            <a:r>
              <a:rPr lang="ko-KR" altLang="en-US" sz="700"/>
              <a:t>정액 요금제 기여도별 할인되는 금액입니다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헬로인터넷 </a:t>
            </a:r>
            <a:r>
              <a:rPr lang="ko-KR" altLang="en-US" sz="700"/>
              <a:t>명의자 기준으로 가족중 </a:t>
            </a:r>
            <a:r>
              <a:rPr lang="en-US" altLang="ko-KR" sz="700"/>
              <a:t>KT </a:t>
            </a:r>
            <a:r>
              <a:rPr lang="ko-KR" altLang="en-US" sz="700"/>
              <a:t>모바일 </a:t>
            </a:r>
            <a:r>
              <a:rPr lang="en-US" altLang="ko-KR" sz="700"/>
              <a:t>1</a:t>
            </a:r>
            <a:r>
              <a:rPr lang="ko-KR" altLang="en-US" sz="700"/>
              <a:t>회선만 있어도 결합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월정액을 </a:t>
            </a:r>
            <a:r>
              <a:rPr lang="ko-KR" altLang="en-US" sz="700"/>
              <a:t>납부하는 일반적인 요금제만 결합가능합니다 </a:t>
            </a:r>
            <a:r>
              <a:rPr lang="en-US" altLang="ko-KR" sz="700"/>
              <a:t>(</a:t>
            </a:r>
            <a:r>
              <a:rPr lang="ko-KR" altLang="en-US" sz="700"/>
              <a:t>데이터 전용</a:t>
            </a:r>
            <a:r>
              <a:rPr lang="en-US" altLang="ko-KR" sz="700"/>
              <a:t>, M2M </a:t>
            </a:r>
            <a:r>
              <a:rPr lang="ko-KR" altLang="en-US" sz="700"/>
              <a:t>등의 요금제 제외</a:t>
            </a:r>
            <a:r>
              <a:rPr lang="en-US" altLang="ko-KR" sz="7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가구 </a:t>
            </a:r>
            <a:r>
              <a:rPr lang="ko-KR" altLang="en-US" sz="700"/>
              <a:t>내 이용하는 모바일 </a:t>
            </a:r>
            <a:r>
              <a:rPr lang="en-US" altLang="ko-KR" sz="700"/>
              <a:t>(LTE, 3G) </a:t>
            </a:r>
            <a:r>
              <a:rPr lang="ko-KR" altLang="en-US" sz="700"/>
              <a:t>월정액을 모두 합한 총액 산정 시 단말기 대금</a:t>
            </a:r>
            <a:r>
              <a:rPr lang="en-US" altLang="ko-KR" sz="700"/>
              <a:t>, </a:t>
            </a:r>
            <a:r>
              <a:rPr lang="ko-KR" altLang="en-US" sz="700"/>
              <a:t>추가 통화료</a:t>
            </a:r>
            <a:r>
              <a:rPr lang="en-US" altLang="ko-KR" sz="700"/>
              <a:t>, </a:t>
            </a:r>
            <a:r>
              <a:rPr lang="ko-KR" altLang="en-US" sz="700"/>
              <a:t>데이터 이용료</a:t>
            </a:r>
            <a:r>
              <a:rPr lang="en-US" altLang="ko-KR" sz="700"/>
              <a:t>, </a:t>
            </a:r>
            <a:r>
              <a:rPr lang="ko-KR" altLang="en-US" sz="700"/>
              <a:t>부가서비스 금액 등은 미포함 됩니다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KT </a:t>
            </a:r>
            <a:r>
              <a:rPr lang="ko-KR" altLang="en-US" sz="700"/>
              <a:t>모바일 할인액은 </a:t>
            </a:r>
            <a:r>
              <a:rPr lang="en-US" altLang="ko-KR" sz="700"/>
              <a:t>KT </a:t>
            </a:r>
            <a:r>
              <a:rPr lang="ko-KR" altLang="en-US" sz="700"/>
              <a:t>모바일 기여도에 따른 배분 또는 </a:t>
            </a:r>
            <a:r>
              <a:rPr lang="en-US" altLang="ko-KR" sz="700"/>
              <a:t>KT </a:t>
            </a:r>
            <a:r>
              <a:rPr lang="ko-KR" altLang="en-US" sz="700"/>
              <a:t>지정회선에 몰아서 할인 중 선택할 수 있습니다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- </a:t>
            </a:r>
            <a:r>
              <a:rPr lang="ko-KR" altLang="en-US" sz="700" smtClean="0"/>
              <a:t>약정기간 </a:t>
            </a:r>
            <a:r>
              <a:rPr lang="ko-KR" altLang="en-US" sz="700"/>
              <a:t>내 해지 시 헬로인터넷을 포함한 일반 유선 상품에 대한 약정할인</a:t>
            </a:r>
            <a:r>
              <a:rPr lang="en-US" altLang="ko-KR" sz="700"/>
              <a:t>/</a:t>
            </a:r>
            <a:r>
              <a:rPr lang="ko-KR" altLang="en-US" sz="700"/>
              <a:t>유선결합할인 할인 반환금이 발생할 수 있습니다</a:t>
            </a:r>
            <a:r>
              <a:rPr lang="en-US" altLang="ko-KR" sz="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1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35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251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제휴할인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911568" y="1546495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제휴카드할인</a:t>
            </a:r>
            <a:endParaRPr lang="ko-KR" altLang="en-US" sz="1400" b="1"/>
          </a:p>
        </p:txBody>
      </p:sp>
      <p:pic>
        <p:nvPicPr>
          <p:cNvPr id="1026" name="Picture 2" descr="http://www.lghello-cable.com/images/img/img_card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9461"/>
            <a:ext cx="77547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58110" y="1972217"/>
            <a:ext cx="3179075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LG</a:t>
            </a:r>
            <a:r>
              <a:rPr lang="ko-KR" altLang="en-US" sz="1100" b="1"/>
              <a:t>헬로비전 현대카드</a:t>
            </a:r>
            <a:r>
              <a:rPr lang="en-US" altLang="ko-KR" sz="1100" b="1"/>
              <a:t>M Edition2 (</a:t>
            </a:r>
            <a:r>
              <a:rPr lang="ko-KR" altLang="en-US" sz="1100" b="1"/>
              <a:t>청구 할인형</a:t>
            </a:r>
            <a:r>
              <a:rPr lang="en-US" altLang="ko-KR" sz="1100" b="1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5806" y="2460776"/>
            <a:ext cx="4515942" cy="302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혜택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서비스 </a:t>
            </a:r>
            <a:r>
              <a:rPr lang="ko-KR" altLang="en-US" sz="800"/>
              <a:t>이용요금 월 최대 </a:t>
            </a:r>
            <a:r>
              <a:rPr lang="en-US" altLang="ko-KR" sz="800"/>
              <a:t>2</a:t>
            </a:r>
            <a:r>
              <a:rPr lang="ko-KR" altLang="en-US" sz="800"/>
              <a:t>만원 청구할인</a:t>
            </a:r>
          </a:p>
          <a:p>
            <a:pPr>
              <a:lnSpc>
                <a:spcPct val="150000"/>
              </a:lnSpc>
            </a:pP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할인내용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전월 </a:t>
            </a:r>
            <a:r>
              <a:rPr lang="ko-KR" altLang="en-US" sz="800"/>
              <a:t>이용 실적에 따라 할인 적용</a:t>
            </a:r>
          </a:p>
          <a:p>
            <a:pPr>
              <a:lnSpc>
                <a:spcPct val="150000"/>
              </a:lnSpc>
            </a:pPr>
            <a:r>
              <a:rPr lang="en-US" altLang="ko-KR" sz="800"/>
              <a:t>- 30</a:t>
            </a:r>
            <a:r>
              <a:rPr lang="ko-KR" altLang="en-US" sz="800"/>
              <a:t>만원 이상 </a:t>
            </a:r>
            <a:r>
              <a:rPr lang="en-US" altLang="ko-KR" sz="800"/>
              <a:t>17,000</a:t>
            </a:r>
            <a:r>
              <a:rPr lang="ko-KR" altLang="en-US" sz="800"/>
              <a:t>원 할인</a:t>
            </a:r>
          </a:p>
          <a:p>
            <a:pPr>
              <a:lnSpc>
                <a:spcPct val="150000"/>
              </a:lnSpc>
            </a:pPr>
            <a:r>
              <a:rPr lang="en-US" altLang="ko-KR" sz="800"/>
              <a:t>- 70</a:t>
            </a:r>
            <a:r>
              <a:rPr lang="ko-KR" altLang="en-US" sz="800"/>
              <a:t>만원 이상 </a:t>
            </a:r>
            <a:r>
              <a:rPr lang="en-US" altLang="ko-KR" sz="800"/>
              <a:t>20,000</a:t>
            </a:r>
            <a:r>
              <a:rPr lang="ko-KR" altLang="en-US" sz="800"/>
              <a:t>원 할인</a:t>
            </a:r>
          </a:p>
          <a:p>
            <a:pPr>
              <a:lnSpc>
                <a:spcPct val="150000"/>
              </a:lnSpc>
            </a:pP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발급신청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모바일 </a:t>
            </a:r>
            <a:r>
              <a:rPr lang="ko-KR" altLang="en-US" sz="800"/>
              <a:t>신청 </a:t>
            </a:r>
            <a:r>
              <a:rPr lang="en-US" altLang="ko-KR" sz="800"/>
              <a:t>(</a:t>
            </a:r>
            <a:r>
              <a:rPr lang="ko-KR" altLang="en-US" sz="800"/>
              <a:t>현대카드 </a:t>
            </a:r>
            <a:r>
              <a:rPr lang="en-US" altLang="ko-KR" sz="800"/>
              <a:t>APP)</a:t>
            </a:r>
          </a:p>
          <a:p>
            <a:pPr>
              <a:lnSpc>
                <a:spcPct val="150000"/>
              </a:lnSpc>
            </a:pP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신청방법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en-US" altLang="ko-KR" sz="800" smtClean="0"/>
              <a:t>Google </a:t>
            </a:r>
            <a:r>
              <a:rPr lang="en-US" altLang="ko-KR" sz="800"/>
              <a:t>Play </a:t>
            </a:r>
            <a:r>
              <a:rPr lang="ko-KR" altLang="en-US" sz="800"/>
              <a:t>또는 </a:t>
            </a:r>
            <a:r>
              <a:rPr lang="en-US" altLang="ko-KR" sz="800"/>
              <a:t>App Store </a:t>
            </a:r>
            <a:r>
              <a:rPr lang="ko-KR" altLang="en-US" sz="800"/>
              <a:t>접속 </a:t>
            </a:r>
            <a:r>
              <a:rPr lang="en-US" altLang="ko-KR" sz="800"/>
              <a:t>- </a:t>
            </a:r>
            <a:r>
              <a:rPr lang="ko-KR" altLang="en-US" sz="800"/>
              <a:t>현대카드 </a:t>
            </a:r>
            <a:r>
              <a:rPr lang="en-US" altLang="ko-KR" sz="800"/>
              <a:t>App</a:t>
            </a:r>
            <a:r>
              <a:rPr lang="ko-KR" altLang="en-US" sz="800"/>
              <a:t>설치 </a:t>
            </a:r>
            <a:r>
              <a:rPr lang="en-US" altLang="ko-KR" sz="800"/>
              <a:t>- </a:t>
            </a:r>
            <a:r>
              <a:rPr lang="ko-KR" altLang="en-US" sz="800"/>
              <a:t>카드신청 및 제휴 탭 클릭 </a:t>
            </a:r>
            <a:r>
              <a:rPr lang="en-US" altLang="ko-KR" sz="800"/>
              <a:t>- LG</a:t>
            </a:r>
            <a:r>
              <a:rPr lang="ko-KR" altLang="en-US" sz="800"/>
              <a:t>헬로비전 현대카드</a:t>
            </a:r>
            <a:r>
              <a:rPr lang="en-US" altLang="ko-KR" sz="800"/>
              <a:t>M Edition2 </a:t>
            </a:r>
            <a:r>
              <a:rPr lang="ko-KR" altLang="en-US" sz="800"/>
              <a:t>발급신청</a:t>
            </a:r>
          </a:p>
          <a:p>
            <a:pPr>
              <a:lnSpc>
                <a:spcPct val="150000"/>
              </a:lnSpc>
            </a:pPr>
            <a:r>
              <a:rPr lang="en-US" altLang="ko-KR" sz="800"/>
              <a:t>※ </a:t>
            </a:r>
            <a:r>
              <a:rPr lang="ko-KR" altLang="en-US" sz="800"/>
              <a:t>전월 사용 금액 </a:t>
            </a:r>
            <a:r>
              <a:rPr lang="en-US" altLang="ko-KR" sz="800"/>
              <a:t>30</a:t>
            </a:r>
            <a:r>
              <a:rPr lang="ko-KR" altLang="en-US" sz="800"/>
              <a:t>만원 이상 시 </a:t>
            </a:r>
            <a:r>
              <a:rPr lang="en-US" altLang="ko-KR" sz="800"/>
              <a:t>17,000</a:t>
            </a:r>
            <a:r>
              <a:rPr lang="ko-KR" altLang="en-US" sz="800"/>
              <a:t>원 </a:t>
            </a:r>
            <a:r>
              <a:rPr lang="en-US" altLang="ko-KR" sz="800"/>
              <a:t>/ 70</a:t>
            </a:r>
            <a:r>
              <a:rPr lang="ko-KR" altLang="en-US" sz="800"/>
              <a:t>만원 이상 시 </a:t>
            </a:r>
            <a:r>
              <a:rPr lang="en-US" altLang="ko-KR" sz="800"/>
              <a:t>20,000</a:t>
            </a:r>
            <a:r>
              <a:rPr lang="ko-KR" altLang="en-US" sz="800"/>
              <a:t>원 할인 혜택은 </a:t>
            </a:r>
            <a:r>
              <a:rPr lang="en-US" altLang="ko-KR" sz="800"/>
              <a:t>1~36</a:t>
            </a:r>
            <a:r>
              <a:rPr lang="ko-KR" altLang="en-US" sz="800"/>
              <a:t>개월간 적용되며 </a:t>
            </a:r>
            <a:r>
              <a:rPr lang="en-US" altLang="ko-KR" sz="800"/>
              <a:t>37</a:t>
            </a:r>
            <a:r>
              <a:rPr lang="ko-KR" altLang="en-US" sz="800"/>
              <a:t>개월 부터는 </a:t>
            </a:r>
            <a:r>
              <a:rPr lang="en-US" altLang="ko-KR" sz="800"/>
              <a:t>30</a:t>
            </a:r>
            <a:r>
              <a:rPr lang="ko-KR" altLang="en-US" sz="800"/>
              <a:t>만원 이상 시 </a:t>
            </a:r>
            <a:r>
              <a:rPr lang="en-US" altLang="ko-KR" sz="800"/>
              <a:t>6,000</a:t>
            </a:r>
            <a:r>
              <a:rPr lang="ko-KR" altLang="en-US" sz="800"/>
              <a:t>원 할인 적용</a:t>
            </a:r>
            <a:endParaRPr lang="en-US" altLang="ko-KR" sz="80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964102" y="5641164"/>
            <a:ext cx="1063215" cy="311949"/>
            <a:chOff x="-649037" y="2327160"/>
            <a:chExt cx="1063215" cy="311949"/>
          </a:xfrm>
        </p:grpSpPr>
        <p:sp>
          <p:nvSpPr>
            <p:cNvPr id="34" name="아래쪽 화살표 33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38" name="직사각형 37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49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52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1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제휴할인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0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36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251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제휴할인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8110" y="1813297"/>
            <a:ext cx="153760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LG</a:t>
            </a:r>
            <a:r>
              <a:rPr lang="ko-KR" altLang="en-US" sz="1100" b="1"/>
              <a:t>헬로비전 롯데카드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5806" y="2357651"/>
            <a:ext cx="45159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혜택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en-US" altLang="ko-KR" sz="800" smtClean="0"/>
              <a:t>LG</a:t>
            </a:r>
            <a:r>
              <a:rPr lang="ko-KR" altLang="en-US" sz="800"/>
              <a:t>헬로비전 이용요금 자동이체 시 월 최대 </a:t>
            </a:r>
            <a:r>
              <a:rPr lang="en-US" altLang="ko-KR" sz="800"/>
              <a:t>2</a:t>
            </a:r>
            <a:r>
              <a:rPr lang="ko-KR" altLang="en-US" sz="800"/>
              <a:t>만원 결제일 할인</a:t>
            </a:r>
          </a:p>
          <a:p>
            <a:pPr>
              <a:lnSpc>
                <a:spcPct val="150000"/>
              </a:lnSpc>
            </a:pP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할인내용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지난 </a:t>
            </a:r>
            <a:r>
              <a:rPr lang="ko-KR" altLang="en-US" sz="800"/>
              <a:t>달 기준 금액 이상 이용 시 </a:t>
            </a:r>
            <a:r>
              <a:rPr lang="en-US" altLang="ko-KR" sz="800"/>
              <a:t>LG</a:t>
            </a:r>
            <a:r>
              <a:rPr lang="ko-KR" altLang="en-US" sz="800"/>
              <a:t>헬로비전 이용요금 결제일 할인</a:t>
            </a:r>
          </a:p>
          <a:p>
            <a:pPr>
              <a:lnSpc>
                <a:spcPct val="150000"/>
              </a:lnSpc>
            </a:pPr>
            <a:r>
              <a:rPr lang="en-US" altLang="ko-KR" sz="800"/>
              <a:t>- 30</a:t>
            </a:r>
            <a:r>
              <a:rPr lang="ko-KR" altLang="en-US" sz="800"/>
              <a:t>만원 이상 </a:t>
            </a:r>
            <a:r>
              <a:rPr lang="en-US" altLang="ko-KR" sz="800"/>
              <a:t>11,000</a:t>
            </a:r>
            <a:r>
              <a:rPr lang="ko-KR" altLang="en-US" sz="800"/>
              <a:t>원 할인</a:t>
            </a:r>
          </a:p>
          <a:p>
            <a:pPr>
              <a:lnSpc>
                <a:spcPct val="150000"/>
              </a:lnSpc>
            </a:pPr>
            <a:r>
              <a:rPr lang="en-US" altLang="ko-KR" sz="800"/>
              <a:t>- 70</a:t>
            </a:r>
            <a:r>
              <a:rPr lang="ko-KR" altLang="en-US" sz="800"/>
              <a:t>만원 이상 </a:t>
            </a:r>
            <a:r>
              <a:rPr lang="en-US" altLang="ko-KR" sz="800"/>
              <a:t>15,000</a:t>
            </a:r>
            <a:r>
              <a:rPr lang="ko-KR" altLang="en-US" sz="800"/>
              <a:t>원 할인</a:t>
            </a:r>
          </a:p>
          <a:p>
            <a:pPr>
              <a:lnSpc>
                <a:spcPct val="150000"/>
              </a:lnSpc>
            </a:pPr>
            <a:r>
              <a:rPr lang="en-US" altLang="ko-KR" sz="800"/>
              <a:t>- 100</a:t>
            </a:r>
            <a:r>
              <a:rPr lang="ko-KR" altLang="en-US" sz="800"/>
              <a:t>만원 이상 </a:t>
            </a:r>
            <a:r>
              <a:rPr lang="en-US" altLang="ko-KR" sz="800"/>
              <a:t>20,000</a:t>
            </a:r>
            <a:r>
              <a:rPr lang="ko-KR" altLang="en-US" sz="800"/>
              <a:t>원 할인</a:t>
            </a:r>
          </a:p>
          <a:p>
            <a:pPr>
              <a:lnSpc>
                <a:spcPct val="150000"/>
              </a:lnSpc>
            </a:pP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발급신청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롯데카드 </a:t>
            </a:r>
            <a:r>
              <a:rPr lang="ko-KR" altLang="en-US" sz="800"/>
              <a:t>홈페이지에서 신청 가능</a:t>
            </a:r>
            <a:endParaRPr lang="en-US" altLang="ko-KR" sz="80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964102" y="1186378"/>
            <a:ext cx="1063215" cy="311949"/>
            <a:chOff x="-649037" y="2327160"/>
            <a:chExt cx="1063215" cy="311949"/>
          </a:xfrm>
        </p:grpSpPr>
        <p:sp>
          <p:nvSpPr>
            <p:cNvPr id="34" name="아래쪽 화살표 33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050" name="Picture 2" descr="http://www.lghello-cable.com/images/img/img_card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6" y="2435442"/>
            <a:ext cx="921062" cy="14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38" name="직사각형 37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48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51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9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제휴할인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7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50" y="607936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37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5264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자주하는질문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833508" y="15464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자주하는 질문</a:t>
            </a:r>
            <a:endParaRPr lang="ko-KR" altLang="en-US" sz="1400" b="1"/>
          </a:p>
        </p:txBody>
      </p:sp>
      <p:grpSp>
        <p:nvGrpSpPr>
          <p:cNvPr id="31" name="그룹 30"/>
          <p:cNvGrpSpPr/>
          <p:nvPr/>
        </p:nvGrpSpPr>
        <p:grpSpPr>
          <a:xfrm>
            <a:off x="683568" y="2205559"/>
            <a:ext cx="3109778" cy="323165"/>
            <a:chOff x="1686276" y="3243410"/>
            <a:chExt cx="3109778" cy="323165"/>
          </a:xfrm>
        </p:grpSpPr>
        <p:sp>
          <p:nvSpPr>
            <p:cNvPr id="48" name="TextBox 47"/>
            <p:cNvSpPr txBox="1"/>
            <p:nvPr/>
          </p:nvSpPr>
          <p:spPr>
            <a:xfrm>
              <a:off x="2263018" y="3258936"/>
              <a:ext cx="25330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/>
                <a:t>상담하려면 어떻게 하면 </a:t>
              </a:r>
              <a:r>
                <a:rPr lang="ko-KR" altLang="en-US" sz="800" smtClean="0"/>
                <a:t>되나요</a:t>
              </a:r>
              <a:r>
                <a:rPr lang="en-US" altLang="ko-KR" sz="800" smtClean="0"/>
                <a:t>?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86276" y="3243410"/>
              <a:ext cx="3537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/>
                <a:t>Q</a:t>
              </a:r>
              <a:endParaRPr lang="en-US" altLang="ko-KR" sz="1000" smtClean="0"/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588886" y="2162870"/>
            <a:ext cx="5802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88886" y="3772840"/>
            <a:ext cx="5802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693120" y="3807568"/>
            <a:ext cx="3100226" cy="323165"/>
            <a:chOff x="1598254" y="3223958"/>
            <a:chExt cx="3100226" cy="323165"/>
          </a:xfrm>
        </p:grpSpPr>
        <p:sp>
          <p:nvSpPr>
            <p:cNvPr id="46" name="TextBox 45"/>
            <p:cNvSpPr txBox="1"/>
            <p:nvPr/>
          </p:nvSpPr>
          <p:spPr>
            <a:xfrm>
              <a:off x="2165444" y="3258936"/>
              <a:ext cx="253303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/>
                <a:t>가입시 </a:t>
              </a:r>
              <a:r>
                <a:rPr lang="ko-KR" altLang="en-US" sz="800" smtClean="0"/>
                <a:t>어떤 사은품 혜택이 있나요</a:t>
              </a:r>
              <a:r>
                <a:rPr lang="en-US" altLang="ko-KR" sz="800" smtClean="0"/>
                <a:t>?</a:t>
              </a:r>
              <a:endParaRPr lang="en-US" altLang="ko-KR" sz="8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98254" y="3223958"/>
              <a:ext cx="3115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smtClean="0"/>
                <a:t>Q</a:t>
              </a:r>
              <a:endParaRPr lang="en-US" altLang="ko-KR" sz="1000" b="1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605945" y="4184904"/>
            <a:ext cx="5785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88886" y="2568236"/>
            <a:ext cx="5802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689304" y="2595880"/>
            <a:ext cx="3104042" cy="323165"/>
            <a:chOff x="1692012" y="3229447"/>
            <a:chExt cx="3104042" cy="323165"/>
          </a:xfrm>
        </p:grpSpPr>
        <p:sp>
          <p:nvSpPr>
            <p:cNvPr id="44" name="TextBox 43"/>
            <p:cNvSpPr txBox="1"/>
            <p:nvPr/>
          </p:nvSpPr>
          <p:spPr>
            <a:xfrm>
              <a:off x="2263018" y="3258936"/>
              <a:ext cx="253303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/>
                <a:t>상담 시간은 어떻게 </a:t>
              </a:r>
              <a:r>
                <a:rPr lang="ko-KR" altLang="en-US" sz="800" smtClean="0"/>
                <a:t>되나요</a:t>
              </a:r>
              <a:r>
                <a:rPr lang="en-US" altLang="ko-KR" sz="800" smtClean="0"/>
                <a:t>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2012" y="3229447"/>
              <a:ext cx="3348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/>
                <a:t>Q</a:t>
              </a:r>
              <a:endParaRPr lang="en-US" altLang="ko-KR" sz="1000"/>
            </a:p>
          </p:txBody>
        </p:sp>
      </p:grpSp>
      <p:sp>
        <p:nvSpPr>
          <p:cNvPr id="38" name="이등변 삼각형 37"/>
          <p:cNvSpPr/>
          <p:nvPr/>
        </p:nvSpPr>
        <p:spPr>
          <a:xfrm flipH="1" flipV="1">
            <a:off x="5962470" y="2322934"/>
            <a:ext cx="110791" cy="955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flipH="1">
            <a:off x="5960738" y="2714356"/>
            <a:ext cx="114254" cy="9849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H="1" flipV="1">
            <a:off x="5962470" y="3931361"/>
            <a:ext cx="110791" cy="955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5945" y="2965644"/>
            <a:ext cx="5785151" cy="8072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94910" y="3128216"/>
            <a:ext cx="410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평일 오전 </a:t>
            </a:r>
            <a:r>
              <a:rPr lang="en-US" altLang="ko-KR" sz="800"/>
              <a:t>9</a:t>
            </a:r>
            <a:r>
              <a:rPr lang="ko-KR" altLang="en-US" sz="800"/>
              <a:t>시 </a:t>
            </a:r>
            <a:r>
              <a:rPr lang="en-US" altLang="ko-KR" sz="800"/>
              <a:t>~ </a:t>
            </a:r>
            <a:r>
              <a:rPr lang="ko-KR" altLang="en-US" sz="800"/>
              <a:t>오후 </a:t>
            </a:r>
            <a:r>
              <a:rPr lang="en-US" altLang="ko-KR" sz="800"/>
              <a:t>6</a:t>
            </a:r>
            <a:r>
              <a:rPr lang="ko-KR" altLang="en-US" sz="800"/>
              <a:t>시 사이엔 전화상담 가능하며</a:t>
            </a:r>
          </a:p>
          <a:p>
            <a:pPr>
              <a:lnSpc>
                <a:spcPct val="150000"/>
              </a:lnSpc>
            </a:pPr>
            <a:r>
              <a:rPr lang="ko-KR" altLang="en-US" sz="800" smtClean="0"/>
              <a:t>연중무휴 </a:t>
            </a:r>
            <a:r>
              <a:rPr lang="en-US" altLang="ko-KR" sz="800"/>
              <a:t>24</a:t>
            </a:r>
            <a:r>
              <a:rPr lang="ko-KR" altLang="en-US" sz="800"/>
              <a:t>시간 카카오톡 문의 주시면 확인하는 즉시 친절상담 드리겠습니다 </a:t>
            </a:r>
            <a:endParaRPr lang="en-US" altLang="ko-KR" sz="800"/>
          </a:p>
        </p:txBody>
      </p:sp>
      <p:grpSp>
        <p:nvGrpSpPr>
          <p:cNvPr id="52" name="그룹 51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53" name="직사각형 52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63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65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4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자주하는질문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460432" y="5648607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38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2264"/>
              </p:ext>
            </p:extLst>
          </p:nvPr>
        </p:nvGraphicFramePr>
        <p:xfrm>
          <a:off x="6903308" y="60594"/>
          <a:ext cx="2240692" cy="3444696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882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상품후기 구성요소 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글번호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이미지썸네일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제목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작성자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등록일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작성자는 마지막 글자 마스킹처리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페이징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게시물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10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 이상 넘어가면 페이징 처리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후기작성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후기 작성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298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상품후기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44304" y="15477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상품후기</a:t>
            </a:r>
            <a:endParaRPr lang="ko-KR" altLang="en-US" sz="1400" b="1"/>
          </a:p>
        </p:txBody>
      </p:sp>
      <p:grpSp>
        <p:nvGrpSpPr>
          <p:cNvPr id="30" name="그룹 29"/>
          <p:cNvGrpSpPr/>
          <p:nvPr/>
        </p:nvGrpSpPr>
        <p:grpSpPr>
          <a:xfrm>
            <a:off x="5662958" y="3697938"/>
            <a:ext cx="789120" cy="284038"/>
            <a:chOff x="5655088" y="2744411"/>
            <a:chExt cx="789120" cy="28403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655088" y="2744411"/>
              <a:ext cx="789120" cy="2840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3728" y="279009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후기작성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570767" y="2115331"/>
            <a:ext cx="587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135" y="2128342"/>
            <a:ext cx="38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4449" y="2128342"/>
            <a:ext cx="41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5983" y="2128342"/>
            <a:ext cx="59338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06393" y="2128342"/>
            <a:ext cx="59338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등록일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70767" y="2427566"/>
            <a:ext cx="587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70767" y="3606140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70767" y="3017540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78989" y="2584809"/>
            <a:ext cx="212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인터넷 설치와 렌탈 한번에 잘 받았어요</a:t>
            </a:r>
            <a:r>
              <a:rPr lang="en-US" altLang="ko-KR" sz="80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135" y="2590344"/>
            <a:ext cx="32376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smtClean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4816" y="2584809"/>
            <a:ext cx="77654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2020-10-10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66300" y="2485781"/>
            <a:ext cx="459751" cy="4597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66754" y="2584809"/>
            <a:ext cx="468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김은</a:t>
            </a:r>
            <a:r>
              <a:rPr lang="en-US" altLang="ko-KR" sz="800" smtClean="0"/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8989" y="3179054"/>
            <a:ext cx="2129286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설치 완료 했습니다</a:t>
            </a:r>
            <a:r>
              <a:rPr lang="en-US" altLang="ko-KR" sz="800" smtClean="0"/>
              <a:t>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135" y="3184589"/>
            <a:ext cx="32376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smtClean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14816" y="3179054"/>
            <a:ext cx="77654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2020-09-30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166300" y="3080026"/>
            <a:ext cx="459751" cy="4597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66754" y="3179054"/>
            <a:ext cx="46844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곽병</a:t>
            </a:r>
            <a:r>
              <a:rPr lang="en-US" altLang="ko-KR" sz="800" smtClean="0"/>
              <a:t>*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84019"/>
              </p:ext>
            </p:extLst>
          </p:nvPr>
        </p:nvGraphicFramePr>
        <p:xfrm>
          <a:off x="1969053" y="3667046"/>
          <a:ext cx="2476930" cy="49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5" imgW="3872880" imgH="774360" progId="Photoshop.Image.20">
                  <p:embed/>
                </p:oleObj>
              </mc:Choice>
              <mc:Fallback>
                <p:oleObj name="Image" r:id="rId5" imgW="3872880" imgH="77436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9053" y="3667046"/>
                        <a:ext cx="2476930" cy="495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타원 55"/>
          <p:cNvSpPr/>
          <p:nvPr/>
        </p:nvSpPr>
        <p:spPr>
          <a:xfrm>
            <a:off x="526474" y="2661213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이등변 삼각형 57"/>
          <p:cNvSpPr/>
          <p:nvPr/>
        </p:nvSpPr>
        <p:spPr>
          <a:xfrm flipH="1" flipV="1">
            <a:off x="6030898" y="2682898"/>
            <a:ext cx="164227" cy="11753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flipH="1" flipV="1">
            <a:off x="6030898" y="3267371"/>
            <a:ext cx="164227" cy="11753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897260" y="3835967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타원 60"/>
          <p:cNvSpPr/>
          <p:nvPr/>
        </p:nvSpPr>
        <p:spPr>
          <a:xfrm>
            <a:off x="5591165" y="366264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63" name="직사각형 62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8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84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3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설치후기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3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39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0542"/>
              </p:ext>
            </p:extLst>
          </p:nvPr>
        </p:nvGraphicFramePr>
        <p:xfrm>
          <a:off x="6903308" y="60594"/>
          <a:ext cx="2240692" cy="3431360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6668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리스트 클릭시 상품후기 상세 보기 아코디언으로 노출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후기이미지 섬네일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 클릭시 팝업으로 큰 이미지보기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비밀번호 입력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비밀번호 일치해야지 수정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ㅅ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298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상품후기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44304" y="15477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설치후기</a:t>
            </a:r>
            <a:endParaRPr lang="ko-KR" altLang="en-US" sz="1400" b="1"/>
          </a:p>
        </p:txBody>
      </p:sp>
      <p:cxnSp>
        <p:nvCxnSpPr>
          <p:cNvPr id="33" name="직선 연결선 32"/>
          <p:cNvCxnSpPr/>
          <p:nvPr/>
        </p:nvCxnSpPr>
        <p:spPr>
          <a:xfrm>
            <a:off x="570767" y="2115331"/>
            <a:ext cx="587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135" y="2128342"/>
            <a:ext cx="38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4449" y="2128342"/>
            <a:ext cx="41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5983" y="2128342"/>
            <a:ext cx="59338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06393" y="2128342"/>
            <a:ext cx="59338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등록일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70767" y="2427566"/>
            <a:ext cx="587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70767" y="3017540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78989" y="2584809"/>
            <a:ext cx="212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인터넷 설치와 렌탈 한번에 잘 받았어요</a:t>
            </a:r>
            <a:r>
              <a:rPr lang="en-US" altLang="ko-KR" sz="80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135" y="2590344"/>
            <a:ext cx="32376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smtClean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4816" y="2584809"/>
            <a:ext cx="77654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2020-10-10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66300" y="2485781"/>
            <a:ext cx="459751" cy="4597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66754" y="2584809"/>
            <a:ext cx="468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김은</a:t>
            </a:r>
            <a:r>
              <a:rPr lang="en-US" altLang="ko-KR" sz="800" smtClean="0"/>
              <a:t>*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74697" y="3004259"/>
            <a:ext cx="5874660" cy="2287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50238" y="4026906"/>
            <a:ext cx="985458" cy="991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후기이미지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이등변 삼각형 56"/>
          <p:cNvSpPr/>
          <p:nvPr/>
        </p:nvSpPr>
        <p:spPr>
          <a:xfrm flipH="1">
            <a:off x="6014243" y="2662430"/>
            <a:ext cx="182864" cy="1217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916245" y="4026906"/>
            <a:ext cx="985458" cy="991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후기이미지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976965" y="4026906"/>
            <a:ext cx="985458" cy="991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후기이미지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6001" y="3268308"/>
            <a:ext cx="53932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인터넷 설치와 렌탈 한번에 잘 받았어요</a:t>
            </a:r>
            <a:r>
              <a:rPr lang="en-US" altLang="ko-KR" sz="900" smtClean="0"/>
              <a:t>. </a:t>
            </a:r>
            <a:r>
              <a:rPr lang="ko-KR" altLang="en-US" sz="900" smtClean="0"/>
              <a:t>상담도 친절하고 설치도 생각보다 빠르게 되었네요</a:t>
            </a:r>
            <a:r>
              <a:rPr lang="en-US" altLang="ko-KR" sz="900" smtClean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900" smtClean="0"/>
              <a:t>렌탈이랑 같이해서 사은품도 많이 받고 좋아요</a:t>
            </a:r>
            <a:r>
              <a:rPr lang="en-US" altLang="ko-KR" sz="900" smtClean="0"/>
              <a:t>.</a:t>
            </a:r>
            <a:endParaRPr lang="en-US" altLang="ko-KR" sz="900"/>
          </a:p>
        </p:txBody>
      </p:sp>
      <p:sp>
        <p:nvSpPr>
          <p:cNvPr id="56" name="타원 55"/>
          <p:cNvSpPr/>
          <p:nvPr/>
        </p:nvSpPr>
        <p:spPr>
          <a:xfrm>
            <a:off x="664208" y="311613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758756" y="4110013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24128" y="4883458"/>
            <a:ext cx="558580" cy="28403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삭제</a:t>
            </a:r>
            <a:endParaRPr lang="ko-KR" altLang="en-US" sz="900" b="1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114816" y="4883458"/>
            <a:ext cx="558580" cy="28403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수정</a:t>
            </a:r>
            <a:endParaRPr lang="ko-KR" altLang="en-US" sz="900" b="1"/>
          </a:p>
        </p:txBody>
      </p:sp>
      <p:grpSp>
        <p:nvGrpSpPr>
          <p:cNvPr id="53" name="그룹 52"/>
          <p:cNvGrpSpPr/>
          <p:nvPr/>
        </p:nvGrpSpPr>
        <p:grpSpPr>
          <a:xfrm>
            <a:off x="6719327" y="4970487"/>
            <a:ext cx="1764846" cy="842976"/>
            <a:chOff x="5971104" y="3219788"/>
            <a:chExt cx="1900678" cy="936382"/>
          </a:xfrm>
        </p:grpSpPr>
        <p:sp>
          <p:nvSpPr>
            <p:cNvPr id="58" name="직사각형 57"/>
            <p:cNvSpPr/>
            <p:nvPr/>
          </p:nvSpPr>
          <p:spPr>
            <a:xfrm>
              <a:off x="5971104" y="3219788"/>
              <a:ext cx="1803523" cy="9363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ㅍ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11593" y="3270433"/>
              <a:ext cx="1760189" cy="30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후기를 삭제하시겠습니까</a:t>
              </a:r>
              <a:r>
                <a:rPr lang="en-US" altLang="ko-KR" sz="800" smtClean="0"/>
                <a:t>?</a:t>
              </a:r>
              <a:endParaRPr lang="ko-KR" altLang="en-US" sz="7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900990" y="3668157"/>
              <a:ext cx="614662" cy="2497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취소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36528" y="3674389"/>
              <a:ext cx="614662" cy="2497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확인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719326" y="3758078"/>
            <a:ext cx="1674635" cy="1101475"/>
            <a:chOff x="6719326" y="3924002"/>
            <a:chExt cx="1674635" cy="1101475"/>
          </a:xfrm>
        </p:grpSpPr>
        <p:sp>
          <p:nvSpPr>
            <p:cNvPr id="67" name="직사각형 66"/>
            <p:cNvSpPr/>
            <p:nvPr/>
          </p:nvSpPr>
          <p:spPr>
            <a:xfrm>
              <a:off x="6719326" y="3924002"/>
              <a:ext cx="1674635" cy="11014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ㅍ</a:t>
              </a:r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27005" y="4026906"/>
              <a:ext cx="130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비밀번호를 입력하세요</a:t>
              </a:r>
              <a:r>
                <a:rPr lang="en-US" altLang="ko-KR" sz="800" smtClean="0"/>
                <a:t>.</a:t>
              </a:r>
              <a:endParaRPr lang="ko-KR" altLang="en-US" sz="7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582759" y="4678483"/>
              <a:ext cx="570735" cy="2248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취소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965782" y="4684094"/>
              <a:ext cx="570735" cy="2248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확인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65783" y="4340169"/>
              <a:ext cx="1187712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직선 화살표 연결선 79"/>
          <p:cNvCxnSpPr>
            <a:endCxn id="67" idx="1"/>
          </p:cNvCxnSpPr>
          <p:nvPr/>
        </p:nvCxnSpPr>
        <p:spPr>
          <a:xfrm flipV="1">
            <a:off x="6323939" y="4308816"/>
            <a:ext cx="395387" cy="550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070569" y="4843827"/>
            <a:ext cx="1246411" cy="36063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3" name="직사각형 82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93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97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4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설치후기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52" name="타원 51"/>
          <p:cNvSpPr/>
          <p:nvPr/>
        </p:nvSpPr>
        <p:spPr>
          <a:xfrm>
            <a:off x="5010111" y="4789650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70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480067" y="5512637"/>
            <a:ext cx="493568" cy="273844"/>
          </a:xfrm>
          <a:ln w="6350">
            <a:noFill/>
          </a:ln>
        </p:spPr>
        <p:txBody>
          <a:bodyPr/>
          <a:lstStyle/>
          <a:p>
            <a:fld id="{35E63289-E213-47A3-AB7E-F18850AF6FD1}" type="slidenum">
              <a:rPr lang="ko-KR" altLang="en-US" sz="788"/>
              <a:t>4</a:t>
            </a:fld>
            <a:endParaRPr lang="ko-KR" altLang="en-US" sz="788"/>
          </a:p>
        </p:txBody>
      </p:sp>
      <p:grpSp>
        <p:nvGrpSpPr>
          <p:cNvPr id="49" name="그룹 48"/>
          <p:cNvGrpSpPr/>
          <p:nvPr/>
        </p:nvGrpSpPr>
        <p:grpSpPr>
          <a:xfrm>
            <a:off x="0" y="0"/>
            <a:ext cx="9144000" cy="288160"/>
            <a:chOff x="0" y="-1"/>
            <a:chExt cx="9144000" cy="288160"/>
          </a:xfrm>
        </p:grpSpPr>
        <p:sp>
          <p:nvSpPr>
            <p:cNvPr id="51" name="직사각형 50"/>
            <p:cNvSpPr/>
            <p:nvPr/>
          </p:nvSpPr>
          <p:spPr>
            <a:xfrm>
              <a:off x="0" y="3727"/>
              <a:ext cx="9144000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5812" y="68795"/>
              <a:ext cx="21675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LG</a:t>
              </a:r>
              <a:r>
                <a:rPr lang="ko-KR" altLang="en-US" sz="800" smtClean="0"/>
                <a:t>헬로비전 인터넷 가입안내 사이트</a:t>
              </a:r>
              <a:endParaRPr lang="ko-KR" altLang="en-US" sz="8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67687" y="68795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9775" y="6879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2020.10.13</a:t>
              </a:r>
              <a:endParaRPr lang="ko-KR" altLang="en-US" sz="800">
                <a:latin typeface="+mj-l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16224" y="1403722"/>
            <a:ext cx="7711552" cy="2327132"/>
            <a:chOff x="666504" y="1403722"/>
            <a:chExt cx="7711552" cy="2327132"/>
          </a:xfrm>
        </p:grpSpPr>
        <p:cxnSp>
          <p:nvCxnSpPr>
            <p:cNvPr id="44" name="직선 연결선 43"/>
            <p:cNvCxnSpPr>
              <a:endCxn id="70" idx="2"/>
            </p:cNvCxnSpPr>
            <p:nvPr/>
          </p:nvCxnSpPr>
          <p:spPr>
            <a:xfrm flipH="1">
              <a:off x="3387070" y="2300199"/>
              <a:ext cx="4428" cy="1018859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73" idx="0"/>
            </p:cNvCxnSpPr>
            <p:nvPr/>
          </p:nvCxnSpPr>
          <p:spPr>
            <a:xfrm>
              <a:off x="4519025" y="2290844"/>
              <a:ext cx="0" cy="119237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2931671" y="2611163"/>
              <a:ext cx="939338" cy="247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smtClean="0">
                  <a:solidFill>
                    <a:schemeClr val="tx1"/>
                  </a:solidFill>
                </a:rPr>
                <a:t>TV+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인터넷</a:t>
              </a:r>
              <a:endParaRPr lang="en-US" altLang="ko-KR" sz="75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17401" y="3071418"/>
              <a:ext cx="939338" cy="247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>
                  <a:solidFill>
                    <a:schemeClr val="tx1"/>
                  </a:solidFill>
                </a:rPr>
                <a:t>TV+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인터넷</a:t>
              </a:r>
              <a:r>
                <a:rPr lang="en-US" altLang="ko-KR" sz="750" smtClean="0">
                  <a:solidFill>
                    <a:schemeClr val="tx1"/>
                  </a:solidFill>
                </a:rPr>
                <a:t>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렌탈</a:t>
              </a:r>
              <a:endParaRPr lang="en-US" altLang="ko-KR" sz="75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>
              <a:endCxn id="48" idx="2"/>
            </p:cNvCxnSpPr>
            <p:nvPr/>
          </p:nvCxnSpPr>
          <p:spPr>
            <a:xfrm>
              <a:off x="1136173" y="2161693"/>
              <a:ext cx="0" cy="113189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1136174" y="2021798"/>
              <a:ext cx="676570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519025" y="1646163"/>
              <a:ext cx="0" cy="37563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049356" y="1403722"/>
              <a:ext cx="939338" cy="2476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b="1">
                  <a:solidFill>
                    <a:schemeClr val="bg1"/>
                  </a:solidFill>
                </a:rPr>
                <a:t>HOME</a:t>
              </a:r>
              <a:endParaRPr lang="ko-KR" altLang="en-US" sz="825" b="1">
                <a:solidFill>
                  <a:schemeClr val="bg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66504" y="2021798"/>
              <a:ext cx="939338" cy="402221"/>
              <a:chOff x="459303" y="1643631"/>
              <a:chExt cx="939338" cy="402221"/>
            </a:xfrm>
          </p:grpSpPr>
          <p:cxnSp>
            <p:nvCxnSpPr>
              <p:cNvPr id="168" name="직선 연결선 167"/>
              <p:cNvCxnSpPr>
                <a:endCxn id="148" idx="2"/>
              </p:cNvCxnSpPr>
              <p:nvPr/>
            </p:nvCxnSpPr>
            <p:spPr>
              <a:xfrm>
                <a:off x="928972" y="1643631"/>
                <a:ext cx="0" cy="402221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직사각형 147"/>
              <p:cNvSpPr/>
              <p:nvPr/>
            </p:nvSpPr>
            <p:spPr>
              <a:xfrm>
                <a:off x="459303" y="1798212"/>
                <a:ext cx="939338" cy="247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b="1" smtClean="0">
                    <a:solidFill>
                      <a:schemeClr val="tx1"/>
                    </a:solidFill>
                  </a:rPr>
                  <a:t>TV</a:t>
                </a:r>
                <a:endParaRPr lang="en-US" altLang="ko-KR" sz="75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95206" y="2021799"/>
              <a:ext cx="939338" cy="402220"/>
              <a:chOff x="1498394" y="1643632"/>
              <a:chExt cx="939338" cy="402220"/>
            </a:xfrm>
          </p:grpSpPr>
          <p:cxnSp>
            <p:nvCxnSpPr>
              <p:cNvPr id="170" name="직선 연결선 169"/>
              <p:cNvCxnSpPr/>
              <p:nvPr/>
            </p:nvCxnSpPr>
            <p:spPr>
              <a:xfrm>
                <a:off x="1976375" y="1643632"/>
                <a:ext cx="0" cy="240009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1498394" y="1798212"/>
                <a:ext cx="939338" cy="247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0" b="1" smtClean="0">
                    <a:solidFill>
                      <a:schemeClr val="tx1"/>
                    </a:solidFill>
                  </a:rPr>
                  <a:t>인터넷</a:t>
                </a:r>
                <a:endParaRPr lang="en-US" altLang="ko-KR" sz="75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923908" y="2021798"/>
              <a:ext cx="939338" cy="402221"/>
              <a:chOff x="2537485" y="1643631"/>
              <a:chExt cx="939338" cy="402221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>
                <a:off x="3005075" y="1643631"/>
                <a:ext cx="0" cy="2400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직사각형 149"/>
              <p:cNvSpPr/>
              <p:nvPr/>
            </p:nvSpPr>
            <p:spPr>
              <a:xfrm>
                <a:off x="2537485" y="1798212"/>
                <a:ext cx="939338" cy="247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0" b="1" smtClean="0">
                    <a:solidFill>
                      <a:schemeClr val="tx1"/>
                    </a:solidFill>
                  </a:rPr>
                  <a:t>결합상품</a:t>
                </a:r>
                <a:endParaRPr lang="en-US" altLang="ko-KR" sz="75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181312" y="2021798"/>
              <a:ext cx="939338" cy="402221"/>
              <a:chOff x="3572207" y="1643631"/>
              <a:chExt cx="939338" cy="402221"/>
            </a:xfrm>
          </p:grpSpPr>
          <p:cxnSp>
            <p:nvCxnSpPr>
              <p:cNvPr id="172" name="직선 연결선 171"/>
              <p:cNvCxnSpPr/>
              <p:nvPr/>
            </p:nvCxnSpPr>
            <p:spPr>
              <a:xfrm>
                <a:off x="4041876" y="1643631"/>
                <a:ext cx="0" cy="34504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직사각형 150"/>
              <p:cNvSpPr/>
              <p:nvPr/>
            </p:nvSpPr>
            <p:spPr>
              <a:xfrm>
                <a:off x="3572207" y="1798212"/>
                <a:ext cx="939338" cy="247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0" b="1" smtClean="0">
                    <a:solidFill>
                      <a:schemeClr val="tx1"/>
                    </a:solidFill>
                  </a:rPr>
                  <a:t>제휴할인</a:t>
                </a:r>
                <a:endParaRPr lang="en-US" altLang="ko-KR" sz="75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310014" y="2021798"/>
              <a:ext cx="939338" cy="402221"/>
              <a:chOff x="4606929" y="1643631"/>
              <a:chExt cx="939338" cy="402221"/>
            </a:xfrm>
          </p:grpSpPr>
          <p:cxnSp>
            <p:nvCxnSpPr>
              <p:cNvPr id="173" name="직선 연결선 172"/>
              <p:cNvCxnSpPr/>
              <p:nvPr/>
            </p:nvCxnSpPr>
            <p:spPr>
              <a:xfrm>
                <a:off x="5083108" y="1643631"/>
                <a:ext cx="0" cy="278401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직사각형 151"/>
              <p:cNvSpPr/>
              <p:nvPr/>
            </p:nvSpPr>
            <p:spPr>
              <a:xfrm>
                <a:off x="4606929" y="1798212"/>
                <a:ext cx="939338" cy="247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0" b="1" smtClean="0">
                    <a:solidFill>
                      <a:schemeClr val="tx1"/>
                    </a:solidFill>
                  </a:rPr>
                  <a:t>자주하는질문</a:t>
                </a:r>
                <a:endParaRPr lang="en-US" altLang="ko-KR" sz="75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438718" y="2021798"/>
              <a:ext cx="939338" cy="402221"/>
              <a:chOff x="7231517" y="1643631"/>
              <a:chExt cx="939338" cy="402221"/>
            </a:xfrm>
          </p:grpSpPr>
          <p:cxnSp>
            <p:nvCxnSpPr>
              <p:cNvPr id="174" name="직선 연결선 173"/>
              <p:cNvCxnSpPr/>
              <p:nvPr/>
            </p:nvCxnSpPr>
            <p:spPr>
              <a:xfrm>
                <a:off x="7694676" y="1643631"/>
                <a:ext cx="1442" cy="402221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직사각형 152"/>
              <p:cNvSpPr/>
              <p:nvPr/>
            </p:nvSpPr>
            <p:spPr>
              <a:xfrm>
                <a:off x="7231517" y="1798212"/>
                <a:ext cx="939338" cy="247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0" b="1" smtClean="0">
                    <a:solidFill>
                      <a:schemeClr val="tx1"/>
                    </a:solidFill>
                  </a:rPr>
                  <a:t>설치후기</a:t>
                </a:r>
                <a:endParaRPr lang="en-US" altLang="ko-KR" sz="75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66504" y="2611163"/>
              <a:ext cx="939338" cy="247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smtClean="0">
                  <a:solidFill>
                    <a:schemeClr val="tx1"/>
                  </a:solidFill>
                </a:rPr>
                <a:t>TV</a:t>
              </a:r>
              <a:r>
                <a:rPr lang="ko-KR" altLang="en-US" sz="750" smtClean="0">
                  <a:solidFill>
                    <a:schemeClr val="tx1"/>
                  </a:solidFill>
                </a:rPr>
                <a:t>상품</a:t>
              </a:r>
              <a:endParaRPr lang="en-US" altLang="ko-KR" sz="75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66504" y="3045947"/>
              <a:ext cx="939338" cy="247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smtClean="0">
                  <a:solidFill>
                    <a:schemeClr val="tx1"/>
                  </a:solidFill>
                </a:rPr>
                <a:t>채널편성표</a:t>
              </a:r>
              <a:endParaRPr lang="en-US" altLang="ko-KR" sz="75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049356" y="2604992"/>
              <a:ext cx="939338" cy="247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>
                  <a:solidFill>
                    <a:schemeClr val="tx1"/>
                  </a:solidFill>
                </a:rPr>
                <a:t>TV+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인터넷</a:t>
              </a:r>
              <a:r>
                <a:rPr lang="en-US" altLang="ko-KR" sz="750" smtClean="0">
                  <a:solidFill>
                    <a:schemeClr val="tx1"/>
                  </a:solidFill>
                </a:rPr>
                <a:t>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모바일</a:t>
              </a:r>
              <a:r>
                <a:rPr lang="en-US" altLang="ko-KR" sz="750" smtClean="0">
                  <a:solidFill>
                    <a:schemeClr val="tx1"/>
                  </a:solidFill>
                </a:rPr>
                <a:t>(SK)</a:t>
              </a:r>
              <a:endParaRPr lang="en-US" altLang="ko-KR" sz="75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049356" y="3044103"/>
              <a:ext cx="939338" cy="247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>
                  <a:solidFill>
                    <a:schemeClr val="tx1"/>
                  </a:solidFill>
                </a:rPr>
                <a:t>TV+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인터넷</a:t>
              </a:r>
              <a:r>
                <a:rPr lang="en-US" altLang="ko-KR" sz="750" smtClean="0">
                  <a:solidFill>
                    <a:schemeClr val="tx1"/>
                  </a:solidFill>
                </a:rPr>
                <a:t>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모바일</a:t>
              </a:r>
              <a:r>
                <a:rPr lang="en-US" altLang="ko-KR" sz="750" smtClean="0">
                  <a:solidFill>
                    <a:schemeClr val="tx1"/>
                  </a:solidFill>
                </a:rPr>
                <a:t>(KT)</a:t>
              </a:r>
              <a:endParaRPr lang="en-US" altLang="ko-KR" sz="75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049356" y="3483214"/>
              <a:ext cx="939338" cy="247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>
                  <a:solidFill>
                    <a:schemeClr val="tx1"/>
                  </a:solidFill>
                </a:rPr>
                <a:t>TV+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인터넷</a:t>
              </a:r>
              <a:r>
                <a:rPr lang="en-US" altLang="ko-KR" sz="750" smtClean="0">
                  <a:solidFill>
                    <a:schemeClr val="tx1"/>
                  </a:solidFill>
                </a:rPr>
                <a:t>+</a:t>
              </a:r>
              <a:r>
                <a:rPr lang="ko-KR" altLang="en-US" sz="750" smtClean="0">
                  <a:solidFill>
                    <a:schemeClr val="tx1"/>
                  </a:solidFill>
                </a:rPr>
                <a:t>모바일</a:t>
              </a:r>
              <a:r>
                <a:rPr lang="en-US" altLang="ko-KR" sz="750" smtClean="0">
                  <a:solidFill>
                    <a:schemeClr val="tx1"/>
                  </a:solidFill>
                </a:rPr>
                <a:t>(LG)</a:t>
              </a:r>
              <a:endParaRPr lang="en-US" altLang="ko-KR" sz="750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052610" y="2021798"/>
              <a:ext cx="939338" cy="402221"/>
              <a:chOff x="2537485" y="1643631"/>
              <a:chExt cx="939338" cy="40222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3005075" y="1643631"/>
                <a:ext cx="0" cy="2400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2537485" y="1798212"/>
                <a:ext cx="939338" cy="247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0" b="1" smtClean="0">
                    <a:solidFill>
                      <a:schemeClr val="tx1"/>
                    </a:solidFill>
                  </a:rPr>
                  <a:t>모바일결합</a:t>
                </a:r>
                <a:endParaRPr lang="en-US" altLang="ko-KR" sz="750" b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8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40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02314"/>
              </p:ext>
            </p:extLst>
          </p:nvPr>
        </p:nvGraphicFramePr>
        <p:xfrm>
          <a:off x="6903308" y="60594"/>
          <a:ext cx="2240692" cy="4765357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685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125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상품후기 작성폼 구성요소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이름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휴대폰번호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제목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 텍스트 최소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30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 이상으로 작성해야 등록가능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lang="en-US" altLang="ko-KR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30</a:t>
                      </a:r>
                      <a:r>
                        <a:rPr lang="ko-KR" altLang="en-US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 이하로 작성후 등록하기 버튼 클릭사면 얼럿 팝업 출력</a:t>
                      </a: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내용을 </a:t>
                      </a:r>
                      <a:r>
                        <a:rPr lang="en-US" altLang="ko-KR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30</a:t>
                      </a: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 이상 입력해주세요</a:t>
                      </a:r>
                      <a:r>
                        <a:rPr lang="en-US" altLang="ko-KR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‘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텍스트 글자 입력시 글자 수 체크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665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사진파일첨부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파 일첨부 탐색기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사진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1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장 이상 등록해야 후기등록가능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자동등록방지 기능 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604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비밀번호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4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자리 숫자만 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비밀번호 입력 안할 시 후기 등록 불가능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8276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개인정보 수집 이용 동의 체크박스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체크 안하면 등록 불가능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내용확인 버튼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개인정보 수집 동의 약관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수정하기 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수정하기 클릭 시 수정완료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리스트로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2020.11.06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9471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ko-KR" altLang="en-US" sz="800" smtClean="0"/>
                <a:t>상품후기 </a:t>
              </a:r>
              <a:r>
                <a:rPr lang="en-US" altLang="ko-KR" sz="800" smtClean="0"/>
                <a:t>&gt; </a:t>
              </a:r>
              <a:r>
                <a:rPr lang="ko-KR" altLang="en-US" sz="800" smtClean="0"/>
                <a:t>후기수정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91108" y="15464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설치후기</a:t>
            </a:r>
            <a:endParaRPr lang="ko-KR" altLang="en-US" sz="1400" b="1"/>
          </a:p>
        </p:txBody>
      </p:sp>
      <p:grpSp>
        <p:nvGrpSpPr>
          <p:cNvPr id="31" name="그룹 30"/>
          <p:cNvGrpSpPr/>
          <p:nvPr/>
        </p:nvGrpSpPr>
        <p:grpSpPr>
          <a:xfrm>
            <a:off x="5511016" y="5193721"/>
            <a:ext cx="789120" cy="284038"/>
            <a:chOff x="5655088" y="2744411"/>
            <a:chExt cx="789120" cy="2840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655088" y="2744411"/>
              <a:ext cx="789120" cy="2840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73731" y="279009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수정하기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30481" y="5193721"/>
            <a:ext cx="789120" cy="284038"/>
            <a:chOff x="5655088" y="2744411"/>
            <a:chExt cx="789120" cy="28403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655088" y="2744411"/>
              <a:ext cx="789120" cy="2840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76321" y="279009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취소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0375" y="1991316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 </a:t>
            </a:r>
            <a:endParaRPr lang="en-US" altLang="ko-KR" sz="800" smtClean="0"/>
          </a:p>
        </p:txBody>
      </p:sp>
      <p:sp>
        <p:nvSpPr>
          <p:cNvPr id="40" name="직사각형 39"/>
          <p:cNvSpPr/>
          <p:nvPr/>
        </p:nvSpPr>
        <p:spPr>
          <a:xfrm>
            <a:off x="1461510" y="2014888"/>
            <a:ext cx="1638289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0376" y="2291329"/>
            <a:ext cx="74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휴대폰번호</a:t>
            </a:r>
            <a:endParaRPr lang="en-US" altLang="ko-KR" sz="80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1461511" y="2291329"/>
            <a:ext cx="1638288" cy="276999"/>
            <a:chOff x="1176555" y="2150417"/>
            <a:chExt cx="1752636" cy="276999"/>
          </a:xfrm>
        </p:grpSpPr>
        <p:sp>
          <p:nvSpPr>
            <p:cNvPr id="44" name="직사각형 43"/>
            <p:cNvSpPr/>
            <p:nvPr/>
          </p:nvSpPr>
          <p:spPr>
            <a:xfrm>
              <a:off x="1176555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816946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52390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0045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67658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21256" y="2150417"/>
              <a:ext cx="487762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010</a:t>
              </a:r>
            </a:p>
          </p:txBody>
        </p:sp>
      </p:grpSp>
      <p:sp>
        <p:nvSpPr>
          <p:cNvPr id="67" name="타원 66"/>
          <p:cNvSpPr/>
          <p:nvPr/>
        </p:nvSpPr>
        <p:spPr>
          <a:xfrm>
            <a:off x="506178" y="204041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0375" y="2620453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제목</a:t>
            </a:r>
            <a:endParaRPr lang="en-US" altLang="ko-KR" sz="800" smtClean="0"/>
          </a:p>
        </p:txBody>
      </p:sp>
      <p:sp>
        <p:nvSpPr>
          <p:cNvPr id="89" name="직사각형 88"/>
          <p:cNvSpPr/>
          <p:nvPr/>
        </p:nvSpPr>
        <p:spPr>
          <a:xfrm>
            <a:off x="1461509" y="2644025"/>
            <a:ext cx="4635551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60375" y="2951836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내용</a:t>
            </a:r>
            <a:endParaRPr lang="en-US" altLang="ko-KR" sz="800" smtClean="0"/>
          </a:p>
        </p:txBody>
      </p:sp>
      <p:sp>
        <p:nvSpPr>
          <p:cNvPr id="92" name="직사각형 91"/>
          <p:cNvSpPr/>
          <p:nvPr/>
        </p:nvSpPr>
        <p:spPr>
          <a:xfrm>
            <a:off x="1461509" y="2975408"/>
            <a:ext cx="4635551" cy="6224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03296" y="3005542"/>
            <a:ext cx="454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인터넷 설치와 렌탈 한번에 잘 받았어요</a:t>
            </a:r>
            <a:r>
              <a:rPr lang="en-US" altLang="ko-KR" sz="800"/>
              <a:t>. </a:t>
            </a:r>
            <a:r>
              <a:rPr lang="ko-KR" altLang="en-US" sz="800"/>
              <a:t>상담도 친절하고 설치도 생각보다 빠르게 되었네요</a:t>
            </a:r>
            <a:r>
              <a:rPr lang="en-US" altLang="ko-KR" sz="80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800"/>
              <a:t>렌탈이랑 같이해서 사은품도 많이 받고 좋아요</a:t>
            </a:r>
            <a:r>
              <a:rPr lang="en-US" altLang="ko-KR" sz="80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53057" y="3591439"/>
            <a:ext cx="4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0</a:t>
            </a:r>
            <a:r>
              <a:rPr lang="ko-KR" altLang="en-US" sz="800" smtClean="0"/>
              <a:t>자</a:t>
            </a:r>
            <a:endParaRPr lang="en-US" altLang="ko-KR" sz="80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60375" y="3811738"/>
            <a:ext cx="63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사진첨부</a:t>
            </a:r>
            <a:endParaRPr lang="en-US" altLang="ko-KR" sz="800" smtClean="0"/>
          </a:p>
        </p:txBody>
      </p:sp>
      <p:sp>
        <p:nvSpPr>
          <p:cNvPr id="101" name="직사각형 100"/>
          <p:cNvSpPr/>
          <p:nvPr/>
        </p:nvSpPr>
        <p:spPr>
          <a:xfrm>
            <a:off x="1461509" y="3773179"/>
            <a:ext cx="893094" cy="2917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사진파일첨부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52338" y="3782941"/>
            <a:ext cx="294317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설치셋톱박스</a:t>
            </a:r>
            <a:r>
              <a:rPr lang="en-US" altLang="ko-KR" sz="700" smtClean="0"/>
              <a:t>, </a:t>
            </a:r>
            <a:r>
              <a:rPr lang="ko-KR" altLang="en-US" sz="700" smtClean="0"/>
              <a:t>렌탈상품 사진 등 사진 </a:t>
            </a:r>
            <a:r>
              <a:rPr lang="en-US" altLang="ko-KR" sz="700" smtClean="0"/>
              <a:t>1</a:t>
            </a:r>
            <a:r>
              <a:rPr lang="ko-KR" altLang="en-US" sz="700" smtClean="0"/>
              <a:t>장 이상 필수로 등록</a:t>
            </a:r>
            <a:endParaRPr lang="en-US" altLang="ko-KR" sz="70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60375" y="4180136"/>
            <a:ext cx="82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자동등록방지</a:t>
            </a:r>
            <a:endParaRPr lang="en-US" altLang="ko-KR" sz="80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1455209" y="4165510"/>
          <a:ext cx="1161910" cy="33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5" imgW="2158560" imgH="622080" progId="Photoshop.Image.20">
                  <p:embed/>
                </p:oleObj>
              </mc:Choice>
              <mc:Fallback>
                <p:oleObj name="Image" r:id="rId5" imgW="2158560" imgH="622080" progId="Photoshop.Image.20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209" y="4165510"/>
                        <a:ext cx="1161910" cy="334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2665330" y="4219271"/>
            <a:ext cx="741803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407133" y="4213574"/>
            <a:ext cx="2222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왼쪽 보이는 글자를 입력해주세요</a:t>
            </a:r>
            <a:r>
              <a:rPr lang="en-US" altLang="ko-KR" sz="700" smtClean="0"/>
              <a:t>.(</a:t>
            </a:r>
            <a:r>
              <a:rPr lang="ko-KR" altLang="en-US" sz="700" smtClean="0"/>
              <a:t>대소문자 구분</a:t>
            </a:r>
            <a:r>
              <a:rPr lang="en-US" altLang="ko-KR" sz="700" smtClean="0"/>
              <a:t>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0375" y="4599047"/>
            <a:ext cx="82672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비밀번호</a:t>
            </a:r>
            <a:endParaRPr lang="en-US" altLang="ko-KR" sz="80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2629190" y="4592873"/>
            <a:ext cx="1150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글 수정 및 삭제시 필요</a:t>
            </a:r>
            <a:endParaRPr lang="en-US" altLang="ko-KR" sz="70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461171" y="4592873"/>
            <a:ext cx="1155948" cy="233554"/>
            <a:chOff x="1461171" y="4926872"/>
            <a:chExt cx="1155948" cy="233554"/>
          </a:xfrm>
        </p:grpSpPr>
        <p:sp>
          <p:nvSpPr>
            <p:cNvPr id="110" name="직사각형 109"/>
            <p:cNvSpPr/>
            <p:nvPr/>
          </p:nvSpPr>
          <p:spPr>
            <a:xfrm>
              <a:off x="1461171" y="4933046"/>
              <a:ext cx="1155948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488759" y="4926872"/>
              <a:ext cx="64891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smtClean="0">
                  <a:solidFill>
                    <a:srgbClr val="FF0000"/>
                  </a:solidFill>
                </a:rPr>
                <a:t>4</a:t>
              </a:r>
              <a:r>
                <a:rPr lang="ko-KR" altLang="en-US" sz="700" smtClean="0">
                  <a:solidFill>
                    <a:srgbClr val="FF0000"/>
                  </a:solidFill>
                </a:rPr>
                <a:t>자리 숫자</a:t>
              </a:r>
              <a:endParaRPr lang="en-US" altLang="ko-KR" sz="7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92658" y="4944115"/>
            <a:ext cx="2540606" cy="276999"/>
            <a:chOff x="4028139" y="4994410"/>
            <a:chExt cx="2540606" cy="276999"/>
          </a:xfrm>
        </p:grpSpPr>
        <p:sp>
          <p:nvSpPr>
            <p:cNvPr id="118" name="직사각형 117"/>
            <p:cNvSpPr/>
            <p:nvPr/>
          </p:nvSpPr>
          <p:spPr>
            <a:xfrm>
              <a:off x="5970115" y="5026170"/>
              <a:ext cx="598630" cy="228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ysClr val="windowText" lastClr="000000"/>
                  </a:solidFill>
                </a:rPr>
                <a:t>내용확인</a:t>
              </a:r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241072" y="4994410"/>
              <a:ext cx="1771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개인정보수집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</a:rPr>
                <a:t>이용에 동의합니다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28139" y="5052633"/>
              <a:ext cx="166011" cy="160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5649161" y="3623276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3" name="타원 72"/>
          <p:cNvSpPr/>
          <p:nvPr/>
        </p:nvSpPr>
        <p:spPr>
          <a:xfrm>
            <a:off x="1317770" y="372536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6" name="타원 75"/>
          <p:cNvSpPr/>
          <p:nvPr/>
        </p:nvSpPr>
        <p:spPr>
          <a:xfrm>
            <a:off x="1317770" y="417092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8" name="타원 77"/>
          <p:cNvSpPr/>
          <p:nvPr/>
        </p:nvSpPr>
        <p:spPr>
          <a:xfrm>
            <a:off x="1317770" y="4978893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9" name="타원 78"/>
          <p:cNvSpPr/>
          <p:nvPr/>
        </p:nvSpPr>
        <p:spPr>
          <a:xfrm>
            <a:off x="1317770" y="456390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0" name="타원 79"/>
          <p:cNvSpPr/>
          <p:nvPr/>
        </p:nvSpPr>
        <p:spPr>
          <a:xfrm>
            <a:off x="4445919" y="5118769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3" name="직사각형 82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2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25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4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설치후기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503297" y="2611997"/>
            <a:ext cx="22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인터넷 설치와 렌탈 한번에 잘 받았어요</a:t>
            </a:r>
            <a:r>
              <a:rPr lang="en-US" altLang="ko-KR" sz="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4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41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298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상품후기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44304" y="15477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설치후기</a:t>
            </a:r>
            <a:endParaRPr lang="ko-KR" altLang="en-US" sz="1400" b="1"/>
          </a:p>
        </p:txBody>
      </p:sp>
      <p:cxnSp>
        <p:nvCxnSpPr>
          <p:cNvPr id="33" name="직선 연결선 32"/>
          <p:cNvCxnSpPr/>
          <p:nvPr/>
        </p:nvCxnSpPr>
        <p:spPr>
          <a:xfrm>
            <a:off x="570767" y="2115331"/>
            <a:ext cx="587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135" y="2128342"/>
            <a:ext cx="38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4449" y="2128342"/>
            <a:ext cx="41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5983" y="2128342"/>
            <a:ext cx="59338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06393" y="2128342"/>
            <a:ext cx="59338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등록일</a:t>
            </a:r>
            <a:endParaRPr lang="en-US" altLang="ko-KR" sz="80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70767" y="2427566"/>
            <a:ext cx="587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70767" y="3017540"/>
            <a:ext cx="58785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78989" y="2584809"/>
            <a:ext cx="212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인터넷 설치와 렌탈 한번에 잘 받았어요</a:t>
            </a:r>
            <a:r>
              <a:rPr lang="en-US" altLang="ko-KR" sz="80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135" y="2590344"/>
            <a:ext cx="32376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smtClean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4816" y="2584809"/>
            <a:ext cx="77654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2020-10-10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66300" y="2485781"/>
            <a:ext cx="459751" cy="4597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66754" y="2584809"/>
            <a:ext cx="468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김은</a:t>
            </a:r>
            <a:r>
              <a:rPr lang="en-US" altLang="ko-KR" sz="800" smtClean="0"/>
              <a:t>*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74697" y="3004259"/>
            <a:ext cx="5874660" cy="2287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50238" y="4026906"/>
            <a:ext cx="985458" cy="991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후기이미지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이등변 삼각형 56"/>
          <p:cNvSpPr/>
          <p:nvPr/>
        </p:nvSpPr>
        <p:spPr>
          <a:xfrm flipH="1">
            <a:off x="6014243" y="2662430"/>
            <a:ext cx="182864" cy="1217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916245" y="4026906"/>
            <a:ext cx="985458" cy="991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후기이미지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976965" y="4026906"/>
            <a:ext cx="985458" cy="991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후기이미지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6001" y="3268308"/>
            <a:ext cx="53932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인터넷 설치와 렌탈 한번에 잘 받았어요</a:t>
            </a:r>
            <a:r>
              <a:rPr lang="en-US" altLang="ko-KR" sz="900" smtClean="0"/>
              <a:t>. </a:t>
            </a:r>
            <a:r>
              <a:rPr lang="ko-KR" altLang="en-US" sz="900" smtClean="0"/>
              <a:t>상담도 친절하고 설치도 생각보다 빠르게 되었네요</a:t>
            </a:r>
            <a:r>
              <a:rPr lang="en-US" altLang="ko-KR" sz="900" smtClean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900" smtClean="0"/>
              <a:t>렌탈이랑 같이해서 사은품도 많이 받고 좋아요</a:t>
            </a:r>
            <a:r>
              <a:rPr lang="en-US" altLang="ko-KR" sz="900" smtClean="0"/>
              <a:t>.</a:t>
            </a:r>
            <a:endParaRPr lang="en-US" altLang="ko-KR" sz="900"/>
          </a:p>
        </p:txBody>
      </p:sp>
      <p:sp>
        <p:nvSpPr>
          <p:cNvPr id="48" name="직사각형 47"/>
          <p:cNvSpPr/>
          <p:nvPr/>
        </p:nvSpPr>
        <p:spPr>
          <a:xfrm>
            <a:off x="219586" y="1176673"/>
            <a:ext cx="6536116" cy="4485423"/>
          </a:xfrm>
          <a:prstGeom prst="rect">
            <a:avLst/>
          </a:prstGeom>
          <a:solidFill>
            <a:schemeClr val="tx1">
              <a:alpha val="44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27127" y="1920540"/>
            <a:ext cx="2989115" cy="30078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후기이미지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473" y="4644082"/>
            <a:ext cx="719574" cy="101758"/>
          </a:xfrm>
          <a:prstGeom prst="rect">
            <a:avLst/>
          </a:prstGeom>
        </p:spPr>
      </p:pic>
      <p:sp>
        <p:nvSpPr>
          <p:cNvPr id="52" name="이등변 삼각형 51"/>
          <p:cNvSpPr/>
          <p:nvPr/>
        </p:nvSpPr>
        <p:spPr>
          <a:xfrm rot="16200000" flipV="1">
            <a:off x="4774067" y="3362830"/>
            <a:ext cx="162003" cy="13965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이등변 삼각형 52"/>
          <p:cNvSpPr/>
          <p:nvPr/>
        </p:nvSpPr>
        <p:spPr>
          <a:xfrm rot="16200000">
            <a:off x="2113767" y="3374514"/>
            <a:ext cx="144440" cy="12451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669105" y="2055052"/>
            <a:ext cx="185963" cy="185963"/>
            <a:chOff x="4962886" y="1629675"/>
            <a:chExt cx="273373" cy="273373"/>
          </a:xfrm>
        </p:grpSpPr>
        <p:sp>
          <p:nvSpPr>
            <p:cNvPr id="59" name="직사각형 58"/>
            <p:cNvSpPr/>
            <p:nvPr/>
          </p:nvSpPr>
          <p:spPr>
            <a:xfrm>
              <a:off x="4962886" y="1629675"/>
              <a:ext cx="273373" cy="273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5035591" y="1699983"/>
              <a:ext cx="127961" cy="127713"/>
              <a:chOff x="7092943" y="3037285"/>
              <a:chExt cx="199003" cy="198618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7092943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>
                <a:off x="7093328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그룹 67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73" name="직사각형 72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87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89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8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설치후기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5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42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33132"/>
              </p:ext>
            </p:extLst>
          </p:nvPr>
        </p:nvGraphicFramePr>
        <p:xfrm>
          <a:off x="6903308" y="60594"/>
          <a:ext cx="2240692" cy="4714177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12429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상품후기 작성폼 구성요소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이름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휴대폰번호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제목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 텍스트 최소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30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 이상으로 작성해야 등록가능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lang="en-US" altLang="ko-KR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30</a:t>
                      </a:r>
                      <a:r>
                        <a:rPr lang="ko-KR" altLang="en-US" sz="700" b="0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 이하로 작성후 등록하기 버튼 클릭사면 얼럿 팝업 출력</a:t>
                      </a: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내용을 </a:t>
                      </a:r>
                      <a:r>
                        <a:rPr lang="en-US" altLang="ko-KR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30</a:t>
                      </a:r>
                      <a:r>
                        <a:rPr lang="ko-KR" altLang="en-US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 이상 입력해주세요</a:t>
                      </a:r>
                      <a:r>
                        <a:rPr lang="en-US" altLang="ko-KR" sz="700" b="0" baseline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‘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텍스트 글자 입력시 글자 수 체크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사진파일첨부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파 일첨부 탐색기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사진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1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장 이상 등록해야 후기등록가능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자동등록방지 기능 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5982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비밀번호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4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자리 숫자만 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비밀번호 입력 안할 시 후기 등록 불가능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개인정보 수집 이용 동의 체크박스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체크 안하면 등록 불가능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내용확인 버튼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개인정보 수집 동의 약관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등록하기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등록하기 버튼 클릭시 후기 등록완료 팝업 출력 후 후기 게시판으로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2020.10.13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9471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ko-KR" altLang="en-US" sz="800" smtClean="0"/>
                <a:t>상품후기 </a:t>
              </a:r>
              <a:r>
                <a:rPr lang="en-US" altLang="ko-KR" sz="800" smtClean="0"/>
                <a:t>&gt; </a:t>
              </a:r>
              <a:r>
                <a:rPr lang="ko-KR" altLang="en-US" sz="800" smtClean="0"/>
                <a:t>후기작성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91108" y="15464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설치후기</a:t>
            </a:r>
            <a:endParaRPr lang="ko-KR" altLang="en-US" sz="1400" b="1"/>
          </a:p>
        </p:txBody>
      </p:sp>
      <p:grpSp>
        <p:nvGrpSpPr>
          <p:cNvPr id="31" name="그룹 30"/>
          <p:cNvGrpSpPr/>
          <p:nvPr/>
        </p:nvGrpSpPr>
        <p:grpSpPr>
          <a:xfrm>
            <a:off x="5511016" y="5193721"/>
            <a:ext cx="789120" cy="284038"/>
            <a:chOff x="5655088" y="2744411"/>
            <a:chExt cx="789120" cy="2840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655088" y="2744411"/>
              <a:ext cx="789120" cy="2840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73730" y="279009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등록하기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30481" y="5193721"/>
            <a:ext cx="789120" cy="284038"/>
            <a:chOff x="5655088" y="2744411"/>
            <a:chExt cx="789120" cy="28403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655088" y="2744411"/>
              <a:ext cx="789120" cy="2840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76321" y="279009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취소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0375" y="1991316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 </a:t>
            </a:r>
            <a:endParaRPr lang="en-US" altLang="ko-KR" sz="800" smtClean="0"/>
          </a:p>
        </p:txBody>
      </p:sp>
      <p:sp>
        <p:nvSpPr>
          <p:cNvPr id="40" name="직사각형 39"/>
          <p:cNvSpPr/>
          <p:nvPr/>
        </p:nvSpPr>
        <p:spPr>
          <a:xfrm>
            <a:off x="1461510" y="2014888"/>
            <a:ext cx="1638289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0376" y="2291329"/>
            <a:ext cx="74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휴대폰번호</a:t>
            </a:r>
            <a:endParaRPr lang="en-US" altLang="ko-KR" sz="80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1461511" y="2291329"/>
            <a:ext cx="1638288" cy="276999"/>
            <a:chOff x="1176555" y="2150417"/>
            <a:chExt cx="1752636" cy="276999"/>
          </a:xfrm>
        </p:grpSpPr>
        <p:sp>
          <p:nvSpPr>
            <p:cNvPr id="44" name="직사각형 43"/>
            <p:cNvSpPr/>
            <p:nvPr/>
          </p:nvSpPr>
          <p:spPr>
            <a:xfrm>
              <a:off x="1176555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816946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52390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0045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67658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21256" y="2150417"/>
              <a:ext cx="487762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010</a:t>
              </a:r>
            </a:p>
          </p:txBody>
        </p:sp>
      </p:grpSp>
      <p:sp>
        <p:nvSpPr>
          <p:cNvPr id="67" name="타원 66"/>
          <p:cNvSpPr/>
          <p:nvPr/>
        </p:nvSpPr>
        <p:spPr>
          <a:xfrm>
            <a:off x="388582" y="1924659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0375" y="2620453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제목</a:t>
            </a:r>
            <a:endParaRPr lang="en-US" altLang="ko-KR" sz="800" smtClean="0"/>
          </a:p>
        </p:txBody>
      </p:sp>
      <p:sp>
        <p:nvSpPr>
          <p:cNvPr id="89" name="직사각형 88"/>
          <p:cNvSpPr/>
          <p:nvPr/>
        </p:nvSpPr>
        <p:spPr>
          <a:xfrm>
            <a:off x="1461509" y="2644025"/>
            <a:ext cx="4635551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60375" y="2951836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내용</a:t>
            </a:r>
            <a:endParaRPr lang="en-US" altLang="ko-KR" sz="800" smtClean="0"/>
          </a:p>
        </p:txBody>
      </p:sp>
      <p:sp>
        <p:nvSpPr>
          <p:cNvPr id="92" name="직사각형 91"/>
          <p:cNvSpPr/>
          <p:nvPr/>
        </p:nvSpPr>
        <p:spPr>
          <a:xfrm>
            <a:off x="1461509" y="2975408"/>
            <a:ext cx="4635551" cy="6224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03296" y="3005542"/>
            <a:ext cx="140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</a:rPr>
              <a:t>최소 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</a:rPr>
              <a:t>이상으로 작성</a:t>
            </a:r>
            <a:endParaRPr lang="en-US" altLang="ko-KR" sz="8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53057" y="3591439"/>
            <a:ext cx="4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0</a:t>
            </a:r>
            <a:r>
              <a:rPr lang="ko-KR" altLang="en-US" sz="800" smtClean="0"/>
              <a:t>자</a:t>
            </a:r>
            <a:endParaRPr lang="en-US" altLang="ko-KR" sz="80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60375" y="3811738"/>
            <a:ext cx="63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사진첨부</a:t>
            </a:r>
            <a:endParaRPr lang="en-US" altLang="ko-KR" sz="800" smtClean="0"/>
          </a:p>
        </p:txBody>
      </p:sp>
      <p:sp>
        <p:nvSpPr>
          <p:cNvPr id="101" name="직사각형 100"/>
          <p:cNvSpPr/>
          <p:nvPr/>
        </p:nvSpPr>
        <p:spPr>
          <a:xfrm>
            <a:off x="1461509" y="3773179"/>
            <a:ext cx="893094" cy="2917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사진파일첨부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52338" y="3782941"/>
            <a:ext cx="294317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설치셋톱박스</a:t>
            </a:r>
            <a:r>
              <a:rPr lang="en-US" altLang="ko-KR" sz="700" smtClean="0"/>
              <a:t>, </a:t>
            </a:r>
            <a:r>
              <a:rPr lang="ko-KR" altLang="en-US" sz="700" smtClean="0"/>
              <a:t>렌탈상품 사진 등 사진 </a:t>
            </a:r>
            <a:r>
              <a:rPr lang="en-US" altLang="ko-KR" sz="700" smtClean="0"/>
              <a:t>1</a:t>
            </a:r>
            <a:r>
              <a:rPr lang="ko-KR" altLang="en-US" sz="700" smtClean="0"/>
              <a:t>장 이상 필수로 등록</a:t>
            </a:r>
            <a:endParaRPr lang="en-US" altLang="ko-KR" sz="70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60375" y="4180136"/>
            <a:ext cx="82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자동등록방지</a:t>
            </a:r>
            <a:endParaRPr lang="en-US" altLang="ko-KR" sz="80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188"/>
              </p:ext>
            </p:extLst>
          </p:nvPr>
        </p:nvGraphicFramePr>
        <p:xfrm>
          <a:off x="1455209" y="4165510"/>
          <a:ext cx="1161910" cy="33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Image" r:id="rId5" imgW="2158560" imgH="622080" progId="Photoshop.Image.20">
                  <p:embed/>
                </p:oleObj>
              </mc:Choice>
              <mc:Fallback>
                <p:oleObj name="Image" r:id="rId5" imgW="2158560" imgH="62208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209" y="4165510"/>
                        <a:ext cx="1161910" cy="334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2665330" y="4219271"/>
            <a:ext cx="741803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407133" y="4213574"/>
            <a:ext cx="2222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왼쪽 보이는 글자를 입력해주세요</a:t>
            </a:r>
            <a:r>
              <a:rPr lang="en-US" altLang="ko-KR" sz="700" smtClean="0"/>
              <a:t>.(</a:t>
            </a:r>
            <a:r>
              <a:rPr lang="ko-KR" altLang="en-US" sz="700" smtClean="0"/>
              <a:t>대소문자 구분</a:t>
            </a:r>
            <a:r>
              <a:rPr lang="en-US" altLang="ko-KR" sz="700" smtClean="0"/>
              <a:t>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0375" y="4599047"/>
            <a:ext cx="82672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비밀번호</a:t>
            </a:r>
            <a:endParaRPr lang="en-US" altLang="ko-KR" sz="80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2629190" y="4592873"/>
            <a:ext cx="1150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글 수정 및 삭제시 필요</a:t>
            </a:r>
            <a:endParaRPr lang="en-US" altLang="ko-KR" sz="70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461171" y="4592873"/>
            <a:ext cx="1155948" cy="233554"/>
            <a:chOff x="1461171" y="4926872"/>
            <a:chExt cx="1155948" cy="233554"/>
          </a:xfrm>
        </p:grpSpPr>
        <p:sp>
          <p:nvSpPr>
            <p:cNvPr id="110" name="직사각형 109"/>
            <p:cNvSpPr/>
            <p:nvPr/>
          </p:nvSpPr>
          <p:spPr>
            <a:xfrm>
              <a:off x="1461171" y="4933046"/>
              <a:ext cx="1155948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488759" y="4926872"/>
              <a:ext cx="64891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smtClean="0">
                  <a:solidFill>
                    <a:srgbClr val="FF0000"/>
                  </a:solidFill>
                </a:rPr>
                <a:t>4</a:t>
              </a:r>
              <a:r>
                <a:rPr lang="ko-KR" altLang="en-US" sz="700" smtClean="0">
                  <a:solidFill>
                    <a:srgbClr val="FF0000"/>
                  </a:solidFill>
                </a:rPr>
                <a:t>자리 숫자</a:t>
              </a:r>
              <a:endParaRPr lang="en-US" altLang="ko-KR" sz="7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92658" y="4944115"/>
            <a:ext cx="2540606" cy="276999"/>
            <a:chOff x="4028139" y="4994410"/>
            <a:chExt cx="2540606" cy="276999"/>
          </a:xfrm>
        </p:grpSpPr>
        <p:sp>
          <p:nvSpPr>
            <p:cNvPr id="118" name="직사각형 117"/>
            <p:cNvSpPr/>
            <p:nvPr/>
          </p:nvSpPr>
          <p:spPr>
            <a:xfrm>
              <a:off x="5970115" y="5026170"/>
              <a:ext cx="598630" cy="228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ysClr val="windowText" lastClr="000000"/>
                  </a:solidFill>
                </a:rPr>
                <a:t>내용확인</a:t>
              </a:r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241072" y="4994410"/>
              <a:ext cx="1771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개인정보수집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</a:rPr>
                <a:t>이용에 동의합니다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28139" y="5052633"/>
              <a:ext cx="166011" cy="160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5649161" y="3623276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3" name="타원 72"/>
          <p:cNvSpPr/>
          <p:nvPr/>
        </p:nvSpPr>
        <p:spPr>
          <a:xfrm>
            <a:off x="1317770" y="372536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6" name="타원 75"/>
          <p:cNvSpPr/>
          <p:nvPr/>
        </p:nvSpPr>
        <p:spPr>
          <a:xfrm>
            <a:off x="1317770" y="417092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8" name="타원 77"/>
          <p:cNvSpPr/>
          <p:nvPr/>
        </p:nvSpPr>
        <p:spPr>
          <a:xfrm>
            <a:off x="1317770" y="4978893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9" name="타원 78"/>
          <p:cNvSpPr/>
          <p:nvPr/>
        </p:nvSpPr>
        <p:spPr>
          <a:xfrm>
            <a:off x="1317770" y="456390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0" name="타원 79"/>
          <p:cNvSpPr/>
          <p:nvPr/>
        </p:nvSpPr>
        <p:spPr>
          <a:xfrm>
            <a:off x="4445919" y="5118769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83" name="직사각형 82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2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25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4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smtClean="0">
                    <a:solidFill>
                      <a:srgbClr val="05C4C4"/>
                    </a:solidFill>
                  </a:rPr>
                  <a:t>설치후기</a:t>
                </a:r>
                <a:endParaRPr lang="ko-KR" altLang="en-US" sz="900" b="1" u="sng">
                  <a:solidFill>
                    <a:srgbClr val="05C4C4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3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43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50716"/>
              </p:ext>
            </p:extLst>
          </p:nvPr>
        </p:nvGraphicFramePr>
        <p:xfrm>
          <a:off x="6903308" y="60594"/>
          <a:ext cx="2240692" cy="2711280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788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2020.10.13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6638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ko-KR" altLang="en-US" sz="800" smtClean="0"/>
                <a:t>서비스 가능지역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790544" y="154649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서비스 가능지역</a:t>
            </a:r>
            <a:endParaRPr lang="ko-KR" altLang="en-US" sz="1400" b="1"/>
          </a:p>
        </p:txBody>
      </p:sp>
      <p:sp>
        <p:nvSpPr>
          <p:cNvPr id="81" name="직사각형 80"/>
          <p:cNvSpPr/>
          <p:nvPr/>
        </p:nvSpPr>
        <p:spPr>
          <a:xfrm>
            <a:off x="833269" y="2210454"/>
            <a:ext cx="5466923" cy="344174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서비스 가능지역 이미지</a:t>
            </a:r>
            <a:r>
              <a:rPr lang="en-US" altLang="ko-KR" sz="90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900" smtClean="0">
                <a:solidFill>
                  <a:sysClr val="windowText" lastClr="000000"/>
                </a:solidFill>
              </a:rPr>
              <a:t>텍스트 </a:t>
            </a:r>
            <a:endParaRPr lang="en-US" altLang="ko-KR" sz="900" smtClean="0">
              <a:solidFill>
                <a:sysClr val="windowText" lastClr="00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30345" y="452348"/>
            <a:ext cx="6533422" cy="712011"/>
            <a:chOff x="230345" y="466689"/>
            <a:chExt cx="6533422" cy="712011"/>
          </a:xfrm>
        </p:grpSpPr>
        <p:sp>
          <p:nvSpPr>
            <p:cNvPr id="31" name="직사각형 30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42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44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4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>
            <a:spLocks/>
          </p:cNvSpPr>
          <p:nvPr/>
        </p:nvSpPr>
        <p:spPr>
          <a:xfrm>
            <a:off x="3077835" y="4716090"/>
            <a:ext cx="2988331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87170" y="197978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smtClean="0">
                <a:latin typeface="+mn-ea"/>
              </a:rPr>
              <a:t>공통</a:t>
            </a:r>
            <a:endParaRPr lang="ko-KR" altLang="en-US" sz="5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3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6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50646"/>
              </p:ext>
            </p:extLst>
          </p:nvPr>
        </p:nvGraphicFramePr>
        <p:xfrm>
          <a:off x="6903308" y="60594"/>
          <a:ext cx="2240692" cy="4327480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GNB,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윙메뉴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폼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스크롤시 고정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카카오톡 바로상담 버튼 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카카오톡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채팅창 출력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네이버톡톡 바로상담 버튼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네이버톡톡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채팅장 출력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255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설치가능 지역정보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설치가능 지역정보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272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신청하기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신청이 완료되었습니다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전문 상담원이 빠르게 연락드릴 예정입니다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.’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얼랏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신청된 정보 관리자에서 확인가능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72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개인정보활용동의 체크박스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체크 안하면 신청하기 안넘어감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내용보기 버튼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개인정보 활용동의 레이어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73563"/>
                  </a:ext>
                </a:extLst>
              </a:tr>
              <a:tr h="520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탑버튼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페이지 상단으로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스크롤시 고정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</a:tbl>
          </a:graphicData>
        </a:graphic>
      </p:graphicFrame>
      <p:sp>
        <p:nvSpPr>
          <p:cNvPr id="202" name="TextBox 201"/>
          <p:cNvSpPr txBox="1"/>
          <p:nvPr/>
        </p:nvSpPr>
        <p:spPr>
          <a:xfrm>
            <a:off x="150624" y="586211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tx2"/>
                </a:solidFill>
              </a:rPr>
              <a:t>&gt; GNB</a:t>
            </a:r>
            <a:endParaRPr lang="ko-KR" altLang="en-US" sz="900" b="1">
              <a:solidFill>
                <a:schemeClr val="tx2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30345" y="1011027"/>
            <a:ext cx="6533422" cy="712011"/>
            <a:chOff x="230345" y="466689"/>
            <a:chExt cx="6533422" cy="712011"/>
          </a:xfrm>
        </p:grpSpPr>
        <p:sp>
          <p:nvSpPr>
            <p:cNvPr id="89" name="직사각형 88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6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15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7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119" name="직사각형 118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2020.11.05</a:t>
              </a:r>
              <a:endParaRPr lang="ko-KR" altLang="en-US" sz="8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0285" y="68795"/>
              <a:ext cx="1251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공통요소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0624" y="2028884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tx2"/>
                </a:solidFill>
              </a:rPr>
              <a:t>&gt; </a:t>
            </a:r>
            <a:r>
              <a:rPr lang="ko-KR" altLang="en-US" sz="900" b="1" smtClean="0">
                <a:solidFill>
                  <a:schemeClr val="tx2"/>
                </a:solidFill>
              </a:rPr>
              <a:t>우측 윙메뉴</a:t>
            </a:r>
            <a:endParaRPr lang="ko-KR" altLang="en-US" sz="900" b="1">
              <a:solidFill>
                <a:schemeClr val="tx2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425166" y="2446650"/>
            <a:ext cx="1158004" cy="2222536"/>
            <a:chOff x="6921541" y="2456453"/>
            <a:chExt cx="779762" cy="2024343"/>
          </a:xfrm>
        </p:grpSpPr>
        <p:sp>
          <p:nvSpPr>
            <p:cNvPr id="134" name="직사각형 133"/>
            <p:cNvSpPr/>
            <p:nvPr/>
          </p:nvSpPr>
          <p:spPr>
            <a:xfrm>
              <a:off x="6921541" y="2456453"/>
              <a:ext cx="779762" cy="2024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004081" y="2561673"/>
              <a:ext cx="614682" cy="4541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가입문의</a:t>
              </a:r>
              <a:endParaRPr lang="en-US" altLang="ko-KR" sz="80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0" smtClean="0">
                  <a:solidFill>
                    <a:sysClr val="windowText" lastClr="000000"/>
                  </a:solidFill>
                </a:rPr>
                <a:t>1688-5916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7004081" y="3014359"/>
              <a:ext cx="614682" cy="4541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카카오톡</a:t>
              </a:r>
              <a:endParaRPr lang="en-US" altLang="ko-KR" sz="80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바로상담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7004081" y="3465409"/>
              <a:ext cx="614682" cy="4541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네이버톡톡</a:t>
              </a:r>
              <a:endParaRPr lang="en-US" altLang="ko-KR" sz="80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바로상담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004081" y="3917113"/>
              <a:ext cx="614682" cy="4541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설치가능</a:t>
              </a:r>
              <a:endParaRPr lang="en-US" altLang="ko-KR" sz="80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지역정보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748864" y="2056822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tx2"/>
                </a:solidFill>
              </a:rPr>
              <a:t>&gt; </a:t>
            </a:r>
            <a:r>
              <a:rPr lang="ko-KR" altLang="en-US" sz="900" b="1" smtClean="0">
                <a:solidFill>
                  <a:schemeClr val="tx2"/>
                </a:solidFill>
              </a:rPr>
              <a:t>하단 상담신청</a:t>
            </a:r>
            <a:endParaRPr lang="ko-KR" altLang="en-US" sz="900" b="1">
              <a:solidFill>
                <a:schemeClr val="tx2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829244" y="2446650"/>
            <a:ext cx="4934523" cy="8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269707" y="2693590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mtClean="0"/>
              <a:t> </a:t>
            </a:r>
            <a:endParaRPr lang="ko-KR" altLang="en-US" sz="900" b="1"/>
          </a:p>
        </p:txBody>
      </p:sp>
      <p:grpSp>
        <p:nvGrpSpPr>
          <p:cNvPr id="4" name="그룹 3"/>
          <p:cNvGrpSpPr/>
          <p:nvPr/>
        </p:nvGrpSpPr>
        <p:grpSpPr>
          <a:xfrm>
            <a:off x="3117375" y="2632641"/>
            <a:ext cx="728333" cy="266418"/>
            <a:chOff x="3167160" y="2744411"/>
            <a:chExt cx="728333" cy="266418"/>
          </a:xfrm>
        </p:grpSpPr>
        <p:sp>
          <p:nvSpPr>
            <p:cNvPr id="159" name="직사각형 158"/>
            <p:cNvSpPr/>
            <p:nvPr/>
          </p:nvSpPr>
          <p:spPr>
            <a:xfrm>
              <a:off x="3167160" y="2744411"/>
              <a:ext cx="728333" cy="2664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167160" y="279538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</a:rPr>
                <a:t>이름</a:t>
              </a:r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04908" y="2632641"/>
            <a:ext cx="728333" cy="266418"/>
            <a:chOff x="3954693" y="2744411"/>
            <a:chExt cx="728333" cy="266418"/>
          </a:xfrm>
        </p:grpSpPr>
        <p:sp>
          <p:nvSpPr>
            <p:cNvPr id="160" name="직사각형 159"/>
            <p:cNvSpPr/>
            <p:nvPr/>
          </p:nvSpPr>
          <p:spPr>
            <a:xfrm>
              <a:off x="3954693" y="2744411"/>
              <a:ext cx="728333" cy="2664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954693" y="279538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</a:rPr>
                <a:t>전화번호</a:t>
              </a:r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87502" y="2632641"/>
            <a:ext cx="914833" cy="266418"/>
            <a:chOff x="4737287" y="2744411"/>
            <a:chExt cx="914833" cy="266418"/>
          </a:xfrm>
        </p:grpSpPr>
        <p:sp>
          <p:nvSpPr>
            <p:cNvPr id="163" name="직사각형 162"/>
            <p:cNvSpPr/>
            <p:nvPr/>
          </p:nvSpPr>
          <p:spPr>
            <a:xfrm>
              <a:off x="4737287" y="2744411"/>
              <a:ext cx="914833" cy="2664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737287" y="279538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</a:rPr>
                <a:t>상담시간</a:t>
              </a:r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752081" y="2744411"/>
            <a:ext cx="789120" cy="284038"/>
            <a:chOff x="5655088" y="2744411"/>
            <a:chExt cx="789120" cy="284038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5655088" y="2744411"/>
              <a:ext cx="789120" cy="2840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773728" y="279009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신청하기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22556" y="2951456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개인정보 활용동의 </a:t>
            </a:r>
            <a:r>
              <a:rPr lang="en-US" altLang="ko-KR" sz="800" smtClean="0"/>
              <a:t>[</a:t>
            </a:r>
            <a:r>
              <a:rPr lang="ko-KR" altLang="en-US" sz="800" smtClean="0"/>
              <a:t>내용보기</a:t>
            </a:r>
            <a:r>
              <a:rPr lang="en-US" altLang="ko-KR" sz="800"/>
              <a:t>]</a:t>
            </a:r>
            <a:endParaRPr lang="ko-KR" altLang="en-US" sz="800"/>
          </a:p>
        </p:txBody>
      </p:sp>
      <p:sp>
        <p:nvSpPr>
          <p:cNvPr id="168" name="직사각형 167"/>
          <p:cNvSpPr/>
          <p:nvPr/>
        </p:nvSpPr>
        <p:spPr>
          <a:xfrm>
            <a:off x="3128308" y="2981292"/>
            <a:ext cx="126326" cy="1187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33589" y="3572875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tx2"/>
                </a:solidFill>
              </a:rPr>
              <a:t>&gt; TOP </a:t>
            </a:r>
            <a:r>
              <a:rPr lang="ko-KR" altLang="en-US" sz="900" b="1" smtClean="0">
                <a:solidFill>
                  <a:schemeClr val="tx2"/>
                </a:solidFill>
              </a:rPr>
              <a:t>버튼</a:t>
            </a:r>
            <a:endParaRPr lang="ko-KR" altLang="en-US" sz="900" b="1">
              <a:solidFill>
                <a:schemeClr val="tx2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26474" y="3200978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타원 54"/>
          <p:cNvSpPr/>
          <p:nvPr/>
        </p:nvSpPr>
        <p:spPr>
          <a:xfrm>
            <a:off x="526474" y="375763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88759" y="2658128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상담이 필요하세요</a:t>
            </a:r>
            <a:r>
              <a:rPr lang="en-US" altLang="ko-KR" sz="800" smtClean="0"/>
              <a:t>?</a:t>
            </a:r>
          </a:p>
          <a:p>
            <a:pPr algn="ctr"/>
            <a:r>
              <a:rPr lang="en-US" altLang="ko-KR" sz="1400" smtClean="0"/>
              <a:t>1666-4465</a:t>
            </a:r>
            <a:endParaRPr lang="ko-KR" altLang="en-US" sz="1400"/>
          </a:p>
        </p:txBody>
      </p:sp>
      <p:sp>
        <p:nvSpPr>
          <p:cNvPr id="56" name="타원 55"/>
          <p:cNvSpPr/>
          <p:nvPr/>
        </p:nvSpPr>
        <p:spPr>
          <a:xfrm>
            <a:off x="526474" y="4221737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타원 56"/>
          <p:cNvSpPr/>
          <p:nvPr/>
        </p:nvSpPr>
        <p:spPr>
          <a:xfrm>
            <a:off x="5703797" y="2669469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947182" y="3888171"/>
            <a:ext cx="593038" cy="4834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ysClr val="windowText" lastClr="000000"/>
                </a:solidFill>
              </a:rPr>
              <a:t>TOP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931134" y="2973958"/>
            <a:ext cx="147547" cy="141732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0" name="타원 59"/>
          <p:cNvSpPr/>
          <p:nvPr/>
        </p:nvSpPr>
        <p:spPr>
          <a:xfrm>
            <a:off x="1830888" y="3803707"/>
            <a:ext cx="147547" cy="141732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059728" y="3737538"/>
            <a:ext cx="2217529" cy="1863295"/>
            <a:chOff x="3126823" y="3617307"/>
            <a:chExt cx="2217529" cy="1863295"/>
          </a:xfrm>
        </p:grpSpPr>
        <p:sp>
          <p:nvSpPr>
            <p:cNvPr id="2" name="직사각형 1"/>
            <p:cNvSpPr/>
            <p:nvPr/>
          </p:nvSpPr>
          <p:spPr>
            <a:xfrm>
              <a:off x="3126823" y="3617307"/>
              <a:ext cx="2217529" cy="1863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ㅍㅅ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91471" y="3803707"/>
              <a:ext cx="213459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■ 개인정보의 수집 및 이용목적</a:t>
              </a:r>
            </a:p>
            <a:p>
              <a:r>
                <a:rPr lang="ko-KR" altLang="en-US" sz="800"/>
                <a:t>수집한 개인정보를 다음의 목적을 위해 활용합니다</a:t>
              </a:r>
              <a:r>
                <a:rPr lang="en-US" altLang="ko-KR" sz="800"/>
                <a:t>.</a:t>
              </a:r>
            </a:p>
            <a:p>
              <a:r>
                <a:rPr lang="en-US" altLang="ko-KR" sz="800"/>
                <a:t>- </a:t>
              </a:r>
              <a:r>
                <a:rPr lang="ko-KR" altLang="en-US" sz="800"/>
                <a:t>렌탈 온라인 신청</a:t>
              </a:r>
              <a:r>
                <a:rPr lang="en-US" altLang="ko-KR" sz="800"/>
                <a:t>, </a:t>
              </a:r>
              <a:r>
                <a:rPr lang="ko-KR" altLang="en-US" sz="800"/>
                <a:t>접수</a:t>
              </a:r>
            </a:p>
            <a:p>
              <a:r>
                <a:rPr lang="ko-KR" altLang="en-US" sz="800"/>
                <a:t>■ 수집하는 개인정보 항목</a:t>
              </a:r>
            </a:p>
            <a:p>
              <a:r>
                <a:rPr lang="ko-KR" altLang="en-US" sz="800"/>
                <a:t>렌탈 온라인 신청</a:t>
              </a:r>
              <a:r>
                <a:rPr lang="en-US" altLang="ko-KR" sz="800"/>
                <a:t>, </a:t>
              </a:r>
              <a:r>
                <a:rPr lang="ko-KR" altLang="en-US" sz="800"/>
                <a:t>접수를 위해 아래와 같은 개인정보를 수집하고 있습니다</a:t>
              </a:r>
              <a:r>
                <a:rPr lang="en-US" altLang="ko-KR" sz="800"/>
                <a:t>.</a:t>
              </a:r>
            </a:p>
            <a:p>
              <a:r>
                <a:rPr lang="en-US" altLang="ko-KR" sz="800"/>
                <a:t>- </a:t>
              </a:r>
              <a:r>
                <a:rPr lang="ko-KR" altLang="en-US" sz="800"/>
                <a:t>수집항목 </a:t>
              </a:r>
              <a:r>
                <a:rPr lang="en-US" altLang="ko-KR" sz="800"/>
                <a:t>: </a:t>
              </a:r>
              <a:r>
                <a:rPr lang="ko-KR" altLang="en-US" sz="800"/>
                <a:t>성명</a:t>
              </a:r>
              <a:r>
                <a:rPr lang="en-US" altLang="ko-KR" sz="800"/>
                <a:t>, </a:t>
              </a:r>
              <a:r>
                <a:rPr lang="ko-KR" altLang="en-US" sz="800"/>
                <a:t>연락처</a:t>
              </a:r>
              <a:r>
                <a:rPr lang="en-US" altLang="ko-KR" sz="800"/>
                <a:t>(</a:t>
              </a:r>
              <a:r>
                <a:rPr lang="ko-KR" altLang="en-US" sz="800"/>
                <a:t>휴대폰 번호</a:t>
              </a:r>
              <a:r>
                <a:rPr lang="en-US" altLang="ko-KR" sz="800"/>
                <a:t>)</a:t>
              </a:r>
            </a:p>
            <a:p>
              <a:r>
                <a:rPr lang="en-US" altLang="ko-KR" sz="800"/>
                <a:t>■ </a:t>
              </a:r>
              <a:r>
                <a:rPr lang="ko-KR" altLang="en-US" sz="800"/>
                <a:t>개인정보의 보유 및 이용기간</a:t>
              </a:r>
            </a:p>
            <a:p>
              <a:r>
                <a:rPr lang="ko-KR" altLang="en-US" sz="800"/>
                <a:t>개인정보 수집 및 이용목적이 달성된 후에는 예외 없이 해당 정보를 지체 없이 파기합니다</a:t>
              </a:r>
              <a:r>
                <a:rPr lang="en-US" altLang="ko-KR" sz="800"/>
                <a:t>.</a:t>
              </a:r>
              <a:endParaRPr lang="ko-KR" altLang="en-US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004094" y="3740670"/>
            <a:ext cx="195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X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413718" y="3147328"/>
            <a:ext cx="0" cy="540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188562" y="2941049"/>
            <a:ext cx="493015" cy="206279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7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518888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810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255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272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</a:tbl>
          </a:graphicData>
        </a:graphic>
      </p:graphicFrame>
      <p:sp>
        <p:nvSpPr>
          <p:cNvPr id="202" name="TextBox 201"/>
          <p:cNvSpPr txBox="1"/>
          <p:nvPr/>
        </p:nvSpPr>
        <p:spPr>
          <a:xfrm>
            <a:off x="150624" y="586211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tx2"/>
                </a:solidFill>
              </a:rPr>
              <a:t>&gt; </a:t>
            </a:r>
            <a:r>
              <a:rPr lang="ko-KR" altLang="en-US" sz="900" b="1" smtClean="0">
                <a:solidFill>
                  <a:schemeClr val="tx2"/>
                </a:solidFill>
              </a:rPr>
              <a:t>푸터영역</a:t>
            </a:r>
            <a:endParaRPr lang="ko-KR" altLang="en-US" sz="900" b="1">
              <a:solidFill>
                <a:schemeClr val="tx2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119" name="직사각형 118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2020.11.05</a:t>
              </a:r>
              <a:endParaRPr lang="ko-KR" altLang="en-US" sz="8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0285" y="68795"/>
              <a:ext cx="1251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공통요소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72621" y="1077252"/>
            <a:ext cx="6354030" cy="18386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77453" y="1301054"/>
            <a:ext cx="2010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개인정보처리방침     홈페이지이용약관</a:t>
            </a:r>
            <a:endParaRPr lang="ko-KR" altLang="en-US" sz="800"/>
          </a:p>
        </p:txBody>
      </p:sp>
      <p:sp>
        <p:nvSpPr>
          <p:cNvPr id="54" name="TextBox 53"/>
          <p:cNvSpPr txBox="1"/>
          <p:nvPr/>
        </p:nvSpPr>
        <p:spPr>
          <a:xfrm>
            <a:off x="377453" y="1844461"/>
            <a:ext cx="3807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회사명 </a:t>
            </a:r>
            <a:r>
              <a:rPr lang="en-US" altLang="ko-KR" sz="800" smtClean="0"/>
              <a:t>: </a:t>
            </a:r>
            <a:r>
              <a:rPr lang="ko-KR" altLang="en-US" sz="800" smtClean="0"/>
              <a:t>거산텔레콤㈜</a:t>
            </a:r>
            <a:endParaRPr lang="en-US" altLang="ko-KR" sz="800" smtClean="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주소 </a:t>
            </a:r>
            <a:r>
              <a:rPr lang="en-US" altLang="ko-KR" sz="800" smtClean="0"/>
              <a:t>: </a:t>
            </a:r>
            <a:r>
              <a:rPr lang="ko-KR" altLang="en-US" sz="800" smtClean="0"/>
              <a:t>경상남도 김해시 전하로 </a:t>
            </a:r>
            <a:r>
              <a:rPr lang="en-US" altLang="ko-KR" sz="800" smtClean="0"/>
              <a:t>161</a:t>
            </a:r>
            <a:r>
              <a:rPr lang="ko-KR" altLang="en-US" sz="800" smtClean="0"/>
              <a:t>번길 </a:t>
            </a:r>
            <a:r>
              <a:rPr lang="en-US" altLang="ko-KR" sz="800" smtClean="0"/>
              <a:t>10, 601</a:t>
            </a:r>
            <a:r>
              <a:rPr lang="ko-KR" altLang="en-US" sz="800" smtClean="0"/>
              <a:t>호</a:t>
            </a:r>
            <a:r>
              <a:rPr lang="en-US" altLang="ko-KR" sz="800" smtClean="0"/>
              <a:t>(</a:t>
            </a:r>
            <a:r>
              <a:rPr lang="ko-KR" altLang="en-US" sz="800" smtClean="0"/>
              <a:t>흥동</a:t>
            </a:r>
            <a:r>
              <a:rPr lang="en-US" altLang="ko-KR" sz="800" smtClean="0"/>
              <a:t>)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 smtClean="0"/>
              <a:t>통신판매업신고 </a:t>
            </a:r>
            <a:r>
              <a:rPr lang="en-US" altLang="ko-KR" sz="800" smtClean="0"/>
              <a:t>: </a:t>
            </a:r>
            <a:r>
              <a:rPr lang="ko-KR" altLang="en-US" sz="800"/>
              <a:t>제 </a:t>
            </a:r>
            <a:r>
              <a:rPr lang="en-US" altLang="ko-KR" sz="800"/>
              <a:t>2017-</a:t>
            </a:r>
            <a:r>
              <a:rPr lang="ko-KR" altLang="en-US" sz="800"/>
              <a:t>경남김해</a:t>
            </a:r>
            <a:r>
              <a:rPr lang="en-US" altLang="ko-KR" sz="800"/>
              <a:t>-0162</a:t>
            </a:r>
            <a:r>
              <a:rPr lang="ko-KR" altLang="en-US" sz="800" smtClean="0"/>
              <a:t>호     대표번호 </a:t>
            </a:r>
            <a:r>
              <a:rPr lang="en-US" altLang="ko-KR" sz="800" smtClean="0"/>
              <a:t>: 1666-4465            </a:t>
            </a:r>
          </a:p>
          <a:p>
            <a:pPr>
              <a:lnSpc>
                <a:spcPct val="150000"/>
              </a:lnSpc>
            </a:pPr>
            <a:r>
              <a:rPr lang="en-US" altLang="ko-KR" sz="800" smtClean="0"/>
              <a:t>Copyright </a:t>
            </a:r>
            <a:r>
              <a:rPr lang="en-US" altLang="ko-KR" sz="800"/>
              <a:t>© </a:t>
            </a:r>
            <a:r>
              <a:rPr lang="en-US" altLang="ko-KR" sz="800" smtClean="0"/>
              <a:t>2020 LG HelloVision </a:t>
            </a:r>
            <a:r>
              <a:rPr lang="en-US" altLang="ko-KR" sz="800"/>
              <a:t>All Rights Reserved.</a:t>
            </a:r>
            <a:endParaRPr lang="en-US" altLang="ko-KR" sz="80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909170" y="1950366"/>
            <a:ext cx="13452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/>
              <a:t>고객센터</a:t>
            </a:r>
            <a:endParaRPr lang="en-US" altLang="ko-KR" sz="1100" b="1" smtClean="0"/>
          </a:p>
          <a:p>
            <a:pPr algn="ctr"/>
            <a:r>
              <a:rPr lang="en-US" altLang="ko-KR" b="1" smtClean="0"/>
              <a:t>1666-4465</a:t>
            </a:r>
            <a:endParaRPr lang="ko-KR" altLang="en-US" b="1"/>
          </a:p>
        </p:txBody>
      </p:sp>
      <p:pic>
        <p:nvPicPr>
          <p:cNvPr id="12290" name="Picture 2" descr="http://www.lghello-cable.com/file_data/logo/202006/btn_logo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32" y="1256778"/>
            <a:ext cx="1294978" cy="45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>
            <a:spLocks/>
          </p:cNvSpPr>
          <p:nvPr/>
        </p:nvSpPr>
        <p:spPr>
          <a:xfrm>
            <a:off x="3077835" y="4716090"/>
            <a:ext cx="2988331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87170" y="197978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smtClean="0">
                <a:latin typeface="+mn-ea"/>
              </a:rPr>
              <a:t>메인</a:t>
            </a:r>
            <a:endParaRPr lang="ko-KR" altLang="en-US" sz="5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227651" y="611634"/>
            <a:ext cx="6536117" cy="50405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230345" y="487588"/>
            <a:ext cx="6533422" cy="712011"/>
            <a:chOff x="230345" y="466689"/>
            <a:chExt cx="6533422" cy="712011"/>
          </a:xfrm>
        </p:grpSpPr>
        <p:sp>
          <p:nvSpPr>
            <p:cNvPr id="67" name="직사각형 66"/>
            <p:cNvSpPr/>
            <p:nvPr/>
          </p:nvSpPr>
          <p:spPr>
            <a:xfrm>
              <a:off x="230345" y="466689"/>
              <a:ext cx="6533422" cy="712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Placeholde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497C2CAF-2493-4CB5-BF81-54769743900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26474" y="653507"/>
              <a:ext cx="1513086" cy="366197"/>
              <a:chOff x="3864743" y="2328044"/>
              <a:chExt cx="1008113" cy="1008112"/>
            </a:xfrm>
            <a:solidFill>
              <a:srgbClr val="FFFFFF"/>
            </a:solidFill>
          </p:grpSpPr>
          <p:grpSp>
            <p:nvGrpSpPr>
              <p:cNvPr id="103" name="Placeholder">
                <a:extLst>
                  <a:ext uri="{FF2B5EF4-FFF2-40B4-BE49-F238E27FC236}">
                    <a16:creationId xmlns:a16="http://schemas.microsoft.com/office/drawing/2014/main" id="{34C25DA5-0D13-407A-9F60-C64D718C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743" y="2328044"/>
                <a:ext cx="1008113" cy="1008112"/>
                <a:chOff x="507999" y="1397000"/>
                <a:chExt cx="1008113" cy="1008112"/>
              </a:xfrm>
              <a:grpFill/>
            </p:grpSpPr>
            <p:sp>
              <p:nvSpPr>
                <p:cNvPr id="105" name="Border">
                  <a:extLst>
                    <a:ext uri="{FF2B5EF4-FFF2-40B4-BE49-F238E27FC236}">
                      <a16:creationId xmlns:a16="http://schemas.microsoft.com/office/drawing/2014/main" id="{947ABEC9-B148-464E-9328-5AC8EAC45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Line 2">
                  <a:extLst>
                    <a:ext uri="{FF2B5EF4-FFF2-40B4-BE49-F238E27FC236}">
                      <a16:creationId xmlns:a16="http://schemas.microsoft.com/office/drawing/2014/main" id="{87F9FF62-D0A8-4F20-AD9A-5A9060865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99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Line 1">
                  <a:extLst>
                    <a:ext uri="{FF2B5EF4-FFF2-40B4-BE49-F238E27FC236}">
                      <a16:creationId xmlns:a16="http://schemas.microsoft.com/office/drawing/2014/main" id="{C50C0B86-4C61-4E09-AF85-9F6D4C6C7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4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26545CD3-0C36-4680-928A-BCDCCA32EB7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080455" y="2497808"/>
                <a:ext cx="576696" cy="668584"/>
              </a:xfrm>
              <a:prstGeom prst="rect">
                <a:avLst/>
              </a:prstGeom>
              <a:grp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 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2269198" y="814750"/>
              <a:ext cx="4431074" cy="240734"/>
              <a:chOff x="2356679" y="926560"/>
              <a:chExt cx="4596445" cy="24455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2356679" y="926560"/>
                <a:ext cx="34121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696737" y="936619"/>
                <a:ext cx="55072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46311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704630" y="936619"/>
                <a:ext cx="670452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제휴할인</a:t>
                </a:r>
                <a:endParaRPr lang="ko-KR" altLang="en-US" sz="900" b="1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373927" y="936619"/>
                <a:ext cx="909899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자주하는질문</a:t>
                </a:r>
                <a:endParaRPr lang="ko-KR" altLang="en-US" sz="900" b="1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282671" y="936619"/>
                <a:ext cx="670453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설치후기</a:t>
                </a:r>
                <a:endParaRPr lang="ko-KR" altLang="en-US" sz="900" b="1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15608" y="936619"/>
                <a:ext cx="790176" cy="234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9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7305"/>
              </p:ext>
            </p:extLst>
          </p:nvPr>
        </p:nvGraphicFramePr>
        <p:xfrm>
          <a:off x="6903308" y="60594"/>
          <a:ext cx="2240692" cy="4295456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46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상단전체메뉴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스크롤시 고정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920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메인배너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관리자설정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이미지노출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개수 제한 없음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자동롤링되고 좌우 버튼으로도 이미지 롤링가능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이동 인디케이터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등록된 배너수 만큼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5274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퀵메뉴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각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10567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베스트상품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TV 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TV+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서브탭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각 카테고리에 상품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2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 노출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해당 상품 링크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전체요금제 보러가기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해당 카테고리 서브페이지로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2020.11.05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9769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메인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227651" y="1183883"/>
            <a:ext cx="6536115" cy="18579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244" y="1844833"/>
            <a:ext cx="258689" cy="272775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19106" y="1836520"/>
            <a:ext cx="258689" cy="272775"/>
          </a:xfrm>
          <a:prstGeom prst="rect">
            <a:avLst/>
          </a:prstGeom>
        </p:spPr>
      </p:pic>
      <p:sp>
        <p:nvSpPr>
          <p:cNvPr id="48" name="Label" descr="&lt;SmartSettings&gt;&lt;SmartResize anchorLeft=&quot;Relativ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26545CD3-0C36-4680-928A-BCDCCA32EB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8563" y="1794412"/>
            <a:ext cx="1055558" cy="212366"/>
          </a:xfrm>
          <a:prstGeom prst="rect">
            <a:avLst/>
          </a:prstGeom>
          <a:solidFill>
            <a:srgbClr val="FFFFFF"/>
          </a:solidFill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메인배너 이미지</a:t>
            </a:r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5858" y="64989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932" y="2440948"/>
            <a:ext cx="719574" cy="101758"/>
          </a:xfrm>
          <a:prstGeom prst="rect">
            <a:avLst/>
          </a:prstGeom>
        </p:spPr>
      </p:pic>
      <p:sp>
        <p:nvSpPr>
          <p:cNvPr id="88" name="타원 87"/>
          <p:cNvSpPr/>
          <p:nvPr/>
        </p:nvSpPr>
        <p:spPr>
          <a:xfrm>
            <a:off x="2917439" y="1730954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0238" y="2703233"/>
            <a:ext cx="5449954" cy="75428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35921" y="2842178"/>
            <a:ext cx="559769" cy="549463"/>
            <a:chOff x="1299684" y="2957299"/>
            <a:chExt cx="559769" cy="549463"/>
          </a:xfrm>
        </p:grpSpPr>
        <p:sp>
          <p:nvSpPr>
            <p:cNvPr id="64" name="TextBox 63"/>
            <p:cNvSpPr txBox="1"/>
            <p:nvPr/>
          </p:nvSpPr>
          <p:spPr>
            <a:xfrm>
              <a:off x="1299684" y="3275930"/>
              <a:ext cx="5597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헬로</a:t>
              </a:r>
              <a:r>
                <a:rPr lang="en-US" altLang="ko-KR" sz="900" b="1" smtClean="0"/>
                <a:t>TV</a:t>
              </a:r>
              <a:endParaRPr lang="ko-KR" altLang="en-US" sz="900" b="1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31627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81203" y="2842178"/>
            <a:ext cx="761747" cy="559186"/>
            <a:chOff x="2344548" y="2957299"/>
            <a:chExt cx="761747" cy="559186"/>
          </a:xfrm>
        </p:grpSpPr>
        <p:sp>
          <p:nvSpPr>
            <p:cNvPr id="65" name="TextBox 64"/>
            <p:cNvSpPr txBox="1"/>
            <p:nvPr/>
          </p:nvSpPr>
          <p:spPr>
            <a:xfrm>
              <a:off x="2344548" y="3285653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헬로인터넷</a:t>
              </a:r>
              <a:endParaRPr lang="ko-KR" altLang="en-US" sz="900" b="1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543380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728463" y="2842178"/>
            <a:ext cx="761747" cy="559644"/>
            <a:chOff x="3591390" y="2957299"/>
            <a:chExt cx="761747" cy="559644"/>
          </a:xfrm>
        </p:grpSpPr>
        <p:sp>
          <p:nvSpPr>
            <p:cNvPr id="66" name="TextBox 65"/>
            <p:cNvSpPr txBox="1"/>
            <p:nvPr/>
          </p:nvSpPr>
          <p:spPr>
            <a:xfrm>
              <a:off x="3591390" y="3286111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모바일결합</a:t>
              </a:r>
              <a:endParaRPr lang="ko-KR" altLang="en-US" sz="900" b="1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827743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987268" y="2842178"/>
            <a:ext cx="877163" cy="559644"/>
            <a:chOff x="4916727" y="2957299"/>
            <a:chExt cx="877163" cy="559644"/>
          </a:xfrm>
        </p:grpSpPr>
        <p:sp>
          <p:nvSpPr>
            <p:cNvPr id="76" name="TextBox 75"/>
            <p:cNvSpPr txBox="1"/>
            <p:nvPr/>
          </p:nvSpPr>
          <p:spPr>
            <a:xfrm>
              <a:off x="4916727" y="3286111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헬로렌탈결합</a:t>
              </a:r>
              <a:endParaRPr lang="ko-KR" altLang="en-US" sz="900" b="1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216542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146252" y="356680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베스트상품</a:t>
            </a:r>
            <a:endParaRPr lang="ko-KR" altLang="en-US" sz="1050" b="1"/>
          </a:p>
        </p:txBody>
      </p:sp>
      <p:grpSp>
        <p:nvGrpSpPr>
          <p:cNvPr id="97" name="그룹 96"/>
          <p:cNvGrpSpPr/>
          <p:nvPr/>
        </p:nvGrpSpPr>
        <p:grpSpPr>
          <a:xfrm>
            <a:off x="2964102" y="5689363"/>
            <a:ext cx="1063215" cy="311949"/>
            <a:chOff x="-649037" y="2327160"/>
            <a:chExt cx="1063215" cy="311949"/>
          </a:xfrm>
        </p:grpSpPr>
        <p:sp>
          <p:nvSpPr>
            <p:cNvPr id="98" name="아래쪽 화살표 9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348713" y="547663"/>
            <a:ext cx="6293989" cy="59765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188389" y="297732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3036036" y="362506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50238" y="4259045"/>
            <a:ext cx="2696376" cy="961101"/>
            <a:chOff x="850238" y="4259045"/>
            <a:chExt cx="2696376" cy="961101"/>
          </a:xfrm>
        </p:grpSpPr>
        <p:sp>
          <p:nvSpPr>
            <p:cNvPr id="82" name="직사각형 81"/>
            <p:cNvSpPr/>
            <p:nvPr/>
          </p:nvSpPr>
          <p:spPr>
            <a:xfrm>
              <a:off x="850238" y="4259045"/>
              <a:ext cx="2696376" cy="96110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75321" y="4449377"/>
              <a:ext cx="1643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/>
                <a:t>프리미엄 </a:t>
              </a:r>
              <a:r>
                <a:rPr lang="en-US" altLang="ko-KR" sz="800" b="1" smtClean="0"/>
                <a:t>UHD</a:t>
              </a:r>
            </a:p>
            <a:p>
              <a:r>
                <a:rPr lang="en-US" altLang="ko-KR" sz="800" smtClean="0"/>
                <a:t>+</a:t>
              </a:r>
              <a:r>
                <a:rPr lang="ko-KR" altLang="en-US" sz="800"/>
                <a:t> </a:t>
              </a:r>
              <a:r>
                <a:rPr lang="ko-KR" altLang="en-US" sz="800" smtClean="0"/>
                <a:t>유튜브</a:t>
              </a:r>
              <a:r>
                <a:rPr lang="en-US" altLang="ko-KR" sz="800" smtClean="0"/>
                <a:t>, </a:t>
              </a:r>
              <a:r>
                <a:rPr lang="ko-KR" altLang="en-US" sz="800" smtClean="0"/>
                <a:t>넷플릭스</a:t>
              </a:r>
              <a:r>
                <a:rPr lang="en-US" altLang="ko-KR" sz="800" smtClean="0"/>
                <a:t>, </a:t>
              </a:r>
              <a:r>
                <a:rPr lang="ko-KR" altLang="en-US" sz="800" smtClean="0"/>
                <a:t>아이들나라</a:t>
              </a:r>
              <a:endParaRPr lang="en-US" altLang="ko-KR" sz="800" smtClean="0"/>
            </a:p>
            <a:p>
              <a:r>
                <a:rPr lang="en-US" altLang="ko-KR" sz="800" smtClean="0"/>
                <a:t>3</a:t>
              </a:r>
              <a:r>
                <a:rPr lang="ko-KR" altLang="en-US" sz="800" smtClean="0"/>
                <a:t>년약정</a:t>
              </a:r>
              <a:endParaRPr lang="en-US" altLang="ko-KR" sz="800" smtClean="0"/>
            </a:p>
            <a:p>
              <a:r>
                <a:rPr lang="ko-KR" altLang="en-US" sz="8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17,600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원</a:t>
              </a:r>
              <a:endParaRPr lang="ko-KR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110062" y="4464474"/>
              <a:ext cx="565848" cy="56584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600645" y="4259045"/>
            <a:ext cx="2696376" cy="961101"/>
            <a:chOff x="850238" y="4259045"/>
            <a:chExt cx="2696376" cy="961101"/>
          </a:xfrm>
        </p:grpSpPr>
        <p:sp>
          <p:nvSpPr>
            <p:cNvPr id="114" name="직사각형 113"/>
            <p:cNvSpPr/>
            <p:nvPr/>
          </p:nvSpPr>
          <p:spPr>
            <a:xfrm>
              <a:off x="850238" y="4259045"/>
              <a:ext cx="2696376" cy="96110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827585" y="4454118"/>
              <a:ext cx="1643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/>
                <a:t>베이직 </a:t>
              </a:r>
              <a:r>
                <a:rPr lang="en-US" altLang="ko-KR" sz="800" b="1"/>
                <a:t>UHD</a:t>
              </a:r>
            </a:p>
            <a:p>
              <a:r>
                <a:rPr lang="en-US" altLang="ko-KR" sz="800"/>
                <a:t>+</a:t>
              </a:r>
              <a:r>
                <a:rPr lang="ko-KR" altLang="en-US" sz="800"/>
                <a:t> 유튜브</a:t>
              </a:r>
              <a:r>
                <a:rPr lang="en-US" altLang="ko-KR" sz="800"/>
                <a:t>, </a:t>
              </a:r>
              <a:r>
                <a:rPr lang="ko-KR" altLang="en-US" sz="800"/>
                <a:t>넷플릭스</a:t>
              </a:r>
              <a:r>
                <a:rPr lang="en-US" altLang="ko-KR" sz="800"/>
                <a:t>, </a:t>
              </a:r>
              <a:r>
                <a:rPr lang="ko-KR" altLang="en-US" sz="800"/>
                <a:t>아이들나라</a:t>
              </a:r>
              <a:endParaRPr lang="en-US" altLang="ko-KR" sz="800"/>
            </a:p>
            <a:p>
              <a:r>
                <a:rPr lang="en-US" altLang="ko-KR" sz="800"/>
                <a:t>3</a:t>
              </a:r>
              <a:r>
                <a:rPr lang="ko-KR" altLang="en-US" sz="800"/>
                <a:t>년약정</a:t>
              </a:r>
              <a:endParaRPr lang="en-US" altLang="ko-KR" sz="800"/>
            </a:p>
            <a:p>
              <a:r>
                <a:rPr lang="ko-KR" altLang="en-US" sz="800" b="1">
                  <a:solidFill>
                    <a:srgbClr val="FF0000"/>
                  </a:solidFill>
                </a:rPr>
                <a:t>월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15,400</a:t>
              </a:r>
              <a:r>
                <a:rPr lang="ko-KR" altLang="en-US" sz="800" b="1">
                  <a:solidFill>
                    <a:srgbClr val="FF0000"/>
                  </a:solidFill>
                </a:rPr>
                <a:t>원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110062" y="4469215"/>
              <a:ext cx="565848" cy="56584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472632" y="3923139"/>
            <a:ext cx="328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FF0000"/>
                </a:solidFill>
              </a:rPr>
              <a:t>TV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91902" y="3923139"/>
            <a:ext cx="530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인터넷</a:t>
            </a:r>
            <a:endParaRPr lang="ko-KR" altLang="en-US" sz="900" b="1"/>
          </a:p>
        </p:txBody>
      </p:sp>
      <p:sp>
        <p:nvSpPr>
          <p:cNvPr id="119" name="TextBox 118"/>
          <p:cNvSpPr txBox="1"/>
          <p:nvPr/>
        </p:nvSpPr>
        <p:spPr>
          <a:xfrm>
            <a:off x="4076458" y="3923139"/>
            <a:ext cx="75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/>
              <a:t>TV+</a:t>
            </a:r>
            <a:r>
              <a:rPr lang="ko-KR" altLang="en-US" sz="900" b="1" smtClean="0"/>
              <a:t>인터넷</a:t>
            </a:r>
            <a:endParaRPr lang="ko-KR" altLang="en-US" sz="900" b="1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903262" y="5289653"/>
            <a:ext cx="1308193" cy="2569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전체요금제 보러가기</a:t>
            </a:r>
            <a:endParaRPr lang="ko-KR" altLang="en-US" sz="900" b="1"/>
          </a:p>
        </p:txBody>
      </p:sp>
      <p:sp>
        <p:nvSpPr>
          <p:cNvPr id="122" name="타원 121"/>
          <p:cNvSpPr/>
          <p:nvPr/>
        </p:nvSpPr>
        <p:spPr>
          <a:xfrm>
            <a:off x="2813495" y="5253464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아이리빙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아이리빙테마1" id="{B3899BCF-CED0-4765-97BE-5122B9E35113}" vid="{C2B358B5-675D-4859-BB77-995AB64CDFD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29638</TotalTime>
  <Words>4994</Words>
  <Application>Microsoft Office PowerPoint</Application>
  <PresentationFormat>사용자 지정</PresentationFormat>
  <Paragraphs>1738</Paragraphs>
  <Slides>43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나눔고딕</vt:lpstr>
      <vt:lpstr>돋움</vt:lpstr>
      <vt:lpstr>맑은 고딕</vt:lpstr>
      <vt:lpstr>Arial</vt:lpstr>
      <vt:lpstr>Segoe UI</vt:lpstr>
      <vt:lpstr>Wingdings</vt:lpstr>
      <vt:lpstr>디자인 사용자 지정</vt:lpstr>
      <vt:lpstr>아이리빙테마1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여 지현</cp:lastModifiedBy>
  <cp:revision>2138</cp:revision>
  <cp:lastPrinted>2020-10-20T08:30:37Z</cp:lastPrinted>
  <dcterms:created xsi:type="dcterms:W3CDTF">2018-01-08T06:52:41Z</dcterms:created>
  <dcterms:modified xsi:type="dcterms:W3CDTF">2020-11-20T09:10:39Z</dcterms:modified>
  <cp:contentStatus/>
</cp:coreProperties>
</file>