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BED38-EF0D-4224-8B4B-38C66ECA177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DBFC-F90A-461A-BC62-F575E3ECC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7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0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7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9A5C-E854-4149-A726-A20DDD26ED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3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gitlab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B3D266D6-333A-4C33-BD49-B5E31A89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34069"/>
            <a:ext cx="4105275" cy="1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AEF9494-20A1-4792-B2B8-6E34A67D1C97}"/>
              </a:ext>
            </a:extLst>
          </p:cNvPr>
          <p:cNvGrpSpPr/>
          <p:nvPr/>
        </p:nvGrpSpPr>
        <p:grpSpPr>
          <a:xfrm>
            <a:off x="502808" y="973813"/>
            <a:ext cx="6542229" cy="5236242"/>
            <a:chOff x="315771" y="869904"/>
            <a:chExt cx="6542229" cy="52362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27D16B-CADB-449F-B88D-11AFB1E5D85B}"/>
                </a:ext>
              </a:extLst>
            </p:cNvPr>
            <p:cNvSpPr txBox="1"/>
            <p:nvPr/>
          </p:nvSpPr>
          <p:spPr>
            <a:xfrm>
              <a:off x="315771" y="869904"/>
              <a:ext cx="6542229" cy="523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버전관리시스템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(VCS)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파일의 변화를 시간에 따라 기록한 뒤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특정 시점의 버전을 사용할 수 있게 하는 시스템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원하는 시점으로 복구하여 프로젝트에서 파일의 잘못된 수정이나 분실에 대처할 수 있음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로컬 버전관리 시스템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파일이 변경되는 부분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(Patch set)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 기록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기록된 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Patch Set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 이용해 파일을 특정 시점으로 되돌림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중앙집중식 버전관리 시스템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(CVCS)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다른 개발자와 함께 작업하기 위한 버전관리 시스템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중앙 데이터베이스 서버를 통해 관리하므로 협업이나 관리가 편함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중앙 서버에 문제가 발생할 경우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프로젝트의 모든 변경사항을 잃을 수 있음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분산 버전 관리 시스템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(DVCS)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클라이언트에 저장소와 히스토리를 전부 복제하는 버전관리 시스템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각 개발자가 중앙 서버에 접속하지 않고 코드 작업을 할 수 있음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서버에 문제가 생길 경우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클라이언트에 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Clone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된 데이터로 서버 복원 가능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172FA98-A296-4BBC-8555-D7EF8D8903CA}"/>
                </a:ext>
              </a:extLst>
            </p:cNvPr>
            <p:cNvGrpSpPr/>
            <p:nvPr/>
          </p:nvGrpSpPr>
          <p:grpSpPr>
            <a:xfrm>
              <a:off x="1061770" y="3044372"/>
              <a:ext cx="162460" cy="1724109"/>
              <a:chOff x="1575667" y="3073400"/>
              <a:chExt cx="162460" cy="1724109"/>
            </a:xfrm>
          </p:grpSpPr>
          <p:sp>
            <p:nvSpPr>
              <p:cNvPr id="2" name="화살표: 아래쪽 1">
                <a:extLst>
                  <a:ext uri="{FF2B5EF4-FFF2-40B4-BE49-F238E27FC236}">
                    <a16:creationId xmlns:a16="http://schemas.microsoft.com/office/drawing/2014/main" id="{45E47468-E3AB-4891-9658-8C0B2E33A37D}"/>
                  </a:ext>
                </a:extLst>
              </p:cNvPr>
              <p:cNvSpPr/>
              <p:nvPr/>
            </p:nvSpPr>
            <p:spPr>
              <a:xfrm>
                <a:off x="1575668" y="3073400"/>
                <a:ext cx="162459" cy="221343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43625B07-FB6C-47FF-94AD-8BBC5E16E645}"/>
                  </a:ext>
                </a:extLst>
              </p:cNvPr>
              <p:cNvSpPr/>
              <p:nvPr/>
            </p:nvSpPr>
            <p:spPr>
              <a:xfrm>
                <a:off x="1575667" y="4576166"/>
                <a:ext cx="162459" cy="221343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81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E68FFB-A903-4F86-AB76-D65780A48B82}"/>
              </a:ext>
            </a:extLst>
          </p:cNvPr>
          <p:cNvGrpSpPr/>
          <p:nvPr/>
        </p:nvGrpSpPr>
        <p:grpSpPr>
          <a:xfrm>
            <a:off x="405354" y="4944655"/>
            <a:ext cx="3093111" cy="1971382"/>
            <a:chOff x="424404" y="4476836"/>
            <a:chExt cx="3093111" cy="1971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891ECE-189E-46FC-92F3-BA8161F15537}"/>
                </a:ext>
              </a:extLst>
            </p:cNvPr>
            <p:cNvSpPr txBox="1"/>
            <p:nvPr/>
          </p:nvSpPr>
          <p:spPr>
            <a:xfrm>
              <a:off x="424404" y="4476836"/>
              <a:ext cx="2560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</a:rPr>
                <a:t>	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FEA928-5CEA-4C1D-AB9C-94222617664B}"/>
                </a:ext>
              </a:extLst>
            </p:cNvPr>
            <p:cNvSpPr txBox="1"/>
            <p:nvPr/>
          </p:nvSpPr>
          <p:spPr>
            <a:xfrm>
              <a:off x="467946" y="4953000"/>
              <a:ext cx="3049569" cy="149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Git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을 지원하는 웹 호스팅 서비스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Git 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호스팅 사이트 중 가장 많은 사용자를 보유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많은 사람이 참여하는 오픈소스 프로젝트에 적합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유로 계정으로 비공개 </a:t>
              </a:r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Private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저장소 사용 가능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1GB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로 용량이 제한되어 있음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E7DBC7-DA31-46A5-B97F-78F3A07C1D9A}"/>
              </a:ext>
            </a:extLst>
          </p:cNvPr>
          <p:cNvGrpSpPr/>
          <p:nvPr/>
        </p:nvGrpSpPr>
        <p:grpSpPr>
          <a:xfrm>
            <a:off x="3524772" y="4953000"/>
            <a:ext cx="3237978" cy="2586541"/>
            <a:chOff x="3543822" y="4485181"/>
            <a:chExt cx="3237978" cy="25865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2805FD-A9E2-42E0-933C-5912D4B01A10}"/>
                </a:ext>
              </a:extLst>
            </p:cNvPr>
            <p:cNvSpPr txBox="1"/>
            <p:nvPr/>
          </p:nvSpPr>
          <p:spPr>
            <a:xfrm>
              <a:off x="3543822" y="4485181"/>
              <a:ext cx="2464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</a:rPr>
                <a:t>Gitlab	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https://about.gitlab.com/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4E499D-E350-4085-BDE1-10E1B10B35BE}"/>
                </a:ext>
              </a:extLst>
            </p:cNvPr>
            <p:cNvSpPr txBox="1"/>
            <p:nvPr/>
          </p:nvSpPr>
          <p:spPr>
            <a:xfrm>
              <a:off x="3600972" y="4953000"/>
              <a:ext cx="3180828" cy="2118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Git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의 원격 저장소 기능과 이슈 </a:t>
              </a:r>
              <a:r>
                <a:rPr lang="ko-KR" altLang="en-US" sz="1013" dirty="0" err="1">
                  <a:solidFill>
                    <a:schemeClr val="bg2">
                      <a:lumMod val="25000"/>
                    </a:schemeClr>
                  </a:solidFill>
                </a:rPr>
                <a:t>트래커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1013" dirty="0" err="1">
                  <a:solidFill>
                    <a:schemeClr val="bg2">
                      <a:lumMod val="25000"/>
                    </a:schemeClr>
                  </a:solidFill>
                </a:rPr>
                <a:t>기능등을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제공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웹 기반의 </a:t>
              </a:r>
              <a:r>
                <a:rPr lang="ko-KR" altLang="en-US" sz="1013" dirty="0" err="1">
                  <a:solidFill>
                    <a:schemeClr val="bg2">
                      <a:lumMod val="25000"/>
                    </a:schemeClr>
                  </a:solidFill>
                </a:rPr>
                <a:t>데브옵스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시스템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자제 호스팅을 통해 코드 비공개 유지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Private 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저장소 무료로 사용 가능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프로젝트 관리를 위한 </a:t>
              </a:r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CI 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시스템 제공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 err="1">
                  <a:solidFill>
                    <a:schemeClr val="bg2">
                      <a:lumMod val="25000"/>
                    </a:schemeClr>
                  </a:solidFill>
                </a:rPr>
                <a:t>리포지토리의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Push Pull 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동작이 </a:t>
              </a:r>
              <a:r>
                <a:rPr lang="en-US" altLang="ko-KR" sz="1013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에 비해 느림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인터페이스 페이지 전환에 시간이 걸림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27D16B-CADB-449F-B88D-11AFB1E5D85B}"/>
              </a:ext>
            </a:extLst>
          </p:cNvPr>
          <p:cNvSpPr txBox="1"/>
          <p:nvPr/>
        </p:nvSpPr>
        <p:spPr>
          <a:xfrm>
            <a:off x="318828" y="4408923"/>
            <a:ext cx="256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Git repository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관리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468467" y="764065"/>
            <a:ext cx="256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E6D35-24FF-4D9D-9B18-29DBF8E475A8}"/>
              </a:ext>
            </a:extLst>
          </p:cNvPr>
          <p:cNvSpPr txBox="1"/>
          <p:nvPr/>
        </p:nvSpPr>
        <p:spPr>
          <a:xfrm>
            <a:off x="695169" y="1071842"/>
            <a:ext cx="5312733" cy="243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프로젝트 등에서 소스코드 관리를 위한 분산버전 관리 시스템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변경되지 않은 파일을 새로 저장하는 것이 아니라 그 파일에 대한 링크만을 저장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빠른 수행속도에 중점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 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데이터 무결성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분산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비선형 워크플로를 지원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로컬에서 대부분의 명령을 실행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 오프라인이나 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VPN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 연결 없이 프로젝트 진행가능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에서는 파일을 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가지 상태로 관리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Committed :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데이터가 로컬 데이터베이스에 저장된 상태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Modified :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수정된 파일이 로컬 데이터베이스에 저장되지 않은 상태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Staged :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현재 수정한 파일을 저장할 것으로 표시된 상태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633271" y="93842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원격 저장소 생성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GitHub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7998A-2C02-4DCE-9411-208620CD7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2" y="1700532"/>
            <a:ext cx="3467100" cy="255670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C8C6F5-4561-4576-BA22-21B9E9553874}"/>
              </a:ext>
            </a:extLst>
          </p:cNvPr>
          <p:cNvGrpSpPr/>
          <p:nvPr/>
        </p:nvGrpSpPr>
        <p:grpSpPr>
          <a:xfrm>
            <a:off x="830802" y="4832984"/>
            <a:ext cx="3467100" cy="2530754"/>
            <a:chOff x="868902" y="4482852"/>
            <a:chExt cx="3467100" cy="253075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88B982-69F6-4BFB-988B-DBD70D94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902" y="4482852"/>
              <a:ext cx="3467100" cy="25307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DB9316-7085-46F6-B397-02721C742E48}"/>
                </a:ext>
              </a:extLst>
            </p:cNvPr>
            <p:cNvSpPr/>
            <p:nvPr/>
          </p:nvSpPr>
          <p:spPr>
            <a:xfrm>
              <a:off x="1783303" y="4953000"/>
              <a:ext cx="2207672" cy="1714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4297902" y="1843407"/>
            <a:ext cx="2560098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>
                <a:hlinkClick r:id="rId4"/>
              </a:rPr>
              <a:t>Github.com</a:t>
            </a:r>
            <a:r>
              <a:rPr lang="ko-KR" altLang="en-US" sz="1013" dirty="0"/>
              <a:t>에 접속하여 로그인한 뒤</a:t>
            </a:r>
            <a:r>
              <a:rPr lang="en-US" altLang="ko-KR" sz="1013" dirty="0"/>
              <a:t>,</a:t>
            </a:r>
          </a:p>
          <a:p>
            <a:endParaRPr lang="en-US" altLang="ko-KR" sz="1013" dirty="0"/>
          </a:p>
          <a:p>
            <a:r>
              <a:rPr lang="ko-KR" altLang="en-US" sz="1013" dirty="0"/>
              <a:t>우측 상단 </a:t>
            </a:r>
            <a:r>
              <a:rPr lang="en-US" altLang="ko-KR" sz="1013" dirty="0"/>
              <a:t>+ </a:t>
            </a:r>
            <a:r>
              <a:rPr lang="ko-KR" altLang="en-US" sz="1013" dirty="0"/>
              <a:t>버튼을 통해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새로운 저장소 생성</a:t>
            </a:r>
            <a:endParaRPr lang="en-US" altLang="ko-KR" sz="101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C392A-8155-4A63-A210-98FB76C241B7}"/>
              </a:ext>
            </a:extLst>
          </p:cNvPr>
          <p:cNvSpPr txBox="1"/>
          <p:nvPr/>
        </p:nvSpPr>
        <p:spPr>
          <a:xfrm>
            <a:off x="4297902" y="4953000"/>
            <a:ext cx="256009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네모 칸의 주소를 통해 원격 저장소의 주소를 복사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1447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633271" y="951402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로컬 저장소와 원격 저장소 연결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3750725" y="1322656"/>
            <a:ext cx="2560098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원하는 디렉토리에서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마우스 </a:t>
            </a:r>
            <a:r>
              <a:rPr lang="ko-KR" altLang="en-US" sz="1013" dirty="0" err="1"/>
              <a:t>우클릭을</a:t>
            </a:r>
            <a:r>
              <a:rPr lang="ko-KR" altLang="en-US" sz="1013" dirty="0"/>
              <a:t> 통해</a:t>
            </a:r>
            <a:r>
              <a:rPr lang="en-US" altLang="ko-KR" sz="1013" dirty="0"/>
              <a:t> Git Bash Here </a:t>
            </a:r>
            <a:r>
              <a:rPr lang="ko-KR" altLang="en-US" sz="1013" dirty="0"/>
              <a:t>실행</a:t>
            </a:r>
            <a:endParaRPr lang="en-US" altLang="ko-KR" sz="101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C392A-8155-4A63-A210-98FB76C241B7}"/>
              </a:ext>
            </a:extLst>
          </p:cNvPr>
          <p:cNvSpPr txBox="1"/>
          <p:nvPr/>
        </p:nvSpPr>
        <p:spPr>
          <a:xfrm>
            <a:off x="3790617" y="2986279"/>
            <a:ext cx="1652420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</a:t>
            </a:r>
            <a:r>
              <a:rPr lang="ko-KR" altLang="en-US" sz="1013" dirty="0"/>
              <a:t> </a:t>
            </a:r>
            <a:r>
              <a:rPr lang="en-US" altLang="ko-KR" sz="1013" dirty="0" err="1"/>
              <a:t>init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en-US" altLang="ko-KR" sz="1013" dirty="0"/>
              <a:t>git clone [</a:t>
            </a:r>
            <a:r>
              <a:rPr lang="ko-KR" altLang="en-US" sz="1013" dirty="0"/>
              <a:t>원격저장소 주소</a:t>
            </a:r>
            <a:r>
              <a:rPr lang="en-US" altLang="ko-KR" sz="1013" dirty="0"/>
              <a:t>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35B3FE-3EF9-493D-BA62-9BD5AC0BA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"/>
          <a:stretch/>
        </p:blipFill>
        <p:spPr>
          <a:xfrm>
            <a:off x="761809" y="2986279"/>
            <a:ext cx="2988916" cy="18733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EFC392-AF66-4BA8-9C54-8A260CFC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9" y="5586481"/>
            <a:ext cx="2988916" cy="194052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23289A1-BC62-4274-A035-81C31E60731C}"/>
              </a:ext>
            </a:extLst>
          </p:cNvPr>
          <p:cNvGrpSpPr/>
          <p:nvPr/>
        </p:nvGrpSpPr>
        <p:grpSpPr>
          <a:xfrm>
            <a:off x="2048234" y="1322656"/>
            <a:ext cx="1145135" cy="1536737"/>
            <a:chOff x="1668129" y="1449542"/>
            <a:chExt cx="1145135" cy="15367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D6A132-5F3D-4C79-B831-C1CBC267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075" y="1449542"/>
              <a:ext cx="1125189" cy="153673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7219107-55DC-4FA0-829C-182B64A2CF3B}"/>
                </a:ext>
              </a:extLst>
            </p:cNvPr>
            <p:cNvSpPr/>
            <p:nvPr/>
          </p:nvSpPr>
          <p:spPr>
            <a:xfrm>
              <a:off x="1668129" y="2362201"/>
              <a:ext cx="1125189" cy="12966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1EC724-AAC0-4CB9-8B12-B1D6228F75D8}"/>
              </a:ext>
            </a:extLst>
          </p:cNvPr>
          <p:cNvSpPr txBox="1"/>
          <p:nvPr/>
        </p:nvSpPr>
        <p:spPr>
          <a:xfrm>
            <a:off x="3790617" y="5586481"/>
            <a:ext cx="1162383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status</a:t>
            </a:r>
          </a:p>
          <a:p>
            <a:endParaRPr lang="en-US" altLang="ko-KR" sz="1013" dirty="0"/>
          </a:p>
          <a:p>
            <a:r>
              <a:rPr lang="en-US" altLang="ko-KR" sz="1013" dirty="0"/>
              <a:t>git add .</a:t>
            </a:r>
          </a:p>
          <a:p>
            <a:r>
              <a:rPr lang="en-US" altLang="ko-KR" sz="1013" dirty="0"/>
              <a:t>git add [</a:t>
            </a:r>
            <a:r>
              <a:rPr lang="ko-KR" altLang="en-US" sz="1013" dirty="0"/>
              <a:t>파일이름</a:t>
            </a:r>
            <a:r>
              <a:rPr lang="en-US" altLang="ko-KR" sz="1013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FAECA2-D706-44D2-88A4-E346EC8A7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9" y="7650053"/>
            <a:ext cx="2988916" cy="19337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9BE286-7A90-4584-A060-5C90A414ABED}"/>
              </a:ext>
            </a:extLst>
          </p:cNvPr>
          <p:cNvSpPr txBox="1"/>
          <p:nvPr/>
        </p:nvSpPr>
        <p:spPr>
          <a:xfrm>
            <a:off x="633270" y="5215227"/>
            <a:ext cx="29100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로컬 저장소 변경 내용</a:t>
            </a:r>
            <a:r>
              <a:rPr lang="en-US" altLang="ko-KR" sz="1013" dirty="0"/>
              <a:t> -</a:t>
            </a:r>
            <a:r>
              <a:rPr lang="ko-KR" altLang="en-US" sz="1013" dirty="0"/>
              <a:t> 원격 저장소에 반영</a:t>
            </a:r>
            <a:endParaRPr lang="en-US" altLang="ko-KR" sz="101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6C430E-9E02-4AD3-95C5-958B5DFEF50C}"/>
              </a:ext>
            </a:extLst>
          </p:cNvPr>
          <p:cNvSpPr txBox="1"/>
          <p:nvPr/>
        </p:nvSpPr>
        <p:spPr>
          <a:xfrm>
            <a:off x="3790617" y="7650053"/>
            <a:ext cx="1721183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commit –m [‘</a:t>
            </a:r>
            <a:r>
              <a:rPr lang="ko-KR" altLang="en-US" sz="1013" dirty="0"/>
              <a:t>메시지내용</a:t>
            </a:r>
            <a:r>
              <a:rPr lang="en-US" altLang="ko-KR" sz="1013" dirty="0"/>
              <a:t>’]</a:t>
            </a:r>
          </a:p>
          <a:p>
            <a:endParaRPr lang="en-US" altLang="ko-KR" sz="1013" dirty="0"/>
          </a:p>
          <a:p>
            <a:endParaRPr lang="en-US" altLang="ko-KR" sz="1013" dirty="0"/>
          </a:p>
          <a:p>
            <a:r>
              <a:rPr lang="en-US" altLang="ko-KR" sz="1013" dirty="0"/>
              <a:t>git push origin master</a:t>
            </a:r>
          </a:p>
          <a:p>
            <a:r>
              <a:rPr lang="en-US" altLang="ko-KR" sz="1013" dirty="0"/>
              <a:t>git push origin [</a:t>
            </a:r>
            <a:r>
              <a:rPr lang="ko-KR" altLang="en-US" sz="1013" dirty="0" err="1"/>
              <a:t>브랜치명</a:t>
            </a:r>
            <a:r>
              <a:rPr lang="en-US" altLang="ko-KR" sz="1013" dirty="0"/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6ABC6-DDBD-4F68-B1F0-5FA648939D2A}"/>
              </a:ext>
            </a:extLst>
          </p:cNvPr>
          <p:cNvSpPr txBox="1"/>
          <p:nvPr/>
        </p:nvSpPr>
        <p:spPr>
          <a:xfrm>
            <a:off x="4953000" y="5586481"/>
            <a:ext cx="190500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변경 내용 확인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모든 파일 </a:t>
            </a:r>
            <a:r>
              <a:rPr lang="en-US" altLang="ko-KR" sz="1013" dirty="0"/>
              <a:t>Tracked </a:t>
            </a:r>
            <a:r>
              <a:rPr lang="ko-KR" altLang="en-US" sz="1013" dirty="0"/>
              <a:t>전환</a:t>
            </a:r>
            <a:r>
              <a:rPr lang="en-US" altLang="ko-KR" sz="1013" dirty="0"/>
              <a:t>(</a:t>
            </a:r>
            <a:r>
              <a:rPr lang="ko-KR" altLang="en-US" sz="1013" dirty="0"/>
              <a:t>등록</a:t>
            </a:r>
            <a:r>
              <a:rPr lang="en-US" altLang="ko-KR" sz="1013" dirty="0"/>
              <a:t>)</a:t>
            </a:r>
          </a:p>
          <a:p>
            <a:r>
              <a:rPr lang="ko-KR" altLang="en-US" sz="1013" dirty="0"/>
              <a:t>해당 파일 </a:t>
            </a:r>
            <a:r>
              <a:rPr lang="en-US" altLang="ko-KR" sz="1013" dirty="0"/>
              <a:t>Tracked </a:t>
            </a:r>
            <a:r>
              <a:rPr lang="ko-KR" altLang="en-US" sz="1013" dirty="0"/>
              <a:t>전환</a:t>
            </a:r>
            <a:endParaRPr lang="en-US" altLang="ko-KR" sz="101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3B19C-9665-4794-A1EB-18461E8D0E64}"/>
              </a:ext>
            </a:extLst>
          </p:cNvPr>
          <p:cNvSpPr txBox="1"/>
          <p:nvPr/>
        </p:nvSpPr>
        <p:spPr>
          <a:xfrm>
            <a:off x="5443037" y="7650053"/>
            <a:ext cx="1306308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변경 내용</a:t>
            </a:r>
            <a:endParaRPr lang="en-US" altLang="ko-KR" sz="1013" dirty="0"/>
          </a:p>
          <a:p>
            <a:r>
              <a:rPr lang="ko-KR" altLang="en-US" sz="1013" dirty="0"/>
              <a:t>로컬 저장소에 저장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원격 저장소에 반영</a:t>
            </a:r>
            <a:endParaRPr lang="en-US" altLang="ko-KR" sz="1013" dirty="0"/>
          </a:p>
          <a:p>
            <a:r>
              <a:rPr lang="ko-KR" altLang="en-US" sz="1013" dirty="0"/>
              <a:t>해당 </a:t>
            </a:r>
            <a:r>
              <a:rPr lang="en-US" altLang="ko-KR" sz="1013" dirty="0"/>
              <a:t>branch</a:t>
            </a:r>
            <a:r>
              <a:rPr lang="ko-KR" altLang="en-US" sz="1013" dirty="0"/>
              <a:t>에 반영</a:t>
            </a:r>
            <a:endParaRPr lang="en-US" altLang="ko-KR" sz="1013" dirty="0"/>
          </a:p>
          <a:p>
            <a:endParaRPr lang="en-US" altLang="ko-KR" sz="101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8F180-DC98-4ACD-A5CA-12AEDC64D9F7}"/>
              </a:ext>
            </a:extLst>
          </p:cNvPr>
          <p:cNvSpPr txBox="1"/>
          <p:nvPr/>
        </p:nvSpPr>
        <p:spPr>
          <a:xfrm>
            <a:off x="5346700" y="2986279"/>
            <a:ext cx="1748757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</a:t>
            </a:r>
            <a:r>
              <a:rPr lang="ko-KR" altLang="en-US" sz="1013" dirty="0"/>
              <a:t>시작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로컬저장소에</a:t>
            </a:r>
            <a:endParaRPr lang="en-US" altLang="ko-KR" sz="1013" dirty="0"/>
          </a:p>
          <a:p>
            <a:r>
              <a:rPr lang="ko-KR" altLang="en-US" sz="1013" dirty="0"/>
              <a:t>원격저장소 주소 복사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1683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547177" y="967645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원격 저장소 변경내용 </a:t>
            </a:r>
            <a:r>
              <a:rPr lang="en-US" altLang="ko-KR" sz="1013" dirty="0"/>
              <a:t>- </a:t>
            </a:r>
            <a:r>
              <a:rPr lang="ko-KR" altLang="en-US" sz="1013" dirty="0"/>
              <a:t>로컬 저장소에 반영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3589615" y="1366643"/>
            <a:ext cx="1608185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pull origin master</a:t>
            </a:r>
          </a:p>
          <a:p>
            <a:endParaRPr lang="en-US" altLang="ko-KR" sz="1013" dirty="0"/>
          </a:p>
          <a:p>
            <a:r>
              <a:rPr lang="en-US" altLang="ko-KR" sz="1013" dirty="0"/>
              <a:t>git pull origin [</a:t>
            </a:r>
            <a:r>
              <a:rPr lang="ko-KR" altLang="en-US" sz="1013" dirty="0" err="1"/>
              <a:t>브랜치명</a:t>
            </a:r>
            <a:r>
              <a:rPr lang="en-US" altLang="ko-KR" sz="1013" dirty="0"/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EA9E2-E8CE-4911-8470-1C234786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7" y="1366643"/>
            <a:ext cx="3042438" cy="19337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A521C9-1497-4698-8616-51510EF45C6F}"/>
              </a:ext>
            </a:extLst>
          </p:cNvPr>
          <p:cNvSpPr txBox="1"/>
          <p:nvPr/>
        </p:nvSpPr>
        <p:spPr>
          <a:xfrm>
            <a:off x="547177" y="3622031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 err="1"/>
              <a:t>브랜치</a:t>
            </a:r>
            <a:r>
              <a:rPr lang="en-US" altLang="ko-KR" sz="1013" dirty="0"/>
              <a:t>(Branch) </a:t>
            </a:r>
            <a:r>
              <a:rPr lang="ko-KR" altLang="en-US" sz="1013" dirty="0"/>
              <a:t>생성</a:t>
            </a:r>
            <a:endParaRPr lang="en-US" altLang="ko-KR" sz="1013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C3C1EE-D57F-4AF7-AEE6-BA699BC1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7" y="4021029"/>
            <a:ext cx="3416216" cy="73790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ED56C4-ABE0-4EF4-BB2D-A690A313C74E}"/>
              </a:ext>
            </a:extLst>
          </p:cNvPr>
          <p:cNvGrpSpPr/>
          <p:nvPr/>
        </p:nvGrpSpPr>
        <p:grpSpPr>
          <a:xfrm>
            <a:off x="3963393" y="3985895"/>
            <a:ext cx="3360610" cy="559961"/>
            <a:chOff x="633271" y="2529889"/>
            <a:chExt cx="3360610" cy="5599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E27F68-E29B-4F36-8EBE-93BBCA28F117}"/>
                </a:ext>
              </a:extLst>
            </p:cNvPr>
            <p:cNvSpPr txBox="1"/>
            <p:nvPr/>
          </p:nvSpPr>
          <p:spPr>
            <a:xfrm>
              <a:off x="633271" y="2529889"/>
              <a:ext cx="1456786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  branch 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  <a:p>
              <a:endParaRPr lang="en-US" altLang="ko-KR" sz="1013" dirty="0"/>
            </a:p>
            <a:p>
              <a:r>
                <a:rPr lang="en-US" altLang="ko-KR" sz="1013" dirty="0"/>
                <a:t>git branch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DC1FD8-0D47-4951-B4E8-EF35DB39D207}"/>
                </a:ext>
              </a:extLst>
            </p:cNvPr>
            <p:cNvSpPr txBox="1"/>
            <p:nvPr/>
          </p:nvSpPr>
          <p:spPr>
            <a:xfrm>
              <a:off x="2090057" y="2529889"/>
              <a:ext cx="1903824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branch </a:t>
              </a:r>
              <a:r>
                <a:rPr lang="ko-KR" altLang="en-US" sz="1013" dirty="0"/>
                <a:t>생성</a:t>
              </a:r>
              <a:endParaRPr lang="en-US" altLang="ko-KR" sz="1013" dirty="0"/>
            </a:p>
            <a:p>
              <a:endParaRPr lang="en-US" altLang="ko-KR" sz="1013" dirty="0"/>
            </a:p>
            <a:p>
              <a:r>
                <a:rPr lang="ko-KR" altLang="en-US" sz="1013" dirty="0"/>
                <a:t>생성된 </a:t>
              </a:r>
              <a:r>
                <a:rPr lang="en-US" altLang="ko-KR" sz="1013" dirty="0"/>
                <a:t>branch </a:t>
              </a:r>
              <a:r>
                <a:rPr lang="ko-KR" altLang="en-US" sz="1013" dirty="0"/>
                <a:t>확인</a:t>
              </a:r>
              <a:endParaRPr lang="en-US" altLang="ko-KR" sz="1013" dirty="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FCF48F6A-6960-4756-AAAE-20EC6F13B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77" y="5298622"/>
            <a:ext cx="3416216" cy="62858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193551-83A7-4AD0-8214-BBC6E71599E7}"/>
              </a:ext>
            </a:extLst>
          </p:cNvPr>
          <p:cNvGrpSpPr/>
          <p:nvPr/>
        </p:nvGrpSpPr>
        <p:grpSpPr>
          <a:xfrm>
            <a:off x="4020777" y="5298622"/>
            <a:ext cx="3514909" cy="248209"/>
            <a:chOff x="633270" y="2529889"/>
            <a:chExt cx="3514909" cy="2482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A4C63-E206-4BC3-BAF2-8C501DDD8C48}"/>
                </a:ext>
              </a:extLst>
            </p:cNvPr>
            <p:cNvSpPr txBox="1"/>
            <p:nvPr/>
          </p:nvSpPr>
          <p:spPr>
            <a:xfrm>
              <a:off x="633270" y="2529889"/>
              <a:ext cx="161108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  checkout  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020CA-B1FB-4A64-AD59-8DAFECC53C9E}"/>
                </a:ext>
              </a:extLst>
            </p:cNvPr>
            <p:cNvSpPr txBox="1"/>
            <p:nvPr/>
          </p:nvSpPr>
          <p:spPr>
            <a:xfrm>
              <a:off x="2244355" y="2529889"/>
              <a:ext cx="190382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branch </a:t>
              </a:r>
              <a:r>
                <a:rPr lang="ko-KR" altLang="en-US" sz="1013" dirty="0"/>
                <a:t>전환</a:t>
              </a:r>
              <a:endParaRPr lang="en-US" altLang="ko-KR" sz="1013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88D0BCF-1DB9-4839-BD23-B75E5A5EE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77" y="6912048"/>
            <a:ext cx="3473600" cy="11647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C6DF32-0DBD-463B-8B3F-F0E1B34A3A76}"/>
              </a:ext>
            </a:extLst>
          </p:cNvPr>
          <p:cNvSpPr txBox="1"/>
          <p:nvPr/>
        </p:nvSpPr>
        <p:spPr>
          <a:xfrm>
            <a:off x="547177" y="6466896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 err="1"/>
              <a:t>브랜치</a:t>
            </a:r>
            <a:r>
              <a:rPr lang="en-US" altLang="ko-KR" sz="1013" dirty="0"/>
              <a:t>(Branch) </a:t>
            </a:r>
            <a:r>
              <a:rPr lang="ko-KR" altLang="en-US" sz="1013" dirty="0"/>
              <a:t>병합</a:t>
            </a:r>
            <a:endParaRPr lang="en-US" altLang="ko-KR" sz="1013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2383AA-40D1-4503-AA85-66C2CADD57CA}"/>
              </a:ext>
            </a:extLst>
          </p:cNvPr>
          <p:cNvGrpSpPr/>
          <p:nvPr/>
        </p:nvGrpSpPr>
        <p:grpSpPr>
          <a:xfrm>
            <a:off x="4020777" y="6907646"/>
            <a:ext cx="3360610" cy="559961"/>
            <a:chOff x="633271" y="2529889"/>
            <a:chExt cx="3360610" cy="5599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23E4E2-55E4-48F0-B124-A55C2D9AC837}"/>
                </a:ext>
              </a:extLst>
            </p:cNvPr>
            <p:cNvSpPr txBox="1"/>
            <p:nvPr/>
          </p:nvSpPr>
          <p:spPr>
            <a:xfrm>
              <a:off x="633271" y="2529889"/>
              <a:ext cx="1456786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checkout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master</a:t>
              </a:r>
            </a:p>
            <a:p>
              <a:endParaRPr lang="en-US" altLang="ko-KR" sz="1013" dirty="0"/>
            </a:p>
            <a:p>
              <a:r>
                <a:rPr lang="en-US" altLang="ko-KR" sz="1013" dirty="0"/>
                <a:t>git merge 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9A22DD-9492-42FC-BB5E-12E79CBEF988}"/>
                </a:ext>
              </a:extLst>
            </p:cNvPr>
            <p:cNvSpPr txBox="1"/>
            <p:nvPr/>
          </p:nvSpPr>
          <p:spPr>
            <a:xfrm>
              <a:off x="2090057" y="2529889"/>
              <a:ext cx="1903824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master</a:t>
              </a:r>
              <a:r>
                <a:rPr lang="ko-KR" altLang="en-US" sz="1013" dirty="0"/>
                <a:t>로 전환</a:t>
              </a:r>
              <a:endParaRPr lang="en-US" altLang="ko-KR" sz="1013" dirty="0"/>
            </a:p>
            <a:p>
              <a:endParaRPr lang="en-US" altLang="ko-KR" sz="1013" dirty="0"/>
            </a:p>
            <a:p>
              <a:r>
                <a:rPr lang="en-US" altLang="ko-KR" sz="1013" dirty="0"/>
                <a:t>branch </a:t>
              </a:r>
              <a:r>
                <a:rPr lang="ko-KR" altLang="en-US" sz="1013" dirty="0"/>
                <a:t>병합</a:t>
              </a:r>
              <a:endParaRPr lang="en-US" altLang="ko-KR" sz="1013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32C906A-8878-4B95-9BF3-48DD569C7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77" y="8726719"/>
            <a:ext cx="3473600" cy="7711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A72B9A-61BE-4B33-9221-9C148B0D981E}"/>
              </a:ext>
            </a:extLst>
          </p:cNvPr>
          <p:cNvSpPr txBox="1"/>
          <p:nvPr/>
        </p:nvSpPr>
        <p:spPr>
          <a:xfrm>
            <a:off x="633271" y="8325332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 err="1"/>
              <a:t>브랜치</a:t>
            </a:r>
            <a:r>
              <a:rPr lang="en-US" altLang="ko-KR" sz="1013" dirty="0"/>
              <a:t>(Branch)  </a:t>
            </a:r>
            <a:r>
              <a:rPr lang="ko-KR" altLang="en-US" sz="1013" dirty="0"/>
              <a:t>삭제</a:t>
            </a:r>
            <a:endParaRPr lang="en-US" altLang="ko-KR" sz="1013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26A689E-F8D9-4D07-AE84-B52B96CB2D6F}"/>
              </a:ext>
            </a:extLst>
          </p:cNvPr>
          <p:cNvGrpSpPr/>
          <p:nvPr/>
        </p:nvGrpSpPr>
        <p:grpSpPr>
          <a:xfrm>
            <a:off x="4020776" y="8722316"/>
            <a:ext cx="3360611" cy="559962"/>
            <a:chOff x="633270" y="2529888"/>
            <a:chExt cx="3360611" cy="5599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776FEB-EE4F-4164-862C-8E103773A020}"/>
                </a:ext>
              </a:extLst>
            </p:cNvPr>
            <p:cNvSpPr txBox="1"/>
            <p:nvPr/>
          </p:nvSpPr>
          <p:spPr>
            <a:xfrm>
              <a:off x="633270" y="2529889"/>
              <a:ext cx="1611085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branch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–b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  <a:p>
              <a:endParaRPr lang="en-US" altLang="ko-KR" sz="1013" dirty="0"/>
            </a:p>
            <a:p>
              <a:r>
                <a:rPr lang="en-US" altLang="ko-KR" sz="1013" dirty="0"/>
                <a:t>git branch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77DFB0-C1D5-4828-9975-6D3EDB886688}"/>
                </a:ext>
              </a:extLst>
            </p:cNvPr>
            <p:cNvSpPr txBox="1"/>
            <p:nvPr/>
          </p:nvSpPr>
          <p:spPr>
            <a:xfrm>
              <a:off x="2090057" y="2529888"/>
              <a:ext cx="1903824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 </a:t>
              </a:r>
              <a:r>
                <a:rPr lang="ko-KR" altLang="en-US" sz="1013" dirty="0"/>
                <a:t>병합 끝난 </a:t>
              </a:r>
              <a:r>
                <a:rPr lang="en-US" altLang="ko-KR" sz="1013" dirty="0"/>
                <a:t>branch </a:t>
              </a:r>
              <a:r>
                <a:rPr lang="ko-KR" altLang="en-US" sz="1013" dirty="0"/>
                <a:t>삭제</a:t>
              </a:r>
              <a:endParaRPr lang="en-US" altLang="ko-KR" sz="1013" dirty="0"/>
            </a:p>
            <a:p>
              <a:endParaRPr lang="en-US" altLang="ko-KR" sz="1013" dirty="0"/>
            </a:p>
            <a:p>
              <a:r>
                <a:rPr lang="ko-KR" altLang="en-US" sz="1013" dirty="0"/>
                <a:t> 삭제되었는지 확인</a:t>
              </a:r>
              <a:endParaRPr lang="en-US" altLang="ko-KR" sz="1013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0E6D4F3-A8CC-4696-A6A6-092A9A92C2C6}"/>
              </a:ext>
            </a:extLst>
          </p:cNvPr>
          <p:cNvSpPr txBox="1"/>
          <p:nvPr/>
        </p:nvSpPr>
        <p:spPr>
          <a:xfrm>
            <a:off x="5065487" y="1366643"/>
            <a:ext cx="2020262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원격저장소의 소스를</a:t>
            </a:r>
            <a:endParaRPr lang="en-US" altLang="ko-KR" sz="1013" dirty="0"/>
          </a:p>
          <a:p>
            <a:r>
              <a:rPr lang="ko-KR" altLang="en-US" sz="1013" dirty="0"/>
              <a:t>불러와 로컬 저장소에 병합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40357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633271" y="93842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새로운 프로젝트 생성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GitLab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3335877" y="1408572"/>
            <a:ext cx="2560098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>
                <a:hlinkClick r:id="rId2"/>
              </a:rPr>
              <a:t>http://gitlab.com</a:t>
            </a:r>
            <a:r>
              <a:rPr lang="ko-KR" altLang="en-US" sz="1013" dirty="0"/>
              <a:t>에 접속하여 로그인한 뒤</a:t>
            </a:r>
            <a:r>
              <a:rPr lang="en-US" altLang="ko-KR" sz="1013" dirty="0"/>
              <a:t>,</a:t>
            </a:r>
          </a:p>
          <a:p>
            <a:endParaRPr lang="en-US" altLang="ko-KR" sz="1013" dirty="0"/>
          </a:p>
          <a:p>
            <a:r>
              <a:rPr lang="ko-KR" altLang="en-US" sz="1013" dirty="0"/>
              <a:t>우측 </a:t>
            </a:r>
            <a:r>
              <a:rPr lang="en-US" altLang="ko-KR" sz="1013" dirty="0"/>
              <a:t>New project </a:t>
            </a:r>
            <a:r>
              <a:rPr lang="ko-KR" altLang="en-US" sz="1013" dirty="0"/>
              <a:t>버튼을 통해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새로운 프로젝트 생성</a:t>
            </a:r>
            <a:endParaRPr lang="en-US" altLang="ko-KR" sz="1013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44D277-10C4-4E66-B2CD-038422505D29}"/>
              </a:ext>
            </a:extLst>
          </p:cNvPr>
          <p:cNvGrpSpPr/>
          <p:nvPr/>
        </p:nvGrpSpPr>
        <p:grpSpPr>
          <a:xfrm>
            <a:off x="704851" y="1408572"/>
            <a:ext cx="2418537" cy="1809164"/>
            <a:chOff x="830802" y="1656781"/>
            <a:chExt cx="3428999" cy="253257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844BA3B-8F7E-45C2-9C88-D87E55BB7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802" y="1656781"/>
              <a:ext cx="3428999" cy="253257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1F4949-134A-4C4B-8CC1-8756FB2FDE30}"/>
                </a:ext>
              </a:extLst>
            </p:cNvPr>
            <p:cNvSpPr/>
            <p:nvPr/>
          </p:nvSpPr>
          <p:spPr>
            <a:xfrm>
              <a:off x="3759200" y="2488159"/>
              <a:ext cx="500601" cy="16614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BE8030-4A60-440A-936C-CE9487A33A7E}"/>
              </a:ext>
            </a:extLst>
          </p:cNvPr>
          <p:cNvGrpSpPr/>
          <p:nvPr/>
        </p:nvGrpSpPr>
        <p:grpSpPr>
          <a:xfrm>
            <a:off x="704851" y="3439675"/>
            <a:ext cx="2421683" cy="1809164"/>
            <a:chOff x="864442" y="4658311"/>
            <a:chExt cx="3433460" cy="25325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39FD33-613B-4192-AE4F-D23E7062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442" y="4658311"/>
              <a:ext cx="3433460" cy="253257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172C4A-E6D1-445C-987D-D412A71D4112}"/>
                </a:ext>
              </a:extLst>
            </p:cNvPr>
            <p:cNvSpPr/>
            <p:nvPr/>
          </p:nvSpPr>
          <p:spPr>
            <a:xfrm>
              <a:off x="1722550" y="6958064"/>
              <a:ext cx="500601" cy="16614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24B1E3B-475D-460E-98B8-A47270362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1" y="5662773"/>
            <a:ext cx="2438341" cy="18091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7D223B-E9DE-4C11-ABAA-949F3C6AB0F8}"/>
              </a:ext>
            </a:extLst>
          </p:cNvPr>
          <p:cNvSpPr/>
          <p:nvPr/>
        </p:nvSpPr>
        <p:spPr>
          <a:xfrm>
            <a:off x="2265765" y="6536674"/>
            <a:ext cx="763185" cy="1186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0CB504-72EA-4753-8132-5D8665C868C3}"/>
              </a:ext>
            </a:extLst>
          </p:cNvPr>
          <p:cNvSpPr/>
          <p:nvPr/>
        </p:nvSpPr>
        <p:spPr>
          <a:xfrm>
            <a:off x="3335877" y="5813746"/>
            <a:ext cx="342900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13" dirty="0"/>
              <a:t>네모 칸의 주소를 통해 원격 저장소의 주소를 복사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나머지 동작은 </a:t>
            </a:r>
            <a:r>
              <a:rPr lang="en-US" altLang="ko-KR" sz="1013" dirty="0"/>
              <a:t>GitHub</a:t>
            </a:r>
            <a:r>
              <a:rPr lang="ko-KR" altLang="en-US" sz="1013" dirty="0"/>
              <a:t>와 동일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16733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552</Words>
  <Application>Microsoft Office PowerPoint</Application>
  <PresentationFormat>A4 용지(210x297mm)</PresentationFormat>
  <Paragraphs>153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vinea</dc:creator>
  <cp:lastModifiedBy>vinea</cp:lastModifiedBy>
  <cp:revision>46</cp:revision>
  <dcterms:created xsi:type="dcterms:W3CDTF">2019-12-10T01:30:01Z</dcterms:created>
  <dcterms:modified xsi:type="dcterms:W3CDTF">2019-12-10T08:07:37Z</dcterms:modified>
</cp:coreProperties>
</file>