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8" r:id="rId4"/>
    <p:sldId id="277" r:id="rId5"/>
    <p:sldId id="271" r:id="rId6"/>
    <p:sldId id="264" r:id="rId7"/>
    <p:sldId id="273" r:id="rId8"/>
    <p:sldId id="259" r:id="rId9"/>
    <p:sldId id="266" r:id="rId10"/>
    <p:sldId id="27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17"/>
    <p:restoredTop sz="94830"/>
  </p:normalViewPr>
  <p:slideViewPr>
    <p:cSldViewPr snapToGrid="0">
      <p:cViewPr varScale="1">
        <p:scale>
          <a:sx n="120" d="100"/>
          <a:sy n="120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3CFE9-D317-A244-9091-C33CFAF4CD10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D6A37-3431-3B4D-90A1-CDB22A1BD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4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D6A37-3431-3B4D-90A1-CDB22A1BD4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0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Ask for search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CD6A37-3431-3B4D-90A1-CDB22A1BD4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7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F925-66E6-0777-FDA7-0D1766625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AB177-07D7-7840-1F62-D99A69450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7023-3329-733F-50BC-143C5F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26973-0EDA-EC3C-1516-AAE5B264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4293F-A34D-302D-A757-06F67145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8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440A-B76E-FA54-5A11-BA98BF26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3F37D-A9A5-9880-3869-847E7C531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866F-19B0-3BE4-7FE1-28B18DE50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E3A1-2CCC-D3E8-150B-B12D4813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D836-FC9B-F7B7-0A43-2D328C77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4A911-C4FC-BEB0-E7AA-296FD426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59217-248D-BC6F-1AF1-DE272BEF7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21B6A-D689-6705-BC85-C81E0483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DC64-FCC9-7CAB-0E0F-AA459333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C96B4-56FF-7EB9-986E-436CE114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5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44C4-CF3D-EBC1-D613-B788CB92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20012-49F2-DDAF-737A-48E2E79B8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99CE3-F5FA-82E4-9BF6-5AF232F4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C8585-79EB-175D-B73F-75559D5D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790B-0682-191F-39F9-E0A47CDA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1956-AEAC-2AAC-AAEB-0E2A8F3D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F21B2-9F88-85A0-7EFB-E92B77C1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4E3CA-1A19-04AE-A157-F3F524E7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E39EB-FEB2-3071-15D0-D3DE495E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7393-5780-9879-11F0-BDDE19E9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0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1E963-9716-D8D0-517C-706865DA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ABCF-EEF1-9AE9-C7C2-E7E9D555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BC17D-113A-337C-C2C2-6832DE96A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3CD3-10E0-6C48-6448-8B85FDF2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FB328-9CA0-6B95-2C24-BAD0FB98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302E-3AA1-5D19-0E6B-37F0E274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8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6171-DCA2-F120-6A8B-B3B36A5C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7CED4-AEAB-508C-DB24-4EF5B8BA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0DD4-D46F-A763-6016-848440C3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9C96B-820E-02B7-D731-CD23550FE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89518-90A6-15DC-95ED-0B5AEF0EE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89D4-E70B-5B31-5517-D4A2C57F3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4C7A0-B5FB-8477-B61E-13690F3A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0F22D-75D4-3F85-499C-B71E27D3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89E-DA7F-25A6-AE17-CE8BD0C99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8EF72C-5B53-81C9-A7D9-82DE625F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F1990-110A-57AF-2E47-6559BD56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EB0ED-78AD-EA94-D645-684BF5D4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8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7056D-B0CC-4EEF-6DA8-718D3CD8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B7421-9A0F-BFA4-3EC7-A22C74EE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CDD27-6B21-F1B6-AE96-2BECBD1C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4734-23E9-E5BE-8D19-C9893D47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01CA-0D09-8FE8-6AAA-6240516D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18A74-6BD1-67FE-BC36-E657D7CB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EDA2F-6932-5B1E-64C2-76C63926D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567AD-D32E-2D4F-AD90-71BB12C8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3885E-4A29-2422-AFA4-88C74BB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4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0942-2B7B-A507-366F-F3B8A2A9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56677-7BDC-B29C-29B6-1F3E654D7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552E4-89F0-DE50-E98E-D5FD784D1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E92D4-5B0B-F377-BE41-C9E716C2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B44B7-51DF-C475-8F70-394FD056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1897-0DC7-9390-368C-9B727857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5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6C7CD-E543-510D-BD63-3BD6CFF2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1C735-F28B-F0A3-4CBE-0F566E87B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C653-29EF-805D-16A7-8BF348437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2AFC-1356-F04A-9E9A-B31C22244D77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6C839-6D06-469F-EDF7-8C2018C15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779B-9068-C7AD-730B-127320E34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71971-18F5-5744-8585-0B6604287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3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B92-1DD7-AD4A-CA1D-AA5CCF5CA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ML-Base Research Tools for the Research Process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9F980-E764-59EA-7CD6-51FD2BA23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I: </a:t>
            </a:r>
            <a:br>
              <a:rPr lang="en-CA" dirty="0"/>
            </a:br>
            <a:r>
              <a:rPr lang="en-CA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Scientific resources searching tools</a:t>
            </a:r>
            <a:endParaRPr lang="en-US" dirty="0"/>
          </a:p>
          <a:p>
            <a:r>
              <a:rPr lang="en-US" dirty="0"/>
              <a:t>September 11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2907499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EF517F-FAA1-47C7-7FC9-6F371EA61928}"/>
              </a:ext>
            </a:extLst>
          </p:cNvPr>
          <p:cNvSpPr txBox="1"/>
          <p:nvPr/>
        </p:nvSpPr>
        <p:spPr>
          <a:xfrm>
            <a:off x="842703" y="457200"/>
            <a:ext cx="10775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https://www. </a:t>
            </a:r>
            <a:r>
              <a:rPr lang="en-US" sz="6000" dirty="0" err="1"/>
              <a:t>semanticscholar.org</a:t>
            </a:r>
            <a:endParaRPr lang="en-US" sz="6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06A35FE-479B-BA9E-3167-6D8E490F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14" y="2093686"/>
            <a:ext cx="3900714" cy="390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47" name="Rectangle 924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What is a Focus Group? | Blog | Inbound Hype">
            <a:extLst>
              <a:ext uri="{FF2B5EF4-FFF2-40B4-BE49-F238E27FC236}">
                <a16:creationId xmlns:a16="http://schemas.microsoft.com/office/drawing/2014/main" id="{43DCBBD7-B57D-0A68-1D67-5F43971CB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r="7773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49" name="Rectangle 924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CF0C6-06E1-EC53-BCD9-D46B0BE3C9F4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do you feel about using semantic scholar?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1926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9355-DC75-C2FD-9DF0-5AD0B744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994" y="1862253"/>
            <a:ext cx="5100362" cy="32869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Assignment:</a:t>
            </a:r>
          </a:p>
          <a:p>
            <a:pPr marL="0" indent="0">
              <a:buNone/>
            </a:pPr>
            <a:endParaRPr lang="en-US" sz="2000" dirty="0"/>
          </a:p>
          <a:p>
            <a:pPr lvl="1"/>
            <a:r>
              <a:rPr lang="en-US" sz="2000" dirty="0"/>
              <a:t>Start searching for the papers using:</a:t>
            </a:r>
          </a:p>
          <a:p>
            <a:pPr lvl="2"/>
            <a:r>
              <a:rPr lang="en-US" sz="1600" dirty="0"/>
              <a:t>Semantic Scholar</a:t>
            </a:r>
          </a:p>
          <a:p>
            <a:pPr lvl="2"/>
            <a:r>
              <a:rPr lang="en-US" sz="1600" dirty="0"/>
              <a:t>Google </a:t>
            </a:r>
            <a:r>
              <a:rPr lang="en-US" sz="1600" dirty="0" err="1"/>
              <a:t>Sholar</a:t>
            </a:r>
            <a:endParaRPr lang="en-US" sz="1600" dirty="0"/>
          </a:p>
          <a:p>
            <a:pPr lvl="1"/>
            <a:r>
              <a:rPr lang="en-US" sz="2000" dirty="0"/>
              <a:t>Compare two search engine results.</a:t>
            </a:r>
          </a:p>
          <a:p>
            <a:pPr lvl="1"/>
            <a:endParaRPr lang="en-US" sz="2000" dirty="0"/>
          </a:p>
          <a:p>
            <a:r>
              <a:rPr lang="en-US" sz="2400" dirty="0"/>
              <a:t>Submit the assignment to the </a:t>
            </a:r>
            <a:r>
              <a:rPr lang="en-US" sz="2400" dirty="0" err="1"/>
              <a:t>dropbox</a:t>
            </a:r>
            <a:r>
              <a:rPr lang="en-US" sz="2400" dirty="0"/>
              <a:t> in the A2L.</a:t>
            </a:r>
          </a:p>
        </p:txBody>
      </p:sp>
      <p:pic>
        <p:nvPicPr>
          <p:cNvPr id="7172" name="Picture 4" descr="What is next?">
            <a:extLst>
              <a:ext uri="{FF2B5EF4-FFF2-40B4-BE49-F238E27FC236}">
                <a16:creationId xmlns:a16="http://schemas.microsoft.com/office/drawing/2014/main" id="{05E9F3A6-FD95-3A71-4DD0-D5F744D662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77" r="2" b="2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9" name="Rectangle 718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8" name="Rectangle 7187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190" name="Rectangle 7189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50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820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Freeform: Shape 820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9" name="Freeform: Shape 820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11" name="Isosceles Triangle 82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A51087AA-A72D-C58B-754F-74431BEA50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3" name="Isosceles Triangle 821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2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F0E5-37FA-DFFC-E04B-F7B359FF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BD07-38D9-4ED0-3342-50F4F999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brief introduction to searching academic resources.</a:t>
            </a:r>
          </a:p>
          <a:p>
            <a:endParaRPr lang="en-US" dirty="0"/>
          </a:p>
          <a:p>
            <a:r>
              <a:rPr lang="en-US" dirty="0"/>
              <a:t>Pre-assessment discussion.</a:t>
            </a:r>
          </a:p>
          <a:p>
            <a:endParaRPr lang="en-US" dirty="0"/>
          </a:p>
          <a:p>
            <a:r>
              <a:rPr lang="en-US" dirty="0"/>
              <a:t>Research tools.</a:t>
            </a:r>
          </a:p>
          <a:p>
            <a:endParaRPr lang="en-US" dirty="0"/>
          </a:p>
          <a:p>
            <a:r>
              <a:rPr lang="en-US" dirty="0"/>
              <a:t>Post-assessment discussion.</a:t>
            </a:r>
          </a:p>
          <a:p>
            <a:endParaRPr lang="en-US" dirty="0"/>
          </a:p>
          <a:p>
            <a:r>
              <a:rPr lang="en-US" dirty="0"/>
              <a:t>What is Next</a:t>
            </a:r>
          </a:p>
        </p:txBody>
      </p:sp>
    </p:spTree>
    <p:extLst>
      <p:ext uri="{BB962C8B-B14F-4D97-AF65-F5344CB8AC3E}">
        <p14:creationId xmlns:p14="http://schemas.microsoft.com/office/powerpoint/2010/main" val="157871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cartoon of a person looking at a computer&#10;&#10;Description automatically generated">
            <a:extLst>
              <a:ext uri="{FF2B5EF4-FFF2-40B4-BE49-F238E27FC236}">
                <a16:creationId xmlns:a16="http://schemas.microsoft.com/office/drawing/2014/main" id="{41D8EC61-0AF9-4B2F-411D-28F4B4AF6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3" r="455" b="10295"/>
          <a:stretch/>
        </p:blipFill>
        <p:spPr>
          <a:xfrm>
            <a:off x="703182" y="1657449"/>
            <a:ext cx="4777381" cy="337335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5763-083D-2CCF-2B84-52D43D00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Searching for articles: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start searching?</a:t>
            </a:r>
          </a:p>
          <a:p>
            <a:endParaRPr lang="en-US" dirty="0"/>
          </a:p>
          <a:p>
            <a:r>
              <a:rPr lang="en-US" dirty="0"/>
              <a:t>What should I search?</a:t>
            </a:r>
          </a:p>
          <a:p>
            <a:endParaRPr lang="en-US" dirty="0"/>
          </a:p>
          <a:p>
            <a:r>
              <a:rPr lang="en-US" dirty="0"/>
              <a:t>Where should I search for my papers?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38DEB1-06A2-AD17-3321-3BB3353A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Searching for articles: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How to start searching?</a:t>
            </a:r>
          </a:p>
          <a:p>
            <a:endParaRPr lang="en-US" sz="2400" dirty="0"/>
          </a:p>
          <a:p>
            <a:r>
              <a:rPr lang="en-US" sz="2400" dirty="0"/>
              <a:t>What should I search?</a:t>
            </a:r>
          </a:p>
          <a:p>
            <a:endParaRPr lang="en-US" sz="2400" dirty="0"/>
          </a:p>
          <a:p>
            <a:r>
              <a:rPr lang="en-US" sz="2400" dirty="0"/>
              <a:t>Where should I search for my papers?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200" dirty="0"/>
          </a:p>
        </p:txBody>
      </p:sp>
      <p:pic>
        <p:nvPicPr>
          <p:cNvPr id="1026" name="Picture 2" descr="paperwork meme - Google Search | School memes, Teaching ...">
            <a:extLst>
              <a:ext uri="{FF2B5EF4-FFF2-40B4-BE49-F238E27FC236}">
                <a16:creationId xmlns:a16="http://schemas.microsoft.com/office/drawing/2014/main" id="{DEC858E9-BC98-0248-1D86-8DA514805B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" r="-1" b="15914"/>
          <a:stretch/>
        </p:blipFill>
        <p:spPr bwMode="auto">
          <a:xfrm>
            <a:off x="5311702" y="10643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A4063-D380-695D-F108-681618499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at is a Focus Group? | Blog | Inbound Hype">
            <a:extLst>
              <a:ext uri="{FF2B5EF4-FFF2-40B4-BE49-F238E27FC236}">
                <a16:creationId xmlns:a16="http://schemas.microsoft.com/office/drawing/2014/main" id="{976FFAB2-DCFD-5A0C-CDB0-C50DCE7E8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" r="7773" b="-1"/>
          <a:stretch/>
        </p:blipFill>
        <p:spPr bwMode="auto">
          <a:xfrm>
            <a:off x="2118732" y="10"/>
            <a:ext cx="10073266" cy="7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3484EF-60E8-F83F-2AA7-E2362961E537}"/>
              </a:ext>
            </a:extLst>
          </p:cNvPr>
          <p:cNvSpPr txBox="1"/>
          <p:nvPr/>
        </p:nvSpPr>
        <p:spPr>
          <a:xfrm>
            <a:off x="611258" y="538494"/>
            <a:ext cx="9669642" cy="398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/>
              <a:t>Lets talk about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EF2D-30B2-E2DA-228B-7652D939B0D3}"/>
              </a:ext>
            </a:extLst>
          </p:cNvPr>
          <p:cNvSpPr txBox="1"/>
          <p:nvPr/>
        </p:nvSpPr>
        <p:spPr>
          <a:xfrm>
            <a:off x="636104" y="1378226"/>
            <a:ext cx="3551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do you search for papers?</a:t>
            </a:r>
            <a:r>
              <a:rPr lang="en-CA" dirty="0">
                <a:effectLst/>
              </a:rPr>
              <a:t> </a:t>
            </a:r>
          </a:p>
          <a:p>
            <a:pPr marL="342900" indent="-342900">
              <a:buAutoNum type="arabicPeriod"/>
            </a:pPr>
            <a:endParaRPr lang="en-CA" dirty="0">
              <a:effectLst/>
            </a:endParaRPr>
          </a:p>
          <a:p>
            <a:pPr marL="342900" indent="-342900">
              <a:buAutoNum type="arabicPeriod"/>
            </a:pPr>
            <a:r>
              <a:rPr lang="en-CA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challenges do you have?</a:t>
            </a:r>
            <a:r>
              <a:rPr lang="en-CA" dirty="0">
                <a:effectLst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7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A92F9-8EBE-D08F-32A1-316AE7B0A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Have you ever think of:</a:t>
            </a:r>
          </a:p>
        </p:txBody>
      </p:sp>
      <p:sp>
        <p:nvSpPr>
          <p:cNvPr id="411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A72D-C734-6A59-7928-D5776AB2D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A tool that can help me search the papers effectively?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Find effective brief information about the paper.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E9D721-AB90-DE76-0066-CD65B79C2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9" r="932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8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5" name="Rectangle 41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Building a Better Search Engine for Semantic Scholar | by Sergey Feldman |  AI2 Blog">
            <a:extLst>
              <a:ext uri="{FF2B5EF4-FFF2-40B4-BE49-F238E27FC236}">
                <a16:creationId xmlns:a16="http://schemas.microsoft.com/office/drawing/2014/main" id="{BBE1A1B4-57D5-6EB9-0D2F-4959F89BCB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4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5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62F90-0062-9AC2-C5BC-F6148A708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Semantic Scholars</a:t>
            </a:r>
          </a:p>
        </p:txBody>
      </p:sp>
      <p:sp>
        <p:nvSpPr>
          <p:cNvPr id="205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C97A-7C91-4734-19FD-D0635EE82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CA" sz="1500"/>
              <a:t>Semantic Scholar is a free, AI-powered academic search engine that was developed at the Allen Institute for AI and publicly released in November 2015.</a:t>
            </a:r>
          </a:p>
          <a:p>
            <a:pPr marL="0" indent="0">
              <a:buNone/>
            </a:pPr>
            <a:endParaRPr lang="en-CA" sz="1500"/>
          </a:p>
          <a:p>
            <a:r>
              <a:rPr lang="en-CA" sz="1500"/>
              <a:t>It allows you to search millions of scholarly articles for academic content relevant to your research topic.</a:t>
            </a:r>
          </a:p>
          <a:p>
            <a:pPr marL="0" indent="0">
              <a:buNone/>
            </a:pPr>
            <a:endParaRPr lang="en-CA" sz="1500"/>
          </a:p>
          <a:p>
            <a:r>
              <a:rPr lang="en-CA" sz="1500"/>
              <a:t>Semantic Scholar uses advances in natural language processing to provide summaries for scholarly papers.</a:t>
            </a:r>
          </a:p>
          <a:p>
            <a:pPr marL="0" indent="0">
              <a:buNone/>
            </a:pPr>
            <a:endParaRPr lang="en-CA" sz="1500"/>
          </a:p>
          <a:p>
            <a:r>
              <a:rPr lang="en-CA" sz="1500"/>
              <a:t>In other words, Semantic Scholar is a powerful tool that can help you quickly find and summarize academic papers that are relevant to your research topic.</a:t>
            </a:r>
          </a:p>
          <a:p>
            <a:pPr marL="0" indent="0">
              <a:buNone/>
            </a:pPr>
            <a:endParaRPr lang="en-CA" sz="1500"/>
          </a:p>
          <a:p>
            <a:r>
              <a:rPr lang="en-CA" sz="1500"/>
              <a:t>It’s a great resource for scholars who want to stay up-to-date with the latest research in their field.</a:t>
            </a:r>
          </a:p>
        </p:txBody>
      </p:sp>
      <p:pic>
        <p:nvPicPr>
          <p:cNvPr id="2052" name="Picture 4" descr="Semantic Scholar (@SemanticScholar) / X">
            <a:extLst>
              <a:ext uri="{FF2B5EF4-FFF2-40B4-BE49-F238E27FC236}">
                <a16:creationId xmlns:a16="http://schemas.microsoft.com/office/drawing/2014/main" id="{D896A32D-CE93-E1A8-EEA8-5C00C5657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75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5" name="Rectangle 61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148" name="Picture 4" descr="How It Works | Opp Real Estate">
            <a:extLst>
              <a:ext uri="{FF2B5EF4-FFF2-40B4-BE49-F238E27FC236}">
                <a16:creationId xmlns:a16="http://schemas.microsoft.com/office/drawing/2014/main" id="{8A574A75-73EF-AE9B-3655-5DF0A35FCF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5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13048</TotalTime>
  <Words>288</Words>
  <Application>Microsoft Macintosh PowerPoint</Application>
  <PresentationFormat>Widescreen</PresentationFormat>
  <Paragraphs>61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Open Sans</vt:lpstr>
      <vt:lpstr>Office Theme</vt:lpstr>
      <vt:lpstr>ML-Base Research Tools for the Research Process </vt:lpstr>
      <vt:lpstr>Agenda</vt:lpstr>
      <vt:lpstr>PowerPoint Presentation</vt:lpstr>
      <vt:lpstr>PowerPoint Presentation</vt:lpstr>
      <vt:lpstr>PowerPoint Presentation</vt:lpstr>
      <vt:lpstr>Have you ever think of:</vt:lpstr>
      <vt:lpstr>PowerPoint Presentation</vt:lpstr>
      <vt:lpstr>Semantic Scholars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H. Ghaffari-hadigheh</dc:creator>
  <cp:lastModifiedBy>H. Ghaffari-hadigheh</cp:lastModifiedBy>
  <cp:revision>11</cp:revision>
  <dcterms:created xsi:type="dcterms:W3CDTF">2023-09-20T22:47:16Z</dcterms:created>
  <dcterms:modified xsi:type="dcterms:W3CDTF">2024-01-31T03:29:19Z</dcterms:modified>
</cp:coreProperties>
</file>