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0" r:id="rId4"/>
    <p:sldId id="280" r:id="rId5"/>
    <p:sldId id="284" r:id="rId6"/>
    <p:sldId id="278" r:id="rId7"/>
    <p:sldId id="283" r:id="rId8"/>
    <p:sldId id="268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0099"/>
    <a:srgbClr val="F5AD7A"/>
    <a:srgbClr val="D09E00"/>
    <a:srgbClr val="A8007C"/>
    <a:srgbClr val="6AFFFF"/>
    <a:srgbClr val="CC0066"/>
    <a:srgbClr val="009696"/>
    <a:srgbClr val="00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5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0FC6C-2D23-4077-B257-07575A6D393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71BCB-B0A5-4E0C-A1CE-D9F7B97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9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20C-A8CB-457C-A692-5F0F835E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65185-D13E-416B-A74A-C788198A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AB4F-6D71-4AA0-8C51-6D60047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D230-9749-4E27-8F71-C98CD04C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3A0B-96A8-4525-92CE-4850DE1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9818-1AE1-4E02-A60A-DB7535AE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6B27-DAC9-46C2-8BAD-AEC12475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FD79-042E-49DF-AA9A-83DA5C0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BC3B-24B2-40E7-8A08-F4F92DB7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9C57-CB1E-4490-A55E-B711CC5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48FBA-6925-4951-8F07-AA59602D0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0BDF-010A-46E6-82C4-2326863D4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CAC3-0E1A-46C8-9123-C194A170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376C-FABE-4019-959E-E0DF21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E87-F8D1-4234-AC89-90225BD9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FA0-84C1-47A5-971D-1CD57642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10E2-39E7-4F21-AD81-F622BF7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2A2B-CE93-4576-93BE-A5D37A8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2941-5244-4AEF-935D-781AE9F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0B4D-E8A4-415E-AB71-166F2E4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2C-E888-4E1B-8E32-E97C812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8C9-B3CC-48F4-AF5C-02A8A842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8C4F-E984-4B2F-8FBE-681F5D3C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6DE1-F25B-4976-9571-FE6BB77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06A0-2D32-490F-9DD0-CAEF6824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1049-E817-4B24-A304-B01E8A18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F16F-55C1-4AEA-82FC-BEB109F98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430D9-15C9-4824-BBC2-0B85A8D0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9551-0E82-4C76-A915-4220559C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1684A-09A7-4727-A251-05BC294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9D9C7-B89A-41D3-AB57-4D7EE65C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283-9CF6-4BD8-867F-60F9B2E9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8D08-28CA-4FFF-B2C3-CBCECDA5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BB889-586B-4C4A-9350-51FA3871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4F48E-9CAE-414D-A30B-605E9B0A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AB6E6-3DFE-4C47-98ED-9EC1687F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51C93-B04C-4FD8-BFCE-CCF03C86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1A24B-A735-498A-B391-F5360BCE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2CA5B-8742-44F8-8E0F-618945B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C17E-A3E7-4E8A-B87D-6227CF79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A11D-1539-43ED-A454-85BE0CA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47DF-5580-4FC3-8FE3-4956AC2E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3C68-42DA-4D44-A085-7F9DBC13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A4DC4-1E9B-4B2A-826A-6ECD101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6576B-888C-4A4F-9A48-3F2397A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87AD-14E8-4EAD-8A90-1CB49B8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394B-B404-4C75-9F21-39727BC1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551B-7D71-4391-8365-70B9D620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CB1F9-DD06-42EB-A20C-B3F10CD2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C81D0-D263-47D4-8645-31DD536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99C8-355E-48E3-ADD0-02076A4B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15D4-87D5-4037-AB2F-7F02CB74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4D8-3B6D-470C-B31F-3637EECD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B1EF7-7A89-4C59-92B1-DD069EB3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B5C76-3128-4F71-83E3-420057D0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7A987-4C3E-46EA-8F38-94FE23A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2555-18B3-42C6-9486-C5C12FED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42F0-0C38-4667-90DE-32940E9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C4F84-1285-40FE-BF4F-4301AA09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C56C-AE7D-4EA7-99C0-CC8701E7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BEDA-9E9D-402E-8569-8DA5F245F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E898-4BA1-40EC-902B-3AFC109B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3D9E-27BE-4716-8224-FEC939A96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DC64C6C7-D7BE-4AC8-A527-0B790C1D3B92}"/>
              </a:ext>
            </a:extLst>
          </p:cNvPr>
          <p:cNvSpPr/>
          <p:nvPr/>
        </p:nvSpPr>
        <p:spPr>
          <a:xfrm rot="5400000">
            <a:off x="1239069" y="-1098279"/>
            <a:ext cx="6831676" cy="9080881"/>
          </a:xfrm>
          <a:custGeom>
            <a:avLst/>
            <a:gdLst>
              <a:gd name="connsiteX0" fmla="*/ 0 w 7147234"/>
              <a:gd name="connsiteY0" fmla="*/ 0 h 6901189"/>
              <a:gd name="connsiteX1" fmla="*/ 434951 w 7147234"/>
              <a:gd name="connsiteY1" fmla="*/ 0 h 6901189"/>
              <a:gd name="connsiteX2" fmla="*/ 7147233 w 7147234"/>
              <a:gd name="connsiteY2" fmla="*/ 6901188 h 6901189"/>
              <a:gd name="connsiteX3" fmla="*/ 7147233 w 7147234"/>
              <a:gd name="connsiteY3" fmla="*/ 6901188 h 6901189"/>
              <a:gd name="connsiteX4" fmla="*/ 7147234 w 7147234"/>
              <a:gd name="connsiteY4" fmla="*/ 6901189 h 6901189"/>
              <a:gd name="connsiteX5" fmla="*/ 0 w 7147234"/>
              <a:gd name="connsiteY5" fmla="*/ 6901189 h 6901189"/>
              <a:gd name="connsiteX6" fmla="*/ 0 w 7147234"/>
              <a:gd name="connsiteY6" fmla="*/ 0 h 6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C77EE49F-4ABF-4EE0-BEFA-2FA1045EC50B}"/>
              </a:ext>
            </a:extLst>
          </p:cNvPr>
          <p:cNvSpPr/>
          <p:nvPr/>
        </p:nvSpPr>
        <p:spPr>
          <a:xfrm>
            <a:off x="0" y="-43188"/>
            <a:ext cx="7147234" cy="6901189"/>
          </a:xfrm>
          <a:custGeom>
            <a:avLst/>
            <a:gdLst>
              <a:gd name="connsiteX0" fmla="*/ 0 w 7147234"/>
              <a:gd name="connsiteY0" fmla="*/ 0 h 6901189"/>
              <a:gd name="connsiteX1" fmla="*/ 434951 w 7147234"/>
              <a:gd name="connsiteY1" fmla="*/ 0 h 6901189"/>
              <a:gd name="connsiteX2" fmla="*/ 7147233 w 7147234"/>
              <a:gd name="connsiteY2" fmla="*/ 6901188 h 6901189"/>
              <a:gd name="connsiteX3" fmla="*/ 7147233 w 7147234"/>
              <a:gd name="connsiteY3" fmla="*/ 6901188 h 6901189"/>
              <a:gd name="connsiteX4" fmla="*/ 7147234 w 7147234"/>
              <a:gd name="connsiteY4" fmla="*/ 6901189 h 6901189"/>
              <a:gd name="connsiteX5" fmla="*/ 0 w 7147234"/>
              <a:gd name="connsiteY5" fmla="*/ 6901189 h 6901189"/>
              <a:gd name="connsiteX6" fmla="*/ 0 w 7147234"/>
              <a:gd name="connsiteY6" fmla="*/ 0 h 6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F65A361-7FAC-4BEF-AC98-DBE689EF8608}"/>
              </a:ext>
            </a:extLst>
          </p:cNvPr>
          <p:cNvSpPr/>
          <p:nvPr/>
        </p:nvSpPr>
        <p:spPr>
          <a:xfrm>
            <a:off x="838200" y="380999"/>
            <a:ext cx="7247965" cy="6163235"/>
          </a:xfrm>
          <a:prstGeom prst="rect">
            <a:avLst/>
          </a:prstGeom>
          <a:noFill/>
          <a:ln w="76200" cap="flat" cmpd="sng" algn="ctr">
            <a:solidFill>
              <a:srgbClr val="3D01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4CAD82-CF5F-43D9-907B-C329E73F42DE}"/>
              </a:ext>
            </a:extLst>
          </p:cNvPr>
          <p:cNvSpPr txBox="1"/>
          <p:nvPr/>
        </p:nvSpPr>
        <p:spPr>
          <a:xfrm>
            <a:off x="921246" y="806694"/>
            <a:ext cx="676323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1D0120"/>
                </a:solidFill>
                <a:latin typeface="Arial Black" panose="020B0A04020102020204" pitchFamily="34" charset="0"/>
              </a:rPr>
              <a:t>Project 1</a:t>
            </a:r>
            <a:r>
              <a:rPr lang="en-GB" sz="3600" dirty="0">
                <a:solidFill>
                  <a:srgbClr val="1D0120"/>
                </a:solidFill>
                <a:latin typeface="Arial Black" panose="020B0A04020102020204" pitchFamily="34" charset="0"/>
              </a:rPr>
              <a:t>: GDP vs. COVID</a:t>
            </a:r>
          </a:p>
          <a:p>
            <a:endParaRPr lang="en-GB" sz="4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2800" dirty="0">
                <a:solidFill>
                  <a:srgbClr val="1D0120"/>
                </a:solidFill>
                <a:latin typeface="Arial Black" panose="020B0A04020102020204" pitchFamily="34" charset="0"/>
              </a:rPr>
              <a:t>UCI – Boots camp - Data Analytics</a:t>
            </a:r>
          </a:p>
          <a:p>
            <a:r>
              <a:rPr lang="en-GB" dirty="0">
                <a:solidFill>
                  <a:srgbClr val="1D0120"/>
                </a:solidFill>
                <a:latin typeface="Arial Black" panose="020B0A04020102020204" pitchFamily="34" charset="0"/>
              </a:rPr>
              <a:t>Fall 2021</a:t>
            </a:r>
          </a:p>
          <a:p>
            <a:endParaRPr lang="en-GB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600" dirty="0">
                <a:solidFill>
                  <a:srgbClr val="1D0120"/>
                </a:solidFill>
                <a:latin typeface="Arial Black" panose="020B0A04020102020204" pitchFamily="34" charset="0"/>
              </a:rPr>
              <a:t>Professor: </a:t>
            </a:r>
            <a:r>
              <a:rPr lang="en-GB" sz="1600" dirty="0" err="1">
                <a:solidFill>
                  <a:srgbClr val="1D0120"/>
                </a:solidFill>
                <a:latin typeface="Arial Black" panose="020B0A04020102020204" pitchFamily="34" charset="0"/>
              </a:rPr>
              <a:t>Saivash</a:t>
            </a:r>
            <a:r>
              <a:rPr lang="en-GB" sz="1600" dirty="0">
                <a:solidFill>
                  <a:srgbClr val="1D0120"/>
                </a:solidFill>
                <a:latin typeface="Arial Black" panose="020B0A04020102020204" pitchFamily="34" charset="0"/>
              </a:rPr>
              <a:t> </a:t>
            </a:r>
            <a:r>
              <a:rPr lang="en-GB" sz="1600" dirty="0" err="1">
                <a:solidFill>
                  <a:srgbClr val="1D0120"/>
                </a:solidFill>
                <a:latin typeface="Arial Black" panose="020B0A04020102020204" pitchFamily="34" charset="0"/>
              </a:rPr>
              <a:t>Mortezavi</a:t>
            </a:r>
            <a:endParaRPr lang="en-GB" sz="16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600" dirty="0" err="1">
                <a:solidFill>
                  <a:srgbClr val="1D0120"/>
                </a:solidFill>
                <a:latin typeface="Arial Black" panose="020B0A04020102020204" pitchFamily="34" charset="0"/>
              </a:rPr>
              <a:t>TA:Tarique</a:t>
            </a:r>
            <a:r>
              <a:rPr lang="en-GB" sz="1600" dirty="0">
                <a:solidFill>
                  <a:srgbClr val="1D0120"/>
                </a:solidFill>
                <a:latin typeface="Arial Black" panose="020B0A04020102020204" pitchFamily="34" charset="0"/>
              </a:rPr>
              <a:t> Shams</a:t>
            </a:r>
          </a:p>
          <a:p>
            <a:endParaRPr lang="en-GB" sz="2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Prepared By: 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Joshua Pardo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Jonathan Rivera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Jenny Bui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HoangYen Cao</a:t>
            </a:r>
          </a:p>
          <a:p>
            <a:endParaRPr lang="en-GB" sz="2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200" dirty="0">
                <a:solidFill>
                  <a:srgbClr val="1D0120"/>
                </a:solidFill>
                <a:latin typeface="Arial Black" panose="020B0A04020102020204" pitchFamily="34" charset="0"/>
              </a:rPr>
              <a:t>Date October 30, 2021</a:t>
            </a:r>
          </a:p>
          <a:p>
            <a:endParaRPr lang="en-GB" sz="28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endParaRPr lang="en-GB" sz="3200" dirty="0">
              <a:solidFill>
                <a:srgbClr val="1D012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7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43A9F-1FB1-4BA9-A710-6A12CC7A17BD}"/>
              </a:ext>
            </a:extLst>
          </p:cNvPr>
          <p:cNvCxnSpPr>
            <a:cxnSpLocks/>
          </p:cNvCxnSpPr>
          <p:nvPr/>
        </p:nvCxnSpPr>
        <p:spPr>
          <a:xfrm>
            <a:off x="3448050" y="5151069"/>
            <a:ext cx="3487768" cy="38819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214FD-889C-41AC-96E4-B2ADB071ECC8}"/>
              </a:ext>
            </a:extLst>
          </p:cNvPr>
          <p:cNvCxnSpPr>
            <a:cxnSpLocks/>
          </p:cNvCxnSpPr>
          <p:nvPr/>
        </p:nvCxnSpPr>
        <p:spPr>
          <a:xfrm>
            <a:off x="5478132" y="2850193"/>
            <a:ext cx="3557930" cy="1541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B106B4-509E-49FC-B560-DD36E2FF717C}"/>
              </a:ext>
            </a:extLst>
          </p:cNvPr>
          <p:cNvCxnSpPr>
            <a:cxnSpLocks/>
          </p:cNvCxnSpPr>
          <p:nvPr/>
        </p:nvCxnSpPr>
        <p:spPr>
          <a:xfrm>
            <a:off x="4461925" y="3887670"/>
            <a:ext cx="3518427" cy="1831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0C8EAB-DE98-47B3-8517-653053DE32CE}"/>
              </a:ext>
            </a:extLst>
          </p:cNvPr>
          <p:cNvSpPr txBox="1"/>
          <p:nvPr/>
        </p:nvSpPr>
        <p:spPr>
          <a:xfrm>
            <a:off x="149947" y="-28199"/>
            <a:ext cx="418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Finding Process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09E4A54-2E96-4D56-B8ED-BA62D26AE5D5}"/>
              </a:ext>
            </a:extLst>
          </p:cNvPr>
          <p:cNvSpPr/>
          <p:nvPr/>
        </p:nvSpPr>
        <p:spPr>
          <a:xfrm>
            <a:off x="5615794" y="143346"/>
            <a:ext cx="6450486" cy="6826074"/>
          </a:xfrm>
          <a:custGeom>
            <a:avLst/>
            <a:gdLst>
              <a:gd name="connsiteX0" fmla="*/ 0 w 7403514"/>
              <a:gd name="connsiteY0" fmla="*/ 6817460 h 6817460"/>
              <a:gd name="connsiteX1" fmla="*/ 7403514 w 7403514"/>
              <a:gd name="connsiteY1" fmla="*/ 0 h 6817460"/>
              <a:gd name="connsiteX2" fmla="*/ 7403514 w 7403514"/>
              <a:gd name="connsiteY2" fmla="*/ 6817460 h 6817460"/>
              <a:gd name="connsiteX3" fmla="*/ 0 w 7403514"/>
              <a:gd name="connsiteY3" fmla="*/ 6817460 h 6817460"/>
              <a:gd name="connsiteX0" fmla="*/ 0 w 7411134"/>
              <a:gd name="connsiteY0" fmla="*/ 6588860 h 6588860"/>
              <a:gd name="connsiteX1" fmla="*/ 7411134 w 7411134"/>
              <a:gd name="connsiteY1" fmla="*/ 0 h 6588860"/>
              <a:gd name="connsiteX2" fmla="*/ 7403514 w 7411134"/>
              <a:gd name="connsiteY2" fmla="*/ 6588860 h 6588860"/>
              <a:gd name="connsiteX3" fmla="*/ 0 w 7411134"/>
              <a:gd name="connsiteY3" fmla="*/ 6588860 h 6588860"/>
              <a:gd name="connsiteX0" fmla="*/ 0 w 7426828"/>
              <a:gd name="connsiteY0" fmla="*/ 7648293 h 7648293"/>
              <a:gd name="connsiteX1" fmla="*/ 7426828 w 7426828"/>
              <a:gd name="connsiteY1" fmla="*/ 0 h 7648293"/>
              <a:gd name="connsiteX2" fmla="*/ 7403514 w 7426828"/>
              <a:gd name="connsiteY2" fmla="*/ 7648293 h 7648293"/>
              <a:gd name="connsiteX3" fmla="*/ 0 w 7426828"/>
              <a:gd name="connsiteY3" fmla="*/ 7648293 h 7648293"/>
              <a:gd name="connsiteX0" fmla="*/ 0 w 7426828"/>
              <a:gd name="connsiteY0" fmla="*/ 8041564 h 8041564"/>
              <a:gd name="connsiteX1" fmla="*/ 7426828 w 7426828"/>
              <a:gd name="connsiteY1" fmla="*/ 0 h 8041564"/>
              <a:gd name="connsiteX2" fmla="*/ 7403514 w 7426828"/>
              <a:gd name="connsiteY2" fmla="*/ 8041564 h 8041564"/>
              <a:gd name="connsiteX3" fmla="*/ 0 w 7426828"/>
              <a:gd name="connsiteY3" fmla="*/ 8041564 h 80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DB144-D1ED-4018-A731-DCB5DEEE43A0}"/>
              </a:ext>
            </a:extLst>
          </p:cNvPr>
          <p:cNvSpPr/>
          <p:nvPr/>
        </p:nvSpPr>
        <p:spPr>
          <a:xfrm>
            <a:off x="10041347" y="1690369"/>
            <a:ext cx="172491" cy="14226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isometricTopUp"/>
            <a:lightRig rig="balanced" dir="t">
              <a:rot lat="0" lon="0" rev="0"/>
            </a:lightRig>
          </a:scene3d>
          <a:sp3d extrusionH="635000" prstMaterial="metal">
            <a:bevelT w="127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31AB07-3ABE-401A-B257-3588E92AA145}"/>
              </a:ext>
            </a:extLst>
          </p:cNvPr>
          <p:cNvGrpSpPr/>
          <p:nvPr/>
        </p:nvGrpSpPr>
        <p:grpSpPr>
          <a:xfrm>
            <a:off x="8841037" y="2348567"/>
            <a:ext cx="1433322" cy="1893600"/>
            <a:chOff x="8841037" y="2334278"/>
            <a:chExt cx="1433322" cy="1912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230F2-1339-47DB-8644-AC3E64DBC2FF}"/>
                </a:ext>
              </a:extLst>
            </p:cNvPr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C49D6F-A72C-4025-AB62-2C1F53C93983}"/>
                </a:ext>
              </a:extLst>
            </p:cNvPr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6C2999"/>
                </a:gs>
                <a:gs pos="98000">
                  <a:srgbClr val="CC66FF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0FF155-D6DD-4206-B7FA-A4314AFE7014}"/>
              </a:ext>
            </a:extLst>
          </p:cNvPr>
          <p:cNvGrpSpPr/>
          <p:nvPr/>
        </p:nvGrpSpPr>
        <p:grpSpPr>
          <a:xfrm>
            <a:off x="7830048" y="3478746"/>
            <a:ext cx="1433322" cy="1893600"/>
            <a:chOff x="7823698" y="3466046"/>
            <a:chExt cx="1433322" cy="19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6C5F61-560B-4623-8050-32997FD9D6D8}"/>
                </a:ext>
              </a:extLst>
            </p:cNvPr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81986B-05FD-4C20-9682-B5EE52DD7060}"/>
                </a:ext>
              </a:extLst>
            </p:cNvPr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A34A2E"/>
                </a:gs>
                <a:gs pos="98000">
                  <a:srgbClr val="CC6600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C28BB9-0556-42B7-9C40-33573EECC562}"/>
              </a:ext>
            </a:extLst>
          </p:cNvPr>
          <p:cNvGrpSpPr/>
          <p:nvPr/>
        </p:nvGrpSpPr>
        <p:grpSpPr>
          <a:xfrm>
            <a:off x="6808762" y="4598221"/>
            <a:ext cx="1433322" cy="1894025"/>
            <a:chOff x="6808762" y="4598221"/>
            <a:chExt cx="1433322" cy="18940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B5D474-69C0-4C44-8CBA-8BCF63AE4DC4}"/>
                </a:ext>
              </a:extLst>
            </p:cNvPr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A6C119-79A8-455C-9678-3BE0FD7D4441}"/>
                </a:ext>
              </a:extLst>
            </p:cNvPr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 flip="none" rotWithShape="1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2F1A54-6ADF-4F8A-A602-2A8262703034}"/>
              </a:ext>
            </a:extLst>
          </p:cNvPr>
          <p:cNvSpPr txBox="1"/>
          <p:nvPr/>
        </p:nvSpPr>
        <p:spPr>
          <a:xfrm>
            <a:off x="7017559" y="4825696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D91F0-B2D2-48AA-A6CE-BE2BCF9DCF52}"/>
              </a:ext>
            </a:extLst>
          </p:cNvPr>
          <p:cNvSpPr txBox="1"/>
          <p:nvPr/>
        </p:nvSpPr>
        <p:spPr>
          <a:xfrm>
            <a:off x="8096134" y="3683207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06C317-CB04-443B-AAB1-900D4BFFE59F}"/>
              </a:ext>
            </a:extLst>
          </p:cNvPr>
          <p:cNvSpPr txBox="1"/>
          <p:nvPr/>
        </p:nvSpPr>
        <p:spPr>
          <a:xfrm>
            <a:off x="9142507" y="2540720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2B05F9-2BEE-411B-B984-22F0EBE5EA1B}"/>
              </a:ext>
            </a:extLst>
          </p:cNvPr>
          <p:cNvSpPr/>
          <p:nvPr/>
        </p:nvSpPr>
        <p:spPr>
          <a:xfrm>
            <a:off x="170670" y="1064045"/>
            <a:ext cx="3021649" cy="30019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9A83-2046-41E1-9EA6-16788B869F52}"/>
              </a:ext>
            </a:extLst>
          </p:cNvPr>
          <p:cNvSpPr txBox="1"/>
          <p:nvPr/>
        </p:nvSpPr>
        <p:spPr>
          <a:xfrm>
            <a:off x="315824" y="1195895"/>
            <a:ext cx="268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Collected Dataset from https://www.kaggle.com/deepshah16/covid19-dataset </a:t>
            </a:r>
          </a:p>
          <a:p>
            <a:pPr marL="342900" indent="-342900">
              <a:buAutoNum type="arabicPeriod"/>
            </a:pPr>
            <a:r>
              <a:rPr lang="en-GB" dirty="0"/>
              <a:t>Python, </a:t>
            </a:r>
            <a:r>
              <a:rPr lang="en-GB" dirty="0" err="1"/>
              <a:t>Jupyter</a:t>
            </a:r>
            <a:r>
              <a:rPr lang="en-GB" dirty="0"/>
              <a:t> Notebook and Pandas.</a:t>
            </a:r>
          </a:p>
          <a:p>
            <a:pPr marL="342900" indent="-342900">
              <a:buAutoNum type="arabicPeriod"/>
            </a:pPr>
            <a:r>
              <a:rPr lang="en-GB" dirty="0"/>
              <a:t>Matplotlib to enhance data comparison</a:t>
            </a:r>
          </a:p>
        </p:txBody>
      </p:sp>
    </p:spTree>
    <p:extLst>
      <p:ext uri="{BB962C8B-B14F-4D97-AF65-F5344CB8AC3E}">
        <p14:creationId xmlns:p14="http://schemas.microsoft.com/office/powerpoint/2010/main" val="36487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1B6F7C2-5DDC-4B0E-A9B0-721D82DBE506}"/>
              </a:ext>
            </a:extLst>
          </p:cNvPr>
          <p:cNvSpPr/>
          <p:nvPr/>
        </p:nvSpPr>
        <p:spPr>
          <a:xfrm>
            <a:off x="474118" y="970224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9DDBE-4144-47D5-98D9-1F8439D7CB49}"/>
              </a:ext>
            </a:extLst>
          </p:cNvPr>
          <p:cNvSpPr/>
          <p:nvPr/>
        </p:nvSpPr>
        <p:spPr>
          <a:xfrm>
            <a:off x="935666" y="1945757"/>
            <a:ext cx="940981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r>
              <a:rPr lang="en-GB" sz="3200" dirty="0"/>
              <a:t>We analysed the following: </a:t>
            </a:r>
          </a:p>
          <a:p>
            <a:pPr lvl="5"/>
            <a:endParaRPr lang="en-GB" sz="3200" dirty="0"/>
          </a:p>
          <a:p>
            <a:pPr lvl="5"/>
            <a:r>
              <a:rPr lang="en-GB" sz="3200" dirty="0"/>
              <a:t>1.  GDP /capita vs. Vaccination/capita</a:t>
            </a:r>
          </a:p>
          <a:p>
            <a:pPr lvl="5"/>
            <a:r>
              <a:rPr lang="en-GB" sz="3200" dirty="0"/>
              <a:t>2.  GDP/capita vs.  Total Death/capita</a:t>
            </a:r>
          </a:p>
          <a:p>
            <a:pPr marL="2800350" lvl="5" indent="-514350">
              <a:buAutoNum type="arabicPeriod" startAt="3"/>
            </a:pPr>
            <a:r>
              <a:rPr lang="en-GB" sz="3200" dirty="0"/>
              <a:t>GDP/capita vs. Total Cases</a:t>
            </a:r>
          </a:p>
          <a:p>
            <a:pPr marL="2800350" lvl="5" indent="-514350">
              <a:buAutoNum type="arabicPeriod" startAt="3"/>
            </a:pPr>
            <a:r>
              <a:rPr lang="en-GB" sz="3200" dirty="0"/>
              <a:t>Highest and Lowest GDP Rates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lvl="1"/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19405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117241" y="975732"/>
            <a:ext cx="11756572" cy="55371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4489554" y="965569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5946938" y="985250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697424" y="1364931"/>
            <a:ext cx="10364826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4607451" y="1027672"/>
            <a:ext cx="1564205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4311433" y="5892431"/>
            <a:ext cx="2156242" cy="639568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5AEFA2-C7EE-4A3B-919F-9FAD04BDFCFD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    GDP vs. COVID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78B43-81AB-7F4F-96BE-E4C2AD00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4" y="2529772"/>
            <a:ext cx="10364826" cy="33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117241" y="975732"/>
            <a:ext cx="11756572" cy="55371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elay 37">
            <a:extLst>
              <a:ext uri="{FF2B5EF4-FFF2-40B4-BE49-F238E27FC236}">
                <a16:creationId xmlns:a16="http://schemas.microsoft.com/office/drawing/2014/main" id="{B56F4CF2-5969-4A64-83A7-29691BAF1A78}"/>
              </a:ext>
            </a:extLst>
          </p:cNvPr>
          <p:cNvSpPr/>
          <p:nvPr/>
        </p:nvSpPr>
        <p:spPr>
          <a:xfrm rot="16200000" flipV="1">
            <a:off x="2072943" y="1050370"/>
            <a:ext cx="372493" cy="359999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4FDAAAF7-874E-4EF3-A0EC-B49F38A0228F}"/>
              </a:ext>
            </a:extLst>
          </p:cNvPr>
          <p:cNvSpPr/>
          <p:nvPr/>
        </p:nvSpPr>
        <p:spPr>
          <a:xfrm rot="16200000" flipV="1">
            <a:off x="3564888" y="1050371"/>
            <a:ext cx="360000" cy="359999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1E5209-FD0E-4A1F-A00A-5C35A55C6D4E}"/>
              </a:ext>
            </a:extLst>
          </p:cNvPr>
          <p:cNvSpPr/>
          <p:nvPr/>
        </p:nvSpPr>
        <p:spPr>
          <a:xfrm>
            <a:off x="527573" y="1397672"/>
            <a:ext cx="4828342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Flowchart: Delay 36">
            <a:extLst>
              <a:ext uri="{FF2B5EF4-FFF2-40B4-BE49-F238E27FC236}">
                <a16:creationId xmlns:a16="http://schemas.microsoft.com/office/drawing/2014/main" id="{87224048-7912-4790-B73B-4510E2577709}"/>
              </a:ext>
            </a:extLst>
          </p:cNvPr>
          <p:cNvSpPr/>
          <p:nvPr/>
        </p:nvSpPr>
        <p:spPr>
          <a:xfrm rot="5400000">
            <a:off x="2596636" y="720086"/>
            <a:ext cx="781257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8267113" y="1011675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9756299" y="1011676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6831204" y="1375094"/>
            <a:ext cx="4726745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8540314" y="940115"/>
            <a:ext cx="1308526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F53E8F6-FA9F-4A1C-8ECA-19E4D32F900A}"/>
              </a:ext>
            </a:extLst>
          </p:cNvPr>
          <p:cNvGraphicFramePr>
            <a:graphicFrameLocks noGrp="1"/>
          </p:cNvGraphicFramePr>
          <p:nvPr/>
        </p:nvGraphicFramePr>
        <p:xfrm>
          <a:off x="373116" y="3264246"/>
          <a:ext cx="4517539" cy="258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539">
                  <a:extLst>
                    <a:ext uri="{9D8B030D-6E8A-4147-A177-3AD203B41FA5}">
                      <a16:colId xmlns:a16="http://schemas.microsoft.com/office/drawing/2014/main" val="1825802308"/>
                    </a:ext>
                  </a:extLst>
                </a:gridCol>
              </a:tblGrid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6603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7655"/>
                  </a:ext>
                </a:extLst>
              </a:tr>
              <a:tr h="840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83271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8324"/>
                  </a:ext>
                </a:extLst>
              </a:tr>
            </a:tbl>
          </a:graphicData>
        </a:graphic>
      </p:graphicFrame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D06270A-BDFB-4A96-933D-FFA1276EC163}"/>
              </a:ext>
            </a:extLst>
          </p:cNvPr>
          <p:cNvSpPr/>
          <p:nvPr/>
        </p:nvSpPr>
        <p:spPr>
          <a:xfrm>
            <a:off x="1762107" y="6175808"/>
            <a:ext cx="2156242" cy="379549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8267113" y="6213231"/>
            <a:ext cx="2156242" cy="365546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5AEFA2-C7EE-4A3B-919F-9FAD04BDFCFD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GDP vs. Total Cases(per Capita)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E7BFD-86BA-4405-8251-1A18FB24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287" y="2356069"/>
            <a:ext cx="4430713" cy="38571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DDA7F5-9ADA-644F-A50D-2E91AD09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0" y="1786556"/>
            <a:ext cx="4490387" cy="43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3" grpId="0" animBg="1"/>
      <p:bldP spid="73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0" y="1080745"/>
            <a:ext cx="11974286" cy="532905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DABCB33-5928-41A7-BDD2-52560294D148}"/>
              </a:ext>
            </a:extLst>
          </p:cNvPr>
          <p:cNvSpPr/>
          <p:nvPr/>
        </p:nvSpPr>
        <p:spPr>
          <a:xfrm>
            <a:off x="0" y="1052858"/>
            <a:ext cx="11974285" cy="1090537"/>
          </a:xfrm>
          <a:custGeom>
            <a:avLst/>
            <a:gdLst>
              <a:gd name="connsiteX0" fmla="*/ 711719 w 11579779"/>
              <a:gd name="connsiteY0" fmla="*/ 0 h 700022"/>
              <a:gd name="connsiteX1" fmla="*/ 10868060 w 11579779"/>
              <a:gd name="connsiteY1" fmla="*/ 0 h 700022"/>
              <a:gd name="connsiteX2" fmla="*/ 11566604 w 11579779"/>
              <a:gd name="connsiteY2" fmla="*/ 569330 h 700022"/>
              <a:gd name="connsiteX3" fmla="*/ 11579779 w 11579779"/>
              <a:gd name="connsiteY3" fmla="*/ 700022 h 700022"/>
              <a:gd name="connsiteX4" fmla="*/ 0 w 11579779"/>
              <a:gd name="connsiteY4" fmla="*/ 700022 h 700022"/>
              <a:gd name="connsiteX5" fmla="*/ 13175 w 11579779"/>
              <a:gd name="connsiteY5" fmla="*/ 569330 h 700022"/>
              <a:gd name="connsiteX6" fmla="*/ 711719 w 11579779"/>
              <a:gd name="connsiteY6" fmla="*/ 0 h 700022"/>
              <a:gd name="connsiteX0" fmla="*/ 714456 w 11582516"/>
              <a:gd name="connsiteY0" fmla="*/ 0 h 700022"/>
              <a:gd name="connsiteX1" fmla="*/ 10870797 w 11582516"/>
              <a:gd name="connsiteY1" fmla="*/ 0 h 700022"/>
              <a:gd name="connsiteX2" fmla="*/ 11569341 w 11582516"/>
              <a:gd name="connsiteY2" fmla="*/ 569330 h 700022"/>
              <a:gd name="connsiteX3" fmla="*/ 11582516 w 11582516"/>
              <a:gd name="connsiteY3" fmla="*/ 700022 h 700022"/>
              <a:gd name="connsiteX4" fmla="*/ 2737 w 11582516"/>
              <a:gd name="connsiteY4" fmla="*/ 700022 h 700022"/>
              <a:gd name="connsiteX5" fmla="*/ 15912 w 11582516"/>
              <a:gd name="connsiteY5" fmla="*/ 569330 h 700022"/>
              <a:gd name="connsiteX6" fmla="*/ 714456 w 11582516"/>
              <a:gd name="connsiteY6" fmla="*/ 0 h 700022"/>
              <a:gd name="connsiteX0" fmla="*/ 714456 w 11588917"/>
              <a:gd name="connsiteY0" fmla="*/ 0 h 700022"/>
              <a:gd name="connsiteX1" fmla="*/ 10870797 w 11588917"/>
              <a:gd name="connsiteY1" fmla="*/ 0 h 700022"/>
              <a:gd name="connsiteX2" fmla="*/ 11569341 w 11588917"/>
              <a:gd name="connsiteY2" fmla="*/ 569330 h 700022"/>
              <a:gd name="connsiteX3" fmla="*/ 11582516 w 11588917"/>
              <a:gd name="connsiteY3" fmla="*/ 700022 h 700022"/>
              <a:gd name="connsiteX4" fmla="*/ 2737 w 11588917"/>
              <a:gd name="connsiteY4" fmla="*/ 700022 h 700022"/>
              <a:gd name="connsiteX5" fmla="*/ 15912 w 11588917"/>
              <a:gd name="connsiteY5" fmla="*/ 569330 h 700022"/>
              <a:gd name="connsiteX6" fmla="*/ 714456 w 11588917"/>
              <a:gd name="connsiteY6" fmla="*/ 0 h 7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1900525" y="1052860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3393523" y="102643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217714" y="1292784"/>
            <a:ext cx="5643841" cy="51386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2575140" y="611242"/>
            <a:ext cx="556764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D09E0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00EE7C4-73EC-4A64-880D-F31D144F756D}"/>
              </a:ext>
            </a:extLst>
          </p:cNvPr>
          <p:cNvSpPr/>
          <p:nvPr/>
        </p:nvSpPr>
        <p:spPr>
          <a:xfrm rot="16200000" flipV="1">
            <a:off x="9350808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6221BD17-5FDC-4FFA-B8DF-DFECAAD74225}"/>
              </a:ext>
            </a:extLst>
          </p:cNvPr>
          <p:cNvSpPr/>
          <p:nvPr/>
        </p:nvSpPr>
        <p:spPr>
          <a:xfrm rot="16200000" flipV="1">
            <a:off x="7857015" y="1080743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B5E4DD-29A4-4B73-A6DC-7BF163D6AB7A}"/>
              </a:ext>
            </a:extLst>
          </p:cNvPr>
          <p:cNvSpPr/>
          <p:nvPr/>
        </p:nvSpPr>
        <p:spPr>
          <a:xfrm>
            <a:off x="6245769" y="1411544"/>
            <a:ext cx="5185910" cy="50198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F53E8F6-FA9F-4A1C-8ECA-19E4D32F9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89572"/>
              </p:ext>
            </p:extLst>
          </p:nvPr>
        </p:nvGraphicFramePr>
        <p:xfrm>
          <a:off x="373116" y="3264246"/>
          <a:ext cx="2943657" cy="258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657">
                  <a:extLst>
                    <a:ext uri="{9D8B030D-6E8A-4147-A177-3AD203B41FA5}">
                      <a16:colId xmlns:a16="http://schemas.microsoft.com/office/drawing/2014/main" val="1825802308"/>
                    </a:ext>
                  </a:extLst>
                </a:gridCol>
              </a:tblGrid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6603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7655"/>
                  </a:ext>
                </a:extLst>
              </a:tr>
              <a:tr h="840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83271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8324"/>
                  </a:ext>
                </a:extLst>
              </a:tr>
            </a:tbl>
          </a:graphicData>
        </a:graphic>
      </p:graphicFrame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1844944" y="6238058"/>
            <a:ext cx="2156242" cy="223190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FCBA28-CA76-4072-8A27-E37CC369A9E9}"/>
              </a:ext>
            </a:extLst>
          </p:cNvPr>
          <p:cNvSpPr/>
          <p:nvPr/>
        </p:nvSpPr>
        <p:spPr>
          <a:xfrm>
            <a:off x="7964127" y="6205897"/>
            <a:ext cx="2156242" cy="217849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7" name="Flowchart: Delay 36">
            <a:extLst>
              <a:ext uri="{FF2B5EF4-FFF2-40B4-BE49-F238E27FC236}">
                <a16:creationId xmlns:a16="http://schemas.microsoft.com/office/drawing/2014/main" id="{087D36D2-B822-4DB8-8768-8DA670F15349}"/>
              </a:ext>
            </a:extLst>
          </p:cNvPr>
          <p:cNvSpPr/>
          <p:nvPr/>
        </p:nvSpPr>
        <p:spPr>
          <a:xfrm rot="5400000">
            <a:off x="8180808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614195-33AF-4026-B003-3ABC1FAD27BC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GDP vs. Vaccination(per Capita)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15261D-715E-D446-AAA1-C2DF31136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4" y="1609624"/>
            <a:ext cx="4501628" cy="46284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28BB9C-9F3A-8241-9485-AE98E844D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465" y="2354687"/>
            <a:ext cx="5109775" cy="38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7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0" y="1080745"/>
            <a:ext cx="11974286" cy="532905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DABCB33-5928-41A7-BDD2-52560294D148}"/>
              </a:ext>
            </a:extLst>
          </p:cNvPr>
          <p:cNvSpPr/>
          <p:nvPr/>
        </p:nvSpPr>
        <p:spPr>
          <a:xfrm>
            <a:off x="0" y="970179"/>
            <a:ext cx="11974285" cy="1090537"/>
          </a:xfrm>
          <a:custGeom>
            <a:avLst/>
            <a:gdLst>
              <a:gd name="connsiteX0" fmla="*/ 711719 w 11579779"/>
              <a:gd name="connsiteY0" fmla="*/ 0 h 700022"/>
              <a:gd name="connsiteX1" fmla="*/ 10868060 w 11579779"/>
              <a:gd name="connsiteY1" fmla="*/ 0 h 700022"/>
              <a:gd name="connsiteX2" fmla="*/ 11566604 w 11579779"/>
              <a:gd name="connsiteY2" fmla="*/ 569330 h 700022"/>
              <a:gd name="connsiteX3" fmla="*/ 11579779 w 11579779"/>
              <a:gd name="connsiteY3" fmla="*/ 700022 h 700022"/>
              <a:gd name="connsiteX4" fmla="*/ 0 w 11579779"/>
              <a:gd name="connsiteY4" fmla="*/ 700022 h 700022"/>
              <a:gd name="connsiteX5" fmla="*/ 13175 w 11579779"/>
              <a:gd name="connsiteY5" fmla="*/ 569330 h 700022"/>
              <a:gd name="connsiteX6" fmla="*/ 711719 w 11579779"/>
              <a:gd name="connsiteY6" fmla="*/ 0 h 700022"/>
              <a:gd name="connsiteX0" fmla="*/ 714456 w 11582516"/>
              <a:gd name="connsiteY0" fmla="*/ 0 h 700022"/>
              <a:gd name="connsiteX1" fmla="*/ 10870797 w 11582516"/>
              <a:gd name="connsiteY1" fmla="*/ 0 h 700022"/>
              <a:gd name="connsiteX2" fmla="*/ 11569341 w 11582516"/>
              <a:gd name="connsiteY2" fmla="*/ 569330 h 700022"/>
              <a:gd name="connsiteX3" fmla="*/ 11582516 w 11582516"/>
              <a:gd name="connsiteY3" fmla="*/ 700022 h 700022"/>
              <a:gd name="connsiteX4" fmla="*/ 2737 w 11582516"/>
              <a:gd name="connsiteY4" fmla="*/ 700022 h 700022"/>
              <a:gd name="connsiteX5" fmla="*/ 15912 w 11582516"/>
              <a:gd name="connsiteY5" fmla="*/ 569330 h 700022"/>
              <a:gd name="connsiteX6" fmla="*/ 714456 w 11582516"/>
              <a:gd name="connsiteY6" fmla="*/ 0 h 700022"/>
              <a:gd name="connsiteX0" fmla="*/ 714456 w 11588917"/>
              <a:gd name="connsiteY0" fmla="*/ 0 h 700022"/>
              <a:gd name="connsiteX1" fmla="*/ 10870797 w 11588917"/>
              <a:gd name="connsiteY1" fmla="*/ 0 h 700022"/>
              <a:gd name="connsiteX2" fmla="*/ 11569341 w 11588917"/>
              <a:gd name="connsiteY2" fmla="*/ 569330 h 700022"/>
              <a:gd name="connsiteX3" fmla="*/ 11582516 w 11588917"/>
              <a:gd name="connsiteY3" fmla="*/ 700022 h 700022"/>
              <a:gd name="connsiteX4" fmla="*/ 2737 w 11588917"/>
              <a:gd name="connsiteY4" fmla="*/ 700022 h 700022"/>
              <a:gd name="connsiteX5" fmla="*/ 15912 w 11588917"/>
              <a:gd name="connsiteY5" fmla="*/ 569330 h 700022"/>
              <a:gd name="connsiteX6" fmla="*/ 714456 w 11588917"/>
              <a:gd name="connsiteY6" fmla="*/ 0 h 7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2068418" y="1072169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3532632" y="1080743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217714" y="1292784"/>
            <a:ext cx="5643841" cy="51386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2749231" y="600013"/>
            <a:ext cx="462588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00EE7C4-73EC-4A64-880D-F31D144F756D}"/>
              </a:ext>
            </a:extLst>
          </p:cNvPr>
          <p:cNvSpPr/>
          <p:nvPr/>
        </p:nvSpPr>
        <p:spPr>
          <a:xfrm rot="16200000" flipV="1">
            <a:off x="9350808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6221BD17-5FDC-4FFA-B8DF-DFECAAD74225}"/>
              </a:ext>
            </a:extLst>
          </p:cNvPr>
          <p:cNvSpPr/>
          <p:nvPr/>
        </p:nvSpPr>
        <p:spPr>
          <a:xfrm rot="16200000" flipV="1">
            <a:off x="7889785" y="1066990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B5E4DD-29A4-4B73-A6DC-7BF163D6AB7A}"/>
              </a:ext>
            </a:extLst>
          </p:cNvPr>
          <p:cNvSpPr/>
          <p:nvPr/>
        </p:nvSpPr>
        <p:spPr>
          <a:xfrm>
            <a:off x="6248761" y="1435567"/>
            <a:ext cx="5185910" cy="49958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F53E8F6-FA9F-4A1C-8ECA-19E4D32F900A}"/>
              </a:ext>
            </a:extLst>
          </p:cNvPr>
          <p:cNvGraphicFramePr>
            <a:graphicFrameLocks noGrp="1"/>
          </p:cNvGraphicFramePr>
          <p:nvPr/>
        </p:nvGraphicFramePr>
        <p:xfrm>
          <a:off x="373116" y="3264246"/>
          <a:ext cx="2943657" cy="258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657">
                  <a:extLst>
                    <a:ext uri="{9D8B030D-6E8A-4147-A177-3AD203B41FA5}">
                      <a16:colId xmlns:a16="http://schemas.microsoft.com/office/drawing/2014/main" val="1825802308"/>
                    </a:ext>
                  </a:extLst>
                </a:gridCol>
              </a:tblGrid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6603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7655"/>
                  </a:ext>
                </a:extLst>
              </a:tr>
              <a:tr h="840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83271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8324"/>
                  </a:ext>
                </a:extLst>
              </a:tr>
            </a:tbl>
          </a:graphicData>
        </a:graphic>
      </p:graphicFrame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1844944" y="6238058"/>
            <a:ext cx="2156242" cy="193374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FCBA28-CA76-4072-8A27-E37CC369A9E9}"/>
              </a:ext>
            </a:extLst>
          </p:cNvPr>
          <p:cNvSpPr/>
          <p:nvPr/>
        </p:nvSpPr>
        <p:spPr>
          <a:xfrm>
            <a:off x="7857015" y="6056156"/>
            <a:ext cx="2156242" cy="403161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7" name="Flowchart: Delay 36">
            <a:extLst>
              <a:ext uri="{FF2B5EF4-FFF2-40B4-BE49-F238E27FC236}">
                <a16:creationId xmlns:a16="http://schemas.microsoft.com/office/drawing/2014/main" id="{087D36D2-B822-4DB8-8768-8DA670F15349}"/>
              </a:ext>
            </a:extLst>
          </p:cNvPr>
          <p:cNvSpPr/>
          <p:nvPr/>
        </p:nvSpPr>
        <p:spPr>
          <a:xfrm rot="5400000">
            <a:off x="8180808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614195-33AF-4026-B003-3ABC1FAD27BC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GDP vs Total Death (per Capita)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E317B-0A68-4F21-933D-97A103B8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73" y="2354687"/>
            <a:ext cx="4990501" cy="37014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47FA18-85B2-5F4C-A29A-884FEA954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22" y="1515448"/>
            <a:ext cx="4507946" cy="47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9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74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575AC7-918A-46F1-969B-34E857B771D7}"/>
              </a:ext>
            </a:extLst>
          </p:cNvPr>
          <p:cNvSpPr/>
          <p:nvPr/>
        </p:nvSpPr>
        <p:spPr>
          <a:xfrm>
            <a:off x="0" y="0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DAA0C0-5630-4F11-BE75-29087273D92A}"/>
              </a:ext>
            </a:extLst>
          </p:cNvPr>
          <p:cNvSpPr/>
          <p:nvPr/>
        </p:nvSpPr>
        <p:spPr>
          <a:xfrm>
            <a:off x="4648199" y="3655462"/>
            <a:ext cx="7543801" cy="1706948"/>
          </a:xfrm>
          <a:custGeom>
            <a:avLst/>
            <a:gdLst>
              <a:gd name="connsiteX0" fmla="*/ 1728371 w 7543801"/>
              <a:gd name="connsiteY0" fmla="*/ 0 h 1706948"/>
              <a:gd name="connsiteX1" fmla="*/ 7543801 w 7543801"/>
              <a:gd name="connsiteY1" fmla="*/ 612 h 1706948"/>
              <a:gd name="connsiteX2" fmla="*/ 7543801 w 7543801"/>
              <a:gd name="connsiteY2" fmla="*/ 1706948 h 1706948"/>
              <a:gd name="connsiteX3" fmla="*/ 0 w 7543801"/>
              <a:gd name="connsiteY3" fmla="*/ 1706948 h 17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8800" b="1" dirty="0">
                <a:solidFill>
                  <a:srgbClr val="0852A3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304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575AC7-918A-46F1-969B-34E857B771D7}"/>
              </a:ext>
            </a:extLst>
          </p:cNvPr>
          <p:cNvSpPr/>
          <p:nvPr/>
        </p:nvSpPr>
        <p:spPr>
          <a:xfrm>
            <a:off x="0" y="0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DAA0C0-5630-4F11-BE75-29087273D92A}"/>
              </a:ext>
            </a:extLst>
          </p:cNvPr>
          <p:cNvSpPr/>
          <p:nvPr/>
        </p:nvSpPr>
        <p:spPr>
          <a:xfrm>
            <a:off x="4648199" y="3655462"/>
            <a:ext cx="7543801" cy="1706948"/>
          </a:xfrm>
          <a:custGeom>
            <a:avLst/>
            <a:gdLst>
              <a:gd name="connsiteX0" fmla="*/ 1728371 w 7543801"/>
              <a:gd name="connsiteY0" fmla="*/ 0 h 1706948"/>
              <a:gd name="connsiteX1" fmla="*/ 7543801 w 7543801"/>
              <a:gd name="connsiteY1" fmla="*/ 612 h 1706948"/>
              <a:gd name="connsiteX2" fmla="*/ 7543801 w 7543801"/>
              <a:gd name="connsiteY2" fmla="*/ 1706948 h 1706948"/>
              <a:gd name="connsiteX3" fmla="*/ 0 w 7543801"/>
              <a:gd name="connsiteY3" fmla="*/ 1706948 h 17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8800" b="1" dirty="0">
                <a:solidFill>
                  <a:srgbClr val="0852A3"/>
                </a:solidFill>
              </a:rPr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382938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16939</TotalTime>
  <Words>156</Words>
  <Application>Microsoft Macintosh PowerPoint</Application>
  <PresentationFormat>Widescreen</PresentationFormat>
  <Paragraphs>44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Ahsan</dc:creator>
  <cp:lastModifiedBy>Joshua Pardo</cp:lastModifiedBy>
  <cp:revision>248</cp:revision>
  <dcterms:created xsi:type="dcterms:W3CDTF">2020-06-28T12:47:28Z</dcterms:created>
  <dcterms:modified xsi:type="dcterms:W3CDTF">2021-11-02T01:41:49Z</dcterms:modified>
</cp:coreProperties>
</file>