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8"/>
  </p:notesMasterIdLst>
  <p:sldIdLst>
    <p:sldId id="256" r:id="rId2"/>
    <p:sldId id="257" r:id="rId3"/>
    <p:sldId id="258" r:id="rId4"/>
    <p:sldId id="331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3" r:id="rId14"/>
    <p:sldId id="340" r:id="rId15"/>
    <p:sldId id="341" r:id="rId16"/>
    <p:sldId id="342" r:id="rId17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9"/>
      <p:bold r:id="rId20"/>
      <p:italic r:id="rId21"/>
      <p:boldItalic r:id="rId22"/>
    </p:embeddedFont>
    <p:embeddedFont>
      <p:font typeface="Montserrat ExtraBold" panose="00000900000000000000" pitchFamily="2" charset="0"/>
      <p:bold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470">
          <p15:clr>
            <a:srgbClr val="9AA0A6"/>
          </p15:clr>
        </p15:guide>
        <p15:guide id="2" orient="horz" pos="452">
          <p15:clr>
            <a:srgbClr val="9AA0A6"/>
          </p15:clr>
        </p15:guide>
        <p15:guide id="3" orient="horz" pos="3024">
          <p15:clr>
            <a:srgbClr val="9AA0A6"/>
          </p15:clr>
        </p15:guide>
        <p15:guide id="4" pos="286">
          <p15:clr>
            <a:srgbClr val="9AA0A6"/>
          </p15:clr>
        </p15:guide>
        <p15:guide id="5" pos="2880">
          <p15:clr>
            <a:srgbClr val="9AA0A6"/>
          </p15:clr>
        </p15:guide>
        <p15:guide id="6" pos="302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1A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>
        <p:guide pos="5470"/>
        <p:guide orient="horz" pos="452"/>
        <p:guide orient="horz" pos="3024"/>
        <p:guide pos="286"/>
        <p:guide pos="2880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c5dd89c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10c5dd89c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bd548883e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10bd548883e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4464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bd548883e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10bd548883e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50737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bd548883e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10bd548883e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63350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bd548883e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10bd548883e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73022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bd548883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0bd548883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0156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bd548883e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10bd548883e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55199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bd548883e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10bd548883e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9698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bd548883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0bd548883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bd548883e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10bd548883e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bd548883e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10bd548883e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8116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bd548883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0bd548883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7968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bd548883e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10bd548883e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6334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bd548883e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10bd548883e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1067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bd548883e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10bd548883e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4994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bd548883e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10bd548883e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0904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kaggle.com/datasets/ilhamfp31/indonesian-abusive-and-hate-speech-twitter-text/code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1A79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8163" y="54429"/>
            <a:ext cx="2535837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85362"/>
            <a:ext cx="989199" cy="2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6"/>
          <p:cNvSpPr txBox="1"/>
          <p:nvPr/>
        </p:nvSpPr>
        <p:spPr>
          <a:xfrm>
            <a:off x="2625932" y="3999290"/>
            <a:ext cx="3892136" cy="6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21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Muhammad Ghifari Khanif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DSC Wave 13 – Gold Challenge</a:t>
            </a:r>
            <a:endParaRPr sz="1200" b="0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4" name="Google Shape;104;p26"/>
          <p:cNvSpPr txBox="1"/>
          <p:nvPr/>
        </p:nvSpPr>
        <p:spPr>
          <a:xfrm>
            <a:off x="1592250" y="2067150"/>
            <a:ext cx="5959500" cy="10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31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Cleansing Data and Analysis of Twitter Data</a:t>
            </a:r>
            <a:endParaRPr sz="31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87086"/>
            <a:ext cx="237006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39;p30">
            <a:extLst>
              <a:ext uri="{FF2B5EF4-FFF2-40B4-BE49-F238E27FC236}">
                <a16:creationId xmlns:a16="http://schemas.microsoft.com/office/drawing/2014/main" id="{6C367A37-BDA4-B44B-B199-E1A1420EB375}"/>
              </a:ext>
            </a:extLst>
          </p:cNvPr>
          <p:cNvSpPr txBox="1">
            <a:spLocks/>
          </p:cNvSpPr>
          <p:nvPr/>
        </p:nvSpPr>
        <p:spPr>
          <a:xfrm>
            <a:off x="3845744" y="267430"/>
            <a:ext cx="145251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1600"/>
            </a:pPr>
            <a:r>
              <a:rPr lang="en-US" sz="1400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Analisis</a:t>
            </a:r>
            <a:r>
              <a:rPr lang="en-US" sz="1400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Data</a:t>
            </a:r>
          </a:p>
          <a:p>
            <a:pPr>
              <a:buSzPts val="1600"/>
            </a:pPr>
            <a:r>
              <a:rPr lang="en-US" sz="1400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Hate Speech</a:t>
            </a:r>
            <a:endParaRPr lang="en-ID" sz="1400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70284D-4796-8067-E29E-364B0AF347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030" t="8437" r="8272" b="5211"/>
          <a:stretch/>
        </p:blipFill>
        <p:spPr>
          <a:xfrm>
            <a:off x="391886" y="1518558"/>
            <a:ext cx="4180114" cy="28411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B019A5-E4B5-EC56-8A78-7EF467F07F7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803" t="8661" r="16017" b="15118"/>
          <a:stretch/>
        </p:blipFill>
        <p:spPr>
          <a:xfrm>
            <a:off x="5488870" y="1312927"/>
            <a:ext cx="2855030" cy="314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170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54429"/>
            <a:ext cx="237006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39;p30">
            <a:extLst>
              <a:ext uri="{FF2B5EF4-FFF2-40B4-BE49-F238E27FC236}">
                <a16:creationId xmlns:a16="http://schemas.microsoft.com/office/drawing/2014/main" id="{6C367A37-BDA4-B44B-B199-E1A1420EB375}"/>
              </a:ext>
            </a:extLst>
          </p:cNvPr>
          <p:cNvSpPr txBox="1">
            <a:spLocks/>
          </p:cNvSpPr>
          <p:nvPr/>
        </p:nvSpPr>
        <p:spPr>
          <a:xfrm>
            <a:off x="3845744" y="267430"/>
            <a:ext cx="145251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1600"/>
            </a:pPr>
            <a:r>
              <a:rPr lang="en-US" sz="1400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Analisis</a:t>
            </a:r>
            <a:r>
              <a:rPr lang="en-US" sz="1400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Data</a:t>
            </a:r>
          </a:p>
          <a:p>
            <a:pPr>
              <a:buSzPts val="1600"/>
            </a:pPr>
            <a:r>
              <a:rPr lang="en-US" sz="1400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Abusive</a:t>
            </a:r>
            <a:endParaRPr lang="en-ID" sz="1400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E75B45-0CDD-9BA9-6301-F98D4E2A63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14" t="8413" r="9532" b="5199"/>
          <a:stretch/>
        </p:blipFill>
        <p:spPr>
          <a:xfrm>
            <a:off x="355182" y="1477738"/>
            <a:ext cx="4216818" cy="28961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633339-69DA-4BD8-F1A3-C43D622B2B5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254" t="7460" r="16144" b="17460"/>
          <a:stretch/>
        </p:blipFill>
        <p:spPr>
          <a:xfrm>
            <a:off x="5358500" y="1104308"/>
            <a:ext cx="2773128" cy="317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05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-3354"/>
            <a:ext cx="237006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39;p30">
            <a:extLst>
              <a:ext uri="{FF2B5EF4-FFF2-40B4-BE49-F238E27FC236}">
                <a16:creationId xmlns:a16="http://schemas.microsoft.com/office/drawing/2014/main" id="{6C367A37-BDA4-B44B-B199-E1A1420EB375}"/>
              </a:ext>
            </a:extLst>
          </p:cNvPr>
          <p:cNvSpPr txBox="1">
            <a:spLocks/>
          </p:cNvSpPr>
          <p:nvPr/>
        </p:nvSpPr>
        <p:spPr>
          <a:xfrm>
            <a:off x="2906668" y="210280"/>
            <a:ext cx="333066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1600"/>
            </a:pPr>
            <a:r>
              <a:rPr lang="en-US" sz="1400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Analisis</a:t>
            </a:r>
            <a:r>
              <a:rPr lang="en-US" sz="1400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Data</a:t>
            </a:r>
          </a:p>
          <a:p>
            <a:pPr>
              <a:buSzPts val="1600"/>
            </a:pPr>
            <a:r>
              <a:rPr lang="en-US" sz="1400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Proporsi</a:t>
            </a:r>
            <a:r>
              <a:rPr lang="en-US" sz="1400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-US" sz="1400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Kategori</a:t>
            </a:r>
            <a:r>
              <a:rPr lang="en-US" sz="1400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Hate Speech</a:t>
            </a:r>
            <a:endParaRPr lang="en-ID" sz="1400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B18ADD-224F-6ED9-C10A-30EF14F06A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622" t="7778" r="16144" b="16824"/>
          <a:stretch/>
        </p:blipFill>
        <p:spPr>
          <a:xfrm>
            <a:off x="147142" y="1265464"/>
            <a:ext cx="2514418" cy="28623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C99D29-3562-C3DF-F966-BC58F054E70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0158" t="8254" r="5873" b="14603"/>
          <a:stretch/>
        </p:blipFill>
        <p:spPr>
          <a:xfrm>
            <a:off x="3124674" y="1180467"/>
            <a:ext cx="2826018" cy="29473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7E2EE5F-F072-7861-BFA6-26DE0C134B0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000" t="8253" r="6031" b="17937"/>
          <a:stretch/>
        </p:blipFill>
        <p:spPr>
          <a:xfrm>
            <a:off x="6256724" y="1204959"/>
            <a:ext cx="2826018" cy="281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273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54429"/>
            <a:ext cx="237006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39;p30">
            <a:extLst>
              <a:ext uri="{FF2B5EF4-FFF2-40B4-BE49-F238E27FC236}">
                <a16:creationId xmlns:a16="http://schemas.microsoft.com/office/drawing/2014/main" id="{6C367A37-BDA4-B44B-B199-E1A1420EB375}"/>
              </a:ext>
            </a:extLst>
          </p:cNvPr>
          <p:cNvSpPr txBox="1">
            <a:spLocks/>
          </p:cNvSpPr>
          <p:nvPr/>
        </p:nvSpPr>
        <p:spPr>
          <a:xfrm>
            <a:off x="2518865" y="140750"/>
            <a:ext cx="410627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1600"/>
            </a:pPr>
            <a:r>
              <a:rPr lang="en-US" sz="1400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Analisis</a:t>
            </a:r>
            <a:r>
              <a:rPr lang="en-US" sz="1400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Data</a:t>
            </a:r>
          </a:p>
          <a:p>
            <a:pPr>
              <a:buSzPts val="1600"/>
            </a:pPr>
            <a:r>
              <a:rPr lang="en-US" sz="1400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Hubungan</a:t>
            </a:r>
            <a:r>
              <a:rPr lang="en-US" sz="1400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Total Kata dan Total </a:t>
            </a:r>
            <a:r>
              <a:rPr lang="en-US" sz="1400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Karakter</a:t>
            </a:r>
            <a:endParaRPr lang="en-ID" sz="1400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6B5F04-D3DA-7E0A-793B-5614FC8FF2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2392" y="982912"/>
            <a:ext cx="4979215" cy="373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615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1A79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7"/>
          <p:cNvSpPr txBox="1"/>
          <p:nvPr/>
        </p:nvSpPr>
        <p:spPr>
          <a:xfrm>
            <a:off x="2627070" y="1833900"/>
            <a:ext cx="3889859" cy="14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ct val="100000"/>
              <a:buFont typeface="Arial"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Kesimpulan</a:t>
            </a:r>
            <a:endParaRPr kumimoji="0" sz="4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385812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" name="Google Shape;118;p28"/>
          <p:cNvCxnSpPr>
            <a:cxnSpLocks/>
          </p:cNvCxnSpPr>
          <p:nvPr/>
        </p:nvCxnSpPr>
        <p:spPr>
          <a:xfrm flipH="1">
            <a:off x="2432957" y="459758"/>
            <a:ext cx="5091468" cy="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9" name="Google Shape;119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8"/>
          <p:cNvSpPr txBox="1"/>
          <p:nvPr/>
        </p:nvSpPr>
        <p:spPr>
          <a:xfrm>
            <a:off x="274884" y="1721337"/>
            <a:ext cx="8228925" cy="2522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Rata – rata total kata pada tweet </a:t>
            </a:r>
            <a:r>
              <a:rPr lang="en-US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adalah</a:t>
            </a: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17 kata dan </a:t>
            </a:r>
            <a:r>
              <a:rPr lang="en-US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memiliki</a:t>
            </a: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rentang</a:t>
            </a: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Panjang </a:t>
            </a:r>
            <a:r>
              <a:rPr lang="en-US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dari</a:t>
            </a: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1 – 65 kata.</a:t>
            </a:r>
          </a:p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 </a:t>
            </a:r>
            <a:r>
              <a:rPr lang="en-US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memiliki</a:t>
            </a: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outlier yang </a:t>
            </a:r>
            <a:r>
              <a:rPr lang="en-US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cenderung</a:t>
            </a: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sedikit</a:t>
            </a: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dan </a:t>
            </a:r>
            <a:r>
              <a:rPr lang="en-US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berada</a:t>
            </a: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di </a:t>
            </a:r>
            <a:r>
              <a:rPr lang="en-US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sisi</a:t>
            </a: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batas </a:t>
            </a:r>
            <a:r>
              <a:rPr lang="en-US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atas</a:t>
            </a: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Tweet </a:t>
            </a:r>
            <a:r>
              <a:rPr lang="en-US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berlabel</a:t>
            </a: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Hate Speech </a:t>
            </a:r>
            <a:r>
              <a:rPr lang="en-US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berjumlah</a:t>
            </a: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42,3% </a:t>
            </a:r>
            <a:r>
              <a:rPr lang="en-US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sementara</a:t>
            </a: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57,7% </a:t>
            </a:r>
            <a:r>
              <a:rPr lang="en-US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lainnya</a:t>
            </a: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berlabel</a:t>
            </a: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bukan</a:t>
            </a: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Hate Speech.</a:t>
            </a:r>
          </a:p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Tweet </a:t>
            </a:r>
            <a:r>
              <a:rPr lang="en-US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berlabel</a:t>
            </a: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Abusive </a:t>
            </a:r>
            <a:r>
              <a:rPr lang="en-US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berjumlah</a:t>
            </a: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42,3% </a:t>
            </a:r>
            <a:r>
              <a:rPr lang="en-US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sementara</a:t>
            </a: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57,7% </a:t>
            </a:r>
            <a:r>
              <a:rPr lang="en-US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lainnya</a:t>
            </a: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berlabel</a:t>
            </a: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bukan</a:t>
            </a: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Abusive.</a:t>
            </a:r>
          </a:p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endParaRPr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Google Shape;139;p30">
            <a:extLst>
              <a:ext uri="{FF2B5EF4-FFF2-40B4-BE49-F238E27FC236}">
                <a16:creationId xmlns:a16="http://schemas.microsoft.com/office/drawing/2014/main" id="{6C367A37-BDA4-B44B-B199-E1A1420EB375}"/>
              </a:ext>
            </a:extLst>
          </p:cNvPr>
          <p:cNvSpPr txBox="1">
            <a:spLocks/>
          </p:cNvSpPr>
          <p:nvPr/>
        </p:nvSpPr>
        <p:spPr>
          <a:xfrm>
            <a:off x="450498" y="144399"/>
            <a:ext cx="4260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1600"/>
            </a:pPr>
            <a:r>
              <a:rPr lang="en-US" sz="1400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U</a:t>
            </a:r>
            <a:r>
              <a:rPr lang="en-ID" sz="1400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nivariate</a:t>
            </a:r>
            <a:r>
              <a:rPr lang="en-ID" sz="1400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Analysis</a:t>
            </a:r>
          </a:p>
        </p:txBody>
      </p:sp>
    </p:spTree>
    <p:extLst>
      <p:ext uri="{BB962C8B-B14F-4D97-AF65-F5344CB8AC3E}">
        <p14:creationId xmlns:p14="http://schemas.microsoft.com/office/powerpoint/2010/main" val="3747376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" name="Google Shape;118;p28"/>
          <p:cNvCxnSpPr>
            <a:cxnSpLocks/>
          </p:cNvCxnSpPr>
          <p:nvPr/>
        </p:nvCxnSpPr>
        <p:spPr>
          <a:xfrm flipH="1">
            <a:off x="2432957" y="459758"/>
            <a:ext cx="5091468" cy="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9" name="Google Shape;119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8"/>
          <p:cNvSpPr txBox="1"/>
          <p:nvPr/>
        </p:nvSpPr>
        <p:spPr>
          <a:xfrm>
            <a:off x="457537" y="1513224"/>
            <a:ext cx="8228925" cy="2522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Dari </a:t>
            </a:r>
            <a:r>
              <a:rPr lang="en-US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hasil</a:t>
            </a: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analisis</a:t>
            </a: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antara</a:t>
            </a: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total kata dan total </a:t>
            </a:r>
            <a:r>
              <a:rPr lang="en-US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karakter</a:t>
            </a: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pada tweet </a:t>
            </a:r>
            <a:r>
              <a:rPr lang="en-US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memiliki</a:t>
            </a: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korelasi</a:t>
            </a: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positif</a:t>
            </a: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karena</a:t>
            </a: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mendekati</a:t>
            </a: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nilai</a:t>
            </a: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1.</a:t>
            </a:r>
          </a:p>
          <a:p>
            <a:pPr marL="171450" marR="0" lvl="0" indent="-1714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Dapat</a:t>
            </a: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disimpulkan</a:t>
            </a: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antara</a:t>
            </a: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total kata dan total </a:t>
            </a:r>
            <a:r>
              <a:rPr lang="en-US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karakter</a:t>
            </a: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pada tweet </a:t>
            </a:r>
            <a:r>
              <a:rPr lang="en-US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korelasinya</a:t>
            </a: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linear </a:t>
            </a:r>
            <a:r>
              <a:rPr lang="en-US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positif</a:t>
            </a: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sempurna</a:t>
            </a:r>
            <a:r>
              <a:rPr lang="en-US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" sz="14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kedua variabel saling mempengaruhi satu sama lain, jika yang satu maju yang lain juga maju.</a:t>
            </a:r>
            <a:endParaRPr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Google Shape;139;p30">
            <a:extLst>
              <a:ext uri="{FF2B5EF4-FFF2-40B4-BE49-F238E27FC236}">
                <a16:creationId xmlns:a16="http://schemas.microsoft.com/office/drawing/2014/main" id="{6C367A37-BDA4-B44B-B199-E1A1420EB375}"/>
              </a:ext>
            </a:extLst>
          </p:cNvPr>
          <p:cNvSpPr txBox="1">
            <a:spLocks/>
          </p:cNvSpPr>
          <p:nvPr/>
        </p:nvSpPr>
        <p:spPr>
          <a:xfrm>
            <a:off x="450498" y="144399"/>
            <a:ext cx="4260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1600"/>
            </a:pPr>
            <a:r>
              <a:rPr lang="en-US" sz="1400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Bi</a:t>
            </a:r>
            <a:r>
              <a:rPr lang="en-ID" sz="1400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variate Analysis</a:t>
            </a:r>
          </a:p>
        </p:txBody>
      </p:sp>
    </p:spTree>
    <p:extLst>
      <p:ext uri="{BB962C8B-B14F-4D97-AF65-F5344CB8AC3E}">
        <p14:creationId xmlns:p14="http://schemas.microsoft.com/office/powerpoint/2010/main" val="217967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1A79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7"/>
          <p:cNvSpPr txBox="1"/>
          <p:nvPr/>
        </p:nvSpPr>
        <p:spPr>
          <a:xfrm>
            <a:off x="572348" y="1833900"/>
            <a:ext cx="5395800" cy="14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/>
              <a:buAutoNum type="arabicPeriod"/>
            </a:pPr>
            <a:r>
              <a:rPr lang="en-US" sz="2400" b="1" i="0" u="none" strike="noStrike" cap="none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Pendahuluan</a:t>
            </a:r>
            <a:endParaRPr lang="en-US" sz="24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/>
              <a:buAutoNum type="arabicPeriod"/>
            </a:pPr>
            <a:r>
              <a:rPr lang="en-US" sz="24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Metode</a:t>
            </a:r>
            <a:r>
              <a:rPr lang="en-US" sz="24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Penelitian</a:t>
            </a:r>
            <a:endParaRPr lang="en-US" sz="24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429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bg1"/>
              </a:buClr>
              <a:buSzPct val="100000"/>
              <a:buFont typeface="Arial"/>
              <a:buAutoNum type="arabicPeriod"/>
            </a:pPr>
            <a:r>
              <a:rPr lang="en-US" sz="2400" b="1" i="0" u="none" strike="noStrike" cap="none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Hasil dan Kesimpulan</a:t>
            </a:r>
            <a:endParaRPr sz="2400" b="1" i="0" u="none" strike="noStrike" cap="none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" name="Google Shape;209;p36">
            <a:extLst>
              <a:ext uri="{FF2B5EF4-FFF2-40B4-BE49-F238E27FC236}">
                <a16:creationId xmlns:a16="http://schemas.microsoft.com/office/drawing/2014/main" id="{7C1DFDDB-5C78-1D3F-4D31-C26BAE00A2D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2149" y="940651"/>
            <a:ext cx="5061847" cy="38600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" name="Google Shape;118;p28"/>
          <p:cNvCxnSpPr>
            <a:cxnSpLocks/>
          </p:cNvCxnSpPr>
          <p:nvPr/>
        </p:nvCxnSpPr>
        <p:spPr>
          <a:xfrm flipH="1">
            <a:off x="1975757" y="427100"/>
            <a:ext cx="5548668" cy="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9" name="Google Shape;119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8"/>
          <p:cNvSpPr txBox="1"/>
          <p:nvPr/>
        </p:nvSpPr>
        <p:spPr>
          <a:xfrm>
            <a:off x="454499" y="733429"/>
            <a:ext cx="8228925" cy="40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Media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sosial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khususnya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Twitter,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telah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menjadi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sumber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data yang sangat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berharga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dalam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berbagai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bidang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seperti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analisis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sentimen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pemantauan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tren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dan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penelitian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perilaku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sosial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Jumlah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besar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informasi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yang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dipublikasikan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setiap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harinya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di Twitter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membuatnya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menjadi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sumber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data yang kaya,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mencakup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beragam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topik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pandangan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dan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sentimen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dari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pengguna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di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seluruh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dunia.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Namun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dalam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menghadapi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data Twitter,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peneliti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sering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menghadapi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berbagai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tantangan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yang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berkaitan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dengan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kualitas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data.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D"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 Twitter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sering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kali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mengandung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kesalahan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ketik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bahasa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yang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tidak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baku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slang,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atau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tautan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yang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tidak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relevan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Kesalahan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ini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dapat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mengganggu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analisis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data dan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mempengaruhi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akurasi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hasil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Cleansing data Twitter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adalah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langkah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penting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dalam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memastikan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kualitas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data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sebelum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analisis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lebih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lanjut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Dengan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membersihkan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data Twitter,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penelitian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dapat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menghasilkan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hasil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yang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lebih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akurat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mencegah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bias yang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tidak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disengaja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dan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mengoptimalkan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penggunaan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data yang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ada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Dengan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menggungakan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API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sebagai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tools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untuk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cleansing data Twitter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akan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mempermudah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pembersihan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data. API yang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dikembangkan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berisi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cleansing data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teks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dan cleansing data file.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Setelah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data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dibersihkan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API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ini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juga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dapat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memberikan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informasi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berupa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visualisasi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data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dari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data yang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sudah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diinput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D"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Penggunaan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API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ini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bertujuan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untuk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mengembangkan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atau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memperbaiki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teknik-teknik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cleansing data Twitter yang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ada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sehingga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dapat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lebih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efektif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dalam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mengatasi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masalah-masalah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yang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disebutkan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di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atas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Penelitian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ini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akan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membantu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meningkatkan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kualitas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analisis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data Twitter dan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mendorong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penggunaan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data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ini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dalam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berbagai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disiplin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ilmu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dan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aplikasi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ID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praktis</a:t>
            </a:r>
            <a:r>
              <a:rPr lang="en-ID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Google Shape;139;p30">
            <a:extLst>
              <a:ext uri="{FF2B5EF4-FFF2-40B4-BE49-F238E27FC236}">
                <a16:creationId xmlns:a16="http://schemas.microsoft.com/office/drawing/2014/main" id="{6C367A37-BDA4-B44B-B199-E1A1420EB375}"/>
              </a:ext>
            </a:extLst>
          </p:cNvPr>
          <p:cNvSpPr txBox="1">
            <a:spLocks/>
          </p:cNvSpPr>
          <p:nvPr/>
        </p:nvSpPr>
        <p:spPr>
          <a:xfrm>
            <a:off x="450498" y="103580"/>
            <a:ext cx="4260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1600"/>
            </a:pPr>
            <a:r>
              <a:rPr lang="en-ID" sz="1400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Pendahuluan</a:t>
            </a:r>
            <a:endParaRPr lang="en-ID" sz="1400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52400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" name="Google Shape;118;p28"/>
          <p:cNvCxnSpPr>
            <a:cxnSpLocks/>
          </p:cNvCxnSpPr>
          <p:nvPr/>
        </p:nvCxnSpPr>
        <p:spPr>
          <a:xfrm flipH="1">
            <a:off x="2432957" y="459758"/>
            <a:ext cx="5091468" cy="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9" name="Google Shape;119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8"/>
          <p:cNvSpPr txBox="1"/>
          <p:nvPr/>
        </p:nvSpPr>
        <p:spPr>
          <a:xfrm>
            <a:off x="454499" y="733429"/>
            <a:ext cx="8228925" cy="40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Data yang </a:t>
            </a:r>
            <a:r>
              <a:rPr lang="en-US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digunakan</a:t>
            </a:r>
            <a:r>
              <a:rPr lang="en-U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untuk</a:t>
            </a:r>
            <a:r>
              <a:rPr lang="en-U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percobaan</a:t>
            </a:r>
            <a:r>
              <a:rPr lang="en-U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pada </a:t>
            </a:r>
            <a:r>
              <a:rPr lang="en-US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penelitian</a:t>
            </a:r>
            <a:r>
              <a:rPr lang="en-U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ini</a:t>
            </a:r>
            <a:r>
              <a:rPr lang="en-U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adalah</a:t>
            </a:r>
            <a:r>
              <a:rPr lang="en-U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dataset yang </a:t>
            </a:r>
            <a:r>
              <a:rPr lang="en-US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berasal</a:t>
            </a:r>
            <a:r>
              <a:rPr lang="en-U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dari</a:t>
            </a:r>
            <a:r>
              <a:rPr lang="en-U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Kaggle</a:t>
            </a:r>
            <a:r>
              <a:rPr lang="en-U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Dataset </a:t>
            </a:r>
            <a:r>
              <a:rPr lang="en-US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ini</a:t>
            </a:r>
            <a:r>
              <a:rPr lang="en-U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berisi</a:t>
            </a:r>
            <a:r>
              <a:rPr lang="en-U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13 </a:t>
            </a:r>
            <a:r>
              <a:rPr lang="en-US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kolom</a:t>
            </a:r>
            <a:r>
              <a:rPr lang="en-U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yang </a:t>
            </a:r>
            <a:r>
              <a:rPr lang="en-US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terdiri</a:t>
            </a:r>
            <a:r>
              <a:rPr lang="en-U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dari</a:t>
            </a:r>
            <a:r>
              <a:rPr lang="en-U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kolom</a:t>
            </a:r>
            <a:r>
              <a:rPr lang="en-U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Tweet dan </a:t>
            </a:r>
            <a:r>
              <a:rPr lang="en-US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sisanya</a:t>
            </a:r>
            <a:r>
              <a:rPr lang="en-U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adalah</a:t>
            </a:r>
            <a:r>
              <a:rPr lang="en-U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label hate speech. Kolom Tweet </a:t>
            </a:r>
            <a:r>
              <a:rPr lang="en-US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berisi</a:t>
            </a:r>
            <a:r>
              <a:rPr lang="en-U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tweet yang </a:t>
            </a:r>
            <a:r>
              <a:rPr lang="en-US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dikumpulkan</a:t>
            </a:r>
            <a:r>
              <a:rPr lang="en-U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dari</a:t>
            </a:r>
            <a:r>
              <a:rPr lang="en-U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Twitter. Kolom </a:t>
            </a:r>
            <a:r>
              <a:rPr lang="en-US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ini</a:t>
            </a:r>
            <a:r>
              <a:rPr lang="en-U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masih</a:t>
            </a:r>
            <a:r>
              <a:rPr lang="en-U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berisi</a:t>
            </a:r>
            <a:r>
              <a:rPr lang="en-U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data </a:t>
            </a:r>
            <a:r>
              <a:rPr lang="en-US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mentah</a:t>
            </a:r>
            <a:r>
              <a:rPr lang="en-U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yang </a:t>
            </a:r>
            <a:r>
              <a:rPr lang="en-US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perlu</a:t>
            </a:r>
            <a:r>
              <a:rPr lang="en-U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untuk</a:t>
            </a:r>
            <a:r>
              <a:rPr lang="en-U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dibersihkan</a:t>
            </a:r>
            <a:r>
              <a:rPr lang="en-U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untuk</a:t>
            </a:r>
            <a:r>
              <a:rPr lang="en-U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kepentingan</a:t>
            </a:r>
            <a:r>
              <a:rPr lang="en-U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analisis</a:t>
            </a:r>
            <a:r>
              <a:rPr lang="en-U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Metode</a:t>
            </a:r>
            <a:r>
              <a:rPr lang="en-U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analisis</a:t>
            </a:r>
            <a:r>
              <a:rPr lang="en-U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yang </a:t>
            </a:r>
            <a:r>
              <a:rPr lang="en-US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digunakan</a:t>
            </a:r>
            <a:r>
              <a:rPr lang="en-U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adalah</a:t>
            </a:r>
            <a:r>
              <a:rPr lang="en-U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Descriptive Analytics. </a:t>
            </a:r>
            <a:r>
              <a:rPr lang="en-US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Metode</a:t>
            </a:r>
            <a:r>
              <a:rPr lang="en-U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ini</a:t>
            </a:r>
            <a:r>
              <a:rPr lang="en-U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bertujuan</a:t>
            </a:r>
            <a:r>
              <a:rPr lang="en-U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100" dirty="0">
                <a:latin typeface="Montserrat"/>
                <a:ea typeface="Montserrat"/>
                <a:cs typeface="Montserrat"/>
                <a:sym typeface="Montserrat"/>
              </a:rPr>
              <a:t>untuk mencari tahu kondisi data, dan menemukan tren serta pola data. Kemudian analisis dilakukan dengan dua cara yaitu, Univariate Analysis dan Bivariate Analysis. </a:t>
            </a:r>
            <a:r>
              <a:rPr lang="en" sz="1100" dirty="0">
                <a:solidFill>
                  <a:srgbClr val="292929"/>
                </a:solidFill>
                <a:latin typeface="Montserrat"/>
                <a:ea typeface="Montserrat"/>
                <a:cs typeface="Montserrat"/>
                <a:sym typeface="Montserrat"/>
              </a:rPr>
              <a:t>Univariate dipakai untuk menjelaskan masing-masing variabel, sedangkan bivariate dipakai untuk mencari korelasi kedua variabel. Analisis juga ditampilkan dalam visualisasi untuk mencari tahu persebaran data secara visual.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Google Shape;139;p30">
            <a:extLst>
              <a:ext uri="{FF2B5EF4-FFF2-40B4-BE49-F238E27FC236}">
                <a16:creationId xmlns:a16="http://schemas.microsoft.com/office/drawing/2014/main" id="{6C367A37-BDA4-B44B-B199-E1A1420EB375}"/>
              </a:ext>
            </a:extLst>
          </p:cNvPr>
          <p:cNvSpPr txBox="1">
            <a:spLocks/>
          </p:cNvSpPr>
          <p:nvPr/>
        </p:nvSpPr>
        <p:spPr>
          <a:xfrm>
            <a:off x="450498" y="144399"/>
            <a:ext cx="4260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1600"/>
            </a:pPr>
            <a:r>
              <a:rPr lang="en-ID" sz="1400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Metode</a:t>
            </a:r>
            <a:r>
              <a:rPr lang="en-ID" sz="1400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-ID" sz="1400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Penelitian</a:t>
            </a:r>
            <a:endParaRPr lang="en-ID" sz="1400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717486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61A79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8175" y="152400"/>
            <a:ext cx="253583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7"/>
          <p:cNvSpPr txBox="1"/>
          <p:nvPr/>
        </p:nvSpPr>
        <p:spPr>
          <a:xfrm>
            <a:off x="3417177" y="1833900"/>
            <a:ext cx="2309645" cy="14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FFFF"/>
              </a:buClr>
              <a:buSzPct val="100000"/>
              <a:tabLst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"/>
                <a:ea typeface="Montserrat"/>
                <a:cs typeface="Montserrat"/>
                <a:sym typeface="Montserrat"/>
              </a:rPr>
              <a:t>Hasil</a:t>
            </a:r>
            <a:endParaRPr kumimoji="0" sz="4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266420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119743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" name="Google Shape;118;p28"/>
          <p:cNvCxnSpPr>
            <a:cxnSpLocks/>
          </p:cNvCxnSpPr>
          <p:nvPr/>
        </p:nvCxnSpPr>
        <p:spPr>
          <a:xfrm flipH="1">
            <a:off x="2432957" y="459758"/>
            <a:ext cx="5091468" cy="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9" name="Google Shape;119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39;p30">
            <a:extLst>
              <a:ext uri="{FF2B5EF4-FFF2-40B4-BE49-F238E27FC236}">
                <a16:creationId xmlns:a16="http://schemas.microsoft.com/office/drawing/2014/main" id="{6C367A37-BDA4-B44B-B199-E1A1420EB375}"/>
              </a:ext>
            </a:extLst>
          </p:cNvPr>
          <p:cNvSpPr txBox="1">
            <a:spLocks/>
          </p:cNvSpPr>
          <p:nvPr/>
        </p:nvSpPr>
        <p:spPr>
          <a:xfrm>
            <a:off x="450498" y="144399"/>
            <a:ext cx="4260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1600"/>
            </a:pPr>
            <a:r>
              <a:rPr lang="en-US" sz="1400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</a:t>
            </a:r>
            <a:r>
              <a:rPr lang="en-ID" sz="1400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asil</a:t>
            </a:r>
            <a:r>
              <a:rPr lang="en-ID" sz="1400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-ID" sz="1400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Tampilan</a:t>
            </a:r>
            <a:r>
              <a:rPr lang="en-ID" sz="1400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API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E1E904-D079-4C15-7232-1D100AF05E1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250" b="14762"/>
          <a:stretch/>
        </p:blipFill>
        <p:spPr>
          <a:xfrm>
            <a:off x="800100" y="953506"/>
            <a:ext cx="7298871" cy="354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243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87086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" name="Google Shape;118;p28"/>
          <p:cNvCxnSpPr>
            <a:cxnSpLocks/>
          </p:cNvCxnSpPr>
          <p:nvPr/>
        </p:nvCxnSpPr>
        <p:spPr>
          <a:xfrm flipH="1">
            <a:off x="2432957" y="459758"/>
            <a:ext cx="5091468" cy="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9" name="Google Shape;119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39;p30">
            <a:extLst>
              <a:ext uri="{FF2B5EF4-FFF2-40B4-BE49-F238E27FC236}">
                <a16:creationId xmlns:a16="http://schemas.microsoft.com/office/drawing/2014/main" id="{6C367A37-BDA4-B44B-B199-E1A1420EB375}"/>
              </a:ext>
            </a:extLst>
          </p:cNvPr>
          <p:cNvSpPr txBox="1">
            <a:spLocks/>
          </p:cNvSpPr>
          <p:nvPr/>
        </p:nvSpPr>
        <p:spPr>
          <a:xfrm>
            <a:off x="450498" y="144399"/>
            <a:ext cx="4260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1600"/>
            </a:pPr>
            <a:r>
              <a:rPr lang="en-US" sz="1400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</a:t>
            </a:r>
            <a:r>
              <a:rPr lang="en-ID" sz="1400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asil</a:t>
            </a:r>
            <a:r>
              <a:rPr lang="en-ID" sz="1400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-ID" sz="1400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Tampilan</a:t>
            </a:r>
            <a:r>
              <a:rPr lang="en-ID" sz="1400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API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019999-88FC-1829-EED1-5AC4D33AD8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3835" y="775118"/>
            <a:ext cx="6649100" cy="20773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ADFB24-8CF4-C303-08FC-7A23EFB4D4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6892" y="2956384"/>
            <a:ext cx="6715643" cy="207739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BAE61ED-6F25-46F6-2380-9DFE1A437F82}"/>
              </a:ext>
            </a:extLst>
          </p:cNvPr>
          <p:cNvCxnSpPr>
            <a:cxnSpLocks/>
          </p:cNvCxnSpPr>
          <p:nvPr/>
        </p:nvCxnSpPr>
        <p:spPr>
          <a:xfrm>
            <a:off x="1861457" y="2008414"/>
            <a:ext cx="881743" cy="0"/>
          </a:xfrm>
          <a:prstGeom prst="straightConnector1">
            <a:avLst/>
          </a:prstGeom>
          <a:ln>
            <a:solidFill>
              <a:srgbClr val="761A7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680AFA-93D4-D0BA-EE1E-B1AA1923F751}"/>
              </a:ext>
            </a:extLst>
          </p:cNvPr>
          <p:cNvCxnSpPr>
            <a:cxnSpLocks/>
          </p:cNvCxnSpPr>
          <p:nvPr/>
        </p:nvCxnSpPr>
        <p:spPr>
          <a:xfrm>
            <a:off x="1804307" y="3793671"/>
            <a:ext cx="789215" cy="0"/>
          </a:xfrm>
          <a:prstGeom prst="straightConnector1">
            <a:avLst/>
          </a:prstGeom>
          <a:ln>
            <a:solidFill>
              <a:srgbClr val="761A7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Google Shape;139;p30">
            <a:extLst>
              <a:ext uri="{FF2B5EF4-FFF2-40B4-BE49-F238E27FC236}">
                <a16:creationId xmlns:a16="http://schemas.microsoft.com/office/drawing/2014/main" id="{BCEA8C67-4B6E-34DC-1139-148B825C6A8B}"/>
              </a:ext>
            </a:extLst>
          </p:cNvPr>
          <p:cNvSpPr txBox="1">
            <a:spLocks/>
          </p:cNvSpPr>
          <p:nvPr/>
        </p:nvSpPr>
        <p:spPr>
          <a:xfrm>
            <a:off x="576154" y="1722064"/>
            <a:ext cx="1320291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1600"/>
            </a:pPr>
            <a:r>
              <a:rPr lang="en-US" sz="1400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Input Teks</a:t>
            </a:r>
            <a:endParaRPr lang="en-ID" sz="1400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4" name="Google Shape;139;p30">
            <a:extLst>
              <a:ext uri="{FF2B5EF4-FFF2-40B4-BE49-F238E27FC236}">
                <a16:creationId xmlns:a16="http://schemas.microsoft.com/office/drawing/2014/main" id="{8F119B54-DE91-81CA-F550-8D9118AC6D84}"/>
              </a:ext>
            </a:extLst>
          </p:cNvPr>
          <p:cNvSpPr txBox="1">
            <a:spLocks/>
          </p:cNvSpPr>
          <p:nvPr/>
        </p:nvSpPr>
        <p:spPr>
          <a:xfrm>
            <a:off x="115841" y="3507321"/>
            <a:ext cx="170959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1600"/>
            </a:pPr>
            <a:r>
              <a:rPr lang="en-US" sz="1400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Hasil Cleansing </a:t>
            </a:r>
            <a:r>
              <a:rPr lang="en-US" sz="1400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teks</a:t>
            </a:r>
            <a:endParaRPr lang="en-ID" sz="1400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4207982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87086"/>
            <a:ext cx="2370067" cy="4838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" name="Google Shape;118;p28"/>
          <p:cNvCxnSpPr>
            <a:cxnSpLocks/>
          </p:cNvCxnSpPr>
          <p:nvPr/>
        </p:nvCxnSpPr>
        <p:spPr>
          <a:xfrm flipH="1">
            <a:off x="2432957" y="459758"/>
            <a:ext cx="5091468" cy="0"/>
          </a:xfrm>
          <a:prstGeom prst="straightConnector1">
            <a:avLst/>
          </a:prstGeom>
          <a:noFill/>
          <a:ln w="19050" cap="flat" cmpd="sng">
            <a:solidFill>
              <a:srgbClr val="761A7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9" name="Google Shape;119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94225" y="295988"/>
            <a:ext cx="989200" cy="2622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39;p30">
            <a:extLst>
              <a:ext uri="{FF2B5EF4-FFF2-40B4-BE49-F238E27FC236}">
                <a16:creationId xmlns:a16="http://schemas.microsoft.com/office/drawing/2014/main" id="{6C367A37-BDA4-B44B-B199-E1A1420EB375}"/>
              </a:ext>
            </a:extLst>
          </p:cNvPr>
          <p:cNvSpPr txBox="1">
            <a:spLocks/>
          </p:cNvSpPr>
          <p:nvPr/>
        </p:nvSpPr>
        <p:spPr>
          <a:xfrm>
            <a:off x="450498" y="144399"/>
            <a:ext cx="4260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1600"/>
            </a:pPr>
            <a:r>
              <a:rPr lang="en-US" sz="1400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</a:t>
            </a:r>
            <a:r>
              <a:rPr lang="en-ID" sz="1400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asil</a:t>
            </a:r>
            <a:r>
              <a:rPr lang="en-ID" sz="1400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-ID" sz="1400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Tampilan</a:t>
            </a:r>
            <a:r>
              <a:rPr lang="en-ID" sz="1400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API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76E50C-4122-4B5A-AD2B-CC5ECC91E0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7070" y="860689"/>
            <a:ext cx="6506921" cy="19041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309219-B425-140A-C03A-150BABBC79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4426" y="2781734"/>
            <a:ext cx="6155871" cy="229529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BD2048-6D3E-AE3C-2202-5F12867A9A54}"/>
              </a:ext>
            </a:extLst>
          </p:cNvPr>
          <p:cNvCxnSpPr>
            <a:cxnSpLocks/>
          </p:cNvCxnSpPr>
          <p:nvPr/>
        </p:nvCxnSpPr>
        <p:spPr>
          <a:xfrm>
            <a:off x="2057400" y="3927022"/>
            <a:ext cx="1047897" cy="0"/>
          </a:xfrm>
          <a:prstGeom prst="straightConnector1">
            <a:avLst/>
          </a:prstGeom>
          <a:ln>
            <a:solidFill>
              <a:srgbClr val="761A7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AE114D-BC65-6C2C-E73D-41EB903E142A}"/>
              </a:ext>
            </a:extLst>
          </p:cNvPr>
          <p:cNvCxnSpPr>
            <a:cxnSpLocks/>
          </p:cNvCxnSpPr>
          <p:nvPr/>
        </p:nvCxnSpPr>
        <p:spPr>
          <a:xfrm>
            <a:off x="2223554" y="2095500"/>
            <a:ext cx="1083129" cy="0"/>
          </a:xfrm>
          <a:prstGeom prst="straightConnector1">
            <a:avLst/>
          </a:prstGeom>
          <a:ln>
            <a:solidFill>
              <a:srgbClr val="761A79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Google Shape;139;p30">
            <a:extLst>
              <a:ext uri="{FF2B5EF4-FFF2-40B4-BE49-F238E27FC236}">
                <a16:creationId xmlns:a16="http://schemas.microsoft.com/office/drawing/2014/main" id="{98FFBF25-9A19-C131-94E2-7068BD087072}"/>
              </a:ext>
            </a:extLst>
          </p:cNvPr>
          <p:cNvSpPr txBox="1">
            <a:spLocks/>
          </p:cNvSpPr>
          <p:nvPr/>
        </p:nvSpPr>
        <p:spPr>
          <a:xfrm>
            <a:off x="758874" y="1792822"/>
            <a:ext cx="170959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1600"/>
            </a:pPr>
            <a:r>
              <a:rPr lang="en-US" sz="1400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Input File csv</a:t>
            </a:r>
            <a:endParaRPr lang="en-ID" sz="1400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3" name="Google Shape;139;p30">
            <a:extLst>
              <a:ext uri="{FF2B5EF4-FFF2-40B4-BE49-F238E27FC236}">
                <a16:creationId xmlns:a16="http://schemas.microsoft.com/office/drawing/2014/main" id="{902A9C48-A5F8-D115-0B15-B33C8BEA68D4}"/>
              </a:ext>
            </a:extLst>
          </p:cNvPr>
          <p:cNvSpPr txBox="1">
            <a:spLocks/>
          </p:cNvSpPr>
          <p:nvPr/>
        </p:nvSpPr>
        <p:spPr>
          <a:xfrm>
            <a:off x="513960" y="3640672"/>
            <a:ext cx="170959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SzPts val="1600"/>
            </a:pPr>
            <a:r>
              <a:rPr lang="en-US" sz="1400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Hasil </a:t>
            </a:r>
            <a:r>
              <a:rPr lang="en-US" sz="1400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berupa</a:t>
            </a:r>
            <a:r>
              <a:rPr lang="en-US" sz="1400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-US" sz="1400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teks</a:t>
            </a:r>
            <a:r>
              <a:rPr lang="en-US" sz="1400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r>
              <a:rPr lang="en-US" sz="1400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dalam</a:t>
            </a:r>
            <a:r>
              <a:rPr lang="en-US" sz="1400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list</a:t>
            </a:r>
            <a:endParaRPr lang="en-ID" sz="1400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97311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73925" y="87086"/>
            <a:ext cx="237006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39;p30">
            <a:extLst>
              <a:ext uri="{FF2B5EF4-FFF2-40B4-BE49-F238E27FC236}">
                <a16:creationId xmlns:a16="http://schemas.microsoft.com/office/drawing/2014/main" id="{6C367A37-BDA4-B44B-B199-E1A1420EB375}"/>
              </a:ext>
            </a:extLst>
          </p:cNvPr>
          <p:cNvSpPr txBox="1">
            <a:spLocks/>
          </p:cNvSpPr>
          <p:nvPr/>
        </p:nvSpPr>
        <p:spPr>
          <a:xfrm>
            <a:off x="3845744" y="267430"/>
            <a:ext cx="145251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1600"/>
            </a:pPr>
            <a:r>
              <a:rPr lang="en-US" sz="1400" dirty="0" err="1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Analisis</a:t>
            </a:r>
            <a:r>
              <a:rPr lang="en-US" sz="1400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Data</a:t>
            </a:r>
          </a:p>
          <a:p>
            <a:pPr>
              <a:buSzPts val="1600"/>
            </a:pPr>
            <a:r>
              <a:rPr lang="en-US" sz="1400" dirty="0">
                <a:solidFill>
                  <a:srgbClr val="761A79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Total Kata</a:t>
            </a:r>
            <a:endParaRPr lang="en-ID" sz="1400" dirty="0">
              <a:solidFill>
                <a:srgbClr val="761A79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E69750-ECB5-82AD-5027-E96D5CDAA2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509" t="9206" r="8518" b="5754"/>
          <a:stretch/>
        </p:blipFill>
        <p:spPr>
          <a:xfrm>
            <a:off x="183103" y="1240976"/>
            <a:ext cx="4613339" cy="3077931"/>
          </a:xfrm>
          <a:prstGeom prst="rect">
            <a:avLst/>
          </a:prstGeom>
        </p:spPr>
      </p:pic>
      <p:sp>
        <p:nvSpPr>
          <p:cNvPr id="6" name="Google Shape;164;p32">
            <a:extLst>
              <a:ext uri="{FF2B5EF4-FFF2-40B4-BE49-F238E27FC236}">
                <a16:creationId xmlns:a16="http://schemas.microsoft.com/office/drawing/2014/main" id="{3D1427E1-70BC-1E47-2CF0-38F4E5A942FF}"/>
              </a:ext>
            </a:extLst>
          </p:cNvPr>
          <p:cNvSpPr txBox="1"/>
          <p:nvPr/>
        </p:nvSpPr>
        <p:spPr>
          <a:xfrm>
            <a:off x="5108010" y="1359905"/>
            <a:ext cx="3970676" cy="2232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Montserrat"/>
                <a:ea typeface="Montserrat"/>
                <a:cs typeface="Montserrat"/>
                <a:sym typeface="Montserrat"/>
              </a:rPr>
              <a:t>Rata – rata total kata : 17 kata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 err="1">
                <a:latin typeface="Montserrat"/>
                <a:ea typeface="Montserrat"/>
                <a:cs typeface="Montserrat"/>
                <a:sym typeface="Montserrat"/>
              </a:rPr>
              <a:t>Maksimal</a:t>
            </a:r>
            <a:r>
              <a:rPr lang="en-US" sz="1100" dirty="0">
                <a:latin typeface="Montserrat"/>
                <a:ea typeface="Montserrat"/>
                <a:cs typeface="Montserrat"/>
                <a:sym typeface="Montserrat"/>
              </a:rPr>
              <a:t> Kata : 65 kata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Montserrat"/>
                <a:ea typeface="Montserrat"/>
                <a:cs typeface="Montserrat"/>
                <a:sym typeface="Montserrat"/>
              </a:rPr>
              <a:t>Data </a:t>
            </a:r>
            <a:r>
              <a:rPr lang="en-US" sz="1100" dirty="0" err="1">
                <a:latin typeface="Montserrat"/>
                <a:ea typeface="Montserrat"/>
                <a:cs typeface="Montserrat"/>
                <a:sym typeface="Montserrat"/>
              </a:rPr>
              <a:t>termasuk</a:t>
            </a:r>
            <a:r>
              <a:rPr lang="en-US" sz="1100" dirty="0">
                <a:latin typeface="Montserrat"/>
                <a:ea typeface="Montserrat"/>
                <a:cs typeface="Montserrat"/>
                <a:sym typeface="Montserrat"/>
              </a:rPr>
              <a:t> Platykurtic </a:t>
            </a:r>
            <a:r>
              <a:rPr lang="en-US" sz="1100" dirty="0" err="1">
                <a:latin typeface="Montserrat"/>
                <a:ea typeface="Montserrat"/>
                <a:cs typeface="Montserrat"/>
                <a:sym typeface="Montserrat"/>
              </a:rPr>
              <a:t>yaitu</a:t>
            </a:r>
            <a:r>
              <a:rPr lang="en-US" sz="1100" dirty="0"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1100" dirty="0" err="1">
                <a:latin typeface="Montserrat"/>
                <a:ea typeface="Montserrat"/>
                <a:cs typeface="Montserrat"/>
                <a:sym typeface="Montserrat"/>
              </a:rPr>
              <a:t>menghasilkan</a:t>
            </a:r>
            <a:r>
              <a:rPr lang="en-US" sz="1100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dirty="0" err="1">
                <a:latin typeface="Montserrat"/>
                <a:ea typeface="Montserrat"/>
                <a:cs typeface="Montserrat"/>
                <a:sym typeface="Montserrat"/>
              </a:rPr>
              <a:t>lebih</a:t>
            </a:r>
            <a:r>
              <a:rPr lang="en-US" sz="1100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dirty="0" err="1">
                <a:latin typeface="Montserrat"/>
                <a:ea typeface="Montserrat"/>
                <a:cs typeface="Montserrat"/>
                <a:sym typeface="Montserrat"/>
              </a:rPr>
              <a:t>sedikit</a:t>
            </a:r>
            <a:r>
              <a:rPr lang="en-US" sz="1100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dirty="0" err="1">
                <a:latin typeface="Montserrat"/>
                <a:ea typeface="Montserrat"/>
                <a:cs typeface="Montserrat"/>
                <a:sym typeface="Montserrat"/>
              </a:rPr>
              <a:t>nilai</a:t>
            </a:r>
            <a:r>
              <a:rPr lang="en-US" sz="1100" dirty="0">
                <a:latin typeface="Montserrat"/>
                <a:ea typeface="Montserrat"/>
                <a:cs typeface="Montserrat"/>
                <a:sym typeface="Montserrat"/>
              </a:rPr>
              <a:t> outlier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100" dirty="0">
                <a:latin typeface="Montserrat"/>
                <a:ea typeface="Montserrat"/>
                <a:cs typeface="Montserrat"/>
                <a:sym typeface="Montserrat"/>
              </a:rPr>
              <a:t>Ada outlier </a:t>
            </a:r>
            <a:r>
              <a:rPr lang="en-US" sz="1100" dirty="0" err="1">
                <a:latin typeface="Montserrat"/>
                <a:ea typeface="Montserrat"/>
                <a:cs typeface="Montserrat"/>
                <a:sym typeface="Montserrat"/>
              </a:rPr>
              <a:t>dari</a:t>
            </a:r>
            <a:r>
              <a:rPr lang="en-US" sz="1100" dirty="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100" dirty="0" err="1">
                <a:latin typeface="Montserrat"/>
                <a:ea typeface="Montserrat"/>
                <a:cs typeface="Montserrat"/>
                <a:sym typeface="Montserrat"/>
              </a:rPr>
              <a:t>sisi</a:t>
            </a:r>
            <a:r>
              <a:rPr lang="en-US" sz="1100" dirty="0">
                <a:latin typeface="Montserrat"/>
                <a:ea typeface="Montserrat"/>
                <a:cs typeface="Montserrat"/>
                <a:sym typeface="Montserrat"/>
              </a:rPr>
              <a:t> batas </a:t>
            </a:r>
            <a:r>
              <a:rPr lang="en-US" sz="1100" dirty="0" err="1">
                <a:latin typeface="Montserrat"/>
                <a:ea typeface="Montserrat"/>
                <a:cs typeface="Montserrat"/>
                <a:sym typeface="Montserrat"/>
              </a:rPr>
              <a:t>atas</a:t>
            </a:r>
            <a:endParaRPr sz="110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68396630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592</Words>
  <Application>Microsoft Office PowerPoint</Application>
  <PresentationFormat>On-screen Show (16:9)</PresentationFormat>
  <Paragraphs>47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Montserrat</vt:lpstr>
      <vt:lpstr>Arial</vt:lpstr>
      <vt:lpstr>Montserrat ExtraBold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Ghifari Khanif</cp:lastModifiedBy>
  <cp:revision>14</cp:revision>
  <dcterms:modified xsi:type="dcterms:W3CDTF">2023-10-01T20:14:23Z</dcterms:modified>
</cp:coreProperties>
</file>