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4"/>
  </p:notesMasterIdLst>
  <p:sldIdLst>
    <p:sldId id="256" r:id="rId2"/>
    <p:sldId id="258" r:id="rId3"/>
    <p:sldId id="260" r:id="rId4"/>
    <p:sldId id="285" r:id="rId5"/>
    <p:sldId id="286" r:id="rId6"/>
    <p:sldId id="287" r:id="rId7"/>
    <p:sldId id="288" r:id="rId8"/>
    <p:sldId id="289" r:id="rId9"/>
    <p:sldId id="270" r:id="rId10"/>
    <p:sldId id="290" r:id="rId11"/>
    <p:sldId id="275" r:id="rId12"/>
    <p:sldId id="284"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Exo 2" panose="020B0604020202020204"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Roboto Condensed Light"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4D2370-E327-4BFD-AFAF-489989787A0A}">
  <a:tblStyle styleId="{274D2370-E327-4BFD-AFAF-489989787A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89" autoAdjust="0"/>
    <p:restoredTop sz="89116" autoAdjust="0"/>
  </p:normalViewPr>
  <p:slideViewPr>
    <p:cSldViewPr snapToGrid="0">
      <p:cViewPr varScale="1">
        <p:scale>
          <a:sx n="78" d="100"/>
          <a:sy n="78"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9baafe93df_0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9baafe93df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1270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9baafe93df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9baafe93df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204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baafe93d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baafe93d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4181176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2896057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401791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454139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9baafe93df_0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9baafe93df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8" name="Google Shape;28;p7"/>
          <p:cNvSpPr txBox="1">
            <a:spLocks noGrp="1"/>
          </p:cNvSpPr>
          <p:nvPr>
            <p:ph type="subTitle" idx="1"/>
          </p:nvPr>
        </p:nvSpPr>
        <p:spPr>
          <a:xfrm>
            <a:off x="2580225" y="2314225"/>
            <a:ext cx="3983400" cy="10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chemeClr val="hlink"/>
              </a:buClr>
              <a:buSzPts val="1800"/>
              <a:buNone/>
              <a:defRPr sz="1800">
                <a:solidFill>
                  <a:schemeClr val="hlink"/>
                </a:solidFill>
              </a:defRPr>
            </a:lvl2pPr>
            <a:lvl3pPr lvl="2" algn="ctr" rtl="0">
              <a:spcBef>
                <a:spcPts val="0"/>
              </a:spcBef>
              <a:spcAft>
                <a:spcPts val="0"/>
              </a:spcAft>
              <a:buClr>
                <a:schemeClr val="hlink"/>
              </a:buClr>
              <a:buSzPts val="1800"/>
              <a:buNone/>
              <a:defRPr sz="1800">
                <a:solidFill>
                  <a:schemeClr val="hlink"/>
                </a:solidFill>
              </a:defRPr>
            </a:lvl3pPr>
            <a:lvl4pPr lvl="3" algn="ctr" rtl="0">
              <a:spcBef>
                <a:spcPts val="0"/>
              </a:spcBef>
              <a:spcAft>
                <a:spcPts val="0"/>
              </a:spcAft>
              <a:buClr>
                <a:schemeClr val="hlink"/>
              </a:buClr>
              <a:buSzPts val="1800"/>
              <a:buNone/>
              <a:defRPr sz="1800">
                <a:solidFill>
                  <a:schemeClr val="hlink"/>
                </a:solidFill>
              </a:defRPr>
            </a:lvl4pPr>
            <a:lvl5pPr lvl="4" algn="ctr" rtl="0">
              <a:spcBef>
                <a:spcPts val="0"/>
              </a:spcBef>
              <a:spcAft>
                <a:spcPts val="0"/>
              </a:spcAft>
              <a:buClr>
                <a:schemeClr val="hlink"/>
              </a:buClr>
              <a:buSzPts val="1800"/>
              <a:buNone/>
              <a:defRPr sz="1800">
                <a:solidFill>
                  <a:schemeClr val="hlink"/>
                </a:solidFill>
              </a:defRPr>
            </a:lvl5pPr>
            <a:lvl6pPr lvl="5" algn="ctr" rtl="0">
              <a:spcBef>
                <a:spcPts val="0"/>
              </a:spcBef>
              <a:spcAft>
                <a:spcPts val="0"/>
              </a:spcAft>
              <a:buClr>
                <a:schemeClr val="hlink"/>
              </a:buClr>
              <a:buSzPts val="1800"/>
              <a:buNone/>
              <a:defRPr sz="1800">
                <a:solidFill>
                  <a:schemeClr val="hlink"/>
                </a:solidFill>
              </a:defRPr>
            </a:lvl6pPr>
            <a:lvl7pPr lvl="6" algn="ctr" rtl="0">
              <a:spcBef>
                <a:spcPts val="0"/>
              </a:spcBef>
              <a:spcAft>
                <a:spcPts val="0"/>
              </a:spcAft>
              <a:buClr>
                <a:schemeClr val="hlink"/>
              </a:buClr>
              <a:buSzPts val="1800"/>
              <a:buNone/>
              <a:defRPr sz="1800">
                <a:solidFill>
                  <a:schemeClr val="hlink"/>
                </a:solidFill>
              </a:defRPr>
            </a:lvl7pPr>
            <a:lvl8pPr lvl="7" algn="ctr" rtl="0">
              <a:spcBef>
                <a:spcPts val="0"/>
              </a:spcBef>
              <a:spcAft>
                <a:spcPts val="0"/>
              </a:spcAft>
              <a:buClr>
                <a:schemeClr val="hlink"/>
              </a:buClr>
              <a:buSzPts val="1800"/>
              <a:buNone/>
              <a:defRPr sz="1800">
                <a:solidFill>
                  <a:schemeClr val="hlink"/>
                </a:solidFill>
              </a:defRPr>
            </a:lvl8pPr>
            <a:lvl9pPr lvl="8" algn="ctr" rtl="0">
              <a:spcBef>
                <a:spcPts val="0"/>
              </a:spcBef>
              <a:spcAft>
                <a:spcPts val="0"/>
              </a:spcAft>
              <a:buClr>
                <a:schemeClr val="hlink"/>
              </a:buClr>
              <a:buSzPts val="1800"/>
              <a:buNone/>
              <a:defRPr sz="1800">
                <a:solidFill>
                  <a:schemeClr val="hlink"/>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6">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7">
    <p:bg>
      <p:bgPr>
        <a:blipFill>
          <a:blip r:embed="rId2">
            <a:alphaModFix/>
          </a:blip>
          <a:stretch>
            <a:fillRect/>
          </a:stretch>
        </a:blipFill>
        <a:effectLst/>
      </p:bgPr>
    </p:bg>
    <p:spTree>
      <p:nvGrpSpPr>
        <p:cNvPr id="1" name="Shape 121"/>
        <p:cNvGrpSpPr/>
        <p:nvPr/>
      </p:nvGrpSpPr>
      <p:grpSpPr>
        <a:xfrm>
          <a:off x="0" y="0"/>
          <a:ext cx="0" cy="0"/>
          <a:chOff x="0" y="0"/>
          <a:chExt cx="0" cy="0"/>
        </a:xfrm>
      </p:grpSpPr>
      <p:sp>
        <p:nvSpPr>
          <p:cNvPr id="122" name="Google Shape;122;p2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44" name="Google Shape;44;p1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5" name="Google Shape;45;p13"/>
          <p:cNvSpPr txBox="1">
            <a:spLocks noGrp="1"/>
          </p:cNvSpPr>
          <p:nvPr>
            <p:ph type="subTitle" idx="1"/>
          </p:nvPr>
        </p:nvSpPr>
        <p:spPr>
          <a:xfrm>
            <a:off x="690446" y="5802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46" name="Google Shape;46;p1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3" name="Google Shape;53;p13"/>
          <p:cNvSpPr txBox="1">
            <a:spLocks noGrp="1"/>
          </p:cNvSpPr>
          <p:nvPr>
            <p:ph type="subTitle" idx="13"/>
          </p:nvPr>
        </p:nvSpPr>
        <p:spPr>
          <a:xfrm>
            <a:off x="690446" y="15464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4" name="Google Shape;54;p1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5" name="Google Shape;55;p13"/>
          <p:cNvSpPr txBox="1">
            <a:spLocks noGrp="1"/>
          </p:cNvSpPr>
          <p:nvPr>
            <p:ph type="subTitle" idx="15"/>
          </p:nvPr>
        </p:nvSpPr>
        <p:spPr>
          <a:xfrm>
            <a:off x="690446" y="25199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6" name="Google Shape;56;p1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7" name="Google Shape;57;p13"/>
          <p:cNvSpPr txBox="1">
            <a:spLocks noGrp="1"/>
          </p:cNvSpPr>
          <p:nvPr>
            <p:ph type="subTitle" idx="17"/>
          </p:nvPr>
        </p:nvSpPr>
        <p:spPr>
          <a:xfrm>
            <a:off x="6811558" y="21538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58" name="Google Shape;58;p1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9" name="Google Shape;59;p13"/>
          <p:cNvSpPr txBox="1">
            <a:spLocks noGrp="1"/>
          </p:cNvSpPr>
          <p:nvPr>
            <p:ph type="subTitle" idx="19"/>
          </p:nvPr>
        </p:nvSpPr>
        <p:spPr>
          <a:xfrm>
            <a:off x="6811558" y="31777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60" name="Google Shape;60;p1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61" name="Google Shape;61;p13"/>
          <p:cNvSpPr txBox="1">
            <a:spLocks noGrp="1"/>
          </p:cNvSpPr>
          <p:nvPr>
            <p:ph type="subTitle" idx="21"/>
          </p:nvPr>
        </p:nvSpPr>
        <p:spPr>
          <a:xfrm>
            <a:off x="6811558" y="41899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extLst>
      <p:ext uri="{BB962C8B-B14F-4D97-AF65-F5344CB8AC3E}">
        <p14:creationId xmlns:p14="http://schemas.microsoft.com/office/powerpoint/2010/main" val="244360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hlink"/>
              </a:buClr>
              <a:buSzPts val="1200"/>
              <a:buFont typeface="Roboto Condensed Light"/>
              <a:buChar char="●"/>
              <a:defRPr sz="1200">
                <a:solidFill>
                  <a:schemeClr val="hlink"/>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chemeClr val="hlink"/>
              </a:buClr>
              <a:buSzPts val="1200"/>
              <a:buFont typeface="Roboto Condensed Light"/>
              <a:buChar char="○"/>
              <a:defRPr sz="1200">
                <a:solidFill>
                  <a:schemeClr val="hlink"/>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chemeClr val="hlink"/>
              </a:buClr>
              <a:buSzPts val="1200"/>
              <a:buFont typeface="Roboto Condensed Light"/>
              <a:buChar char="■"/>
              <a:defRPr sz="1200">
                <a:solidFill>
                  <a:schemeClr val="hlink"/>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chemeClr val="hlink"/>
              </a:buClr>
              <a:buSzPts val="1200"/>
              <a:buFont typeface="Roboto Condensed Light"/>
              <a:buChar char="●"/>
              <a:defRPr sz="1200">
                <a:solidFill>
                  <a:schemeClr val="hlink"/>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chemeClr val="hlink"/>
              </a:buClr>
              <a:buSzPts val="1200"/>
              <a:buFont typeface="Roboto Condensed Light"/>
              <a:buChar char="○"/>
              <a:defRPr sz="1200">
                <a:solidFill>
                  <a:schemeClr val="hlink"/>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chemeClr val="hlink"/>
              </a:buClr>
              <a:buSzPts val="1200"/>
              <a:buFont typeface="Roboto Condensed Light"/>
              <a:buChar char="■"/>
              <a:defRPr sz="1200">
                <a:solidFill>
                  <a:schemeClr val="hlink"/>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chemeClr val="hlink"/>
              </a:buClr>
              <a:buSzPts val="1200"/>
              <a:buFont typeface="Roboto Condensed Light"/>
              <a:buChar char="●"/>
              <a:defRPr sz="1200">
                <a:solidFill>
                  <a:schemeClr val="hlink"/>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chemeClr val="hlink"/>
              </a:buClr>
              <a:buSzPts val="1200"/>
              <a:buFont typeface="Roboto Condensed Light"/>
              <a:buChar char="○"/>
              <a:defRPr sz="1200">
                <a:solidFill>
                  <a:schemeClr val="hlink"/>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chemeClr val="hlink"/>
              </a:buClr>
              <a:buSzPts val="1200"/>
              <a:buFont typeface="Roboto Condensed Light"/>
              <a:buChar char="■"/>
              <a:defRPr sz="1200">
                <a:solidFill>
                  <a:schemeClr val="hlink"/>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6" r:id="rId3"/>
    <p:sldLayoutId id="2147483657" r:id="rId4"/>
    <p:sldLayoutId id="2147483658" r:id="rId5"/>
    <p:sldLayoutId id="2147483669" r:id="rId6"/>
    <p:sldLayoutId id="2147483670" r:id="rId7"/>
    <p:sldLayoutId id="214748367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solidFill>
                  <a:schemeClr val="dk2"/>
                </a:solidFill>
                <a:latin typeface="+mj-lt"/>
              </a:rPr>
              <a:t>Game Streamers Summary</a:t>
            </a:r>
            <a:endParaRPr dirty="0">
              <a:solidFill>
                <a:schemeClr val="dk2"/>
              </a:solidFill>
              <a:latin typeface="+mj-lt"/>
            </a:endParaRPr>
          </a:p>
        </p:txBody>
      </p:sp>
      <p:sp>
        <p:nvSpPr>
          <p:cNvPr id="152" name="Google Shape;152;p33"/>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Ghifari Umar </a:t>
            </a:r>
            <a:r>
              <a:rPr lang="en" dirty="0">
                <a:latin typeface="+mj-lt"/>
              </a:rPr>
              <a:t>Noorman</a:t>
            </a:r>
            <a:endParaRPr dirty="0">
              <a:latin typeface="+mj-lt"/>
            </a:endParaRPr>
          </a:p>
        </p:txBody>
      </p:sp>
      <p:cxnSp>
        <p:nvCxnSpPr>
          <p:cNvPr id="153" name="Google Shape;153;p33"/>
          <p:cNvCxnSpPr/>
          <p:nvPr/>
        </p:nvCxnSpPr>
        <p:spPr>
          <a:xfrm>
            <a:off x="6677025" y="3176000"/>
            <a:ext cx="2460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7"/>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dirty="0">
                <a:latin typeface="+mj-lt"/>
              </a:rPr>
              <a:t>Summary</a:t>
            </a:r>
            <a:endParaRPr sz="3000" dirty="0">
              <a:latin typeface="+mj-lt"/>
            </a:endParaRPr>
          </a:p>
        </p:txBody>
      </p:sp>
      <p:cxnSp>
        <p:nvCxnSpPr>
          <p:cNvPr id="428" name="Google Shape;428;p47"/>
          <p:cNvCxnSpPr/>
          <p:nvPr/>
        </p:nvCxnSpPr>
        <p:spPr>
          <a:xfrm>
            <a:off x="1508225" y="2740825"/>
            <a:ext cx="5769000" cy="0"/>
          </a:xfrm>
          <a:prstGeom prst="straightConnector1">
            <a:avLst/>
          </a:prstGeom>
          <a:noFill/>
          <a:ln w="9525" cap="flat" cmpd="sng">
            <a:solidFill>
              <a:schemeClr val="lt1"/>
            </a:solidFill>
            <a:prstDash val="solid"/>
            <a:round/>
            <a:headEnd type="none" w="med" len="med"/>
            <a:tailEnd type="none" w="med" len="med"/>
          </a:ln>
        </p:spPr>
      </p:cxnSp>
      <p:cxnSp>
        <p:nvCxnSpPr>
          <p:cNvPr id="429" name="Google Shape;429;p47"/>
          <p:cNvCxnSpPr/>
          <p:nvPr/>
        </p:nvCxnSpPr>
        <p:spPr>
          <a:xfrm>
            <a:off x="1508225" y="3439275"/>
            <a:ext cx="5769000" cy="0"/>
          </a:xfrm>
          <a:prstGeom prst="straightConnector1">
            <a:avLst/>
          </a:prstGeom>
          <a:noFill/>
          <a:ln w="9525" cap="flat" cmpd="sng">
            <a:solidFill>
              <a:schemeClr val="lt1"/>
            </a:solidFill>
            <a:prstDash val="solid"/>
            <a:round/>
            <a:headEnd type="none" w="med" len="med"/>
            <a:tailEnd type="none" w="med" len="med"/>
          </a:ln>
        </p:spPr>
      </p:cxnSp>
      <p:sp>
        <p:nvSpPr>
          <p:cNvPr id="9" name="Google Shape;506;p28">
            <a:extLst>
              <a:ext uri="{FF2B5EF4-FFF2-40B4-BE49-F238E27FC236}">
                <a16:creationId xmlns:a16="http://schemas.microsoft.com/office/drawing/2014/main" id="{D481A3F5-35E8-6C11-BAC0-C6628B0B8963}"/>
              </a:ext>
            </a:extLst>
          </p:cNvPr>
          <p:cNvSpPr txBox="1">
            <a:spLocks/>
          </p:cNvSpPr>
          <p:nvPr/>
        </p:nvSpPr>
        <p:spPr>
          <a:xfrm>
            <a:off x="6268408" y="1639664"/>
            <a:ext cx="2734733" cy="186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hlink"/>
              </a:buClr>
              <a:buSzPts val="1200"/>
              <a:buFont typeface="Roboto Condensed Light"/>
              <a:buNone/>
              <a:defRPr sz="1400" b="0" i="0" u="none" strike="noStrike" cap="none">
                <a:solidFill>
                  <a:schemeClr val="hlink"/>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9pPr>
          </a:lstStyle>
          <a:p>
            <a:pPr marL="0" lvl="0" indent="0" algn="just">
              <a:buNone/>
            </a:pPr>
            <a:r>
              <a:rPr lang="en-US" sz="1600" dirty="0">
                <a:latin typeface="+mj-lt"/>
              </a:rPr>
              <a:t>There are more male streamers than female streamers. It affect the total of Paid Star per Watched Hour, but in average Female Streamers gain more Paid Star per Watched Hours than male streamers</a:t>
            </a:r>
          </a:p>
        </p:txBody>
      </p:sp>
      <p:pic>
        <p:nvPicPr>
          <p:cNvPr id="4" name="Picture 3">
            <a:extLst>
              <a:ext uri="{FF2B5EF4-FFF2-40B4-BE49-F238E27FC236}">
                <a16:creationId xmlns:a16="http://schemas.microsoft.com/office/drawing/2014/main" id="{096486BC-60EF-54D3-D1C9-0CFDCE907951}"/>
              </a:ext>
            </a:extLst>
          </p:cNvPr>
          <p:cNvPicPr>
            <a:picLocks noChangeAspect="1"/>
          </p:cNvPicPr>
          <p:nvPr/>
        </p:nvPicPr>
        <p:blipFill>
          <a:blip r:embed="rId3"/>
          <a:stretch>
            <a:fillRect/>
          </a:stretch>
        </p:blipFill>
        <p:spPr>
          <a:xfrm>
            <a:off x="155121" y="1702286"/>
            <a:ext cx="6002596" cy="3014553"/>
          </a:xfrm>
          <a:prstGeom prst="rect">
            <a:avLst/>
          </a:prstGeom>
        </p:spPr>
      </p:pic>
    </p:spTree>
    <p:extLst>
      <p:ext uri="{BB962C8B-B14F-4D97-AF65-F5344CB8AC3E}">
        <p14:creationId xmlns:p14="http://schemas.microsoft.com/office/powerpoint/2010/main" val="158114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mj-lt"/>
              </a:rPr>
              <a:t>Improvements</a:t>
            </a:r>
            <a:endParaRPr sz="3000" dirty="0">
              <a:latin typeface="+mj-lt"/>
            </a:endParaRPr>
          </a:p>
        </p:txBody>
      </p:sp>
      <p:sp>
        <p:nvSpPr>
          <p:cNvPr id="2" name="Title 5">
            <a:extLst>
              <a:ext uri="{FF2B5EF4-FFF2-40B4-BE49-F238E27FC236}">
                <a16:creationId xmlns:a16="http://schemas.microsoft.com/office/drawing/2014/main" id="{D553FC3D-4B6D-70C3-21FF-1E57982FA2BE}"/>
              </a:ext>
            </a:extLst>
          </p:cNvPr>
          <p:cNvSpPr txBox="1">
            <a:spLocks/>
          </p:cNvSpPr>
          <p:nvPr/>
        </p:nvSpPr>
        <p:spPr>
          <a:xfrm>
            <a:off x="92915" y="1876877"/>
            <a:ext cx="3948406" cy="11220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US" dirty="0">
                <a:solidFill>
                  <a:schemeClr val="tx2"/>
                </a:solidFill>
                <a:latin typeface="+mj-lt"/>
              </a:rPr>
              <a:t>For new streamers they can stream game with the highest game played to improve their exposure and gain more quantity in watchers. Play such as MLBB, PUBG or Free Fire</a:t>
            </a:r>
          </a:p>
          <a:p>
            <a:pPr marL="285750" indent="-285750" algn="just">
              <a:buFont typeface="Arial" panose="020B0604020202020204" pitchFamily="34" charset="0"/>
              <a:buChar char="•"/>
            </a:pPr>
            <a:r>
              <a:rPr lang="en-US" dirty="0">
                <a:solidFill>
                  <a:schemeClr val="tx2"/>
                </a:solidFill>
                <a:latin typeface="+mj-lt"/>
              </a:rPr>
              <a:t>For experienced streamer we should encourage them to play game with high average paid star per watched hour such as UFC 3 in Indonesia, League of Legends in Philippines and MLBB in Vietnam. Because they already have their own followers so they need more the quality not the quantity.</a:t>
            </a:r>
          </a:p>
        </p:txBody>
      </p:sp>
      <p:sp>
        <p:nvSpPr>
          <p:cNvPr id="5" name="Title 5">
            <a:extLst>
              <a:ext uri="{FF2B5EF4-FFF2-40B4-BE49-F238E27FC236}">
                <a16:creationId xmlns:a16="http://schemas.microsoft.com/office/drawing/2014/main" id="{BB826E7E-B42F-F0CA-D477-B7C2CE0A438B}"/>
              </a:ext>
            </a:extLst>
          </p:cNvPr>
          <p:cNvSpPr txBox="1">
            <a:spLocks/>
          </p:cNvSpPr>
          <p:nvPr/>
        </p:nvSpPr>
        <p:spPr>
          <a:xfrm>
            <a:off x="4376444" y="1876877"/>
            <a:ext cx="3948406" cy="11220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US" dirty="0">
                <a:solidFill>
                  <a:schemeClr val="tx2"/>
                </a:solidFill>
                <a:latin typeface="+mj-lt"/>
              </a:rPr>
              <a:t>As the system paid more star for female streamers, the company should find more talents for female streamers than male streamers</a:t>
            </a:r>
          </a:p>
          <a:p>
            <a:pPr marL="285750" indent="-285750">
              <a:buFont typeface="Arial" panose="020B0604020202020204" pitchFamily="34" charset="0"/>
              <a:buChar char="•"/>
            </a:pPr>
            <a:endParaRPr lang="en-US" dirty="0">
              <a:solidFill>
                <a:schemeClr val="tx2"/>
              </a:solidFill>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solidFill>
                  <a:schemeClr val="dk2"/>
                </a:solidFill>
                <a:latin typeface="+mj-lt"/>
              </a:rPr>
              <a:t>THANK YOU</a:t>
            </a:r>
            <a:endParaRPr dirty="0">
              <a:solidFill>
                <a:schemeClr val="dk2"/>
              </a:solidFill>
              <a:latin typeface="+mj-lt"/>
            </a:endParaRPr>
          </a:p>
        </p:txBody>
      </p:sp>
      <p:cxnSp>
        <p:nvCxnSpPr>
          <p:cNvPr id="153" name="Google Shape;153;p33"/>
          <p:cNvCxnSpPr/>
          <p:nvPr/>
        </p:nvCxnSpPr>
        <p:spPr>
          <a:xfrm>
            <a:off x="6677025" y="3176000"/>
            <a:ext cx="2460000" cy="0"/>
          </a:xfrm>
          <a:prstGeom prst="straightConnector1">
            <a:avLst/>
          </a:prstGeom>
          <a:noFill/>
          <a:ln w="9525" cap="flat" cmpd="sng">
            <a:solidFill>
              <a:schemeClr val="dk2"/>
            </a:solidFill>
            <a:prstDash val="solid"/>
            <a:round/>
            <a:headEnd type="none" w="med" len="med"/>
            <a:tailEnd type="none" w="med" len="med"/>
          </a:ln>
        </p:spPr>
      </p:cxnSp>
      <p:sp>
        <p:nvSpPr>
          <p:cNvPr id="3" name="Subtitle 2">
            <a:extLst>
              <a:ext uri="{FF2B5EF4-FFF2-40B4-BE49-F238E27FC236}">
                <a16:creationId xmlns:a16="http://schemas.microsoft.com/office/drawing/2014/main" id="{D626F46C-5CFB-626A-54E2-E47D309CC971}"/>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349216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5"/>
          <p:cNvSpPr txBox="1">
            <a:spLocks noGrp="1"/>
          </p:cNvSpPr>
          <p:nvPr>
            <p:ph type="ctrTitle"/>
          </p:nvPr>
        </p:nvSpPr>
        <p:spPr>
          <a:xfrm>
            <a:off x="3385875" y="1031848"/>
            <a:ext cx="23724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TABLE OF CONTENTS</a:t>
            </a:r>
            <a:endParaRPr dirty="0">
              <a:latin typeface="+mj-lt"/>
            </a:endParaRPr>
          </a:p>
        </p:txBody>
      </p:sp>
      <p:sp>
        <p:nvSpPr>
          <p:cNvPr id="167" name="Google Shape;167;p35"/>
          <p:cNvSpPr txBox="1">
            <a:spLocks noGrp="1"/>
          </p:cNvSpPr>
          <p:nvPr>
            <p:ph type="ctrTitle" idx="2"/>
          </p:nvPr>
        </p:nvSpPr>
        <p:spPr>
          <a:xfrm>
            <a:off x="772805" y="1741555"/>
            <a:ext cx="2225904"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sz="2000" dirty="0">
                <a:latin typeface="+mj-lt"/>
              </a:rPr>
              <a:t>Finding Things</a:t>
            </a:r>
            <a:endParaRPr sz="2000" dirty="0">
              <a:latin typeface="+mj-lt"/>
            </a:endParaRPr>
          </a:p>
        </p:txBody>
      </p:sp>
      <p:sp>
        <p:nvSpPr>
          <p:cNvPr id="169" name="Google Shape;169;p35">
            <a:hlinkClick r:id="rId3" action="ppaction://hlinksldjump"/>
          </p:cNvPr>
          <p:cNvSpPr txBox="1">
            <a:spLocks noGrp="1"/>
          </p:cNvSpPr>
          <p:nvPr>
            <p:ph type="title" idx="3"/>
          </p:nvPr>
        </p:nvSpPr>
        <p:spPr>
          <a:xfrm>
            <a:off x="2157019" y="102672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latin typeface="+mj-lt"/>
              </a:rPr>
              <a:t>01</a:t>
            </a:r>
            <a:endParaRPr sz="4000" dirty="0">
              <a:latin typeface="+mj-lt"/>
            </a:endParaRPr>
          </a:p>
        </p:txBody>
      </p:sp>
      <p:sp>
        <p:nvSpPr>
          <p:cNvPr id="171" name="Google Shape;171;p35">
            <a:hlinkClick r:id="" action="ppaction://noaction"/>
          </p:cNvPr>
          <p:cNvSpPr txBox="1">
            <a:spLocks noGrp="1"/>
          </p:cNvSpPr>
          <p:nvPr>
            <p:ph type="title" idx="6"/>
          </p:nvPr>
        </p:nvSpPr>
        <p:spPr>
          <a:xfrm>
            <a:off x="4028395" y="2040946"/>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latin typeface="+mj-lt"/>
              </a:rPr>
              <a:t>02</a:t>
            </a:r>
            <a:endParaRPr sz="4000" dirty="0">
              <a:latin typeface="+mj-lt"/>
            </a:endParaRPr>
          </a:p>
        </p:txBody>
      </p:sp>
      <p:sp>
        <p:nvSpPr>
          <p:cNvPr id="178" name="Google Shape;178;p35"/>
          <p:cNvSpPr txBox="1">
            <a:spLocks noGrp="1"/>
          </p:cNvSpPr>
          <p:nvPr>
            <p:ph type="ctrTitle" idx="16"/>
          </p:nvPr>
        </p:nvSpPr>
        <p:spPr>
          <a:xfrm>
            <a:off x="3684487" y="2580465"/>
            <a:ext cx="233244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latin typeface="+mj-lt"/>
              </a:rPr>
              <a:t>Summary</a:t>
            </a:r>
            <a:endParaRPr sz="2000" dirty="0">
              <a:latin typeface="+mj-lt"/>
            </a:endParaRPr>
          </a:p>
        </p:txBody>
      </p:sp>
      <p:sp>
        <p:nvSpPr>
          <p:cNvPr id="28" name="Google Shape;482;p27">
            <a:extLst>
              <a:ext uri="{FF2B5EF4-FFF2-40B4-BE49-F238E27FC236}">
                <a16:creationId xmlns:a16="http://schemas.microsoft.com/office/drawing/2014/main" id="{D0547467-9CD8-6939-74F9-6D81BB60A7AF}"/>
              </a:ext>
            </a:extLst>
          </p:cNvPr>
          <p:cNvSpPr/>
          <p:nvPr/>
        </p:nvSpPr>
        <p:spPr>
          <a:xfrm>
            <a:off x="3902761" y="3761686"/>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grpSp>
        <p:nvGrpSpPr>
          <p:cNvPr id="29" name="Google Shape;490;p27">
            <a:extLst>
              <a:ext uri="{FF2B5EF4-FFF2-40B4-BE49-F238E27FC236}">
                <a16:creationId xmlns:a16="http://schemas.microsoft.com/office/drawing/2014/main" id="{1428D274-67D3-A68C-B5B0-CFC80B693A5F}"/>
              </a:ext>
            </a:extLst>
          </p:cNvPr>
          <p:cNvGrpSpPr/>
          <p:nvPr/>
        </p:nvGrpSpPr>
        <p:grpSpPr>
          <a:xfrm>
            <a:off x="4028395" y="3905586"/>
            <a:ext cx="577210" cy="580282"/>
            <a:chOff x="3095745" y="3805393"/>
            <a:chExt cx="352840" cy="354717"/>
          </a:xfrm>
        </p:grpSpPr>
        <p:sp>
          <p:nvSpPr>
            <p:cNvPr id="30" name="Google Shape;491;p27">
              <a:extLst>
                <a:ext uri="{FF2B5EF4-FFF2-40B4-BE49-F238E27FC236}">
                  <a16:creationId xmlns:a16="http://schemas.microsoft.com/office/drawing/2014/main" id="{C7B7484E-ECD1-14C7-A9B0-242DE90D2F31}"/>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31" name="Google Shape;492;p27">
              <a:extLst>
                <a:ext uri="{FF2B5EF4-FFF2-40B4-BE49-F238E27FC236}">
                  <a16:creationId xmlns:a16="http://schemas.microsoft.com/office/drawing/2014/main" id="{C1B7B15A-A9C0-79BB-4DEB-A2C902095574}"/>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32" name="Google Shape;493;p27">
              <a:extLst>
                <a:ext uri="{FF2B5EF4-FFF2-40B4-BE49-F238E27FC236}">
                  <a16:creationId xmlns:a16="http://schemas.microsoft.com/office/drawing/2014/main" id="{D04A6B33-2563-F10C-AAF1-D2E21AD4C09C}"/>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33" name="Google Shape;494;p27">
              <a:extLst>
                <a:ext uri="{FF2B5EF4-FFF2-40B4-BE49-F238E27FC236}">
                  <a16:creationId xmlns:a16="http://schemas.microsoft.com/office/drawing/2014/main" id="{E49435AF-D680-83D9-650F-393792F41824}"/>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34" name="Google Shape;495;p27">
              <a:extLst>
                <a:ext uri="{FF2B5EF4-FFF2-40B4-BE49-F238E27FC236}">
                  <a16:creationId xmlns:a16="http://schemas.microsoft.com/office/drawing/2014/main" id="{20549E3B-57E3-F620-6204-D391A04E9ABB}"/>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35" name="Google Shape;496;p27">
              <a:extLst>
                <a:ext uri="{FF2B5EF4-FFF2-40B4-BE49-F238E27FC236}">
                  <a16:creationId xmlns:a16="http://schemas.microsoft.com/office/drawing/2014/main" id="{C16B9FE4-6DAC-684E-073A-F24B3B4ACE5C}"/>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grpSp>
      <p:cxnSp>
        <p:nvCxnSpPr>
          <p:cNvPr id="36" name="Google Shape;485;p27">
            <a:extLst>
              <a:ext uri="{FF2B5EF4-FFF2-40B4-BE49-F238E27FC236}">
                <a16:creationId xmlns:a16="http://schemas.microsoft.com/office/drawing/2014/main" id="{93A0642F-43C6-2CA1-DD6A-3029852759A5}"/>
              </a:ext>
            </a:extLst>
          </p:cNvPr>
          <p:cNvCxnSpPr>
            <a:cxnSpLocks/>
            <a:stCxn id="178" idx="2"/>
            <a:endCxn id="28" idx="3"/>
          </p:cNvCxnSpPr>
          <p:nvPr/>
        </p:nvCxnSpPr>
        <p:spPr>
          <a:xfrm rot="5400000">
            <a:off x="4281050" y="3604077"/>
            <a:ext cx="1015471" cy="123847"/>
          </a:xfrm>
          <a:prstGeom prst="bentConnector2">
            <a:avLst/>
          </a:prstGeom>
          <a:noFill/>
          <a:ln w="9525" cap="flat" cmpd="sng">
            <a:solidFill>
              <a:schemeClr val="tx1">
                <a:lumMod val="90000"/>
              </a:schemeClr>
            </a:solidFill>
            <a:prstDash val="solid"/>
            <a:round/>
            <a:headEnd type="none" w="med" len="med"/>
            <a:tailEnd type="none" w="med" len="med"/>
          </a:ln>
        </p:spPr>
      </p:cxnSp>
      <p:sp>
        <p:nvSpPr>
          <p:cNvPr id="41" name="Google Shape;482;p27">
            <a:extLst>
              <a:ext uri="{FF2B5EF4-FFF2-40B4-BE49-F238E27FC236}">
                <a16:creationId xmlns:a16="http://schemas.microsoft.com/office/drawing/2014/main" id="{91A317DF-2167-6808-C1C0-D2403CFA66CB}"/>
              </a:ext>
            </a:extLst>
          </p:cNvPr>
          <p:cNvSpPr/>
          <p:nvPr/>
        </p:nvSpPr>
        <p:spPr>
          <a:xfrm>
            <a:off x="490628" y="472139"/>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grpSp>
        <p:nvGrpSpPr>
          <p:cNvPr id="42" name="Google Shape;490;p27">
            <a:extLst>
              <a:ext uri="{FF2B5EF4-FFF2-40B4-BE49-F238E27FC236}">
                <a16:creationId xmlns:a16="http://schemas.microsoft.com/office/drawing/2014/main" id="{F21B7DF1-CCC4-82BF-F1B3-572710B67CE2}"/>
              </a:ext>
            </a:extLst>
          </p:cNvPr>
          <p:cNvGrpSpPr/>
          <p:nvPr/>
        </p:nvGrpSpPr>
        <p:grpSpPr>
          <a:xfrm>
            <a:off x="616262" y="616039"/>
            <a:ext cx="577210" cy="580282"/>
            <a:chOff x="3095745" y="3805393"/>
            <a:chExt cx="352840" cy="354717"/>
          </a:xfrm>
        </p:grpSpPr>
        <p:sp>
          <p:nvSpPr>
            <p:cNvPr id="43" name="Google Shape;491;p27">
              <a:extLst>
                <a:ext uri="{FF2B5EF4-FFF2-40B4-BE49-F238E27FC236}">
                  <a16:creationId xmlns:a16="http://schemas.microsoft.com/office/drawing/2014/main" id="{E83AB236-4D07-7C31-06A2-7F9737521B5C}"/>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44" name="Google Shape;492;p27">
              <a:extLst>
                <a:ext uri="{FF2B5EF4-FFF2-40B4-BE49-F238E27FC236}">
                  <a16:creationId xmlns:a16="http://schemas.microsoft.com/office/drawing/2014/main" id="{2865DAAB-DBC6-944E-120C-36124A4F2988}"/>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45" name="Google Shape;493;p27">
              <a:extLst>
                <a:ext uri="{FF2B5EF4-FFF2-40B4-BE49-F238E27FC236}">
                  <a16:creationId xmlns:a16="http://schemas.microsoft.com/office/drawing/2014/main" id="{20187850-6D52-65CE-738F-FC97605225C0}"/>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46" name="Google Shape;494;p27">
              <a:extLst>
                <a:ext uri="{FF2B5EF4-FFF2-40B4-BE49-F238E27FC236}">
                  <a16:creationId xmlns:a16="http://schemas.microsoft.com/office/drawing/2014/main" id="{B3B35836-3653-31D0-4E32-FB1E165EC4BE}"/>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47" name="Google Shape;495;p27">
              <a:extLst>
                <a:ext uri="{FF2B5EF4-FFF2-40B4-BE49-F238E27FC236}">
                  <a16:creationId xmlns:a16="http://schemas.microsoft.com/office/drawing/2014/main" id="{8D57F0F0-D427-CE0D-489D-069858A26B8D}"/>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48" name="Google Shape;496;p27">
              <a:extLst>
                <a:ext uri="{FF2B5EF4-FFF2-40B4-BE49-F238E27FC236}">
                  <a16:creationId xmlns:a16="http://schemas.microsoft.com/office/drawing/2014/main" id="{D958DF43-06B6-EABB-8CF8-3B2F9EFB1A68}"/>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grpSp>
      <p:cxnSp>
        <p:nvCxnSpPr>
          <p:cNvPr id="50" name="Google Shape;485;p27">
            <a:extLst>
              <a:ext uri="{FF2B5EF4-FFF2-40B4-BE49-F238E27FC236}">
                <a16:creationId xmlns:a16="http://schemas.microsoft.com/office/drawing/2014/main" id="{E6EED918-2EF1-B787-0D43-DF1D2CDAF23C}"/>
              </a:ext>
            </a:extLst>
          </p:cNvPr>
          <p:cNvCxnSpPr>
            <a:cxnSpLocks/>
            <a:stCxn id="41" idx="3"/>
          </p:cNvCxnSpPr>
          <p:nvPr/>
        </p:nvCxnSpPr>
        <p:spPr>
          <a:xfrm>
            <a:off x="1314728" y="884189"/>
            <a:ext cx="576307" cy="857366"/>
          </a:xfrm>
          <a:prstGeom prst="bentConnector2">
            <a:avLst/>
          </a:prstGeom>
          <a:noFill/>
          <a:ln w="9525" cap="flat" cmpd="sng">
            <a:solidFill>
              <a:schemeClr val="tx1">
                <a:lumMod val="90000"/>
              </a:schemeClr>
            </a:solidFill>
            <a:prstDash val="solid"/>
            <a:round/>
            <a:headEnd type="none" w="med" len="med"/>
            <a:tailEnd type="none" w="med" len="med"/>
          </a:ln>
        </p:spPr>
      </p:cxnSp>
      <p:sp>
        <p:nvSpPr>
          <p:cNvPr id="4" name="Google Shape;167;p35">
            <a:extLst>
              <a:ext uri="{FF2B5EF4-FFF2-40B4-BE49-F238E27FC236}">
                <a16:creationId xmlns:a16="http://schemas.microsoft.com/office/drawing/2014/main" id="{A694F19A-7D12-FE69-5DEA-7595D3601E6E}"/>
              </a:ext>
            </a:extLst>
          </p:cNvPr>
          <p:cNvSpPr txBox="1">
            <a:spLocks/>
          </p:cNvSpPr>
          <p:nvPr/>
        </p:nvSpPr>
        <p:spPr>
          <a:xfrm>
            <a:off x="5214169" y="2060831"/>
            <a:ext cx="222590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1400"/>
              <a:buFont typeface="Exo 2"/>
              <a:buNone/>
              <a:defRPr sz="14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9pPr>
          </a:lstStyle>
          <a:p>
            <a:pPr>
              <a:buSzPts val="1100"/>
              <a:buFont typeface="Arial"/>
              <a:buNone/>
            </a:pPr>
            <a:r>
              <a:rPr lang="en-ID" sz="2000" dirty="0">
                <a:latin typeface="+mj-lt"/>
              </a:rPr>
              <a:t>Improvement</a:t>
            </a:r>
          </a:p>
        </p:txBody>
      </p:sp>
      <p:sp>
        <p:nvSpPr>
          <p:cNvPr id="5" name="Google Shape;169;p35">
            <a:hlinkClick r:id="rId3" action="ppaction://hlinksldjump"/>
            <a:extLst>
              <a:ext uri="{FF2B5EF4-FFF2-40B4-BE49-F238E27FC236}">
                <a16:creationId xmlns:a16="http://schemas.microsoft.com/office/drawing/2014/main" id="{E8D0D850-6037-391B-03A0-75496A86259F}"/>
              </a:ext>
            </a:extLst>
          </p:cNvPr>
          <p:cNvSpPr txBox="1">
            <a:spLocks/>
          </p:cNvSpPr>
          <p:nvPr/>
        </p:nvSpPr>
        <p:spPr>
          <a:xfrm>
            <a:off x="5463129" y="1564994"/>
            <a:ext cx="11076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Exo 2"/>
              <a:buNone/>
              <a:defRPr sz="36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4000" dirty="0">
                <a:latin typeface="+mj-lt"/>
              </a:rPr>
              <a:t>03</a:t>
            </a:r>
          </a:p>
        </p:txBody>
      </p:sp>
      <p:sp>
        <p:nvSpPr>
          <p:cNvPr id="6" name="Google Shape;482;p27">
            <a:extLst>
              <a:ext uri="{FF2B5EF4-FFF2-40B4-BE49-F238E27FC236}">
                <a16:creationId xmlns:a16="http://schemas.microsoft.com/office/drawing/2014/main" id="{EC286C3D-76E7-955C-EA2E-FEDE7B9DF4C1}"/>
              </a:ext>
            </a:extLst>
          </p:cNvPr>
          <p:cNvSpPr/>
          <p:nvPr/>
        </p:nvSpPr>
        <p:spPr>
          <a:xfrm>
            <a:off x="7188484" y="3139311"/>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grpSp>
        <p:nvGrpSpPr>
          <p:cNvPr id="7" name="Google Shape;490;p27">
            <a:extLst>
              <a:ext uri="{FF2B5EF4-FFF2-40B4-BE49-F238E27FC236}">
                <a16:creationId xmlns:a16="http://schemas.microsoft.com/office/drawing/2014/main" id="{7D2FFDE1-CEC8-C77E-964A-777D09767E0C}"/>
              </a:ext>
            </a:extLst>
          </p:cNvPr>
          <p:cNvGrpSpPr/>
          <p:nvPr/>
        </p:nvGrpSpPr>
        <p:grpSpPr>
          <a:xfrm>
            <a:off x="7333916" y="3237066"/>
            <a:ext cx="577210" cy="580282"/>
            <a:chOff x="3095745" y="3805393"/>
            <a:chExt cx="352840" cy="354717"/>
          </a:xfrm>
        </p:grpSpPr>
        <p:sp>
          <p:nvSpPr>
            <p:cNvPr id="8" name="Google Shape;491;p27">
              <a:extLst>
                <a:ext uri="{FF2B5EF4-FFF2-40B4-BE49-F238E27FC236}">
                  <a16:creationId xmlns:a16="http://schemas.microsoft.com/office/drawing/2014/main" id="{DDB06A67-C529-B198-8147-61A3980ABBB0}"/>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9" name="Google Shape;492;p27">
              <a:extLst>
                <a:ext uri="{FF2B5EF4-FFF2-40B4-BE49-F238E27FC236}">
                  <a16:creationId xmlns:a16="http://schemas.microsoft.com/office/drawing/2014/main" id="{5FA5FF04-B49F-4D1A-8B8C-79267D7D8B12}"/>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10" name="Google Shape;493;p27">
              <a:extLst>
                <a:ext uri="{FF2B5EF4-FFF2-40B4-BE49-F238E27FC236}">
                  <a16:creationId xmlns:a16="http://schemas.microsoft.com/office/drawing/2014/main" id="{A15BC5FE-2E69-FEA6-00E8-8C5069987D76}"/>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11" name="Google Shape;494;p27">
              <a:extLst>
                <a:ext uri="{FF2B5EF4-FFF2-40B4-BE49-F238E27FC236}">
                  <a16:creationId xmlns:a16="http://schemas.microsoft.com/office/drawing/2014/main" id="{B8D8091F-7A5E-3468-73C8-6B9C586197F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12" name="Google Shape;495;p27">
              <a:extLst>
                <a:ext uri="{FF2B5EF4-FFF2-40B4-BE49-F238E27FC236}">
                  <a16:creationId xmlns:a16="http://schemas.microsoft.com/office/drawing/2014/main" id="{FCFFB1C8-C0F6-FAE2-C2AB-0BE6B3B4E931}"/>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13" name="Google Shape;496;p27">
              <a:extLst>
                <a:ext uri="{FF2B5EF4-FFF2-40B4-BE49-F238E27FC236}">
                  <a16:creationId xmlns:a16="http://schemas.microsoft.com/office/drawing/2014/main" id="{9F41B28E-1C55-0A22-81A8-803C3DC7670A}"/>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grpSp>
      <p:cxnSp>
        <p:nvCxnSpPr>
          <p:cNvPr id="14" name="Google Shape;485;p27">
            <a:extLst>
              <a:ext uri="{FF2B5EF4-FFF2-40B4-BE49-F238E27FC236}">
                <a16:creationId xmlns:a16="http://schemas.microsoft.com/office/drawing/2014/main" id="{7E9D0EAA-5FBE-9A73-5395-F47F90FABEC8}"/>
              </a:ext>
            </a:extLst>
          </p:cNvPr>
          <p:cNvCxnSpPr>
            <a:cxnSpLocks/>
            <a:stCxn id="6" idx="1"/>
            <a:endCxn id="4" idx="2"/>
          </p:cNvCxnSpPr>
          <p:nvPr/>
        </p:nvCxnSpPr>
        <p:spPr>
          <a:xfrm rot="10800000">
            <a:off x="6327122" y="2638631"/>
            <a:ext cx="861363" cy="912730"/>
          </a:xfrm>
          <a:prstGeom prst="bentConnector2">
            <a:avLst/>
          </a:prstGeom>
          <a:noFill/>
          <a:ln w="9525" cap="flat" cmpd="sng">
            <a:solidFill>
              <a:schemeClr val="tx1">
                <a:lumMod val="90000"/>
              </a:schemeClr>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Google Shape;506;p28">
            <a:extLst>
              <a:ext uri="{FF2B5EF4-FFF2-40B4-BE49-F238E27FC236}">
                <a16:creationId xmlns:a16="http://schemas.microsoft.com/office/drawing/2014/main" id="{78365EDC-D656-4B4D-25DD-9F86EDF16B0A}"/>
              </a:ext>
            </a:extLst>
          </p:cNvPr>
          <p:cNvSpPr txBox="1">
            <a:spLocks/>
          </p:cNvSpPr>
          <p:nvPr/>
        </p:nvSpPr>
        <p:spPr>
          <a:xfrm>
            <a:off x="570104" y="2165962"/>
            <a:ext cx="6168626" cy="186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hlink"/>
              </a:buClr>
              <a:buSzPts val="1200"/>
              <a:buFont typeface="Roboto Condensed Light"/>
              <a:buNone/>
              <a:defRPr sz="1400" b="0" i="0" u="none" strike="noStrike" cap="none">
                <a:solidFill>
                  <a:schemeClr val="hlink"/>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9pPr>
          </a:lstStyle>
          <a:p>
            <a:pPr marL="0" lvl="0" indent="0" algn="just">
              <a:buNone/>
            </a:pPr>
            <a:r>
              <a:rPr lang="en-ID" sz="1800" dirty="0">
                <a:effectLst/>
                <a:latin typeface="Calibri" panose="020F0502020204030204" pitchFamily="34" charset="0"/>
                <a:ea typeface="Calibri" panose="020F0502020204030204" pitchFamily="34" charset="0"/>
                <a:cs typeface="Times New Roman" panose="02020603050405020304" pitchFamily="18" charset="0"/>
              </a:rPr>
              <a:t>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MainGames</a:t>
            </a:r>
            <a:r>
              <a:rPr lang="en-ID" sz="1800" dirty="0">
                <a:effectLst/>
                <a:latin typeface="Calibri" panose="020F0502020204030204" pitchFamily="34" charset="0"/>
                <a:ea typeface="Calibri" panose="020F0502020204030204" pitchFamily="34" charset="0"/>
                <a:cs typeface="Times New Roman" panose="02020603050405020304" pitchFamily="18" charset="0"/>
              </a:rPr>
              <a:t> we are committed to help streamers increase their revenues by leveraging the rich source of streaming data to provide actionable insights. In this problem, we want to learn whether certain features of streamers will make them more or less likely to receive stars from their audience, in this case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PaidStarPerWatchedHour</a:t>
            </a:r>
            <a:r>
              <a:rPr lang="en-ID" sz="1800" dirty="0">
                <a:effectLst/>
                <a:latin typeface="Calibri" panose="020F0502020204030204" pitchFamily="34" charset="0"/>
                <a:ea typeface="Calibri" panose="020F0502020204030204" pitchFamily="34" charset="0"/>
                <a:cs typeface="Times New Roman" panose="02020603050405020304" pitchFamily="18" charset="0"/>
              </a:rPr>
              <a:t> is our dependent variable</a:t>
            </a:r>
            <a:endParaRPr lang="en-US" sz="1600" dirty="0">
              <a:latin typeface="+mj-lt"/>
            </a:endParaRPr>
          </a:p>
        </p:txBody>
      </p:sp>
      <p:sp>
        <p:nvSpPr>
          <p:cNvPr id="10" name="Google Shape;507;p28">
            <a:extLst>
              <a:ext uri="{FF2B5EF4-FFF2-40B4-BE49-F238E27FC236}">
                <a16:creationId xmlns:a16="http://schemas.microsoft.com/office/drawing/2014/main" id="{4858E7A8-E97B-4B31-DA50-96296905826F}"/>
              </a:ext>
            </a:extLst>
          </p:cNvPr>
          <p:cNvSpPr txBox="1">
            <a:spLocks noGrp="1"/>
          </p:cNvSpPr>
          <p:nvPr>
            <p:ph type="ctrTitle"/>
          </p:nvPr>
        </p:nvSpPr>
        <p:spPr>
          <a:xfrm>
            <a:off x="5407393" y="712464"/>
            <a:ext cx="353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j-lt"/>
              </a:rPr>
              <a:t>Problem Statement</a:t>
            </a:r>
            <a:endParaRPr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Google Shape;506;p28">
            <a:extLst>
              <a:ext uri="{FF2B5EF4-FFF2-40B4-BE49-F238E27FC236}">
                <a16:creationId xmlns:a16="http://schemas.microsoft.com/office/drawing/2014/main" id="{78365EDC-D656-4B4D-25DD-9F86EDF16B0A}"/>
              </a:ext>
            </a:extLst>
          </p:cNvPr>
          <p:cNvSpPr txBox="1">
            <a:spLocks/>
          </p:cNvSpPr>
          <p:nvPr/>
        </p:nvSpPr>
        <p:spPr>
          <a:xfrm>
            <a:off x="570104" y="2165962"/>
            <a:ext cx="3534300" cy="186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hlink"/>
              </a:buClr>
              <a:buSzPts val="1200"/>
              <a:buFont typeface="Roboto Condensed Light"/>
              <a:buNone/>
              <a:defRPr sz="1400" b="0" i="0" u="none" strike="noStrike" cap="none">
                <a:solidFill>
                  <a:schemeClr val="hlink"/>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9pPr>
          </a:lstStyle>
          <a:p>
            <a:pPr marL="0" lvl="0" indent="0" algn="just">
              <a:buNone/>
            </a:pPr>
            <a:r>
              <a:rPr lang="en-US" sz="1600" dirty="0">
                <a:latin typeface="+mj-lt"/>
              </a:rPr>
              <a:t>With </a:t>
            </a:r>
            <a:r>
              <a:rPr lang="en-US" sz="1600" dirty="0" err="1">
                <a:latin typeface="+mj-lt"/>
              </a:rPr>
              <a:t>toal</a:t>
            </a:r>
            <a:r>
              <a:rPr lang="en-US" sz="1600" dirty="0">
                <a:latin typeface="+mj-lt"/>
              </a:rPr>
              <a:t> 64 games recorder. Most Streamers play MLBB (</a:t>
            </a:r>
            <a:r>
              <a:rPr lang="en-US" sz="1600" dirty="0" err="1">
                <a:latin typeface="+mj-lt"/>
              </a:rPr>
              <a:t>Moblie</a:t>
            </a:r>
            <a:r>
              <a:rPr lang="en-US" sz="1600" dirty="0">
                <a:latin typeface="+mj-lt"/>
              </a:rPr>
              <a:t> Legend) with 23%, follow by PUBG with 19%, Free Fire with 8,81%, Arena of Valor with 7,55% and 41,7% shared by other games</a:t>
            </a:r>
          </a:p>
        </p:txBody>
      </p:sp>
      <p:sp>
        <p:nvSpPr>
          <p:cNvPr id="10" name="Google Shape;507;p28">
            <a:extLst>
              <a:ext uri="{FF2B5EF4-FFF2-40B4-BE49-F238E27FC236}">
                <a16:creationId xmlns:a16="http://schemas.microsoft.com/office/drawing/2014/main" id="{4858E7A8-E97B-4B31-DA50-96296905826F}"/>
              </a:ext>
            </a:extLst>
          </p:cNvPr>
          <p:cNvSpPr txBox="1">
            <a:spLocks noGrp="1"/>
          </p:cNvSpPr>
          <p:nvPr>
            <p:ph type="ctrTitle"/>
          </p:nvPr>
        </p:nvSpPr>
        <p:spPr>
          <a:xfrm>
            <a:off x="5334000" y="549445"/>
            <a:ext cx="622389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j-lt"/>
              </a:rPr>
              <a:t>Finding Things</a:t>
            </a:r>
            <a:br>
              <a:rPr lang="en" dirty="0">
                <a:latin typeface="+mj-lt"/>
              </a:rPr>
            </a:br>
            <a:r>
              <a:rPr lang="en" sz="1800" dirty="0">
                <a:latin typeface="+mj-lt"/>
              </a:rPr>
              <a:t>Game Streamed by Percentage</a:t>
            </a:r>
            <a:endParaRPr dirty="0">
              <a:latin typeface="+mj-lt"/>
            </a:endParaRPr>
          </a:p>
        </p:txBody>
      </p:sp>
      <p:pic>
        <p:nvPicPr>
          <p:cNvPr id="3" name="Picture 2">
            <a:extLst>
              <a:ext uri="{FF2B5EF4-FFF2-40B4-BE49-F238E27FC236}">
                <a16:creationId xmlns:a16="http://schemas.microsoft.com/office/drawing/2014/main" id="{544E1189-7778-7288-F8C8-5B7B08D887A2}"/>
              </a:ext>
            </a:extLst>
          </p:cNvPr>
          <p:cNvPicPr>
            <a:picLocks noChangeAspect="1"/>
          </p:cNvPicPr>
          <p:nvPr/>
        </p:nvPicPr>
        <p:blipFill>
          <a:blip r:embed="rId3"/>
          <a:stretch>
            <a:fillRect/>
          </a:stretch>
        </p:blipFill>
        <p:spPr>
          <a:xfrm>
            <a:off x="4506168" y="2016905"/>
            <a:ext cx="4259731" cy="21622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Google Shape;506;p28">
            <a:extLst>
              <a:ext uri="{FF2B5EF4-FFF2-40B4-BE49-F238E27FC236}">
                <a16:creationId xmlns:a16="http://schemas.microsoft.com/office/drawing/2014/main" id="{78365EDC-D656-4B4D-25DD-9F86EDF16B0A}"/>
              </a:ext>
            </a:extLst>
          </p:cNvPr>
          <p:cNvSpPr txBox="1">
            <a:spLocks/>
          </p:cNvSpPr>
          <p:nvPr/>
        </p:nvSpPr>
        <p:spPr>
          <a:xfrm>
            <a:off x="570104" y="2165962"/>
            <a:ext cx="3534300" cy="186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hlink"/>
              </a:buClr>
              <a:buSzPts val="1200"/>
              <a:buFont typeface="Roboto Condensed Light"/>
              <a:buNone/>
              <a:defRPr sz="1400" b="0" i="0" u="none" strike="noStrike" cap="none">
                <a:solidFill>
                  <a:schemeClr val="hlink"/>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9pPr>
          </a:lstStyle>
          <a:p>
            <a:pPr marL="0" lvl="0" indent="0" algn="just">
              <a:buNone/>
            </a:pPr>
            <a:r>
              <a:rPr lang="en-US" sz="1600" dirty="0">
                <a:latin typeface="+mj-lt"/>
              </a:rPr>
              <a:t>From three countries recorded Indonesia, Philippines, Vietnam. In Indonesia Most Streamers play MLBB and PUBG. In Philippines most Streamers play MLBB. While in Vietnam most streamers play Arena of Valor follow by PUBG.</a:t>
            </a:r>
          </a:p>
        </p:txBody>
      </p:sp>
      <p:sp>
        <p:nvSpPr>
          <p:cNvPr id="10" name="Google Shape;507;p28">
            <a:extLst>
              <a:ext uri="{FF2B5EF4-FFF2-40B4-BE49-F238E27FC236}">
                <a16:creationId xmlns:a16="http://schemas.microsoft.com/office/drawing/2014/main" id="{4858E7A8-E97B-4B31-DA50-96296905826F}"/>
              </a:ext>
            </a:extLst>
          </p:cNvPr>
          <p:cNvSpPr txBox="1">
            <a:spLocks noGrp="1"/>
          </p:cNvSpPr>
          <p:nvPr>
            <p:ph type="ctrTitle"/>
          </p:nvPr>
        </p:nvSpPr>
        <p:spPr>
          <a:xfrm>
            <a:off x="5334000" y="761112"/>
            <a:ext cx="395393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j-lt"/>
              </a:rPr>
              <a:t>Finding Things</a:t>
            </a:r>
            <a:br>
              <a:rPr lang="en" dirty="0">
                <a:latin typeface="+mj-lt"/>
              </a:rPr>
            </a:br>
            <a:r>
              <a:rPr lang="en" sz="1800" dirty="0">
                <a:latin typeface="+mj-lt"/>
              </a:rPr>
              <a:t>Game Streamed in Every Country by Total</a:t>
            </a:r>
            <a:endParaRPr dirty="0">
              <a:latin typeface="+mj-lt"/>
            </a:endParaRPr>
          </a:p>
        </p:txBody>
      </p:sp>
      <p:pic>
        <p:nvPicPr>
          <p:cNvPr id="4" name="Picture 3">
            <a:extLst>
              <a:ext uri="{FF2B5EF4-FFF2-40B4-BE49-F238E27FC236}">
                <a16:creationId xmlns:a16="http://schemas.microsoft.com/office/drawing/2014/main" id="{B4588913-624A-BE89-E593-B90AE92B8576}"/>
              </a:ext>
            </a:extLst>
          </p:cNvPr>
          <p:cNvPicPr>
            <a:picLocks noChangeAspect="1"/>
          </p:cNvPicPr>
          <p:nvPr/>
        </p:nvPicPr>
        <p:blipFill>
          <a:blip r:embed="rId3"/>
          <a:stretch>
            <a:fillRect/>
          </a:stretch>
        </p:blipFill>
        <p:spPr>
          <a:xfrm>
            <a:off x="4422561" y="1913715"/>
            <a:ext cx="4436170" cy="2368664"/>
          </a:xfrm>
          <a:prstGeom prst="rect">
            <a:avLst/>
          </a:prstGeom>
        </p:spPr>
      </p:pic>
    </p:spTree>
    <p:extLst>
      <p:ext uri="{BB962C8B-B14F-4D97-AF65-F5344CB8AC3E}">
        <p14:creationId xmlns:p14="http://schemas.microsoft.com/office/powerpoint/2010/main" val="147103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Google Shape;506;p28">
            <a:extLst>
              <a:ext uri="{FF2B5EF4-FFF2-40B4-BE49-F238E27FC236}">
                <a16:creationId xmlns:a16="http://schemas.microsoft.com/office/drawing/2014/main" id="{78365EDC-D656-4B4D-25DD-9F86EDF16B0A}"/>
              </a:ext>
            </a:extLst>
          </p:cNvPr>
          <p:cNvSpPr txBox="1">
            <a:spLocks/>
          </p:cNvSpPr>
          <p:nvPr/>
        </p:nvSpPr>
        <p:spPr>
          <a:xfrm>
            <a:off x="4572000" y="1725084"/>
            <a:ext cx="3953932" cy="186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hlink"/>
              </a:buClr>
              <a:buSzPts val="1200"/>
              <a:buFont typeface="Roboto Condensed Light"/>
              <a:buNone/>
              <a:defRPr sz="1400" b="0" i="0" u="none" strike="noStrike" cap="none">
                <a:solidFill>
                  <a:schemeClr val="hlink"/>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9pPr>
          </a:lstStyle>
          <a:p>
            <a:pPr marL="0" lvl="0" indent="0" algn="just">
              <a:buNone/>
            </a:pPr>
            <a:r>
              <a:rPr lang="en-US" sz="1600" dirty="0">
                <a:latin typeface="+mj-lt"/>
              </a:rPr>
              <a:t>Total Paid Star per Watched Hour in Indonesia lead by PUBG, in Philippines lead by MLBB while in Vietnam lead by PUBG.</a:t>
            </a:r>
          </a:p>
          <a:p>
            <a:pPr marL="0" lvl="0" indent="0" algn="just">
              <a:buNone/>
            </a:pPr>
            <a:endParaRPr lang="en-US" sz="1600" dirty="0">
              <a:latin typeface="+mj-lt"/>
            </a:endParaRPr>
          </a:p>
          <a:p>
            <a:pPr marL="0" lvl="0" indent="0" algn="just">
              <a:buNone/>
            </a:pPr>
            <a:r>
              <a:rPr lang="en-US" sz="1600" dirty="0">
                <a:latin typeface="+mj-lt"/>
              </a:rPr>
              <a:t>But in average Paid Star per Watched Hour in Indonesia lead by UFC 3, in Philippines lead by League of Legends, while in Vietnam lead by MLBB</a:t>
            </a:r>
          </a:p>
        </p:txBody>
      </p:sp>
      <p:sp>
        <p:nvSpPr>
          <p:cNvPr id="10" name="Google Shape;507;p28">
            <a:extLst>
              <a:ext uri="{FF2B5EF4-FFF2-40B4-BE49-F238E27FC236}">
                <a16:creationId xmlns:a16="http://schemas.microsoft.com/office/drawing/2014/main" id="{4858E7A8-E97B-4B31-DA50-96296905826F}"/>
              </a:ext>
            </a:extLst>
          </p:cNvPr>
          <p:cNvSpPr txBox="1">
            <a:spLocks noGrp="1"/>
          </p:cNvSpPr>
          <p:nvPr>
            <p:ph type="ctrTitle"/>
          </p:nvPr>
        </p:nvSpPr>
        <p:spPr>
          <a:xfrm>
            <a:off x="5334000" y="761112"/>
            <a:ext cx="395393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j-lt"/>
              </a:rPr>
              <a:t>Finding Things</a:t>
            </a:r>
            <a:br>
              <a:rPr lang="en" dirty="0">
                <a:latin typeface="+mj-lt"/>
              </a:rPr>
            </a:br>
            <a:r>
              <a:rPr lang="en" sz="1800" dirty="0">
                <a:latin typeface="+mj-lt"/>
              </a:rPr>
              <a:t>PSPW in per Country and Game by Percentage</a:t>
            </a:r>
            <a:endParaRPr dirty="0">
              <a:latin typeface="+mj-lt"/>
            </a:endParaRPr>
          </a:p>
        </p:txBody>
      </p:sp>
      <p:pic>
        <p:nvPicPr>
          <p:cNvPr id="3" name="Picture 2">
            <a:extLst>
              <a:ext uri="{FF2B5EF4-FFF2-40B4-BE49-F238E27FC236}">
                <a16:creationId xmlns:a16="http://schemas.microsoft.com/office/drawing/2014/main" id="{23A22B0A-641A-8E33-C20B-644A13D2D654}"/>
              </a:ext>
            </a:extLst>
          </p:cNvPr>
          <p:cNvPicPr>
            <a:picLocks noChangeAspect="1"/>
          </p:cNvPicPr>
          <p:nvPr/>
        </p:nvPicPr>
        <p:blipFill>
          <a:blip r:embed="rId3"/>
          <a:stretch>
            <a:fillRect/>
          </a:stretch>
        </p:blipFill>
        <p:spPr>
          <a:xfrm>
            <a:off x="395571" y="283350"/>
            <a:ext cx="3443465" cy="2171983"/>
          </a:xfrm>
          <a:prstGeom prst="rect">
            <a:avLst/>
          </a:prstGeom>
        </p:spPr>
      </p:pic>
      <p:pic>
        <p:nvPicPr>
          <p:cNvPr id="6" name="Picture 5">
            <a:extLst>
              <a:ext uri="{FF2B5EF4-FFF2-40B4-BE49-F238E27FC236}">
                <a16:creationId xmlns:a16="http://schemas.microsoft.com/office/drawing/2014/main" id="{8374588D-7CD1-AAF9-01D4-77F9774A5BA1}"/>
              </a:ext>
            </a:extLst>
          </p:cNvPr>
          <p:cNvPicPr>
            <a:picLocks noChangeAspect="1"/>
          </p:cNvPicPr>
          <p:nvPr/>
        </p:nvPicPr>
        <p:blipFill>
          <a:blip r:embed="rId4"/>
          <a:stretch>
            <a:fillRect/>
          </a:stretch>
        </p:blipFill>
        <p:spPr>
          <a:xfrm>
            <a:off x="395571" y="2560278"/>
            <a:ext cx="3428360" cy="2299872"/>
          </a:xfrm>
          <a:prstGeom prst="rect">
            <a:avLst/>
          </a:prstGeom>
        </p:spPr>
      </p:pic>
    </p:spTree>
    <p:extLst>
      <p:ext uri="{BB962C8B-B14F-4D97-AF65-F5344CB8AC3E}">
        <p14:creationId xmlns:p14="http://schemas.microsoft.com/office/powerpoint/2010/main" val="148894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Google Shape;506;p28">
            <a:extLst>
              <a:ext uri="{FF2B5EF4-FFF2-40B4-BE49-F238E27FC236}">
                <a16:creationId xmlns:a16="http://schemas.microsoft.com/office/drawing/2014/main" id="{78365EDC-D656-4B4D-25DD-9F86EDF16B0A}"/>
              </a:ext>
            </a:extLst>
          </p:cNvPr>
          <p:cNvSpPr txBox="1">
            <a:spLocks/>
          </p:cNvSpPr>
          <p:nvPr/>
        </p:nvSpPr>
        <p:spPr>
          <a:xfrm>
            <a:off x="6324601" y="1714504"/>
            <a:ext cx="2734733" cy="186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hlink"/>
              </a:buClr>
              <a:buSzPts val="1200"/>
              <a:buFont typeface="Roboto Condensed Light"/>
              <a:buNone/>
              <a:defRPr sz="1400" b="0" i="0" u="none" strike="noStrike" cap="none">
                <a:solidFill>
                  <a:schemeClr val="hlink"/>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9pPr>
          </a:lstStyle>
          <a:p>
            <a:pPr marL="0" lvl="0" indent="0" algn="just">
              <a:buNone/>
            </a:pPr>
            <a:r>
              <a:rPr lang="en-US" sz="1600" dirty="0">
                <a:latin typeface="+mj-lt"/>
              </a:rPr>
              <a:t>Having a lot followers and having a long time broadcast hour doesn’t rise the Paid Star per Watched Hour significantly.</a:t>
            </a:r>
          </a:p>
        </p:txBody>
      </p:sp>
      <p:sp>
        <p:nvSpPr>
          <p:cNvPr id="10" name="Google Shape;507;p28">
            <a:extLst>
              <a:ext uri="{FF2B5EF4-FFF2-40B4-BE49-F238E27FC236}">
                <a16:creationId xmlns:a16="http://schemas.microsoft.com/office/drawing/2014/main" id="{4858E7A8-E97B-4B31-DA50-96296905826F}"/>
              </a:ext>
            </a:extLst>
          </p:cNvPr>
          <p:cNvSpPr txBox="1">
            <a:spLocks noGrp="1"/>
          </p:cNvSpPr>
          <p:nvPr>
            <p:ph type="ctrTitle"/>
          </p:nvPr>
        </p:nvSpPr>
        <p:spPr>
          <a:xfrm>
            <a:off x="5334000" y="761112"/>
            <a:ext cx="395393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j-lt"/>
              </a:rPr>
              <a:t>Finding Things</a:t>
            </a:r>
            <a:br>
              <a:rPr lang="en" dirty="0">
                <a:latin typeface="+mj-lt"/>
              </a:rPr>
            </a:br>
            <a:r>
              <a:rPr lang="en" sz="1800" dirty="0">
                <a:latin typeface="+mj-lt"/>
              </a:rPr>
              <a:t>Broadcast Hours/Total Follwer Connection with PSPW</a:t>
            </a:r>
            <a:endParaRPr dirty="0">
              <a:latin typeface="+mj-lt"/>
            </a:endParaRPr>
          </a:p>
        </p:txBody>
      </p:sp>
      <p:pic>
        <p:nvPicPr>
          <p:cNvPr id="4" name="Picture 3">
            <a:extLst>
              <a:ext uri="{FF2B5EF4-FFF2-40B4-BE49-F238E27FC236}">
                <a16:creationId xmlns:a16="http://schemas.microsoft.com/office/drawing/2014/main" id="{7D3A2A19-39C9-DA81-65DE-99115B54F9D9}"/>
              </a:ext>
            </a:extLst>
          </p:cNvPr>
          <p:cNvPicPr>
            <a:picLocks noChangeAspect="1"/>
          </p:cNvPicPr>
          <p:nvPr/>
        </p:nvPicPr>
        <p:blipFill>
          <a:blip r:embed="rId3"/>
          <a:stretch>
            <a:fillRect/>
          </a:stretch>
        </p:blipFill>
        <p:spPr>
          <a:xfrm>
            <a:off x="202987" y="1646771"/>
            <a:ext cx="6121614" cy="3219446"/>
          </a:xfrm>
          <a:prstGeom prst="rect">
            <a:avLst/>
          </a:prstGeom>
        </p:spPr>
      </p:pic>
    </p:spTree>
    <p:extLst>
      <p:ext uri="{BB962C8B-B14F-4D97-AF65-F5344CB8AC3E}">
        <p14:creationId xmlns:p14="http://schemas.microsoft.com/office/powerpoint/2010/main" val="42663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Google Shape;506;p28">
            <a:extLst>
              <a:ext uri="{FF2B5EF4-FFF2-40B4-BE49-F238E27FC236}">
                <a16:creationId xmlns:a16="http://schemas.microsoft.com/office/drawing/2014/main" id="{78365EDC-D656-4B4D-25DD-9F86EDF16B0A}"/>
              </a:ext>
            </a:extLst>
          </p:cNvPr>
          <p:cNvSpPr txBox="1">
            <a:spLocks/>
          </p:cNvSpPr>
          <p:nvPr/>
        </p:nvSpPr>
        <p:spPr>
          <a:xfrm>
            <a:off x="6176650" y="1833038"/>
            <a:ext cx="2734733" cy="186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hlink"/>
              </a:buClr>
              <a:buSzPts val="1200"/>
              <a:buFont typeface="Roboto Condensed Light"/>
              <a:buNone/>
              <a:defRPr sz="1400" b="0" i="0" u="none" strike="noStrike" cap="none">
                <a:solidFill>
                  <a:schemeClr val="hlink"/>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9pPr>
          </a:lstStyle>
          <a:p>
            <a:pPr marL="0" lvl="0" indent="0" algn="just">
              <a:buNone/>
            </a:pPr>
            <a:r>
              <a:rPr lang="en-US" sz="1600" dirty="0">
                <a:latin typeface="+mj-lt"/>
              </a:rPr>
              <a:t>There are more male streamer than female streamer. But female streamer average Paid Star Per Watched Hour is higher than male streamer</a:t>
            </a:r>
          </a:p>
        </p:txBody>
      </p:sp>
      <p:sp>
        <p:nvSpPr>
          <p:cNvPr id="10" name="Google Shape;507;p28">
            <a:extLst>
              <a:ext uri="{FF2B5EF4-FFF2-40B4-BE49-F238E27FC236}">
                <a16:creationId xmlns:a16="http://schemas.microsoft.com/office/drawing/2014/main" id="{4858E7A8-E97B-4B31-DA50-96296905826F}"/>
              </a:ext>
            </a:extLst>
          </p:cNvPr>
          <p:cNvSpPr txBox="1">
            <a:spLocks noGrp="1"/>
          </p:cNvSpPr>
          <p:nvPr>
            <p:ph type="ctrTitle"/>
          </p:nvPr>
        </p:nvSpPr>
        <p:spPr>
          <a:xfrm>
            <a:off x="5334000" y="761112"/>
            <a:ext cx="395393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j-lt"/>
              </a:rPr>
              <a:t>Finding Things</a:t>
            </a:r>
            <a:br>
              <a:rPr lang="en" dirty="0">
                <a:latin typeface="+mj-lt"/>
              </a:rPr>
            </a:br>
            <a:r>
              <a:rPr lang="en" sz="1800" dirty="0">
                <a:latin typeface="+mj-lt"/>
              </a:rPr>
              <a:t>Gender</a:t>
            </a:r>
            <a:endParaRPr dirty="0">
              <a:latin typeface="+mj-lt"/>
            </a:endParaRPr>
          </a:p>
        </p:txBody>
      </p:sp>
      <p:pic>
        <p:nvPicPr>
          <p:cNvPr id="12" name="Picture 11">
            <a:extLst>
              <a:ext uri="{FF2B5EF4-FFF2-40B4-BE49-F238E27FC236}">
                <a16:creationId xmlns:a16="http://schemas.microsoft.com/office/drawing/2014/main" id="{B915E162-3A16-2405-D784-1885CE196DFD}"/>
              </a:ext>
            </a:extLst>
          </p:cNvPr>
          <p:cNvPicPr>
            <a:picLocks noChangeAspect="1"/>
          </p:cNvPicPr>
          <p:nvPr/>
        </p:nvPicPr>
        <p:blipFill>
          <a:blip r:embed="rId3"/>
          <a:stretch>
            <a:fillRect/>
          </a:stretch>
        </p:blipFill>
        <p:spPr>
          <a:xfrm>
            <a:off x="174054" y="1822160"/>
            <a:ext cx="6002596" cy="3014553"/>
          </a:xfrm>
          <a:prstGeom prst="rect">
            <a:avLst/>
          </a:prstGeom>
        </p:spPr>
      </p:pic>
    </p:spTree>
    <p:extLst>
      <p:ext uri="{BB962C8B-B14F-4D97-AF65-F5344CB8AC3E}">
        <p14:creationId xmlns:p14="http://schemas.microsoft.com/office/powerpoint/2010/main" val="276105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7"/>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dirty="0">
                <a:latin typeface="+mj-lt"/>
              </a:rPr>
              <a:t>Summary</a:t>
            </a:r>
            <a:endParaRPr sz="3000" dirty="0">
              <a:latin typeface="+mj-lt"/>
            </a:endParaRPr>
          </a:p>
        </p:txBody>
      </p:sp>
      <p:cxnSp>
        <p:nvCxnSpPr>
          <p:cNvPr id="428" name="Google Shape;428;p47"/>
          <p:cNvCxnSpPr/>
          <p:nvPr/>
        </p:nvCxnSpPr>
        <p:spPr>
          <a:xfrm>
            <a:off x="1508225" y="2740825"/>
            <a:ext cx="5769000" cy="0"/>
          </a:xfrm>
          <a:prstGeom prst="straightConnector1">
            <a:avLst/>
          </a:prstGeom>
          <a:noFill/>
          <a:ln w="9525" cap="flat" cmpd="sng">
            <a:solidFill>
              <a:schemeClr val="lt1"/>
            </a:solidFill>
            <a:prstDash val="solid"/>
            <a:round/>
            <a:headEnd type="none" w="med" len="med"/>
            <a:tailEnd type="none" w="med" len="med"/>
          </a:ln>
        </p:spPr>
      </p:cxnSp>
      <p:cxnSp>
        <p:nvCxnSpPr>
          <p:cNvPr id="429" name="Google Shape;429;p47"/>
          <p:cNvCxnSpPr/>
          <p:nvPr/>
        </p:nvCxnSpPr>
        <p:spPr>
          <a:xfrm>
            <a:off x="1508225" y="3439275"/>
            <a:ext cx="5769000" cy="0"/>
          </a:xfrm>
          <a:prstGeom prst="straightConnector1">
            <a:avLst/>
          </a:prstGeom>
          <a:noFill/>
          <a:ln w="9525" cap="flat" cmpd="sng">
            <a:solidFill>
              <a:schemeClr val="lt1"/>
            </a:solidFill>
            <a:prstDash val="solid"/>
            <a:round/>
            <a:headEnd type="none" w="med" len="med"/>
            <a:tailEnd type="none" w="med" len="med"/>
          </a:ln>
        </p:spPr>
      </p:cxnSp>
      <p:graphicFrame>
        <p:nvGraphicFramePr>
          <p:cNvPr id="7" name="Table 7">
            <a:extLst>
              <a:ext uri="{FF2B5EF4-FFF2-40B4-BE49-F238E27FC236}">
                <a16:creationId xmlns:a16="http://schemas.microsoft.com/office/drawing/2014/main" id="{ACD11A2C-C19A-8B50-90AD-7A691673F06C}"/>
              </a:ext>
            </a:extLst>
          </p:cNvPr>
          <p:cNvGraphicFramePr>
            <a:graphicFrameLocks noGrp="1"/>
          </p:cNvGraphicFramePr>
          <p:nvPr>
            <p:extLst>
              <p:ext uri="{D42A27DB-BD31-4B8C-83A1-F6EECF244321}">
                <p14:modId xmlns:p14="http://schemas.microsoft.com/office/powerpoint/2010/main" val="2965169209"/>
              </p:ext>
            </p:extLst>
          </p:nvPr>
        </p:nvGraphicFramePr>
        <p:xfrm>
          <a:off x="382065" y="1094980"/>
          <a:ext cx="5961585" cy="3749040"/>
        </p:xfrm>
        <a:graphic>
          <a:graphicData uri="http://schemas.openxmlformats.org/drawingml/2006/table">
            <a:tbl>
              <a:tblPr firstRow="1" bandRow="1">
                <a:tableStyleId>{274D2370-E327-4BFD-AFAF-489989787A0A}</a:tableStyleId>
              </a:tblPr>
              <a:tblGrid>
                <a:gridCol w="1038521">
                  <a:extLst>
                    <a:ext uri="{9D8B030D-6E8A-4147-A177-3AD203B41FA5}">
                      <a16:colId xmlns:a16="http://schemas.microsoft.com/office/drawing/2014/main" val="3214066810"/>
                    </a:ext>
                  </a:extLst>
                </a:gridCol>
                <a:gridCol w="685800">
                  <a:extLst>
                    <a:ext uri="{9D8B030D-6E8A-4147-A177-3AD203B41FA5}">
                      <a16:colId xmlns:a16="http://schemas.microsoft.com/office/drawing/2014/main" val="1180610173"/>
                    </a:ext>
                  </a:extLst>
                </a:gridCol>
                <a:gridCol w="1257300">
                  <a:extLst>
                    <a:ext uri="{9D8B030D-6E8A-4147-A177-3AD203B41FA5}">
                      <a16:colId xmlns:a16="http://schemas.microsoft.com/office/drawing/2014/main" val="1342732098"/>
                    </a:ext>
                  </a:extLst>
                </a:gridCol>
                <a:gridCol w="1469571">
                  <a:extLst>
                    <a:ext uri="{9D8B030D-6E8A-4147-A177-3AD203B41FA5}">
                      <a16:colId xmlns:a16="http://schemas.microsoft.com/office/drawing/2014/main" val="2503726448"/>
                    </a:ext>
                  </a:extLst>
                </a:gridCol>
                <a:gridCol w="1510393">
                  <a:extLst>
                    <a:ext uri="{9D8B030D-6E8A-4147-A177-3AD203B41FA5}">
                      <a16:colId xmlns:a16="http://schemas.microsoft.com/office/drawing/2014/main" val="1992389226"/>
                    </a:ext>
                  </a:extLst>
                </a:gridCol>
              </a:tblGrid>
              <a:tr h="370840">
                <a:tc gridSpan="2">
                  <a:txBody>
                    <a:bodyPr/>
                    <a:lstStyle/>
                    <a:p>
                      <a:endParaRPr lang="en-ID" sz="1050" dirty="0">
                        <a:solidFill>
                          <a:schemeClr val="tx2"/>
                        </a:solidFill>
                      </a:endParaRPr>
                    </a:p>
                  </a:txBody>
                  <a:tcPr/>
                </a:tc>
                <a:tc hMerge="1">
                  <a:txBody>
                    <a:bodyPr/>
                    <a:lstStyle/>
                    <a:p>
                      <a:endParaRPr lang="en-ID" dirty="0">
                        <a:solidFill>
                          <a:schemeClr val="tx2"/>
                        </a:solidFill>
                      </a:endParaRPr>
                    </a:p>
                  </a:txBody>
                  <a:tcPr/>
                </a:tc>
                <a:tc>
                  <a:txBody>
                    <a:bodyPr/>
                    <a:lstStyle/>
                    <a:p>
                      <a:r>
                        <a:rPr lang="en-US" sz="1050" dirty="0">
                          <a:solidFill>
                            <a:schemeClr val="tx2"/>
                          </a:solidFill>
                        </a:rPr>
                        <a:t>Indonesia</a:t>
                      </a:r>
                      <a:endParaRPr lang="en-ID" sz="1050" dirty="0">
                        <a:solidFill>
                          <a:schemeClr val="tx2"/>
                        </a:solidFill>
                      </a:endParaRPr>
                    </a:p>
                  </a:txBody>
                  <a:tcPr/>
                </a:tc>
                <a:tc>
                  <a:txBody>
                    <a:bodyPr/>
                    <a:lstStyle/>
                    <a:p>
                      <a:r>
                        <a:rPr lang="en-US" sz="1050" dirty="0">
                          <a:solidFill>
                            <a:schemeClr val="tx2"/>
                          </a:solidFill>
                        </a:rPr>
                        <a:t>Philippines</a:t>
                      </a:r>
                      <a:endParaRPr lang="en-ID" sz="1050" dirty="0">
                        <a:solidFill>
                          <a:schemeClr val="tx2"/>
                        </a:solidFill>
                      </a:endParaRPr>
                    </a:p>
                  </a:txBody>
                  <a:tcPr/>
                </a:tc>
                <a:tc>
                  <a:txBody>
                    <a:bodyPr/>
                    <a:lstStyle/>
                    <a:p>
                      <a:r>
                        <a:rPr lang="en-US" sz="1050" dirty="0">
                          <a:solidFill>
                            <a:schemeClr val="tx2"/>
                          </a:solidFill>
                        </a:rPr>
                        <a:t>Vietnam</a:t>
                      </a:r>
                      <a:endParaRPr lang="en-ID" sz="1050" dirty="0">
                        <a:solidFill>
                          <a:schemeClr val="tx2"/>
                        </a:solidFill>
                      </a:endParaRPr>
                    </a:p>
                  </a:txBody>
                  <a:tcPr/>
                </a:tc>
                <a:extLst>
                  <a:ext uri="{0D108BD9-81ED-4DB2-BD59-A6C34878D82A}">
                    <a16:rowId xmlns:a16="http://schemas.microsoft.com/office/drawing/2014/main" val="3740287213"/>
                  </a:ext>
                </a:extLst>
              </a:tr>
              <a:tr h="370840">
                <a:tc rowSpan="3" gridSpan="2">
                  <a:txBody>
                    <a:bodyPr/>
                    <a:lstStyle/>
                    <a:p>
                      <a:r>
                        <a:rPr lang="en-US" sz="1050" dirty="0">
                          <a:solidFill>
                            <a:schemeClr val="tx2"/>
                          </a:solidFill>
                        </a:rPr>
                        <a:t>Most Game Played</a:t>
                      </a:r>
                      <a:endParaRPr lang="en-ID" sz="1050" dirty="0">
                        <a:solidFill>
                          <a:schemeClr val="tx2"/>
                        </a:solidFill>
                      </a:endParaRPr>
                    </a:p>
                  </a:txBody>
                  <a:tcPr/>
                </a:tc>
                <a:tc rowSpan="3" hMerge="1">
                  <a:txBody>
                    <a:bodyPr/>
                    <a:lstStyle/>
                    <a:p>
                      <a:endParaRPr lang="en-ID" dirty="0">
                        <a:solidFill>
                          <a:schemeClr val="tx2"/>
                        </a:solidFill>
                      </a:endParaRPr>
                    </a:p>
                  </a:txBody>
                  <a:tcPr/>
                </a:tc>
                <a:tc>
                  <a:txBody>
                    <a:bodyPr/>
                    <a:lstStyle/>
                    <a:p>
                      <a:pPr marL="0" indent="0">
                        <a:buNone/>
                      </a:pPr>
                      <a:r>
                        <a:rPr lang="en-US" sz="1050" dirty="0">
                          <a:solidFill>
                            <a:schemeClr val="tx2"/>
                          </a:solidFill>
                        </a:rPr>
                        <a:t>1. MLBB</a:t>
                      </a:r>
                      <a:endParaRPr lang="en-ID" sz="1050" dirty="0">
                        <a:solidFill>
                          <a:schemeClr val="tx2"/>
                        </a:solidFill>
                      </a:endParaRPr>
                    </a:p>
                  </a:txBody>
                  <a:tcPr/>
                </a:tc>
                <a:tc>
                  <a:txBody>
                    <a:bodyPr/>
                    <a:lstStyle/>
                    <a:p>
                      <a:pPr marL="0" indent="0">
                        <a:buNone/>
                      </a:pPr>
                      <a:r>
                        <a:rPr lang="en-US" sz="1050" dirty="0">
                          <a:solidFill>
                            <a:schemeClr val="tx2"/>
                          </a:solidFill>
                        </a:rPr>
                        <a:t>1.MLBB</a:t>
                      </a:r>
                      <a:endParaRPr lang="en-ID" sz="1050" dirty="0">
                        <a:solidFill>
                          <a:schemeClr val="tx2"/>
                        </a:solidFill>
                      </a:endParaRPr>
                    </a:p>
                  </a:txBody>
                  <a:tcPr/>
                </a:tc>
                <a:tc>
                  <a:txBody>
                    <a:bodyPr/>
                    <a:lstStyle/>
                    <a:p>
                      <a:r>
                        <a:rPr lang="en-US" sz="1050" dirty="0">
                          <a:solidFill>
                            <a:schemeClr val="tx2"/>
                          </a:solidFill>
                        </a:rPr>
                        <a:t>1. Arena of Valor</a:t>
                      </a:r>
                      <a:endParaRPr lang="en-ID" sz="1050" dirty="0">
                        <a:solidFill>
                          <a:schemeClr val="tx2"/>
                        </a:solidFill>
                      </a:endParaRPr>
                    </a:p>
                  </a:txBody>
                  <a:tcPr/>
                </a:tc>
                <a:extLst>
                  <a:ext uri="{0D108BD9-81ED-4DB2-BD59-A6C34878D82A}">
                    <a16:rowId xmlns:a16="http://schemas.microsoft.com/office/drawing/2014/main" val="2590318816"/>
                  </a:ext>
                </a:extLst>
              </a:tr>
              <a:tr h="370840">
                <a:tc gridSpan="2" vMerge="1">
                  <a:txBody>
                    <a:bodyPr/>
                    <a:lstStyle/>
                    <a:p>
                      <a:endParaRPr lang="en-ID" dirty="0">
                        <a:solidFill>
                          <a:schemeClr val="tx2"/>
                        </a:solidFill>
                      </a:endParaRPr>
                    </a:p>
                  </a:txBody>
                  <a:tcPr/>
                </a:tc>
                <a:tc hMerge="1" vMerge="1">
                  <a:txBody>
                    <a:bodyPr/>
                    <a:lstStyle/>
                    <a:p>
                      <a:endParaRPr lang="en-ID"/>
                    </a:p>
                  </a:txBody>
                  <a:tcPr/>
                </a:tc>
                <a:tc>
                  <a:txBody>
                    <a:bodyPr/>
                    <a:lstStyle/>
                    <a:p>
                      <a:r>
                        <a:rPr lang="en-US" sz="1050" dirty="0">
                          <a:solidFill>
                            <a:schemeClr val="tx2"/>
                          </a:solidFill>
                        </a:rPr>
                        <a:t>2. PUBG</a:t>
                      </a:r>
                      <a:endParaRPr lang="en-ID" sz="1050" dirty="0">
                        <a:solidFill>
                          <a:schemeClr val="tx2"/>
                        </a:solidFill>
                      </a:endParaRPr>
                    </a:p>
                  </a:txBody>
                  <a:tcPr/>
                </a:tc>
                <a:tc>
                  <a:txBody>
                    <a:bodyPr/>
                    <a:lstStyle/>
                    <a:p>
                      <a:r>
                        <a:rPr lang="en-US" sz="1050" dirty="0">
                          <a:solidFill>
                            <a:schemeClr val="tx2"/>
                          </a:solidFill>
                        </a:rPr>
                        <a:t>2. Dota 2</a:t>
                      </a:r>
                      <a:endParaRPr lang="en-ID" sz="1050" dirty="0">
                        <a:solidFill>
                          <a:schemeClr val="tx2"/>
                        </a:solidFill>
                      </a:endParaRPr>
                    </a:p>
                  </a:txBody>
                  <a:tcPr/>
                </a:tc>
                <a:tc>
                  <a:txBody>
                    <a:bodyPr/>
                    <a:lstStyle/>
                    <a:p>
                      <a:r>
                        <a:rPr lang="en-US" sz="1050" dirty="0">
                          <a:solidFill>
                            <a:schemeClr val="tx2"/>
                          </a:solidFill>
                        </a:rPr>
                        <a:t>2. PUBG</a:t>
                      </a:r>
                      <a:endParaRPr lang="en-ID" sz="1050" dirty="0">
                        <a:solidFill>
                          <a:schemeClr val="tx2"/>
                        </a:solidFill>
                      </a:endParaRPr>
                    </a:p>
                  </a:txBody>
                  <a:tcPr/>
                </a:tc>
                <a:extLst>
                  <a:ext uri="{0D108BD9-81ED-4DB2-BD59-A6C34878D82A}">
                    <a16:rowId xmlns:a16="http://schemas.microsoft.com/office/drawing/2014/main" val="3603992589"/>
                  </a:ext>
                </a:extLst>
              </a:tr>
              <a:tr h="370840">
                <a:tc gridSpan="2" vMerge="1">
                  <a:txBody>
                    <a:bodyPr/>
                    <a:lstStyle/>
                    <a:p>
                      <a:endParaRPr lang="en-ID" dirty="0">
                        <a:solidFill>
                          <a:schemeClr val="tx2"/>
                        </a:solidFill>
                      </a:endParaRPr>
                    </a:p>
                  </a:txBody>
                  <a:tcPr/>
                </a:tc>
                <a:tc hMerge="1" vMerge="1">
                  <a:txBody>
                    <a:bodyPr/>
                    <a:lstStyle/>
                    <a:p>
                      <a:endParaRPr lang="en-ID"/>
                    </a:p>
                  </a:txBody>
                  <a:tcPr/>
                </a:tc>
                <a:tc>
                  <a:txBody>
                    <a:bodyPr/>
                    <a:lstStyle/>
                    <a:p>
                      <a:r>
                        <a:rPr lang="en-US" sz="1050" dirty="0">
                          <a:solidFill>
                            <a:schemeClr val="tx2"/>
                          </a:solidFill>
                        </a:rPr>
                        <a:t>3. Free Fire</a:t>
                      </a:r>
                      <a:endParaRPr lang="en-ID" sz="1050" dirty="0">
                        <a:solidFill>
                          <a:schemeClr val="tx2"/>
                        </a:solidFill>
                      </a:endParaRPr>
                    </a:p>
                  </a:txBody>
                  <a:tcPr/>
                </a:tc>
                <a:tc>
                  <a:txBody>
                    <a:bodyPr/>
                    <a:lstStyle/>
                    <a:p>
                      <a:r>
                        <a:rPr lang="en-US" sz="1050" dirty="0">
                          <a:solidFill>
                            <a:schemeClr val="tx2"/>
                          </a:solidFill>
                        </a:rPr>
                        <a:t>3. Crossfire</a:t>
                      </a:r>
                      <a:endParaRPr lang="en-ID" sz="1050" dirty="0">
                        <a:solidFill>
                          <a:schemeClr val="tx2"/>
                        </a:solidFill>
                      </a:endParaRPr>
                    </a:p>
                  </a:txBody>
                  <a:tcPr/>
                </a:tc>
                <a:tc>
                  <a:txBody>
                    <a:bodyPr/>
                    <a:lstStyle/>
                    <a:p>
                      <a:r>
                        <a:rPr lang="en-US" sz="1050" dirty="0">
                          <a:solidFill>
                            <a:schemeClr val="tx2"/>
                          </a:solidFill>
                        </a:rPr>
                        <a:t>3. League of Legends</a:t>
                      </a:r>
                      <a:endParaRPr lang="en-ID" sz="1050" dirty="0">
                        <a:solidFill>
                          <a:schemeClr val="tx2"/>
                        </a:solidFill>
                      </a:endParaRPr>
                    </a:p>
                  </a:txBody>
                  <a:tcPr/>
                </a:tc>
                <a:extLst>
                  <a:ext uri="{0D108BD9-81ED-4DB2-BD59-A6C34878D82A}">
                    <a16:rowId xmlns:a16="http://schemas.microsoft.com/office/drawing/2014/main" val="2190725961"/>
                  </a:ext>
                </a:extLst>
              </a:tr>
              <a:tr h="370840">
                <a:tc rowSpan="6">
                  <a:txBody>
                    <a:bodyPr/>
                    <a:lstStyle/>
                    <a:p>
                      <a:r>
                        <a:rPr lang="en-US" sz="1050" dirty="0">
                          <a:solidFill>
                            <a:schemeClr val="tx2"/>
                          </a:solidFill>
                        </a:rPr>
                        <a:t>Paid Star per Watched Hour</a:t>
                      </a:r>
                      <a:endParaRPr lang="en-ID" sz="1050" dirty="0">
                        <a:solidFill>
                          <a:schemeClr val="tx2"/>
                        </a:solidFill>
                      </a:endParaRPr>
                    </a:p>
                  </a:txBody>
                  <a:tcPr/>
                </a:tc>
                <a:tc rowSpan="3">
                  <a:txBody>
                    <a:bodyPr/>
                    <a:lstStyle/>
                    <a:p>
                      <a:r>
                        <a:rPr lang="en-US" sz="1050" dirty="0">
                          <a:solidFill>
                            <a:schemeClr val="tx2"/>
                          </a:solidFill>
                        </a:rPr>
                        <a:t>Total</a:t>
                      </a:r>
                      <a:endParaRPr lang="en-ID" sz="1050" dirty="0">
                        <a:solidFill>
                          <a:schemeClr val="tx2"/>
                        </a:solidFill>
                      </a:endParaRPr>
                    </a:p>
                  </a:txBody>
                  <a:tcPr/>
                </a:tc>
                <a:tc>
                  <a:txBody>
                    <a:bodyPr/>
                    <a:lstStyle/>
                    <a:p>
                      <a:pPr marL="0" indent="0">
                        <a:buNone/>
                      </a:pPr>
                      <a:r>
                        <a:rPr lang="en-US" sz="1050" dirty="0">
                          <a:solidFill>
                            <a:schemeClr val="tx2"/>
                          </a:solidFill>
                        </a:rPr>
                        <a:t>1.PUBG</a:t>
                      </a:r>
                      <a:endParaRPr lang="en-ID" sz="1050" dirty="0">
                        <a:solidFill>
                          <a:schemeClr val="tx2"/>
                        </a:solidFill>
                      </a:endParaRPr>
                    </a:p>
                  </a:txBody>
                  <a:tcPr/>
                </a:tc>
                <a:tc>
                  <a:txBody>
                    <a:bodyPr/>
                    <a:lstStyle/>
                    <a:p>
                      <a:r>
                        <a:rPr lang="en-US" sz="1050" dirty="0">
                          <a:solidFill>
                            <a:schemeClr val="tx2"/>
                          </a:solidFill>
                        </a:rPr>
                        <a:t>1.MLBB</a:t>
                      </a:r>
                      <a:endParaRPr lang="en-ID" sz="1050" dirty="0">
                        <a:solidFill>
                          <a:schemeClr val="tx2"/>
                        </a:solidFill>
                      </a:endParaRPr>
                    </a:p>
                  </a:txBody>
                  <a:tcPr/>
                </a:tc>
                <a:tc>
                  <a:txBody>
                    <a:bodyPr/>
                    <a:lstStyle/>
                    <a:p>
                      <a:r>
                        <a:rPr lang="en-US" sz="1050" dirty="0">
                          <a:solidFill>
                            <a:schemeClr val="tx2"/>
                          </a:solidFill>
                        </a:rPr>
                        <a:t>1.PUBG</a:t>
                      </a:r>
                      <a:endParaRPr lang="en-ID" sz="1050" dirty="0">
                        <a:solidFill>
                          <a:schemeClr val="tx2"/>
                        </a:solidFill>
                      </a:endParaRPr>
                    </a:p>
                  </a:txBody>
                  <a:tcPr/>
                </a:tc>
                <a:extLst>
                  <a:ext uri="{0D108BD9-81ED-4DB2-BD59-A6C34878D82A}">
                    <a16:rowId xmlns:a16="http://schemas.microsoft.com/office/drawing/2014/main" val="1692786051"/>
                  </a:ext>
                </a:extLst>
              </a:tr>
              <a:tr h="370840">
                <a:tc vMerge="1">
                  <a:txBody>
                    <a:bodyPr/>
                    <a:lstStyle/>
                    <a:p>
                      <a:endParaRPr lang="en-ID"/>
                    </a:p>
                  </a:txBody>
                  <a:tcPr/>
                </a:tc>
                <a:tc vMerge="1">
                  <a:txBody>
                    <a:bodyPr/>
                    <a:lstStyle/>
                    <a:p>
                      <a:endParaRPr lang="en-ID" dirty="0">
                        <a:solidFill>
                          <a:schemeClr val="tx2"/>
                        </a:solidFill>
                      </a:endParaRPr>
                    </a:p>
                  </a:txBody>
                  <a:tcPr/>
                </a:tc>
                <a:tc>
                  <a:txBody>
                    <a:bodyPr/>
                    <a:lstStyle/>
                    <a:p>
                      <a:r>
                        <a:rPr lang="en-US" sz="1050" dirty="0">
                          <a:solidFill>
                            <a:schemeClr val="tx2"/>
                          </a:solidFill>
                        </a:rPr>
                        <a:t>2. MLBB</a:t>
                      </a:r>
                      <a:endParaRPr lang="en-ID" sz="1050" dirty="0">
                        <a:solidFill>
                          <a:schemeClr val="tx2"/>
                        </a:solidFill>
                      </a:endParaRPr>
                    </a:p>
                  </a:txBody>
                  <a:tcPr/>
                </a:tc>
                <a:tc>
                  <a:txBody>
                    <a:bodyPr/>
                    <a:lstStyle/>
                    <a:p>
                      <a:r>
                        <a:rPr lang="en-US" sz="1050" dirty="0">
                          <a:solidFill>
                            <a:schemeClr val="tx2"/>
                          </a:solidFill>
                        </a:rPr>
                        <a:t>2. Dota 2</a:t>
                      </a:r>
                      <a:endParaRPr lang="en-ID" sz="1050" dirty="0">
                        <a:solidFill>
                          <a:schemeClr val="tx2"/>
                        </a:solidFill>
                      </a:endParaRPr>
                    </a:p>
                  </a:txBody>
                  <a:tcPr/>
                </a:tc>
                <a:tc>
                  <a:txBody>
                    <a:bodyPr/>
                    <a:lstStyle/>
                    <a:p>
                      <a:r>
                        <a:rPr lang="en-US" sz="1050" dirty="0">
                          <a:solidFill>
                            <a:schemeClr val="tx2"/>
                          </a:solidFill>
                        </a:rPr>
                        <a:t>2.Arena of Valor</a:t>
                      </a:r>
                      <a:endParaRPr lang="en-ID" sz="1050" dirty="0">
                        <a:solidFill>
                          <a:schemeClr val="tx2"/>
                        </a:solidFill>
                      </a:endParaRPr>
                    </a:p>
                  </a:txBody>
                  <a:tcPr/>
                </a:tc>
                <a:extLst>
                  <a:ext uri="{0D108BD9-81ED-4DB2-BD59-A6C34878D82A}">
                    <a16:rowId xmlns:a16="http://schemas.microsoft.com/office/drawing/2014/main" val="1018038275"/>
                  </a:ext>
                </a:extLst>
              </a:tr>
              <a:tr h="370840">
                <a:tc vMerge="1">
                  <a:txBody>
                    <a:bodyPr/>
                    <a:lstStyle/>
                    <a:p>
                      <a:endParaRPr lang="en-ID"/>
                    </a:p>
                  </a:txBody>
                  <a:tcPr/>
                </a:tc>
                <a:tc vMerge="1">
                  <a:txBody>
                    <a:bodyPr/>
                    <a:lstStyle/>
                    <a:p>
                      <a:endParaRPr lang="en-ID" dirty="0">
                        <a:solidFill>
                          <a:schemeClr val="tx2"/>
                        </a:solidFill>
                      </a:endParaRPr>
                    </a:p>
                  </a:txBody>
                  <a:tcPr/>
                </a:tc>
                <a:tc>
                  <a:txBody>
                    <a:bodyPr/>
                    <a:lstStyle/>
                    <a:p>
                      <a:r>
                        <a:rPr lang="en-US" sz="1050" dirty="0">
                          <a:solidFill>
                            <a:schemeClr val="tx2"/>
                          </a:solidFill>
                        </a:rPr>
                        <a:t>3. Free Fire</a:t>
                      </a:r>
                      <a:endParaRPr lang="en-ID" sz="1050" dirty="0">
                        <a:solidFill>
                          <a:schemeClr val="tx2"/>
                        </a:solidFill>
                      </a:endParaRPr>
                    </a:p>
                  </a:txBody>
                  <a:tcPr/>
                </a:tc>
                <a:tc>
                  <a:txBody>
                    <a:bodyPr/>
                    <a:lstStyle/>
                    <a:p>
                      <a:r>
                        <a:rPr lang="en-US" sz="1050" dirty="0">
                          <a:solidFill>
                            <a:schemeClr val="tx2"/>
                          </a:solidFill>
                        </a:rPr>
                        <a:t>3. Cross Fire</a:t>
                      </a:r>
                      <a:endParaRPr lang="en-ID" sz="1050" dirty="0">
                        <a:solidFill>
                          <a:schemeClr val="tx2"/>
                        </a:solidFill>
                      </a:endParaRPr>
                    </a:p>
                  </a:txBody>
                  <a:tcPr/>
                </a:tc>
                <a:tc>
                  <a:txBody>
                    <a:bodyPr/>
                    <a:lstStyle/>
                    <a:p>
                      <a:r>
                        <a:rPr lang="en-US" sz="1050" dirty="0">
                          <a:solidFill>
                            <a:schemeClr val="tx2"/>
                          </a:solidFill>
                        </a:rPr>
                        <a:t>3. League of Legends</a:t>
                      </a:r>
                      <a:endParaRPr lang="en-ID" sz="1050" dirty="0">
                        <a:solidFill>
                          <a:schemeClr val="tx2"/>
                        </a:solidFill>
                      </a:endParaRPr>
                    </a:p>
                  </a:txBody>
                  <a:tcPr/>
                </a:tc>
                <a:extLst>
                  <a:ext uri="{0D108BD9-81ED-4DB2-BD59-A6C34878D82A}">
                    <a16:rowId xmlns:a16="http://schemas.microsoft.com/office/drawing/2014/main" val="3547681883"/>
                  </a:ext>
                </a:extLst>
              </a:tr>
              <a:tr h="370840">
                <a:tc vMerge="1">
                  <a:txBody>
                    <a:bodyPr/>
                    <a:lstStyle/>
                    <a:p>
                      <a:endParaRPr lang="en-ID" dirty="0">
                        <a:solidFill>
                          <a:schemeClr val="tx2"/>
                        </a:solidFill>
                      </a:endParaRPr>
                    </a:p>
                  </a:txBody>
                  <a:tcPr/>
                </a:tc>
                <a:tc rowSpan="3">
                  <a:txBody>
                    <a:bodyPr/>
                    <a:lstStyle/>
                    <a:p>
                      <a:r>
                        <a:rPr lang="en-US" sz="1050" dirty="0">
                          <a:solidFill>
                            <a:schemeClr val="tx2"/>
                          </a:solidFill>
                        </a:rPr>
                        <a:t>Average</a:t>
                      </a:r>
                      <a:endParaRPr lang="en-ID" sz="1050" dirty="0">
                        <a:solidFill>
                          <a:schemeClr val="tx2"/>
                        </a:solidFill>
                      </a:endParaRPr>
                    </a:p>
                  </a:txBody>
                  <a:tcPr/>
                </a:tc>
                <a:tc>
                  <a:txBody>
                    <a:bodyPr/>
                    <a:lstStyle/>
                    <a:p>
                      <a:r>
                        <a:rPr lang="en-US" sz="1050" dirty="0">
                          <a:solidFill>
                            <a:schemeClr val="tx2"/>
                          </a:solidFill>
                        </a:rPr>
                        <a:t>1.UFC 3</a:t>
                      </a:r>
                      <a:endParaRPr lang="en-ID" sz="1050" dirty="0">
                        <a:solidFill>
                          <a:schemeClr val="tx2"/>
                        </a:solidFill>
                      </a:endParaRPr>
                    </a:p>
                  </a:txBody>
                  <a:tcPr/>
                </a:tc>
                <a:tc>
                  <a:txBody>
                    <a:bodyPr/>
                    <a:lstStyle/>
                    <a:p>
                      <a:r>
                        <a:rPr lang="en-US" sz="1050" dirty="0">
                          <a:solidFill>
                            <a:schemeClr val="tx2"/>
                          </a:solidFill>
                        </a:rPr>
                        <a:t>1.League of Legends</a:t>
                      </a:r>
                      <a:endParaRPr lang="en-ID" sz="1050" dirty="0">
                        <a:solidFill>
                          <a:schemeClr val="tx2"/>
                        </a:solidFill>
                      </a:endParaRPr>
                    </a:p>
                  </a:txBody>
                  <a:tcPr/>
                </a:tc>
                <a:tc>
                  <a:txBody>
                    <a:bodyPr/>
                    <a:lstStyle/>
                    <a:p>
                      <a:r>
                        <a:rPr lang="en-US" sz="1050" dirty="0">
                          <a:solidFill>
                            <a:schemeClr val="tx2"/>
                          </a:solidFill>
                        </a:rPr>
                        <a:t>1.MLBB</a:t>
                      </a:r>
                      <a:endParaRPr lang="en-ID" sz="1050" dirty="0">
                        <a:solidFill>
                          <a:schemeClr val="tx2"/>
                        </a:solidFill>
                      </a:endParaRPr>
                    </a:p>
                  </a:txBody>
                  <a:tcPr/>
                </a:tc>
                <a:extLst>
                  <a:ext uri="{0D108BD9-81ED-4DB2-BD59-A6C34878D82A}">
                    <a16:rowId xmlns:a16="http://schemas.microsoft.com/office/drawing/2014/main" val="2393270545"/>
                  </a:ext>
                </a:extLst>
              </a:tr>
              <a:tr h="370840">
                <a:tc vMerge="1">
                  <a:txBody>
                    <a:bodyPr/>
                    <a:lstStyle/>
                    <a:p>
                      <a:endParaRPr lang="en-ID" dirty="0">
                        <a:solidFill>
                          <a:schemeClr val="tx2"/>
                        </a:solidFill>
                      </a:endParaRPr>
                    </a:p>
                  </a:txBody>
                  <a:tcPr/>
                </a:tc>
                <a:tc vMerge="1">
                  <a:txBody>
                    <a:bodyPr/>
                    <a:lstStyle/>
                    <a:p>
                      <a:endParaRPr lang="en-ID" dirty="0">
                        <a:solidFill>
                          <a:schemeClr val="tx2"/>
                        </a:solidFill>
                      </a:endParaRPr>
                    </a:p>
                  </a:txBody>
                  <a:tcPr/>
                </a:tc>
                <a:tc>
                  <a:txBody>
                    <a:bodyPr/>
                    <a:lstStyle/>
                    <a:p>
                      <a:r>
                        <a:rPr lang="en-US" sz="1050" dirty="0">
                          <a:solidFill>
                            <a:schemeClr val="tx2"/>
                          </a:solidFill>
                        </a:rPr>
                        <a:t>2. Sea of Thieves</a:t>
                      </a:r>
                      <a:endParaRPr lang="en-ID" sz="1050" dirty="0">
                        <a:solidFill>
                          <a:schemeClr val="tx2"/>
                        </a:solidFill>
                      </a:endParaRPr>
                    </a:p>
                  </a:txBody>
                  <a:tcPr/>
                </a:tc>
                <a:tc>
                  <a:txBody>
                    <a:bodyPr/>
                    <a:lstStyle/>
                    <a:p>
                      <a:r>
                        <a:rPr lang="en-US" sz="1050" dirty="0">
                          <a:solidFill>
                            <a:schemeClr val="tx2"/>
                          </a:solidFill>
                        </a:rPr>
                        <a:t>2. Call of Duty : Warzone</a:t>
                      </a:r>
                      <a:endParaRPr lang="en-ID" sz="1050" dirty="0">
                        <a:solidFill>
                          <a:schemeClr val="tx2"/>
                        </a:solidFill>
                      </a:endParaRPr>
                    </a:p>
                  </a:txBody>
                  <a:tcPr/>
                </a:tc>
                <a:tc>
                  <a:txBody>
                    <a:bodyPr/>
                    <a:lstStyle/>
                    <a:p>
                      <a:r>
                        <a:rPr lang="en-US" sz="1050" dirty="0">
                          <a:solidFill>
                            <a:schemeClr val="tx2"/>
                          </a:solidFill>
                        </a:rPr>
                        <a:t>2. Crazy Kart</a:t>
                      </a:r>
                      <a:endParaRPr lang="en-ID" sz="1050" dirty="0">
                        <a:solidFill>
                          <a:schemeClr val="tx2"/>
                        </a:solidFill>
                      </a:endParaRPr>
                    </a:p>
                  </a:txBody>
                  <a:tcPr/>
                </a:tc>
                <a:extLst>
                  <a:ext uri="{0D108BD9-81ED-4DB2-BD59-A6C34878D82A}">
                    <a16:rowId xmlns:a16="http://schemas.microsoft.com/office/drawing/2014/main" val="265191222"/>
                  </a:ext>
                </a:extLst>
              </a:tr>
              <a:tr h="370840">
                <a:tc vMerge="1">
                  <a:txBody>
                    <a:bodyPr/>
                    <a:lstStyle/>
                    <a:p>
                      <a:endParaRPr lang="en-ID" dirty="0">
                        <a:solidFill>
                          <a:schemeClr val="tx2"/>
                        </a:solidFill>
                      </a:endParaRPr>
                    </a:p>
                  </a:txBody>
                  <a:tcPr/>
                </a:tc>
                <a:tc vMerge="1">
                  <a:txBody>
                    <a:bodyPr/>
                    <a:lstStyle/>
                    <a:p>
                      <a:endParaRPr lang="en-ID" dirty="0">
                        <a:solidFill>
                          <a:schemeClr val="tx2"/>
                        </a:solidFill>
                      </a:endParaRPr>
                    </a:p>
                  </a:txBody>
                  <a:tcPr/>
                </a:tc>
                <a:tc>
                  <a:txBody>
                    <a:bodyPr/>
                    <a:lstStyle/>
                    <a:p>
                      <a:r>
                        <a:rPr lang="en-US" sz="1050" dirty="0">
                          <a:solidFill>
                            <a:schemeClr val="tx2"/>
                          </a:solidFill>
                        </a:rPr>
                        <a:t>3. Wormate.io</a:t>
                      </a:r>
                      <a:endParaRPr lang="en-ID" sz="1050" dirty="0">
                        <a:solidFill>
                          <a:schemeClr val="tx2"/>
                        </a:solidFill>
                      </a:endParaRPr>
                    </a:p>
                  </a:txBody>
                  <a:tcPr/>
                </a:tc>
                <a:tc>
                  <a:txBody>
                    <a:bodyPr/>
                    <a:lstStyle/>
                    <a:p>
                      <a:r>
                        <a:rPr lang="en-US" sz="1050" dirty="0">
                          <a:solidFill>
                            <a:schemeClr val="tx2"/>
                          </a:solidFill>
                        </a:rPr>
                        <a:t>3. Call of Duty Mobile</a:t>
                      </a:r>
                      <a:endParaRPr lang="en-ID" sz="1050" dirty="0">
                        <a:solidFill>
                          <a:schemeClr val="tx2"/>
                        </a:solidFill>
                      </a:endParaRPr>
                    </a:p>
                  </a:txBody>
                  <a:tcPr/>
                </a:tc>
                <a:tc>
                  <a:txBody>
                    <a:bodyPr/>
                    <a:lstStyle/>
                    <a:p>
                      <a:r>
                        <a:rPr lang="en-US" sz="1050" dirty="0">
                          <a:solidFill>
                            <a:schemeClr val="tx2"/>
                          </a:solidFill>
                        </a:rPr>
                        <a:t>3. </a:t>
                      </a:r>
                      <a:r>
                        <a:rPr lang="en-US" sz="1050" dirty="0" err="1">
                          <a:solidFill>
                            <a:schemeClr val="tx2"/>
                          </a:solidFill>
                        </a:rPr>
                        <a:t>Valorant</a:t>
                      </a:r>
                      <a:endParaRPr lang="en-ID" sz="1050" dirty="0">
                        <a:solidFill>
                          <a:schemeClr val="tx2"/>
                        </a:solidFill>
                      </a:endParaRPr>
                    </a:p>
                  </a:txBody>
                  <a:tcPr/>
                </a:tc>
                <a:extLst>
                  <a:ext uri="{0D108BD9-81ED-4DB2-BD59-A6C34878D82A}">
                    <a16:rowId xmlns:a16="http://schemas.microsoft.com/office/drawing/2014/main" val="3239283104"/>
                  </a:ext>
                </a:extLst>
              </a:tr>
            </a:tbl>
          </a:graphicData>
        </a:graphic>
      </p:graphicFrame>
      <p:sp>
        <p:nvSpPr>
          <p:cNvPr id="9" name="Google Shape;506;p28">
            <a:extLst>
              <a:ext uri="{FF2B5EF4-FFF2-40B4-BE49-F238E27FC236}">
                <a16:creationId xmlns:a16="http://schemas.microsoft.com/office/drawing/2014/main" id="{D481A3F5-35E8-6C11-BAC0-C6628B0B8963}"/>
              </a:ext>
            </a:extLst>
          </p:cNvPr>
          <p:cNvSpPr txBox="1">
            <a:spLocks/>
          </p:cNvSpPr>
          <p:nvPr/>
        </p:nvSpPr>
        <p:spPr>
          <a:xfrm>
            <a:off x="6409267" y="1345392"/>
            <a:ext cx="2734733" cy="186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hlink"/>
              </a:buClr>
              <a:buSzPts val="1200"/>
              <a:buFont typeface="Roboto Condensed Light"/>
              <a:buNone/>
              <a:defRPr sz="1400" b="0" i="0" u="none" strike="noStrike" cap="none">
                <a:solidFill>
                  <a:schemeClr val="hlink"/>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hlink"/>
              </a:buClr>
              <a:buSzPts val="1200"/>
              <a:buFont typeface="Roboto Condensed Light"/>
              <a:buNone/>
              <a:defRPr sz="1200" b="0" i="0" u="none" strike="noStrike" cap="none">
                <a:solidFill>
                  <a:schemeClr val="hlink"/>
                </a:solidFill>
                <a:latin typeface="Roboto Condensed Light"/>
                <a:ea typeface="Roboto Condensed Light"/>
                <a:cs typeface="Roboto Condensed Light"/>
                <a:sym typeface="Roboto Condensed Light"/>
              </a:defRPr>
            </a:lvl9pPr>
          </a:lstStyle>
          <a:p>
            <a:pPr marL="0" lvl="0" indent="0" algn="just">
              <a:buNone/>
            </a:pPr>
            <a:r>
              <a:rPr lang="en-US" sz="1600" dirty="0">
                <a:latin typeface="+mj-lt"/>
              </a:rPr>
              <a:t>The amount of Paid Star per Watched Hour is high because the game mostly played by streamers. But the game doesn’t have a high average of Paid Star per Watched Hour.</a:t>
            </a:r>
          </a:p>
          <a:p>
            <a:pPr marL="0" lvl="0" indent="0" algn="just">
              <a:buNone/>
            </a:pPr>
            <a:endParaRPr lang="en-US" sz="1600" dirty="0">
              <a:latin typeface="+mj-lt"/>
            </a:endParaRPr>
          </a:p>
          <a:p>
            <a:pPr marL="0" lvl="0" indent="0" algn="just">
              <a:buNone/>
            </a:pPr>
            <a:r>
              <a:rPr lang="en-US" sz="1600" dirty="0">
                <a:latin typeface="+mj-lt"/>
              </a:rPr>
              <a:t>Means the amount of Paid Star per Watched Hour is not based on the most game played.</a:t>
            </a:r>
          </a:p>
        </p:txBody>
      </p:sp>
    </p:spTree>
  </p:cSld>
  <p:clrMapOvr>
    <a:masterClrMapping/>
  </p:clrMapOvr>
</p:sld>
</file>

<file path=ppt/theme/theme1.xml><?xml version="1.0" encoding="utf-8"?>
<a:theme xmlns:a="http://schemas.openxmlformats.org/drawingml/2006/main" name="Tech Newsletter Dark blue variant by Slidesgo">
  <a:themeElements>
    <a:clrScheme name="Simple Light">
      <a:dk1>
        <a:srgbClr val="AAFFEE"/>
      </a:dk1>
      <a:lt1>
        <a:srgbClr val="05214A"/>
      </a:lt1>
      <a:dk2>
        <a:srgbClr val="00FFCD"/>
      </a:dk2>
      <a:lt2>
        <a:srgbClr val="FFFFFF"/>
      </a:lt2>
      <a:accent1>
        <a:srgbClr val="98FFEA"/>
      </a:accent1>
      <a:accent2>
        <a:srgbClr val="62F8DA"/>
      </a:accent2>
      <a:accent3>
        <a:srgbClr val="28497A"/>
      </a:accent3>
      <a:accent4>
        <a:srgbClr val="1A4079"/>
      </a:accent4>
      <a:accent5>
        <a:srgbClr val="041B3D"/>
      </a:accent5>
      <a:accent6>
        <a:srgbClr val="092A5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TotalTime>
  <Words>616</Words>
  <Application>Microsoft Office PowerPoint</Application>
  <PresentationFormat>On-screen Show (16:9)</PresentationFormat>
  <Paragraphs>68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Fira Sans Extra Condensed Medium</vt:lpstr>
      <vt:lpstr>Arial</vt:lpstr>
      <vt:lpstr>Calibri</vt:lpstr>
      <vt:lpstr>Roboto Condensed Light</vt:lpstr>
      <vt:lpstr>Exo 2</vt:lpstr>
      <vt:lpstr>Tech Newsletter Dark blue variant by Slidesgo</vt:lpstr>
      <vt:lpstr>Game Streamers Summary</vt:lpstr>
      <vt:lpstr>TABLE OF CONTENTS</vt:lpstr>
      <vt:lpstr>Problem Statement</vt:lpstr>
      <vt:lpstr>Finding Things Game Streamed by Percentage</vt:lpstr>
      <vt:lpstr>Finding Things Game Streamed in Every Country by Total</vt:lpstr>
      <vt:lpstr>Finding Things PSPW in per Country and Game by Percentage</vt:lpstr>
      <vt:lpstr>Finding Things Broadcast Hours/Total Follwer Connection with PSPW</vt:lpstr>
      <vt:lpstr>Finding Things Gender</vt:lpstr>
      <vt:lpstr>Summary</vt:lpstr>
      <vt:lpstr>Summary</vt:lpstr>
      <vt:lpstr>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Ghifar Umar</dc:creator>
  <cp:lastModifiedBy>ghifari noorman</cp:lastModifiedBy>
  <cp:revision>6</cp:revision>
  <dcterms:modified xsi:type="dcterms:W3CDTF">2022-12-22T11:16:48Z</dcterms:modified>
</cp:coreProperties>
</file>