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68" r:id="rId4"/>
    <p:sldId id="258" r:id="rId5"/>
    <p:sldId id="269" r:id="rId6"/>
    <p:sldId id="260" r:id="rId7"/>
    <p:sldId id="261" r:id="rId8"/>
    <p:sldId id="262" r:id="rId9"/>
    <p:sldId id="264" r:id="rId10"/>
    <p:sldId id="270" r:id="rId11"/>
    <p:sldId id="265" r:id="rId12"/>
    <p:sldId id="266" r:id="rId13"/>
    <p:sldId id="271" r:id="rId14"/>
    <p:sldId id="267" r:id="rId15"/>
    <p:sldId id="276" r:id="rId16"/>
    <p:sldId id="302" r:id="rId17"/>
    <p:sldId id="272" r:id="rId18"/>
    <p:sldId id="303" r:id="rId19"/>
    <p:sldId id="304" r:id="rId20"/>
    <p:sldId id="278" r:id="rId21"/>
    <p:sldId id="279" r:id="rId22"/>
    <p:sldId id="280" r:id="rId23"/>
    <p:sldId id="281" r:id="rId24"/>
    <p:sldId id="285" r:id="rId25"/>
    <p:sldId id="286" r:id="rId26"/>
    <p:sldId id="287" r:id="rId27"/>
    <p:sldId id="291" r:id="rId28"/>
    <p:sldId id="26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0612" autoAdjust="0"/>
  </p:normalViewPr>
  <p:slideViewPr>
    <p:cSldViewPr snapToGrid="0">
      <p:cViewPr varScale="1">
        <p:scale>
          <a:sx n="115" d="100"/>
          <a:sy n="115" d="100"/>
        </p:scale>
        <p:origin x="7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64E24-8A30-4EFB-BB79-FAF1978664AB}" type="datetimeFigureOut">
              <a:rPr lang="en-ID" smtClean="0"/>
              <a:t>09/11/23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BE2E0-58D4-4432-806D-A28A9B88EB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940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sistem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basis data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merupakan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komponen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fundamental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sistem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informasi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organisasi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perusahaan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db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development lifecycle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secara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melekat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terkait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siklus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hidup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sistem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informasi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BE2E0-58D4-4432-806D-A28A9B88EB3F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0753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Ibarat</a:t>
            </a:r>
            <a:r>
              <a:rPr lang="en-US" dirty="0"/>
              <a:t> </a:t>
            </a:r>
            <a:r>
              <a:rPr lang="en-US" dirty="0" err="1"/>
              <a:t>abstraksi</a:t>
            </a:r>
            <a:r>
              <a:rPr lang="en-US" dirty="0"/>
              <a:t>, levels of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BE2E0-58D4-4432-806D-A28A9B88EB3F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4558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23F85-61DB-6AE2-53A7-6FC6EFB23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4AF81-C3F0-B8EF-8198-47F79E75A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4E519-C7BA-CE15-B6E9-9420D3DF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3164-0842-4105-B4DB-0A95F616A867}" type="datetimeFigureOut">
              <a:rPr lang="en-ID" smtClean="0"/>
              <a:t>09/11/23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D87BA-E305-4DC1-6230-8B264AF5D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34ABF-6681-3D80-BAF4-65601EC9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4C7E-2FC0-4FB0-B53A-4AB68F65FA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709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DC61F-CF45-A6E7-D67E-DEA63F8B7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D4C1F-D0F0-371A-26A8-213F06E8C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30861-2EE9-C042-7C8D-679F9E2AD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3164-0842-4105-B4DB-0A95F616A867}" type="datetimeFigureOut">
              <a:rPr lang="en-ID" smtClean="0"/>
              <a:t>09/11/23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6898-96AC-985D-6EF7-D8ABCAE4C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0507B-AB72-2A46-CAB9-FEF5EE6E4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4C7E-2FC0-4FB0-B53A-4AB68F65FA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940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7E7879-6126-9551-F833-4023683F7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C19E6-CDA7-CC69-A468-2B5B6CEF4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41068-491F-C327-AE24-2F2C72A2F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3164-0842-4105-B4DB-0A95F616A867}" type="datetimeFigureOut">
              <a:rPr lang="en-ID" smtClean="0"/>
              <a:t>09/11/23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01F20-1E78-A7D3-6031-8FBD3BB0F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22168-1A6F-68FA-86AB-9CB946F3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4C7E-2FC0-4FB0-B53A-4AB68F65FA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080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FE8D-093D-A3A7-42C3-62F53B747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7DFFF-F02E-94CF-CA93-6618A6FE6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58BE8-D9B2-0080-9736-2C0C8B895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3164-0842-4105-B4DB-0A95F616A867}" type="datetimeFigureOut">
              <a:rPr lang="en-ID" smtClean="0"/>
              <a:t>09/11/23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1BC92-5324-59FF-6B7A-E095B6A41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9B952-0082-477D-77C3-7E84499B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4C7E-2FC0-4FB0-B53A-4AB68F65FA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23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59E3C-1919-A233-97C3-08ED3170C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A82BB-A2E9-C526-E59F-27BE09725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84044-D347-5A85-2770-13A45A965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3164-0842-4105-B4DB-0A95F616A867}" type="datetimeFigureOut">
              <a:rPr lang="en-ID" smtClean="0"/>
              <a:t>09/11/23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20E75-7BA4-FE17-F54C-521AD59C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B7650-DD00-68F1-762F-8340C778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4C7E-2FC0-4FB0-B53A-4AB68F65FA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47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B6123-5ADD-F353-C471-E01BFDAF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739B6-B54E-44C6-23CC-771093ABD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D0FEA-D808-4D91-2D80-296DF08D5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866FE-DCD4-54A9-681B-C78808A9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3164-0842-4105-B4DB-0A95F616A867}" type="datetimeFigureOut">
              <a:rPr lang="en-ID" smtClean="0"/>
              <a:t>09/11/23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72637-8B2E-83B0-0E10-17C65687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AB830-6704-48FD-25EC-62123D586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4C7E-2FC0-4FB0-B53A-4AB68F65FA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3329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CC9E2-85D8-B13E-02B9-428337D8A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37C14-8B9F-2CA1-CA0F-C8FED2EED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2192E-E693-0903-B916-D3BD692F8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3ADD0-36C8-01E2-71E2-5C3DB46BF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13A94D-D95E-FFCF-B214-720BA07AD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7F9473-90FB-BB97-A951-C129ED54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3164-0842-4105-B4DB-0A95F616A867}" type="datetimeFigureOut">
              <a:rPr lang="en-ID" smtClean="0"/>
              <a:t>09/11/23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482DE-6800-1CD7-38FB-B039CDAD0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0B697E-02B4-4779-3832-7C2C1E6E2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4C7E-2FC0-4FB0-B53A-4AB68F65FA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998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CBB88-9410-738D-126D-F48AE531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29B0D3-4E11-C8EB-CE42-3EDB7062F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3164-0842-4105-B4DB-0A95F616A867}" type="datetimeFigureOut">
              <a:rPr lang="en-ID" smtClean="0"/>
              <a:t>09/11/23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1A483-7D2A-B5DF-6605-EB1EBF6B6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AFAFC-0167-E0A7-5AA8-3305C9B5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4C7E-2FC0-4FB0-B53A-4AB68F65FA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526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EE808C-B845-2C13-D26F-838B9BB3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3164-0842-4105-B4DB-0A95F616A867}" type="datetimeFigureOut">
              <a:rPr lang="en-ID" smtClean="0"/>
              <a:t>09/11/23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C9F58A-1316-C49E-B8DD-A5A35345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14755-776B-CC7A-CAD7-5F091A94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4C7E-2FC0-4FB0-B53A-4AB68F65FA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402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8C76-5D22-D8AA-2B8D-F4C229283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3A628-C471-B989-EB82-44E193831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70F12-0D6A-C629-0E0B-BDADD2736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44F57-CA49-83FA-2161-24DE8F57C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3164-0842-4105-B4DB-0A95F616A867}" type="datetimeFigureOut">
              <a:rPr lang="en-ID" smtClean="0"/>
              <a:t>09/11/23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F47DB-B791-58B3-5C42-A81B6D5B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6193B-A3B1-BB5A-EF51-C3FAEBB7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4C7E-2FC0-4FB0-B53A-4AB68F65FA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530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59C3-1FD8-EE34-E569-D4C4FF116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39C49-68EF-5D3E-1061-DFB9371DF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AAF48-1E3C-5389-1276-8A374B5B2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0672A-FC49-FCDE-8F65-3D6991CA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3164-0842-4105-B4DB-0A95F616A867}" type="datetimeFigureOut">
              <a:rPr lang="en-ID" smtClean="0"/>
              <a:t>09/11/23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6330D-6DB4-73FB-8037-D1CC20A0C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9B9C4-5F24-8A11-B71D-25A690AC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4C7E-2FC0-4FB0-B53A-4AB68F65FA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30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0D395-7EAC-3846-6AA9-154D58A1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D9009-3F9E-1312-C5AA-DAA5DD10B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586A3-56F2-6A3B-AC1F-D10D49957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23164-0842-4105-B4DB-0A95F616A867}" type="datetimeFigureOut">
              <a:rPr lang="en-ID" smtClean="0"/>
              <a:t>09/11/23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44DB0-E47F-F1D3-625C-7E514592D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48F2E-E1A3-7018-78F6-5A780961D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34C7E-2FC0-4FB0-B53A-4AB68F65FA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79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B5B86-F3AA-4D37-8D48-267AC8ABC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527" y="1029239"/>
            <a:ext cx="10448692" cy="2708387"/>
          </a:xfrm>
        </p:spPr>
        <p:txBody>
          <a:bodyPr>
            <a:noAutofit/>
          </a:bodyPr>
          <a:lstStyle/>
          <a:p>
            <a:r>
              <a:rPr lang="en-US" sz="4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Line Analytic Processing (OLAP)</a:t>
            </a:r>
            <a:br>
              <a:rPr lang="en-US" sz="4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4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8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Pertemuan</a:t>
            </a:r>
            <a:r>
              <a:rPr lang="en-US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10</a:t>
            </a:r>
            <a:br>
              <a:rPr lang="en-US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MK Basis Data</a:t>
            </a:r>
            <a:endParaRPr lang="en-ID" sz="44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1FE0F-E1B4-48FB-B32A-0F241A459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6759"/>
            <a:ext cx="9144000" cy="2244514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M. N. </a:t>
            </a:r>
            <a:r>
              <a:rPr lang="en-US" sz="2000" b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Fakhruzzaman</a:t>
            </a:r>
            <a:r>
              <a:rPr lang="en-US" sz="20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000" b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S.Kom</a:t>
            </a:r>
            <a:r>
              <a:rPr lang="en-US" sz="20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., M.Sc.</a:t>
            </a:r>
          </a:p>
          <a:p>
            <a:r>
              <a:rPr lang="en-US" sz="20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Dr. </a:t>
            </a:r>
            <a:r>
              <a:rPr lang="en-US" sz="2000" b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Maryamah</a:t>
            </a:r>
            <a:r>
              <a:rPr lang="en-US" sz="20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000" b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S.Kom</a:t>
            </a:r>
            <a:endParaRPr lang="en-US" sz="2000" b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b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S1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Teknologi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Sains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</a:t>
            </a:r>
          </a:p>
          <a:p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Fakultas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Teknologi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Maju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dan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Multidisiplin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Universitas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Airlangga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Indonesia</a:t>
            </a:r>
            <a:endParaRPr lang="en-ID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8" name="Picture 4" descr="WUACD Member Events – WUACD Airlangga">
            <a:extLst>
              <a:ext uri="{FF2B5EF4-FFF2-40B4-BE49-F238E27FC236}">
                <a16:creationId xmlns:a16="http://schemas.microsoft.com/office/drawing/2014/main" id="{FDD3AD11-B008-4754-8AFD-B8B470753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04" y="214779"/>
            <a:ext cx="598311" cy="59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A163EE-31D1-4983-B2E8-613CEB0F9C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1779" y="299705"/>
            <a:ext cx="873395" cy="4284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BECA42-2859-4E0A-933F-278A64DF1F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386" y="299705"/>
            <a:ext cx="1322767" cy="4284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3FBA2A-7BB0-4C73-9D9C-863172367B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81"/>
          <a:stretch/>
        </p:blipFill>
        <p:spPr>
          <a:xfrm>
            <a:off x="0" y="6428131"/>
            <a:ext cx="12192000" cy="42986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4C56AE-96DE-4803-B1E8-2270E2E36B89}"/>
              </a:ext>
            </a:extLst>
          </p:cNvPr>
          <p:cNvSpPr txBox="1"/>
          <p:nvPr/>
        </p:nvSpPr>
        <p:spPr>
          <a:xfrm>
            <a:off x="858078" y="6498271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/>
              </a:rPr>
              <a:t>www.ftmm.unair.ac.id</a:t>
            </a:r>
            <a:endParaRPr lang="en-ID" sz="1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F82836-F51F-45E5-A8CA-2D5F5D5015E8}"/>
              </a:ext>
            </a:extLst>
          </p:cNvPr>
          <p:cNvSpPr txBox="1"/>
          <p:nvPr/>
        </p:nvSpPr>
        <p:spPr>
          <a:xfrm>
            <a:off x="10116620" y="6487997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/>
              </a:rPr>
              <a:t>@ftmmunair</a:t>
            </a:r>
            <a:endParaRPr lang="en-ID" sz="1400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24F8429-0D87-4FD0-941E-EBA073F316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805" y="217380"/>
            <a:ext cx="1476035" cy="39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6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450DF-B872-DE2A-3100-2DFD0C82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73AC-88BD-44A9-A205-758EBD23E47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43326FDF-8F01-6145-24A6-65A1EA0A8A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Dimension Tables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A5F138E-24D1-7CDE-5AA9-00AEF5C290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dimensions of the fact table are further described with </a:t>
            </a:r>
            <a:r>
              <a:rPr lang="en-US" altLang="en-US" b="1" i="1"/>
              <a:t>dimension tables</a:t>
            </a:r>
            <a:endParaRPr lang="en-US" altLang="en-US" i="1"/>
          </a:p>
          <a:p>
            <a:r>
              <a:rPr lang="en-US" altLang="en-US"/>
              <a:t>Fact table:</a:t>
            </a:r>
          </a:p>
          <a:p>
            <a:pPr lvl="1">
              <a:buFontTx/>
              <a:buNone/>
            </a:pPr>
            <a:r>
              <a:rPr lang="en-US" altLang="en-US"/>
              <a:t>   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Sales</a:t>
            </a:r>
            <a:r>
              <a:rPr lang="en-US" altLang="en-US"/>
              <a:t> (</a:t>
            </a:r>
            <a:r>
              <a:rPr lang="en-US" altLang="en-US" i="1">
                <a:solidFill>
                  <a:srgbClr val="33CC33"/>
                </a:solidFill>
              </a:rPr>
              <a:t>Market_id</a:t>
            </a:r>
            <a:r>
              <a:rPr lang="en-US" altLang="en-US" i="1"/>
              <a:t>, </a:t>
            </a:r>
            <a:r>
              <a:rPr lang="en-US" altLang="en-US" i="1">
                <a:solidFill>
                  <a:schemeClr val="accent2"/>
                </a:solidFill>
              </a:rPr>
              <a:t>Product_Id</a:t>
            </a:r>
            <a:r>
              <a:rPr lang="en-US" altLang="en-US" i="1"/>
              <a:t>, </a:t>
            </a:r>
            <a:r>
              <a:rPr lang="en-US" altLang="en-US" i="1">
                <a:solidFill>
                  <a:srgbClr val="CC00CC"/>
                </a:solidFill>
              </a:rPr>
              <a:t>Time_Id</a:t>
            </a:r>
            <a:r>
              <a:rPr lang="en-US" altLang="en-US" i="1"/>
              <a:t>, Sales_Amt</a:t>
            </a:r>
            <a:r>
              <a:rPr lang="en-US" altLang="en-US"/>
              <a:t>)</a:t>
            </a:r>
          </a:p>
          <a:p>
            <a:r>
              <a:rPr lang="en-US" altLang="en-US"/>
              <a:t>Dimension Tables:</a:t>
            </a:r>
          </a:p>
          <a:p>
            <a:pPr lvl="1">
              <a:buFontTx/>
              <a:buNone/>
            </a:pPr>
            <a:r>
              <a:rPr lang="en-US" altLang="en-US"/>
              <a:t>   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Market</a:t>
            </a:r>
            <a:r>
              <a:rPr lang="en-US" altLang="en-US"/>
              <a:t> (</a:t>
            </a:r>
            <a:r>
              <a:rPr lang="en-US" altLang="en-US" i="1">
                <a:solidFill>
                  <a:srgbClr val="33CC33"/>
                </a:solidFill>
              </a:rPr>
              <a:t>Market_Id</a:t>
            </a:r>
            <a:r>
              <a:rPr lang="en-US" altLang="en-US" i="1"/>
              <a:t>, City, State, Region</a:t>
            </a:r>
            <a:r>
              <a:rPr lang="en-US" altLang="en-US"/>
              <a:t>)</a:t>
            </a:r>
          </a:p>
          <a:p>
            <a:pPr lvl="1">
              <a:buFontTx/>
              <a:buNone/>
            </a:pPr>
            <a:r>
              <a:rPr lang="en-US" altLang="en-US"/>
              <a:t>   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Product</a:t>
            </a:r>
            <a:r>
              <a:rPr lang="en-US" altLang="en-US"/>
              <a:t> (</a:t>
            </a:r>
            <a:r>
              <a:rPr lang="en-US" altLang="en-US" i="1">
                <a:solidFill>
                  <a:schemeClr val="accent2"/>
                </a:solidFill>
              </a:rPr>
              <a:t>Product_Id</a:t>
            </a:r>
            <a:r>
              <a:rPr lang="en-US" altLang="en-US" i="1"/>
              <a:t>, Name, Category, Price</a:t>
            </a:r>
            <a:r>
              <a:rPr lang="en-US" altLang="en-US"/>
              <a:t>)</a:t>
            </a:r>
          </a:p>
          <a:p>
            <a:pPr lvl="1">
              <a:buFontTx/>
              <a:buNone/>
            </a:pPr>
            <a:r>
              <a:rPr lang="en-US" altLang="en-US"/>
              <a:t>   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Time</a:t>
            </a:r>
            <a:r>
              <a:rPr lang="en-US" altLang="en-US"/>
              <a:t> (</a:t>
            </a:r>
            <a:r>
              <a:rPr lang="en-US" altLang="en-US" i="1">
                <a:solidFill>
                  <a:srgbClr val="CC00CC"/>
                </a:solidFill>
              </a:rPr>
              <a:t>Time_Id</a:t>
            </a:r>
            <a:r>
              <a:rPr lang="en-US" altLang="en-US" i="1"/>
              <a:t>, Week, Month, Quarter</a:t>
            </a:r>
            <a:r>
              <a:rPr lang="en-US" altLang="en-US"/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63B49A-6804-681C-A2CC-22382890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6072-A2A6-4464-A39B-D5225E3F25C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2AB9DD7C-4307-3CB2-29E7-51A02108A9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93902" y="1371600"/>
            <a:ext cx="8512098" cy="1676400"/>
          </a:xfrm>
        </p:spPr>
        <p:txBody>
          <a:bodyPr/>
          <a:lstStyle/>
          <a:p>
            <a:r>
              <a:rPr lang="en-US" altLang="en-US" dirty="0"/>
              <a:t>The fact and dimension relations can be displayed in an E-R diagram, which looks like a star and is called a </a:t>
            </a:r>
            <a:r>
              <a:rPr lang="en-US" altLang="en-US" b="1" i="1" dirty="0"/>
              <a:t>star schema</a:t>
            </a:r>
          </a:p>
          <a:p>
            <a:endParaRPr lang="en-US" altLang="en-US" b="1" dirty="0"/>
          </a:p>
          <a:p>
            <a:endParaRPr lang="en-US" altLang="en-US" b="1" dirty="0"/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C42EBDAD-DB80-EEC5-EB87-7A8851E796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762000"/>
          </a:xfrm>
        </p:spPr>
        <p:txBody>
          <a:bodyPr/>
          <a:lstStyle/>
          <a:p>
            <a:r>
              <a:rPr lang="en-US" altLang="en-US"/>
              <a:t>Star Schema</a:t>
            </a:r>
          </a:p>
        </p:txBody>
      </p:sp>
      <p:pic>
        <p:nvPicPr>
          <p:cNvPr id="13318" name="Picture 6">
            <a:extLst>
              <a:ext uri="{FF2B5EF4-FFF2-40B4-BE49-F238E27FC236}">
                <a16:creationId xmlns:a16="http://schemas.microsoft.com/office/drawing/2014/main" id="{F1F6E132-BC93-0356-3830-FBBBF9601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886200"/>
            <a:ext cx="75438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982219-86FF-2C29-3D60-C196C3D4F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B8C2-900F-420B-89E5-E49704B2224E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5AFBFD67-A6ED-8C6A-D391-62DFAFBE29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r>
              <a:rPr lang="en-US" altLang="en-US"/>
              <a:t>Aggregation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84FABE2-03FD-382F-654D-3AEBC821AD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8575" y="1676400"/>
            <a:ext cx="9578897" cy="4419600"/>
          </a:xfrm>
        </p:spPr>
        <p:txBody>
          <a:bodyPr/>
          <a:lstStyle/>
          <a:p>
            <a:r>
              <a:rPr lang="en-US" altLang="en-US" dirty="0"/>
              <a:t>Many OLAP queries involve </a:t>
            </a:r>
            <a:r>
              <a:rPr lang="en-US" altLang="en-US" b="1" i="1" dirty="0"/>
              <a:t>aggregation</a:t>
            </a:r>
            <a:r>
              <a:rPr lang="en-US" altLang="en-US" dirty="0"/>
              <a:t> of the data in the fact table</a:t>
            </a:r>
          </a:p>
          <a:p>
            <a:r>
              <a:rPr lang="en-US" altLang="en-US" dirty="0"/>
              <a:t>For example, to find the total sales (over time) of each product in each market, we might use</a:t>
            </a:r>
          </a:p>
          <a:p>
            <a:pPr lvl="1">
              <a:buFontTx/>
              <a:buNone/>
            </a:pPr>
            <a:r>
              <a:rPr lang="en-US" altLang="en-US" sz="2000" dirty="0"/>
              <a:t>    </a:t>
            </a:r>
            <a:r>
              <a:rPr lang="en-US" altLang="en-US" sz="2000" dirty="0">
                <a:latin typeface="Century Gothic" panose="020B0502020202020204" pitchFamily="34" charset="0"/>
              </a:rPr>
              <a:t> SELECT</a:t>
            </a:r>
            <a:r>
              <a:rPr lang="en-US" altLang="en-US" sz="2000" dirty="0"/>
              <a:t>        </a:t>
            </a:r>
            <a:r>
              <a:rPr lang="en-US" altLang="en-US" sz="2000" dirty="0" err="1"/>
              <a:t>S.</a:t>
            </a:r>
            <a:r>
              <a:rPr lang="en-US" altLang="en-US" sz="2000" i="1" dirty="0" err="1"/>
              <a:t>Market_Id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S.</a:t>
            </a:r>
            <a:r>
              <a:rPr lang="en-US" altLang="en-US" sz="2000" i="1" dirty="0" err="1"/>
              <a:t>Product_Id</a:t>
            </a:r>
            <a:r>
              <a:rPr lang="en-US" altLang="en-US" sz="2000" dirty="0"/>
              <a:t>, </a:t>
            </a:r>
            <a:r>
              <a:rPr lang="en-US" altLang="en-US" sz="2000" dirty="0">
                <a:latin typeface="Century Gothic" panose="020B0502020202020204" pitchFamily="34" charset="0"/>
              </a:rPr>
              <a:t>SUM</a:t>
            </a:r>
            <a:r>
              <a:rPr lang="en-US" altLang="en-US" sz="2000" dirty="0"/>
              <a:t> (</a:t>
            </a:r>
            <a:r>
              <a:rPr lang="en-US" altLang="en-US" sz="2000" dirty="0" err="1"/>
              <a:t>S.</a:t>
            </a:r>
            <a:r>
              <a:rPr lang="en-US" altLang="en-US" sz="2000" i="1" dirty="0" err="1"/>
              <a:t>Sales_Amt</a:t>
            </a:r>
            <a:r>
              <a:rPr lang="en-US" altLang="en-US" sz="2000" dirty="0"/>
              <a:t>)</a:t>
            </a:r>
          </a:p>
          <a:p>
            <a:pPr lvl="1">
              <a:buFontTx/>
              <a:buNone/>
            </a:pPr>
            <a:r>
              <a:rPr lang="en-US" altLang="en-US" sz="2000" dirty="0"/>
              <a:t>    </a:t>
            </a:r>
            <a:r>
              <a:rPr lang="en-US" altLang="en-US" sz="2000" dirty="0">
                <a:latin typeface="Century Gothic" panose="020B0502020202020204" pitchFamily="34" charset="0"/>
              </a:rPr>
              <a:t> FROM   </a:t>
            </a:r>
            <a:r>
              <a:rPr lang="en-US" altLang="en-US" sz="2000" dirty="0"/>
              <a:t>       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Sales</a:t>
            </a:r>
            <a:r>
              <a:rPr lang="en-US" altLang="en-US" sz="2000" dirty="0"/>
              <a:t>  S</a:t>
            </a:r>
          </a:p>
          <a:p>
            <a:pPr lvl="1">
              <a:buFontTx/>
              <a:buNone/>
            </a:pPr>
            <a:r>
              <a:rPr lang="en-US" altLang="en-US" sz="2000" dirty="0"/>
              <a:t>     </a:t>
            </a:r>
            <a:r>
              <a:rPr lang="en-US" altLang="en-US" sz="2000" dirty="0">
                <a:latin typeface="Century Gothic" panose="020B0502020202020204" pitchFamily="34" charset="0"/>
              </a:rPr>
              <a:t>GROUP BY</a:t>
            </a:r>
            <a:r>
              <a:rPr lang="en-US" altLang="en-US" sz="2000" dirty="0"/>
              <a:t>  </a:t>
            </a:r>
            <a:r>
              <a:rPr lang="en-US" altLang="en-US" sz="2000" dirty="0" err="1"/>
              <a:t>S.</a:t>
            </a:r>
            <a:r>
              <a:rPr lang="en-US" altLang="en-US" sz="2000" i="1" dirty="0" err="1"/>
              <a:t>Market_Id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S.</a:t>
            </a:r>
            <a:r>
              <a:rPr lang="en-US" altLang="en-US" sz="2000" i="1" dirty="0" err="1"/>
              <a:t>Product_Id</a:t>
            </a:r>
            <a:endParaRPr lang="en-US" altLang="en-US" sz="2000" i="1" dirty="0"/>
          </a:p>
          <a:p>
            <a:r>
              <a:rPr lang="en-US" altLang="en-US" dirty="0"/>
              <a:t>The aggregation is over the entire time dimension and thus produces a two-dimensional view of the  data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F1CCA7-0801-22BA-D366-0B536FCA5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9605-9B66-457C-9B00-59AE1ABE1511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1506" name="Rectangle 1026">
            <a:extLst>
              <a:ext uri="{FF2B5EF4-FFF2-40B4-BE49-F238E27FC236}">
                <a16:creationId xmlns:a16="http://schemas.microsoft.com/office/drawing/2014/main" id="{09F611F7-CAAE-2D4D-CE08-60DB85DF13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Aggregation over  Time</a:t>
            </a:r>
          </a:p>
        </p:txBody>
      </p:sp>
      <p:sp>
        <p:nvSpPr>
          <p:cNvPr id="21507" name="Rectangle 1027">
            <a:extLst>
              <a:ext uri="{FF2B5EF4-FFF2-40B4-BE49-F238E27FC236}">
                <a16:creationId xmlns:a16="http://schemas.microsoft.com/office/drawing/2014/main" id="{4B8BA339-C1FC-0059-0E30-6D03A35F7C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8400" y="1371600"/>
            <a:ext cx="7696200" cy="609600"/>
          </a:xfrm>
        </p:spPr>
        <p:txBody>
          <a:bodyPr/>
          <a:lstStyle/>
          <a:p>
            <a:r>
              <a:rPr lang="en-US" altLang="en-US"/>
              <a:t>The output of the previous query</a:t>
            </a:r>
          </a:p>
        </p:txBody>
      </p:sp>
      <p:graphicFrame>
        <p:nvGraphicFramePr>
          <p:cNvPr id="21580" name="Group 1100">
            <a:extLst>
              <a:ext uri="{FF2B5EF4-FFF2-40B4-BE49-F238E27FC236}">
                <a16:creationId xmlns:a16="http://schemas.microsoft.com/office/drawing/2014/main" id="{B92BDCA3-32A7-451F-5572-B47C5407DC83}"/>
              </a:ext>
            </a:extLst>
          </p:cNvPr>
          <p:cNvGraphicFramePr>
            <a:graphicFrameLocks noGrp="1"/>
          </p:cNvGraphicFramePr>
          <p:nvPr/>
        </p:nvGraphicFramePr>
        <p:xfrm>
          <a:off x="2895600" y="2667001"/>
          <a:ext cx="7086600" cy="3554095"/>
        </p:xfrm>
        <a:graphic>
          <a:graphicData uri="http://schemas.openxmlformats.org/drawingml/2006/table">
            <a:tbl>
              <a:tblPr/>
              <a:tblGrid>
                <a:gridCol w="2997200">
                  <a:extLst>
                    <a:ext uri="{9D8B030D-6E8A-4147-A177-3AD203B41FA5}">
                      <a16:colId xmlns:a16="http://schemas.microsoft.com/office/drawing/2014/main" val="980302299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378068755"/>
                    </a:ext>
                  </a:extLst>
                </a:gridCol>
                <a:gridCol w="1020763">
                  <a:extLst>
                    <a:ext uri="{9D8B030D-6E8A-4147-A177-3AD203B41FA5}">
                      <a16:colId xmlns:a16="http://schemas.microsoft.com/office/drawing/2014/main" val="3239559606"/>
                    </a:ext>
                  </a:extLst>
                </a:gridCol>
                <a:gridCol w="955675">
                  <a:extLst>
                    <a:ext uri="{9D8B030D-6E8A-4147-A177-3AD203B41FA5}">
                      <a16:colId xmlns:a16="http://schemas.microsoft.com/office/drawing/2014/main" val="1615548152"/>
                    </a:ext>
                  </a:extLst>
                </a:gridCol>
                <a:gridCol w="1020762">
                  <a:extLst>
                    <a:ext uri="{9D8B030D-6E8A-4147-A177-3AD203B41FA5}">
                      <a16:colId xmlns:a16="http://schemas.microsoft.com/office/drawing/2014/main" val="4121458744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  SUM(</a:t>
                      </a: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Sales_Amt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 M1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M2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M3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M4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25639"/>
                  </a:ext>
                </a:extLst>
              </a:tr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       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3003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860351"/>
                  </a:ext>
                </a:extLst>
              </a:tr>
              <a:tr h="473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       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6003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2402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8584714"/>
                  </a:ext>
                </a:extLst>
              </a:tr>
              <a:tr h="473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       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4503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0577652"/>
                  </a:ext>
                </a:extLst>
              </a:tr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       P4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7503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3224434"/>
                  </a:ext>
                </a:extLst>
              </a:tr>
              <a:tr h="536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       P5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978779"/>
                  </a:ext>
                </a:extLst>
              </a:tr>
            </a:tbl>
          </a:graphicData>
        </a:graphic>
      </p:graphicFrame>
      <p:sp>
        <p:nvSpPr>
          <p:cNvPr id="21569" name="Text Box 1089">
            <a:extLst>
              <a:ext uri="{FF2B5EF4-FFF2-40B4-BE49-F238E27FC236}">
                <a16:creationId xmlns:a16="http://schemas.microsoft.com/office/drawing/2014/main" id="{5474AD1D-08F6-7B49-459D-21C6A4C71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133601"/>
            <a:ext cx="1684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i="1"/>
              <a:t>Market_Id</a:t>
            </a:r>
          </a:p>
        </p:txBody>
      </p:sp>
      <p:sp>
        <p:nvSpPr>
          <p:cNvPr id="21570" name="Text Box 1090">
            <a:extLst>
              <a:ext uri="{FF2B5EF4-FFF2-40B4-BE49-F238E27FC236}">
                <a16:creationId xmlns:a16="http://schemas.microsoft.com/office/drawing/2014/main" id="{18869BED-7E9B-47A1-28F3-9D6DDE27F862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491457" y="4528344"/>
            <a:ext cx="180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i="1"/>
              <a:t>Product_Id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935B69-284E-E242-8411-DA60CA85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61ECF-6D34-4805-A107-A81124208854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682C0611-7D46-B1BD-BC65-5AD460B779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altLang="en-US"/>
              <a:t>Drilling Down and Rolling Up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BBBC37C-16B7-5D66-E972-FEA7B6CF53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0945" y="1143000"/>
            <a:ext cx="10192215" cy="5181600"/>
          </a:xfrm>
        </p:spPr>
        <p:txBody>
          <a:bodyPr/>
          <a:lstStyle/>
          <a:p>
            <a:r>
              <a:rPr lang="en-US" altLang="en-US" dirty="0"/>
              <a:t>Some dimension tables form an  </a:t>
            </a:r>
            <a:r>
              <a:rPr lang="en-US" altLang="en-US" b="1" i="1" dirty="0"/>
              <a:t>aggregation hierarchy</a:t>
            </a:r>
          </a:p>
          <a:p>
            <a:pPr lvl="1">
              <a:buFontTx/>
              <a:buNone/>
            </a:pPr>
            <a:r>
              <a:rPr lang="en-US" altLang="en-US" dirty="0"/>
              <a:t>       </a:t>
            </a:r>
            <a:r>
              <a:rPr lang="en-US" altLang="en-US" i="1" dirty="0" err="1"/>
              <a:t>Market_Id</a:t>
            </a:r>
            <a:r>
              <a:rPr lang="en-US" altLang="en-US" dirty="0"/>
              <a:t> 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  </a:t>
            </a:r>
            <a:r>
              <a:rPr lang="en-US" altLang="en-US" i="1" dirty="0"/>
              <a:t>City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State</a:t>
            </a:r>
            <a:r>
              <a:rPr lang="en-US" altLang="en-US" dirty="0"/>
              <a:t> 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Region</a:t>
            </a:r>
          </a:p>
          <a:p>
            <a:r>
              <a:rPr lang="en-US" altLang="en-US" dirty="0"/>
              <a:t>Executing a series of queries  that moves down a hierarchy (</a:t>
            </a:r>
            <a:r>
              <a:rPr lang="en-US" altLang="en-US" i="1" dirty="0"/>
              <a:t>e.g., </a:t>
            </a:r>
            <a:r>
              <a:rPr lang="en-US" altLang="en-US" dirty="0"/>
              <a:t>from aggregation over regions to that over states) is called  </a:t>
            </a:r>
            <a:r>
              <a:rPr lang="en-US" altLang="en-US" b="1" i="1" dirty="0"/>
              <a:t>drilling down</a:t>
            </a:r>
            <a:endParaRPr lang="en-US" altLang="en-US" b="1" dirty="0"/>
          </a:p>
          <a:p>
            <a:pPr lvl="1"/>
            <a:r>
              <a:rPr lang="en-US" altLang="en-US" dirty="0"/>
              <a:t>Requires the use of the fact table or information more specific than the requested aggregation (</a:t>
            </a:r>
            <a:r>
              <a:rPr lang="en-US" altLang="en-US" i="1" dirty="0"/>
              <a:t>e.g</a:t>
            </a:r>
            <a:r>
              <a:rPr lang="en-US" altLang="en-US" dirty="0"/>
              <a:t>., cities)</a:t>
            </a:r>
          </a:p>
          <a:p>
            <a:r>
              <a:rPr lang="en-US" altLang="en-US" dirty="0"/>
              <a:t>Executing a series of queries  that moves up the hierarchy (e.g., from states to regions)  is called  </a:t>
            </a:r>
            <a:r>
              <a:rPr lang="en-US" altLang="en-US" b="1" i="1" dirty="0"/>
              <a:t>rolling up</a:t>
            </a:r>
          </a:p>
          <a:p>
            <a:pPr lvl="1"/>
            <a:r>
              <a:rPr lang="en-US" altLang="en-US" dirty="0"/>
              <a:t>Note:  In a rollup, coarser aggregations can be computed using prior queries for finer aggregations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D4D01A-6CB3-7B16-6F8C-3EC40A42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462E-6DF7-4B95-B531-0175503B080F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1DD8CE2-B309-C548-0310-751E7FD813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8937" y="1371600"/>
            <a:ext cx="9038063" cy="5029200"/>
          </a:xfrm>
        </p:spPr>
        <p:txBody>
          <a:bodyPr/>
          <a:lstStyle/>
          <a:p>
            <a:pPr marL="533400" indent="-533400"/>
            <a:r>
              <a:rPr lang="en-US" altLang="en-US" dirty="0"/>
              <a:t>Drilling down on market: from </a:t>
            </a:r>
            <a:r>
              <a:rPr lang="en-US" altLang="en-US" i="1" dirty="0"/>
              <a:t>Region</a:t>
            </a:r>
            <a:r>
              <a:rPr lang="en-US" altLang="en-US" dirty="0"/>
              <a:t> to </a:t>
            </a:r>
            <a:r>
              <a:rPr lang="en-US" altLang="en-US" i="1" dirty="0"/>
              <a:t>State</a:t>
            </a:r>
          </a:p>
          <a:p>
            <a:pPr marL="914400" lvl="1" indent="-457200">
              <a:buNone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Sales</a:t>
            </a:r>
            <a:r>
              <a:rPr lang="en-US" altLang="en-US" dirty="0"/>
              <a:t> (</a:t>
            </a:r>
            <a:r>
              <a:rPr lang="en-US" altLang="en-US" i="1" dirty="0" err="1"/>
              <a:t>Market_Id</a:t>
            </a:r>
            <a:r>
              <a:rPr lang="en-US" altLang="en-US" i="1" dirty="0"/>
              <a:t>, </a:t>
            </a:r>
            <a:r>
              <a:rPr lang="en-US" altLang="en-US" i="1" dirty="0" err="1"/>
              <a:t>Product_Id</a:t>
            </a:r>
            <a:r>
              <a:rPr lang="en-US" altLang="en-US" i="1" dirty="0"/>
              <a:t>, </a:t>
            </a:r>
            <a:r>
              <a:rPr lang="en-US" altLang="en-US" i="1" dirty="0" err="1"/>
              <a:t>Time_Id</a:t>
            </a:r>
            <a:r>
              <a:rPr lang="en-US" altLang="en-US" i="1" dirty="0"/>
              <a:t>, </a:t>
            </a:r>
            <a:r>
              <a:rPr lang="en-US" altLang="en-US" i="1" dirty="0" err="1"/>
              <a:t>Sales_Amt</a:t>
            </a:r>
            <a:r>
              <a:rPr lang="en-US" altLang="en-US" dirty="0"/>
              <a:t>)</a:t>
            </a:r>
          </a:p>
          <a:p>
            <a:pPr marL="914400" lvl="1" indent="-457200">
              <a:buNone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Market</a:t>
            </a:r>
            <a:r>
              <a:rPr lang="en-US" altLang="en-US" dirty="0"/>
              <a:t> (</a:t>
            </a:r>
            <a:r>
              <a:rPr lang="en-US" altLang="en-US" i="1" dirty="0" err="1"/>
              <a:t>Market_Id</a:t>
            </a:r>
            <a:r>
              <a:rPr lang="en-US" altLang="en-US" i="1" dirty="0"/>
              <a:t>, City, State, Region</a:t>
            </a:r>
            <a:r>
              <a:rPr lang="en-US" altLang="en-US" dirty="0"/>
              <a:t>)</a:t>
            </a:r>
          </a:p>
          <a:p>
            <a:pPr marL="533400" indent="-533400">
              <a:lnSpc>
                <a:spcPct val="150000"/>
              </a:lnSpc>
              <a:buFontTx/>
              <a:buAutoNum type="arabicPeriod"/>
            </a:pPr>
            <a:r>
              <a:rPr lang="en-US" altLang="en-US" dirty="0"/>
              <a:t>  </a:t>
            </a:r>
            <a:r>
              <a:rPr lang="en-US" altLang="en-US" sz="2000" dirty="0">
                <a:latin typeface="Century Gothic" panose="020B0502020202020204" pitchFamily="34" charset="0"/>
              </a:rPr>
              <a:t>SELECT</a:t>
            </a:r>
            <a:r>
              <a:rPr lang="en-US" altLang="en-US" sz="2000" dirty="0"/>
              <a:t>       </a:t>
            </a:r>
            <a:r>
              <a:rPr lang="en-US" altLang="en-US" sz="2000" dirty="0" err="1"/>
              <a:t>S.</a:t>
            </a:r>
            <a:r>
              <a:rPr lang="en-US" altLang="en-US" sz="2000" i="1" dirty="0" err="1"/>
              <a:t>Product_Id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M.</a:t>
            </a:r>
            <a:r>
              <a:rPr lang="en-US" altLang="en-US" sz="2000" i="1" dirty="0" err="1">
                <a:solidFill>
                  <a:srgbClr val="CC00CC"/>
                </a:solidFill>
              </a:rPr>
              <a:t>Region</a:t>
            </a:r>
            <a:r>
              <a:rPr lang="en-US" altLang="en-US" sz="2000" dirty="0"/>
              <a:t>, </a:t>
            </a:r>
            <a:r>
              <a:rPr lang="en-US" altLang="en-US" sz="2000" dirty="0">
                <a:latin typeface="Century Gothic" panose="020B0502020202020204" pitchFamily="34" charset="0"/>
              </a:rPr>
              <a:t>SUM</a:t>
            </a:r>
            <a:r>
              <a:rPr lang="en-US" altLang="en-US" sz="2000" dirty="0"/>
              <a:t> (</a:t>
            </a:r>
            <a:r>
              <a:rPr lang="en-US" altLang="en-US" sz="2000" dirty="0" err="1"/>
              <a:t>S.</a:t>
            </a:r>
            <a:r>
              <a:rPr lang="en-US" altLang="en-US" sz="2000" i="1" dirty="0" err="1"/>
              <a:t>Sales_Amt</a:t>
            </a:r>
            <a:r>
              <a:rPr lang="en-US" altLang="en-US" sz="2000" dirty="0"/>
              <a:t>)</a:t>
            </a:r>
          </a:p>
          <a:p>
            <a:pPr marL="914400" lvl="1" indent="-457200">
              <a:buNone/>
            </a:pPr>
            <a:r>
              <a:rPr lang="en-US" altLang="en-US" sz="2000" dirty="0"/>
              <a:t>    </a:t>
            </a:r>
            <a:r>
              <a:rPr lang="en-US" altLang="en-US" sz="2000" dirty="0">
                <a:latin typeface="Century Gothic" panose="020B0502020202020204" pitchFamily="34" charset="0"/>
              </a:rPr>
              <a:t>FROM  </a:t>
            </a:r>
            <a:r>
              <a:rPr lang="en-US" altLang="en-US" sz="2000" dirty="0"/>
              <a:t>       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Sales</a:t>
            </a:r>
            <a:r>
              <a:rPr lang="en-US" altLang="en-US" sz="2000" dirty="0"/>
              <a:t>  S, 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Market</a:t>
            </a:r>
            <a:r>
              <a:rPr lang="en-US" altLang="en-US" sz="2000" dirty="0"/>
              <a:t>  M</a:t>
            </a:r>
          </a:p>
          <a:p>
            <a:pPr marL="914400" lvl="1" indent="-457200">
              <a:buNone/>
            </a:pPr>
            <a:r>
              <a:rPr lang="en-US" altLang="en-US" sz="2000" dirty="0"/>
              <a:t>    </a:t>
            </a:r>
            <a:r>
              <a:rPr lang="en-US" altLang="en-US" sz="2000" dirty="0">
                <a:latin typeface="Century Gothic" panose="020B0502020202020204" pitchFamily="34" charset="0"/>
              </a:rPr>
              <a:t>WHERE</a:t>
            </a:r>
            <a:r>
              <a:rPr lang="en-US" altLang="en-US" sz="2000" dirty="0"/>
              <a:t>        </a:t>
            </a:r>
            <a:r>
              <a:rPr lang="en-US" altLang="en-US" sz="2000" dirty="0" err="1"/>
              <a:t>M.</a:t>
            </a:r>
            <a:r>
              <a:rPr lang="en-US" altLang="en-US" sz="2000" i="1" dirty="0" err="1"/>
              <a:t>Market_Id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S.</a:t>
            </a:r>
            <a:r>
              <a:rPr lang="en-US" altLang="en-US" sz="2000" i="1" dirty="0" err="1"/>
              <a:t>Market_Id</a:t>
            </a:r>
            <a:endParaRPr lang="en-US" altLang="en-US" sz="2000" i="1" dirty="0"/>
          </a:p>
          <a:p>
            <a:pPr marL="914400" lvl="1" indent="-457200">
              <a:buNone/>
            </a:pPr>
            <a:r>
              <a:rPr lang="en-US" altLang="en-US" sz="2000" dirty="0"/>
              <a:t>    </a:t>
            </a:r>
            <a:r>
              <a:rPr lang="en-US" altLang="en-US" sz="2000" dirty="0">
                <a:latin typeface="Century Gothic" panose="020B0502020202020204" pitchFamily="34" charset="0"/>
              </a:rPr>
              <a:t>GROUP BY</a:t>
            </a:r>
            <a:r>
              <a:rPr lang="en-US" altLang="en-US" sz="2000" dirty="0"/>
              <a:t>  </a:t>
            </a:r>
            <a:r>
              <a:rPr lang="en-US" altLang="en-US" sz="2000" dirty="0" err="1"/>
              <a:t>S.</a:t>
            </a:r>
            <a:r>
              <a:rPr lang="en-US" altLang="en-US" sz="2000" i="1" dirty="0" err="1"/>
              <a:t>Product_Id</a:t>
            </a:r>
            <a:r>
              <a:rPr lang="en-US" altLang="en-US" sz="2000" dirty="0"/>
              <a:t>,</a:t>
            </a:r>
            <a:r>
              <a:rPr lang="en-US" altLang="en-US" sz="2000" i="1" dirty="0"/>
              <a:t>  </a:t>
            </a:r>
            <a:r>
              <a:rPr lang="en-US" altLang="en-US" sz="2000" dirty="0" err="1"/>
              <a:t>M.</a:t>
            </a:r>
            <a:r>
              <a:rPr lang="en-US" altLang="en-US" sz="2000" i="1" dirty="0" err="1">
                <a:solidFill>
                  <a:srgbClr val="CC00CC"/>
                </a:solidFill>
              </a:rPr>
              <a:t>Region</a:t>
            </a:r>
            <a:endParaRPr lang="en-US" altLang="en-US" sz="2000" i="1" dirty="0">
              <a:solidFill>
                <a:srgbClr val="CC00CC"/>
              </a:solidFill>
            </a:endParaRPr>
          </a:p>
          <a:p>
            <a:pPr marL="914400" lvl="1" indent="-457200">
              <a:buNone/>
            </a:pPr>
            <a:endParaRPr lang="en-US" altLang="en-US" sz="2000" dirty="0"/>
          </a:p>
          <a:p>
            <a:pPr marL="533400" indent="-533400">
              <a:buFontTx/>
              <a:buAutoNum type="arabicPeriod"/>
            </a:pPr>
            <a:r>
              <a:rPr lang="en-US" altLang="en-US" sz="2400" dirty="0"/>
              <a:t>   </a:t>
            </a:r>
            <a:r>
              <a:rPr lang="en-US" altLang="en-US" sz="2000" dirty="0">
                <a:latin typeface="Century Gothic" panose="020B0502020202020204" pitchFamily="34" charset="0"/>
              </a:rPr>
              <a:t>SELECT</a:t>
            </a:r>
            <a:r>
              <a:rPr lang="en-US" altLang="en-US" sz="2000" dirty="0"/>
              <a:t>       </a:t>
            </a:r>
            <a:r>
              <a:rPr lang="en-US" altLang="en-US" sz="2000" dirty="0" err="1"/>
              <a:t>S.</a:t>
            </a:r>
            <a:r>
              <a:rPr lang="en-US" altLang="en-US" sz="2000" i="1" dirty="0" err="1"/>
              <a:t>Product_Id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M.</a:t>
            </a:r>
            <a:r>
              <a:rPr lang="en-US" altLang="en-US" sz="2000" i="1" dirty="0" err="1">
                <a:solidFill>
                  <a:schemeClr val="accent2"/>
                </a:solidFill>
              </a:rPr>
              <a:t>State</a:t>
            </a:r>
            <a:r>
              <a:rPr lang="en-US" altLang="en-US" sz="2000" dirty="0"/>
              <a:t>,</a:t>
            </a:r>
            <a:r>
              <a:rPr lang="en-US" altLang="en-US" sz="2000" dirty="0">
                <a:latin typeface="Century Gothic" panose="020B0502020202020204" pitchFamily="34" charset="0"/>
              </a:rPr>
              <a:t> SUM</a:t>
            </a:r>
            <a:r>
              <a:rPr lang="en-US" altLang="en-US" sz="2000" dirty="0"/>
              <a:t> (</a:t>
            </a:r>
            <a:r>
              <a:rPr lang="en-US" altLang="en-US" sz="2000" dirty="0" err="1"/>
              <a:t>S.</a:t>
            </a:r>
            <a:r>
              <a:rPr lang="en-US" altLang="en-US" sz="2000" i="1" dirty="0" err="1"/>
              <a:t>Sales_Amt</a:t>
            </a:r>
            <a:r>
              <a:rPr lang="en-US" altLang="en-US" sz="2000" dirty="0"/>
              <a:t>)</a:t>
            </a:r>
          </a:p>
          <a:p>
            <a:pPr marL="914400" lvl="1" indent="-457200">
              <a:buNone/>
            </a:pPr>
            <a:r>
              <a:rPr lang="en-US" altLang="en-US" sz="2000" dirty="0"/>
              <a:t>    </a:t>
            </a:r>
            <a:r>
              <a:rPr lang="en-US" altLang="en-US" sz="2000" dirty="0">
                <a:latin typeface="Century Gothic" panose="020B0502020202020204" pitchFamily="34" charset="0"/>
              </a:rPr>
              <a:t>FROM</a:t>
            </a:r>
            <a:r>
              <a:rPr lang="en-US" altLang="en-US" sz="2000" dirty="0"/>
              <a:t>         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Sales</a:t>
            </a:r>
            <a:r>
              <a:rPr lang="en-US" altLang="en-US" sz="2000" dirty="0"/>
              <a:t>  S, 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Market</a:t>
            </a:r>
            <a:r>
              <a:rPr lang="en-US" altLang="en-US" sz="2000" dirty="0"/>
              <a:t>  M</a:t>
            </a:r>
          </a:p>
          <a:p>
            <a:pPr marL="914400" lvl="1" indent="-457200">
              <a:buNone/>
            </a:pPr>
            <a:r>
              <a:rPr lang="en-US" altLang="en-US" sz="2000" dirty="0"/>
              <a:t>    </a:t>
            </a:r>
            <a:r>
              <a:rPr lang="en-US" altLang="en-US" sz="2000" dirty="0">
                <a:latin typeface="Century Gothic" panose="020B0502020202020204" pitchFamily="34" charset="0"/>
              </a:rPr>
              <a:t>WHERE</a:t>
            </a:r>
            <a:r>
              <a:rPr lang="en-US" altLang="en-US" sz="2000" dirty="0"/>
              <a:t>        </a:t>
            </a:r>
            <a:r>
              <a:rPr lang="en-US" altLang="en-US" sz="2000" dirty="0" err="1"/>
              <a:t>M.</a:t>
            </a:r>
            <a:r>
              <a:rPr lang="en-US" altLang="en-US" sz="2000" i="1" dirty="0" err="1"/>
              <a:t>Market_Id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S.</a:t>
            </a:r>
            <a:r>
              <a:rPr lang="en-US" altLang="en-US" sz="2000" i="1" dirty="0" err="1"/>
              <a:t>Market_Id</a:t>
            </a:r>
            <a:endParaRPr lang="en-US" altLang="en-US" sz="2000" i="1" dirty="0"/>
          </a:p>
          <a:p>
            <a:pPr marL="914400" lvl="1" indent="-457200">
              <a:buNone/>
            </a:pPr>
            <a:r>
              <a:rPr lang="en-US" altLang="en-US" sz="2000" dirty="0"/>
              <a:t>    </a:t>
            </a:r>
            <a:r>
              <a:rPr lang="en-US" altLang="en-US" sz="2000" dirty="0">
                <a:latin typeface="Century Gothic" panose="020B0502020202020204" pitchFamily="34" charset="0"/>
              </a:rPr>
              <a:t>GROUP BY</a:t>
            </a:r>
            <a:r>
              <a:rPr lang="en-US" altLang="en-US" sz="2000" dirty="0"/>
              <a:t>  </a:t>
            </a:r>
            <a:r>
              <a:rPr lang="en-US" altLang="en-US" sz="2000" dirty="0" err="1"/>
              <a:t>S.</a:t>
            </a:r>
            <a:r>
              <a:rPr lang="en-US" altLang="en-US" sz="2000" i="1" dirty="0" err="1"/>
              <a:t>Product_Id</a:t>
            </a:r>
            <a:r>
              <a:rPr lang="en-US" altLang="en-US" sz="2000" dirty="0"/>
              <a:t>,</a:t>
            </a:r>
            <a:r>
              <a:rPr lang="en-US" altLang="en-US" sz="2000" i="1" dirty="0"/>
              <a:t>  </a:t>
            </a:r>
            <a:r>
              <a:rPr lang="en-US" altLang="en-US" sz="2000" dirty="0" err="1"/>
              <a:t>M.</a:t>
            </a:r>
            <a:r>
              <a:rPr lang="en-US" altLang="en-US" sz="2000" i="1" dirty="0" err="1">
                <a:solidFill>
                  <a:schemeClr val="accent2"/>
                </a:solidFill>
              </a:rPr>
              <a:t>State</a:t>
            </a:r>
            <a:r>
              <a:rPr lang="en-US" altLang="en-US" sz="2000" dirty="0"/>
              <a:t>, </a:t>
            </a: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9DF643E8-8624-E548-BA95-19EE5DC4E6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altLang="en-US"/>
              <a:t>Drilling Down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67BC10-18AC-F280-EAE2-70E7ECF3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31B9-409C-4731-8E8D-E0EE01D549CB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6E51BBD1-FB88-5BF7-BCD3-27450B121B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altLang="en-US"/>
              <a:t>Rolling Up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9FD14056-FD37-379A-2121-AAEC3C1C67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143000"/>
            <a:ext cx="8229600" cy="5257800"/>
          </a:xfrm>
        </p:spPr>
        <p:txBody>
          <a:bodyPr/>
          <a:lstStyle/>
          <a:p>
            <a:pPr marL="609600" indent="-609600"/>
            <a:r>
              <a:rPr lang="en-US" altLang="en-US"/>
              <a:t>Rolling up on market, from </a:t>
            </a:r>
            <a:r>
              <a:rPr lang="en-US" altLang="en-US" i="1"/>
              <a:t>State</a:t>
            </a:r>
            <a:r>
              <a:rPr lang="en-US" altLang="en-US"/>
              <a:t> to </a:t>
            </a:r>
            <a:r>
              <a:rPr lang="en-US" altLang="en-US" i="1"/>
              <a:t>Region</a:t>
            </a:r>
          </a:p>
          <a:p>
            <a:pPr marL="990600" lvl="1" indent="-533400">
              <a:lnSpc>
                <a:spcPct val="110000"/>
              </a:lnSpc>
            </a:pPr>
            <a:r>
              <a:rPr lang="en-US" altLang="en-US"/>
              <a:t>If we have already created a table, 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State_Sales</a:t>
            </a:r>
            <a:r>
              <a:rPr lang="en-US" altLang="en-US"/>
              <a:t>,  using</a:t>
            </a:r>
          </a:p>
          <a:p>
            <a:pPr marL="990600" lvl="1" indent="-533400">
              <a:lnSpc>
                <a:spcPct val="110000"/>
              </a:lnSpc>
              <a:buNone/>
            </a:pPr>
            <a:endParaRPr lang="en-US" altLang="en-US"/>
          </a:p>
          <a:p>
            <a:pPr marL="990600" lvl="1" indent="-533400">
              <a:buFontTx/>
              <a:buAutoNum type="arabicPeriod"/>
            </a:pPr>
            <a:r>
              <a:rPr lang="en-US" altLang="en-US" sz="2000"/>
              <a:t> </a:t>
            </a:r>
            <a:r>
              <a:rPr lang="en-US" altLang="en-US" sz="1800">
                <a:latin typeface="Century Gothic" panose="020B0502020202020204" pitchFamily="34" charset="0"/>
              </a:rPr>
              <a:t>SELECT  </a:t>
            </a:r>
            <a:r>
              <a:rPr lang="en-US" altLang="en-US" sz="1800"/>
              <a:t>     S.</a:t>
            </a:r>
            <a:r>
              <a:rPr lang="en-US" altLang="en-US" sz="1800" i="1"/>
              <a:t>Product_Id</a:t>
            </a:r>
            <a:r>
              <a:rPr lang="en-US" altLang="en-US" sz="1800"/>
              <a:t>,  M.</a:t>
            </a:r>
            <a:r>
              <a:rPr lang="en-US" altLang="en-US" sz="1800" i="1">
                <a:solidFill>
                  <a:srgbClr val="CC00CC"/>
                </a:solidFill>
              </a:rPr>
              <a:t>State</a:t>
            </a:r>
            <a:r>
              <a:rPr lang="en-US" altLang="en-US" sz="1800"/>
              <a:t>, </a:t>
            </a:r>
            <a:r>
              <a:rPr lang="en-US" altLang="en-US" sz="1800">
                <a:latin typeface="Century Gothic" panose="020B0502020202020204" pitchFamily="34" charset="0"/>
              </a:rPr>
              <a:t>SUM</a:t>
            </a:r>
            <a:r>
              <a:rPr lang="en-US" altLang="en-US" sz="1800"/>
              <a:t> (S.</a:t>
            </a:r>
            <a:r>
              <a:rPr lang="en-US" altLang="en-US" sz="1800" i="1"/>
              <a:t>Sales_Amt</a:t>
            </a:r>
            <a:r>
              <a:rPr lang="en-US" altLang="en-US" sz="1800"/>
              <a:t>)</a:t>
            </a:r>
          </a:p>
          <a:p>
            <a:pPr marL="990600" lvl="1" indent="-533400">
              <a:buNone/>
            </a:pPr>
            <a:r>
              <a:rPr lang="en-US" altLang="en-US" sz="1800"/>
              <a:t>         </a:t>
            </a:r>
            <a:r>
              <a:rPr lang="en-US" altLang="en-US" sz="1800">
                <a:latin typeface="Century Gothic" panose="020B0502020202020204" pitchFamily="34" charset="0"/>
              </a:rPr>
              <a:t>FROM </a:t>
            </a:r>
            <a:r>
              <a:rPr lang="en-US" altLang="en-US" sz="1800"/>
              <a:t>        </a:t>
            </a:r>
            <a:r>
              <a:rPr lang="en-US" alt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Sales </a:t>
            </a:r>
            <a:r>
              <a:rPr lang="en-US" altLang="en-US" sz="1800"/>
              <a:t> S,   </a:t>
            </a:r>
            <a:r>
              <a:rPr lang="en-US" alt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Market</a:t>
            </a:r>
            <a:r>
              <a:rPr lang="en-US" altLang="en-US" sz="1800"/>
              <a:t>  M</a:t>
            </a:r>
          </a:p>
          <a:p>
            <a:pPr marL="990600" lvl="1" indent="-533400">
              <a:buNone/>
            </a:pPr>
            <a:r>
              <a:rPr lang="en-US" altLang="en-US" sz="1800"/>
              <a:t>         </a:t>
            </a:r>
            <a:r>
              <a:rPr lang="en-US" altLang="en-US" sz="1800">
                <a:latin typeface="Century Gothic" panose="020B0502020202020204" pitchFamily="34" charset="0"/>
              </a:rPr>
              <a:t>WHERE   </a:t>
            </a:r>
            <a:r>
              <a:rPr lang="en-US" altLang="en-US" sz="1800"/>
              <a:t>    M.</a:t>
            </a:r>
            <a:r>
              <a:rPr lang="en-US" altLang="en-US" sz="1800" i="1"/>
              <a:t>Market_Id</a:t>
            </a:r>
            <a:r>
              <a:rPr lang="en-US" altLang="en-US" sz="1800"/>
              <a:t> = S.</a:t>
            </a:r>
            <a:r>
              <a:rPr lang="en-US" altLang="en-US" sz="1800" i="1"/>
              <a:t>Market_Id</a:t>
            </a:r>
          </a:p>
          <a:p>
            <a:pPr marL="990600" lvl="1" indent="-533400">
              <a:buNone/>
            </a:pPr>
            <a:r>
              <a:rPr lang="en-US" altLang="en-US" sz="1800"/>
              <a:t>         </a:t>
            </a:r>
            <a:r>
              <a:rPr lang="en-US" altLang="en-US" sz="1800">
                <a:latin typeface="Century Gothic" panose="020B0502020202020204" pitchFamily="34" charset="0"/>
              </a:rPr>
              <a:t>GROUP BY</a:t>
            </a:r>
            <a:r>
              <a:rPr lang="en-US" altLang="en-US" sz="1800"/>
              <a:t>  S.</a:t>
            </a:r>
            <a:r>
              <a:rPr lang="en-US" altLang="en-US" sz="1800" i="1"/>
              <a:t>Product_Id</a:t>
            </a:r>
            <a:r>
              <a:rPr lang="en-US" altLang="en-US" sz="1800"/>
              <a:t>, </a:t>
            </a:r>
            <a:r>
              <a:rPr lang="en-US" altLang="en-US" sz="1800" i="1"/>
              <a:t> </a:t>
            </a:r>
            <a:r>
              <a:rPr lang="en-US" altLang="en-US" sz="1800"/>
              <a:t>M.</a:t>
            </a:r>
            <a:r>
              <a:rPr lang="en-US" altLang="en-US" sz="1800" i="1">
                <a:solidFill>
                  <a:srgbClr val="CC00CC"/>
                </a:solidFill>
              </a:rPr>
              <a:t>State</a:t>
            </a:r>
            <a:endParaRPr lang="en-US" altLang="en-US" sz="2000"/>
          </a:p>
          <a:p>
            <a:pPr marL="990600" lvl="1" indent="-533400">
              <a:lnSpc>
                <a:spcPct val="120000"/>
              </a:lnSpc>
              <a:buNone/>
            </a:pPr>
            <a:r>
              <a:rPr lang="en-US" altLang="en-US"/>
              <a:t>    then we can roll up from there to:</a:t>
            </a:r>
          </a:p>
          <a:p>
            <a:pPr marL="990600" lvl="1" indent="-533400">
              <a:buNone/>
            </a:pPr>
            <a:endParaRPr lang="en-US" altLang="en-US" sz="2000"/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Century Gothic" panose="020B0502020202020204" pitchFamily="34" charset="0"/>
              </a:rPr>
              <a:t>2</a:t>
            </a:r>
            <a:r>
              <a:rPr lang="en-US" altLang="en-US" sz="1800">
                <a:latin typeface="Century Gothic" panose="020B0502020202020204" pitchFamily="34" charset="0"/>
              </a:rPr>
              <a:t>.     SELECT</a:t>
            </a:r>
            <a:r>
              <a:rPr lang="en-US" altLang="en-US" sz="1800"/>
              <a:t>        T.</a:t>
            </a:r>
            <a:r>
              <a:rPr lang="en-US" altLang="en-US" sz="1800" i="1"/>
              <a:t>Product_Id</a:t>
            </a:r>
            <a:r>
              <a:rPr lang="en-US" altLang="en-US" sz="1800"/>
              <a:t>,  M.</a:t>
            </a:r>
            <a:r>
              <a:rPr lang="en-US" altLang="en-US" sz="1800" i="1">
                <a:solidFill>
                  <a:schemeClr val="accent2"/>
                </a:solidFill>
              </a:rPr>
              <a:t>Region</a:t>
            </a:r>
            <a:r>
              <a:rPr lang="en-US" altLang="en-US" sz="1800"/>
              <a:t>, </a:t>
            </a:r>
            <a:r>
              <a:rPr lang="en-US" altLang="en-US" sz="1800">
                <a:latin typeface="Century Gothic" panose="020B0502020202020204" pitchFamily="34" charset="0"/>
              </a:rPr>
              <a:t>SUM</a:t>
            </a:r>
            <a:r>
              <a:rPr lang="en-US" altLang="en-US" sz="1800"/>
              <a:t> (T.</a:t>
            </a:r>
            <a:r>
              <a:rPr lang="en-US" altLang="en-US" sz="1800" i="1"/>
              <a:t>Sales_Amt</a:t>
            </a:r>
            <a:r>
              <a:rPr lang="en-US" altLang="en-US" sz="1800"/>
              <a:t>)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altLang="en-US" sz="1800">
                <a:latin typeface="Century Gothic" panose="020B0502020202020204" pitchFamily="34" charset="0"/>
              </a:rPr>
              <a:t>        FROM         </a:t>
            </a:r>
            <a:r>
              <a:rPr lang="en-US" alt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State_Sales</a:t>
            </a:r>
            <a:r>
              <a:rPr lang="en-US" altLang="en-US" sz="1800"/>
              <a:t>  T,  </a:t>
            </a:r>
            <a:r>
              <a:rPr lang="en-US" alt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Market</a:t>
            </a:r>
            <a:r>
              <a:rPr lang="en-US" altLang="en-US" sz="1800"/>
              <a:t>  M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altLang="en-US" sz="1800">
                <a:latin typeface="Century Gothic" panose="020B0502020202020204" pitchFamily="34" charset="0"/>
              </a:rPr>
              <a:t>        WHERE </a:t>
            </a:r>
            <a:r>
              <a:rPr lang="en-US" altLang="en-US" sz="1800"/>
              <a:t>       M.</a:t>
            </a:r>
            <a:r>
              <a:rPr lang="en-US" altLang="en-US" sz="1800" i="1"/>
              <a:t>State</a:t>
            </a:r>
            <a:r>
              <a:rPr lang="en-US" altLang="en-US" sz="1800"/>
              <a:t> = T.</a:t>
            </a:r>
            <a:r>
              <a:rPr lang="en-US" altLang="en-US" sz="1800" i="1"/>
              <a:t>State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altLang="en-US" sz="1800">
                <a:latin typeface="Century Gothic" panose="020B0502020202020204" pitchFamily="34" charset="0"/>
              </a:rPr>
              <a:t>        GROUP BY</a:t>
            </a:r>
            <a:r>
              <a:rPr lang="en-US" altLang="en-US" sz="1800"/>
              <a:t> T.</a:t>
            </a:r>
            <a:r>
              <a:rPr lang="en-US" altLang="en-US" sz="1800" i="1"/>
              <a:t>Product_Id</a:t>
            </a:r>
            <a:r>
              <a:rPr lang="en-US" altLang="en-US" sz="1800"/>
              <a:t>,  M.</a:t>
            </a:r>
            <a:r>
              <a:rPr lang="en-US" altLang="en-US" sz="1800" i="1">
                <a:solidFill>
                  <a:schemeClr val="accent2"/>
                </a:solidFill>
              </a:rPr>
              <a:t>Region</a:t>
            </a:r>
            <a:r>
              <a:rPr lang="en-US" altLang="en-US"/>
              <a:t>	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664FE1-F619-AB01-13C6-6A3DA208C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AD21C-5B42-443C-ABAA-83D38F3D22F2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FCF415D7-469A-AAC3-5536-187F43BC08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Pivoting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945D5DD1-DD58-8DBA-8E6D-03D0B93CD1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914400"/>
            <a:ext cx="78486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When we view the data as a multi-dimensional cube and group on a subset of the axes, we are said to be performing a </a:t>
            </a:r>
            <a:r>
              <a:rPr lang="en-US" alt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pivot</a:t>
            </a:r>
            <a:r>
              <a:rPr lang="en-US" altLang="en-US"/>
              <a:t> on those axes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Pivoting on dimensions D</a:t>
            </a:r>
            <a:r>
              <a:rPr lang="en-US" altLang="en-US" baseline="-25000"/>
              <a:t>1</a:t>
            </a:r>
            <a:r>
              <a:rPr lang="en-US" altLang="en-US"/>
              <a:t>,…,D</a:t>
            </a:r>
            <a:r>
              <a:rPr lang="en-US" altLang="en-US" baseline="-25000"/>
              <a:t>k</a:t>
            </a:r>
            <a:r>
              <a:rPr lang="en-US" altLang="en-US"/>
              <a:t> in a data cube D</a:t>
            </a:r>
            <a:r>
              <a:rPr lang="en-US" altLang="en-US" baseline="-25000"/>
              <a:t>1</a:t>
            </a:r>
            <a:r>
              <a:rPr lang="en-US" altLang="en-US"/>
              <a:t>,…,D</a:t>
            </a:r>
            <a:r>
              <a:rPr lang="en-US" altLang="en-US" baseline="-25000"/>
              <a:t>k</a:t>
            </a:r>
            <a:r>
              <a:rPr lang="en-US" altLang="en-US"/>
              <a:t>,D</a:t>
            </a:r>
            <a:r>
              <a:rPr lang="en-US" altLang="en-US" baseline="-25000"/>
              <a:t>k+1</a:t>
            </a:r>
            <a:r>
              <a:rPr lang="en-US" altLang="en-US"/>
              <a:t>,…,D</a:t>
            </a:r>
            <a:r>
              <a:rPr lang="en-US" altLang="en-US" baseline="-25000"/>
              <a:t>n</a:t>
            </a:r>
            <a:r>
              <a:rPr lang="en-US" altLang="en-US"/>
              <a:t> means that we use </a:t>
            </a:r>
            <a:r>
              <a:rPr lang="en-US" altLang="en-US">
                <a:latin typeface="Century Gothic" panose="020B0502020202020204" pitchFamily="34" charset="0"/>
              </a:rPr>
              <a:t>GROUP BY </a:t>
            </a:r>
            <a:r>
              <a:rPr lang="en-US" altLang="en-US"/>
              <a:t>A</a:t>
            </a:r>
            <a:r>
              <a:rPr lang="en-US" altLang="en-US" baseline="-25000"/>
              <a:t>1</a:t>
            </a:r>
            <a:r>
              <a:rPr lang="en-US" altLang="en-US"/>
              <a:t>,…,A</a:t>
            </a:r>
            <a:r>
              <a:rPr lang="en-US" altLang="en-US" baseline="-25000"/>
              <a:t>k</a:t>
            </a:r>
            <a:r>
              <a:rPr lang="en-US" altLang="en-US"/>
              <a:t> and aggregate over A</a:t>
            </a:r>
            <a:r>
              <a:rPr lang="en-US" altLang="en-US" baseline="-25000"/>
              <a:t>k+1</a:t>
            </a:r>
            <a:r>
              <a:rPr lang="en-US" altLang="en-US"/>
              <a:t>,…A</a:t>
            </a:r>
            <a:r>
              <a:rPr lang="en-US" altLang="en-US" baseline="-25000"/>
              <a:t>n</a:t>
            </a:r>
            <a:r>
              <a:rPr lang="en-US" altLang="en-US"/>
              <a:t>, where A</a:t>
            </a:r>
            <a:r>
              <a:rPr lang="en-US" altLang="en-US" baseline="-25000"/>
              <a:t>i</a:t>
            </a:r>
            <a:r>
              <a:rPr lang="en-US" altLang="en-US"/>
              <a:t> is an attribute of the dimension D</a:t>
            </a:r>
            <a:r>
              <a:rPr lang="en-US" altLang="en-US" baseline="-25000"/>
              <a:t>i</a:t>
            </a:r>
          </a:p>
          <a:p>
            <a:pPr lvl="1">
              <a:lnSpc>
                <a:spcPct val="90000"/>
              </a:lnSpc>
            </a:pPr>
            <a:r>
              <a:rPr lang="en-US" altLang="en-US" i="1"/>
              <a:t>Example</a:t>
            </a:r>
            <a:r>
              <a:rPr lang="en-US" altLang="en-US"/>
              <a:t>: Pivoting on 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Product</a:t>
            </a:r>
            <a:r>
              <a:rPr lang="en-US" altLang="en-US"/>
              <a:t> and 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Time</a:t>
            </a:r>
            <a:r>
              <a:rPr lang="en-US" altLang="en-US"/>
              <a:t> corresponds to grouping on </a:t>
            </a:r>
            <a:r>
              <a:rPr lang="en-US" altLang="en-US" i="1"/>
              <a:t>Product_id</a:t>
            </a:r>
            <a:r>
              <a:rPr lang="en-US" altLang="en-US"/>
              <a:t> and </a:t>
            </a:r>
            <a:r>
              <a:rPr lang="en-US" altLang="en-US" i="1"/>
              <a:t>Quarter</a:t>
            </a:r>
            <a:r>
              <a:rPr lang="en-US" altLang="en-US"/>
              <a:t> and aggregating </a:t>
            </a:r>
            <a:r>
              <a:rPr lang="en-US" altLang="en-US" i="1"/>
              <a:t>Sales_Amt</a:t>
            </a:r>
            <a:r>
              <a:rPr lang="en-US" altLang="en-US"/>
              <a:t> over </a:t>
            </a:r>
            <a:r>
              <a:rPr lang="en-US" altLang="en-US" i="1"/>
              <a:t>Market_id:</a:t>
            </a:r>
          </a:p>
          <a:p>
            <a:pPr lvl="1">
              <a:lnSpc>
                <a:spcPct val="60000"/>
              </a:lnSpc>
              <a:buFontTx/>
              <a:buNone/>
            </a:pPr>
            <a:endParaRPr lang="en-US" altLang="en-US" b="1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/>
              <a:t>    </a:t>
            </a:r>
            <a:r>
              <a:rPr lang="en-US" altLang="en-US" sz="1800">
                <a:latin typeface="Century Gothic" panose="020B0502020202020204" pitchFamily="34" charset="0"/>
              </a:rPr>
              <a:t>SELECT</a:t>
            </a:r>
            <a:r>
              <a:rPr lang="en-US" altLang="en-US" sz="1800"/>
              <a:t>        S.</a:t>
            </a:r>
            <a:r>
              <a:rPr lang="en-US" altLang="en-US" sz="1800" i="1"/>
              <a:t>Product_Id</a:t>
            </a:r>
            <a:r>
              <a:rPr lang="en-US" altLang="en-US" sz="1800"/>
              <a:t>,  T.</a:t>
            </a:r>
            <a:r>
              <a:rPr lang="en-US" altLang="en-US" sz="1800" i="1"/>
              <a:t>Quarter</a:t>
            </a:r>
            <a:r>
              <a:rPr lang="en-US" altLang="en-US" sz="1800"/>
              <a:t>,</a:t>
            </a:r>
            <a:r>
              <a:rPr lang="en-US" altLang="en-US" sz="1800">
                <a:latin typeface="Century Gothic" panose="020B0502020202020204" pitchFamily="34" charset="0"/>
              </a:rPr>
              <a:t>  SUM</a:t>
            </a:r>
            <a:r>
              <a:rPr lang="en-US" altLang="en-US" sz="1800"/>
              <a:t> (S.</a:t>
            </a:r>
            <a:r>
              <a:rPr lang="en-US" altLang="en-US" sz="1800" i="1"/>
              <a:t>Sales_Amt</a:t>
            </a:r>
            <a:r>
              <a:rPr lang="en-US" altLang="en-US" sz="180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/>
              <a:t>    </a:t>
            </a:r>
            <a:r>
              <a:rPr lang="en-US" altLang="en-US" sz="1800">
                <a:latin typeface="Century Gothic" panose="020B0502020202020204" pitchFamily="34" charset="0"/>
              </a:rPr>
              <a:t>FROM</a:t>
            </a:r>
            <a:r>
              <a:rPr lang="en-US" altLang="en-US" sz="1800"/>
              <a:t>           </a:t>
            </a:r>
            <a:r>
              <a:rPr lang="en-US" alt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Sales</a:t>
            </a:r>
            <a:r>
              <a:rPr lang="en-US" altLang="en-US" sz="1800"/>
              <a:t> S,  </a:t>
            </a:r>
            <a:r>
              <a:rPr lang="en-US" alt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Time</a:t>
            </a:r>
            <a:r>
              <a:rPr lang="en-US" altLang="en-US" sz="1800"/>
              <a:t> 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/>
              <a:t>    </a:t>
            </a:r>
            <a:r>
              <a:rPr lang="en-US" altLang="en-US" sz="1800">
                <a:latin typeface="Century Gothic" panose="020B0502020202020204" pitchFamily="34" charset="0"/>
              </a:rPr>
              <a:t>WHERE </a:t>
            </a:r>
            <a:r>
              <a:rPr lang="en-US" altLang="en-US" sz="1800"/>
              <a:t>        T.</a:t>
            </a:r>
            <a:r>
              <a:rPr lang="en-US" altLang="en-US" sz="1800" i="1"/>
              <a:t>Time_Id</a:t>
            </a:r>
            <a:r>
              <a:rPr lang="en-US" altLang="en-US" sz="1800"/>
              <a:t> = S.</a:t>
            </a:r>
            <a:r>
              <a:rPr lang="en-US" altLang="en-US" sz="1800" i="1"/>
              <a:t>Time_Id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/>
              <a:t>    </a:t>
            </a:r>
            <a:r>
              <a:rPr lang="en-US" altLang="en-US" sz="1800">
                <a:latin typeface="Century Gothic" panose="020B0502020202020204" pitchFamily="34" charset="0"/>
              </a:rPr>
              <a:t>GROUP BY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2"/>
                </a:solidFill>
              </a:rPr>
              <a:t>S.</a:t>
            </a:r>
            <a:r>
              <a:rPr lang="en-US" altLang="en-US" sz="1800" i="1">
                <a:solidFill>
                  <a:schemeClr val="accent2"/>
                </a:solidFill>
              </a:rPr>
              <a:t>Product_Id</a:t>
            </a:r>
            <a:r>
              <a:rPr lang="en-US" altLang="en-US" sz="1800">
                <a:solidFill>
                  <a:schemeClr val="accent2"/>
                </a:solidFill>
              </a:rPr>
              <a:t>,</a:t>
            </a:r>
            <a:r>
              <a:rPr lang="en-US" altLang="en-US" sz="1800" i="1">
                <a:solidFill>
                  <a:schemeClr val="accent2"/>
                </a:solidFill>
              </a:rPr>
              <a:t>  </a:t>
            </a:r>
            <a:r>
              <a:rPr lang="en-US" altLang="en-US" sz="1800">
                <a:solidFill>
                  <a:schemeClr val="accent2"/>
                </a:solidFill>
              </a:rPr>
              <a:t>T.</a:t>
            </a:r>
            <a:r>
              <a:rPr lang="en-US" altLang="en-US" sz="1800" i="1">
                <a:solidFill>
                  <a:schemeClr val="accent2"/>
                </a:solidFill>
              </a:rPr>
              <a:t>Quarter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800"/>
          </a:p>
        </p:txBody>
      </p:sp>
      <p:sp>
        <p:nvSpPr>
          <p:cNvPr id="23556" name="AutoShape 4">
            <a:extLst>
              <a:ext uri="{FF2B5EF4-FFF2-40B4-BE49-F238E27FC236}">
                <a16:creationId xmlns:a16="http://schemas.microsoft.com/office/drawing/2014/main" id="{B7712AF4-8E6F-773D-ECC5-EA3E1F312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6172200"/>
            <a:ext cx="914400" cy="457200"/>
          </a:xfrm>
          <a:prstGeom prst="wedgeRoundRectCallout">
            <a:avLst>
              <a:gd name="adj1" fmla="val -251042"/>
              <a:gd name="adj2" fmla="val -33681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i="1"/>
              <a:t>Pivot</a:t>
            </a:r>
          </a:p>
        </p:txBody>
      </p:sp>
      <p:sp>
        <p:nvSpPr>
          <p:cNvPr id="23557" name="AutoShape 5">
            <a:extLst>
              <a:ext uri="{FF2B5EF4-FFF2-40B4-BE49-F238E27FC236}">
                <a16:creationId xmlns:a16="http://schemas.microsoft.com/office/drawing/2014/main" id="{C1030DBC-4DEB-2561-30C6-4AEB740B28B6}"/>
              </a:ext>
            </a:extLst>
          </p:cNvPr>
          <p:cNvSpPr>
            <a:spLocks/>
          </p:cNvSpPr>
          <p:nvPr/>
        </p:nvSpPr>
        <p:spPr bwMode="auto">
          <a:xfrm rot="-5400000">
            <a:off x="5257800" y="5105400"/>
            <a:ext cx="228600" cy="2209800"/>
          </a:xfrm>
          <a:prstGeom prst="leftBrace">
            <a:avLst>
              <a:gd name="adj1" fmla="val 80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652118-A361-1248-75E8-3E40CD71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9E7B-0F45-45A5-8AC6-3F8A2567D972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B7CBD71B-03C9-B2BC-CEFB-349DCCC988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7772400" cy="914400"/>
          </a:xfrm>
        </p:spPr>
        <p:txBody>
          <a:bodyPr/>
          <a:lstStyle/>
          <a:p>
            <a:r>
              <a:rPr lang="en-US" altLang="en-US"/>
              <a:t>Slicing-and-Dicing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97049098-D1CA-4B26-3D41-7F2C31E527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8458200" cy="4876800"/>
          </a:xfrm>
        </p:spPr>
        <p:txBody>
          <a:bodyPr/>
          <a:lstStyle/>
          <a:p>
            <a:r>
              <a:rPr lang="en-US" altLang="en-US"/>
              <a:t>When we use WHERE to specify a particular value for an axis (or several axes), we are performing a </a:t>
            </a:r>
            <a:r>
              <a:rPr lang="en-US" altLang="en-US" b="1" i="1"/>
              <a:t>slice</a:t>
            </a:r>
          </a:p>
          <a:p>
            <a:pPr lvl="1"/>
            <a:r>
              <a:rPr lang="en-US" altLang="en-US"/>
              <a:t>Slicing the data cube in the 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Time</a:t>
            </a:r>
            <a:r>
              <a:rPr lang="en-US" altLang="en-US"/>
              <a:t> dimension (choosing sales only in week 12)  then pivoting to </a:t>
            </a:r>
            <a:r>
              <a:rPr lang="en-US" altLang="en-US" i="1"/>
              <a:t>Product_id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/>
              <a:t>(aggregating over </a:t>
            </a:r>
            <a:r>
              <a:rPr lang="en-US" altLang="en-US" i="1"/>
              <a:t>Market_id</a:t>
            </a:r>
            <a:r>
              <a:rPr lang="en-US" altLang="en-US"/>
              <a:t>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buFontTx/>
              <a:buNone/>
            </a:pPr>
            <a:r>
              <a:rPr lang="en-US" altLang="en-US" sz="3200">
                <a:latin typeface="Century Gothic" panose="020B0502020202020204" pitchFamily="34" charset="0"/>
              </a:rPr>
              <a:t>   </a:t>
            </a:r>
            <a:r>
              <a:rPr lang="en-US" altLang="en-US">
                <a:latin typeface="Century Gothic" panose="020B0502020202020204" pitchFamily="34" charset="0"/>
              </a:rPr>
              <a:t>SELECT</a:t>
            </a:r>
            <a:r>
              <a:rPr lang="en-US" altLang="en-US"/>
              <a:t>    S.</a:t>
            </a:r>
            <a:r>
              <a:rPr lang="en-US" altLang="en-US" i="1"/>
              <a:t>Product_Id</a:t>
            </a:r>
            <a:r>
              <a:rPr lang="en-US" altLang="en-US"/>
              <a:t>,  </a:t>
            </a:r>
            <a:r>
              <a:rPr lang="en-US" altLang="en-US">
                <a:latin typeface="Century Gothic" panose="020B0502020202020204" pitchFamily="34" charset="0"/>
              </a:rPr>
              <a:t>SUM</a:t>
            </a:r>
            <a:r>
              <a:rPr lang="en-US" altLang="en-US"/>
              <a:t> (</a:t>
            </a:r>
            <a:r>
              <a:rPr lang="en-US" altLang="en-US" i="1"/>
              <a:t>Sales_Amt</a:t>
            </a:r>
            <a:r>
              <a:rPr lang="en-US" altLang="en-US"/>
              <a:t>)</a:t>
            </a:r>
          </a:p>
          <a:p>
            <a:pPr lvl="1">
              <a:buFontTx/>
              <a:buNone/>
            </a:pPr>
            <a:r>
              <a:rPr lang="en-US" altLang="en-US"/>
              <a:t>    </a:t>
            </a:r>
            <a:r>
              <a:rPr lang="en-US" altLang="en-US">
                <a:latin typeface="Century Gothic" panose="020B0502020202020204" pitchFamily="34" charset="0"/>
              </a:rPr>
              <a:t>FROM</a:t>
            </a:r>
            <a:r>
              <a:rPr lang="en-US" altLang="en-US"/>
              <a:t>     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Sales</a:t>
            </a:r>
            <a:r>
              <a:rPr lang="en-US" altLang="en-US"/>
              <a:t> S, 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Time</a:t>
            </a:r>
            <a:r>
              <a:rPr lang="en-US" altLang="en-US"/>
              <a:t> T</a:t>
            </a:r>
          </a:p>
          <a:p>
            <a:pPr lvl="1">
              <a:buFontTx/>
              <a:buNone/>
            </a:pPr>
            <a:r>
              <a:rPr lang="en-US" altLang="en-US"/>
              <a:t>    </a:t>
            </a:r>
            <a:r>
              <a:rPr lang="en-US" altLang="en-US">
                <a:latin typeface="Century Gothic" panose="020B0502020202020204" pitchFamily="34" charset="0"/>
              </a:rPr>
              <a:t>WHERE</a:t>
            </a:r>
            <a:r>
              <a:rPr lang="en-US" altLang="en-US"/>
              <a:t>   T.</a:t>
            </a:r>
            <a:r>
              <a:rPr lang="en-US" altLang="en-US" i="1"/>
              <a:t>Time_Id</a:t>
            </a:r>
            <a:r>
              <a:rPr lang="en-US" altLang="en-US"/>
              <a:t> = S.</a:t>
            </a:r>
            <a:r>
              <a:rPr lang="en-US" altLang="en-US" i="1"/>
              <a:t>Time_Id</a:t>
            </a:r>
            <a:r>
              <a:rPr lang="en-US" altLang="en-US"/>
              <a:t>  </a:t>
            </a:r>
            <a:r>
              <a:rPr lang="en-US" altLang="en-US" sz="2000">
                <a:latin typeface="Century Gothic" panose="020B0502020202020204" pitchFamily="34" charset="0"/>
              </a:rPr>
              <a:t>AND </a:t>
            </a:r>
            <a:r>
              <a:rPr lang="en-US" altLang="en-US">
                <a:latin typeface="Century Gothic" panose="020B0502020202020204" pitchFamily="34" charset="0"/>
              </a:rPr>
              <a:t> </a:t>
            </a:r>
            <a:r>
              <a:rPr lang="en-US" altLang="en-US">
                <a:solidFill>
                  <a:schemeClr val="accent2"/>
                </a:solidFill>
              </a:rPr>
              <a:t>T.</a:t>
            </a:r>
            <a:r>
              <a:rPr lang="en-US" altLang="en-US" i="1">
                <a:solidFill>
                  <a:schemeClr val="accent2"/>
                </a:solidFill>
              </a:rPr>
              <a:t>Week</a:t>
            </a:r>
            <a:r>
              <a:rPr lang="en-US" altLang="en-US">
                <a:solidFill>
                  <a:schemeClr val="accent2"/>
                </a:solidFill>
              </a:rPr>
              <a:t> = ‘Wk-12’</a:t>
            </a:r>
          </a:p>
          <a:p>
            <a:pPr lvl="1">
              <a:buFontTx/>
              <a:buNone/>
            </a:pPr>
            <a:r>
              <a:rPr lang="en-US" altLang="en-US"/>
              <a:t>    </a:t>
            </a:r>
            <a:r>
              <a:rPr lang="en-US" altLang="en-US">
                <a:latin typeface="Century Gothic" panose="020B0502020202020204" pitchFamily="34" charset="0"/>
              </a:rPr>
              <a:t>GROUP BY   </a:t>
            </a:r>
            <a:r>
              <a:rPr lang="en-US" altLang="en-US"/>
              <a:t>S. </a:t>
            </a:r>
            <a:r>
              <a:rPr lang="en-US" altLang="en-US" i="1"/>
              <a:t>Product_Id</a:t>
            </a:r>
          </a:p>
        </p:txBody>
      </p:sp>
      <p:sp>
        <p:nvSpPr>
          <p:cNvPr id="63492" name="AutoShape 4">
            <a:extLst>
              <a:ext uri="{FF2B5EF4-FFF2-40B4-BE49-F238E27FC236}">
                <a16:creationId xmlns:a16="http://schemas.microsoft.com/office/drawing/2014/main" id="{C3C78301-7F00-CFC9-49FF-474E1F731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4343400"/>
            <a:ext cx="914400" cy="381000"/>
          </a:xfrm>
          <a:prstGeom prst="wedgeRoundRectCallout">
            <a:avLst>
              <a:gd name="adj1" fmla="val -162500"/>
              <a:gd name="adj2" fmla="val 195833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i="1"/>
              <a:t>Slice</a:t>
            </a:r>
          </a:p>
        </p:txBody>
      </p:sp>
      <p:sp>
        <p:nvSpPr>
          <p:cNvPr id="63493" name="AutoShape 5">
            <a:extLst>
              <a:ext uri="{FF2B5EF4-FFF2-40B4-BE49-F238E27FC236}">
                <a16:creationId xmlns:a16="http://schemas.microsoft.com/office/drawing/2014/main" id="{0C518B3A-3BA6-C6C6-DA8D-613FD8149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943600"/>
            <a:ext cx="914400" cy="457200"/>
          </a:xfrm>
          <a:prstGeom prst="wedgeRoundRectCallout">
            <a:avLst>
              <a:gd name="adj1" fmla="val -261458"/>
              <a:gd name="adj2" fmla="val -46181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i="1"/>
              <a:t>Pivot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57DBA0-7A72-B5AE-15F2-70D27C792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97A36-2470-49DF-AC9B-249A93DE0B40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6CF50E25-C336-8D4B-9E2A-27C8558026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Slicing-and-Dicing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0023E072-95AB-FE62-747E-2A9531DEA3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447800"/>
            <a:ext cx="8534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Typically slicing and dicing involves several queries to find the “right slice.”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/>
              <a:t>	</a:t>
            </a:r>
            <a:r>
              <a:rPr lang="en-US" altLang="en-US" sz="2400"/>
              <a:t>For instance, change the slice and the axes: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Slicing on 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Time</a:t>
            </a:r>
            <a:r>
              <a:rPr lang="en-US" altLang="en-US"/>
              <a:t> and 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Market </a:t>
            </a:r>
            <a:r>
              <a:rPr lang="en-US" altLang="en-US"/>
              <a:t>dimensions then pivoting to </a:t>
            </a:r>
            <a:r>
              <a:rPr lang="en-US" altLang="en-US" i="1"/>
              <a:t>Product_id</a:t>
            </a:r>
            <a:r>
              <a:rPr lang="en-US" altLang="en-US"/>
              <a:t> and </a:t>
            </a:r>
            <a:r>
              <a:rPr lang="en-US" altLang="en-US" i="1"/>
              <a:t>Week </a:t>
            </a:r>
            <a:r>
              <a:rPr lang="en-US" altLang="en-US"/>
              <a:t>(in the time dimension)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entury Gothic" panose="020B0502020202020204" pitchFamily="34" charset="0"/>
              </a:rPr>
              <a:t>    SELECT  </a:t>
            </a:r>
            <a:r>
              <a:rPr lang="en-US" altLang="en-US" sz="2000"/>
              <a:t>      S.</a:t>
            </a:r>
            <a:r>
              <a:rPr lang="en-US" altLang="en-US" sz="2000" i="1"/>
              <a:t>Product_Id</a:t>
            </a:r>
            <a:r>
              <a:rPr lang="en-US" altLang="en-US" sz="2000"/>
              <a:t>,  T.</a:t>
            </a:r>
            <a:r>
              <a:rPr lang="en-US" altLang="en-US" sz="2000" i="1"/>
              <a:t>Quarter</a:t>
            </a:r>
            <a:r>
              <a:rPr lang="en-US" altLang="en-US" sz="2000"/>
              <a:t>,  </a:t>
            </a:r>
            <a:r>
              <a:rPr lang="en-US" altLang="en-US" sz="2000">
                <a:latin typeface="Century Gothic" panose="020B0502020202020204" pitchFamily="34" charset="0"/>
              </a:rPr>
              <a:t>SUM</a:t>
            </a:r>
            <a:r>
              <a:rPr lang="en-US" altLang="en-US" sz="2000"/>
              <a:t> (</a:t>
            </a:r>
            <a:r>
              <a:rPr lang="en-US" altLang="en-US" sz="2000" i="1"/>
              <a:t>Sales_Amt</a:t>
            </a:r>
            <a:r>
              <a:rPr lang="en-US" altLang="en-US" sz="200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/>
              <a:t>    </a:t>
            </a:r>
            <a:r>
              <a:rPr lang="en-US" altLang="en-US" sz="2000">
                <a:latin typeface="Century Gothic" panose="020B0502020202020204" pitchFamily="34" charset="0"/>
              </a:rPr>
              <a:t>FROM</a:t>
            </a:r>
            <a:r>
              <a:rPr lang="en-US" altLang="en-US" sz="2000"/>
              <a:t>           </a:t>
            </a:r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Sales</a:t>
            </a:r>
            <a:r>
              <a:rPr lang="en-US" altLang="en-US" sz="2000"/>
              <a:t> S,  </a:t>
            </a:r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Time</a:t>
            </a:r>
            <a:r>
              <a:rPr lang="en-US" altLang="en-US" sz="2000"/>
              <a:t> 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/>
              <a:t>   </a:t>
            </a:r>
            <a:r>
              <a:rPr lang="en-US" altLang="en-US" sz="2000">
                <a:latin typeface="Century Gothic" panose="020B0502020202020204" pitchFamily="34" charset="0"/>
              </a:rPr>
              <a:t> WHERE </a:t>
            </a:r>
            <a:r>
              <a:rPr lang="en-US" altLang="en-US" sz="2000"/>
              <a:t>        T.</a:t>
            </a:r>
            <a:r>
              <a:rPr lang="en-US" altLang="en-US" sz="2000" i="1"/>
              <a:t>Time_Id</a:t>
            </a:r>
            <a:r>
              <a:rPr lang="en-US" altLang="en-US" sz="2000"/>
              <a:t> = S.</a:t>
            </a:r>
            <a:r>
              <a:rPr lang="en-US" altLang="en-US" sz="2000" i="1"/>
              <a:t>Time_Id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i="1"/>
              <a:t>				</a:t>
            </a:r>
            <a:r>
              <a:rPr lang="en-US" altLang="en-US" sz="1800"/>
              <a:t>AND </a:t>
            </a:r>
            <a:r>
              <a:rPr lang="en-US" altLang="en-US" sz="2000" i="1"/>
              <a:t> </a:t>
            </a:r>
            <a:r>
              <a:rPr lang="en-US" altLang="en-US" sz="2000">
                <a:solidFill>
                  <a:schemeClr val="accent2"/>
                </a:solidFill>
              </a:rPr>
              <a:t>T</a:t>
            </a:r>
            <a:r>
              <a:rPr lang="en-US" altLang="en-US" sz="2000" i="1">
                <a:solidFill>
                  <a:schemeClr val="accent2"/>
                </a:solidFill>
              </a:rPr>
              <a:t>.Quarter =  </a:t>
            </a:r>
            <a:r>
              <a:rPr lang="en-US" altLang="en-US" sz="2000">
                <a:solidFill>
                  <a:schemeClr val="accent2"/>
                </a:solidFill>
              </a:rPr>
              <a:t>4</a:t>
            </a:r>
            <a:r>
              <a:rPr lang="en-US" altLang="en-US" sz="2000"/>
              <a:t>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/>
              <a:t>				</a:t>
            </a:r>
            <a:r>
              <a:rPr lang="en-US" altLang="en-US" sz="1800"/>
              <a:t>AND</a:t>
            </a:r>
            <a:r>
              <a:rPr lang="en-US" altLang="en-US" sz="2000"/>
              <a:t>  </a:t>
            </a:r>
            <a:r>
              <a:rPr lang="en-US" altLang="en-US" sz="2000">
                <a:solidFill>
                  <a:schemeClr val="accent2"/>
                </a:solidFill>
              </a:rPr>
              <a:t>S.</a:t>
            </a:r>
            <a:r>
              <a:rPr lang="en-US" altLang="en-US" sz="2000" i="1">
                <a:solidFill>
                  <a:schemeClr val="accent2"/>
                </a:solidFill>
              </a:rPr>
              <a:t>Market_id</a:t>
            </a:r>
            <a:r>
              <a:rPr lang="en-US" altLang="en-US" sz="2000">
                <a:solidFill>
                  <a:schemeClr val="accent2"/>
                </a:solidFill>
              </a:rPr>
              <a:t> = 12345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/>
              <a:t>    </a:t>
            </a:r>
            <a:r>
              <a:rPr lang="en-US" altLang="en-US" sz="2000">
                <a:latin typeface="Century Gothic" panose="020B0502020202020204" pitchFamily="34" charset="0"/>
              </a:rPr>
              <a:t>GROUP BY</a:t>
            </a:r>
            <a:r>
              <a:rPr lang="en-US" altLang="en-US" sz="2000"/>
              <a:t>  S.</a:t>
            </a:r>
            <a:r>
              <a:rPr lang="en-US" altLang="en-US" sz="2000" i="1"/>
              <a:t>Product_Id</a:t>
            </a:r>
            <a:r>
              <a:rPr lang="en-US" altLang="en-US" sz="2000"/>
              <a:t>,  T.</a:t>
            </a:r>
            <a:r>
              <a:rPr lang="en-US" altLang="en-US" sz="2000" i="1"/>
              <a:t>Week</a:t>
            </a:r>
            <a:endParaRPr lang="en-US" altLang="en-US" i="1"/>
          </a:p>
        </p:txBody>
      </p:sp>
      <p:sp>
        <p:nvSpPr>
          <p:cNvPr id="64516" name="AutoShape 4">
            <a:extLst>
              <a:ext uri="{FF2B5EF4-FFF2-40B4-BE49-F238E27FC236}">
                <a16:creationId xmlns:a16="http://schemas.microsoft.com/office/drawing/2014/main" id="{64818986-CFE2-621F-2415-56E573512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4419600"/>
            <a:ext cx="914400" cy="381000"/>
          </a:xfrm>
          <a:prstGeom prst="wedgeRoundRectCallout">
            <a:avLst>
              <a:gd name="adj1" fmla="val -136458"/>
              <a:gd name="adj2" fmla="val 145833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i="1"/>
              <a:t>Slice</a:t>
            </a:r>
          </a:p>
        </p:txBody>
      </p:sp>
      <p:sp>
        <p:nvSpPr>
          <p:cNvPr id="64517" name="AutoShape 5">
            <a:extLst>
              <a:ext uri="{FF2B5EF4-FFF2-40B4-BE49-F238E27FC236}">
                <a16:creationId xmlns:a16="http://schemas.microsoft.com/office/drawing/2014/main" id="{F65A8BA1-AB32-39A6-CE1F-9881380AEAB9}"/>
              </a:ext>
            </a:extLst>
          </p:cNvPr>
          <p:cNvSpPr>
            <a:spLocks/>
          </p:cNvSpPr>
          <p:nvPr/>
        </p:nvSpPr>
        <p:spPr bwMode="auto">
          <a:xfrm>
            <a:off x="7467600" y="4800600"/>
            <a:ext cx="228600" cy="762000"/>
          </a:xfrm>
          <a:prstGeom prst="rightBrace">
            <a:avLst>
              <a:gd name="adj1" fmla="val 27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AutoShape 6">
            <a:extLst>
              <a:ext uri="{FF2B5EF4-FFF2-40B4-BE49-F238E27FC236}">
                <a16:creationId xmlns:a16="http://schemas.microsoft.com/office/drawing/2014/main" id="{12EA21BE-3DCA-087D-D4E0-D7B9F4F12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248400"/>
            <a:ext cx="914400" cy="381000"/>
          </a:xfrm>
          <a:prstGeom prst="wedgeRoundRectCallout">
            <a:avLst>
              <a:gd name="adj1" fmla="val -334375"/>
              <a:gd name="adj2" fmla="val -64167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i="1"/>
              <a:t>Pivot</a:t>
            </a:r>
          </a:p>
        </p:txBody>
      </p:sp>
      <p:sp>
        <p:nvSpPr>
          <p:cNvPr id="64519" name="AutoShape 7">
            <a:extLst>
              <a:ext uri="{FF2B5EF4-FFF2-40B4-BE49-F238E27FC236}">
                <a16:creationId xmlns:a16="http://schemas.microsoft.com/office/drawing/2014/main" id="{139E3E5E-32BA-F43B-7BE3-7C03D9EE6226}"/>
              </a:ext>
            </a:extLst>
          </p:cNvPr>
          <p:cNvSpPr>
            <a:spLocks/>
          </p:cNvSpPr>
          <p:nvPr/>
        </p:nvSpPr>
        <p:spPr bwMode="auto">
          <a:xfrm rot="-5400000">
            <a:off x="4991100" y="4991100"/>
            <a:ext cx="304800" cy="2057400"/>
          </a:xfrm>
          <a:prstGeom prst="leftBrace">
            <a:avLst>
              <a:gd name="adj1" fmla="val 56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AE43E2-454E-E21C-9030-B6B0FAF1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0A30-1EA0-462F-9FE3-108E47C3FCFC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332AA0AC-F05A-F988-B255-C52C72341E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OLTP Compared With OLAP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FA6D24E-E5CC-2D89-95BF-640CF6FCDA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0155" y="990599"/>
            <a:ext cx="10103005" cy="554401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On Line Transaction Processing – </a:t>
            </a:r>
            <a:r>
              <a:rPr lang="en-US" alt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OLTP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Maintains a database that is an accurate model of  some real-world enterprise. Supports day-to-day operations.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Characteristics: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Short simple transactions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Relatively frequent updates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Transactions access only a small fraction of the database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On Line Analytic Processing – </a:t>
            </a:r>
            <a:r>
              <a:rPr lang="en-US" alt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OLAP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Uses information in database to guide strategic decisions.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Characteristics: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Complex queries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Infrequent updates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Transactions access a large fraction of the database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Data need not be up-to-date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2B82A7-8C2D-0AA0-3C85-CD0D9E304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8F9F-C50A-4948-A23F-BC8F32919838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87014A4C-5A8F-7034-CDF2-8C87D65B3A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The </a:t>
            </a:r>
            <a:r>
              <a:rPr lang="en-US" altLang="en-US">
                <a:latin typeface="Century Gothic" panose="020B0502020202020204" pitchFamily="34" charset="0"/>
              </a:rPr>
              <a:t>CUBE</a:t>
            </a:r>
            <a:r>
              <a:rPr lang="en-US" altLang="en-US"/>
              <a:t> Operator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AE101E3-BFCA-2AD7-E787-30EDF41B6F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295400"/>
            <a:ext cx="76962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To construct the following  table, would take 3 queries (next slide)</a:t>
            </a:r>
          </a:p>
        </p:txBody>
      </p:sp>
      <p:graphicFrame>
        <p:nvGraphicFramePr>
          <p:cNvPr id="32867" name="Group 99">
            <a:extLst>
              <a:ext uri="{FF2B5EF4-FFF2-40B4-BE49-F238E27FC236}">
                <a16:creationId xmlns:a16="http://schemas.microsoft.com/office/drawing/2014/main" id="{751B1711-44F0-8B07-F72B-4714000C1F75}"/>
              </a:ext>
            </a:extLst>
          </p:cNvPr>
          <p:cNvGraphicFramePr>
            <a:graphicFrameLocks noGrp="1"/>
          </p:cNvGraphicFramePr>
          <p:nvPr/>
        </p:nvGraphicFramePr>
        <p:xfrm>
          <a:off x="2895600" y="2667001"/>
          <a:ext cx="7086600" cy="3554095"/>
        </p:xfrm>
        <a:graphic>
          <a:graphicData uri="http://schemas.openxmlformats.org/drawingml/2006/table">
            <a:tbl>
              <a:tblPr/>
              <a:tblGrid>
                <a:gridCol w="2997200">
                  <a:extLst>
                    <a:ext uri="{9D8B030D-6E8A-4147-A177-3AD203B41FA5}">
                      <a16:colId xmlns:a16="http://schemas.microsoft.com/office/drawing/2014/main" val="2550621382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3025879419"/>
                    </a:ext>
                  </a:extLst>
                </a:gridCol>
                <a:gridCol w="1020763">
                  <a:extLst>
                    <a:ext uri="{9D8B030D-6E8A-4147-A177-3AD203B41FA5}">
                      <a16:colId xmlns:a16="http://schemas.microsoft.com/office/drawing/2014/main" val="573675058"/>
                    </a:ext>
                  </a:extLst>
                </a:gridCol>
                <a:gridCol w="955675">
                  <a:extLst>
                    <a:ext uri="{9D8B030D-6E8A-4147-A177-3AD203B41FA5}">
                      <a16:colId xmlns:a16="http://schemas.microsoft.com/office/drawing/2014/main" val="1988138350"/>
                    </a:ext>
                  </a:extLst>
                </a:gridCol>
                <a:gridCol w="1020762">
                  <a:extLst>
                    <a:ext uri="{9D8B030D-6E8A-4147-A177-3AD203B41FA5}">
                      <a16:colId xmlns:a16="http://schemas.microsoft.com/office/drawing/2014/main" val="3904964839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  SUM(</a:t>
                      </a: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Sales_Amt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 M1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M2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M3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94828"/>
                  </a:ext>
                </a:extLst>
              </a:tr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       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3003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513937"/>
                  </a:ext>
                </a:extLst>
              </a:tr>
              <a:tr h="473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       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6003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2402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7265981"/>
                  </a:ext>
                </a:extLst>
              </a:tr>
              <a:tr h="473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       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4503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80247"/>
                  </a:ext>
                </a:extLst>
              </a:tr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       P4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7503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971216"/>
                  </a:ext>
                </a:extLst>
              </a:tr>
              <a:tr h="536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   </a:t>
                      </a: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162861"/>
                  </a:ext>
                </a:extLst>
              </a:tr>
            </a:tbl>
          </a:graphicData>
        </a:graphic>
      </p:graphicFrame>
      <p:sp>
        <p:nvSpPr>
          <p:cNvPr id="32864" name="Text Box 96">
            <a:extLst>
              <a:ext uri="{FF2B5EF4-FFF2-40B4-BE49-F238E27FC236}">
                <a16:creationId xmlns:a16="http://schemas.microsoft.com/office/drawing/2014/main" id="{E7ACA272-EFAC-CF87-C5D2-945DCD38A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133601"/>
            <a:ext cx="1684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i="1"/>
              <a:t>Market_Id</a:t>
            </a:r>
          </a:p>
        </p:txBody>
      </p:sp>
      <p:sp>
        <p:nvSpPr>
          <p:cNvPr id="32865" name="Text Box 97">
            <a:extLst>
              <a:ext uri="{FF2B5EF4-FFF2-40B4-BE49-F238E27FC236}">
                <a16:creationId xmlns:a16="http://schemas.microsoft.com/office/drawing/2014/main" id="{99F6DCB1-064C-0CB5-0DDB-8C656A83B290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491457" y="4528344"/>
            <a:ext cx="180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i="1"/>
              <a:t>Product_Id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54676F-8E3E-62DF-0C8C-F405820C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9FD6-C8C9-4977-9149-71CF96F17F12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995CD4D5-F5B1-5DD5-D241-CA47124EB5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altLang="en-US"/>
              <a:t>The Three Queries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3973E60D-9AED-4CE5-6103-AD50D700B4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19200"/>
            <a:ext cx="86868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For the table entries, without the totals (aggregation on time)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   </a:t>
            </a:r>
            <a:r>
              <a:rPr lang="en-US" altLang="en-US">
                <a:latin typeface="Century Gothic" panose="020B0502020202020204" pitchFamily="34" charset="0"/>
              </a:rPr>
              <a:t>SELECT</a:t>
            </a:r>
            <a:r>
              <a:rPr lang="en-US" altLang="en-US"/>
              <a:t>        S.</a:t>
            </a:r>
            <a:r>
              <a:rPr lang="en-US" altLang="en-US" i="1"/>
              <a:t>Market_Id</a:t>
            </a:r>
            <a:r>
              <a:rPr lang="en-US" altLang="en-US"/>
              <a:t>,  S.</a:t>
            </a:r>
            <a:r>
              <a:rPr lang="en-US" altLang="en-US" i="1"/>
              <a:t>Product_Id</a:t>
            </a:r>
            <a:r>
              <a:rPr lang="en-US" altLang="en-US"/>
              <a:t>,  </a:t>
            </a:r>
            <a:r>
              <a:rPr lang="en-US" altLang="en-US">
                <a:latin typeface="Century Gothic" panose="020B0502020202020204" pitchFamily="34" charset="0"/>
              </a:rPr>
              <a:t>SUM</a:t>
            </a:r>
            <a:r>
              <a:rPr lang="en-US" altLang="en-US"/>
              <a:t> (S.</a:t>
            </a:r>
            <a:r>
              <a:rPr lang="en-US" altLang="en-US" i="1"/>
              <a:t>Sales_Amt</a:t>
            </a:r>
            <a:r>
              <a:rPr lang="en-US" altLang="en-US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   </a:t>
            </a:r>
            <a:r>
              <a:rPr lang="en-US" altLang="en-US">
                <a:latin typeface="Century Gothic" panose="020B0502020202020204" pitchFamily="34" charset="0"/>
              </a:rPr>
              <a:t>FROM</a:t>
            </a:r>
            <a:r>
              <a:rPr lang="en-US" altLang="en-US"/>
              <a:t>           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Sales</a:t>
            </a:r>
            <a:r>
              <a:rPr lang="en-US" altLang="en-US"/>
              <a:t> 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   </a:t>
            </a:r>
            <a:r>
              <a:rPr lang="en-US" altLang="en-US">
                <a:latin typeface="Century Gothic" panose="020B0502020202020204" pitchFamily="34" charset="0"/>
              </a:rPr>
              <a:t>GROUP BY</a:t>
            </a:r>
            <a:r>
              <a:rPr lang="en-US" altLang="en-US"/>
              <a:t>  S.Market_Id, S.Product_Id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For the row totals (aggregation on time and supermarkets)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   </a:t>
            </a:r>
            <a:r>
              <a:rPr lang="en-US" altLang="en-US">
                <a:latin typeface="Century Gothic" panose="020B0502020202020204" pitchFamily="34" charset="0"/>
              </a:rPr>
              <a:t>SELECT</a:t>
            </a:r>
            <a:r>
              <a:rPr lang="en-US" altLang="en-US"/>
              <a:t>        S.</a:t>
            </a:r>
            <a:r>
              <a:rPr lang="en-US" altLang="en-US" i="1"/>
              <a:t>Product_Id</a:t>
            </a:r>
            <a:r>
              <a:rPr lang="en-US" altLang="en-US"/>
              <a:t>,  </a:t>
            </a:r>
            <a:r>
              <a:rPr lang="en-US" altLang="en-US">
                <a:latin typeface="Century Gothic" panose="020B0502020202020204" pitchFamily="34" charset="0"/>
              </a:rPr>
              <a:t>SUM </a:t>
            </a:r>
            <a:r>
              <a:rPr lang="en-US" altLang="en-US"/>
              <a:t>(S.</a:t>
            </a:r>
            <a:r>
              <a:rPr lang="en-US" altLang="en-US" i="1"/>
              <a:t>Sales_Amt</a:t>
            </a:r>
            <a:r>
              <a:rPr lang="en-US" altLang="en-US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   </a:t>
            </a:r>
            <a:r>
              <a:rPr lang="en-US" altLang="en-US">
                <a:latin typeface="Century Gothic" panose="020B0502020202020204" pitchFamily="34" charset="0"/>
              </a:rPr>
              <a:t>FROM </a:t>
            </a:r>
            <a:r>
              <a:rPr lang="en-US" altLang="en-US"/>
              <a:t>           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Sales</a:t>
            </a:r>
            <a:r>
              <a:rPr lang="en-US" altLang="en-US"/>
              <a:t> 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   </a:t>
            </a:r>
            <a:r>
              <a:rPr lang="en-US" altLang="en-US">
                <a:latin typeface="Century Gothic" panose="020B0502020202020204" pitchFamily="34" charset="0"/>
              </a:rPr>
              <a:t>GROUP BY</a:t>
            </a:r>
            <a:r>
              <a:rPr lang="en-US" altLang="en-US"/>
              <a:t>   S.</a:t>
            </a:r>
            <a:r>
              <a:rPr lang="en-US" altLang="en-US" i="1"/>
              <a:t>Product_Id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For the column totals (aggregation on time and products)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  </a:t>
            </a:r>
            <a:r>
              <a:rPr lang="en-US" altLang="en-US">
                <a:latin typeface="Century Gothic" panose="020B0502020202020204" pitchFamily="34" charset="0"/>
              </a:rPr>
              <a:t>SELECT</a:t>
            </a:r>
            <a:r>
              <a:rPr lang="en-US" altLang="en-US"/>
              <a:t>          S.</a:t>
            </a:r>
            <a:r>
              <a:rPr lang="en-US" altLang="en-US" i="1"/>
              <a:t>Market_Id</a:t>
            </a:r>
            <a:r>
              <a:rPr lang="en-US" altLang="en-US"/>
              <a:t>,  </a:t>
            </a:r>
            <a:r>
              <a:rPr lang="en-US" altLang="en-US">
                <a:latin typeface="Century Gothic" panose="020B0502020202020204" pitchFamily="34" charset="0"/>
              </a:rPr>
              <a:t>SUM</a:t>
            </a:r>
            <a:r>
              <a:rPr lang="en-US" altLang="en-US"/>
              <a:t> (S.</a:t>
            </a:r>
            <a:r>
              <a:rPr lang="en-US" altLang="en-US" i="1"/>
              <a:t>Sales</a:t>
            </a:r>
            <a:r>
              <a:rPr lang="en-US" altLang="en-US"/>
              <a:t>)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  </a:t>
            </a:r>
            <a:r>
              <a:rPr lang="en-US" altLang="en-US">
                <a:latin typeface="Century Gothic" panose="020B0502020202020204" pitchFamily="34" charset="0"/>
              </a:rPr>
              <a:t>FROM </a:t>
            </a:r>
            <a:r>
              <a:rPr lang="en-US" altLang="en-US"/>
              <a:t>            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Sales</a:t>
            </a:r>
            <a:r>
              <a:rPr lang="en-US" altLang="en-US"/>
              <a:t> S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  </a:t>
            </a:r>
            <a:r>
              <a:rPr lang="en-US" altLang="en-US">
                <a:latin typeface="Century Gothic" panose="020B0502020202020204" pitchFamily="34" charset="0"/>
              </a:rPr>
              <a:t>GROUP BY</a:t>
            </a:r>
            <a:r>
              <a:rPr lang="en-US" altLang="en-US"/>
              <a:t>    S.</a:t>
            </a:r>
            <a:r>
              <a:rPr lang="en-US" altLang="en-US" i="1"/>
              <a:t>Market_Id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50F286-7D55-8694-8249-531701FE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1B674-275D-40DB-8B08-BFEB8AAB9247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388F0864-4BBE-1A2C-6472-0C417C0DE4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762000"/>
          </a:xfrm>
        </p:spPr>
        <p:txBody>
          <a:bodyPr/>
          <a:lstStyle/>
          <a:p>
            <a:r>
              <a:rPr lang="en-US" altLang="en-US"/>
              <a:t>Definition of the </a:t>
            </a:r>
            <a:r>
              <a:rPr lang="en-US" altLang="en-US">
                <a:latin typeface="Century Gothic" panose="020B0502020202020204" pitchFamily="34" charset="0"/>
              </a:rPr>
              <a:t>CUBE</a:t>
            </a:r>
            <a:r>
              <a:rPr lang="en-US" altLang="en-US"/>
              <a:t> Operator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568DD933-826E-090F-590D-91C28ACF05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8382000" cy="4419600"/>
          </a:xfrm>
        </p:spPr>
        <p:txBody>
          <a:bodyPr/>
          <a:lstStyle/>
          <a:p>
            <a:r>
              <a:rPr lang="en-US" altLang="en-US"/>
              <a:t>Doing these three queries is wasteful</a:t>
            </a:r>
          </a:p>
          <a:p>
            <a:pPr lvl="1"/>
            <a:r>
              <a:rPr lang="en-US" altLang="en-US"/>
              <a:t>The first does much of the work of the other two:  if we could save that result and aggregate over </a:t>
            </a:r>
            <a:r>
              <a:rPr lang="en-US" altLang="en-US" i="1"/>
              <a:t>Market_Id</a:t>
            </a:r>
            <a:r>
              <a:rPr lang="en-US" altLang="en-US"/>
              <a:t> and </a:t>
            </a:r>
            <a:r>
              <a:rPr lang="en-US" altLang="en-US" i="1"/>
              <a:t>Product_Id</a:t>
            </a:r>
            <a:r>
              <a:rPr lang="en-US" altLang="en-US"/>
              <a:t>, we could compute the other queries more efficiently</a:t>
            </a:r>
          </a:p>
          <a:p>
            <a:r>
              <a:rPr lang="en-US" altLang="en-US"/>
              <a:t>The CUBE clause is part of SQL:1999</a:t>
            </a:r>
          </a:p>
          <a:p>
            <a:pPr lvl="1"/>
            <a:r>
              <a:rPr lang="en-US" altLang="en-US">
                <a:latin typeface="Century Gothic" panose="020B0502020202020204" pitchFamily="34" charset="0"/>
              </a:rPr>
              <a:t>GROUP BY CUBE</a:t>
            </a:r>
            <a:r>
              <a:rPr lang="en-US" altLang="en-US"/>
              <a:t> (v1, v2, …, vn)</a:t>
            </a:r>
          </a:p>
          <a:p>
            <a:pPr lvl="1"/>
            <a:r>
              <a:rPr lang="en-US" altLang="en-US"/>
              <a:t>Equivalent to a collection of </a:t>
            </a:r>
            <a:r>
              <a:rPr lang="en-US" altLang="en-US">
                <a:latin typeface="Century Gothic" panose="020B0502020202020204" pitchFamily="34" charset="0"/>
              </a:rPr>
              <a:t>GROUP BY</a:t>
            </a:r>
            <a:r>
              <a:rPr lang="en-US" altLang="en-US"/>
              <a:t>s, one for each of the  2</a:t>
            </a:r>
            <a:r>
              <a:rPr lang="en-US" altLang="en-US" baseline="30000"/>
              <a:t>n</a:t>
            </a:r>
            <a:r>
              <a:rPr lang="en-US" altLang="en-US"/>
              <a:t>  subsets of v1, v2, …, vn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28119E-12A6-4F2D-06AE-2DD0C3456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59C1-73AC-4161-96EA-7F651DC2E2DE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3919FEA9-35EA-2DA1-A34A-A6829EFA27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762000"/>
          </a:xfrm>
        </p:spPr>
        <p:txBody>
          <a:bodyPr/>
          <a:lstStyle/>
          <a:p>
            <a:r>
              <a:rPr lang="en-US" altLang="en-US"/>
              <a:t>Example of  </a:t>
            </a:r>
            <a:r>
              <a:rPr lang="en-US" altLang="en-US">
                <a:latin typeface="Century Gothic" panose="020B0502020202020204" pitchFamily="34" charset="0"/>
              </a:rPr>
              <a:t>CUBE</a:t>
            </a:r>
            <a:r>
              <a:rPr lang="en-US" altLang="en-US"/>
              <a:t> Operator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4F17CC44-2462-25DF-278C-4FD7B65A5D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1676400"/>
            <a:ext cx="8610600" cy="4267200"/>
          </a:xfrm>
        </p:spPr>
        <p:txBody>
          <a:bodyPr/>
          <a:lstStyle/>
          <a:p>
            <a:r>
              <a:rPr lang="en-US" altLang="en-US"/>
              <a:t>The following query returns all the information needed to make the previous products/markets table: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>
                <a:latin typeface="Century Gothic" panose="020B0502020202020204" pitchFamily="34" charset="0"/>
              </a:rPr>
              <a:t>SELECT  </a:t>
            </a:r>
            <a:r>
              <a:rPr lang="en-US" altLang="en-US"/>
              <a:t>S.</a:t>
            </a:r>
            <a:r>
              <a:rPr lang="en-US" altLang="en-US" i="1"/>
              <a:t>Market_Id</a:t>
            </a:r>
            <a:r>
              <a:rPr lang="en-US" altLang="en-US"/>
              <a:t>, S.</a:t>
            </a:r>
            <a:r>
              <a:rPr lang="en-US" altLang="en-US" i="1"/>
              <a:t>Product_Id</a:t>
            </a:r>
            <a:r>
              <a:rPr lang="en-US" altLang="en-US"/>
              <a:t>,</a:t>
            </a:r>
            <a:r>
              <a:rPr lang="en-US" altLang="en-US">
                <a:latin typeface="Century Gothic" panose="020B0502020202020204" pitchFamily="34" charset="0"/>
              </a:rPr>
              <a:t> 	SUM </a:t>
            </a:r>
            <a:r>
              <a:rPr lang="en-US" altLang="en-US"/>
              <a:t>(S.</a:t>
            </a:r>
            <a:r>
              <a:rPr lang="en-US" altLang="en-US" i="1"/>
              <a:t>Sales_Amt</a:t>
            </a:r>
            <a:r>
              <a:rPr lang="en-US" altLang="en-US"/>
              <a:t>)</a:t>
            </a:r>
          </a:p>
          <a:p>
            <a:pPr>
              <a:buFontTx/>
              <a:buNone/>
            </a:pPr>
            <a:r>
              <a:rPr lang="en-US" altLang="en-US">
                <a:latin typeface="Century Gothic" panose="020B0502020202020204" pitchFamily="34" charset="0"/>
              </a:rPr>
              <a:t>FROM</a:t>
            </a:r>
            <a:r>
              <a:rPr lang="en-US" altLang="en-US"/>
              <a:t>  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Sales</a:t>
            </a:r>
            <a:r>
              <a:rPr lang="en-US" altLang="en-US"/>
              <a:t> S</a:t>
            </a:r>
          </a:p>
          <a:p>
            <a:pPr>
              <a:buFontTx/>
              <a:buNone/>
            </a:pPr>
            <a:r>
              <a:rPr lang="en-US" altLang="en-US">
                <a:latin typeface="Century Gothic" panose="020B0502020202020204" pitchFamily="34" charset="0"/>
              </a:rPr>
              <a:t>GROUP BY CUBE</a:t>
            </a:r>
            <a:r>
              <a:rPr lang="en-US" altLang="en-US"/>
              <a:t> (S.</a:t>
            </a:r>
            <a:r>
              <a:rPr lang="en-US" altLang="en-US" i="1"/>
              <a:t>Market_Id</a:t>
            </a:r>
            <a:r>
              <a:rPr lang="en-US" altLang="en-US"/>
              <a:t>, S.</a:t>
            </a:r>
            <a:r>
              <a:rPr lang="en-US" altLang="en-US" i="1"/>
              <a:t>Product_Id</a:t>
            </a:r>
            <a:r>
              <a:rPr lang="en-US" altLang="en-US"/>
              <a:t>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0054C6-72A8-63DE-B5C3-609E66AA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EEBA-B90A-48BE-88BC-6E9508F7E103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1564984F-133A-A60F-005F-24C65DE214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Materialized Views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9E036D3F-2F56-31AC-A7D9-9AEFFC5F85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981200"/>
            <a:ext cx="8153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   The </a:t>
            </a:r>
            <a:r>
              <a:rPr lang="en-US" altLang="en-US">
                <a:latin typeface="Century Gothic" panose="020B0502020202020204" pitchFamily="34" charset="0"/>
              </a:rPr>
              <a:t>CUBE</a:t>
            </a:r>
            <a:r>
              <a:rPr lang="en-US" altLang="en-US"/>
              <a:t> operator is often used to precompute aggregations on all dimensions of a fact table and then save them as a </a:t>
            </a:r>
            <a:r>
              <a:rPr lang="en-US" altLang="en-US" i="1"/>
              <a:t>materialized views</a:t>
            </a:r>
            <a:r>
              <a:rPr lang="en-US" altLang="en-US"/>
              <a:t>  to speed up future queries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572551-5087-F33F-40EA-A0F17C832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7462-777A-42CB-96A9-930F58978221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9C13A91C-F324-13EF-6647-26D874B05F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ROLAP and MOLAP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13F6A436-D26A-B12B-3372-588DB66A15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Relational OLAP:  ROLAP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OLAP data is stored in a relational database as previously described.  Data cube is a conceptual view – way to </a:t>
            </a:r>
            <a:r>
              <a:rPr lang="en-US" altLang="en-US" i="1"/>
              <a:t>think about</a:t>
            </a:r>
            <a:r>
              <a:rPr lang="en-US" altLang="en-US"/>
              <a:t> a fact table</a:t>
            </a:r>
          </a:p>
          <a:p>
            <a:pPr>
              <a:lnSpc>
                <a:spcPct val="90000"/>
              </a:lnSpc>
            </a:pPr>
            <a:r>
              <a:rPr lang="en-US" altLang="en-US"/>
              <a:t>Multidimensional OLAP:  MOLAP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Vendor provides an OLAP server that </a:t>
            </a:r>
            <a:r>
              <a:rPr lang="en-US" altLang="en-US" i="1"/>
              <a:t>implements</a:t>
            </a:r>
            <a:r>
              <a:rPr lang="en-US" altLang="en-US"/>
              <a:t> a fact table as a data cube using a special multi-dimensional (non-relational) data structure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545C27-3C4A-DBF5-8902-486CE6ED8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5585-D41A-4914-80C5-2CD8BE54E43C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B998B24E-1222-F6DB-E2F3-A2F8933E7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MOLAP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4C0EE848-9837-C8DC-3948-49BBD4E939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en-US"/>
              <a:t>No standard query language for MOLAP databases</a:t>
            </a:r>
          </a:p>
          <a:p>
            <a:pPr>
              <a:buFontTx/>
              <a:buChar char="-"/>
            </a:pPr>
            <a:r>
              <a:rPr lang="en-US" altLang="en-US"/>
              <a:t>Many MOLAP vendors (and many ROLAP vendors) provide proprietary visual languages that allow casual users to make queries that involve pivots, drilling down, or rolling up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50FB1D-9500-9483-8176-799C9E95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1A2E-260E-4833-81D3-0B1E7FD749EF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692614F8-F4CC-EA9E-F9F6-B832207563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Implementation Issues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62E0D9C5-3BE4-48C0-97F2-4045CF666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OLAP applications are characterized by a very large amount of data that is relatively static, with infrequent updates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Thus, various aggregations can be precomputed and stored in the database</a:t>
            </a:r>
          </a:p>
          <a:p>
            <a:pPr lvl="1">
              <a:lnSpc>
                <a:spcPct val="90000"/>
              </a:lnSpc>
            </a:pPr>
            <a:r>
              <a:rPr lang="en-US" altLang="en-US" i="1"/>
              <a:t>Star joins</a:t>
            </a:r>
            <a:r>
              <a:rPr lang="en-US" altLang="en-US"/>
              <a:t>,  </a:t>
            </a:r>
            <a:r>
              <a:rPr lang="en-US" altLang="en-US" i="1"/>
              <a:t>join indices</a:t>
            </a:r>
            <a:r>
              <a:rPr lang="en-US" altLang="en-US"/>
              <a:t>, and </a:t>
            </a:r>
            <a:r>
              <a:rPr lang="en-US" altLang="en-US" i="1"/>
              <a:t>bitmap indices</a:t>
            </a:r>
            <a:r>
              <a:rPr lang="en-US" altLang="en-US"/>
              <a:t> can be used to improve efficiency (recall the methods to compute star joins in Chapter 14)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Since updates are infrequent, the inefficiencies associated with updates are minimized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A712-3617-4F1A-A4A1-3FA28E20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5829"/>
            <a:ext cx="10515600" cy="245383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Terima</a:t>
            </a:r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Kasih</a:t>
            </a:r>
            <a:b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ID" b="1" dirty="0">
              <a:solidFill>
                <a:srgbClr val="FFFF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F9095-C24F-4EA6-B9F7-770B2A89CD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81"/>
          <a:stretch/>
        </p:blipFill>
        <p:spPr>
          <a:xfrm>
            <a:off x="0" y="6428131"/>
            <a:ext cx="12192000" cy="4298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5F6C8-7A39-486D-85A2-0A049C960DE3}"/>
              </a:ext>
            </a:extLst>
          </p:cNvPr>
          <p:cNvSpPr txBox="1"/>
          <p:nvPr/>
        </p:nvSpPr>
        <p:spPr>
          <a:xfrm>
            <a:off x="858078" y="6498271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www.ftmm.unair.ac.id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3AC64-3101-4837-9E08-66DED86C406C}"/>
              </a:ext>
            </a:extLst>
          </p:cNvPr>
          <p:cNvSpPr txBox="1"/>
          <p:nvPr/>
        </p:nvSpPr>
        <p:spPr>
          <a:xfrm>
            <a:off x="10116620" y="6487997"/>
            <a:ext cx="6107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@ftmmunair</a:t>
            </a:r>
            <a:endParaRPr lang="en-ID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51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2FD8FD-DC23-E483-6539-2043F943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9EA0-7DE0-4875-B0C8-D83585311FF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7410" name="Rectangle 1026">
            <a:extLst>
              <a:ext uri="{FF2B5EF4-FFF2-40B4-BE49-F238E27FC236}">
                <a16:creationId xmlns:a16="http://schemas.microsoft.com/office/drawing/2014/main" id="{429CE347-667E-7ADD-138F-8B7E13153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Internet Grocer</a:t>
            </a:r>
          </a:p>
        </p:txBody>
      </p:sp>
      <p:sp>
        <p:nvSpPr>
          <p:cNvPr id="17411" name="Rectangle 1027">
            <a:extLst>
              <a:ext uri="{FF2B5EF4-FFF2-40B4-BE49-F238E27FC236}">
                <a16:creationId xmlns:a16="http://schemas.microsoft.com/office/drawing/2014/main" id="{30B8512D-A61A-475C-D046-D140598054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OLTP-style transaction:</a:t>
            </a:r>
          </a:p>
          <a:p>
            <a:pPr lvl="1"/>
            <a:r>
              <a:rPr lang="en-US" altLang="en-US"/>
              <a:t>John  Smith, from Schenectady, N.Y., just bought a box of tomatoes; charge his account; deliver the tomatoes from our Schenectady warehouse; decrease our inventory of tomatoes from that warehouse</a:t>
            </a:r>
          </a:p>
          <a:p>
            <a:r>
              <a:rPr lang="en-US" altLang="en-US"/>
              <a:t>OLAP-style transaction:</a:t>
            </a:r>
          </a:p>
          <a:p>
            <a:pPr lvl="1"/>
            <a:r>
              <a:rPr lang="en-US" altLang="en-US"/>
              <a:t>How many cases of tomatoes were sold in all northeast warehouses in the years 2000 and 2001?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49C9AC-B9A2-AF24-299A-087585117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2EAD-0505-41CC-8596-88FFEE62B939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F65DC40A-CEE6-325A-FFDF-4A7EADF132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5190" y="228600"/>
            <a:ext cx="10528610" cy="1371600"/>
          </a:xfrm>
        </p:spPr>
        <p:txBody>
          <a:bodyPr/>
          <a:lstStyle/>
          <a:p>
            <a:r>
              <a:rPr lang="en-US" altLang="en-US" dirty="0"/>
              <a:t>OLAP: Traditional Compared with Newer Applications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7F3E777-E7F5-1E2E-DDF9-6313D71F91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5189" y="1981200"/>
            <a:ext cx="10225669" cy="4267200"/>
          </a:xfrm>
        </p:spPr>
        <p:txBody>
          <a:bodyPr/>
          <a:lstStyle/>
          <a:p>
            <a:r>
              <a:rPr lang="en-US" altLang="en-US" dirty="0"/>
              <a:t>Traditional OLAP queries</a:t>
            </a:r>
          </a:p>
          <a:p>
            <a:pPr lvl="1"/>
            <a:r>
              <a:rPr lang="en-US" altLang="en-US" dirty="0"/>
              <a:t>Uses data the enterprise gathers in its usual activities, perhaps in its OLTP system</a:t>
            </a:r>
          </a:p>
          <a:p>
            <a:pPr lvl="1"/>
            <a:r>
              <a:rPr lang="en-US" altLang="en-US" dirty="0"/>
              <a:t>Queries are ad hoc, perhaps designed and carried out  by non-professionals (managers)</a:t>
            </a:r>
          </a:p>
          <a:p>
            <a:r>
              <a:rPr lang="en-US" altLang="en-US" dirty="0"/>
              <a:t>Newer Applications (e.g., Internet companies)</a:t>
            </a:r>
          </a:p>
          <a:p>
            <a:pPr lvl="1"/>
            <a:r>
              <a:rPr lang="en-US" altLang="en-US" dirty="0"/>
              <a:t>Enterprise actively gathers data it wants, perhaps purchasing it</a:t>
            </a:r>
          </a:p>
          <a:p>
            <a:pPr lvl="1"/>
            <a:r>
              <a:rPr lang="en-US" altLang="en-US" dirty="0"/>
              <a:t>Queries are sophisticated, designed by professionals, and used in more sophisticated ways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8B500D-8C98-E2C8-C19D-C13C26994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510C-A649-49CA-81D7-BCCE68A2F0A6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8434" name="Rectangle 1026">
            <a:extLst>
              <a:ext uri="{FF2B5EF4-FFF2-40B4-BE49-F238E27FC236}">
                <a16:creationId xmlns:a16="http://schemas.microsoft.com/office/drawing/2014/main" id="{798688EC-7244-016F-4EE0-663D2EEC35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Internet Grocer</a:t>
            </a:r>
          </a:p>
        </p:txBody>
      </p:sp>
      <p:sp>
        <p:nvSpPr>
          <p:cNvPr id="18435" name="Rectangle 1027">
            <a:extLst>
              <a:ext uri="{FF2B5EF4-FFF2-40B4-BE49-F238E27FC236}">
                <a16:creationId xmlns:a16="http://schemas.microsoft.com/office/drawing/2014/main" id="{A9B0825A-1B29-5371-4915-8AEE8135A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Traditional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How many cases of tomatoes were sold in all northeast warehouses in the years 2000 and 2001?</a:t>
            </a:r>
          </a:p>
          <a:p>
            <a:pPr>
              <a:lnSpc>
                <a:spcPct val="90000"/>
              </a:lnSpc>
            </a:pPr>
            <a:r>
              <a:rPr lang="en-US" altLang="en-US"/>
              <a:t>Newer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Prepare a profile of the grocery purchases of John Smith for the years 2000 and 2001 (so that we can customize our marketing to him and get more of his business)</a:t>
            </a:r>
          </a:p>
          <a:p>
            <a:pPr lvl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55B2BD-97EB-7080-FC3B-C30FF273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5113-3C0C-4016-859A-0717F5EC0913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2A77502B-428A-0F04-3B55-19FCC106E8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Warehouses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3AA1546-F6C1-AB02-61A9-12423C8E5A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9525000" cy="4114800"/>
          </a:xfrm>
        </p:spPr>
        <p:txBody>
          <a:bodyPr/>
          <a:lstStyle/>
          <a:p>
            <a:r>
              <a:rPr lang="en-US" altLang="en-US" dirty="0"/>
              <a:t>OLAP and data mining databases are frequently stored on special servers called </a:t>
            </a:r>
            <a:r>
              <a:rPr lang="en-US" altLang="en-US" b="1" i="1" dirty="0"/>
              <a:t>data warehouses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Can accommodate the huge amount of data generated by OLTP systems</a:t>
            </a:r>
          </a:p>
          <a:p>
            <a:pPr lvl="1"/>
            <a:r>
              <a:rPr lang="en-US" altLang="en-US" dirty="0"/>
              <a:t>Allow OLAP queries and data mining to be run off-line so as not to impact the performance of OLTP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99D779-2AFE-3FA3-1BED-D529B4D4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9035-0C3C-491C-8D14-58FB1D19EDB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A7A6AE09-F11F-162E-05BB-3899D5C514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OLAP, Data Mining, and Analysis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1297378-D491-D9AF-8BC4-053EA34DF5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The “A” in OLAP stands for “Analytical”</a:t>
            </a:r>
          </a:p>
          <a:p>
            <a:pPr>
              <a:lnSpc>
                <a:spcPct val="90000"/>
              </a:lnSpc>
            </a:pPr>
            <a:r>
              <a:rPr lang="en-US" altLang="en-US"/>
              <a:t>Many OLAP and Data Mining applications involve sophisticated analysis methods from the fields of mathematics, statistical analysis, and artificial intelligence</a:t>
            </a:r>
          </a:p>
          <a:p>
            <a:pPr>
              <a:lnSpc>
                <a:spcPct val="90000"/>
              </a:lnSpc>
            </a:pPr>
            <a:r>
              <a:rPr lang="en-US" altLang="en-US"/>
              <a:t>Our main interest is in the database aspects of these fields, not the sophisticated analysis techniques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923091-B5CE-7BA7-F8C3-5F82E94F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98C-CC78-4EAE-AF0B-A136FFD26628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05142D73-AA8E-89CA-D7AF-0F228E1DBD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Fact Tables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7B6FE02-FA75-9132-6DCB-04F666769C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5912" y="1905000"/>
            <a:ext cx="9184888" cy="4191000"/>
          </a:xfrm>
        </p:spPr>
        <p:txBody>
          <a:bodyPr/>
          <a:lstStyle/>
          <a:p>
            <a:r>
              <a:rPr lang="en-US" altLang="en-US" dirty="0"/>
              <a:t>Many OLAP applications are based on a </a:t>
            </a:r>
            <a:r>
              <a:rPr lang="en-US" altLang="en-US" b="1" i="1" dirty="0"/>
              <a:t>fact table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For example, a supermarket application might be based on a table</a:t>
            </a:r>
          </a:p>
          <a:p>
            <a:pPr>
              <a:buFontTx/>
              <a:buNone/>
            </a:pPr>
            <a:r>
              <a:rPr lang="en-US" altLang="en-US" sz="2000" dirty="0"/>
              <a:t>             </a:t>
            </a: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Sales</a:t>
            </a:r>
            <a:r>
              <a:rPr lang="en-US" altLang="en-US" sz="2400" dirty="0"/>
              <a:t> (</a:t>
            </a:r>
            <a:r>
              <a:rPr lang="en-US" altLang="en-US" sz="2400" i="1" dirty="0" err="1"/>
              <a:t>Market</a:t>
            </a:r>
            <a:r>
              <a:rPr lang="en-US" altLang="en-US" sz="2400" dirty="0" err="1"/>
              <a:t>_</a:t>
            </a:r>
            <a:r>
              <a:rPr lang="en-US" altLang="en-US" sz="2400" i="1" dirty="0" err="1"/>
              <a:t>Id</a:t>
            </a:r>
            <a:r>
              <a:rPr lang="en-US" altLang="en-US" sz="2400" dirty="0"/>
              <a:t>, </a:t>
            </a:r>
            <a:r>
              <a:rPr lang="en-US" altLang="en-US" sz="2400" i="1" dirty="0" err="1"/>
              <a:t>Product_Id</a:t>
            </a:r>
            <a:r>
              <a:rPr lang="en-US" altLang="en-US" sz="2400" dirty="0"/>
              <a:t>, </a:t>
            </a:r>
            <a:r>
              <a:rPr lang="en-US" altLang="en-US" sz="2400" i="1" dirty="0" err="1"/>
              <a:t>Time_Id</a:t>
            </a:r>
            <a:r>
              <a:rPr lang="en-US" altLang="en-US" sz="2400" dirty="0"/>
              <a:t>, </a:t>
            </a:r>
            <a:r>
              <a:rPr lang="en-US" altLang="en-US" sz="2400" i="1" dirty="0" err="1"/>
              <a:t>Sales_Amt</a:t>
            </a:r>
            <a:r>
              <a:rPr lang="en-US" altLang="en-US" sz="2400" dirty="0"/>
              <a:t>)</a:t>
            </a:r>
          </a:p>
          <a:p>
            <a:r>
              <a:rPr lang="en-US" altLang="en-US" dirty="0"/>
              <a:t>The table can be viewed as </a:t>
            </a:r>
            <a:r>
              <a:rPr lang="en-US" altLang="en-US" i="1" dirty="0"/>
              <a:t>multidimensional</a:t>
            </a:r>
          </a:p>
          <a:p>
            <a:pPr lvl="1"/>
            <a:r>
              <a:rPr lang="en-US" altLang="en-US" sz="2000" i="1" dirty="0" err="1"/>
              <a:t>Market</a:t>
            </a:r>
            <a:r>
              <a:rPr lang="en-US" altLang="en-US" sz="2000" dirty="0" err="1"/>
              <a:t>_</a:t>
            </a:r>
            <a:r>
              <a:rPr lang="en-US" altLang="en-US" sz="2000" i="1" dirty="0" err="1"/>
              <a:t>Id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Product_Id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Time_Id</a:t>
            </a:r>
            <a:r>
              <a:rPr lang="en-US" altLang="en-US" dirty="0"/>
              <a:t>  are the dimensions that represent specific supermarkets, products, and time intervals</a:t>
            </a:r>
          </a:p>
          <a:p>
            <a:pPr lvl="1"/>
            <a:r>
              <a:rPr lang="en-US" altLang="en-US" i="1" dirty="0" err="1"/>
              <a:t>Sales_Amt</a:t>
            </a:r>
            <a:r>
              <a:rPr lang="en-US" altLang="en-US" dirty="0"/>
              <a:t>  is a function of the other three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DB6F72-BFBB-91B2-484C-67A8BE87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C9210-CA97-4BE7-BD0C-6754C826E1D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DDA166A9-B798-83D7-8F41-C9514436F3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762000"/>
          </a:xfrm>
        </p:spPr>
        <p:txBody>
          <a:bodyPr/>
          <a:lstStyle/>
          <a:p>
            <a:r>
              <a:rPr lang="en-US" altLang="en-US"/>
              <a:t>A Data Cube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DD807B5-325C-B970-B647-6AD45121D0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7696200" cy="1371600"/>
          </a:xfrm>
        </p:spPr>
        <p:txBody>
          <a:bodyPr/>
          <a:lstStyle/>
          <a:p>
            <a:r>
              <a:rPr lang="en-US" altLang="en-US" sz="2400" dirty="0"/>
              <a:t>Fact tables can be viewed as an N-dimensional </a:t>
            </a:r>
            <a:r>
              <a:rPr lang="en-US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 cube</a:t>
            </a:r>
            <a:r>
              <a:rPr lang="en-US" altLang="en-US" sz="2400" dirty="0"/>
              <a:t> (3-dimensional in our example)</a:t>
            </a:r>
          </a:p>
          <a:p>
            <a:pPr lvl="1"/>
            <a:r>
              <a:rPr lang="en-US" altLang="en-US" sz="2000" dirty="0"/>
              <a:t> The entries in the cube are the values for </a:t>
            </a:r>
            <a:r>
              <a:rPr lang="en-US" altLang="en-US" sz="2000" i="1" dirty="0" err="1"/>
              <a:t>Sales_Amts</a:t>
            </a:r>
            <a:endParaRPr lang="en-US" altLang="en-US" sz="2000" i="1" dirty="0"/>
          </a:p>
          <a:p>
            <a:endParaRPr lang="en-US" altLang="en-US" dirty="0"/>
          </a:p>
        </p:txBody>
      </p:sp>
      <p:pic>
        <p:nvPicPr>
          <p:cNvPr id="11269" name="Picture 5">
            <a:extLst>
              <a:ext uri="{FF2B5EF4-FFF2-40B4-BE49-F238E27FC236}">
                <a16:creationId xmlns:a16="http://schemas.microsoft.com/office/drawing/2014/main" id="{2E14790D-F94C-D826-3C77-0BF97E15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175000"/>
            <a:ext cx="41910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2407</TotalTime>
  <Words>2207</Words>
  <Application>Microsoft Macintosh PowerPoint</Application>
  <PresentationFormat>Widescreen</PresentationFormat>
  <Paragraphs>277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Century Gothic</vt:lpstr>
      <vt:lpstr>Open Sans</vt:lpstr>
      <vt:lpstr>Roboto</vt:lpstr>
      <vt:lpstr>Times New Roman</vt:lpstr>
      <vt:lpstr>Office Theme</vt:lpstr>
      <vt:lpstr>On Line Analytic Processing (OLAP)   Pertemuan 10 MK Basis Data</vt:lpstr>
      <vt:lpstr>OLTP Compared With OLAP</vt:lpstr>
      <vt:lpstr>The Internet Grocer</vt:lpstr>
      <vt:lpstr>OLAP: Traditional Compared with Newer Applications</vt:lpstr>
      <vt:lpstr>The Internet Grocer</vt:lpstr>
      <vt:lpstr>Data Warehouses</vt:lpstr>
      <vt:lpstr>OLAP, Data Mining, and Analysis</vt:lpstr>
      <vt:lpstr>Fact Tables</vt:lpstr>
      <vt:lpstr>A Data Cube</vt:lpstr>
      <vt:lpstr>Dimension Tables</vt:lpstr>
      <vt:lpstr>Star Schema</vt:lpstr>
      <vt:lpstr>Aggregation</vt:lpstr>
      <vt:lpstr>Aggregation over  Time</vt:lpstr>
      <vt:lpstr>Drilling Down and Rolling Up</vt:lpstr>
      <vt:lpstr>Drilling Down</vt:lpstr>
      <vt:lpstr>Rolling Up</vt:lpstr>
      <vt:lpstr>Pivoting</vt:lpstr>
      <vt:lpstr>Slicing-and-Dicing</vt:lpstr>
      <vt:lpstr>Slicing-and-Dicing</vt:lpstr>
      <vt:lpstr>The CUBE Operator</vt:lpstr>
      <vt:lpstr>The Three Queries</vt:lpstr>
      <vt:lpstr>Definition of the CUBE Operator</vt:lpstr>
      <vt:lpstr>Example of  CUBE Operator</vt:lpstr>
      <vt:lpstr>Materialized Views</vt:lpstr>
      <vt:lpstr>ROLAP and MOLAP</vt:lpstr>
      <vt:lpstr>MOLAP</vt:lpstr>
      <vt:lpstr>Implementation Issues</vt:lpstr>
      <vt:lpstr>Terima Kasih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Writing, Data Processing, and Information Presentation with Microsoft Application</dc:title>
  <dc:creator>Ika</dc:creator>
  <cp:lastModifiedBy>Maryamah</cp:lastModifiedBy>
  <cp:revision>520</cp:revision>
  <dcterms:created xsi:type="dcterms:W3CDTF">2021-07-15T12:48:52Z</dcterms:created>
  <dcterms:modified xsi:type="dcterms:W3CDTF">2023-11-09T12:39:26Z</dcterms:modified>
</cp:coreProperties>
</file>