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7" r:id="rId3"/>
    <p:sldId id="327" r:id="rId4"/>
    <p:sldId id="319" r:id="rId5"/>
    <p:sldId id="320" r:id="rId6"/>
    <p:sldId id="322" r:id="rId7"/>
    <p:sldId id="321" r:id="rId8"/>
    <p:sldId id="323" r:id="rId9"/>
    <p:sldId id="282" r:id="rId10"/>
    <p:sldId id="336" r:id="rId11"/>
    <p:sldId id="337" r:id="rId12"/>
    <p:sldId id="342" r:id="rId13"/>
    <p:sldId id="343" r:id="rId14"/>
    <p:sldId id="331" r:id="rId15"/>
    <p:sldId id="338" r:id="rId16"/>
    <p:sldId id="344" r:id="rId17"/>
    <p:sldId id="345" r:id="rId18"/>
    <p:sldId id="326" r:id="rId19"/>
    <p:sldId id="324" r:id="rId20"/>
    <p:sldId id="325" r:id="rId21"/>
    <p:sldId id="310" r:id="rId22"/>
    <p:sldId id="328" r:id="rId23"/>
    <p:sldId id="311" r:id="rId24"/>
    <p:sldId id="333" r:id="rId25"/>
    <p:sldId id="269" r:id="rId26"/>
    <p:sldId id="313" r:id="rId27"/>
    <p:sldId id="314" r:id="rId28"/>
    <p:sldId id="332" r:id="rId29"/>
    <p:sldId id="315" r:id="rId30"/>
    <p:sldId id="316" r:id="rId31"/>
    <p:sldId id="339" r:id="rId32"/>
    <p:sldId id="317" r:id="rId33"/>
    <p:sldId id="340" r:id="rId34"/>
    <p:sldId id="341" r:id="rId35"/>
    <p:sldId id="334" r:id="rId36"/>
    <p:sldId id="335" r:id="rId37"/>
    <p:sldId id="346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238" autoAdjust="0"/>
  </p:normalViewPr>
  <p:slideViewPr>
    <p:cSldViewPr snapToGrid="0">
      <p:cViewPr>
        <p:scale>
          <a:sx n="118" d="100"/>
          <a:sy n="118" d="100"/>
        </p:scale>
        <p:origin x="5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64E24-8A30-4EFB-BB79-FAF1978664AB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BE2E0-58D4-4432-806D-A28A9B88EB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94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01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813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9347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841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855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21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698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485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2014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E2E0-58D4-4432-806D-A28A9B88EB3F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483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9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13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759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4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616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862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90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715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3089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697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E2E0-58D4-4432-806D-A28A9B88EB3F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5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80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E2E0-58D4-4432-806D-A28A9B88EB3F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194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245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850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988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867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29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E2E0-58D4-4432-806D-A28A9B88EB3F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622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E2E0-58D4-4432-806D-A28A9B88EB3F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BE2E0-58D4-4432-806D-A28A9B88EB3F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280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09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46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81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16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444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97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3F85-61DB-6AE2-53A7-6FC6EFB2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4AF81-C3F0-B8EF-8198-47F79E75A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E519-C7BA-CE15-B6E9-9420D3D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87BA-E305-4DC1-6230-8B264AF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4ABF-6681-3D80-BAF4-65601EC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0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C61F-CF45-A6E7-D67E-DEA63F8B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D4C1F-D0F0-371A-26A8-213F06E8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0861-2EE9-C042-7C8D-679F9E2A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6898-96AC-985D-6EF7-D8ABCAE4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507B-AB72-2A46-CAB9-FEF5EE6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40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7879-6126-9551-F833-4023683F7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C19E6-CDA7-CC69-A468-2B5B6CEF4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068-491F-C327-AE24-2F2C72A2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1F20-1E78-A7D3-6031-8FBD3BB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2168-1A6F-68FA-86AB-9CB946F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8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FE8D-093D-A3A7-42C3-62F53B74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DFFF-F02E-94CF-CA93-6618A6FE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8BE8-D9B2-0080-9736-2C0C8B89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C92-5324-59FF-6B7A-E095B6A4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B952-0082-477D-77C3-7E84499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3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E3C-1919-A233-97C3-08ED3170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82BB-A2E9-C526-E59F-27BE0972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4044-D347-5A85-2770-13A45A9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0E75-7BA4-FE17-F54C-521AD59C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7650-DD00-68F1-762F-8340C778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6123-5ADD-F353-C471-E01BFDA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39B6-B54E-44C6-23CC-771093ABD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0FEA-D808-4D91-2D80-296DF08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66FE-DCD4-54A9-681B-C78808A9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72637-8B2E-83B0-0E10-17C65687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B830-6704-48FD-25EC-62123D58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32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C9E2-85D8-B13E-02B9-428337D8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7C14-8B9F-2CA1-CA0F-C8FED2EE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2192E-E693-0903-B916-D3BD692F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ADD0-36C8-01E2-71E2-5C3DB46B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3A94D-D95E-FFCF-B214-720BA07A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F9473-90FB-BB97-A951-C129ED54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482DE-6800-1CD7-38FB-B039CDAD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697E-02B4-4779-3832-7C2C1E6E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9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BB88-9410-738D-126D-F48AE531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9B0D3-4E11-C8EB-CE42-3EDB7062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A483-7D2A-B5DF-6605-EB1EBF6B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AFAFC-0167-E0A7-5AA8-3305C9B5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2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E808C-B845-2C13-D26F-838B9BB3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F58A-1316-C49E-B8DD-A5A35345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4755-776B-CC7A-CAD7-5F091A94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02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C76-5D22-D8AA-2B8D-F4C22928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A628-C471-B989-EB82-44E19383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0F12-0D6A-C629-0E0B-BDADD2736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44F57-CA49-83FA-2161-24DE8F57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F47DB-B791-58B3-5C42-A81B6D5B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6193B-A3B1-BB5A-EF51-C3FAEBB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53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9C3-1FD8-EE34-E569-D4C4FF1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9C49-68EF-5D3E-1061-DFB9371DF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AAF48-1E3C-5389-1276-8A374B5B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0672A-FC49-FCDE-8F65-3D6991CA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330D-6DB4-73FB-8037-D1CC20A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9B9C4-5F24-8A11-B71D-25A690A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D395-7EAC-3846-6AA9-154D58A1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9009-3F9E-1312-C5AA-DAA5DD10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86A3-56F2-6A3B-AC1F-D10D4995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4DB0-E47F-F1D3-625C-7E514592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8F2E-E1A3-7018-78F6-5A780961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5B86-F3AA-4D37-8D48-267AC8AB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03" y="1029240"/>
            <a:ext cx="9144000" cy="2512276"/>
          </a:xfrm>
        </p:spPr>
        <p:txBody>
          <a:bodyPr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(2)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</a:t>
            </a:r>
            <a:b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Pertemuan</a:t>
            </a: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</a:t>
            </a:r>
            <a:b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MK Basis Data</a:t>
            </a:r>
            <a:endParaRPr lang="en-ID" sz="4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FE0F-E1B4-48FB-B32A-0F241A45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759"/>
            <a:ext cx="9144000" cy="224451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 N.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Fakhruzzaman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</a:p>
          <a:p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Maryamah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endParaRPr lang="en-US" sz="20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S1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Teknologi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Sains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  <a:p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Fakultas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Teknologi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Multidisiplin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Universitas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Airlangga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</a:t>
            </a:r>
            <a:endParaRPr lang="en-ID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WUACD Member Events – WUACD Airlangga">
            <a:extLst>
              <a:ext uri="{FF2B5EF4-FFF2-40B4-BE49-F238E27FC236}">
                <a16:creationId xmlns:a16="http://schemas.microsoft.com/office/drawing/2014/main" id="{FDD3AD11-B008-4754-8AFD-B8B47075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4" y="214779"/>
            <a:ext cx="598311" cy="5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163EE-31D1-4983-B2E8-613CEB0F9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779" y="299705"/>
            <a:ext cx="873395" cy="4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ECA42-2859-4E0A-933F-278A64DF1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86" y="299705"/>
            <a:ext cx="1322767" cy="428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FBA2A-7BB0-4C73-9D9C-863172367B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C56AE-96DE-4803-B1E8-2270E2E36B89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/>
              </a:rPr>
              <a:t>www.ftmm.unair.ac.id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82836-F51F-45E5-A8CA-2D5F5D5015E8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/>
              </a:rPr>
              <a:t>@ftmmunair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4F8429-0D87-4FD0-941E-EBA073F31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05" y="217380"/>
            <a:ext cx="1476035" cy="3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 of Multidimensional Data (1)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5"/>
            <a:ext cx="10495721" cy="446148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</a:p>
          <a:p>
            <a:pPr marL="577850"/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fakta-fakta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umumnya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rincian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terjadi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nilai-nilai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terukur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(measures)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ex: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total item yang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(price total)</a:t>
            </a:r>
          </a:p>
          <a:p>
            <a:pPr marL="577850"/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foreign-key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mengacu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surrogate-key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semua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Pemesanan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Pengiriman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dll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8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 of Multidimensional Data (2)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5"/>
            <a:ext cx="8237797" cy="4461481"/>
          </a:xfrm>
        </p:spPr>
        <p:txBody>
          <a:bodyPr>
            <a:normAutofit fontScale="92500"/>
          </a:bodyPr>
          <a:lstStyle/>
          <a:p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Menjelaskan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atribut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yang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keterangan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khusus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mengacu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pada:</a:t>
            </a:r>
          </a:p>
          <a:p>
            <a:pPr marL="9144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Ex: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vendor,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siapa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terlibat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Ex: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Karyawan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 </a:t>
            </a:r>
          </a:p>
          <a:p>
            <a:pPr marL="9144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terjadinya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lokasi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terjadinya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transaksi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ex: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alamat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kantor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sales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bertugas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 indent="-342900"/>
            <a:r>
              <a:rPr lang="de-DE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Tabel dimensi terdapat </a:t>
            </a:r>
            <a:r>
              <a:rPr lang="de-DE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hierarki</a:t>
            </a:r>
            <a:r>
              <a:rPr lang="de-DE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Misal: hierarki dimensi waktu </a:t>
            </a:r>
            <a:r>
              <a:rPr lang="de-DE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hari, bulan, kuartal, semester, tahun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54B854-1803-5EF5-0240-138F3A66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7695"/>
              </p:ext>
            </p:extLst>
          </p:nvPr>
        </p:nvGraphicFramePr>
        <p:xfrm>
          <a:off x="9615852" y="2310477"/>
          <a:ext cx="2224116" cy="1833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24116">
                  <a:extLst>
                    <a:ext uri="{9D8B030D-6E8A-4147-A177-3AD203B41FA5}">
                      <a16:colId xmlns:a16="http://schemas.microsoft.com/office/drawing/2014/main" val="14070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Dim_Date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48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1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52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8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47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 of Multidimensional Data (3)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5"/>
            <a:ext cx="10515600" cy="4461481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table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</a:p>
          <a:p>
            <a:pPr marL="577850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compound primary key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Biasanya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diisi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kumpulan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primary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Panjang data (length) primary key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total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panjang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primary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juga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tetap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dimasukkan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foreign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Concatenated primary key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digabungkan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composite primary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primary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sekaligus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berperan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foreign key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Paling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 primary key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sendiri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mempertimbangkan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data-data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Ex: autoincrement</a:t>
            </a:r>
          </a:p>
          <a:p>
            <a:pPr marL="9652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juga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tetap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dimasukkan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foreign key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0"/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8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 of Multidimensional Data (4)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5"/>
            <a:ext cx="6473165" cy="4461481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Surrogate key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kunci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pengganti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Primary Key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sequential integer (auto increment)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 Surrogate key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boleh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</a:t>
            </a:r>
          </a:p>
          <a:p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Mengisolasi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database OLTP</a:t>
            </a:r>
          </a:p>
          <a:p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6CF3F-F961-8514-FA97-2ED6091F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360" y="1812758"/>
            <a:ext cx="4965640" cy="33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Multidimensional Data Model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463" y="1198259"/>
            <a:ext cx="10495721" cy="44614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melihat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cube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cube,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memungkinan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dimodelkan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dilihat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D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8EC29-33C4-0905-14A1-EFEA4469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045" y="2148082"/>
            <a:ext cx="3061461" cy="1934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BE402-9813-6F63-56CD-805B817D2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44" y="4134291"/>
            <a:ext cx="6062065" cy="2241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D44DE-ADC2-3681-430E-0C218FF99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068" y="2321646"/>
            <a:ext cx="4088314" cy="36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 (1)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5"/>
            <a:ext cx="10515599" cy="446148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umumnya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mengalami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berdampak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terjadinya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/update pada data warehouse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relatif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lambat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disebut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mengelola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627063" indent="-342900">
              <a:buFont typeface="Courier New" panose="02070309020205020404" pitchFamily="49" charset="0"/>
              <a:buChar char="o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</a:p>
          <a:p>
            <a:pPr marL="625475" indent="0">
              <a:buNone/>
            </a:pP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ditimpa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pada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data. Data lama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hilang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catatan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5931B4-8E31-647A-8CA8-8345964C9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07107"/>
              </p:ext>
            </p:extLst>
          </p:nvPr>
        </p:nvGraphicFramePr>
        <p:xfrm>
          <a:off x="528776" y="5537319"/>
          <a:ext cx="5170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26">
                  <a:extLst>
                    <a:ext uri="{9D8B030D-6E8A-4147-A177-3AD203B41FA5}">
                      <a16:colId xmlns:a16="http://schemas.microsoft.com/office/drawing/2014/main" val="2477853214"/>
                    </a:ext>
                  </a:extLst>
                </a:gridCol>
                <a:gridCol w="1292726">
                  <a:extLst>
                    <a:ext uri="{9D8B030D-6E8A-4147-A177-3AD203B41FA5}">
                      <a16:colId xmlns:a16="http://schemas.microsoft.com/office/drawing/2014/main" val="1443646447"/>
                    </a:ext>
                  </a:extLst>
                </a:gridCol>
                <a:gridCol w="1292726">
                  <a:extLst>
                    <a:ext uri="{9D8B030D-6E8A-4147-A177-3AD203B41FA5}">
                      <a16:colId xmlns:a16="http://schemas.microsoft.com/office/drawing/2014/main" val="1118291727"/>
                    </a:ext>
                  </a:extLst>
                </a:gridCol>
                <a:gridCol w="1292726">
                  <a:extLst>
                    <a:ext uri="{9D8B030D-6E8A-4147-A177-3AD203B41FA5}">
                      <a16:colId xmlns:a16="http://schemas.microsoft.com/office/drawing/2014/main" val="34383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4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B1C17-4344-A3AE-365E-BB12AB97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44637"/>
              </p:ext>
            </p:extLst>
          </p:nvPr>
        </p:nvGraphicFramePr>
        <p:xfrm>
          <a:off x="6532073" y="5537318"/>
          <a:ext cx="5170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26">
                  <a:extLst>
                    <a:ext uri="{9D8B030D-6E8A-4147-A177-3AD203B41FA5}">
                      <a16:colId xmlns:a16="http://schemas.microsoft.com/office/drawing/2014/main" val="2477853214"/>
                    </a:ext>
                  </a:extLst>
                </a:gridCol>
                <a:gridCol w="1292726">
                  <a:extLst>
                    <a:ext uri="{9D8B030D-6E8A-4147-A177-3AD203B41FA5}">
                      <a16:colId xmlns:a16="http://schemas.microsoft.com/office/drawing/2014/main" val="1443646447"/>
                    </a:ext>
                  </a:extLst>
                </a:gridCol>
                <a:gridCol w="1292726">
                  <a:extLst>
                    <a:ext uri="{9D8B030D-6E8A-4147-A177-3AD203B41FA5}">
                      <a16:colId xmlns:a16="http://schemas.microsoft.com/office/drawing/2014/main" val="1118291727"/>
                    </a:ext>
                  </a:extLst>
                </a:gridCol>
                <a:gridCol w="1292726">
                  <a:extLst>
                    <a:ext uri="{9D8B030D-6E8A-4147-A177-3AD203B41FA5}">
                      <a16:colId xmlns:a16="http://schemas.microsoft.com/office/drawing/2014/main" val="34383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48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C24C5-3AD1-1314-9D29-DCA9AD93358D}"/>
              </a:ext>
            </a:extLst>
          </p:cNvPr>
          <p:cNvCxnSpPr/>
          <p:nvPr/>
        </p:nvCxnSpPr>
        <p:spPr>
          <a:xfrm>
            <a:off x="5854974" y="5918557"/>
            <a:ext cx="54109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0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 (2)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6"/>
            <a:ext cx="10495721" cy="228271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mengelola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(cont’d):</a:t>
            </a:r>
          </a:p>
          <a:p>
            <a:pPr marL="627063" indent="-342900">
              <a:buFont typeface="Courier New" panose="02070309020205020404" pitchFamily="49" charset="0"/>
              <a:buChar char="o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</a:p>
          <a:p>
            <a:pPr marL="968375" indent="-342900">
              <a:buFont typeface="Wingdings" panose="05000000000000000000" pitchFamily="2" charset="2"/>
              <a:buChar char="§"/>
            </a:pP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Jika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sumber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lama pada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diperbarui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tapi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menambah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pada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surrogate key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968375" indent="-342900">
              <a:buFont typeface="Wingdings" panose="05000000000000000000" pitchFamily="2" charset="2"/>
              <a:buChar char="§"/>
            </a:pP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tambahan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field/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kolom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tanggal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berlaku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68375" indent="-342900">
              <a:buFont typeface="Wingdings" panose="05000000000000000000" pitchFamily="2" charset="2"/>
              <a:buChar char="§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cocok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jika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diperlukan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31600F-ADA3-C15F-6E2F-E80A96FB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17704"/>
              </p:ext>
            </p:extLst>
          </p:nvPr>
        </p:nvGraphicFramePr>
        <p:xfrm>
          <a:off x="3874168" y="3869562"/>
          <a:ext cx="44436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87">
                  <a:extLst>
                    <a:ext uri="{9D8B030D-6E8A-4147-A177-3AD203B41FA5}">
                      <a16:colId xmlns:a16="http://schemas.microsoft.com/office/drawing/2014/main" val="2477853214"/>
                    </a:ext>
                  </a:extLst>
                </a:gridCol>
                <a:gridCol w="849128">
                  <a:extLst>
                    <a:ext uri="{9D8B030D-6E8A-4147-A177-3AD203B41FA5}">
                      <a16:colId xmlns:a16="http://schemas.microsoft.com/office/drawing/2014/main" val="1443646447"/>
                    </a:ext>
                  </a:extLst>
                </a:gridCol>
                <a:gridCol w="919887">
                  <a:extLst>
                    <a:ext uri="{9D8B030D-6E8A-4147-A177-3AD203B41FA5}">
                      <a16:colId xmlns:a16="http://schemas.microsoft.com/office/drawing/2014/main" val="1118291727"/>
                    </a:ext>
                  </a:extLst>
                </a:gridCol>
                <a:gridCol w="1118018">
                  <a:extLst>
                    <a:ext uri="{9D8B030D-6E8A-4147-A177-3AD203B41FA5}">
                      <a16:colId xmlns:a16="http://schemas.microsoft.com/office/drawing/2014/main" val="3438315513"/>
                    </a:ext>
                  </a:extLst>
                </a:gridCol>
                <a:gridCol w="962241">
                  <a:extLst>
                    <a:ext uri="{9D8B030D-6E8A-4147-A177-3AD203B41FA5}">
                      <a16:colId xmlns:a16="http://schemas.microsoft.com/office/drawing/2014/main" val="951015518"/>
                    </a:ext>
                  </a:extLst>
                </a:gridCol>
              </a:tblGrid>
              <a:tr h="224867">
                <a:tc>
                  <a:txBody>
                    <a:bodyPr/>
                    <a:lstStyle/>
                    <a:p>
                      <a:r>
                        <a:rPr lang="en-US" dirty="0"/>
                        <a:t>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458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48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803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A5F52E-88D7-EA88-444C-7A8572434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25059"/>
              </p:ext>
            </p:extLst>
          </p:nvPr>
        </p:nvGraphicFramePr>
        <p:xfrm>
          <a:off x="2399207" y="5157530"/>
          <a:ext cx="74134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769">
                  <a:extLst>
                    <a:ext uri="{9D8B030D-6E8A-4147-A177-3AD203B41FA5}">
                      <a16:colId xmlns:a16="http://schemas.microsoft.com/office/drawing/2014/main" val="2477853214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1443646447"/>
                    </a:ext>
                  </a:extLst>
                </a:gridCol>
                <a:gridCol w="1026695">
                  <a:extLst>
                    <a:ext uri="{9D8B030D-6E8A-4147-A177-3AD203B41FA5}">
                      <a16:colId xmlns:a16="http://schemas.microsoft.com/office/drawing/2014/main" val="1118291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31551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951015518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586151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458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2006-06-20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48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2999-12-01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2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 (3)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6"/>
            <a:ext cx="10495721" cy="228271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mengelola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dimensions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(cont’d):</a:t>
            </a:r>
          </a:p>
          <a:p>
            <a:pPr marL="627063" indent="-342900">
              <a:buFont typeface="Courier New" panose="02070309020205020404" pitchFamily="49" charset="0"/>
              <a:buChar char="o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</a:t>
            </a:r>
          </a:p>
          <a:p>
            <a:pPr marL="968375" indent="-342900">
              <a:buFont typeface="Wingdings" panose="05000000000000000000" pitchFamily="2" charset="2"/>
              <a:buChar char="§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menambah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namun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memodifikasi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mencerminkan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perubahan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menambahkan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kolom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menyimpan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A5F52E-88D7-EA88-444C-7A8572434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5253"/>
              </p:ext>
            </p:extLst>
          </p:nvPr>
        </p:nvGraphicFramePr>
        <p:xfrm>
          <a:off x="2399207" y="3872834"/>
          <a:ext cx="74134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769">
                  <a:extLst>
                    <a:ext uri="{9D8B030D-6E8A-4147-A177-3AD203B41FA5}">
                      <a16:colId xmlns:a16="http://schemas.microsoft.com/office/drawing/2014/main" val="2477853214"/>
                    </a:ext>
                  </a:extLst>
                </a:gridCol>
                <a:gridCol w="703153">
                  <a:extLst>
                    <a:ext uri="{9D8B030D-6E8A-4147-A177-3AD203B41FA5}">
                      <a16:colId xmlns:a16="http://schemas.microsoft.com/office/drawing/2014/main" val="1443646447"/>
                    </a:ext>
                  </a:extLst>
                </a:gridCol>
                <a:gridCol w="1026695">
                  <a:extLst>
                    <a:ext uri="{9D8B030D-6E8A-4147-A177-3AD203B41FA5}">
                      <a16:colId xmlns:a16="http://schemas.microsoft.com/office/drawing/2014/main" val="11182917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31551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951015518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586151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Org_city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458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2006-06-20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8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27"/>
            <a:ext cx="10515600" cy="245383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Definisi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700" i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3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Definisi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6"/>
            <a:ext cx="10757273" cy="3884516"/>
          </a:xfrm>
        </p:spPr>
        <p:txBody>
          <a:bodyPr>
            <a:normAutofit/>
          </a:bodyPr>
          <a:lstStyle/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Tahap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kedua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pengembangan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setelah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perencaan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proyek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DW. </a:t>
            </a:r>
          </a:p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Langkah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 (Kimball dan Ross, 2013):</a:t>
            </a:r>
          </a:p>
          <a:p>
            <a:pPr marL="795338" indent="-457200">
              <a:buFont typeface="+mj-lt"/>
              <a:buAutoNum type="arabicPeriod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Identifikasi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</a:t>
            </a:r>
          </a:p>
          <a:p>
            <a:pPr marL="795338" indent="-457200">
              <a:buFont typeface="+mj-lt"/>
              <a:buAutoNum type="arabicPeriod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Granularity</a:t>
            </a:r>
          </a:p>
          <a:p>
            <a:pPr marL="795338" indent="-457200">
              <a:buFont typeface="+mj-lt"/>
              <a:buAutoNum type="arabicPeriod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95338" indent="-457200">
              <a:buFont typeface="+mj-lt"/>
              <a:buAutoNum type="arabicPeriod"/>
            </a:pP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Fakta (</a:t>
            </a:r>
            <a:r>
              <a:rPr lang="en-ID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Package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2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Multidimensional data</a:t>
            </a:r>
          </a:p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Slowly changing dimension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</a:t>
            </a:r>
          </a:p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Skema data warehouse</a:t>
            </a: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44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Identifikasi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6"/>
            <a:ext cx="10757273" cy="3884516"/>
          </a:xfrm>
        </p:spPr>
        <p:txBody>
          <a:bodyPr>
            <a:normAutofit/>
          </a:bodyPr>
          <a:lstStyle/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aktivitas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organisasi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Biasanya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dinyatakan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kerja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aktif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ex: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pemesanan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pembayaran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pengiriman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pengembalian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dll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Identifikasi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input, proses, dan output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proses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proses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berkaitan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pengukuran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kinerja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menjadi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acuan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mendefinisikan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pengukuran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fakta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(</a:t>
            </a:r>
            <a:r>
              <a:rPr lang="en-ID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fact measurement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 pada DW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Fokus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ke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proses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daripada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departemen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agar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informasi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konsisten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diperoleh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baik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7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Granularity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10495722" cy="4438168"/>
          </a:xfrm>
        </p:spPr>
        <p:txBody>
          <a:bodyPr>
            <a:normAutofit/>
          </a:bodyPr>
          <a:lstStyle/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granularity/grain pada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semua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level/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hierarki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merepresentasikan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pengukuran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</a:t>
            </a:r>
            <a:r>
              <a:rPr lang="en-ID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granularity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ringkas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tinggi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</a:t>
            </a:r>
            <a:r>
              <a:rPr lang="en-ID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granularity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36538" indent="0">
              <a:buNone/>
            </a:pPr>
            <a:r>
              <a:rPr lang="en-ID" sz="2200" i="1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Granularity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detail </a:t>
            </a:r>
            <a:r>
              <a:rPr lang="en-ID" sz="2200" dirty="0" err="1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ringkasan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ID" sz="2200" i="1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summarization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ID" sz="2200" dirty="0" err="1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unit data pada DW (</a:t>
            </a:r>
            <a:r>
              <a:rPr lang="en-ID" sz="2200" dirty="0" err="1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Inmon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2022)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harus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menjawab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pertanyaan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sedetail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pengukuran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harus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model dimensional.</a:t>
            </a: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5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Granularity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9897CC4-6392-CF49-0EAA-8EEB8E695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771767"/>
              </p:ext>
            </p:extLst>
          </p:nvPr>
        </p:nvGraphicFramePr>
        <p:xfrm>
          <a:off x="8054417" y="2267175"/>
          <a:ext cx="2630516" cy="1833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0516">
                  <a:extLst>
                    <a:ext uri="{9D8B030D-6E8A-4147-A177-3AD203B41FA5}">
                      <a16:colId xmlns:a16="http://schemas.microsoft.com/office/drawing/2014/main" val="1690003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Fakta_Distribusi_Buku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Buku_id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344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Gudang_id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7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/>
                        <a:t>Toko_id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17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/>
                        <a:t>Waktu_id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9428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6D214935-F362-FF73-29BF-F7443485F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31575"/>
              </p:ext>
            </p:extLst>
          </p:nvPr>
        </p:nvGraphicFramePr>
        <p:xfrm>
          <a:off x="3102759" y="1256277"/>
          <a:ext cx="22241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116">
                  <a:extLst>
                    <a:ext uri="{9D8B030D-6E8A-4147-A177-3AD203B41FA5}">
                      <a16:colId xmlns:a16="http://schemas.microsoft.com/office/drawing/2014/main" val="14070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Dim_Date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4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17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C408FC-D971-306E-026D-DD2E3DE9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85763"/>
              </p:ext>
            </p:extLst>
          </p:nvPr>
        </p:nvGraphicFramePr>
        <p:xfrm>
          <a:off x="3102759" y="2617543"/>
          <a:ext cx="2224116" cy="14681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24116">
                  <a:extLst>
                    <a:ext uri="{9D8B030D-6E8A-4147-A177-3AD203B41FA5}">
                      <a16:colId xmlns:a16="http://schemas.microsoft.com/office/drawing/2014/main" val="14070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Dim_Date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48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17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525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FE5893-0A2C-D95E-BEFF-75A2AB14F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76361"/>
              </p:ext>
            </p:extLst>
          </p:nvPr>
        </p:nvGraphicFramePr>
        <p:xfrm>
          <a:off x="3102759" y="4391207"/>
          <a:ext cx="2224116" cy="1833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24116">
                  <a:extLst>
                    <a:ext uri="{9D8B030D-6E8A-4147-A177-3AD203B41FA5}">
                      <a16:colId xmlns:a16="http://schemas.microsoft.com/office/drawing/2014/main" val="14070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Dim_Date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484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1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52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881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6710CE-D1E2-9A56-A3E4-352554C1A213}"/>
              </a:ext>
            </a:extLst>
          </p:cNvPr>
          <p:cNvSpPr txBox="1"/>
          <p:nvPr/>
        </p:nvSpPr>
        <p:spPr>
          <a:xfrm>
            <a:off x="808295" y="3166940"/>
            <a:ext cx="2040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endParaRPr lang="en-ID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4BB39-5675-7CC1-5717-EA51313AD52B}"/>
              </a:ext>
            </a:extLst>
          </p:cNvPr>
          <p:cNvSpPr txBox="1"/>
          <p:nvPr/>
        </p:nvSpPr>
        <p:spPr>
          <a:xfrm>
            <a:off x="6865127" y="3166940"/>
            <a:ext cx="2040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997BA7-F9E9-C75F-72B8-AE9D26E4B57F}"/>
              </a:ext>
            </a:extLst>
          </p:cNvPr>
          <p:cNvCxnSpPr>
            <a:cxnSpLocks/>
          </p:cNvCxnSpPr>
          <p:nvPr/>
        </p:nvCxnSpPr>
        <p:spPr>
          <a:xfrm flipH="1" flipV="1">
            <a:off x="5646821" y="3567050"/>
            <a:ext cx="2407596" cy="3793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AD0B-C9F7-FB40-7AA2-788559232D65}"/>
              </a:ext>
            </a:extLst>
          </p:cNvPr>
          <p:cNvSpPr/>
          <p:nvPr/>
        </p:nvSpPr>
        <p:spPr>
          <a:xfrm>
            <a:off x="417095" y="1106905"/>
            <a:ext cx="5229726" cy="52692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7" y="1668386"/>
            <a:ext cx="10757273" cy="3884516"/>
          </a:xfrm>
        </p:spPr>
        <p:txBody>
          <a:bodyPr>
            <a:normAutofit/>
          </a:bodyPr>
          <a:lstStyle/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Mendeskripsikan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ID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Star schema - Wikipedia">
            <a:extLst>
              <a:ext uri="{FF2B5EF4-FFF2-40B4-BE49-F238E27FC236}">
                <a16:creationId xmlns:a16="http://schemas.microsoft.com/office/drawing/2014/main" id="{B0345EB0-0649-CB9B-3222-E6531F1C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91" y="2776117"/>
            <a:ext cx="4278842" cy="268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26AB75-8134-CCEB-F7B7-157CC9A6C8C7}"/>
              </a:ext>
            </a:extLst>
          </p:cNvPr>
          <p:cNvSpPr/>
          <p:nvPr/>
        </p:nvSpPr>
        <p:spPr>
          <a:xfrm>
            <a:off x="8314267" y="3810000"/>
            <a:ext cx="1337733" cy="575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C1B2A31-C794-0590-F302-5BE6D3274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9" y="2669733"/>
            <a:ext cx="4607647" cy="29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2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</a:t>
            </a:r>
            <a:r>
              <a:rPr lang="en-US" sz="4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Mengidentifikasi</a:t>
            </a: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Fakta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99" y="1544300"/>
            <a:ext cx="10678600" cy="4351338"/>
          </a:xfrm>
        </p:spPr>
        <p:txBody>
          <a:bodyPr>
            <a:normAutofit/>
          </a:bodyPr>
          <a:lstStyle/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ditentukan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menjawab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pertanyaan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diukur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proses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Semua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kandidat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pengukuran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harus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sesuai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granularity pada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tahap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2. </a:t>
            </a:r>
          </a:p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biasanya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angka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mungkin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(sum, min, max, average,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misal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total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unit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pendapatan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kotor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dll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0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4.1. Information Package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99" y="1544300"/>
            <a:ext cx="579210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Salah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mendokumentasikan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Data Warehouse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table.</a:t>
            </a:r>
          </a:p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Terdiri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kolom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didetailkan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hingga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hierarki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terendah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dilengkapi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ukuran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bagian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bawah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table.</a:t>
            </a:r>
          </a:p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package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matriks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mengukur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kinerja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menganalisisnya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drill-up dan roll-up. </a:t>
            </a:r>
          </a:p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Roll-up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mendapatkan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ringkasan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keseluruhan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Drill-down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mendapatkan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ringkasan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detail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lagi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2" descr="Dhafiq Sagara: Information Package Dalam Menggambarkan Kebutuhan Bisnis  Untuk Jangka Panjang">
            <a:extLst>
              <a:ext uri="{FF2B5EF4-FFF2-40B4-BE49-F238E27FC236}">
                <a16:creationId xmlns:a16="http://schemas.microsoft.com/office/drawing/2014/main" id="{1D420195-E98E-27C6-5EA2-C5DEAC2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92" y="2233700"/>
            <a:ext cx="5066957" cy="266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4.1. Information Package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1037139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kasus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BookDist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Inc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distributor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buku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mendistribusikan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bukunya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domestic dan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internasional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Perusahaan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BookDist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Inc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mendistribusikan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buku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semua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toko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buku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terkemuka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kasus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diperlukan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warehouse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pengiriman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Gudang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toko-toko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buku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seluruh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dunia.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Buatlah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information package-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nya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8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4.1. Information Package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22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Package: Distributor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Buku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FEABE0-D554-60AF-F06F-30F2DD5F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98257"/>
              </p:ext>
            </p:extLst>
          </p:nvPr>
        </p:nvGraphicFramePr>
        <p:xfrm>
          <a:off x="455822" y="1999945"/>
          <a:ext cx="6127472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68">
                  <a:extLst>
                    <a:ext uri="{9D8B030D-6E8A-4147-A177-3AD203B41FA5}">
                      <a16:colId xmlns:a16="http://schemas.microsoft.com/office/drawing/2014/main" val="557718502"/>
                    </a:ext>
                  </a:extLst>
                </a:gridCol>
                <a:gridCol w="1531868">
                  <a:extLst>
                    <a:ext uri="{9D8B030D-6E8A-4147-A177-3AD203B41FA5}">
                      <a16:colId xmlns:a16="http://schemas.microsoft.com/office/drawing/2014/main" val="2742429661"/>
                    </a:ext>
                  </a:extLst>
                </a:gridCol>
                <a:gridCol w="1531868">
                  <a:extLst>
                    <a:ext uri="{9D8B030D-6E8A-4147-A177-3AD203B41FA5}">
                      <a16:colId xmlns:a16="http://schemas.microsoft.com/office/drawing/2014/main" val="1630870667"/>
                    </a:ext>
                  </a:extLst>
                </a:gridCol>
                <a:gridCol w="1531868">
                  <a:extLst>
                    <a:ext uri="{9D8B030D-6E8A-4147-A177-3AD203B41FA5}">
                      <a16:colId xmlns:a16="http://schemas.microsoft.com/office/drawing/2014/main" val="307480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Buku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2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ISBN </a:t>
                      </a:r>
                      <a:r>
                        <a:rPr lang="en-US" dirty="0" err="1"/>
                        <a:t>Buku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Toko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Kuartal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Penulis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3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Bulan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Penerbit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637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33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19941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r>
                        <a:rPr lang="en-US" dirty="0"/>
                        <a:t>Fakta: </a:t>
                      </a:r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buku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terkirim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700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BF1F4DC-F1EB-BCF3-0B91-A091E544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72" y="1566220"/>
            <a:ext cx="5074203" cy="1299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CCD765-6FAA-0C02-2B42-B76DC823D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438" y="3091774"/>
            <a:ext cx="4926669" cy="19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9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27"/>
            <a:ext cx="10515600" cy="245383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Schemas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700" i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62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Skema Data Warehouse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10515600" cy="4351338"/>
          </a:xfrm>
        </p:spPr>
        <p:txBody>
          <a:bodyPr>
            <a:normAutofit/>
          </a:bodyPr>
          <a:lstStyle/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skema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memodelkan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DW:</a:t>
            </a:r>
          </a:p>
          <a:p>
            <a:pPr marL="515938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 Schema</a:t>
            </a:r>
          </a:p>
          <a:p>
            <a:pPr marL="515938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Snowflake Schema</a:t>
            </a:r>
          </a:p>
          <a:p>
            <a:pPr marL="515938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 constellation schema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Perbedaan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ketiganya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normalisasi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kompleksitas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hubungan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5938"/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27"/>
            <a:ext cx="10515600" cy="245383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Multidimensional Data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700" i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1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 Schema (1)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5941733" cy="4351338"/>
          </a:xfrm>
        </p:spPr>
        <p:txBody>
          <a:bodyPr>
            <a:normAutofit/>
          </a:bodyPr>
          <a:lstStyle/>
          <a:p>
            <a:pPr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Skema DW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berbentuk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bintang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skema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dihubungkan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table-table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dimensinya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Karakteristik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65138"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Menciptakan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database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denormalisasi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query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cepat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5138"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Desain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fleksibel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5138"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Mengurangi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kompleksitas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metadata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C6012-386F-98D2-7B44-F043D151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72" y="2366059"/>
            <a:ext cx="4871150" cy="26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 Schema (2)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9" y="1668386"/>
            <a:ext cx="10495720" cy="4351338"/>
          </a:xfrm>
        </p:spPr>
        <p:txBody>
          <a:bodyPr>
            <a:normAutofit/>
          </a:bodyPr>
          <a:lstStyle/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Kelebihan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65138"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Mudah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dimengerti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5138"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Kinerja query</a:t>
            </a:r>
          </a:p>
          <a:p>
            <a:pPr marL="465138"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Struktur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Sederhana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5138" algn="just"/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Kekurangan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65138"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Membutuhkan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ruang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penyimpanan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besar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menyimpan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  <a:p>
            <a:pPr marL="465138"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mendukung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 many-to-many</a:t>
            </a:r>
          </a:p>
          <a:p>
            <a:pPr marL="465138" algn="just"/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mungkin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maintenance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sederhana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namun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berkembangnya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warehouse,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maintenance</a:t>
            </a:r>
          </a:p>
          <a:p>
            <a:pPr marL="465138" algn="just"/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5138" algn="just"/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3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Snowflake Schema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6569417" cy="4351338"/>
          </a:xfrm>
        </p:spPr>
        <p:txBody>
          <a:bodyPr>
            <a:normAutofit lnSpcReduction="10000"/>
          </a:bodyPr>
          <a:lstStyle/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Merepresentasikan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konsep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normalisasi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Normalisasi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menghilangkan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Pembuatan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snowflake schema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dimulai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 schema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Kelebihan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ukuran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penyimpanan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kecil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mudah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update dan maintenance, support many-to-many relationship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Kekurangan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dipahami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kueri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maintenance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kompleks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7B4E1-8152-E2E8-25E8-049D62AB5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617" y="1606160"/>
            <a:ext cx="442021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4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 Constellation Schema (1)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10515600" cy="4351338"/>
          </a:xfrm>
        </p:spPr>
        <p:txBody>
          <a:bodyPr>
            <a:normAutofit/>
          </a:bodyPr>
          <a:lstStyle/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 Constellation Schema = galaxy schema</a:t>
            </a:r>
          </a:p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Kumpulan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 schema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Terdiri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Keuntungan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kemampuan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memodelkan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akurat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menyeluruh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Kekurangan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didesain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20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 Constellation Schema (2)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B51EAC-A324-C78A-1E15-3620DE7C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93FC5-E2B0-0570-6432-90B47921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11" y="1778088"/>
            <a:ext cx="6844341" cy="4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1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27"/>
            <a:ext cx="10515600" cy="245383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Diskusi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Studi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Kasus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700" i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7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PHI minimart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6"/>
            <a:ext cx="4628322" cy="4351338"/>
          </a:xfrm>
        </p:spPr>
        <p:txBody>
          <a:bodyPr>
            <a:normAutofit/>
          </a:bodyPr>
          <a:lstStyle/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"PHI-Minimart"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database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fiktif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skenario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retailer. Cabang Minimart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tersebar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daerah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Indonesia. </a:t>
            </a:r>
          </a:p>
          <a:p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Lakukan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 Langkah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DW 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menghasilkan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Package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warehouse. </a:t>
            </a:r>
          </a:p>
          <a:p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0636C8-F878-BE48-644E-9807509E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667" y="1668386"/>
            <a:ext cx="5943600" cy="43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78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Package PHI minimart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72C22E-A52B-E02A-FAFB-4DAA3B1E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3F29AB5-8E60-DF43-993C-3E9DA594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82103"/>
              </p:ext>
            </p:extLst>
          </p:nvPr>
        </p:nvGraphicFramePr>
        <p:xfrm>
          <a:off x="3439654" y="2565138"/>
          <a:ext cx="612747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68">
                  <a:extLst>
                    <a:ext uri="{9D8B030D-6E8A-4147-A177-3AD203B41FA5}">
                      <a16:colId xmlns:a16="http://schemas.microsoft.com/office/drawing/2014/main" val="557718502"/>
                    </a:ext>
                  </a:extLst>
                </a:gridCol>
                <a:gridCol w="1531868">
                  <a:extLst>
                    <a:ext uri="{9D8B030D-6E8A-4147-A177-3AD203B41FA5}">
                      <a16:colId xmlns:a16="http://schemas.microsoft.com/office/drawing/2014/main" val="2742429661"/>
                    </a:ext>
                  </a:extLst>
                </a:gridCol>
                <a:gridCol w="1531868">
                  <a:extLst>
                    <a:ext uri="{9D8B030D-6E8A-4147-A177-3AD203B41FA5}">
                      <a16:colId xmlns:a16="http://schemas.microsoft.com/office/drawing/2014/main" val="1630870667"/>
                    </a:ext>
                  </a:extLst>
                </a:gridCol>
                <a:gridCol w="1531868">
                  <a:extLst>
                    <a:ext uri="{9D8B030D-6E8A-4147-A177-3AD203B41FA5}">
                      <a16:colId xmlns:a16="http://schemas.microsoft.com/office/drawing/2014/main" val="307480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2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Propinsi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Kuartal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3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Bulan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6373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r>
                        <a:rPr lang="en-US" dirty="0"/>
                        <a:t>Fakta: </a:t>
                      </a:r>
                      <a:r>
                        <a:rPr lang="en-US" dirty="0" err="1"/>
                        <a:t>jumlah</a:t>
                      </a:r>
                      <a:r>
                        <a:rPr lang="en-US" dirty="0"/>
                        <a:t> unit, total </a:t>
                      </a:r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51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27"/>
            <a:ext cx="10515600" cy="245383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Terima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Kasih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700" i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090BD-F8F3-BC86-A1FD-166D9D675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838" y="2550834"/>
            <a:ext cx="10756900" cy="21198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61B814-60C0-DC12-80C1-2AA18F71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C60E443-0205-7A36-8025-D962BA27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394" y="2461706"/>
            <a:ext cx="10753344" cy="29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5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(1)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C80780-995D-9F67-4D6C-197C2A008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47512" y="1387789"/>
            <a:ext cx="2619143" cy="214047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3F4E3-D656-18E3-7EDA-0C073E1D7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87" y="1416140"/>
            <a:ext cx="2619143" cy="2192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55D492-8325-70D2-0F3C-585E363D7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462" y="1464616"/>
            <a:ext cx="2491096" cy="2095314"/>
          </a:xfrm>
          <a:prstGeom prst="rect">
            <a:avLst/>
          </a:prstGeom>
        </p:spPr>
      </p:pic>
      <p:pic>
        <p:nvPicPr>
          <p:cNvPr id="1026" name="Picture 2" descr="Tentang Surabaya - IKBIS">
            <a:extLst>
              <a:ext uri="{FF2B5EF4-FFF2-40B4-BE49-F238E27FC236}">
                <a16:creationId xmlns:a16="http://schemas.microsoft.com/office/drawing/2014/main" id="{C528DC05-5CBB-970E-430B-BDD7A4D4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12" y="4181925"/>
            <a:ext cx="2619143" cy="17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oran Statue is One of Icon of Jakarta, Indonesia Editorial Photo -  Image of nice, indonesia: 187333911">
            <a:extLst>
              <a:ext uri="{FF2B5EF4-FFF2-40B4-BE49-F238E27FC236}">
                <a16:creationId xmlns:a16="http://schemas.microsoft.com/office/drawing/2014/main" id="{77ADF070-85A9-B276-B66B-E57ED3CEB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19" y="4207514"/>
            <a:ext cx="2321678" cy="17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gu Yogyakarta (Indonesia) - Review - Tripadvisor">
            <a:extLst>
              <a:ext uri="{FF2B5EF4-FFF2-40B4-BE49-F238E27FC236}">
                <a16:creationId xmlns:a16="http://schemas.microsoft.com/office/drawing/2014/main" id="{9E2A956E-9B11-FAF1-47A3-76BA3398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60" y="4181925"/>
            <a:ext cx="2337159" cy="17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(2)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B4DF619-4440-47F7-C987-582B1408B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86671"/>
              </p:ext>
            </p:extLst>
          </p:nvPr>
        </p:nvGraphicFramePr>
        <p:xfrm>
          <a:off x="838200" y="1825625"/>
          <a:ext cx="4149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18">
                  <a:extLst>
                    <a:ext uri="{9D8B030D-6E8A-4147-A177-3AD203B41FA5}">
                      <a16:colId xmlns:a16="http://schemas.microsoft.com/office/drawing/2014/main" val="863862260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200501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8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150.000.000,-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300.000.000,-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388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2502E3F-73DD-C0AF-F75C-A540643CA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38435"/>
              </p:ext>
            </p:extLst>
          </p:nvPr>
        </p:nvGraphicFramePr>
        <p:xfrm>
          <a:off x="6327371" y="1825625"/>
          <a:ext cx="4149436" cy="1844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74718">
                  <a:extLst>
                    <a:ext uri="{9D8B030D-6E8A-4147-A177-3AD203B41FA5}">
                      <a16:colId xmlns:a16="http://schemas.microsoft.com/office/drawing/2014/main" val="863862260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200501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8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Rasa </a:t>
                      </a:r>
                      <a:r>
                        <a:rPr lang="en-US" dirty="0" err="1"/>
                        <a:t>Seblak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Mieghetti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Chicken 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388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300.000.000,-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87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7DA1B9-DD28-72CD-A792-9BC48E91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99370"/>
              </p:ext>
            </p:extLst>
          </p:nvPr>
        </p:nvGraphicFramePr>
        <p:xfrm>
          <a:off x="814646" y="4117916"/>
          <a:ext cx="4149436" cy="1844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74718">
                  <a:extLst>
                    <a:ext uri="{9D8B030D-6E8A-4147-A177-3AD203B41FA5}">
                      <a16:colId xmlns:a16="http://schemas.microsoft.com/office/drawing/2014/main" val="303912808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202442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Penjualan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2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908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Jogjakarta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680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300.000.000,-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6376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F072657-72AF-816E-9172-75BC56A42CEF}"/>
              </a:ext>
            </a:extLst>
          </p:cNvPr>
          <p:cNvSpPr txBox="1"/>
          <p:nvPr/>
        </p:nvSpPr>
        <p:spPr>
          <a:xfrm>
            <a:off x="5647266" y="4485938"/>
            <a:ext cx="60610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Analisa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penjualan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berdasarkan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3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kategori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berbeda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: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waktu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produk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 dan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geografi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.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kategori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disebut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dengan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0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(3) – 3 dimension to multidimensional data view 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B4DF619-4440-47F7-C987-582B1408B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814022"/>
              </p:ext>
            </p:extLst>
          </p:nvPr>
        </p:nvGraphicFramePr>
        <p:xfrm>
          <a:off x="858077" y="1871980"/>
          <a:ext cx="10842859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56">
                  <a:extLst>
                    <a:ext uri="{9D8B030D-6E8A-4147-A177-3AD203B41FA5}">
                      <a16:colId xmlns:a16="http://schemas.microsoft.com/office/drawing/2014/main" val="863862260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166979703"/>
                    </a:ext>
                  </a:extLst>
                </a:gridCol>
                <a:gridCol w="1883834">
                  <a:extLst>
                    <a:ext uri="{9D8B030D-6E8A-4147-A177-3AD203B41FA5}">
                      <a16:colId xmlns:a16="http://schemas.microsoft.com/office/drawing/2014/main" val="2005010226"/>
                    </a:ext>
                  </a:extLst>
                </a:gridCol>
                <a:gridCol w="1883834">
                  <a:extLst>
                    <a:ext uri="{9D8B030D-6E8A-4147-A177-3AD203B41FA5}">
                      <a16:colId xmlns:a16="http://schemas.microsoft.com/office/drawing/2014/main" val="1328581140"/>
                    </a:ext>
                  </a:extLst>
                </a:gridCol>
                <a:gridCol w="1883834">
                  <a:extLst>
                    <a:ext uri="{9D8B030D-6E8A-4147-A177-3AD203B41FA5}">
                      <a16:colId xmlns:a16="http://schemas.microsoft.com/office/drawing/2014/main" val="3637443388"/>
                    </a:ext>
                  </a:extLst>
                </a:gridCol>
                <a:gridCol w="1883834">
                  <a:extLst>
                    <a:ext uri="{9D8B030D-6E8A-4147-A177-3AD203B41FA5}">
                      <a16:colId xmlns:a16="http://schemas.microsoft.com/office/drawing/2014/main" val="49412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Jogjakarta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8998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Rasa </a:t>
                      </a:r>
                      <a:r>
                        <a:rPr lang="en-US" dirty="0" err="1"/>
                        <a:t>Seblak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Rp.25.000.000,-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25.000.000,-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9927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Mieghetti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15.000.000,-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35.000.000,-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85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Chicken 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40.000.000,-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9.000.000,-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1.000.000,-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7545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55.000.000,-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69.000.000,-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26.000.000,-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144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Rasa Seblak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Rp.28.000.000,-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22.000.000,-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Mieghetti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20.000.000,-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29.000.000,-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1.000.000,-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495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Chicken Mushroom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38.000.000,-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8.000.000,-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4.000.000,-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332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58.000.000,-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65.000.000,-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Rp. 26.000.000,-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150.000.000,-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7701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100.000.000,-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Rp. 300.000.000,-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3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Multidimensional Data</a:t>
            </a:r>
            <a:endParaRPr lang="en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4469-ECA3-4341-81E6-1FDA764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668385"/>
            <a:ext cx="7473122" cy="4461481"/>
          </a:xfrm>
        </p:spPr>
        <p:txBody>
          <a:bodyPr>
            <a:normAutofit/>
          </a:bodyPr>
          <a:lstStyle/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berupa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dilihat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berbagai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sudut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pandang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berguna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endParaRPr lang="en-ID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lengkap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menganalisis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semakin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disajikan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kepada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pihak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manajerial</a:t>
            </a:r>
            <a:r>
              <a:rPr lang="en-ID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89982-CBA8-F213-49B3-3A9AC9A10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1" r="33261"/>
          <a:stretch/>
        </p:blipFill>
        <p:spPr>
          <a:xfrm>
            <a:off x="8334606" y="1812696"/>
            <a:ext cx="3857394" cy="33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9293</TotalTime>
  <Words>2264</Words>
  <Application>Microsoft Macintosh PowerPoint</Application>
  <PresentationFormat>Widescreen</PresentationFormat>
  <Paragraphs>473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Data Warehouse (2) d z Pertemuan 9 MK Basis Data</vt:lpstr>
      <vt:lpstr>Outline</vt:lpstr>
      <vt:lpstr>Multidimensional Data   </vt:lpstr>
      <vt:lpstr>Intro</vt:lpstr>
      <vt:lpstr>Intro</vt:lpstr>
      <vt:lpstr>Example (1)</vt:lpstr>
      <vt:lpstr>Example (2)</vt:lpstr>
      <vt:lpstr>Example (3) – 3 dimension to multidimensional data view </vt:lpstr>
      <vt:lpstr>Multidimensional Data</vt:lpstr>
      <vt:lpstr>Element of Multidimensional Data (1)</vt:lpstr>
      <vt:lpstr>Element of Multidimensional Data (2)</vt:lpstr>
      <vt:lpstr>Element of Multidimensional Data (3)</vt:lpstr>
      <vt:lpstr>Element of Multidimensional Data (4)</vt:lpstr>
      <vt:lpstr>Multidimensional Data Model</vt:lpstr>
      <vt:lpstr>Slowly Changing Dimensions (1)</vt:lpstr>
      <vt:lpstr>Slowly Changing Dimensions (2)</vt:lpstr>
      <vt:lpstr>Slowly Changing Dimensions (3)</vt:lpstr>
      <vt:lpstr>Definisi Kebutuhan DW   </vt:lpstr>
      <vt:lpstr>Definisi Kebutuhan DW</vt:lpstr>
      <vt:lpstr>1. Identifikasi Bisnis Proses</vt:lpstr>
      <vt:lpstr>2. Menentukan Level Granularity</vt:lpstr>
      <vt:lpstr>2. Menentukan Level Granularity</vt:lpstr>
      <vt:lpstr>3. Mengidentifikasi Dimensi</vt:lpstr>
      <vt:lpstr>4. Mengidentifikasi Fakta</vt:lpstr>
      <vt:lpstr>4.1. Information Package</vt:lpstr>
      <vt:lpstr>4.1. Information Package</vt:lpstr>
      <vt:lpstr>4.1. Information Package</vt:lpstr>
      <vt:lpstr>Data Warehouse Schemas   </vt:lpstr>
      <vt:lpstr>Skema Data Warehouse</vt:lpstr>
      <vt:lpstr>Star Schema (1)</vt:lpstr>
      <vt:lpstr>Star Schema (2)</vt:lpstr>
      <vt:lpstr>Snowflake Schema</vt:lpstr>
      <vt:lpstr>Fact Constellation Schema (1)</vt:lpstr>
      <vt:lpstr>Fact Constellation Schema (2)</vt:lpstr>
      <vt:lpstr>Diskusi: Studi Kasus   </vt:lpstr>
      <vt:lpstr>Database PHI minimart</vt:lpstr>
      <vt:lpstr>Information Package PHI minimart</vt:lpstr>
      <vt:lpstr>Terima Kasih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Writing, Data Processing, and Information Presentation with Microsoft Application</dc:title>
  <dc:creator>Ika</dc:creator>
  <cp:lastModifiedBy>Maryamah</cp:lastModifiedBy>
  <cp:revision>1102</cp:revision>
  <dcterms:created xsi:type="dcterms:W3CDTF">2021-07-15T12:48:52Z</dcterms:created>
  <dcterms:modified xsi:type="dcterms:W3CDTF">2023-11-09T12:43:24Z</dcterms:modified>
</cp:coreProperties>
</file>