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496550"/>
  <p:notesSz cx="1049655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20242959-9CAA-4DA9-A493-25406A2CC327}">
          <p14:sldIdLst>
            <p14:sldId id="256"/>
            <p14:sldId id="257"/>
          </p14:sldIdLst>
        </p14:section>
        <p14:section name="Key Section" id="{F488C8E5-D026-4C10-B6CD-0F7EDAA677D1}">
          <p14:sldIdLst>
            <p14:sldId id="258"/>
            <p14:sldId id="259"/>
            <p14:sldId id="260"/>
          </p14:sldIdLst>
        </p14:section>
        <p14:section name="Closing" id="{707FAF94-C913-476B-A3DC-3946FF2951C6}">
          <p14:sldIdLst>
            <p14:sldId id="261"/>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ahjono510@gmail.com" initials="t" lastIdx="1" clrIdx="0">
    <p:extLst>
      <p:ext uri="{19B8F6BF-5375-455C-9EA6-DF929625EA0E}">
        <p15:presenceInfo xmlns:p15="http://schemas.microsoft.com/office/powerpoint/2012/main" userId="550d70e0642cfa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10"/>
  </p:normalViewPr>
  <p:slideViewPr>
    <p:cSldViewPr snapToGrid="0" snapToObjects="1">
      <p:cViewPr>
        <p:scale>
          <a:sx n="33" d="100"/>
          <a:sy n="33" d="100"/>
        </p:scale>
        <p:origin x="576" y="6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sz="1200" dirty="0">
                <a:latin typeface="Montserrat Bold"/>
              </a:rPr>
              <a:t>Total</a:t>
            </a:r>
            <a:r>
              <a:rPr lang="en-ID" sz="1200" baseline="0" dirty="0">
                <a:latin typeface="Montserrat Bold"/>
              </a:rPr>
              <a:t> Complaint based on Type of Submission </a:t>
            </a:r>
            <a:endParaRPr lang="en-ID" sz="1200" dirty="0">
              <a:latin typeface="Montserrat Bold"/>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SV!$B$1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7BD-4924-B79C-3746832695E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7BD-4924-B79C-3746832695E1}"/>
              </c:ext>
            </c:extLst>
          </c:dPt>
          <c:dLbls>
            <c:dLbl>
              <c:idx val="0"/>
              <c:layout>
                <c:manualLayout>
                  <c:x val="0.10174879744137827"/>
                  <c:y val="-4.66348623804209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7BD-4924-B79C-3746832695E1}"/>
                </c:ext>
              </c:extLst>
            </c:dLbl>
            <c:dLbl>
              <c:idx val="1"/>
              <c:layout>
                <c:manualLayout>
                  <c:x val="-9.9205077505343811E-2"/>
                  <c:y val="5.93534612114448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7BD-4924-B79C-3746832695E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(SV!$A$2,SV!$A$8)</c:f>
              <c:strCache>
                <c:ptCount val="2"/>
                <c:pt idx="0">
                  <c:v>Phone</c:v>
                </c:pt>
                <c:pt idx="1">
                  <c:v>Others</c:v>
                </c:pt>
              </c:strCache>
            </c:strRef>
          </c:cat>
          <c:val>
            <c:numRef>
              <c:f>(SV!$B$2,SV!$B$8)</c:f>
              <c:numCache>
                <c:formatCode>General</c:formatCode>
                <c:ptCount val="2"/>
                <c:pt idx="0">
                  <c:v>2504</c:v>
                </c:pt>
                <c:pt idx="1">
                  <c:v>20915</c:v>
                </c:pt>
              </c:numCache>
            </c:numRef>
          </c:val>
          <c:extLst>
            <c:ext xmlns:c16="http://schemas.microsoft.com/office/drawing/2014/chart" uri="{C3380CC4-5D6E-409C-BE32-E72D297353CC}">
              <c16:uniqueId val="{00000004-A7BD-4924-B79C-3746832695E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showDLblsOverMax val="0"/>
  </c:chart>
  <c:spPr>
    <a:solidFill>
      <a:schemeClr val="bg1"/>
    </a:solidFill>
    <a:ln w="9525" cap="flat" cmpd="sng" algn="ctr">
      <a:solidFill>
        <a:schemeClr val="lt1">
          <a:alpha val="96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r>
              <a:rPr lang="en-US"/>
              <a:t>Total Complaints based on Consumer Disputed</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doughnutChart>
        <c:varyColors val="1"/>
        <c:ser>
          <c:idx val="0"/>
          <c:order val="0"/>
          <c:tx>
            <c:strRef>
              <c:f>Sheet12!$B$1</c:f>
              <c:strCache>
                <c:ptCount val="1"/>
                <c:pt idx="0">
                  <c:v>Data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C3-4F57-B06A-A9B9A51271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C3-4F57-B06A-A9B9A51271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C3-4F57-B06A-A9B9A51271E5}"/>
              </c:ext>
            </c:extLst>
          </c:dPt>
          <c:dLbls>
            <c:dLbl>
              <c:idx val="0"/>
              <c:layout>
                <c:manualLayout>
                  <c:x val="0.14999999999999991"/>
                  <c:y val="-0.1157407407407407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5C3-4F57-B06A-A9B9A51271E5}"/>
                </c:ext>
              </c:extLst>
            </c:dLbl>
            <c:dLbl>
              <c:idx val="1"/>
              <c:layout>
                <c:manualLayout>
                  <c:x val="0.18333333333333324"/>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5C3-4F57-B06A-A9B9A51271E5}"/>
                </c:ext>
              </c:extLst>
            </c:dLbl>
            <c:dLbl>
              <c:idx val="2"/>
              <c:layout>
                <c:manualLayout>
                  <c:x val="-0.12259211685301566"/>
                  <c:y val="-9.167060657790734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5C3-4F57-B06A-A9B9A51271E5}"/>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ontserrat Bold"/>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Sheet12!$A$2:$A$4</c:f>
              <c:strCache>
                <c:ptCount val="3"/>
                <c:pt idx="0">
                  <c:v>Null</c:v>
                </c:pt>
                <c:pt idx="1">
                  <c:v>No</c:v>
                </c:pt>
                <c:pt idx="2">
                  <c:v>Yes</c:v>
                </c:pt>
              </c:strCache>
            </c:strRef>
          </c:cat>
          <c:val>
            <c:numRef>
              <c:f>Sheet12!$B$2:$B$4</c:f>
              <c:numCache>
                <c:formatCode>General</c:formatCode>
                <c:ptCount val="3"/>
                <c:pt idx="0">
                  <c:v>102</c:v>
                </c:pt>
                <c:pt idx="1">
                  <c:v>1990</c:v>
                </c:pt>
                <c:pt idx="2">
                  <c:v>412</c:v>
                </c:pt>
              </c:numCache>
            </c:numRef>
          </c:val>
          <c:extLst>
            <c:ext xmlns:c16="http://schemas.microsoft.com/office/drawing/2014/chart" uri="{C3380CC4-5D6E-409C-BE32-E72D297353CC}">
              <c16:uniqueId val="{00000006-D5C3-4F57-B06A-A9B9A51271E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Montserrat Bold"/>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r>
              <a:rPr lang="en-ID" dirty="0">
                <a:latin typeface="Montserrat Bold"/>
              </a:rPr>
              <a:t>Top 5 (Descending)</a:t>
            </a:r>
            <a:r>
              <a:rPr lang="en-ID" baseline="0" dirty="0">
                <a:latin typeface="Montserrat Bold"/>
              </a:rPr>
              <a:t> of Average Time by Server</a:t>
            </a:r>
            <a:endParaRPr lang="en-ID" dirty="0">
              <a:latin typeface="Montserrat Bold"/>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barChart>
        <c:barDir val="bar"/>
        <c:grouping val="clustered"/>
        <c:varyColors val="0"/>
        <c:ser>
          <c:idx val="0"/>
          <c:order val="0"/>
          <c:tx>
            <c:strRef>
              <c:f>Sheet14!$B$1</c:f>
              <c:strCache>
                <c:ptCount val="1"/>
                <c:pt idx="0">
                  <c:v>average_time</c:v>
                </c:pt>
              </c:strCache>
            </c:strRef>
          </c:tx>
          <c:spPr>
            <a:solidFill>
              <a:schemeClr val="accent1"/>
            </a:solidFill>
            <a:ln>
              <a:noFill/>
            </a:ln>
            <a:effectLst/>
          </c:spPr>
          <c:invertIfNegative val="0"/>
          <c:cat>
            <c:strRef>
              <c:f>Sheet14!$A$2:$A$6</c:f>
              <c:strCache>
                <c:ptCount val="5"/>
                <c:pt idx="0">
                  <c:v>BENSION</c:v>
                </c:pt>
                <c:pt idx="1">
                  <c:v>GILI</c:v>
                </c:pt>
                <c:pt idx="2">
                  <c:v>MIKI</c:v>
                </c:pt>
                <c:pt idx="3">
                  <c:v>KAZAV</c:v>
                </c:pt>
                <c:pt idx="4">
                  <c:v>MORIAH</c:v>
                </c:pt>
              </c:strCache>
            </c:strRef>
          </c:cat>
          <c:val>
            <c:numRef>
              <c:f>Sheet14!$B$2:$B$6</c:f>
              <c:numCache>
                <c:formatCode>General</c:formatCode>
                <c:ptCount val="5"/>
                <c:pt idx="0">
                  <c:v>766</c:v>
                </c:pt>
                <c:pt idx="1">
                  <c:v>764</c:v>
                </c:pt>
                <c:pt idx="2">
                  <c:v>760</c:v>
                </c:pt>
                <c:pt idx="3">
                  <c:v>745</c:v>
                </c:pt>
                <c:pt idx="4">
                  <c:v>737</c:v>
                </c:pt>
              </c:numCache>
            </c:numRef>
          </c:val>
          <c:extLst>
            <c:ext xmlns:c16="http://schemas.microsoft.com/office/drawing/2014/chart" uri="{C3380CC4-5D6E-409C-BE32-E72D297353CC}">
              <c16:uniqueId val="{00000000-016D-41DA-B14D-115C0335E32C}"/>
            </c:ext>
          </c:extLst>
        </c:ser>
        <c:ser>
          <c:idx val="1"/>
          <c:order val="1"/>
          <c:tx>
            <c:strRef>
              <c:f>Sheet14!$C$1</c:f>
              <c:strCache>
                <c:ptCount val="1"/>
                <c:pt idx="0">
                  <c:v>total_customer</c:v>
                </c:pt>
              </c:strCache>
            </c:strRef>
          </c:tx>
          <c:spPr>
            <a:solidFill>
              <a:schemeClr val="accent2"/>
            </a:solidFill>
            <a:ln>
              <a:noFill/>
            </a:ln>
            <a:effectLst/>
          </c:spPr>
          <c:invertIfNegative val="0"/>
          <c:cat>
            <c:strRef>
              <c:f>Sheet14!$A$2:$A$6</c:f>
              <c:strCache>
                <c:ptCount val="5"/>
                <c:pt idx="0">
                  <c:v>BENSION</c:v>
                </c:pt>
                <c:pt idx="1">
                  <c:v>GILI</c:v>
                </c:pt>
                <c:pt idx="2">
                  <c:v>MIKI</c:v>
                </c:pt>
                <c:pt idx="3">
                  <c:v>KAZAV</c:v>
                </c:pt>
                <c:pt idx="4">
                  <c:v>MORIAH</c:v>
                </c:pt>
              </c:strCache>
            </c:strRef>
          </c:cat>
          <c:val>
            <c:numRef>
              <c:f>Sheet14!$C$2:$C$6</c:f>
              <c:numCache>
                <c:formatCode>General</c:formatCode>
                <c:ptCount val="5"/>
                <c:pt idx="0">
                  <c:v>100</c:v>
                </c:pt>
                <c:pt idx="1">
                  <c:v>75</c:v>
                </c:pt>
                <c:pt idx="2">
                  <c:v>128</c:v>
                </c:pt>
                <c:pt idx="3">
                  <c:v>181</c:v>
                </c:pt>
                <c:pt idx="4">
                  <c:v>120</c:v>
                </c:pt>
              </c:numCache>
            </c:numRef>
          </c:val>
          <c:extLst>
            <c:ext xmlns:c16="http://schemas.microsoft.com/office/drawing/2014/chart" uri="{C3380CC4-5D6E-409C-BE32-E72D297353CC}">
              <c16:uniqueId val="{00000001-016D-41DA-B14D-115C0335E32C}"/>
            </c:ext>
          </c:extLst>
        </c:ser>
        <c:dLbls>
          <c:showLegendKey val="0"/>
          <c:showVal val="0"/>
          <c:showCatName val="0"/>
          <c:showSerName val="0"/>
          <c:showPercent val="0"/>
          <c:showBubbleSize val="0"/>
        </c:dLbls>
        <c:gapWidth val="219"/>
        <c:axId val="1703882351"/>
        <c:axId val="1703881103"/>
      </c:barChart>
      <c:catAx>
        <c:axId val="17038823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881103"/>
        <c:crosses val="autoZero"/>
        <c:auto val="1"/>
        <c:lblAlgn val="ctr"/>
        <c:lblOffset val="100"/>
        <c:noMultiLvlLbl val="0"/>
      </c:catAx>
      <c:valAx>
        <c:axId val="17038811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882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r>
              <a:rPr lang="en-US" dirty="0">
                <a:latin typeface="Montserrat Bold"/>
              </a:rPr>
              <a:t>Servers &gt; 2 Bad Timely Response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manualLayout>
          <c:layoutTarget val="inner"/>
          <c:xMode val="edge"/>
          <c:yMode val="edge"/>
          <c:x val="3.8278678321185561E-2"/>
          <c:y val="0.12859139640359721"/>
          <c:w val="0.93313731386850696"/>
          <c:h val="0.77906661349606154"/>
        </c:manualLayout>
      </c:layout>
      <c:barChart>
        <c:barDir val="col"/>
        <c:grouping val="clustered"/>
        <c:varyColors val="0"/>
        <c:ser>
          <c:idx val="0"/>
          <c:order val="0"/>
          <c:tx>
            <c:strRef>
              <c:f>Sheet15!$E$1</c:f>
              <c:strCache>
                <c:ptCount val="1"/>
                <c:pt idx="0">
                  <c:v>count</c:v>
                </c:pt>
              </c:strCache>
            </c:strRef>
          </c:tx>
          <c:spPr>
            <a:solidFill>
              <a:schemeClr val="accent1"/>
            </a:solidFill>
            <a:ln>
              <a:noFill/>
            </a:ln>
            <a:effectLst/>
          </c:spPr>
          <c:invertIfNegative val="0"/>
          <c:cat>
            <c:strRef>
              <c:f>Sheet15!$D$2:$D$8</c:f>
              <c:strCache>
                <c:ptCount val="7"/>
                <c:pt idx="0">
                  <c:v>AVNI</c:v>
                </c:pt>
                <c:pt idx="1">
                  <c:v>BENSION</c:v>
                </c:pt>
                <c:pt idx="2">
                  <c:v>KAZAV</c:v>
                </c:pt>
                <c:pt idx="3">
                  <c:v>MIKI</c:v>
                </c:pt>
                <c:pt idx="4">
                  <c:v>STEREN</c:v>
                </c:pt>
                <c:pt idx="5">
                  <c:v>YITZ</c:v>
                </c:pt>
                <c:pt idx="6">
                  <c:v>ZOHARI</c:v>
                </c:pt>
              </c:strCache>
            </c:strRef>
          </c:cat>
          <c:val>
            <c:numRef>
              <c:f>Sheet15!$E$2:$E$8</c:f>
              <c:numCache>
                <c:formatCode>General</c:formatCode>
                <c:ptCount val="7"/>
                <c:pt idx="0">
                  <c:v>7</c:v>
                </c:pt>
                <c:pt idx="1">
                  <c:v>5</c:v>
                </c:pt>
                <c:pt idx="2">
                  <c:v>4</c:v>
                </c:pt>
                <c:pt idx="3">
                  <c:v>5</c:v>
                </c:pt>
                <c:pt idx="4">
                  <c:v>3</c:v>
                </c:pt>
                <c:pt idx="5">
                  <c:v>4</c:v>
                </c:pt>
                <c:pt idx="6">
                  <c:v>3</c:v>
                </c:pt>
              </c:numCache>
            </c:numRef>
          </c:val>
          <c:extLst>
            <c:ext xmlns:c16="http://schemas.microsoft.com/office/drawing/2014/chart" uri="{C3380CC4-5D6E-409C-BE32-E72D297353CC}">
              <c16:uniqueId val="{00000000-D9D3-44E5-A6AE-D1DEFA051D8E}"/>
            </c:ext>
          </c:extLst>
        </c:ser>
        <c:dLbls>
          <c:showLegendKey val="0"/>
          <c:showVal val="0"/>
          <c:showCatName val="0"/>
          <c:showSerName val="0"/>
          <c:showPercent val="0"/>
          <c:showBubbleSize val="0"/>
        </c:dLbls>
        <c:gapWidth val="219"/>
        <c:overlap val="-27"/>
        <c:axId val="1466791935"/>
        <c:axId val="1466788607"/>
      </c:barChart>
      <c:catAx>
        <c:axId val="146679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788607"/>
        <c:crosses val="autoZero"/>
        <c:auto val="1"/>
        <c:lblAlgn val="ctr"/>
        <c:lblOffset val="100"/>
        <c:noMultiLvlLbl val="0"/>
      </c:catAx>
      <c:valAx>
        <c:axId val="1466788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791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ingLiU_HKSCS-ExtB" panose="02020500000000000000" pitchFamily="18" charset="-120"/>
                <a:cs typeface="+mn-cs"/>
              </a:defRPr>
            </a:pPr>
            <a:r>
              <a:rPr lang="en-US" dirty="0">
                <a:latin typeface="Montserrat Bold"/>
                <a:ea typeface="MingLiU_HKSCS-ExtB" panose="02020500000000000000" pitchFamily="18" charset="-120"/>
              </a:rPr>
              <a:t>Top 5 (Ascending) of Average Time by Server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ingLiU_HKSCS-ExtB" panose="02020500000000000000" pitchFamily="18" charset="-120"/>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Sheet14!$A$22:$A$26</c:f>
              <c:strCache>
                <c:ptCount val="5"/>
                <c:pt idx="0">
                  <c:v>DARMON</c:v>
                </c:pt>
                <c:pt idx="1">
                  <c:v>AVNI</c:v>
                </c:pt>
                <c:pt idx="2">
                  <c:v>NAAMA</c:v>
                </c:pt>
                <c:pt idx="3">
                  <c:v>ZOHARI</c:v>
                </c:pt>
                <c:pt idx="4">
                  <c:v>PINHAS</c:v>
                </c:pt>
              </c:strCache>
            </c:strRef>
          </c:cat>
          <c:val>
            <c:numRef>
              <c:f>Sheet14!$B$22:$B$26</c:f>
              <c:numCache>
                <c:formatCode>General</c:formatCode>
                <c:ptCount val="5"/>
                <c:pt idx="0">
                  <c:v>634</c:v>
                </c:pt>
                <c:pt idx="1">
                  <c:v>620</c:v>
                </c:pt>
                <c:pt idx="2">
                  <c:v>606</c:v>
                </c:pt>
                <c:pt idx="3">
                  <c:v>567</c:v>
                </c:pt>
                <c:pt idx="4">
                  <c:v>451</c:v>
                </c:pt>
              </c:numCache>
            </c:numRef>
          </c:val>
          <c:extLst>
            <c:ext xmlns:c16="http://schemas.microsoft.com/office/drawing/2014/chart" uri="{C3380CC4-5D6E-409C-BE32-E72D297353CC}">
              <c16:uniqueId val="{00000000-3C7F-4052-842E-E0E784AC265A}"/>
            </c:ext>
          </c:extLst>
        </c:ser>
        <c:ser>
          <c:idx val="1"/>
          <c:order val="1"/>
          <c:spPr>
            <a:solidFill>
              <a:schemeClr val="accent2"/>
            </a:solidFill>
            <a:ln>
              <a:noFill/>
            </a:ln>
            <a:effectLst/>
          </c:spPr>
          <c:invertIfNegative val="0"/>
          <c:cat>
            <c:strRef>
              <c:f>Sheet14!$A$22:$A$26</c:f>
              <c:strCache>
                <c:ptCount val="5"/>
                <c:pt idx="0">
                  <c:v>DARMON</c:v>
                </c:pt>
                <c:pt idx="1">
                  <c:v>AVNI</c:v>
                </c:pt>
                <c:pt idx="2">
                  <c:v>NAAMA</c:v>
                </c:pt>
                <c:pt idx="3">
                  <c:v>ZOHARI</c:v>
                </c:pt>
                <c:pt idx="4">
                  <c:v>PINHAS</c:v>
                </c:pt>
              </c:strCache>
            </c:strRef>
          </c:cat>
          <c:val>
            <c:numRef>
              <c:f>Sheet14!$C$22:$C$26</c:f>
              <c:numCache>
                <c:formatCode>General</c:formatCode>
                <c:ptCount val="5"/>
                <c:pt idx="0">
                  <c:v>43</c:v>
                </c:pt>
                <c:pt idx="1">
                  <c:v>148</c:v>
                </c:pt>
                <c:pt idx="2">
                  <c:v>31</c:v>
                </c:pt>
                <c:pt idx="3">
                  <c:v>86</c:v>
                </c:pt>
                <c:pt idx="4">
                  <c:v>3</c:v>
                </c:pt>
              </c:numCache>
            </c:numRef>
          </c:val>
          <c:extLst>
            <c:ext xmlns:c16="http://schemas.microsoft.com/office/drawing/2014/chart" uri="{C3380CC4-5D6E-409C-BE32-E72D297353CC}">
              <c16:uniqueId val="{00000001-3C7F-4052-842E-E0E784AC265A}"/>
            </c:ext>
          </c:extLst>
        </c:ser>
        <c:dLbls>
          <c:showLegendKey val="0"/>
          <c:showVal val="0"/>
          <c:showCatName val="0"/>
          <c:showSerName val="0"/>
          <c:showPercent val="0"/>
          <c:showBubbleSize val="0"/>
        </c:dLbls>
        <c:gapWidth val="182"/>
        <c:axId val="1750157535"/>
        <c:axId val="1750158783"/>
      </c:barChart>
      <c:catAx>
        <c:axId val="17501575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158783"/>
        <c:crosses val="autoZero"/>
        <c:auto val="1"/>
        <c:lblAlgn val="ctr"/>
        <c:lblOffset val="100"/>
        <c:noMultiLvlLbl val="0"/>
      </c:catAx>
      <c:valAx>
        <c:axId val="17501587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157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Sheet16!$B$1</c:f>
              <c:strCache>
                <c:ptCount val="1"/>
                <c:pt idx="0">
                  <c:v>complaints_per_month</c:v>
                </c:pt>
              </c:strCache>
            </c:strRef>
          </c:tx>
          <c:spPr>
            <a:ln w="28575" cap="rnd">
              <a:solidFill>
                <a:schemeClr val="accent1"/>
              </a:solidFill>
              <a:round/>
            </a:ln>
            <a:effectLst/>
          </c:spPr>
          <c:marker>
            <c:symbol val="none"/>
          </c:marker>
          <c:cat>
            <c:numRef>
              <c:f>Sheet16!$A$2:$A$8</c:f>
              <c:numCache>
                <c:formatCode>General</c:formatCode>
                <c:ptCount val="7"/>
                <c:pt idx="0">
                  <c:v>2011</c:v>
                </c:pt>
                <c:pt idx="1">
                  <c:v>2012</c:v>
                </c:pt>
                <c:pt idx="2">
                  <c:v>2013</c:v>
                </c:pt>
                <c:pt idx="3">
                  <c:v>2014</c:v>
                </c:pt>
                <c:pt idx="4">
                  <c:v>2015</c:v>
                </c:pt>
                <c:pt idx="5">
                  <c:v>2016</c:v>
                </c:pt>
                <c:pt idx="6">
                  <c:v>2017</c:v>
                </c:pt>
              </c:numCache>
            </c:numRef>
          </c:cat>
          <c:val>
            <c:numRef>
              <c:f>Sheet16!$B$2:$B$8</c:f>
              <c:numCache>
                <c:formatCode>General</c:formatCode>
                <c:ptCount val="7"/>
                <c:pt idx="0">
                  <c:v>164</c:v>
                </c:pt>
                <c:pt idx="1">
                  <c:v>4122</c:v>
                </c:pt>
                <c:pt idx="2">
                  <c:v>3693</c:v>
                </c:pt>
                <c:pt idx="3">
                  <c:v>3760</c:v>
                </c:pt>
                <c:pt idx="4">
                  <c:v>4871</c:v>
                </c:pt>
                <c:pt idx="5">
                  <c:v>5432</c:v>
                </c:pt>
                <c:pt idx="6">
                  <c:v>1377</c:v>
                </c:pt>
              </c:numCache>
            </c:numRef>
          </c:val>
          <c:smooth val="0"/>
          <c:extLst>
            <c:ext xmlns:c16="http://schemas.microsoft.com/office/drawing/2014/chart" uri="{C3380CC4-5D6E-409C-BE32-E72D297353CC}">
              <c16:uniqueId val="{00000000-E8D3-4B6B-ACC4-1FB19816EA86}"/>
            </c:ext>
          </c:extLst>
        </c:ser>
        <c:dLbls>
          <c:showLegendKey val="0"/>
          <c:showVal val="0"/>
          <c:showCatName val="0"/>
          <c:showSerName val="0"/>
          <c:showPercent val="0"/>
          <c:showBubbleSize val="0"/>
        </c:dLbls>
        <c:smooth val="0"/>
        <c:axId val="1711774351"/>
        <c:axId val="1711774767"/>
      </c:lineChart>
      <c:catAx>
        <c:axId val="1711774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74767"/>
        <c:crosses val="autoZero"/>
        <c:auto val="1"/>
        <c:lblAlgn val="ctr"/>
        <c:lblOffset val="100"/>
        <c:noMultiLvlLbl val="0"/>
      </c:catAx>
      <c:valAx>
        <c:axId val="1711774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74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Montserrat Bold"/>
              </a:rPr>
              <a:t>Average Time Serve based on Bank Over</a:t>
            </a:r>
            <a:r>
              <a:rPr lang="en-US" baseline="0" dirty="0">
                <a:latin typeface="Montserrat Bold"/>
              </a:rPr>
              <a:t> The</a:t>
            </a:r>
            <a:r>
              <a:rPr lang="en-US" dirty="0">
                <a:latin typeface="Montserrat Bold"/>
              </a:rPr>
              <a:t>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'Bank-AST'!$B$1</c:f>
              <c:strCache>
                <c:ptCount val="1"/>
                <c:pt idx="0">
                  <c:v>average_time</c:v>
                </c:pt>
              </c:strCache>
            </c:strRef>
          </c:tx>
          <c:spPr>
            <a:ln w="28575" cap="rnd">
              <a:solidFill>
                <a:schemeClr val="accent1"/>
              </a:solidFill>
              <a:round/>
            </a:ln>
            <a:effectLst/>
          </c:spPr>
          <c:marker>
            <c:symbol val="none"/>
          </c:marker>
          <c:cat>
            <c:numRef>
              <c:f>'Bank-AST'!$A$2:$A$7</c:f>
              <c:numCache>
                <c:formatCode>General</c:formatCode>
                <c:ptCount val="6"/>
                <c:pt idx="0">
                  <c:v>2012</c:v>
                </c:pt>
                <c:pt idx="1">
                  <c:v>2013</c:v>
                </c:pt>
                <c:pt idx="2">
                  <c:v>2014</c:v>
                </c:pt>
                <c:pt idx="3">
                  <c:v>2015</c:v>
                </c:pt>
                <c:pt idx="4">
                  <c:v>2016</c:v>
                </c:pt>
                <c:pt idx="5">
                  <c:v>2017</c:v>
                </c:pt>
              </c:numCache>
            </c:numRef>
          </c:cat>
          <c:val>
            <c:numRef>
              <c:f>'Bank-AST'!$B$2:$B$7</c:f>
              <c:numCache>
                <c:formatCode>General</c:formatCode>
                <c:ptCount val="6"/>
                <c:pt idx="0">
                  <c:v>697</c:v>
                </c:pt>
                <c:pt idx="1">
                  <c:v>693</c:v>
                </c:pt>
                <c:pt idx="2">
                  <c:v>719</c:v>
                </c:pt>
                <c:pt idx="3">
                  <c:v>677</c:v>
                </c:pt>
                <c:pt idx="4">
                  <c:v>712</c:v>
                </c:pt>
                <c:pt idx="5">
                  <c:v>694</c:v>
                </c:pt>
              </c:numCache>
            </c:numRef>
          </c:val>
          <c:smooth val="0"/>
          <c:extLst>
            <c:ext xmlns:c16="http://schemas.microsoft.com/office/drawing/2014/chart" uri="{C3380CC4-5D6E-409C-BE32-E72D297353CC}">
              <c16:uniqueId val="{00000000-AF90-4395-AD9E-AA39805E5D38}"/>
            </c:ext>
          </c:extLst>
        </c:ser>
        <c:dLbls>
          <c:showLegendKey val="0"/>
          <c:showVal val="0"/>
          <c:showCatName val="0"/>
          <c:showSerName val="0"/>
          <c:showPercent val="0"/>
          <c:showBubbleSize val="0"/>
        </c:dLbls>
        <c:smooth val="0"/>
        <c:axId val="871500495"/>
        <c:axId val="871501327"/>
      </c:lineChart>
      <c:catAx>
        <c:axId val="871500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501327"/>
        <c:crosses val="autoZero"/>
        <c:auto val="1"/>
        <c:lblAlgn val="ctr"/>
        <c:lblOffset val="100"/>
        <c:noMultiLvlLbl val="0"/>
      </c:catAx>
      <c:valAx>
        <c:axId val="871501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500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00" b="0" i="0" u="none" strike="noStrike" kern="1200" spc="0" baseline="0">
                <a:solidFill>
                  <a:schemeClr val="tx1">
                    <a:lumMod val="65000"/>
                    <a:lumOff val="35000"/>
                  </a:schemeClr>
                </a:solidFill>
                <a:latin typeface="+mn-lt"/>
                <a:ea typeface="+mn-ea"/>
                <a:cs typeface="+mn-cs"/>
              </a:defRPr>
            </a:pPr>
            <a:r>
              <a:rPr lang="en-ID" sz="1300" b="0" i="0" baseline="0" dirty="0">
                <a:effectLst/>
                <a:latin typeface="Montserrat Bold"/>
              </a:rPr>
              <a:t>Average Time Serve based on Credit Over The Years</a:t>
            </a:r>
            <a:endParaRPr lang="en-ID" sz="1300" dirty="0">
              <a:effectLst/>
              <a:latin typeface="Montserrat Bold"/>
            </a:endParaRPr>
          </a:p>
        </c:rich>
      </c:tx>
      <c:overlay val="0"/>
      <c:spPr>
        <a:noFill/>
        <a:ln>
          <a:noFill/>
        </a:ln>
        <a:effectLst/>
      </c:spPr>
      <c:txPr>
        <a:bodyPr rot="0" spcFirstLastPara="1" vertOverflow="ellipsis" vert="horz" wrap="square" anchor="ctr" anchorCtr="1"/>
        <a:lstStyle/>
        <a:p>
          <a:pPr>
            <a:defRPr sz="13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'CC-AST'!$B$1</c:f>
              <c:strCache>
                <c:ptCount val="1"/>
                <c:pt idx="0">
                  <c:v>average_time</c:v>
                </c:pt>
              </c:strCache>
            </c:strRef>
          </c:tx>
          <c:spPr>
            <a:ln w="28575" cap="rnd">
              <a:solidFill>
                <a:schemeClr val="accent1"/>
              </a:solidFill>
              <a:round/>
            </a:ln>
            <a:effectLst/>
          </c:spPr>
          <c:marker>
            <c:symbol val="none"/>
          </c:marker>
          <c:cat>
            <c:numRef>
              <c:f>'CC-AST'!$A$2:$A$8</c:f>
              <c:numCache>
                <c:formatCode>General</c:formatCode>
                <c:ptCount val="7"/>
                <c:pt idx="0">
                  <c:v>2011</c:v>
                </c:pt>
                <c:pt idx="1">
                  <c:v>2012</c:v>
                </c:pt>
                <c:pt idx="2">
                  <c:v>2013</c:v>
                </c:pt>
                <c:pt idx="3">
                  <c:v>2014</c:v>
                </c:pt>
                <c:pt idx="4">
                  <c:v>2015</c:v>
                </c:pt>
                <c:pt idx="5">
                  <c:v>2016</c:v>
                </c:pt>
                <c:pt idx="6">
                  <c:v>2017</c:v>
                </c:pt>
              </c:numCache>
            </c:numRef>
          </c:cat>
          <c:val>
            <c:numRef>
              <c:f>'CC-AST'!$B$2:$B$8</c:f>
              <c:numCache>
                <c:formatCode>General</c:formatCode>
                <c:ptCount val="7"/>
                <c:pt idx="0">
                  <c:v>738</c:v>
                </c:pt>
                <c:pt idx="1">
                  <c:v>693</c:v>
                </c:pt>
                <c:pt idx="2">
                  <c:v>651</c:v>
                </c:pt>
                <c:pt idx="3">
                  <c:v>749</c:v>
                </c:pt>
                <c:pt idx="4">
                  <c:v>775</c:v>
                </c:pt>
                <c:pt idx="5">
                  <c:v>637</c:v>
                </c:pt>
                <c:pt idx="6">
                  <c:v>756</c:v>
                </c:pt>
              </c:numCache>
            </c:numRef>
          </c:val>
          <c:smooth val="0"/>
          <c:extLst>
            <c:ext xmlns:c16="http://schemas.microsoft.com/office/drawing/2014/chart" uri="{C3380CC4-5D6E-409C-BE32-E72D297353CC}">
              <c16:uniqueId val="{00000000-F862-4C65-BA88-92D3177BF56F}"/>
            </c:ext>
          </c:extLst>
        </c:ser>
        <c:dLbls>
          <c:showLegendKey val="0"/>
          <c:showVal val="0"/>
          <c:showCatName val="0"/>
          <c:showSerName val="0"/>
          <c:showPercent val="0"/>
          <c:showBubbleSize val="0"/>
        </c:dLbls>
        <c:smooth val="0"/>
        <c:axId val="1468260655"/>
        <c:axId val="1468271055"/>
      </c:lineChart>
      <c:catAx>
        <c:axId val="146826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271055"/>
        <c:crosses val="autoZero"/>
        <c:auto val="1"/>
        <c:lblAlgn val="ctr"/>
        <c:lblOffset val="100"/>
        <c:noMultiLvlLbl val="0"/>
      </c:catAx>
      <c:valAx>
        <c:axId val="1468271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260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solidFill>
                  <a:sysClr val="windowText" lastClr="000000"/>
                </a:solidFill>
                <a:latin typeface="Montserrat Bold"/>
              </a:rPr>
              <a:t>Total Complaints based on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Sheet7!$B$1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42-4FF5-B90E-0BC69E398F4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342-4FF5-B90E-0BC69E398F47}"/>
              </c:ext>
            </c:extLst>
          </c:dPt>
          <c:dLbls>
            <c:dLbl>
              <c:idx val="0"/>
              <c:layout>
                <c:manualLayout>
                  <c:x val="0.11241274564897083"/>
                  <c:y val="-9.047672555857404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342-4FF5-B90E-0BC69E398F47}"/>
                </c:ext>
              </c:extLst>
            </c:dLbl>
            <c:dLbl>
              <c:idx val="1"/>
              <c:layout>
                <c:manualLayout>
                  <c:x val="-9.8000855181154117E-2"/>
                  <c:y val="7.40264118206514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342-4FF5-B90E-0BC69E398F4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Sheet7!$A$2:$A$3</c:f>
              <c:strCache>
                <c:ptCount val="2"/>
                <c:pt idx="0">
                  <c:v>Credit card</c:v>
                </c:pt>
                <c:pt idx="1">
                  <c:v>Bank account or service</c:v>
                </c:pt>
              </c:strCache>
            </c:strRef>
          </c:cat>
          <c:val>
            <c:numRef>
              <c:f>Sheet7!$B$2:$B$3</c:f>
              <c:numCache>
                <c:formatCode>General</c:formatCode>
                <c:ptCount val="2"/>
                <c:pt idx="0">
                  <c:v>699</c:v>
                </c:pt>
                <c:pt idx="1">
                  <c:v>1805</c:v>
                </c:pt>
              </c:numCache>
            </c:numRef>
          </c:val>
          <c:extLst>
            <c:ext xmlns:c16="http://schemas.microsoft.com/office/drawing/2014/chart" uri="{C3380CC4-5D6E-409C-BE32-E72D297353CC}">
              <c16:uniqueId val="{00000004-E342-4FF5-B90E-0BC69E398F47}"/>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ontserrat Bold"/>
                <a:ea typeface="+mn-ea"/>
                <a:cs typeface="+mn-cs"/>
              </a:defRPr>
            </a:pPr>
            <a:r>
              <a:rPr lang="en-ID" sz="1600" dirty="0"/>
              <a:t>Total Complaints based on Sub Products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7B-4EF9-90F7-4A510ED382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7B-4EF9-90F7-4A510ED382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77B-4EF9-90F7-4A510ED382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77B-4EF9-90F7-4A510ED382E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77B-4EF9-90F7-4A510ED382E5}"/>
              </c:ext>
            </c:extLst>
          </c:dPt>
          <c:dLbls>
            <c:dLbl>
              <c:idx val="0"/>
              <c:layout>
                <c:manualLayout>
                  <c:x val="0.17777777777777778"/>
                  <c:y val="0.1342592592592592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77B-4EF9-90F7-4A510ED382E5}"/>
                </c:ext>
              </c:extLst>
            </c:dLbl>
            <c:dLbl>
              <c:idx val="1"/>
              <c:layout>
                <c:manualLayout>
                  <c:x val="-0.10805110535866294"/>
                  <c:y val="5.536808879820721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77B-4EF9-90F7-4A510ED382E5}"/>
                </c:ext>
              </c:extLst>
            </c:dLbl>
            <c:dLbl>
              <c:idx val="2"/>
              <c:layout>
                <c:manualLayout>
                  <c:x val="-0.10838204836163236"/>
                  <c:y val="-1.39332607779806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77B-4EF9-90F7-4A510ED382E5}"/>
                </c:ext>
              </c:extLst>
            </c:dLbl>
            <c:dLbl>
              <c:idx val="3"/>
              <c:layout>
                <c:manualLayout>
                  <c:x val="-7.2254698907754905E-2"/>
                  <c:y val="-9.288840518653747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77B-4EF9-90F7-4A510ED382E5}"/>
                </c:ext>
              </c:extLst>
            </c:dLbl>
            <c:dLbl>
              <c:idx val="4"/>
              <c:layout>
                <c:manualLayout>
                  <c:x val="-5.2801510740282435E-2"/>
                  <c:y val="-0.1486214482984599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77B-4EF9-90F7-4A510ED382E5}"/>
                </c:ext>
              </c:extLst>
            </c:dLbl>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Montserrat Bold"/>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Sheet9!$A$2:$A$6</c:f>
              <c:strCache>
                <c:ptCount val="5"/>
                <c:pt idx="0">
                  <c:v>Checking account</c:v>
                </c:pt>
                <c:pt idx="1">
                  <c:v>Savings account</c:v>
                </c:pt>
                <c:pt idx="2">
                  <c:v>(CD) Certificate of deposit</c:v>
                </c:pt>
                <c:pt idx="3">
                  <c:v>Cashing a check without an account</c:v>
                </c:pt>
                <c:pt idx="4">
                  <c:v>Other bank product/service</c:v>
                </c:pt>
              </c:strCache>
            </c:strRef>
          </c:cat>
          <c:val>
            <c:numRef>
              <c:f>Sheet9!$B$2:$B$6</c:f>
              <c:numCache>
                <c:formatCode>General</c:formatCode>
                <c:ptCount val="5"/>
                <c:pt idx="0">
                  <c:v>1317</c:v>
                </c:pt>
                <c:pt idx="1">
                  <c:v>128</c:v>
                </c:pt>
                <c:pt idx="2">
                  <c:v>71</c:v>
                </c:pt>
                <c:pt idx="3">
                  <c:v>21</c:v>
                </c:pt>
                <c:pt idx="4">
                  <c:v>268</c:v>
                </c:pt>
              </c:numCache>
            </c:numRef>
          </c:val>
          <c:extLst>
            <c:ext xmlns:c16="http://schemas.microsoft.com/office/drawing/2014/chart" uri="{C3380CC4-5D6E-409C-BE32-E72D297353CC}">
              <c16:uniqueId val="{0000000A-D77B-4EF9-90F7-4A510ED382E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showDLblsOverMax val="0"/>
  </c:chart>
  <c:spPr>
    <a:noFill/>
    <a:ln>
      <a:noFill/>
    </a:ln>
    <a:effectLst/>
  </c:spPr>
  <c:txPr>
    <a:bodyPr/>
    <a:lstStyle/>
    <a:p>
      <a:pPr>
        <a:defRPr sz="1050">
          <a:latin typeface="Montserrat Bold"/>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r>
              <a:rPr lang="en-US" sz="1200" dirty="0">
                <a:latin typeface="Montserrat Bold"/>
              </a:rPr>
              <a:t>Average Time based on Checking Account Over The Years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lineChart>
        <c:grouping val="standard"/>
        <c:varyColors val="0"/>
        <c:ser>
          <c:idx val="0"/>
          <c:order val="0"/>
          <c:tx>
            <c:strRef>
              <c:f>Sheet10!$B$1</c:f>
              <c:strCache>
                <c:ptCount val="1"/>
                <c:pt idx="0">
                  <c:v>average_time</c:v>
                </c:pt>
              </c:strCache>
            </c:strRef>
          </c:tx>
          <c:spPr>
            <a:ln w="28575" cap="rnd">
              <a:solidFill>
                <a:schemeClr val="accent1"/>
              </a:solidFill>
              <a:round/>
            </a:ln>
            <a:effectLst/>
          </c:spPr>
          <c:marker>
            <c:symbol val="none"/>
          </c:marker>
          <c:cat>
            <c:numRef>
              <c:f>Sheet10!$A$2:$A$7</c:f>
              <c:numCache>
                <c:formatCode>General</c:formatCode>
                <c:ptCount val="6"/>
                <c:pt idx="0">
                  <c:v>2012</c:v>
                </c:pt>
                <c:pt idx="1">
                  <c:v>2013</c:v>
                </c:pt>
                <c:pt idx="2">
                  <c:v>2014</c:v>
                </c:pt>
                <c:pt idx="3">
                  <c:v>2015</c:v>
                </c:pt>
                <c:pt idx="4">
                  <c:v>2016</c:v>
                </c:pt>
                <c:pt idx="5">
                  <c:v>2017</c:v>
                </c:pt>
              </c:numCache>
            </c:numRef>
          </c:cat>
          <c:val>
            <c:numRef>
              <c:f>Sheet10!$B$2:$B$7</c:f>
              <c:numCache>
                <c:formatCode>General</c:formatCode>
                <c:ptCount val="6"/>
                <c:pt idx="0">
                  <c:v>700</c:v>
                </c:pt>
                <c:pt idx="1">
                  <c:v>673</c:v>
                </c:pt>
                <c:pt idx="2">
                  <c:v>712</c:v>
                </c:pt>
                <c:pt idx="3">
                  <c:v>684</c:v>
                </c:pt>
                <c:pt idx="4">
                  <c:v>708</c:v>
                </c:pt>
                <c:pt idx="5">
                  <c:v>676</c:v>
                </c:pt>
              </c:numCache>
            </c:numRef>
          </c:val>
          <c:smooth val="0"/>
          <c:extLst>
            <c:ext xmlns:c16="http://schemas.microsoft.com/office/drawing/2014/chart" uri="{C3380CC4-5D6E-409C-BE32-E72D297353CC}">
              <c16:uniqueId val="{00000000-8792-4C38-ABB3-B58B99024ED3}"/>
            </c:ext>
          </c:extLst>
        </c:ser>
        <c:dLbls>
          <c:showLegendKey val="0"/>
          <c:showVal val="0"/>
          <c:showCatName val="0"/>
          <c:showSerName val="0"/>
          <c:showPercent val="0"/>
          <c:showBubbleSize val="0"/>
        </c:dLbls>
        <c:smooth val="0"/>
        <c:axId val="1467097359"/>
        <c:axId val="1467101103"/>
      </c:lineChart>
      <c:catAx>
        <c:axId val="1467097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101103"/>
        <c:crosses val="autoZero"/>
        <c:auto val="1"/>
        <c:lblAlgn val="ctr"/>
        <c:lblOffset val="100"/>
        <c:noMultiLvlLbl val="0"/>
      </c:catAx>
      <c:valAx>
        <c:axId val="146710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97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[Book1]Sheet11!PivotTable66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sz="1800" dirty="0">
                <a:solidFill>
                  <a:schemeClr val="tx1"/>
                </a:solidFill>
                <a:latin typeface="Montserrat Bold"/>
              </a:rPr>
              <a:t>Total Complaints based on Timely</a:t>
            </a:r>
            <a:r>
              <a:rPr lang="en-ID" sz="1800" baseline="0" dirty="0">
                <a:solidFill>
                  <a:schemeClr val="tx1"/>
                </a:solidFill>
                <a:latin typeface="Montserrat Bold"/>
              </a:rPr>
              <a:t> Response-Consumer Disputed Over The Years</a:t>
            </a:r>
            <a:endParaRPr lang="en-ID" sz="1800" dirty="0">
              <a:solidFill>
                <a:schemeClr val="tx1"/>
              </a:solidFill>
              <a:latin typeface="Montserrat Bold"/>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Sheet11!$G$2:$G$4</c:f>
              <c:strCache>
                <c:ptCount val="1"/>
                <c:pt idx="0">
                  <c:v>No - No</c:v>
                </c:pt>
              </c:strCache>
            </c:strRef>
          </c:tx>
          <c:spPr>
            <a:solidFill>
              <a:schemeClr val="accent1"/>
            </a:solidFill>
            <a:ln>
              <a:noFill/>
            </a:ln>
            <a:effectLst/>
          </c:spPr>
          <c:invertIfNegative val="0"/>
          <c:cat>
            <c:strRef>
              <c:f>Sheet11!$F$5:$F$12</c:f>
              <c:strCache>
                <c:ptCount val="7"/>
                <c:pt idx="0">
                  <c:v>2011</c:v>
                </c:pt>
                <c:pt idx="1">
                  <c:v>2012</c:v>
                </c:pt>
                <c:pt idx="2">
                  <c:v>2013</c:v>
                </c:pt>
                <c:pt idx="3">
                  <c:v>2014</c:v>
                </c:pt>
                <c:pt idx="4">
                  <c:v>2015</c:v>
                </c:pt>
                <c:pt idx="5">
                  <c:v>2016</c:v>
                </c:pt>
                <c:pt idx="6">
                  <c:v>2017</c:v>
                </c:pt>
              </c:strCache>
            </c:strRef>
          </c:cat>
          <c:val>
            <c:numRef>
              <c:f>Sheet11!$G$5:$G$12</c:f>
              <c:numCache>
                <c:formatCode>General</c:formatCode>
                <c:ptCount val="7"/>
                <c:pt idx="0">
                  <c:v>1212</c:v>
                </c:pt>
                <c:pt idx="1">
                  <c:v>754</c:v>
                </c:pt>
                <c:pt idx="3">
                  <c:v>489</c:v>
                </c:pt>
                <c:pt idx="5">
                  <c:v>896</c:v>
                </c:pt>
              </c:numCache>
            </c:numRef>
          </c:val>
          <c:extLst>
            <c:ext xmlns:c16="http://schemas.microsoft.com/office/drawing/2014/chart" uri="{C3380CC4-5D6E-409C-BE32-E72D297353CC}">
              <c16:uniqueId val="{00000000-F97C-4A93-98A8-C5874A180893}"/>
            </c:ext>
          </c:extLst>
        </c:ser>
        <c:ser>
          <c:idx val="1"/>
          <c:order val="1"/>
          <c:tx>
            <c:strRef>
              <c:f>Sheet11!$H$2:$H$4</c:f>
              <c:strCache>
                <c:ptCount val="1"/>
                <c:pt idx="0">
                  <c:v>No - Yes</c:v>
                </c:pt>
              </c:strCache>
            </c:strRef>
          </c:tx>
          <c:spPr>
            <a:solidFill>
              <a:schemeClr val="accent2"/>
            </a:solidFill>
            <a:ln>
              <a:noFill/>
            </a:ln>
            <a:effectLst/>
          </c:spPr>
          <c:invertIfNegative val="0"/>
          <c:cat>
            <c:strRef>
              <c:f>Sheet11!$F$5:$F$12</c:f>
              <c:strCache>
                <c:ptCount val="7"/>
                <c:pt idx="0">
                  <c:v>2011</c:v>
                </c:pt>
                <c:pt idx="1">
                  <c:v>2012</c:v>
                </c:pt>
                <c:pt idx="2">
                  <c:v>2013</c:v>
                </c:pt>
                <c:pt idx="3">
                  <c:v>2014</c:v>
                </c:pt>
                <c:pt idx="4">
                  <c:v>2015</c:v>
                </c:pt>
                <c:pt idx="5">
                  <c:v>2016</c:v>
                </c:pt>
                <c:pt idx="6">
                  <c:v>2017</c:v>
                </c:pt>
              </c:strCache>
            </c:strRef>
          </c:cat>
          <c:val>
            <c:numRef>
              <c:f>Sheet11!$H$5:$H$12</c:f>
              <c:numCache>
                <c:formatCode>General</c:formatCode>
                <c:ptCount val="7"/>
                <c:pt idx="1">
                  <c:v>894</c:v>
                </c:pt>
                <c:pt idx="5">
                  <c:v>1523</c:v>
                </c:pt>
              </c:numCache>
            </c:numRef>
          </c:val>
          <c:extLst>
            <c:ext xmlns:c16="http://schemas.microsoft.com/office/drawing/2014/chart" uri="{C3380CC4-5D6E-409C-BE32-E72D297353CC}">
              <c16:uniqueId val="{00000001-F97C-4A93-98A8-C5874A180893}"/>
            </c:ext>
          </c:extLst>
        </c:ser>
        <c:ser>
          <c:idx val="2"/>
          <c:order val="2"/>
          <c:tx>
            <c:strRef>
              <c:f>Sheet11!$J$2:$J$4</c:f>
              <c:strCache>
                <c:ptCount val="1"/>
                <c:pt idx="0">
                  <c:v>Yes - No</c:v>
                </c:pt>
              </c:strCache>
            </c:strRef>
          </c:tx>
          <c:spPr>
            <a:solidFill>
              <a:schemeClr val="accent3"/>
            </a:solidFill>
            <a:ln>
              <a:noFill/>
            </a:ln>
            <a:effectLst/>
          </c:spPr>
          <c:invertIfNegative val="0"/>
          <c:cat>
            <c:strRef>
              <c:f>Sheet11!$F$5:$F$12</c:f>
              <c:strCache>
                <c:ptCount val="7"/>
                <c:pt idx="0">
                  <c:v>2011</c:v>
                </c:pt>
                <c:pt idx="1">
                  <c:v>2012</c:v>
                </c:pt>
                <c:pt idx="2">
                  <c:v>2013</c:v>
                </c:pt>
                <c:pt idx="3">
                  <c:v>2014</c:v>
                </c:pt>
                <c:pt idx="4">
                  <c:v>2015</c:v>
                </c:pt>
                <c:pt idx="5">
                  <c:v>2016</c:v>
                </c:pt>
                <c:pt idx="6">
                  <c:v>2017</c:v>
                </c:pt>
              </c:strCache>
            </c:strRef>
          </c:cat>
          <c:val>
            <c:numRef>
              <c:f>Sheet11!$J$5:$J$12</c:f>
              <c:numCache>
                <c:formatCode>General</c:formatCode>
                <c:ptCount val="7"/>
                <c:pt idx="0">
                  <c:v>477</c:v>
                </c:pt>
                <c:pt idx="1">
                  <c:v>697</c:v>
                </c:pt>
                <c:pt idx="2">
                  <c:v>672</c:v>
                </c:pt>
                <c:pt idx="3">
                  <c:v>726</c:v>
                </c:pt>
                <c:pt idx="4">
                  <c:v>690</c:v>
                </c:pt>
                <c:pt idx="5">
                  <c:v>683</c:v>
                </c:pt>
                <c:pt idx="6">
                  <c:v>719</c:v>
                </c:pt>
              </c:numCache>
            </c:numRef>
          </c:val>
          <c:extLst>
            <c:ext xmlns:c16="http://schemas.microsoft.com/office/drawing/2014/chart" uri="{C3380CC4-5D6E-409C-BE32-E72D297353CC}">
              <c16:uniqueId val="{00000002-F97C-4A93-98A8-C5874A180893}"/>
            </c:ext>
          </c:extLst>
        </c:ser>
        <c:ser>
          <c:idx val="3"/>
          <c:order val="3"/>
          <c:tx>
            <c:strRef>
              <c:f>Sheet11!$K$2:$K$4</c:f>
              <c:strCache>
                <c:ptCount val="1"/>
                <c:pt idx="0">
                  <c:v>Yes - Yes</c:v>
                </c:pt>
              </c:strCache>
            </c:strRef>
          </c:tx>
          <c:spPr>
            <a:solidFill>
              <a:schemeClr val="accent4"/>
            </a:solidFill>
            <a:ln>
              <a:noFill/>
            </a:ln>
            <a:effectLst/>
          </c:spPr>
          <c:invertIfNegative val="0"/>
          <c:cat>
            <c:strRef>
              <c:f>Sheet11!$F$5:$F$12</c:f>
              <c:strCache>
                <c:ptCount val="7"/>
                <c:pt idx="0">
                  <c:v>2011</c:v>
                </c:pt>
                <c:pt idx="1">
                  <c:v>2012</c:v>
                </c:pt>
                <c:pt idx="2">
                  <c:v>2013</c:v>
                </c:pt>
                <c:pt idx="3">
                  <c:v>2014</c:v>
                </c:pt>
                <c:pt idx="4">
                  <c:v>2015</c:v>
                </c:pt>
                <c:pt idx="5">
                  <c:v>2016</c:v>
                </c:pt>
                <c:pt idx="6">
                  <c:v>2017</c:v>
                </c:pt>
              </c:strCache>
            </c:strRef>
          </c:cat>
          <c:val>
            <c:numRef>
              <c:f>Sheet11!$K$5:$K$12</c:f>
              <c:numCache>
                <c:formatCode>General</c:formatCode>
                <c:ptCount val="7"/>
                <c:pt idx="0">
                  <c:v>673</c:v>
                </c:pt>
                <c:pt idx="1">
                  <c:v>658</c:v>
                </c:pt>
                <c:pt idx="2">
                  <c:v>729</c:v>
                </c:pt>
                <c:pt idx="3">
                  <c:v>745</c:v>
                </c:pt>
                <c:pt idx="4">
                  <c:v>746</c:v>
                </c:pt>
                <c:pt idx="5">
                  <c:v>732</c:v>
                </c:pt>
                <c:pt idx="6">
                  <c:v>607</c:v>
                </c:pt>
              </c:numCache>
            </c:numRef>
          </c:val>
          <c:extLst>
            <c:ext xmlns:c16="http://schemas.microsoft.com/office/drawing/2014/chart" uri="{C3380CC4-5D6E-409C-BE32-E72D297353CC}">
              <c16:uniqueId val="{00000003-F97C-4A93-98A8-C5874A180893}"/>
            </c:ext>
          </c:extLst>
        </c:ser>
        <c:dLbls>
          <c:showLegendKey val="0"/>
          <c:showVal val="0"/>
          <c:showCatName val="0"/>
          <c:showSerName val="0"/>
          <c:showPercent val="0"/>
          <c:showBubbleSize val="0"/>
        </c:dLbls>
        <c:gapWidth val="219"/>
        <c:overlap val="-27"/>
        <c:axId val="1626874975"/>
        <c:axId val="1626878719"/>
      </c:barChart>
      <c:catAx>
        <c:axId val="162687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6878719"/>
        <c:crosses val="autoZero"/>
        <c:auto val="1"/>
        <c:lblAlgn val="ctr"/>
        <c:lblOffset val="100"/>
        <c:noMultiLvlLbl val="0"/>
      </c:catAx>
      <c:valAx>
        <c:axId val="1626878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6874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ontserrat Bold"/>
                <a:ea typeface="+mn-ea"/>
                <a:cs typeface="+mn-cs"/>
              </a:defRPr>
            </a:pPr>
            <a:r>
              <a:rPr lang="en-US" dirty="0"/>
              <a:t>Total Complaints based on Timely Response</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doughnutChart>
        <c:varyColors val="1"/>
        <c:ser>
          <c:idx val="0"/>
          <c:order val="0"/>
          <c:tx>
            <c:strRef>
              <c:f>Sheet13!$B$1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7D4-413A-B2B5-10F28AC503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7D4-413A-B2B5-10F28AC5035B}"/>
              </c:ext>
            </c:extLst>
          </c:dPt>
          <c:dLbls>
            <c:dLbl>
              <c:idx val="0"/>
              <c:layout>
                <c:manualLayout>
                  <c:x val="0.18723796151501942"/>
                  <c:y val="-0.1029665594915452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7D4-413A-B2B5-10F28AC5035B}"/>
                </c:ext>
              </c:extLst>
            </c:dLbl>
            <c:dLbl>
              <c:idx val="1"/>
              <c:layout>
                <c:manualLayout>
                  <c:x val="0.20277777777777767"/>
                  <c:y val="2.314814814814814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7D4-413A-B2B5-10F28AC5035B}"/>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Bold"/>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Sheet13!$A$2:$A$3</c:f>
              <c:strCache>
                <c:ptCount val="2"/>
                <c:pt idx="0">
                  <c:v>No</c:v>
                </c:pt>
                <c:pt idx="1">
                  <c:v>Yes</c:v>
                </c:pt>
              </c:strCache>
            </c:strRef>
          </c:cat>
          <c:val>
            <c:numRef>
              <c:f>Sheet13!$B$2:$B$3</c:f>
              <c:numCache>
                <c:formatCode>General</c:formatCode>
                <c:ptCount val="2"/>
                <c:pt idx="0">
                  <c:v>47</c:v>
                </c:pt>
                <c:pt idx="1">
                  <c:v>2457</c:v>
                </c:pt>
              </c:numCache>
            </c:numRef>
          </c:val>
          <c:extLst>
            <c:ext xmlns:c16="http://schemas.microsoft.com/office/drawing/2014/chart" uri="{C3380CC4-5D6E-409C-BE32-E72D297353CC}">
              <c16:uniqueId val="{00000004-67D4-413A-B2B5-10F28AC5035B}"/>
            </c:ext>
          </c:extLst>
        </c:ser>
        <c:dLbls>
          <c:showLegendKey val="0"/>
          <c:showVal val="0"/>
          <c:showCatName val="1"/>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Montserrat Bold"/>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61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chart" Target="../charts/chart1.xml"/><Relationship Id="rId5" Type="http://schemas.openxmlformats.org/officeDocument/2006/relationships/image" Target="../media/image7.svg"/><Relationship Id="rId10"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7.xml"/><Relationship Id="rId2"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3.xml"/><Relationship Id="rId4" Type="http://schemas.openxmlformats.org/officeDocument/2006/relationships/chart" Target="../charts/chart12.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mailto:ghifaryabrarrr@gmail.com" TargetMode="External"/><Relationship Id="rId5" Type="http://schemas.openxmlformats.org/officeDocument/2006/relationships/image" Target="../media/image21.jpeg"/><Relationship Id="rId4" Type="http://schemas.openxmlformats.org/officeDocument/2006/relationships/hyperlink" Target="https://linkedin.com/in/ghifaryabrarrabbani"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Slide 16:9 - 1" descr="preencoded.png"/>
          <p:cNvPicPr>
            <a:picLocks noChangeAspect="1"/>
          </p:cNvPicPr>
          <p:nvPr/>
        </p:nvPicPr>
        <p:blipFill>
          <a:blip r:embed="rId3"/>
          <a:srcRect/>
          <a:stretch/>
        </p:blipFill>
        <p:spPr>
          <a:xfrm>
            <a:off x="0" y="0"/>
            <a:ext cx="18289832" cy="10499742"/>
          </a:xfrm>
          <a:prstGeom prst="rect">
            <a:avLst/>
          </a:prstGeom>
        </p:spPr>
      </p:pic>
      <p:pic>
        <p:nvPicPr>
          <p:cNvPr id="3" name="image 1" descr="preencoded.png"/>
          <p:cNvPicPr>
            <a:picLocks noChangeAspect="1"/>
          </p:cNvPicPr>
          <p:nvPr/>
        </p:nvPicPr>
        <p:blipFill>
          <a:blip r:embed="rId4"/>
          <a:srcRect/>
          <a:stretch/>
        </p:blipFill>
        <p:spPr>
          <a:xfrm>
            <a:off x="0" y="0"/>
            <a:ext cx="18289832" cy="10496550"/>
          </a:xfrm>
          <a:prstGeom prst="rect">
            <a:avLst/>
          </a:prstGeom>
        </p:spPr>
      </p:pic>
      <p:pic>
        <p:nvPicPr>
          <p:cNvPr id="4" name="image 44" descr="preencoded.png"/>
          <p:cNvPicPr>
            <a:picLocks noChangeAspect="1"/>
          </p:cNvPicPr>
          <p:nvPr/>
        </p:nvPicPr>
        <p:blipFill>
          <a:blip r:embed="rId5"/>
          <a:srcRect/>
          <a:stretch/>
        </p:blipFill>
        <p:spPr>
          <a:xfrm>
            <a:off x="16463618" y="410956"/>
            <a:ext cx="1590918" cy="695881"/>
          </a:xfrm>
          <a:prstGeom prst="rect">
            <a:avLst/>
          </a:prstGeom>
        </p:spPr>
      </p:pic>
      <p:sp>
        <p:nvSpPr>
          <p:cNvPr id="5" name="Average Complaint Resolution Time by Key Variables"/>
          <p:cNvSpPr/>
          <p:nvPr/>
        </p:nvSpPr>
        <p:spPr>
          <a:xfrm rot="-600">
            <a:off x="496364" y="6096803"/>
            <a:ext cx="13497026" cy="583327"/>
          </a:xfrm>
          <a:prstGeom prst="rect">
            <a:avLst/>
          </a:prstGeom>
          <a:noFill/>
          <a:ln/>
        </p:spPr>
        <p:txBody>
          <a:bodyPr wrap="square" lIns="0" tIns="0" rIns="0" bIns="0" rtlCol="0" anchor="t"/>
          <a:lstStyle/>
          <a:p>
            <a:pPr marL="0" indent="0" algn="l">
              <a:lnSpc>
                <a:spcPts val="4575"/>
              </a:lnSpc>
              <a:buNone/>
            </a:pPr>
            <a:r>
              <a:rPr lang="en-US" sz="3750" b="1" dirty="0">
                <a:solidFill>
                  <a:srgbClr val="FFFFFF"/>
                </a:solidFill>
                <a:latin typeface="Montserrat Bold" pitchFamily="34" charset="0"/>
                <a:ea typeface="Montserrat Bold" pitchFamily="34" charset="-122"/>
                <a:cs typeface="Montserrat Bold" pitchFamily="34" charset="-120"/>
              </a:rPr>
              <a:t>Average Serving Time Report 2011-2017</a:t>
            </a:r>
            <a:endParaRPr lang="en-US" sz="3750" dirty="0"/>
          </a:p>
        </p:txBody>
      </p:sp>
      <p:sp>
        <p:nvSpPr>
          <p:cNvPr id="6" name="by Ghifary Abrar Rabbani"/>
          <p:cNvSpPr/>
          <p:nvPr/>
        </p:nvSpPr>
        <p:spPr>
          <a:xfrm rot="-600">
            <a:off x="496465" y="6679588"/>
            <a:ext cx="3143303" cy="305342"/>
          </a:xfrm>
          <a:prstGeom prst="rect">
            <a:avLst/>
          </a:prstGeom>
          <a:noFill/>
          <a:ln/>
        </p:spPr>
        <p:txBody>
          <a:bodyPr wrap="square" lIns="0" tIns="0" rIns="0" bIns="0" rtlCol="0" anchor="t"/>
          <a:lstStyle/>
          <a:p>
            <a:pPr marL="0" indent="0" algn="l">
              <a:lnSpc>
                <a:spcPts val="2400"/>
              </a:lnSpc>
              <a:buNone/>
            </a:pPr>
            <a:r>
              <a:rPr lang="en-US" sz="1950" dirty="0">
                <a:solidFill>
                  <a:srgbClr val="FFFFFF"/>
                </a:solidFill>
                <a:latin typeface="Montserrat Regular" pitchFamily="34" charset="0"/>
                <a:ea typeface="Montserrat Regular" pitchFamily="34" charset="-122"/>
                <a:cs typeface="Montserrat Regular" pitchFamily="34" charset="-120"/>
              </a:rPr>
              <a:t>by Ghifary Abrar Rabbani</a:t>
            </a:r>
            <a:endParaRPr lang="en-US" sz="1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Average Complaint Resolution Time by Key Variables">
            <a:extLst>
              <a:ext uri="{FF2B5EF4-FFF2-40B4-BE49-F238E27FC236}">
                <a16:creationId xmlns:a16="http://schemas.microsoft.com/office/drawing/2014/main" id="{F9E65A14-832B-42DF-AA68-D3CE76DF9144}"/>
              </a:ext>
            </a:extLst>
          </p:cNvPr>
          <p:cNvSpPr/>
          <p:nvPr/>
        </p:nvSpPr>
        <p:spPr>
          <a:xfrm rot="21599400">
            <a:off x="4661353" y="1083848"/>
            <a:ext cx="3677661" cy="583327"/>
          </a:xfrm>
          <a:prstGeom prst="rect">
            <a:avLst/>
          </a:prstGeom>
          <a:noFill/>
          <a:ln/>
        </p:spPr>
        <p:txBody>
          <a:bodyPr wrap="square" lIns="0" tIns="0" rIns="0" bIns="0" rtlCol="0" anchor="t"/>
          <a:lstStyle/>
          <a:p>
            <a:pPr marL="0" indent="0" algn="l">
              <a:lnSpc>
                <a:spcPts val="4575"/>
              </a:lnSpc>
              <a:buNone/>
            </a:pPr>
            <a:r>
              <a:rPr lang="en-US" sz="2000" dirty="0">
                <a:latin typeface="Montserrat Bold" pitchFamily="34" charset="0"/>
                <a:ea typeface="Montserrat Bold" pitchFamily="34" charset="-122"/>
              </a:rPr>
              <a:t>Total Complaints per Year</a:t>
            </a:r>
            <a:endParaRPr lang="en-US" sz="2000" dirty="0"/>
          </a:p>
        </p:txBody>
      </p:sp>
      <p:sp>
        <p:nvSpPr>
          <p:cNvPr id="3" name="Average Complaint Resolution Time by Key Variables">
            <a:extLst>
              <a:ext uri="{FF2B5EF4-FFF2-40B4-BE49-F238E27FC236}">
                <a16:creationId xmlns:a16="http://schemas.microsoft.com/office/drawing/2014/main" id="{061759E9-EBEF-4F83-A474-B65F6BBB7308}"/>
              </a:ext>
            </a:extLst>
          </p:cNvPr>
          <p:cNvSpPr/>
          <p:nvPr/>
        </p:nvSpPr>
        <p:spPr>
          <a:xfrm rot="21599400">
            <a:off x="496363" y="261233"/>
            <a:ext cx="13499000" cy="583327"/>
          </a:xfrm>
          <a:prstGeom prst="rect">
            <a:avLst/>
          </a:prstGeom>
          <a:noFill/>
          <a:ln/>
        </p:spPr>
        <p:txBody>
          <a:bodyPr wrap="square" lIns="0" tIns="0" rIns="0" bIns="0" rtlCol="0" anchor="t"/>
          <a:lstStyle/>
          <a:p>
            <a:pPr marL="0" indent="0" algn="l">
              <a:lnSpc>
                <a:spcPts val="4575"/>
              </a:lnSpc>
              <a:buNone/>
            </a:pPr>
            <a:endParaRPr lang="en-US" sz="3600" dirty="0"/>
          </a:p>
        </p:txBody>
      </p:sp>
      <p:sp>
        <p:nvSpPr>
          <p:cNvPr id="19" name="Rectangle: Rounded Corners 18">
            <a:extLst>
              <a:ext uri="{FF2B5EF4-FFF2-40B4-BE49-F238E27FC236}">
                <a16:creationId xmlns:a16="http://schemas.microsoft.com/office/drawing/2014/main" id="{0E0EFD5A-A589-499C-94DB-72B640033025}"/>
              </a:ext>
            </a:extLst>
          </p:cNvPr>
          <p:cNvSpPr/>
          <p:nvPr/>
        </p:nvSpPr>
        <p:spPr>
          <a:xfrm>
            <a:off x="839214" y="5992238"/>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Rounded Corners 19">
            <a:extLst>
              <a:ext uri="{FF2B5EF4-FFF2-40B4-BE49-F238E27FC236}">
                <a16:creationId xmlns:a16="http://schemas.microsoft.com/office/drawing/2014/main" id="{D4B3F90C-FFB7-4309-A251-2EBF81A0C61A}"/>
              </a:ext>
            </a:extLst>
          </p:cNvPr>
          <p:cNvSpPr/>
          <p:nvPr/>
        </p:nvSpPr>
        <p:spPr>
          <a:xfrm>
            <a:off x="839213" y="7986415"/>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Rounded Corners 20">
            <a:extLst>
              <a:ext uri="{FF2B5EF4-FFF2-40B4-BE49-F238E27FC236}">
                <a16:creationId xmlns:a16="http://schemas.microsoft.com/office/drawing/2014/main" id="{EE73C211-B012-44E5-A3B2-B16877EE5876}"/>
              </a:ext>
            </a:extLst>
          </p:cNvPr>
          <p:cNvSpPr/>
          <p:nvPr/>
        </p:nvSpPr>
        <p:spPr>
          <a:xfrm>
            <a:off x="9356525" y="5950596"/>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Rounded Corners 21">
            <a:extLst>
              <a:ext uri="{FF2B5EF4-FFF2-40B4-BE49-F238E27FC236}">
                <a16:creationId xmlns:a16="http://schemas.microsoft.com/office/drawing/2014/main" id="{C67EA41E-EB17-4595-A82F-8BAB22A2716E}"/>
              </a:ext>
            </a:extLst>
          </p:cNvPr>
          <p:cNvSpPr/>
          <p:nvPr/>
        </p:nvSpPr>
        <p:spPr>
          <a:xfrm>
            <a:off x="9356524" y="7944773"/>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28" name="Graphic 27" descr="Bar graph with upward trend with solid fill">
            <a:extLst>
              <a:ext uri="{FF2B5EF4-FFF2-40B4-BE49-F238E27FC236}">
                <a16:creationId xmlns:a16="http://schemas.microsoft.com/office/drawing/2014/main" id="{78E9B319-9122-4245-A894-8900090517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5640" y="6225702"/>
            <a:ext cx="914400" cy="914400"/>
          </a:xfrm>
          <a:prstGeom prst="rect">
            <a:avLst/>
          </a:prstGeom>
        </p:spPr>
      </p:pic>
      <p:sp>
        <p:nvSpPr>
          <p:cNvPr id="30" name="Average Complaint Resolution Time by Key Variables">
            <a:extLst>
              <a:ext uri="{FF2B5EF4-FFF2-40B4-BE49-F238E27FC236}">
                <a16:creationId xmlns:a16="http://schemas.microsoft.com/office/drawing/2014/main" id="{770074A7-437B-4911-872B-02C68F5AF733}"/>
              </a:ext>
            </a:extLst>
          </p:cNvPr>
          <p:cNvSpPr/>
          <p:nvPr/>
        </p:nvSpPr>
        <p:spPr>
          <a:xfrm rot="21599400">
            <a:off x="2882366" y="5808898"/>
            <a:ext cx="4917314"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Complaints Have Fluctuated Over The Years</a:t>
            </a:r>
            <a:endParaRPr lang="en-US" sz="1600" b="1" dirty="0"/>
          </a:p>
        </p:txBody>
      </p:sp>
      <p:pic>
        <p:nvPicPr>
          <p:cNvPr id="31" name="Graphic 30" descr="Close with solid fill">
            <a:extLst>
              <a:ext uri="{FF2B5EF4-FFF2-40B4-BE49-F238E27FC236}">
                <a16:creationId xmlns:a16="http://schemas.microsoft.com/office/drawing/2014/main" id="{29601587-D45C-4C28-B8DA-449BB5FEB3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2951" y="8187210"/>
            <a:ext cx="914400" cy="914400"/>
          </a:xfrm>
          <a:prstGeom prst="rect">
            <a:avLst/>
          </a:prstGeom>
        </p:spPr>
      </p:pic>
      <p:sp>
        <p:nvSpPr>
          <p:cNvPr id="33" name="Average Complaint Resolution Time by Key Variables">
            <a:extLst>
              <a:ext uri="{FF2B5EF4-FFF2-40B4-BE49-F238E27FC236}">
                <a16:creationId xmlns:a16="http://schemas.microsoft.com/office/drawing/2014/main" id="{A0B7529C-5135-4282-9FED-56695C98B78D}"/>
              </a:ext>
            </a:extLst>
          </p:cNvPr>
          <p:cNvSpPr/>
          <p:nvPr/>
        </p:nvSpPr>
        <p:spPr>
          <a:xfrm rot="21599400">
            <a:off x="11400647" y="5767311"/>
            <a:ext cx="4281143"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High Average of Handling Time</a:t>
            </a:r>
            <a:endParaRPr lang="en-US" sz="1600" b="1" dirty="0"/>
          </a:p>
        </p:txBody>
      </p:sp>
      <p:pic>
        <p:nvPicPr>
          <p:cNvPr id="34" name="Graphic 33" descr="Research with solid fill">
            <a:extLst>
              <a:ext uri="{FF2B5EF4-FFF2-40B4-BE49-F238E27FC236}">
                <a16:creationId xmlns:a16="http://schemas.microsoft.com/office/drawing/2014/main" id="{DE0DF362-7FE4-47DE-9546-38AE2AF516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5640" y="8219879"/>
            <a:ext cx="914400" cy="914400"/>
          </a:xfrm>
          <a:prstGeom prst="rect">
            <a:avLst/>
          </a:prstGeom>
        </p:spPr>
      </p:pic>
      <p:pic>
        <p:nvPicPr>
          <p:cNvPr id="37" name="image 44" descr="preencoded.png">
            <a:extLst>
              <a:ext uri="{FF2B5EF4-FFF2-40B4-BE49-F238E27FC236}">
                <a16:creationId xmlns:a16="http://schemas.microsoft.com/office/drawing/2014/main" id="{A84F8133-EE2B-4314-AD80-0FCD151411E0}"/>
              </a:ext>
            </a:extLst>
          </p:cNvPr>
          <p:cNvPicPr>
            <a:picLocks noChangeAspect="1"/>
          </p:cNvPicPr>
          <p:nvPr/>
        </p:nvPicPr>
        <p:blipFill>
          <a:blip r:embed="rId8"/>
          <a:srcRect/>
          <a:stretch/>
        </p:blipFill>
        <p:spPr>
          <a:xfrm>
            <a:off x="16200769" y="96021"/>
            <a:ext cx="1590918" cy="695881"/>
          </a:xfrm>
          <a:prstGeom prst="rect">
            <a:avLst/>
          </a:prstGeom>
        </p:spPr>
      </p:pic>
      <p:sp>
        <p:nvSpPr>
          <p:cNvPr id="39" name="Average Complaint Resolution Time by Key Variables">
            <a:extLst>
              <a:ext uri="{FF2B5EF4-FFF2-40B4-BE49-F238E27FC236}">
                <a16:creationId xmlns:a16="http://schemas.microsoft.com/office/drawing/2014/main" id="{DC368625-8BC8-48AA-8099-88DE357AD10A}"/>
              </a:ext>
            </a:extLst>
          </p:cNvPr>
          <p:cNvSpPr/>
          <p:nvPr/>
        </p:nvSpPr>
        <p:spPr>
          <a:xfrm rot="21599400">
            <a:off x="2920466" y="7842453"/>
            <a:ext cx="4661416"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Objective On the Report</a:t>
            </a:r>
            <a:endParaRPr lang="en-US" sz="1600" b="1" dirty="0"/>
          </a:p>
        </p:txBody>
      </p:sp>
      <p:sp>
        <p:nvSpPr>
          <p:cNvPr id="40" name="Average Complaint Resolution Time by Key Variables">
            <a:extLst>
              <a:ext uri="{FF2B5EF4-FFF2-40B4-BE49-F238E27FC236}">
                <a16:creationId xmlns:a16="http://schemas.microsoft.com/office/drawing/2014/main" id="{0F1066B4-DDB9-4D91-A8F4-716CAE411BA2}"/>
              </a:ext>
            </a:extLst>
          </p:cNvPr>
          <p:cNvSpPr/>
          <p:nvPr/>
        </p:nvSpPr>
        <p:spPr>
          <a:xfrm rot="21599400">
            <a:off x="11400647" y="7787925"/>
            <a:ext cx="4661416"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Limitation</a:t>
            </a:r>
            <a:endParaRPr lang="en-US" sz="1600" b="1" dirty="0"/>
          </a:p>
        </p:txBody>
      </p:sp>
      <p:pic>
        <p:nvPicPr>
          <p:cNvPr id="41" name="Graphic 40" descr="Sad face outline with solid fill">
            <a:extLst>
              <a:ext uri="{FF2B5EF4-FFF2-40B4-BE49-F238E27FC236}">
                <a16:creationId xmlns:a16="http://schemas.microsoft.com/office/drawing/2014/main" id="{4C0539B2-4B0A-4D6A-A4EC-C11B13F0A9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92951" y="6156498"/>
            <a:ext cx="914400" cy="914400"/>
          </a:xfrm>
          <a:prstGeom prst="rect">
            <a:avLst/>
          </a:prstGeom>
        </p:spPr>
      </p:pic>
      <p:sp>
        <p:nvSpPr>
          <p:cNvPr id="42" name="TextBox 41">
            <a:extLst>
              <a:ext uri="{FF2B5EF4-FFF2-40B4-BE49-F238E27FC236}">
                <a16:creationId xmlns:a16="http://schemas.microsoft.com/office/drawing/2014/main" id="{20CA9116-7952-4775-9DA7-02466A69B858}"/>
              </a:ext>
            </a:extLst>
          </p:cNvPr>
          <p:cNvSpPr txBox="1"/>
          <p:nvPr/>
        </p:nvSpPr>
        <p:spPr>
          <a:xfrm>
            <a:off x="2882309" y="6297437"/>
            <a:ext cx="6071191"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Bold"/>
              </a:rPr>
              <a:t>The total complaints shows a fluctuating up-and-down pattern.</a:t>
            </a:r>
          </a:p>
          <a:p>
            <a:pPr algn="just"/>
            <a:endParaRPr lang="en-US" dirty="0">
              <a:latin typeface="Montserrat Bold"/>
            </a:endParaRPr>
          </a:p>
          <a:p>
            <a:pPr marL="285750" indent="-285750" algn="just">
              <a:buFont typeface="Arial" panose="020B0604020202020204" pitchFamily="34" charset="0"/>
              <a:buChar char="•"/>
            </a:pPr>
            <a:r>
              <a:rPr lang="en-US" dirty="0">
                <a:latin typeface="Montserrat Bold"/>
              </a:rPr>
              <a:t>Only 2504 (11 %) complaints from phone that submitted from 23419 complaints.</a:t>
            </a:r>
          </a:p>
        </p:txBody>
      </p:sp>
      <p:grpSp>
        <p:nvGrpSpPr>
          <p:cNvPr id="52" name="Group 51">
            <a:extLst>
              <a:ext uri="{FF2B5EF4-FFF2-40B4-BE49-F238E27FC236}">
                <a16:creationId xmlns:a16="http://schemas.microsoft.com/office/drawing/2014/main" id="{BF6E4E90-F94E-4CD2-A240-0DE06F7ED939}"/>
              </a:ext>
            </a:extLst>
          </p:cNvPr>
          <p:cNvGrpSpPr/>
          <p:nvPr/>
        </p:nvGrpSpPr>
        <p:grpSpPr>
          <a:xfrm>
            <a:off x="12114013" y="4110089"/>
            <a:ext cx="4399760" cy="1256979"/>
            <a:chOff x="12080145" y="3801404"/>
            <a:chExt cx="4399760" cy="1256979"/>
          </a:xfrm>
        </p:grpSpPr>
        <p:sp>
          <p:nvSpPr>
            <p:cNvPr id="45" name="Rectangle: Rounded Corners 44">
              <a:extLst>
                <a:ext uri="{FF2B5EF4-FFF2-40B4-BE49-F238E27FC236}">
                  <a16:creationId xmlns:a16="http://schemas.microsoft.com/office/drawing/2014/main" id="{0EAACA11-5499-4A2E-9055-FCD2067CF34C}"/>
                </a:ext>
              </a:extLst>
            </p:cNvPr>
            <p:cNvSpPr/>
            <p:nvPr/>
          </p:nvSpPr>
          <p:spPr>
            <a:xfrm>
              <a:off x="12080145" y="4348188"/>
              <a:ext cx="4399760" cy="7101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Average Complaint Resolution Time by Key Variables">
              <a:extLst>
                <a:ext uri="{FF2B5EF4-FFF2-40B4-BE49-F238E27FC236}">
                  <a16:creationId xmlns:a16="http://schemas.microsoft.com/office/drawing/2014/main" id="{09A2CDD5-5531-415E-B599-CD06A0F5FFE4}"/>
                </a:ext>
              </a:extLst>
            </p:cNvPr>
            <p:cNvSpPr/>
            <p:nvPr/>
          </p:nvSpPr>
          <p:spPr>
            <a:xfrm rot="21599400">
              <a:off x="12691529" y="3801404"/>
              <a:ext cx="3336726" cy="583327"/>
            </a:xfrm>
            <a:prstGeom prst="rect">
              <a:avLst/>
            </a:prstGeom>
            <a:noFill/>
            <a:ln/>
          </p:spPr>
          <p:txBody>
            <a:bodyPr wrap="square" lIns="0" tIns="0" rIns="0" bIns="0" rtlCol="0" anchor="t"/>
            <a:lstStyle/>
            <a:p>
              <a:pPr marL="0" indent="0" algn="l">
                <a:lnSpc>
                  <a:spcPts val="4575"/>
                </a:lnSpc>
                <a:buNone/>
              </a:pPr>
              <a:r>
                <a:rPr lang="en-US" sz="2000" dirty="0">
                  <a:latin typeface="Montserrat Bold" pitchFamily="34" charset="0"/>
                  <a:ea typeface="Montserrat Bold" pitchFamily="34" charset="-122"/>
                </a:rPr>
                <a:t>Average of Serving Time</a:t>
              </a:r>
              <a:endParaRPr lang="en-US" sz="2000" dirty="0"/>
            </a:p>
          </p:txBody>
        </p:sp>
        <p:sp>
          <p:nvSpPr>
            <p:cNvPr id="48" name="Average Complaint Resolution Time by Key Variables">
              <a:extLst>
                <a:ext uri="{FF2B5EF4-FFF2-40B4-BE49-F238E27FC236}">
                  <a16:creationId xmlns:a16="http://schemas.microsoft.com/office/drawing/2014/main" id="{87136828-6216-48ED-97C3-0C59681F2A97}"/>
                </a:ext>
              </a:extLst>
            </p:cNvPr>
            <p:cNvSpPr/>
            <p:nvPr/>
          </p:nvSpPr>
          <p:spPr>
            <a:xfrm rot="21599400">
              <a:off x="12848183" y="4373922"/>
              <a:ext cx="3081862" cy="583327"/>
            </a:xfrm>
            <a:prstGeom prst="rect">
              <a:avLst/>
            </a:prstGeom>
            <a:noFill/>
            <a:ln/>
          </p:spPr>
          <p:txBody>
            <a:bodyPr wrap="square" lIns="0" tIns="0" rIns="0" bIns="0" rtlCol="0" anchor="t"/>
            <a:lstStyle/>
            <a:p>
              <a:pPr marL="0" indent="0" algn="l">
                <a:lnSpc>
                  <a:spcPts val="4575"/>
                </a:lnSpc>
                <a:buNone/>
              </a:pPr>
              <a:r>
                <a:rPr lang="en-US" sz="2000" b="1" dirty="0">
                  <a:latin typeface="Montserrat Bold" pitchFamily="34" charset="0"/>
                  <a:ea typeface="Montserrat Bold" pitchFamily="34" charset="-122"/>
                </a:rPr>
                <a:t>11 Minutes 38 Seconds</a:t>
              </a:r>
              <a:endParaRPr lang="en-US" sz="2000" b="1" dirty="0"/>
            </a:p>
          </p:txBody>
        </p:sp>
      </p:grpSp>
      <p:sp>
        <p:nvSpPr>
          <p:cNvPr id="54" name="TextBox 53">
            <a:extLst>
              <a:ext uri="{FF2B5EF4-FFF2-40B4-BE49-F238E27FC236}">
                <a16:creationId xmlns:a16="http://schemas.microsoft.com/office/drawing/2014/main" id="{0E515FAD-8B9D-4EC4-AAE8-31BEE936780E}"/>
              </a:ext>
            </a:extLst>
          </p:cNvPr>
          <p:cNvSpPr txBox="1"/>
          <p:nvPr/>
        </p:nvSpPr>
        <p:spPr>
          <a:xfrm>
            <a:off x="11400151" y="6255795"/>
            <a:ext cx="6071191"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Bold"/>
              </a:rPr>
              <a:t>It can affects customer satisfaction with complaint handling. Higher the handling time, possibility to unsatisfaction increase.</a:t>
            </a:r>
          </a:p>
        </p:txBody>
      </p:sp>
      <p:sp>
        <p:nvSpPr>
          <p:cNvPr id="60" name="TextBox 59">
            <a:extLst>
              <a:ext uri="{FF2B5EF4-FFF2-40B4-BE49-F238E27FC236}">
                <a16:creationId xmlns:a16="http://schemas.microsoft.com/office/drawing/2014/main" id="{CA6AE2DB-1A34-49CF-8A80-1C6E44A287A4}"/>
              </a:ext>
            </a:extLst>
          </p:cNvPr>
          <p:cNvSpPr txBox="1"/>
          <p:nvPr/>
        </p:nvSpPr>
        <p:spPr>
          <a:xfrm>
            <a:off x="2882310" y="8396067"/>
            <a:ext cx="6071191"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Bold"/>
              </a:rPr>
              <a:t>Determine the average serving time across several sectors to gain insights and identify improvement opportunities.</a:t>
            </a:r>
            <a:endParaRPr lang="en-US" sz="1400" dirty="0">
              <a:latin typeface="Montserrat Bold"/>
            </a:endParaRPr>
          </a:p>
        </p:txBody>
      </p:sp>
      <p:sp>
        <p:nvSpPr>
          <p:cNvPr id="61" name="TextBox 59">
            <a:extLst>
              <a:ext uri="{FF2B5EF4-FFF2-40B4-BE49-F238E27FC236}">
                <a16:creationId xmlns:a16="http://schemas.microsoft.com/office/drawing/2014/main" id="{CA6AE2DB-1A34-49CF-8A80-1C6E44A287A4}"/>
              </a:ext>
            </a:extLst>
          </p:cNvPr>
          <p:cNvSpPr txBox="1"/>
          <p:nvPr/>
        </p:nvSpPr>
        <p:spPr>
          <a:xfrm>
            <a:off x="11477803" y="8368508"/>
            <a:ext cx="6071191" cy="646331"/>
          </a:xfrm>
          <a:prstGeom prst="rect">
            <a:avLst/>
          </a:prstGeom>
          <a:noFill/>
        </p:spPr>
        <p:txBody>
          <a:bodyPr wrap="square"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Montserrat Bold"/>
              </a:rPr>
              <a:t>The key metric of this project is the Average Serving Time.</a:t>
            </a:r>
          </a:p>
        </p:txBody>
      </p:sp>
      <p:sp>
        <p:nvSpPr>
          <p:cNvPr id="62" name="Average Complaint Resolution Time by Key Variables">
            <a:extLst>
              <a:ext uri="{FF2B5EF4-FFF2-40B4-BE49-F238E27FC236}">
                <a16:creationId xmlns:a16="http://schemas.microsoft.com/office/drawing/2014/main" id="{9DA1BBF5-16D8-49F6-9894-803F11FF149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Call Center-Current Status</a:t>
            </a:r>
            <a:endParaRPr lang="en-US" sz="3600" dirty="0"/>
          </a:p>
        </p:txBody>
      </p:sp>
      <p:graphicFrame>
        <p:nvGraphicFramePr>
          <p:cNvPr id="63" name="Chart 62">
            <a:extLst>
              <a:ext uri="{FF2B5EF4-FFF2-40B4-BE49-F238E27FC236}">
                <a16:creationId xmlns:a16="http://schemas.microsoft.com/office/drawing/2014/main" id="{8D66FBDC-6D47-496F-9D89-4C7E61ECDE15}"/>
              </a:ext>
            </a:extLst>
          </p:cNvPr>
          <p:cNvGraphicFramePr>
            <a:graphicFrameLocks/>
          </p:cNvGraphicFramePr>
          <p:nvPr>
            <p:extLst>
              <p:ext uri="{D42A27DB-BD31-4B8C-83A1-F6EECF244321}">
                <p14:modId xmlns:p14="http://schemas.microsoft.com/office/powerpoint/2010/main" val="3157617778"/>
              </p:ext>
            </p:extLst>
          </p:nvPr>
        </p:nvGraphicFramePr>
        <p:xfrm>
          <a:off x="11044874" y="1234161"/>
          <a:ext cx="4992688" cy="2995613"/>
        </p:xfrm>
        <a:graphic>
          <a:graphicData uri="http://schemas.openxmlformats.org/drawingml/2006/chart">
            <c:chart xmlns:c="http://schemas.openxmlformats.org/drawingml/2006/chart" xmlns:r="http://schemas.openxmlformats.org/officeDocument/2006/relationships" r:id="rId11"/>
          </a:graphicData>
        </a:graphic>
      </p:graphicFrame>
      <p:cxnSp>
        <p:nvCxnSpPr>
          <p:cNvPr id="1024" name="Straight Arrow Connector 1023">
            <a:extLst>
              <a:ext uri="{FF2B5EF4-FFF2-40B4-BE49-F238E27FC236}">
                <a16:creationId xmlns:a16="http://schemas.microsoft.com/office/drawing/2014/main" id="{3ABEFC06-9AB7-4435-A68C-72DDB56C0D8A}"/>
              </a:ext>
            </a:extLst>
          </p:cNvPr>
          <p:cNvCxnSpPr>
            <a:cxnSpLocks/>
          </p:cNvCxnSpPr>
          <p:nvPr/>
        </p:nvCxnSpPr>
        <p:spPr>
          <a:xfrm>
            <a:off x="14681200" y="2971800"/>
            <a:ext cx="5969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6" name="TextBox 1025">
            <a:extLst>
              <a:ext uri="{FF2B5EF4-FFF2-40B4-BE49-F238E27FC236}">
                <a16:creationId xmlns:a16="http://schemas.microsoft.com/office/drawing/2014/main" id="{821CD4E4-3780-4977-8E96-91F3D051AA0B}"/>
              </a:ext>
            </a:extLst>
          </p:cNvPr>
          <p:cNvSpPr txBox="1"/>
          <p:nvPr/>
        </p:nvSpPr>
        <p:spPr>
          <a:xfrm>
            <a:off x="15516418" y="2531696"/>
            <a:ext cx="1867148" cy="9387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100" dirty="0">
                <a:latin typeface="Montserrat Bold"/>
              </a:rPr>
              <a:t>From 3999 complaints handled by call center team, 1495 calls were false alarm and did not included in this report.</a:t>
            </a:r>
            <a:endParaRPr lang="en-ID" sz="1100" dirty="0">
              <a:latin typeface="Montserrat Bold"/>
            </a:endParaRPr>
          </a:p>
        </p:txBody>
      </p:sp>
      <p:graphicFrame>
        <p:nvGraphicFramePr>
          <p:cNvPr id="70" name="Chart 69">
            <a:extLst>
              <a:ext uri="{FF2B5EF4-FFF2-40B4-BE49-F238E27FC236}">
                <a16:creationId xmlns:a16="http://schemas.microsoft.com/office/drawing/2014/main" id="{50B92162-AFD7-47B5-8971-0ACB6B473614}"/>
              </a:ext>
            </a:extLst>
          </p:cNvPr>
          <p:cNvGraphicFramePr>
            <a:graphicFrameLocks/>
          </p:cNvGraphicFramePr>
          <p:nvPr>
            <p:extLst>
              <p:ext uri="{D42A27DB-BD31-4B8C-83A1-F6EECF244321}">
                <p14:modId xmlns:p14="http://schemas.microsoft.com/office/powerpoint/2010/main" val="1414660106"/>
              </p:ext>
            </p:extLst>
          </p:nvPr>
        </p:nvGraphicFramePr>
        <p:xfrm>
          <a:off x="826857" y="1722739"/>
          <a:ext cx="10981490" cy="361003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411801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44" name="Average Complaint Resolution Time by Key Variables">
            <a:extLst>
              <a:ext uri="{FF2B5EF4-FFF2-40B4-BE49-F238E27FC236}">
                <a16:creationId xmlns:a16="http://schemas.microsoft.com/office/drawing/2014/main" id="{AA5F4A48-DD5F-41AC-8B7F-A90D63B27D94}"/>
              </a:ext>
            </a:extLst>
          </p:cNvPr>
          <p:cNvSpPr/>
          <p:nvPr/>
        </p:nvSpPr>
        <p:spPr>
          <a:xfrm rot="21599400">
            <a:off x="526843" y="1114300"/>
            <a:ext cx="5434552"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Product as the Segment</a:t>
            </a:r>
            <a:endParaRPr lang="en-US" dirty="0"/>
          </a:p>
        </p:txBody>
      </p:sp>
      <p:sp>
        <p:nvSpPr>
          <p:cNvPr id="63" name="Rectangle: Rounded Corners 62">
            <a:extLst>
              <a:ext uri="{FF2B5EF4-FFF2-40B4-BE49-F238E27FC236}">
                <a16:creationId xmlns:a16="http://schemas.microsoft.com/office/drawing/2014/main" id="{FC76F2EE-429B-4B72-8AE0-010A93EB4D8F}"/>
              </a:ext>
            </a:extLst>
          </p:cNvPr>
          <p:cNvSpPr/>
          <p:nvPr/>
        </p:nvSpPr>
        <p:spPr>
          <a:xfrm rot="16200000" flipH="1">
            <a:off x="9121045" y="-6972541"/>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4" name="TextBox 63">
            <a:extLst>
              <a:ext uri="{FF2B5EF4-FFF2-40B4-BE49-F238E27FC236}">
                <a16:creationId xmlns:a16="http://schemas.microsoft.com/office/drawing/2014/main" id="{33137F4E-0B22-4CF1-B73F-65AD4ECBEECD}"/>
              </a:ext>
            </a:extLst>
          </p:cNvPr>
          <p:cNvSpPr txBox="1"/>
          <p:nvPr/>
        </p:nvSpPr>
        <p:spPr>
          <a:xfrm>
            <a:off x="586132" y="4707030"/>
            <a:ext cx="16763058"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Both products recorded an average handling time of more than 600 seconds per year for complaints, indicating that there has been no improvement over time of take care of the issues, with more complaints leaning toward bank account rather than credit card.</a:t>
            </a:r>
            <a:endParaRPr lang="en-US" sz="1600" dirty="0">
              <a:latin typeface="Montserrat Bold"/>
            </a:endParaRPr>
          </a:p>
        </p:txBody>
      </p:sp>
      <p:graphicFrame>
        <p:nvGraphicFramePr>
          <p:cNvPr id="66" name="Chart 65">
            <a:extLst>
              <a:ext uri="{FF2B5EF4-FFF2-40B4-BE49-F238E27FC236}">
                <a16:creationId xmlns:a16="http://schemas.microsoft.com/office/drawing/2014/main" id="{C4D7132B-C61A-4F42-B620-0D300702B5EE}"/>
              </a:ext>
            </a:extLst>
          </p:cNvPr>
          <p:cNvGraphicFramePr>
            <a:graphicFrameLocks/>
          </p:cNvGraphicFramePr>
          <p:nvPr>
            <p:extLst>
              <p:ext uri="{D42A27DB-BD31-4B8C-83A1-F6EECF244321}">
                <p14:modId xmlns:p14="http://schemas.microsoft.com/office/powerpoint/2010/main" val="1868191312"/>
              </p:ext>
            </p:extLst>
          </p:nvPr>
        </p:nvGraphicFramePr>
        <p:xfrm>
          <a:off x="536000" y="1815583"/>
          <a:ext cx="648365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a:extLst>
              <a:ext uri="{FF2B5EF4-FFF2-40B4-BE49-F238E27FC236}">
                <a16:creationId xmlns:a16="http://schemas.microsoft.com/office/drawing/2014/main" id="{49F45546-3BCC-4805-92D7-5DCA15AD0B77}"/>
              </a:ext>
            </a:extLst>
          </p:cNvPr>
          <p:cNvGraphicFramePr>
            <a:graphicFrameLocks/>
          </p:cNvGraphicFramePr>
          <p:nvPr>
            <p:extLst>
              <p:ext uri="{D42A27DB-BD31-4B8C-83A1-F6EECF244321}">
                <p14:modId xmlns:p14="http://schemas.microsoft.com/office/powerpoint/2010/main" val="3550070262"/>
              </p:ext>
            </p:extLst>
          </p:nvPr>
        </p:nvGraphicFramePr>
        <p:xfrm>
          <a:off x="7049574" y="1883953"/>
          <a:ext cx="7409331" cy="2666806"/>
        </p:xfrm>
        <a:graphic>
          <a:graphicData uri="http://schemas.openxmlformats.org/drawingml/2006/chart">
            <c:chart xmlns:c="http://schemas.openxmlformats.org/drawingml/2006/chart" xmlns:r="http://schemas.openxmlformats.org/officeDocument/2006/relationships" r:id="rId3"/>
          </a:graphicData>
        </a:graphic>
      </p:graphicFrame>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Key Points</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4"/>
          <a:srcRect/>
          <a:stretch/>
        </p:blipFill>
        <p:spPr>
          <a:xfrm>
            <a:off x="16200769" y="96021"/>
            <a:ext cx="1590918" cy="695881"/>
          </a:xfrm>
          <a:prstGeom prst="rect">
            <a:avLst/>
          </a:prstGeom>
        </p:spPr>
      </p:pic>
      <p:graphicFrame>
        <p:nvGraphicFramePr>
          <p:cNvPr id="75" name="Chart 74">
            <a:extLst>
              <a:ext uri="{FF2B5EF4-FFF2-40B4-BE49-F238E27FC236}">
                <a16:creationId xmlns:a16="http://schemas.microsoft.com/office/drawing/2014/main" id="{A22691D9-AB9D-433D-B5B1-29EA97BC0DFA}"/>
              </a:ext>
            </a:extLst>
          </p:cNvPr>
          <p:cNvGraphicFramePr>
            <a:graphicFrameLocks/>
          </p:cNvGraphicFramePr>
          <p:nvPr>
            <p:extLst>
              <p:ext uri="{D42A27DB-BD31-4B8C-83A1-F6EECF244321}">
                <p14:modId xmlns:p14="http://schemas.microsoft.com/office/powerpoint/2010/main" val="189806314"/>
              </p:ext>
            </p:extLst>
          </p:nvPr>
        </p:nvGraphicFramePr>
        <p:xfrm>
          <a:off x="13881916" y="1807115"/>
          <a:ext cx="4406084" cy="3088087"/>
        </p:xfrm>
        <a:graphic>
          <a:graphicData uri="http://schemas.openxmlformats.org/drawingml/2006/chart">
            <c:chart xmlns:c="http://schemas.openxmlformats.org/drawingml/2006/chart" xmlns:r="http://schemas.openxmlformats.org/officeDocument/2006/relationships" r:id="rId5"/>
          </a:graphicData>
        </a:graphic>
      </p:graphicFrame>
      <p:sp>
        <p:nvSpPr>
          <p:cNvPr id="78" name="Average Complaint Resolution Time by Key Variables">
            <a:extLst>
              <a:ext uri="{FF2B5EF4-FFF2-40B4-BE49-F238E27FC236}">
                <a16:creationId xmlns:a16="http://schemas.microsoft.com/office/drawing/2014/main" id="{27092224-736C-4B52-B6CE-85A862D30E95}"/>
              </a:ext>
            </a:extLst>
          </p:cNvPr>
          <p:cNvSpPr/>
          <p:nvPr/>
        </p:nvSpPr>
        <p:spPr>
          <a:xfrm rot="21599400">
            <a:off x="526841" y="5696870"/>
            <a:ext cx="5434552"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Sub Product as the Segment</a:t>
            </a:r>
            <a:endParaRPr lang="en-US" dirty="0"/>
          </a:p>
        </p:txBody>
      </p:sp>
      <p:sp>
        <p:nvSpPr>
          <p:cNvPr id="81" name="Rectangle: Rounded Corners 80">
            <a:extLst>
              <a:ext uri="{FF2B5EF4-FFF2-40B4-BE49-F238E27FC236}">
                <a16:creationId xmlns:a16="http://schemas.microsoft.com/office/drawing/2014/main" id="{1AD4D4B6-793C-408E-B68D-5CF26ECD218C}"/>
              </a:ext>
            </a:extLst>
          </p:cNvPr>
          <p:cNvSpPr/>
          <p:nvPr/>
        </p:nvSpPr>
        <p:spPr>
          <a:xfrm rot="16200000" flipH="1">
            <a:off x="9090562" y="-2351776"/>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aphicFrame>
        <p:nvGraphicFramePr>
          <p:cNvPr id="85" name="Chart 84">
            <a:extLst>
              <a:ext uri="{FF2B5EF4-FFF2-40B4-BE49-F238E27FC236}">
                <a16:creationId xmlns:a16="http://schemas.microsoft.com/office/drawing/2014/main" id="{8553BA4E-D979-4859-84ED-36828051E126}"/>
              </a:ext>
            </a:extLst>
          </p:cNvPr>
          <p:cNvGraphicFramePr>
            <a:graphicFrameLocks/>
          </p:cNvGraphicFramePr>
          <p:nvPr>
            <p:extLst>
              <p:ext uri="{D42A27DB-BD31-4B8C-83A1-F6EECF244321}">
                <p14:modId xmlns:p14="http://schemas.microsoft.com/office/powerpoint/2010/main" val="880945803"/>
              </p:ext>
            </p:extLst>
          </p:nvPr>
        </p:nvGraphicFramePr>
        <p:xfrm>
          <a:off x="496311" y="6549624"/>
          <a:ext cx="5603055" cy="33598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6" name="Chart 85">
            <a:extLst>
              <a:ext uri="{FF2B5EF4-FFF2-40B4-BE49-F238E27FC236}">
                <a16:creationId xmlns:a16="http://schemas.microsoft.com/office/drawing/2014/main" id="{14E247F6-DBB8-4DD4-9D58-51C4A0B3FA8A}"/>
              </a:ext>
            </a:extLst>
          </p:cNvPr>
          <p:cNvGraphicFramePr>
            <a:graphicFrameLocks/>
          </p:cNvGraphicFramePr>
          <p:nvPr>
            <p:extLst>
              <p:ext uri="{D42A27DB-BD31-4B8C-83A1-F6EECF244321}">
                <p14:modId xmlns:p14="http://schemas.microsoft.com/office/powerpoint/2010/main" val="4127854335"/>
              </p:ext>
            </p:extLst>
          </p:nvPr>
        </p:nvGraphicFramePr>
        <p:xfrm>
          <a:off x="5961443" y="6416550"/>
          <a:ext cx="5770111" cy="3492934"/>
        </p:xfrm>
        <a:graphic>
          <a:graphicData uri="http://schemas.openxmlformats.org/drawingml/2006/chart">
            <c:chart xmlns:c="http://schemas.openxmlformats.org/drawingml/2006/chart" xmlns:r="http://schemas.openxmlformats.org/officeDocument/2006/relationships" r:id="rId7"/>
          </a:graphicData>
        </a:graphic>
      </p:graphicFrame>
      <p:sp>
        <p:nvSpPr>
          <p:cNvPr id="87" name="TextBox 86">
            <a:extLst>
              <a:ext uri="{FF2B5EF4-FFF2-40B4-BE49-F238E27FC236}">
                <a16:creationId xmlns:a16="http://schemas.microsoft.com/office/drawing/2014/main" id="{22D2D8DD-F0DB-402B-982E-E0B5004B0EAD}"/>
              </a:ext>
            </a:extLst>
          </p:cNvPr>
          <p:cNvSpPr txBox="1"/>
          <p:nvPr/>
        </p:nvSpPr>
        <p:spPr>
          <a:xfrm>
            <a:off x="11777923" y="6846954"/>
            <a:ext cx="6029653"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All of the sub products were group from Bank Products and 1317 (73 %) data from Checking account.</a:t>
            </a:r>
          </a:p>
          <a:p>
            <a:pPr marL="285750" indent="-285750" algn="just">
              <a:buFont typeface="Arial" panose="020B0604020202020204" pitchFamily="34" charset="0"/>
              <a:buChar char="•"/>
            </a:pPr>
            <a:r>
              <a:rPr lang="en-US" sz="2000" dirty="0">
                <a:latin typeface="Montserrat Bold"/>
              </a:rPr>
              <a:t>With checking account has the most complaints, it will be use as the representative of the sub product and shows the handling time from the complaints over the years also did not have any big improvement.</a:t>
            </a:r>
            <a:endParaRPr lang="en-US" sz="1600" dirty="0">
              <a:latin typeface="Montserrat Bold"/>
            </a:endParaRPr>
          </a:p>
        </p:txBody>
      </p:sp>
    </p:spTree>
    <p:extLst>
      <p:ext uri="{BB962C8B-B14F-4D97-AF65-F5344CB8AC3E}">
        <p14:creationId xmlns:p14="http://schemas.microsoft.com/office/powerpoint/2010/main" val="11016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44" name="Average Complaint Resolution Time by Key Variables">
            <a:extLst>
              <a:ext uri="{FF2B5EF4-FFF2-40B4-BE49-F238E27FC236}">
                <a16:creationId xmlns:a16="http://schemas.microsoft.com/office/drawing/2014/main" id="{AA5F4A48-DD5F-41AC-8B7F-A90D63B27D94}"/>
              </a:ext>
            </a:extLst>
          </p:cNvPr>
          <p:cNvSpPr/>
          <p:nvPr/>
        </p:nvSpPr>
        <p:spPr>
          <a:xfrm rot="21599400">
            <a:off x="526843" y="1312278"/>
            <a:ext cx="7061390"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Timely Response and Consumer Disputed as the Segment</a:t>
            </a:r>
            <a:endParaRPr lang="en-US" dirty="0"/>
          </a:p>
        </p:txBody>
      </p:sp>
      <p:sp>
        <p:nvSpPr>
          <p:cNvPr id="63" name="Rectangle: Rounded Corners 62">
            <a:extLst>
              <a:ext uri="{FF2B5EF4-FFF2-40B4-BE49-F238E27FC236}">
                <a16:creationId xmlns:a16="http://schemas.microsoft.com/office/drawing/2014/main" id="{FC76F2EE-429B-4B72-8AE0-010A93EB4D8F}"/>
              </a:ext>
            </a:extLst>
          </p:cNvPr>
          <p:cNvSpPr/>
          <p:nvPr/>
        </p:nvSpPr>
        <p:spPr>
          <a:xfrm rot="16200000" flipH="1">
            <a:off x="9121045" y="-6774421"/>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Key Points</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graphicFrame>
        <p:nvGraphicFramePr>
          <p:cNvPr id="17" name="Chart 16">
            <a:extLst>
              <a:ext uri="{FF2B5EF4-FFF2-40B4-BE49-F238E27FC236}">
                <a16:creationId xmlns:a16="http://schemas.microsoft.com/office/drawing/2014/main" id="{E5BE1BF4-B3C1-4A42-BFAE-78470493AA9A}"/>
              </a:ext>
            </a:extLst>
          </p:cNvPr>
          <p:cNvGraphicFramePr>
            <a:graphicFrameLocks/>
          </p:cNvGraphicFramePr>
          <p:nvPr>
            <p:extLst>
              <p:ext uri="{D42A27DB-BD31-4B8C-83A1-F6EECF244321}">
                <p14:modId xmlns:p14="http://schemas.microsoft.com/office/powerpoint/2010/main" val="420642237"/>
              </p:ext>
            </p:extLst>
          </p:nvPr>
        </p:nvGraphicFramePr>
        <p:xfrm>
          <a:off x="526793" y="1966146"/>
          <a:ext cx="9272527" cy="3314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A072AB62-1CC2-4296-8624-45A1FFFBE929}"/>
              </a:ext>
            </a:extLst>
          </p:cNvPr>
          <p:cNvGraphicFramePr>
            <a:graphicFrameLocks/>
          </p:cNvGraphicFramePr>
          <p:nvPr>
            <p:extLst>
              <p:ext uri="{D42A27DB-BD31-4B8C-83A1-F6EECF244321}">
                <p14:modId xmlns:p14="http://schemas.microsoft.com/office/powerpoint/2010/main" val="3295825052"/>
              </p:ext>
            </p:extLst>
          </p:nvPr>
        </p:nvGraphicFramePr>
        <p:xfrm>
          <a:off x="9331974" y="2060591"/>
          <a:ext cx="4170666" cy="33145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249B44C9-A52A-4D9D-9544-29086FFC155D}"/>
              </a:ext>
            </a:extLst>
          </p:cNvPr>
          <p:cNvGraphicFramePr>
            <a:graphicFrameLocks/>
          </p:cNvGraphicFramePr>
          <p:nvPr>
            <p:extLst>
              <p:ext uri="{D42A27DB-BD31-4B8C-83A1-F6EECF244321}">
                <p14:modId xmlns:p14="http://schemas.microsoft.com/office/powerpoint/2010/main" val="2867114732"/>
              </p:ext>
            </p:extLst>
          </p:nvPr>
        </p:nvGraphicFramePr>
        <p:xfrm>
          <a:off x="13502640" y="2003036"/>
          <a:ext cx="3947058" cy="3429621"/>
        </p:xfrm>
        <a:graphic>
          <a:graphicData uri="http://schemas.openxmlformats.org/drawingml/2006/chart">
            <c:chart xmlns:c="http://schemas.openxmlformats.org/drawingml/2006/chart" xmlns:r="http://schemas.openxmlformats.org/officeDocument/2006/relationships" r:id="rId5"/>
          </a:graphicData>
        </a:graphic>
      </p:graphicFrame>
      <p:sp>
        <p:nvSpPr>
          <p:cNvPr id="23" name="TextBox 22">
            <a:extLst>
              <a:ext uri="{FF2B5EF4-FFF2-40B4-BE49-F238E27FC236}">
                <a16:creationId xmlns:a16="http://schemas.microsoft.com/office/drawing/2014/main" id="{3941BE45-5FDA-4EF9-AF32-6C347A2DDFCC}"/>
              </a:ext>
            </a:extLst>
          </p:cNvPr>
          <p:cNvSpPr txBox="1"/>
          <p:nvPr/>
        </p:nvSpPr>
        <p:spPr>
          <a:xfrm>
            <a:off x="586132" y="5332168"/>
            <a:ext cx="16763058"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Most complaints (98%) were handled in a timely manner, which indicates that the majority of customer issues were resolved quickly and efficiently, reflecting a high level of responsiveness from the support team. However, 16% of consumer still disputed the outcome, shows that timely response itself did not resolved the problem.</a:t>
            </a:r>
          </a:p>
          <a:p>
            <a:pPr algn="just"/>
            <a:endParaRPr lang="en-US" sz="2000" dirty="0">
              <a:latin typeface="Montserrat Bold"/>
            </a:endParaRPr>
          </a:p>
          <a:p>
            <a:pPr marL="285750" indent="-285750" algn="just">
              <a:buFont typeface="Arial" panose="020B0604020202020204" pitchFamily="34" charset="0"/>
              <a:buChar char="•"/>
            </a:pPr>
            <a:r>
              <a:rPr lang="en-US" sz="2000" dirty="0">
                <a:latin typeface="Montserrat Bold"/>
              </a:rPr>
              <a:t>Over the years, the variety of complaint combinations has varied annually, with some combinations not shows up every year. It also shows that when the company fails to provide a timely response, the average time to resolve complaints tends to be longer compared to when the response is timely. </a:t>
            </a:r>
          </a:p>
          <a:p>
            <a:pPr algn="just"/>
            <a:endParaRPr lang="en-US" sz="2000" dirty="0">
              <a:latin typeface="Montserrat Bold"/>
            </a:endParaRPr>
          </a:p>
          <a:p>
            <a:pPr marL="285750" indent="-285750" algn="just">
              <a:buFont typeface="Arial" panose="020B0604020202020204" pitchFamily="34" charset="0"/>
              <a:buChar char="•"/>
            </a:pPr>
            <a:r>
              <a:rPr lang="en-US" sz="2000" dirty="0">
                <a:latin typeface="Montserrat Bold"/>
              </a:rPr>
              <a:t>When the complaints were handled in a timely manner, despite whether the consumer disputed, the average time of solving the complaints were similar to each other. In contrast, when the complaints were handled late, it shows that the resolution time varied significantly, where disputed cases taking much longer to resolve compared to the late case without disputes.</a:t>
            </a:r>
          </a:p>
        </p:txBody>
      </p:sp>
    </p:spTree>
    <p:extLst>
      <p:ext uri="{BB962C8B-B14F-4D97-AF65-F5344CB8AC3E}">
        <p14:creationId xmlns:p14="http://schemas.microsoft.com/office/powerpoint/2010/main" val="329855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Key Points</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graphicFrame>
        <p:nvGraphicFramePr>
          <p:cNvPr id="10" name="Chart 9">
            <a:extLst>
              <a:ext uri="{FF2B5EF4-FFF2-40B4-BE49-F238E27FC236}">
                <a16:creationId xmlns:a16="http://schemas.microsoft.com/office/drawing/2014/main" id="{38873396-D5F3-428C-840C-E027A0494F12}"/>
              </a:ext>
            </a:extLst>
          </p:cNvPr>
          <p:cNvGraphicFramePr>
            <a:graphicFrameLocks/>
          </p:cNvGraphicFramePr>
          <p:nvPr>
            <p:extLst>
              <p:ext uri="{D42A27DB-BD31-4B8C-83A1-F6EECF244321}">
                <p14:modId xmlns:p14="http://schemas.microsoft.com/office/powerpoint/2010/main" val="2498782867"/>
              </p:ext>
            </p:extLst>
          </p:nvPr>
        </p:nvGraphicFramePr>
        <p:xfrm>
          <a:off x="586132" y="2184425"/>
          <a:ext cx="5904490" cy="3399773"/>
        </p:xfrm>
        <a:graphic>
          <a:graphicData uri="http://schemas.openxmlformats.org/drawingml/2006/chart">
            <c:chart xmlns:c="http://schemas.openxmlformats.org/drawingml/2006/chart" xmlns:r="http://schemas.openxmlformats.org/officeDocument/2006/relationships" r:id="rId3"/>
          </a:graphicData>
        </a:graphic>
      </p:graphicFrame>
      <p:sp>
        <p:nvSpPr>
          <p:cNvPr id="14" name="Average Complaint Resolution Time by Key Variables">
            <a:extLst>
              <a:ext uri="{FF2B5EF4-FFF2-40B4-BE49-F238E27FC236}">
                <a16:creationId xmlns:a16="http://schemas.microsoft.com/office/drawing/2014/main" id="{A3EC6107-F3F0-48B4-94D5-7F78C41306F5}"/>
              </a:ext>
            </a:extLst>
          </p:cNvPr>
          <p:cNvSpPr/>
          <p:nvPr/>
        </p:nvSpPr>
        <p:spPr>
          <a:xfrm rot="21599400">
            <a:off x="526843" y="1312278"/>
            <a:ext cx="7061390"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Server as The Segment</a:t>
            </a:r>
            <a:endParaRPr lang="en-US" dirty="0"/>
          </a:p>
        </p:txBody>
      </p:sp>
      <p:sp>
        <p:nvSpPr>
          <p:cNvPr id="15" name="Rectangle: Rounded Corners 14">
            <a:extLst>
              <a:ext uri="{FF2B5EF4-FFF2-40B4-BE49-F238E27FC236}">
                <a16:creationId xmlns:a16="http://schemas.microsoft.com/office/drawing/2014/main" id="{2CDEFA5E-5A74-410C-997B-92552BF734E8}"/>
              </a:ext>
            </a:extLst>
          </p:cNvPr>
          <p:cNvSpPr/>
          <p:nvPr/>
        </p:nvSpPr>
        <p:spPr>
          <a:xfrm rot="16200000" flipH="1">
            <a:off x="9121045" y="-6774421"/>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aphicFrame>
        <p:nvGraphicFramePr>
          <p:cNvPr id="17" name="Chart 16">
            <a:extLst>
              <a:ext uri="{FF2B5EF4-FFF2-40B4-BE49-F238E27FC236}">
                <a16:creationId xmlns:a16="http://schemas.microsoft.com/office/drawing/2014/main" id="{C108BF08-C489-444D-850A-048BDFBEEF2F}"/>
              </a:ext>
            </a:extLst>
          </p:cNvPr>
          <p:cNvGraphicFramePr>
            <a:graphicFrameLocks/>
          </p:cNvGraphicFramePr>
          <p:nvPr>
            <p:extLst>
              <p:ext uri="{D42A27DB-BD31-4B8C-83A1-F6EECF244321}">
                <p14:modId xmlns:p14="http://schemas.microsoft.com/office/powerpoint/2010/main" val="4165208618"/>
              </p:ext>
            </p:extLst>
          </p:nvPr>
        </p:nvGraphicFramePr>
        <p:xfrm>
          <a:off x="11854092" y="2122458"/>
          <a:ext cx="5775957" cy="3378064"/>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E23BC9D0-8153-4941-A113-DBC25F30C1E5}"/>
              </a:ext>
            </a:extLst>
          </p:cNvPr>
          <p:cNvSpPr txBox="1"/>
          <p:nvPr/>
        </p:nvSpPr>
        <p:spPr>
          <a:xfrm>
            <a:off x="586132" y="5657983"/>
            <a:ext cx="16763058"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Based on the top 5 customer service representatives by descending and ascending order of average serving time, it shows that higher customer loads lead to longer serving times. However, some representatives in the bottom 5 manage to handle a large number of customers with short average of serving time. Because of this, further investigation is needed to improve customer service efficiency.</a:t>
            </a:r>
          </a:p>
          <a:p>
            <a:pPr marL="285750" indent="-285750" algn="just">
              <a:buFont typeface="Arial" panose="020B0604020202020204" pitchFamily="34" charset="0"/>
              <a:buChar char="•"/>
            </a:pPr>
            <a:endParaRPr lang="en-US" sz="2000" dirty="0">
              <a:latin typeface="Montserrat Bold"/>
            </a:endParaRPr>
          </a:p>
          <a:p>
            <a:pPr marL="285750" indent="-285750" algn="just">
              <a:buFont typeface="Arial" panose="020B0604020202020204" pitchFamily="34" charset="0"/>
              <a:buChar char="•"/>
            </a:pPr>
            <a:r>
              <a:rPr lang="en-US" sz="2000" dirty="0">
                <a:latin typeface="Montserrat Bold"/>
              </a:rPr>
              <a:t>There were also several servers with more than two poor timely responses, shows that improvements are needed.</a:t>
            </a:r>
          </a:p>
          <a:p>
            <a:pPr marL="285750" indent="-285750" algn="just">
              <a:buFont typeface="Arial" panose="020B0604020202020204" pitchFamily="34" charset="0"/>
              <a:buChar char="•"/>
            </a:pPr>
            <a:endParaRPr lang="en-US" sz="2000" dirty="0">
              <a:latin typeface="Montserrat Bold"/>
            </a:endParaRPr>
          </a:p>
        </p:txBody>
      </p:sp>
      <p:graphicFrame>
        <p:nvGraphicFramePr>
          <p:cNvPr id="22" name="Chart 21">
            <a:extLst>
              <a:ext uri="{FF2B5EF4-FFF2-40B4-BE49-F238E27FC236}">
                <a16:creationId xmlns:a16="http://schemas.microsoft.com/office/drawing/2014/main" id="{6DB22CEA-6EB1-4644-89C0-368A1525ACD0}"/>
              </a:ext>
            </a:extLst>
          </p:cNvPr>
          <p:cNvGraphicFramePr>
            <a:graphicFrameLocks/>
          </p:cNvGraphicFramePr>
          <p:nvPr>
            <p:extLst>
              <p:ext uri="{D42A27DB-BD31-4B8C-83A1-F6EECF244321}">
                <p14:modId xmlns:p14="http://schemas.microsoft.com/office/powerpoint/2010/main" val="2918503060"/>
              </p:ext>
            </p:extLst>
          </p:nvPr>
        </p:nvGraphicFramePr>
        <p:xfrm>
          <a:off x="6490622" y="2206134"/>
          <a:ext cx="5554980" cy="337806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4429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What’s the Improvement?</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sp>
        <p:nvSpPr>
          <p:cNvPr id="8" name="Rectangle: Rounded Corners 7">
            <a:extLst>
              <a:ext uri="{FF2B5EF4-FFF2-40B4-BE49-F238E27FC236}">
                <a16:creationId xmlns:a16="http://schemas.microsoft.com/office/drawing/2014/main" id="{8856FB19-4834-40CD-86CC-91E3157E4DCB}"/>
              </a:ext>
            </a:extLst>
          </p:cNvPr>
          <p:cNvSpPr/>
          <p:nvPr/>
        </p:nvSpPr>
        <p:spPr>
          <a:xfrm>
            <a:off x="752220" y="2751094"/>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9A79FFB8-ACBB-4DEC-BE7D-438EF55A682E}"/>
              </a:ext>
            </a:extLst>
          </p:cNvPr>
          <p:cNvSpPr/>
          <p:nvPr/>
        </p:nvSpPr>
        <p:spPr>
          <a:xfrm>
            <a:off x="766896" y="5458491"/>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extLst>
              <a:ext uri="{FF2B5EF4-FFF2-40B4-BE49-F238E27FC236}">
                <a16:creationId xmlns:a16="http://schemas.microsoft.com/office/drawing/2014/main" id="{8BC4D553-8145-4022-BB9F-6D15F513F735}"/>
              </a:ext>
            </a:extLst>
          </p:cNvPr>
          <p:cNvSpPr/>
          <p:nvPr/>
        </p:nvSpPr>
        <p:spPr>
          <a:xfrm>
            <a:off x="9538120" y="2747040"/>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FE0372A0-EF3D-4357-A428-497CE022E74B}"/>
              </a:ext>
            </a:extLst>
          </p:cNvPr>
          <p:cNvSpPr/>
          <p:nvPr/>
        </p:nvSpPr>
        <p:spPr>
          <a:xfrm>
            <a:off x="9540655" y="5454437"/>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Graphic 2" descr="Eye with solid fill">
            <a:extLst>
              <a:ext uri="{FF2B5EF4-FFF2-40B4-BE49-F238E27FC236}">
                <a16:creationId xmlns:a16="http://schemas.microsoft.com/office/drawing/2014/main" id="{4A4BC6D8-5AC8-448D-A6E7-FBD2C02A6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2317" y="2933840"/>
            <a:ext cx="914400" cy="914400"/>
          </a:xfrm>
          <a:prstGeom prst="rect">
            <a:avLst/>
          </a:prstGeom>
        </p:spPr>
      </p:pic>
      <p:pic>
        <p:nvPicPr>
          <p:cNvPr id="5" name="Graphic 4" descr="Meeting with solid fill">
            <a:extLst>
              <a:ext uri="{FF2B5EF4-FFF2-40B4-BE49-F238E27FC236}">
                <a16:creationId xmlns:a16="http://schemas.microsoft.com/office/drawing/2014/main" id="{D04EABC3-BBA7-4FD3-B53A-B9462C6BF6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3322" y="5726204"/>
            <a:ext cx="914400" cy="914400"/>
          </a:xfrm>
          <a:prstGeom prst="rect">
            <a:avLst/>
          </a:prstGeom>
        </p:spPr>
      </p:pic>
      <p:pic>
        <p:nvPicPr>
          <p:cNvPr id="13" name="Graphic 12" descr="Research with solid fill">
            <a:extLst>
              <a:ext uri="{FF2B5EF4-FFF2-40B4-BE49-F238E27FC236}">
                <a16:creationId xmlns:a16="http://schemas.microsoft.com/office/drawing/2014/main" id="{E99C00B7-8CA2-4E93-86AC-7740153E48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4547" y="2991785"/>
            <a:ext cx="914400" cy="914400"/>
          </a:xfrm>
          <a:prstGeom prst="rect">
            <a:avLst/>
          </a:prstGeom>
        </p:spPr>
      </p:pic>
      <p:pic>
        <p:nvPicPr>
          <p:cNvPr id="15" name="Graphic 14" descr="Lightbulb and gear with solid fill">
            <a:extLst>
              <a:ext uri="{FF2B5EF4-FFF2-40B4-BE49-F238E27FC236}">
                <a16:creationId xmlns:a16="http://schemas.microsoft.com/office/drawing/2014/main" id="{777DBB04-9AE0-4246-BECD-0FD7AC2EE1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89224" y="5687901"/>
            <a:ext cx="914400" cy="914400"/>
          </a:xfrm>
          <a:prstGeom prst="rect">
            <a:avLst/>
          </a:prstGeom>
        </p:spPr>
      </p:pic>
      <p:sp>
        <p:nvSpPr>
          <p:cNvPr id="21" name="Average Complaint Resolution Time by Key Variables">
            <a:extLst>
              <a:ext uri="{FF2B5EF4-FFF2-40B4-BE49-F238E27FC236}">
                <a16:creationId xmlns:a16="http://schemas.microsoft.com/office/drawing/2014/main" id="{27C22DC1-A14A-4305-8AF5-B6DC9265E17F}"/>
              </a:ext>
            </a:extLst>
          </p:cNvPr>
          <p:cNvSpPr/>
          <p:nvPr/>
        </p:nvSpPr>
        <p:spPr>
          <a:xfrm rot="21599400">
            <a:off x="2768738" y="2553719"/>
            <a:ext cx="5784261" cy="1967223"/>
          </a:xfrm>
          <a:prstGeom prst="rect">
            <a:avLst/>
          </a:prstGeom>
          <a:noFill/>
          <a:ln/>
        </p:spPr>
        <p:txBody>
          <a:bodyPr wrap="square" lIns="0" tIns="0" rIns="0" bIns="0" rtlCol="0" anchor="t"/>
          <a:lstStyle/>
          <a:p>
            <a:pPr algn="just">
              <a:lnSpc>
                <a:spcPts val="4575"/>
              </a:lnSpc>
            </a:pPr>
            <a:r>
              <a:rPr lang="en-US" sz="2000" b="1" dirty="0">
                <a:latin typeface="Montserrat Bold" pitchFamily="34" charset="0"/>
                <a:ea typeface="Montserrat Bold" pitchFamily="34" charset="-122"/>
              </a:rPr>
              <a:t>Monitor of Timely Response </a:t>
            </a:r>
            <a:r>
              <a:rPr lang="en-US" sz="2000" dirty="0">
                <a:latin typeface="Montserrat Bold" pitchFamily="34" charset="0"/>
                <a:ea typeface="Montserrat Bold" pitchFamily="34" charset="-122"/>
              </a:rPr>
              <a:t>by regular monitoring on CS and analyze performance to identify what’s needed for improvements.</a:t>
            </a:r>
            <a:endParaRPr lang="en-US" sz="2000" b="1" dirty="0"/>
          </a:p>
        </p:txBody>
      </p:sp>
      <p:sp>
        <p:nvSpPr>
          <p:cNvPr id="22" name="Average Complaint Resolution Time by Key Variables">
            <a:extLst>
              <a:ext uri="{FF2B5EF4-FFF2-40B4-BE49-F238E27FC236}">
                <a16:creationId xmlns:a16="http://schemas.microsoft.com/office/drawing/2014/main" id="{A1BC0C77-DBB7-4CA1-9B88-D991B12E041E}"/>
              </a:ext>
            </a:extLst>
          </p:cNvPr>
          <p:cNvSpPr/>
          <p:nvPr/>
        </p:nvSpPr>
        <p:spPr>
          <a:xfrm rot="21599400">
            <a:off x="2795440" y="5261452"/>
            <a:ext cx="5784261" cy="632934"/>
          </a:xfrm>
          <a:prstGeom prst="rect">
            <a:avLst/>
          </a:prstGeom>
          <a:noFill/>
          <a:ln/>
        </p:spPr>
        <p:txBody>
          <a:bodyPr wrap="square" lIns="0" tIns="0" rIns="0" bIns="0" rtlCol="0" anchor="t"/>
          <a:lstStyle/>
          <a:p>
            <a:pPr algn="just">
              <a:lnSpc>
                <a:spcPts val="4575"/>
              </a:lnSpc>
            </a:pPr>
            <a:r>
              <a:rPr lang="en-US" sz="2000" b="1" dirty="0">
                <a:latin typeface="Montserrat Bold" pitchFamily="34" charset="0"/>
                <a:ea typeface="Montserrat Bold" pitchFamily="34" charset="-122"/>
              </a:rPr>
              <a:t>Benchmarking High Performing Server </a:t>
            </a:r>
            <a:r>
              <a:rPr lang="en-US" sz="2000" dirty="0">
                <a:latin typeface="Montserrat Bold" pitchFamily="34" charset="0"/>
                <a:ea typeface="Montserrat Bold" pitchFamily="34" charset="-122"/>
              </a:rPr>
              <a:t>to low performance server and identify best practices that can be applied toward others.</a:t>
            </a:r>
            <a:endParaRPr lang="en-US" sz="2000" b="1" dirty="0"/>
          </a:p>
        </p:txBody>
      </p:sp>
      <p:sp>
        <p:nvSpPr>
          <p:cNvPr id="23" name="Average Complaint Resolution Time by Key Variables">
            <a:extLst>
              <a:ext uri="{FF2B5EF4-FFF2-40B4-BE49-F238E27FC236}">
                <a16:creationId xmlns:a16="http://schemas.microsoft.com/office/drawing/2014/main" id="{4EA309AF-0671-4FEF-883D-AB1DF9D14805}"/>
              </a:ext>
            </a:extLst>
          </p:cNvPr>
          <p:cNvSpPr/>
          <p:nvPr/>
        </p:nvSpPr>
        <p:spPr>
          <a:xfrm rot="21599400">
            <a:off x="11569198" y="2572297"/>
            <a:ext cx="6217664" cy="632934"/>
          </a:xfrm>
          <a:prstGeom prst="rect">
            <a:avLst/>
          </a:prstGeom>
          <a:noFill/>
          <a:ln/>
        </p:spPr>
        <p:txBody>
          <a:bodyPr wrap="square" lIns="0" tIns="0" rIns="0" bIns="0" rtlCol="0" anchor="t"/>
          <a:lstStyle/>
          <a:p>
            <a:pPr algn="l">
              <a:lnSpc>
                <a:spcPts val="4575"/>
              </a:lnSpc>
            </a:pPr>
            <a:r>
              <a:rPr lang="en-US" sz="2000" b="1" dirty="0">
                <a:latin typeface="Montserrat Bold" pitchFamily="34" charset="0"/>
                <a:ea typeface="Montserrat Bold" pitchFamily="34" charset="-122"/>
              </a:rPr>
              <a:t>Focus on Resolving High Complaint Products</a:t>
            </a:r>
            <a:r>
              <a:rPr lang="en-US" sz="2000" dirty="0">
                <a:latin typeface="Montserrat Bold" pitchFamily="34" charset="0"/>
                <a:ea typeface="Montserrat Bold" pitchFamily="34" charset="-122"/>
              </a:rPr>
              <a:t>  as repeated complaints indicate underlying issues that need improvements.</a:t>
            </a:r>
            <a:endParaRPr lang="en-US" sz="2000" b="1" dirty="0"/>
          </a:p>
        </p:txBody>
      </p:sp>
      <p:sp>
        <p:nvSpPr>
          <p:cNvPr id="26" name="Average Complaint Resolution Time by Key Variables">
            <a:extLst>
              <a:ext uri="{FF2B5EF4-FFF2-40B4-BE49-F238E27FC236}">
                <a16:creationId xmlns:a16="http://schemas.microsoft.com/office/drawing/2014/main" id="{D3FEA6B2-7317-4A26-98A9-39BD2FB56B49}"/>
              </a:ext>
            </a:extLst>
          </p:cNvPr>
          <p:cNvSpPr/>
          <p:nvPr/>
        </p:nvSpPr>
        <p:spPr>
          <a:xfrm rot="21599400">
            <a:off x="11569199" y="5261452"/>
            <a:ext cx="5784261" cy="632934"/>
          </a:xfrm>
          <a:prstGeom prst="rect">
            <a:avLst/>
          </a:prstGeom>
          <a:noFill/>
          <a:ln/>
        </p:spPr>
        <p:txBody>
          <a:bodyPr wrap="square" lIns="0" tIns="0" rIns="0" bIns="0" rtlCol="0" anchor="t"/>
          <a:lstStyle/>
          <a:p>
            <a:pPr algn="l">
              <a:lnSpc>
                <a:spcPts val="4575"/>
              </a:lnSpc>
            </a:pPr>
            <a:r>
              <a:rPr lang="en-US" sz="2000" b="1" dirty="0">
                <a:latin typeface="Montserrat Bold" pitchFamily="34" charset="0"/>
                <a:ea typeface="Montserrat Bold" pitchFamily="34" charset="-122"/>
              </a:rPr>
              <a:t>Reduce Consumer Disputes </a:t>
            </a:r>
            <a:r>
              <a:rPr lang="en-US" sz="2000" dirty="0">
                <a:latin typeface="Montserrat Bold" pitchFamily="34" charset="0"/>
                <a:ea typeface="Montserrat Bold" pitchFamily="34" charset="-122"/>
              </a:rPr>
              <a:t>by training of the server to provide high quality solutions, not just fast responses of call.</a:t>
            </a:r>
            <a:endParaRPr lang="en-US" sz="2000" b="1" dirty="0"/>
          </a:p>
        </p:txBody>
      </p:sp>
    </p:spTree>
    <p:extLst>
      <p:ext uri="{BB962C8B-B14F-4D97-AF65-F5344CB8AC3E}">
        <p14:creationId xmlns:p14="http://schemas.microsoft.com/office/powerpoint/2010/main" val="359202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sp>
        <p:nvSpPr>
          <p:cNvPr id="3" name="TextBox 2">
            <a:extLst>
              <a:ext uri="{FF2B5EF4-FFF2-40B4-BE49-F238E27FC236}">
                <a16:creationId xmlns:a16="http://schemas.microsoft.com/office/drawing/2014/main" id="{C56A1997-C671-4156-B24C-27E0EE33A693}"/>
              </a:ext>
            </a:extLst>
          </p:cNvPr>
          <p:cNvSpPr txBox="1"/>
          <p:nvPr/>
        </p:nvSpPr>
        <p:spPr>
          <a:xfrm>
            <a:off x="1906622" y="4241260"/>
            <a:ext cx="8258992" cy="1446550"/>
          </a:xfrm>
          <a:prstGeom prst="rect">
            <a:avLst/>
          </a:prstGeom>
          <a:noFill/>
        </p:spPr>
        <p:txBody>
          <a:bodyPr wrap="none" rtlCol="0">
            <a:spAutoFit/>
          </a:bodyPr>
          <a:lstStyle/>
          <a:p>
            <a:r>
              <a:rPr lang="en-US" sz="4400" b="1" dirty="0">
                <a:effectLst>
                  <a:outerShdw blurRad="38100" dist="38100" dir="2700000" algn="tl">
                    <a:srgbClr val="000000">
                      <a:alpha val="43137"/>
                    </a:srgbClr>
                  </a:outerShdw>
                </a:effectLst>
                <a:latin typeface="Montserrat Bold"/>
              </a:rPr>
              <a:t>Thank You</a:t>
            </a:r>
          </a:p>
          <a:p>
            <a:r>
              <a:rPr lang="en-US" sz="4400" b="1" dirty="0">
                <a:effectLst>
                  <a:outerShdw blurRad="38100" dist="38100" dir="2700000" algn="tl">
                    <a:srgbClr val="000000">
                      <a:alpha val="43137"/>
                    </a:srgbClr>
                  </a:outerShdw>
                </a:effectLst>
                <a:latin typeface="Montserrat Bold"/>
              </a:rPr>
              <a:t>Feel Free to Ask Questions!</a:t>
            </a:r>
            <a:endParaRPr lang="en-ID" sz="4400" b="1" dirty="0">
              <a:effectLst>
                <a:outerShdw blurRad="38100" dist="38100" dir="2700000" algn="tl">
                  <a:srgbClr val="000000">
                    <a:alpha val="43137"/>
                  </a:srgbClr>
                </a:outerShdw>
              </a:effectLst>
              <a:latin typeface="Montserrat Bold"/>
            </a:endParaRPr>
          </a:p>
        </p:txBody>
      </p:sp>
      <p:pic>
        <p:nvPicPr>
          <p:cNvPr id="5" name="Picture 4">
            <a:extLst>
              <a:ext uri="{FF2B5EF4-FFF2-40B4-BE49-F238E27FC236}">
                <a16:creationId xmlns:a16="http://schemas.microsoft.com/office/drawing/2014/main" id="{25B11FD9-1C82-438D-A602-925DEB42FF36}"/>
              </a:ext>
            </a:extLst>
          </p:cNvPr>
          <p:cNvPicPr>
            <a:picLocks noChangeAspect="1"/>
          </p:cNvPicPr>
          <p:nvPr/>
        </p:nvPicPr>
        <p:blipFill>
          <a:blip r:embed="rId3"/>
          <a:stretch>
            <a:fillRect/>
          </a:stretch>
        </p:blipFill>
        <p:spPr>
          <a:xfrm>
            <a:off x="12604104" y="9625007"/>
            <a:ext cx="827250" cy="827250"/>
          </a:xfrm>
          <a:prstGeom prst="rect">
            <a:avLst/>
          </a:prstGeom>
        </p:spPr>
      </p:pic>
      <p:sp>
        <p:nvSpPr>
          <p:cNvPr id="15" name="TextBox 14">
            <a:extLst>
              <a:ext uri="{FF2B5EF4-FFF2-40B4-BE49-F238E27FC236}">
                <a16:creationId xmlns:a16="http://schemas.microsoft.com/office/drawing/2014/main" id="{3FC76EF1-3CC3-4658-B088-448929CB0900}"/>
              </a:ext>
            </a:extLst>
          </p:cNvPr>
          <p:cNvSpPr txBox="1"/>
          <p:nvPr/>
        </p:nvSpPr>
        <p:spPr>
          <a:xfrm>
            <a:off x="13431354" y="9909453"/>
            <a:ext cx="4360333" cy="369332"/>
          </a:xfrm>
          <a:prstGeom prst="rect">
            <a:avLst/>
          </a:prstGeom>
          <a:noFill/>
        </p:spPr>
        <p:txBody>
          <a:bodyPr wrap="square">
            <a:spAutoFit/>
          </a:bodyPr>
          <a:lstStyle/>
          <a:p>
            <a:r>
              <a:rPr lang="en-ID" dirty="0">
                <a:effectLst/>
                <a:latin typeface="Montserrat Bold"/>
                <a:hlinkClick r:id="rId4">
                  <a:extLst>
                    <a:ext uri="{A12FA001-AC4F-418D-AE19-62706E023703}">
                      <ahyp:hlinkClr xmlns:ahyp="http://schemas.microsoft.com/office/drawing/2018/hyperlinkcolor" val="tx"/>
                    </a:ext>
                  </a:extLst>
                </a:hlinkClick>
              </a:rPr>
              <a:t>linkedin.com/in/</a:t>
            </a:r>
            <a:r>
              <a:rPr lang="en-ID" dirty="0" err="1">
                <a:effectLst/>
                <a:latin typeface="Montserrat Bold"/>
                <a:hlinkClick r:id="rId4">
                  <a:extLst>
                    <a:ext uri="{A12FA001-AC4F-418D-AE19-62706E023703}">
                      <ahyp:hlinkClr xmlns:ahyp="http://schemas.microsoft.com/office/drawing/2018/hyperlinkcolor" val="tx"/>
                    </a:ext>
                  </a:extLst>
                </a:hlinkClick>
              </a:rPr>
              <a:t>ghifaryabrarrabbani</a:t>
            </a:r>
            <a:endParaRPr lang="en-ID" dirty="0">
              <a:latin typeface="Montserrat Bold"/>
            </a:endParaRPr>
          </a:p>
        </p:txBody>
      </p:sp>
      <p:pic>
        <p:nvPicPr>
          <p:cNvPr id="3078" name="Picture 6" descr="Email Logo Vector Art, Icons, and Graphics for Free Download">
            <a:extLst>
              <a:ext uri="{FF2B5EF4-FFF2-40B4-BE49-F238E27FC236}">
                <a16:creationId xmlns:a16="http://schemas.microsoft.com/office/drawing/2014/main" id="{2D6ACF45-3FF3-4C78-8687-DAD889A2D3A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377" b="27222"/>
          <a:stretch/>
        </p:blipFill>
        <p:spPr bwMode="auto">
          <a:xfrm>
            <a:off x="7823712" y="9606494"/>
            <a:ext cx="1609415" cy="8272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3F84612-FB68-4DA1-BFE6-50894357CC31}"/>
              </a:ext>
            </a:extLst>
          </p:cNvPr>
          <p:cNvSpPr txBox="1"/>
          <p:nvPr/>
        </p:nvSpPr>
        <p:spPr>
          <a:xfrm>
            <a:off x="9020628" y="9904609"/>
            <a:ext cx="3264505" cy="369332"/>
          </a:xfrm>
          <a:prstGeom prst="rect">
            <a:avLst/>
          </a:prstGeom>
          <a:noFill/>
        </p:spPr>
        <p:txBody>
          <a:bodyPr wrap="square">
            <a:spAutoFit/>
          </a:bodyPr>
          <a:lstStyle/>
          <a:p>
            <a:r>
              <a:rPr lang="en-ID" dirty="0">
                <a:effectLst/>
                <a:latin typeface="Montserrat Bold"/>
                <a:hlinkClick r:id="rId6">
                  <a:extLst>
                    <a:ext uri="{A12FA001-AC4F-418D-AE19-62706E023703}">
                      <ahyp:hlinkClr xmlns:ahyp="http://schemas.microsoft.com/office/drawing/2018/hyperlinkcolor" val="tx"/>
                    </a:ext>
                  </a:extLst>
                </a:hlinkClick>
              </a:rPr>
              <a:t>ghifaryabrarrr@gmail.com</a:t>
            </a:r>
            <a:endParaRPr lang="en-ID" dirty="0">
              <a:latin typeface="Montserrat Bold"/>
            </a:endParaRPr>
          </a:p>
        </p:txBody>
      </p:sp>
    </p:spTree>
    <p:extLst>
      <p:ext uri="{BB962C8B-B14F-4D97-AF65-F5344CB8AC3E}">
        <p14:creationId xmlns:p14="http://schemas.microsoft.com/office/powerpoint/2010/main" val="2366956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736</Words>
  <Application>Microsoft Office PowerPoint</Application>
  <PresentationFormat>Custom</PresentationFormat>
  <Paragraphs>71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Montserrat Bold</vt:lpstr>
      <vt:lpstr>Montserrat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tjahjono510@gmail.com</cp:lastModifiedBy>
  <cp:revision>48</cp:revision>
  <dcterms:created xsi:type="dcterms:W3CDTF">2025-09-02T08:55:49Z</dcterms:created>
  <dcterms:modified xsi:type="dcterms:W3CDTF">2025-09-03T01:34:25Z</dcterms:modified>
</cp:coreProperties>
</file>