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3.jpeg" ContentType="image/jpeg"/>
  <Override PartName="/ppt/media/image12.jpeg" ContentType="image/jpeg"/>
  <Override PartName="/ppt/media/image9.png" ContentType="image/png"/>
  <Override PartName="/ppt/media/image7.png" ContentType="image/png"/>
  <Override PartName="/ppt/media/image1.jpeg" ContentType="image/jpeg"/>
  <Override PartName="/ppt/media/image11.jpeg" ContentType="image/jpeg"/>
  <Override PartName="/ppt/media/image8.png" ContentType="image/png"/>
  <Override PartName="/ppt/media/image20.png" ContentType="image/png"/>
  <Override PartName="/ppt/media/image2.jpeg" ContentType="image/jpeg"/>
  <Override PartName="/ppt/media/image19.png" ContentType="image/png"/>
  <Override PartName="/ppt/media/image18.jpeg" ContentType="image/jpeg"/>
  <Override PartName="/ppt/media/image14.bmp" ContentType="image/bmp"/>
  <Override PartName="/ppt/media/image16.jpeg" ContentType="image/jpeg"/>
  <Override PartName="/ppt/media/image15.jpeg" ContentType="image/jpeg"/>
  <Override PartName="/ppt/media/image3.png" ContentType="image/png"/>
  <Override PartName="/ppt/media/image17.jpeg" ContentType="image/jpeg"/>
  <Override PartName="/ppt/media/image4.jpeg" ContentType="image/jpeg"/>
  <Override PartName="/ppt/media/image5.jpeg" ContentType="image/jpeg"/>
  <Override PartName="/ppt/media/image10.png" ContentType="image/png"/>
  <Override PartName="/ppt/media/image6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64F451C-6552-492C-B47B-4E79456DDC3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58A51B-C2E3-484D-A6C5-AD3AEFEB820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592EC7-C38A-433D-A435-6A7FEB0B3A6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43B3AA-F128-44D4-B114-008762983F5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A3B6F7-6B04-464E-83C2-B40369D3C17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45E56B-5B4E-4020-8400-B8584F7C154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1902FA-6A3C-41C0-9938-432A1A54259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7D97B8-2EDC-4630-A956-20861968DA6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1C866C-7F9D-4E49-9866-45EF30372E7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B34CC9-63A2-4D61-ABE5-27FFBACB5D8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5FD651-B8A3-4CED-B956-8FD811FE17C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0A93EF-5C2F-431B-9DDD-FE8B449E977D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83F673-EDCD-47A4-905C-3A3F5280EBF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4F7F06-7705-417C-B890-C10A868A955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72FF9A-C229-49A2-9144-83A0D4968A6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E0DFBA-B390-467A-A475-997D141C249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FB9303-2539-4C61-877A-522CDD8F8A6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50C17E-F3C6-499C-9F3E-4C4195E0391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D4A4FE-A3DE-41C2-A604-84A0ECACF948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537331-DC7C-4D47-8B5D-663C90631F3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D94A90-F341-4061-B72A-8D032E34AC72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2873E9-E095-40D0-AF9A-C3B0C5B2152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C7464E-9A98-42FC-BB58-F6EA5FDB1069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EDDF79-3E8D-48F5-B7BA-E84E6DB20A53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FCF1A2-4D20-4604-B470-18F03B4D12F1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68CEAA-4D18-488E-A44F-5048FFDC4F08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65F883-7FCD-40D1-B7F8-06CD3F8C6392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02BDFF-46C1-4ECC-A89C-4919C0A8968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68CB69-4598-4A6D-BD73-166833167E8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2A61AD-7823-4E19-8FCF-C743D9897D0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B358CF-87F1-4ED7-9D4E-6994624B9EC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4713D1-F51D-42D9-AD59-3C8FDBD8CED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498A5D-88B4-4E7A-9014-0EC40BDF3DC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497624-7A98-4644-A5A0-7EC09EB7946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4FB0359-7779-4C45-97D8-E43807643BF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69A13D-DBF2-402B-960F-6DFE505F5B9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45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32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oogle Shape;11;p3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32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Google Shape;13;p32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oogle Shape;14;p32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32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Google Shape;16;p32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Google Shape;17;p32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oogle Shape;18;p32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32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Google Shape;20;p32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Google Shape;21;p3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Google Shape;22;p32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oogle Shape;23;p32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32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Google Shape;25;p32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Google Shape;26;p32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Google Shape;27;p32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Google Shape;28;p32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oogle Shape;29;p32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32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1;p3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oogle Shape;32;p32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32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Google Shape;34;p32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Google Shape;35;p32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Google Shape;36;p32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oogle Shape;37;p32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32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Google Shape;39;p32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Google Shape;40;p32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Google Shape;41;p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Google Shape;42;p32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Google Shape;43;p32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Google Shape;44;p32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Google Shape;45;p32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d" sz="900" spc="-1" strike="noStrike">
                <a:solidFill>
                  <a:srgbClr val="ffffff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137D196-1D09-4BBA-AE3E-0FDACE61E2CD}" type="slidenum">
              <a:rPr b="0" lang="id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BA25A88-945A-4FBD-8DB1-1143AC8F5584}" type="slidenum">
              <a:rPr b="0" lang="id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79200" rIns="79200" tIns="39600" bIns="3960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79200" rIns="79200" tIns="39600" bIns="39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3"/>
          </p:nvPr>
        </p:nvSpPr>
        <p:spPr>
          <a:xfrm>
            <a:off x="876600" y="4850640"/>
            <a:ext cx="547560" cy="273600"/>
          </a:xfrm>
          <a:prstGeom prst="rect">
            <a:avLst/>
          </a:prstGeom>
          <a:noFill/>
          <a:ln w="0">
            <a:noFill/>
          </a:ln>
        </p:spPr>
        <p:txBody>
          <a:bodyPr lIns="79200" rIns="79200" tIns="39600" bIns="396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7f7f7f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CED0A41D-310F-492C-8E78-94CDD72EDA6C}" type="slidenum">
              <a:rPr b="0" lang="en-US" sz="900" spc="-1" strike="noStrike">
                <a:solidFill>
                  <a:srgbClr val="7f7f7f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bmp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37;p1"/>
          <p:cNvSpPr/>
          <p:nvPr/>
        </p:nvSpPr>
        <p:spPr>
          <a:xfrm>
            <a:off x="12960" y="-12960"/>
            <a:ext cx="4558680" cy="5143320"/>
          </a:xfrm>
          <a:prstGeom prst="rect">
            <a:avLst/>
          </a:prstGeom>
          <a:solidFill>
            <a:srgbClr val="000000">
              <a:alpha val="52000"/>
            </a:srgbClr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4" name="Google Shape;138;p1"/>
          <p:cNvSpPr/>
          <p:nvPr/>
        </p:nvSpPr>
        <p:spPr>
          <a:xfrm>
            <a:off x="0" y="-12960"/>
            <a:ext cx="299880" cy="51562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142;p1"/>
          <p:cNvSpPr/>
          <p:nvPr/>
        </p:nvSpPr>
        <p:spPr>
          <a:xfrm>
            <a:off x="344880" y="1415880"/>
            <a:ext cx="6045120" cy="97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000" spc="-1" strike="noStrike">
                <a:solidFill>
                  <a:srgbClr val="ffffff"/>
                </a:solidFill>
                <a:latin typeface="Maven Pro"/>
                <a:ea typeface="Maven Pro"/>
              </a:rPr>
              <a:t>AI Quant Assistant</a:t>
            </a:r>
            <a:br>
              <a:rPr sz="2000"/>
            </a:br>
            <a:r>
              <a:rPr b="0" lang="en-ID" sz="1600" spc="-1" strike="noStrike">
                <a:solidFill>
                  <a:srgbClr val="ffffff"/>
                </a:solidFill>
                <a:latin typeface="Maven Pro"/>
                <a:ea typeface="Maven Pro"/>
              </a:rPr>
              <a:t>Ghiffary Rifqialdi</a:t>
            </a:r>
            <a:br>
              <a:rPr sz="1600"/>
            </a:br>
            <a:r>
              <a:rPr b="0" lang="en-ID" sz="1600" spc="-1" strike="noStrike">
                <a:solidFill>
                  <a:srgbClr val="ffffff"/>
                </a:solidFill>
                <a:latin typeface="Maven Pro"/>
                <a:ea typeface="Maven Pro"/>
              </a:rPr>
              <a:t>Batch December 2022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6" name="Google Shape;143;p1"/>
          <p:cNvSpPr/>
          <p:nvPr/>
        </p:nvSpPr>
        <p:spPr>
          <a:xfrm>
            <a:off x="300240" y="2957040"/>
            <a:ext cx="4558680" cy="6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D" sz="1600" spc="-1" strike="noStrike">
                <a:solidFill>
                  <a:srgbClr val="ffffff"/>
                </a:solidFill>
                <a:latin typeface="Maven Pro"/>
                <a:ea typeface="Maven Pro"/>
              </a:rPr>
              <a:t>G2 Academy Bootcamp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D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Web and Mobile Development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7" name="Google Shape;144;p1"/>
          <p:cNvSpPr/>
          <p:nvPr/>
        </p:nvSpPr>
        <p:spPr>
          <a:xfrm>
            <a:off x="368640" y="3511800"/>
            <a:ext cx="41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Technology Stacks: Database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93;p 5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Google Shape;94;p 5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Google Shape;96;p 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Box 5"/>
          <p:cNvSpPr/>
          <p:nvPr/>
        </p:nvSpPr>
        <p:spPr>
          <a:xfrm>
            <a:off x="531000" y="965880"/>
            <a:ext cx="8321040" cy="5468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Firebase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Technology Stacks: DevOps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Google Shape;93;p 6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Google Shape;94;p 6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Google Shape;96;p 6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Box 6"/>
          <p:cNvSpPr/>
          <p:nvPr/>
        </p:nvSpPr>
        <p:spPr>
          <a:xfrm>
            <a:off x="531000" y="965880"/>
            <a:ext cx="8321040" cy="5461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Technology Stacks: FrontEnd Web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93;p 2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Google Shape;94;p 2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96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TextBox 1"/>
          <p:cNvSpPr/>
          <p:nvPr/>
        </p:nvSpPr>
        <p:spPr>
          <a:xfrm>
            <a:off x="531000" y="965880"/>
            <a:ext cx="8321040" cy="21445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J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J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678636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Technology Stacks: FrontEnd Android and iOS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93;p 8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Google Shape;94;p 8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Google Shape;96;p 8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Box 8"/>
          <p:cNvSpPr/>
          <p:nvPr/>
        </p:nvSpPr>
        <p:spPr>
          <a:xfrm>
            <a:off x="531000" y="965880"/>
            <a:ext cx="8321040" cy="2600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Node.JS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React Native 0.71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Expo 48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React Navigation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React Native Paper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React Native Reanimated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React Native Gesture Handler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Redux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Redux-Thunk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Axios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152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Google Shape;153;p 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3" name="Google Shape;154;p 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Architecture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00240" y="137880"/>
            <a:ext cx="6525360" cy="52884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sv-SE" sz="2000" spc="-1" strike="noStrike">
                <a:solidFill>
                  <a:srgbClr val="366092"/>
                </a:solidFill>
                <a:latin typeface="Arial"/>
                <a:ea typeface="Arial"/>
              </a:rPr>
              <a:t>Architecture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Google Shape;73;p 2"/>
          <p:cNvSpPr/>
          <p:nvPr/>
        </p:nvSpPr>
        <p:spPr>
          <a:xfrm rot="5400000">
            <a:off x="794520" y="26820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Google Shape;74;p 2"/>
          <p:cNvSpPr/>
          <p:nvPr/>
        </p:nvSpPr>
        <p:spPr>
          <a:xfrm>
            <a:off x="1321920" y="66672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Google Shape;76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914400" y="1143000"/>
            <a:ext cx="1371600" cy="685800"/>
          </a:xfrm>
          <a:custGeom>
            <a:avLst/>
            <a:gdLst/>
            <a:ahLst/>
            <a:rect l="l" t="t" r="r" b="b"/>
            <a:pathLst>
              <a:path w="4318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9589" y="21600"/>
                </a:lnTo>
                <a:arcTo wR="17989" hR="3600" stAng="5400000" swAng="5400000"/>
                <a:lnTo>
                  <a:pt x="21600" y="3600"/>
                </a:lnTo>
                <a:arcTo wR="17989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Back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End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Fore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cast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914400" y="3200400"/>
            <a:ext cx="1371600" cy="685800"/>
          </a:xfrm>
          <a:custGeom>
            <a:avLst/>
            <a:gdLst/>
            <a:ahLst/>
            <a:rect l="l" t="t" r="r" b="b"/>
            <a:pathLst>
              <a:path w="4318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9589" y="21600"/>
                </a:lnTo>
                <a:arcTo wR="17989" hR="3600" stAng="5400000" swAng="5400000"/>
                <a:lnTo>
                  <a:pt x="21600" y="3600"/>
                </a:lnTo>
                <a:arcTo wR="17989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BackEnd Store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371600" y="1972800"/>
            <a:ext cx="1371600" cy="70884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4291560" y="2410200"/>
            <a:ext cx="1652040" cy="790200"/>
          </a:xfrm>
          <a:prstGeom prst="rect">
            <a:avLst/>
          </a:prstGeom>
          <a:ln w="0">
            <a:noFill/>
          </a:ln>
        </p:spPr>
      </p:pic>
      <p:sp>
        <p:nvSpPr>
          <p:cNvPr id="252" name=""/>
          <p:cNvSpPr/>
          <p:nvPr/>
        </p:nvSpPr>
        <p:spPr>
          <a:xfrm>
            <a:off x="914400" y="4222800"/>
            <a:ext cx="1371600" cy="685800"/>
          </a:xfrm>
          <a:custGeom>
            <a:avLst/>
            <a:gdLst/>
            <a:ahLst/>
            <a:rect l="l" t="t" r="r" b="b"/>
            <a:pathLst>
              <a:path w="4318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9589" y="21600"/>
                </a:lnTo>
                <a:arcTo wR="17989" hR="3600" stAng="5400000" swAng="5400000"/>
                <a:lnTo>
                  <a:pt x="21600" y="3600"/>
                </a:lnTo>
                <a:arcTo wR="17989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FrontEnd Web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2743200" y="2514600"/>
            <a:ext cx="1600200" cy="22860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 flipV="1">
            <a:off x="2286000" y="2971800"/>
            <a:ext cx="2005560" cy="68580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5" name="" descr=""/>
          <p:cNvPicPr/>
          <p:nvPr/>
        </p:nvPicPr>
        <p:blipFill>
          <a:blip r:embed="rId3"/>
          <a:stretch/>
        </p:blipFill>
        <p:spPr>
          <a:xfrm>
            <a:off x="3286080" y="1179000"/>
            <a:ext cx="1971720" cy="685800"/>
          </a:xfrm>
          <a:prstGeom prst="rect">
            <a:avLst/>
          </a:prstGeom>
          <a:ln w="0">
            <a:noFill/>
          </a:ln>
        </p:spPr>
      </p:pic>
      <p:sp>
        <p:nvSpPr>
          <p:cNvPr id="256" name=""/>
          <p:cNvSpPr/>
          <p:nvPr/>
        </p:nvSpPr>
        <p:spPr>
          <a:xfrm>
            <a:off x="2286000" y="1528200"/>
            <a:ext cx="11430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 flipV="1">
            <a:off x="1143000" y="1828800"/>
            <a:ext cx="0" cy="137160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 flipV="1">
            <a:off x="1600200" y="3886200"/>
            <a:ext cx="0" cy="33660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flipV="1">
            <a:off x="1828800" y="2743200"/>
            <a:ext cx="0" cy="45720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" descr=""/>
          <p:cNvPicPr/>
          <p:nvPr/>
        </p:nvPicPr>
        <p:blipFill>
          <a:blip r:embed="rId4"/>
          <a:stretch/>
        </p:blipFill>
        <p:spPr>
          <a:xfrm>
            <a:off x="3429000" y="4340160"/>
            <a:ext cx="1371600" cy="460440"/>
          </a:xfrm>
          <a:prstGeom prst="rect">
            <a:avLst/>
          </a:prstGeom>
          <a:ln w="0">
            <a:noFill/>
          </a:ln>
        </p:spPr>
      </p:pic>
      <p:sp>
        <p:nvSpPr>
          <p:cNvPr id="261" name=""/>
          <p:cNvSpPr/>
          <p:nvPr/>
        </p:nvSpPr>
        <p:spPr>
          <a:xfrm>
            <a:off x="2286000" y="4572000"/>
            <a:ext cx="11430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 flipV="1">
            <a:off x="4572000" y="3200400"/>
            <a:ext cx="457200" cy="114300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>
            <a:off x="4800600" y="1600200"/>
            <a:ext cx="457200" cy="91440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"/>
          <p:cNvSpPr/>
          <p:nvPr/>
        </p:nvSpPr>
        <p:spPr>
          <a:xfrm>
            <a:off x="6858000" y="1828800"/>
            <a:ext cx="1371600" cy="685800"/>
          </a:xfrm>
          <a:custGeom>
            <a:avLst/>
            <a:gdLst/>
            <a:ahLst/>
            <a:rect l="l" t="t" r="r" b="b"/>
            <a:pathLst>
              <a:path w="4318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9589" y="21600"/>
                </a:lnTo>
                <a:arcTo wR="17989" hR="3600" stAng="5400000" swAng="5400000"/>
                <a:lnTo>
                  <a:pt x="21600" y="3600"/>
                </a:lnTo>
                <a:arcTo wR="17989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FrontEnd Android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858000" y="2971800"/>
            <a:ext cx="1371600" cy="685800"/>
          </a:xfrm>
          <a:custGeom>
            <a:avLst/>
            <a:gdLst/>
            <a:ahLst/>
            <a:rect l="l" t="t" r="r" b="b"/>
            <a:pathLst>
              <a:path w="4318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9589" y="21600"/>
                </a:lnTo>
                <a:arcTo wR="17989" hR="3600" stAng="5400000" swAng="5400000"/>
                <a:lnTo>
                  <a:pt x="21600" y="3600"/>
                </a:lnTo>
                <a:arcTo wR="17989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FrontE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nd iOS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 flipH="1">
            <a:off x="5943600" y="2057400"/>
            <a:ext cx="914400" cy="45720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 flipH="1" flipV="1">
            <a:off x="5943600" y="2971800"/>
            <a:ext cx="685800" cy="45720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 flipH="1">
            <a:off x="6652800" y="901800"/>
            <a:ext cx="457200" cy="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 flipH="1">
            <a:off x="6652800" y="1130400"/>
            <a:ext cx="4572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 txBox="1"/>
          <p:nvPr/>
        </p:nvSpPr>
        <p:spPr>
          <a:xfrm>
            <a:off x="7218720" y="745200"/>
            <a:ext cx="935280" cy="24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latin typeface="Arial"/>
              </a:rPr>
              <a:t>Depends 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7218720" y="997560"/>
            <a:ext cx="788760" cy="24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latin typeface="Arial"/>
              </a:rPr>
              <a:t>Access to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6424200" y="444600"/>
            <a:ext cx="1828800" cy="914400"/>
          </a:xfrm>
          <a:custGeom>
            <a:avLst/>
            <a:gdLst/>
            <a:ahLst/>
            <a:rect l="l" t="t" r="r" b="b"/>
            <a:pathLst>
              <a:path w="43191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9591" y="21600"/>
                </a:lnTo>
                <a:arcTo wR="17991" hR="3600" stAng="5400000" swAng="5400000"/>
                <a:lnTo>
                  <a:pt x="21600" y="3600"/>
                </a:lnTo>
                <a:arcTo wR="17991" hR="3600" stAng="10800000" swAng="5400000"/>
                <a:close/>
              </a:path>
            </a:pathLst>
          </a:custGeom>
          <a:noFill/>
          <a:ln w="90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"/>
          <p:cNvSpPr txBox="1"/>
          <p:nvPr/>
        </p:nvSpPr>
        <p:spPr>
          <a:xfrm>
            <a:off x="6555600" y="516600"/>
            <a:ext cx="646920" cy="24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latin typeface="Arial"/>
              </a:rPr>
              <a:t>Legend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" name="Google Shape;154;p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Use Case Diagram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Use Case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Google Shape;93;p 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Google Shape;94;p 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Google Shape;96;p 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2971800" y="196920"/>
            <a:ext cx="5619960" cy="483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52;p 3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Google Shape;153;p 3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4" name="Google Shape;154;p 3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Entity Relationship Diagram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Entity Relationship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93;p 7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Google Shape;94;p 7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Google Shape;96;p 7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1828800" y="1189080"/>
            <a:ext cx="5760720" cy="338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74;p1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66092"/>
          </a:solidFill>
          <a:ln w="9525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Google Shape;92;p4"/>
          <p:cNvSpPr/>
          <p:nvPr/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Outline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Google Shape;93;p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1" name="Group 14"/>
          <p:cNvGrpSpPr/>
          <p:nvPr/>
        </p:nvGrpSpPr>
        <p:grpSpPr>
          <a:xfrm>
            <a:off x="1279440" y="965880"/>
            <a:ext cx="7285320" cy="4107600"/>
            <a:chOff x="1279440" y="965880"/>
            <a:chExt cx="7285320" cy="4107600"/>
          </a:xfrm>
        </p:grpSpPr>
        <p:grpSp>
          <p:nvGrpSpPr>
            <p:cNvPr id="162" name="Group 15"/>
            <p:cNvGrpSpPr/>
            <p:nvPr/>
          </p:nvGrpSpPr>
          <p:grpSpPr>
            <a:xfrm>
              <a:off x="1280520" y="965880"/>
              <a:ext cx="7261200" cy="482760"/>
              <a:chOff x="1280520" y="965880"/>
              <a:chExt cx="7261200" cy="482760"/>
            </a:xfrm>
          </p:grpSpPr>
          <p:sp>
            <p:nvSpPr>
              <p:cNvPr id="163" name="Google Shape;71;p15"/>
              <p:cNvSpPr/>
              <p:nvPr/>
            </p:nvSpPr>
            <p:spPr>
              <a:xfrm>
                <a:off x="1280520" y="96588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Google Shape;73;p15"/>
              <p:cNvSpPr/>
              <p:nvPr/>
            </p:nvSpPr>
            <p:spPr>
              <a:xfrm>
                <a:off x="1467360" y="9918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Business Understanding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65" name="Group 16"/>
            <p:cNvGrpSpPr/>
            <p:nvPr/>
          </p:nvGrpSpPr>
          <p:grpSpPr>
            <a:xfrm>
              <a:off x="1279440" y="1483920"/>
              <a:ext cx="7261200" cy="482400"/>
              <a:chOff x="1279440" y="1483920"/>
              <a:chExt cx="7261200" cy="482400"/>
            </a:xfrm>
          </p:grpSpPr>
          <p:sp>
            <p:nvSpPr>
              <p:cNvPr id="166" name="Google Shape;71;p15"/>
              <p:cNvSpPr/>
              <p:nvPr/>
            </p:nvSpPr>
            <p:spPr>
              <a:xfrm>
                <a:off x="1279440" y="148392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Google Shape;73;p15"/>
              <p:cNvSpPr/>
              <p:nvPr/>
            </p:nvSpPr>
            <p:spPr>
              <a:xfrm>
                <a:off x="1465920" y="150948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Features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68" name="Group 19"/>
            <p:cNvGrpSpPr/>
            <p:nvPr/>
          </p:nvGrpSpPr>
          <p:grpSpPr>
            <a:xfrm>
              <a:off x="1279440" y="2001600"/>
              <a:ext cx="7261200" cy="482760"/>
              <a:chOff x="1279440" y="2001600"/>
              <a:chExt cx="7261200" cy="482760"/>
            </a:xfrm>
          </p:grpSpPr>
          <p:sp>
            <p:nvSpPr>
              <p:cNvPr id="169" name="Google Shape;71;p15"/>
              <p:cNvSpPr/>
              <p:nvPr/>
            </p:nvSpPr>
            <p:spPr>
              <a:xfrm>
                <a:off x="1279440" y="200160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Google Shape;73;p15"/>
              <p:cNvSpPr/>
              <p:nvPr/>
            </p:nvSpPr>
            <p:spPr>
              <a:xfrm>
                <a:off x="1465920" y="202752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Technology Stacks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71" name="Group 22"/>
            <p:cNvGrpSpPr/>
            <p:nvPr/>
          </p:nvGrpSpPr>
          <p:grpSpPr>
            <a:xfrm>
              <a:off x="1279440" y="2519640"/>
              <a:ext cx="7261200" cy="482400"/>
              <a:chOff x="1279440" y="2519640"/>
              <a:chExt cx="7261200" cy="482400"/>
            </a:xfrm>
          </p:grpSpPr>
          <p:sp>
            <p:nvSpPr>
              <p:cNvPr id="172" name="Google Shape;71;p15"/>
              <p:cNvSpPr/>
              <p:nvPr/>
            </p:nvSpPr>
            <p:spPr>
              <a:xfrm>
                <a:off x="1279440" y="251964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Google Shape;73;p15"/>
              <p:cNvSpPr/>
              <p:nvPr/>
            </p:nvSpPr>
            <p:spPr>
              <a:xfrm>
                <a:off x="1465920" y="25452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Architecture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74" name="Group 25"/>
            <p:cNvGrpSpPr/>
            <p:nvPr/>
          </p:nvGrpSpPr>
          <p:grpSpPr>
            <a:xfrm>
              <a:off x="1279440" y="3037320"/>
              <a:ext cx="7261200" cy="482760"/>
              <a:chOff x="1279440" y="3037320"/>
              <a:chExt cx="7261200" cy="482760"/>
            </a:xfrm>
          </p:grpSpPr>
          <p:sp>
            <p:nvSpPr>
              <p:cNvPr id="175" name="Google Shape;71;p15"/>
              <p:cNvSpPr/>
              <p:nvPr/>
            </p:nvSpPr>
            <p:spPr>
              <a:xfrm>
                <a:off x="1279440" y="303732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Google Shape;73;p15"/>
              <p:cNvSpPr/>
              <p:nvPr/>
            </p:nvSpPr>
            <p:spPr>
              <a:xfrm>
                <a:off x="1465920" y="306324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Use Case Diagram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77" name="Group 1"/>
            <p:cNvGrpSpPr/>
            <p:nvPr/>
          </p:nvGrpSpPr>
          <p:grpSpPr>
            <a:xfrm>
              <a:off x="1303560" y="3555360"/>
              <a:ext cx="7261200" cy="482400"/>
              <a:chOff x="1303560" y="3555360"/>
              <a:chExt cx="7261200" cy="482400"/>
            </a:xfrm>
          </p:grpSpPr>
          <p:sp>
            <p:nvSpPr>
              <p:cNvPr id="178" name="Google Shape;71;p15"/>
              <p:cNvSpPr/>
              <p:nvPr/>
            </p:nvSpPr>
            <p:spPr>
              <a:xfrm>
                <a:off x="1303560" y="355536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Google Shape;73;p15"/>
              <p:cNvSpPr/>
              <p:nvPr/>
            </p:nvSpPr>
            <p:spPr>
              <a:xfrm>
                <a:off x="1490400" y="358092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Entity Relationship Diagram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80" name="Group 4"/>
            <p:cNvGrpSpPr/>
            <p:nvPr/>
          </p:nvGrpSpPr>
          <p:grpSpPr>
            <a:xfrm>
              <a:off x="1303560" y="4073040"/>
              <a:ext cx="7261200" cy="482400"/>
              <a:chOff x="1303560" y="4073040"/>
              <a:chExt cx="7261200" cy="482400"/>
            </a:xfrm>
          </p:grpSpPr>
          <p:sp>
            <p:nvSpPr>
              <p:cNvPr id="181" name="Google Shape;71;p15"/>
              <p:cNvSpPr/>
              <p:nvPr/>
            </p:nvSpPr>
            <p:spPr>
              <a:xfrm>
                <a:off x="1303560" y="407304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Google Shape;73;p15"/>
              <p:cNvSpPr/>
              <p:nvPr/>
            </p:nvSpPr>
            <p:spPr>
              <a:xfrm>
                <a:off x="1490400" y="40986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Activity Diagram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83" name="Group 9"/>
            <p:cNvGrpSpPr/>
            <p:nvPr/>
          </p:nvGrpSpPr>
          <p:grpSpPr>
            <a:xfrm>
              <a:off x="1303560" y="4591080"/>
              <a:ext cx="7261200" cy="482400"/>
              <a:chOff x="1303560" y="4591080"/>
              <a:chExt cx="7261200" cy="482400"/>
            </a:xfrm>
          </p:grpSpPr>
          <p:sp>
            <p:nvSpPr>
              <p:cNvPr id="184" name="Google Shape;71;p15"/>
              <p:cNvSpPr/>
              <p:nvPr/>
            </p:nvSpPr>
            <p:spPr>
              <a:xfrm>
                <a:off x="1303560" y="459108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algn="bl" blurRad="57240" dir="5400000" dist="1908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Google Shape;73;p15"/>
              <p:cNvSpPr/>
              <p:nvPr/>
            </p:nvSpPr>
            <p:spPr>
              <a:xfrm>
                <a:off x="1490400" y="461664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GB" sz="1800" spc="-1" strike="noStrike">
                    <a:solidFill>
                      <a:srgbClr val="ffffff"/>
                    </a:solidFill>
                    <a:latin typeface="Montserrat"/>
                    <a:ea typeface="Montserrat"/>
                  </a:rPr>
                  <a:t>Timeline Project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152;p 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Google Shape;153;p 4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2" name="Google Shape;154;p 4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Activity Diagram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Activity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93;p 9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Google Shape;94;p 9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Google Shape;96;p 9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2888280" y="4320"/>
            <a:ext cx="3512520" cy="502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152;p 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Google Shape;153;p 5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0" name="Google Shape;154;p 5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Timeline Project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Timeline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93;p 10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Google Shape;94;p 10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Google Shape;96;p 10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"/>
          <p:cNvSpPr/>
          <p:nvPr/>
        </p:nvSpPr>
        <p:spPr>
          <a:xfrm>
            <a:off x="1600200" y="2286000"/>
            <a:ext cx="66294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"/>
          <p:cNvSpPr txBox="1"/>
          <p:nvPr/>
        </p:nvSpPr>
        <p:spPr>
          <a:xfrm>
            <a:off x="774720" y="1715760"/>
            <a:ext cx="213120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21-23 June 2023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Prepare and Concept Design 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322720" y="2472120"/>
            <a:ext cx="128088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24-27 June 2023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Building Program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3906720" y="1752480"/>
            <a:ext cx="117576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28-30 June 2023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Test and Debug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5310720" y="2472840"/>
            <a:ext cx="155052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31 June – 2 May 2023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Prepare Presentation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7067520" y="1715760"/>
            <a:ext cx="184788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2 May 2023 - Future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Continuous Development</a:t>
            </a:r>
            <a:endParaRPr b="1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46;p30"/>
          <p:cNvSpPr/>
          <p:nvPr/>
        </p:nvSpPr>
        <p:spPr>
          <a:xfrm>
            <a:off x="12960" y="2233080"/>
            <a:ext cx="9091440" cy="781920"/>
          </a:xfrm>
          <a:prstGeom prst="rect">
            <a:avLst/>
          </a:prstGeom>
          <a:solidFill>
            <a:srgbClr val="000000">
              <a:alpha val="40000"/>
            </a:srgbClr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2" name="Google Shape;347;p30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3" name="Google Shape;348;p30" descr=""/>
          <p:cNvPicPr/>
          <p:nvPr/>
        </p:nvPicPr>
        <p:blipFill>
          <a:blip r:embed="rId2"/>
          <a:stretch/>
        </p:blipFill>
        <p:spPr>
          <a:xfrm>
            <a:off x="7885080" y="174600"/>
            <a:ext cx="1054440" cy="399240"/>
          </a:xfrm>
          <a:prstGeom prst="rect">
            <a:avLst/>
          </a:prstGeom>
          <a:ln w="0">
            <a:noFill/>
          </a:ln>
        </p:spPr>
      </p:pic>
      <p:pic>
        <p:nvPicPr>
          <p:cNvPr id="314" name="Google Shape;349;p30" descr=""/>
          <p:cNvPicPr/>
          <p:nvPr/>
        </p:nvPicPr>
        <p:blipFill>
          <a:blip r:embed="rId3"/>
          <a:stretch/>
        </p:blipFill>
        <p:spPr>
          <a:xfrm>
            <a:off x="420120" y="181800"/>
            <a:ext cx="1978200" cy="384480"/>
          </a:xfrm>
          <a:prstGeom prst="rect">
            <a:avLst/>
          </a:prstGeom>
          <a:ln w="0">
            <a:noFill/>
          </a:ln>
        </p:spPr>
      </p:pic>
      <p:sp>
        <p:nvSpPr>
          <p:cNvPr id="315" name="Google Shape;350;p30"/>
          <p:cNvSpPr/>
          <p:nvPr/>
        </p:nvSpPr>
        <p:spPr>
          <a:xfrm>
            <a:off x="420120" y="704880"/>
            <a:ext cx="1054440" cy="78120"/>
          </a:xfrm>
          <a:prstGeom prst="rect">
            <a:avLst/>
          </a:prstGeom>
          <a:solidFill>
            <a:srgbClr val="783f04"/>
          </a:solidFill>
          <a:ln w="9525">
            <a:solidFill>
              <a:srgbClr val="783f0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Google Shape;351;p30"/>
          <p:cNvSpPr/>
          <p:nvPr/>
        </p:nvSpPr>
        <p:spPr>
          <a:xfrm>
            <a:off x="6480" y="2301840"/>
            <a:ext cx="9130680" cy="6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3100" spc="-1" strike="noStrike">
                <a:solidFill>
                  <a:srgbClr val="ffffff"/>
                </a:solidFill>
                <a:latin typeface="Montserrat"/>
                <a:ea typeface="Montserrat"/>
              </a:rPr>
              <a:t>Thank You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317" name="Google Shape;352;p30"/>
          <p:cNvSpPr/>
          <p:nvPr/>
        </p:nvSpPr>
        <p:spPr>
          <a:xfrm>
            <a:off x="12960" y="4614480"/>
            <a:ext cx="913068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d" sz="900" spc="-1" strike="noStrike">
                <a:solidFill>
                  <a:srgbClr val="ffffff"/>
                </a:solidFill>
                <a:latin typeface="Arial"/>
                <a:ea typeface="Arial"/>
              </a:rPr>
              <a:t>This document and information contained herein are confidential and proprietary to PT. Bank Rakyat Indonesia, tbk and shall not be 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d" sz="900" spc="-1" strike="noStrike">
                <a:solidFill>
                  <a:srgbClr val="ffffff"/>
                </a:solidFill>
                <a:latin typeface="Arial"/>
                <a:ea typeface="Arial"/>
              </a:rPr>
              <a:t>published or disclosed to any third party without the express written consent by an authorized representative of PT. Bank Rakyat Indonesia, tbk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Source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93;p 1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Google Shape;94;p 1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Google Shape;96;p 1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TextBox 2"/>
          <p:cNvSpPr/>
          <p:nvPr/>
        </p:nvSpPr>
        <p:spPr>
          <a:xfrm>
            <a:off x="531000" y="965880"/>
            <a:ext cx="8321040" cy="4100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https://github.com/ghiffaryr/AIQuantAssistant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8" name="Google Shape;154;p2"/>
          <p:cNvSpPr/>
          <p:nvPr/>
        </p:nvSpPr>
        <p:spPr>
          <a:xfrm>
            <a:off x="1495440" y="2441880"/>
            <a:ext cx="54576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Business Understanding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71;p15"/>
          <p:cNvSpPr/>
          <p:nvPr/>
        </p:nvSpPr>
        <p:spPr>
          <a:xfrm>
            <a:off x="1308600" y="94248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6609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90" name="Google Shape;72;p15" descr=""/>
          <p:cNvPicPr/>
          <p:nvPr/>
        </p:nvPicPr>
        <p:blipFill>
          <a:blip r:embed="rId1"/>
          <a:stretch/>
        </p:blipFill>
        <p:spPr>
          <a:xfrm>
            <a:off x="7950240" y="181800"/>
            <a:ext cx="1054440" cy="399240"/>
          </a:xfrm>
          <a:prstGeom prst="rect">
            <a:avLst/>
          </a:prstGeom>
          <a:ln w="0">
            <a:noFill/>
          </a:ln>
        </p:spPr>
      </p:pic>
      <p:sp>
        <p:nvSpPr>
          <p:cNvPr id="191" name="Google Shape;73;p15"/>
          <p:cNvSpPr/>
          <p:nvPr/>
        </p:nvSpPr>
        <p:spPr>
          <a:xfrm>
            <a:off x="1495440" y="97200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Why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Google Shape;74;p1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66092"/>
          </a:solidFill>
          <a:ln w="9525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75;p15"/>
          <p:cNvSpPr/>
          <p:nvPr/>
        </p:nvSpPr>
        <p:spPr>
          <a:xfrm>
            <a:off x="1495440" y="1330920"/>
            <a:ext cx="6908760" cy="3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To commercialize AI system focusing on quantitative analysis.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Google Shape;76;p15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474747">
              <a:alpha val="74000"/>
            </a:srgbClr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5" name="Google Shape;77;p15"/>
          <p:cNvSpPr/>
          <p:nvPr/>
        </p:nvSpPr>
        <p:spPr>
          <a:xfrm>
            <a:off x="1495440" y="220536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How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Google Shape;78;p15"/>
          <p:cNvSpPr/>
          <p:nvPr/>
        </p:nvSpPr>
        <p:spPr>
          <a:xfrm>
            <a:off x="1495440" y="2564280"/>
            <a:ext cx="68526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Producing the working API including web and mobile client if time-possible.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Google Shape;79;p15"/>
          <p:cNvSpPr/>
          <p:nvPr/>
        </p:nvSpPr>
        <p:spPr>
          <a:xfrm>
            <a:off x="1308600" y="340920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474747">
              <a:alpha val="74000"/>
            </a:srgbClr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" name="Google Shape;80;p15"/>
          <p:cNvSpPr/>
          <p:nvPr/>
        </p:nvSpPr>
        <p:spPr>
          <a:xfrm>
            <a:off x="1495440" y="343872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What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Google Shape;81;p15"/>
          <p:cNvSpPr/>
          <p:nvPr/>
        </p:nvSpPr>
        <p:spPr>
          <a:xfrm>
            <a:off x="1495440" y="3747240"/>
            <a:ext cx="7074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Product called AI Quant Assistant.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2" name="Google Shape;154;p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Features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Features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93;p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94;p4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Google Shape;96;p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TextBox 40"/>
          <p:cNvSpPr/>
          <p:nvPr/>
        </p:nvSpPr>
        <p:spPr>
          <a:xfrm>
            <a:off x="531000" y="965880"/>
            <a:ext cx="8321040" cy="30567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REST API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CI/CD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JWT authentication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Password recovery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Error handling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Cookie based visitor's shopping cart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Persistent customer's shopping cart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Cart and order management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Checkout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Catalogue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Order management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Subscription management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Pagination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52;p 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Google Shape;153;p 1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algn="bl" blurRad="57240" dir="5400000" dist="1908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0" name="Google Shape;154;p 1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D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Technology Stacks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Technolog</a:t>
            </a: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y Stacks: </a:t>
            </a: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Backend </a:t>
            </a: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Forecast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93;p 3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94;p 3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Google Shape;96;p 3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Box 4"/>
          <p:cNvSpPr/>
          <p:nvPr/>
        </p:nvSpPr>
        <p:spPr>
          <a:xfrm>
            <a:off x="531000" y="965880"/>
            <a:ext cx="8321040" cy="2600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Python 3.10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Gunicorn WSGI HTTP Server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Flask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Numpy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Pandas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Scikit-learn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Pytorch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Yahoo Finance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AutoTS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FBProphet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Neural Prophet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rIns="64440" tIns="32040" bIns="320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366092"/>
                </a:solidFill>
                <a:latin typeface="Arial"/>
                <a:ea typeface="Arial"/>
              </a:rPr>
              <a:t>Technology Stacks: Backend Store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Google Shape;93;p 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oogle Shape;94;p 4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oogle Shape;96;p 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TextBox 3"/>
          <p:cNvSpPr/>
          <p:nvPr/>
        </p:nvSpPr>
        <p:spPr>
          <a:xfrm>
            <a:off x="531000" y="965880"/>
            <a:ext cx="8321040" cy="1916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Java 11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Spring Boot 2.4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Spring Security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JWT Authentication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Spring Data JPA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Hibernate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Maven</a:t>
            </a:r>
            <a:endParaRPr b="0" lang="en-US" sz="10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D" sz="1000" spc="-1" strike="noStrike">
                <a:solidFill>
                  <a:srgbClr val="000000"/>
                </a:solidFill>
                <a:latin typeface="Arial"/>
                <a:ea typeface="Arial"/>
              </a:rPr>
              <a:t>Spring Validation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10941</TotalTime>
  <Application>LibreOffice/7.3.7.2$Linux_X86_64 LibreOffice_project/30$Build-2</Application>
  <AppVersion>15.0000</AppVersion>
  <Words>4484</Words>
  <Paragraphs>765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Ghiffary Rifqialdi</dc:creator>
  <dc:description/>
  <dc:language>en-US</dc:language>
  <cp:lastModifiedBy/>
  <dcterms:modified xsi:type="dcterms:W3CDTF">2023-05-03T02:12:18Z</dcterms:modified>
  <cp:revision>395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72</vt:i4>
  </property>
  <property fmtid="{D5CDD505-2E9C-101B-9397-08002B2CF9AE}" pid="3" name="PresentationFormat">
    <vt:lpwstr>On-screen Show (16:9)</vt:lpwstr>
  </property>
  <property fmtid="{D5CDD505-2E9C-101B-9397-08002B2CF9AE}" pid="4" name="Slides">
    <vt:i4>72</vt:i4>
  </property>
</Properties>
</file>