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3465A4"/>
    <a:srgbClr val="729FC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-63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B64F451C-6552-492C-B47B-4E79456DDC31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822924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57200" y="2888640"/>
            <a:ext cx="822924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F58A51B-C2E3-484D-A6C5-AD3AEFEB8204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88864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/>
          </p:nvPr>
        </p:nvSpPr>
        <p:spPr>
          <a:xfrm>
            <a:off x="4674240" y="288864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1592EC7-C38A-433D-A435-6A7FEB0B3A60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3239640" y="91512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022080" y="91512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57200" y="288864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6"/>
          <p:cNvSpPr>
            <a:spLocks noGrp="1"/>
          </p:cNvSpPr>
          <p:nvPr>
            <p:ph/>
          </p:nvPr>
        </p:nvSpPr>
        <p:spPr>
          <a:xfrm>
            <a:off x="3239640" y="288864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7"/>
          <p:cNvSpPr>
            <a:spLocks noGrp="1"/>
          </p:cNvSpPr>
          <p:nvPr>
            <p:ph/>
          </p:nvPr>
        </p:nvSpPr>
        <p:spPr>
          <a:xfrm>
            <a:off x="6022080" y="288864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AE43B3AA-F128-44D4-B114-008762983F57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5A3B6F7-6B04-464E-83C2-B40369D3C17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915120"/>
            <a:ext cx="8229240" cy="377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545E56B-5B4E-4020-8400-B8584F7C154F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8229240" cy="377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81902FA-6A3C-41C0-9938-432A1A54259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4015800" cy="377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674240" y="915120"/>
            <a:ext cx="4015800" cy="377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D7D97B8-2EDC-4630-A956-20861968DA65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11C866C-7F9D-4E49-9866-45EF30372E74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306720"/>
            <a:ext cx="8229240" cy="195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3B34CC9-63A2-4D61-ABE5-27FFBACB5D8E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674240" y="915120"/>
            <a:ext cx="4015800" cy="377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457200" y="288864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E5FD651-B8A3-4CED-B956-8FD811FE17C5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457200" y="915120"/>
            <a:ext cx="8229240" cy="377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610A93EF-5C2F-431B-9DDD-FE8B449E9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4015800" cy="377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4674240" y="288864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583F673-EDCD-47A4-905C-3A3F5280EBFF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67424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457200" y="2888640"/>
            <a:ext cx="822924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24F7F06-7705-417C-B890-C10A868A9557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822924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57200" y="2888640"/>
            <a:ext cx="822924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772FF9A-C229-49A2-9144-83A0D4968A64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57200" y="288864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4674240" y="288864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7E0DFBA-B390-467A-A475-997D141C249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3239640" y="91512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022080" y="91512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457200" y="288864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/>
          </p:nvPr>
        </p:nvSpPr>
        <p:spPr>
          <a:xfrm>
            <a:off x="3239640" y="288864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/>
          </p:nvPr>
        </p:nvSpPr>
        <p:spPr>
          <a:xfrm>
            <a:off x="6022080" y="288864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3FB9303-2539-4C61-877A-522CDD8F8A6E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650C17E-F3C6-499C-9F3E-4C4195E03915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457200" y="915120"/>
            <a:ext cx="8229240" cy="377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CD4A4FE-A3DE-41C2-A604-84A0ECACF948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8229240" cy="377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0537331-DC7C-4D47-8B5D-663C90631F30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4015800" cy="377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4674240" y="915120"/>
            <a:ext cx="4015800" cy="377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AD94A90-F341-4061-B72A-8D032E34AC72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32873E9-E095-40D0-AF9A-C3B0C5B2152A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8229240" cy="377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80C7464E-9A98-42FC-BB58-F6EA5FDB1069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457200" y="306720"/>
            <a:ext cx="8229240" cy="195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AEDDF79-3E8D-48F5-B7BA-E84E6DB20A5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4674240" y="915120"/>
            <a:ext cx="4015800" cy="377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457200" y="288864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2FCF1A2-4D20-4604-B470-18F03B4D12F1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4015800" cy="377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467424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4674240" y="288864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A68CEAA-4D18-488E-A44F-5048FFDC4F08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467424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457200" y="2888640"/>
            <a:ext cx="822924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265F883-7FCD-40D1-B7F8-06CD3F8C6392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822924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457200" y="2888640"/>
            <a:ext cx="822924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302BDFF-46C1-4ECC-A89C-4919C0A8968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67424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457200" y="288864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/>
          </p:nvPr>
        </p:nvSpPr>
        <p:spPr>
          <a:xfrm>
            <a:off x="4674240" y="288864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A68CB69-4598-4A6D-BD73-166833167E8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3239640" y="91512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6022080" y="91512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/>
          </p:nvPr>
        </p:nvSpPr>
        <p:spPr>
          <a:xfrm>
            <a:off x="457200" y="288864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6"/>
          <p:cNvSpPr>
            <a:spLocks noGrp="1"/>
          </p:cNvSpPr>
          <p:nvPr>
            <p:ph/>
          </p:nvPr>
        </p:nvSpPr>
        <p:spPr>
          <a:xfrm>
            <a:off x="3239640" y="288864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7"/>
          <p:cNvSpPr>
            <a:spLocks noGrp="1"/>
          </p:cNvSpPr>
          <p:nvPr>
            <p:ph/>
          </p:nvPr>
        </p:nvSpPr>
        <p:spPr>
          <a:xfrm>
            <a:off x="6022080" y="288864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E2A61AD-7823-4E19-8FCF-C743D9897D00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4015800" cy="377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4674240" y="915120"/>
            <a:ext cx="4015800" cy="377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2B358CF-87F1-4ED7-9D4E-6994624B9EC5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AE4713D1-F51D-42D9-AD59-3C8FDBD8CED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457200" y="306720"/>
            <a:ext cx="8229240" cy="195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4C498A5D-88B4-4E7A-9014-0EC40BDF3DC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915120"/>
            <a:ext cx="4015800" cy="377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/>
          </p:nvPr>
        </p:nvSpPr>
        <p:spPr>
          <a:xfrm>
            <a:off x="457200" y="288864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4497624-7A98-4644-A5A0-7EC09EB7946A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4015800" cy="377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424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4674240" y="288864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4FB0359-7779-4C45-97D8-E43807643BF0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7424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457200" y="2888640"/>
            <a:ext cx="822924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B69A13D-DBF2-402B-960F-6DFE505F5B94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45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10;p32"/>
          <p:cNvGrpSpPr/>
          <p:nvPr/>
        </p:nvGrpSpPr>
        <p:grpSpPr>
          <a:xfrm>
            <a:off x="7342920" y="3409560"/>
            <a:ext cx="1691280" cy="1732320"/>
            <a:chOff x="7342920" y="3409560"/>
            <a:chExt cx="1691280" cy="1732320"/>
          </a:xfrm>
        </p:grpSpPr>
        <p:grpSp>
          <p:nvGrpSpPr>
            <p:cNvPr id="40" name="Google Shape;11;p32"/>
            <p:cNvGrpSpPr/>
            <p:nvPr/>
          </p:nvGrpSpPr>
          <p:grpSpPr>
            <a:xfrm>
              <a:off x="7342920" y="4453560"/>
              <a:ext cx="316440" cy="688320"/>
              <a:chOff x="7342920" y="4453560"/>
              <a:chExt cx="316440" cy="688320"/>
            </a:xfrm>
          </p:grpSpPr>
          <p:sp>
            <p:nvSpPr>
              <p:cNvPr id="2" name="Google Shape;12;p32"/>
              <p:cNvSpPr/>
              <p:nvPr/>
            </p:nvSpPr>
            <p:spPr>
              <a:xfrm>
                <a:off x="734292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" name="Google Shape;13;p32"/>
              <p:cNvSpPr/>
              <p:nvPr/>
            </p:nvSpPr>
            <p:spPr>
              <a:xfrm>
                <a:off x="734292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4" name="Google Shape;14;p32"/>
            <p:cNvGrpSpPr/>
            <p:nvPr/>
          </p:nvGrpSpPr>
          <p:grpSpPr>
            <a:xfrm>
              <a:off x="7801200" y="4105800"/>
              <a:ext cx="316440" cy="1036080"/>
              <a:chOff x="7801200" y="4105800"/>
              <a:chExt cx="316440" cy="1036080"/>
            </a:xfrm>
          </p:grpSpPr>
          <p:sp>
            <p:nvSpPr>
              <p:cNvPr id="5" name="Google Shape;15;p32"/>
              <p:cNvSpPr/>
              <p:nvPr/>
            </p:nvSpPr>
            <p:spPr>
              <a:xfrm>
                <a:off x="780120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" name="Google Shape;16;p32"/>
              <p:cNvSpPr/>
              <p:nvPr/>
            </p:nvSpPr>
            <p:spPr>
              <a:xfrm>
                <a:off x="7801200" y="410580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" name="Google Shape;17;p32"/>
              <p:cNvSpPr/>
              <p:nvPr/>
            </p:nvSpPr>
            <p:spPr>
              <a:xfrm>
                <a:off x="780120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8" name="Google Shape;18;p32"/>
            <p:cNvGrpSpPr/>
            <p:nvPr/>
          </p:nvGrpSpPr>
          <p:grpSpPr>
            <a:xfrm>
              <a:off x="8259480" y="3757680"/>
              <a:ext cx="316440" cy="1384200"/>
              <a:chOff x="8259480" y="3757680"/>
              <a:chExt cx="316440" cy="1384200"/>
            </a:xfrm>
          </p:grpSpPr>
          <p:sp>
            <p:nvSpPr>
              <p:cNvPr id="9" name="Google Shape;19;p32"/>
              <p:cNvSpPr/>
              <p:nvPr/>
            </p:nvSpPr>
            <p:spPr>
              <a:xfrm>
                <a:off x="825948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" name="Google Shape;20;p32"/>
              <p:cNvSpPr/>
              <p:nvPr/>
            </p:nvSpPr>
            <p:spPr>
              <a:xfrm>
                <a:off x="8259480" y="3757680"/>
                <a:ext cx="316440" cy="1384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" name="Google Shape;21;p32"/>
              <p:cNvSpPr/>
              <p:nvPr/>
            </p:nvSpPr>
            <p:spPr>
              <a:xfrm>
                <a:off x="8259480" y="410580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" name="Google Shape;22;p32"/>
              <p:cNvSpPr/>
              <p:nvPr/>
            </p:nvSpPr>
            <p:spPr>
              <a:xfrm>
                <a:off x="825948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3" name="Google Shape;23;p32"/>
            <p:cNvGrpSpPr/>
            <p:nvPr/>
          </p:nvGrpSpPr>
          <p:grpSpPr>
            <a:xfrm>
              <a:off x="8717760" y="3409560"/>
              <a:ext cx="316440" cy="1732320"/>
              <a:chOff x="8717760" y="3409560"/>
              <a:chExt cx="316440" cy="1732320"/>
            </a:xfrm>
          </p:grpSpPr>
          <p:sp>
            <p:nvSpPr>
              <p:cNvPr id="14" name="Google Shape;24;p32"/>
              <p:cNvSpPr/>
              <p:nvPr/>
            </p:nvSpPr>
            <p:spPr>
              <a:xfrm>
                <a:off x="871776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" name="Google Shape;25;p32"/>
              <p:cNvSpPr/>
              <p:nvPr/>
            </p:nvSpPr>
            <p:spPr>
              <a:xfrm>
                <a:off x="8717760" y="3757680"/>
                <a:ext cx="316440" cy="1384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" name="Google Shape;26;p32"/>
              <p:cNvSpPr/>
              <p:nvPr/>
            </p:nvSpPr>
            <p:spPr>
              <a:xfrm>
                <a:off x="8717760" y="410580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" name="Google Shape;27;p32"/>
              <p:cNvSpPr/>
              <p:nvPr/>
            </p:nvSpPr>
            <p:spPr>
              <a:xfrm>
                <a:off x="8717760" y="3409560"/>
                <a:ext cx="316440" cy="1732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" name="Google Shape;28;p32"/>
              <p:cNvSpPr/>
              <p:nvPr/>
            </p:nvSpPr>
            <p:spPr>
              <a:xfrm>
                <a:off x="871776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19" name="Google Shape;29;p32"/>
          <p:cNvGrpSpPr/>
          <p:nvPr/>
        </p:nvGrpSpPr>
        <p:grpSpPr>
          <a:xfrm>
            <a:off x="5043600" y="0"/>
            <a:ext cx="3813840" cy="3839040"/>
            <a:chOff x="5043600" y="0"/>
            <a:chExt cx="3813840" cy="3839040"/>
          </a:xfrm>
        </p:grpSpPr>
        <p:sp>
          <p:nvSpPr>
            <p:cNvPr id="20" name="Google Shape;30;p32"/>
            <p:cNvSpPr/>
            <p:nvPr/>
          </p:nvSpPr>
          <p:spPr>
            <a:xfrm>
              <a:off x="8461080" y="1817640"/>
              <a:ext cx="396360" cy="396360"/>
            </a:xfrm>
            <a:prstGeom prst="ellipse">
              <a:avLst/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Google Shape;31;p32"/>
            <p:cNvSpPr/>
            <p:nvPr/>
          </p:nvSpPr>
          <p:spPr>
            <a:xfrm rot="11769600">
              <a:off x="6470280" y="3480840"/>
              <a:ext cx="319680" cy="319680"/>
            </a:xfrm>
            <a:prstGeom prst="ellipse">
              <a:avLst/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2" name="Google Shape;32;p32"/>
            <p:cNvGrpSpPr/>
            <p:nvPr/>
          </p:nvGrpSpPr>
          <p:grpSpPr>
            <a:xfrm>
              <a:off x="7648200" y="2704320"/>
              <a:ext cx="634680" cy="634680"/>
              <a:chOff x="7648200" y="2704320"/>
              <a:chExt cx="634680" cy="634680"/>
            </a:xfrm>
          </p:grpSpPr>
          <p:sp>
            <p:nvSpPr>
              <p:cNvPr id="23" name="Google Shape;33;p32"/>
              <p:cNvSpPr/>
              <p:nvPr/>
            </p:nvSpPr>
            <p:spPr>
              <a:xfrm rot="5400000">
                <a:off x="7648200" y="2704320"/>
                <a:ext cx="634680" cy="634680"/>
              </a:xfrm>
              <a:prstGeom prst="ellipse">
                <a:avLst/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" name="Google Shape;34;p32"/>
              <p:cNvSpPr/>
              <p:nvPr/>
            </p:nvSpPr>
            <p:spPr>
              <a:xfrm rot="5400000">
                <a:off x="7648200" y="2704320"/>
                <a:ext cx="634680" cy="63468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" name="Google Shape;35;p32"/>
              <p:cNvSpPr/>
              <p:nvPr/>
            </p:nvSpPr>
            <p:spPr>
              <a:xfrm rot="5400000">
                <a:off x="7768800" y="2824920"/>
                <a:ext cx="393840" cy="393840"/>
              </a:xfrm>
              <a:prstGeom prst="ellipse">
                <a:avLst/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26" name="Google Shape;36;p32"/>
            <p:cNvSpPr/>
            <p:nvPr/>
          </p:nvSpPr>
          <p:spPr>
            <a:xfrm>
              <a:off x="8461080" y="1817640"/>
              <a:ext cx="396360" cy="39636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7" name="Google Shape;37;p32"/>
            <p:cNvGrpSpPr/>
            <p:nvPr/>
          </p:nvGrpSpPr>
          <p:grpSpPr>
            <a:xfrm>
              <a:off x="7952760" y="179640"/>
              <a:ext cx="872640" cy="872640"/>
              <a:chOff x="7952760" y="179640"/>
              <a:chExt cx="872640" cy="872640"/>
            </a:xfrm>
          </p:grpSpPr>
          <p:sp>
            <p:nvSpPr>
              <p:cNvPr id="28" name="Google Shape;38;p32"/>
              <p:cNvSpPr/>
              <p:nvPr/>
            </p:nvSpPr>
            <p:spPr>
              <a:xfrm rot="12952800">
                <a:off x="8076600" y="303120"/>
                <a:ext cx="624960" cy="624960"/>
              </a:xfrm>
              <a:prstGeom prst="ellipse">
                <a:avLst/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9" name="Google Shape;39;p32"/>
              <p:cNvSpPr/>
              <p:nvPr/>
            </p:nvSpPr>
            <p:spPr>
              <a:xfrm rot="12952800">
                <a:off x="8076600" y="303120"/>
                <a:ext cx="624960" cy="624960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30" name="Google Shape;40;p32"/>
            <p:cNvSpPr/>
            <p:nvPr/>
          </p:nvSpPr>
          <p:spPr>
            <a:xfrm>
              <a:off x="5400000" y="356400"/>
              <a:ext cx="2576520" cy="2576520"/>
            </a:xfrm>
            <a:prstGeom prst="ellipse">
              <a:avLst/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" name="Google Shape;41;p32"/>
            <p:cNvSpPr/>
            <p:nvPr/>
          </p:nvSpPr>
          <p:spPr>
            <a:xfrm rot="2043600">
              <a:off x="5503680" y="460080"/>
              <a:ext cx="2369160" cy="2369160"/>
            </a:xfrm>
            <a:prstGeom prst="ellipse">
              <a:avLst/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" name="Google Shape;42;p32"/>
            <p:cNvSpPr/>
            <p:nvPr/>
          </p:nvSpPr>
          <p:spPr>
            <a:xfrm>
              <a:off x="5399640" y="360360"/>
              <a:ext cx="2576520" cy="257652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" name="Google Shape;43;p32"/>
            <p:cNvSpPr/>
            <p:nvPr/>
          </p:nvSpPr>
          <p:spPr>
            <a:xfrm rot="2044800">
              <a:off x="5911560" y="867600"/>
              <a:ext cx="1553760" cy="155376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" name="Google Shape;44;p32"/>
            <p:cNvSpPr/>
            <p:nvPr/>
          </p:nvSpPr>
          <p:spPr>
            <a:xfrm>
              <a:off x="5399640" y="356400"/>
              <a:ext cx="2576520" cy="257652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" name="Google Shape;45;p32"/>
            <p:cNvSpPr/>
            <p:nvPr/>
          </p:nvSpPr>
          <p:spPr>
            <a:xfrm rot="11769600">
              <a:off x="6470280" y="3480840"/>
              <a:ext cx="319680" cy="31968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/>
          <a:p>
            <a:r>
              <a:rPr lang="en-US" sz="36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sldNum" idx="1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d" sz="900" b="0" strike="noStrike" spc="-1">
                <a:solidFill>
                  <a:srgbClr val="FFFFFF"/>
                </a:solidFill>
                <a:latin typeface="Nunito"/>
                <a:ea typeface="Nuni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4137D196-1D09-4BBA-AE3E-0FDACE61E2CD}" type="slidenum">
              <a:rPr lang="id" sz="900" b="0" strike="noStrike" spc="-1">
                <a:solidFill>
                  <a:srgbClr val="FFFFFF"/>
                </a:solidFill>
                <a:latin typeface="Nunito"/>
                <a:ea typeface="Nunito"/>
              </a:rPr>
              <a:pPr algn="r">
                <a:lnSpc>
                  <a:spcPct val="100000"/>
                </a:lnSpc>
                <a:buNone/>
                <a:tabLst>
                  <a:tab pos="0" algn="l"/>
                </a:tabLst>
              </a:p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lstStyle/>
          <a:p>
            <a:r>
              <a:rPr lang="en-US" sz="5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6" name="PlaceHolder 2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d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BA25A88-945A-4FBD-8DB1-1143AC8F5584}" type="slidenum">
              <a:rPr lang="id" sz="1000" b="0" strike="noStrike" spc="-1">
                <a:solidFill>
                  <a:srgbClr val="595959"/>
                </a:solidFill>
                <a:latin typeface="Arial"/>
                <a:ea typeface="Arial"/>
              </a:rPr>
              <a:pPr algn="r">
                <a:lnSpc>
                  <a:spcPct val="100000"/>
                </a:lnSpc>
                <a:buNone/>
                <a:tabLst>
                  <a:tab pos="0" algn="l"/>
                </a:tabLst>
              </a:p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79200" tIns="39600" rIns="79200" bIns="39600" anchor="ctr">
            <a:noAutofit/>
          </a:bodyPr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915120"/>
            <a:ext cx="8229240" cy="3777480"/>
          </a:xfrm>
          <a:prstGeom prst="rect">
            <a:avLst/>
          </a:prstGeom>
          <a:noFill/>
          <a:ln w="0">
            <a:noFill/>
          </a:ln>
        </p:spPr>
        <p:txBody>
          <a:bodyPr lIns="79200" tIns="39600" rIns="79200" bIns="3960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16" name="PlaceHolder 3"/>
          <p:cNvSpPr>
            <a:spLocks noGrp="1"/>
          </p:cNvSpPr>
          <p:nvPr>
            <p:ph type="sldNum" idx="3"/>
          </p:nvPr>
        </p:nvSpPr>
        <p:spPr>
          <a:xfrm>
            <a:off x="876600" y="4850640"/>
            <a:ext cx="547560" cy="273600"/>
          </a:xfrm>
          <a:prstGeom prst="rect">
            <a:avLst/>
          </a:prstGeom>
          <a:noFill/>
          <a:ln w="0">
            <a:noFill/>
          </a:ln>
        </p:spPr>
        <p:txBody>
          <a:bodyPr lIns="79200" tIns="39600" rIns="79200" bIns="3960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rgbClr val="7F7F7F"/>
                </a:solidFill>
                <a:latin typeface="Calibri"/>
                <a:ea typeface="Calibri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fld id="{CED0A41D-310F-492C-8E78-94CDD72EDA6C}" type="slidenum">
              <a:rPr lang="en-US" sz="900" b="0" strike="noStrike" spc="-1">
                <a:solidFill>
                  <a:srgbClr val="7F7F7F"/>
                </a:solidFill>
                <a:latin typeface="Calibri"/>
                <a:ea typeface="Calibri"/>
              </a:rPr>
              <a:pPr algn="ctr">
                <a:lnSpc>
                  <a:spcPct val="100000"/>
                </a:lnSpc>
                <a:buNone/>
                <a:tabLst>
                  <a:tab pos="0" algn="l"/>
                </a:tabLst>
              </a:pPr>
              <a:t>‹#›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37;p1"/>
          <p:cNvSpPr/>
          <p:nvPr/>
        </p:nvSpPr>
        <p:spPr>
          <a:xfrm>
            <a:off x="12960" y="-12960"/>
            <a:ext cx="4558680" cy="5143320"/>
          </a:xfrm>
          <a:prstGeom prst="rect">
            <a:avLst/>
          </a:prstGeom>
          <a:solidFill>
            <a:srgbClr val="000000">
              <a:alpha val="52000"/>
            </a:srgbClr>
          </a:solidFill>
          <a:ln w="0">
            <a:noFill/>
          </a:ln>
          <a:effectLst>
            <a:outerShdw blurRad="57240" dist="19080" dir="5400000" algn="b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Google Shape;138;p1"/>
          <p:cNvSpPr/>
          <p:nvPr/>
        </p:nvSpPr>
        <p:spPr>
          <a:xfrm>
            <a:off x="0" y="-12960"/>
            <a:ext cx="299880" cy="51562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Google Shape;142;p1"/>
          <p:cNvSpPr/>
          <p:nvPr/>
        </p:nvSpPr>
        <p:spPr>
          <a:xfrm>
            <a:off x="344880" y="1415880"/>
            <a:ext cx="6045120" cy="974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d" sz="2000" b="1" strike="noStrike" spc="-1">
                <a:solidFill>
                  <a:srgbClr val="FFFFFF"/>
                </a:solidFill>
                <a:latin typeface="Maven Pro"/>
                <a:ea typeface="Maven Pro"/>
              </a:rPr>
              <a:t>AI Quant Assistant</a:t>
            </a:r>
            <a:r>
              <a:rPr sz="2000"/>
              <a:t/>
            </a:r>
            <a:br>
              <a:rPr sz="2000"/>
            </a:br>
            <a:r>
              <a:rPr lang="en-ID" sz="1600" b="0" strike="noStrike" spc="-1">
                <a:solidFill>
                  <a:srgbClr val="FFFFFF"/>
                </a:solidFill>
                <a:latin typeface="Maven Pro"/>
                <a:ea typeface="Maven Pro"/>
              </a:rPr>
              <a:t>Ghiffary Rifqialdi</a:t>
            </a:r>
            <a:r>
              <a:rPr sz="1600"/>
              <a:t/>
            </a:r>
            <a:br>
              <a:rPr sz="1600"/>
            </a:br>
            <a:r>
              <a:rPr lang="en-ID" sz="1600" b="0" strike="noStrike" spc="-1">
                <a:solidFill>
                  <a:srgbClr val="FFFFFF"/>
                </a:solidFill>
                <a:latin typeface="Maven Pro"/>
                <a:ea typeface="Maven Pro"/>
              </a:rPr>
              <a:t>Batch December 2022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56" name="Google Shape;143;p1"/>
          <p:cNvSpPr/>
          <p:nvPr/>
        </p:nvSpPr>
        <p:spPr>
          <a:xfrm>
            <a:off x="300240" y="2957040"/>
            <a:ext cx="4558680" cy="62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D" sz="1600" b="0" strike="noStrike" spc="-1">
                <a:solidFill>
                  <a:srgbClr val="FFFFFF"/>
                </a:solidFill>
                <a:latin typeface="Maven Pro"/>
                <a:ea typeface="Maven Pro"/>
              </a:rPr>
              <a:t>G2 Academy Bootcamp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D" sz="1300" b="0" strike="noStrike" spc="-1">
                <a:solidFill>
                  <a:srgbClr val="FFFFFF"/>
                </a:solidFill>
                <a:latin typeface="Montserrat"/>
                <a:ea typeface="Montserrat"/>
              </a:rPr>
              <a:t>Web and Mobile Development</a:t>
            </a:r>
            <a:endParaRPr lang="en-US" sz="1300" b="0" strike="noStrike" spc="-1">
              <a:latin typeface="Arial"/>
            </a:endParaRPr>
          </a:p>
        </p:txBody>
      </p:sp>
      <p:sp>
        <p:nvSpPr>
          <p:cNvPr id="157" name="Google Shape;144;p1"/>
          <p:cNvSpPr/>
          <p:nvPr/>
        </p:nvSpPr>
        <p:spPr>
          <a:xfrm>
            <a:off x="368640" y="3511800"/>
            <a:ext cx="4134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300240" y="216720"/>
            <a:ext cx="5033520" cy="342360"/>
          </a:xfrm>
          <a:prstGeom prst="rect">
            <a:avLst/>
          </a:prstGeom>
          <a:noFill/>
          <a:ln w="0">
            <a:noFill/>
          </a:ln>
        </p:spPr>
        <p:txBody>
          <a:bodyPr lIns="64440" tIns="32040" rIns="64440" bIns="320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366092"/>
                </a:solidFill>
                <a:latin typeface="Arial"/>
                <a:ea typeface="Arial"/>
              </a:rPr>
              <a:t>Technology Stacks: Database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Google Shape;93;p 5"/>
          <p:cNvSpPr/>
          <p:nvPr/>
        </p:nvSpPr>
        <p:spPr>
          <a:xfrm rot="5400000">
            <a:off x="794520" y="250560"/>
            <a:ext cx="85320" cy="884520"/>
          </a:xfrm>
          <a:prstGeom prst="rect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" name="Google Shape;94;p 5"/>
          <p:cNvSpPr/>
          <p:nvPr/>
        </p:nvSpPr>
        <p:spPr>
          <a:xfrm>
            <a:off x="1321920" y="649080"/>
            <a:ext cx="85320" cy="85320"/>
          </a:xfrm>
          <a:prstGeom prst="ellipse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Google Shape;96;p 5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" name="TextBox 5"/>
          <p:cNvSpPr/>
          <p:nvPr/>
        </p:nvSpPr>
        <p:spPr>
          <a:xfrm>
            <a:off x="531000" y="965880"/>
            <a:ext cx="8321040" cy="54684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MySQL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Firebase</a:t>
            </a:r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300240" y="216720"/>
            <a:ext cx="5033520" cy="342360"/>
          </a:xfrm>
          <a:prstGeom prst="rect">
            <a:avLst/>
          </a:prstGeom>
          <a:noFill/>
          <a:ln w="0">
            <a:noFill/>
          </a:ln>
        </p:spPr>
        <p:txBody>
          <a:bodyPr lIns="64440" tIns="32040" rIns="64440" bIns="320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366092"/>
                </a:solidFill>
                <a:latin typeface="Arial"/>
                <a:ea typeface="Arial"/>
              </a:rPr>
              <a:t>Technology Stacks: DevOps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Google Shape;93;p 6"/>
          <p:cNvSpPr/>
          <p:nvPr/>
        </p:nvSpPr>
        <p:spPr>
          <a:xfrm rot="5400000">
            <a:off x="794520" y="250560"/>
            <a:ext cx="85320" cy="884520"/>
          </a:xfrm>
          <a:prstGeom prst="rect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" name="Google Shape;94;p 6"/>
          <p:cNvSpPr/>
          <p:nvPr/>
        </p:nvSpPr>
        <p:spPr>
          <a:xfrm>
            <a:off x="1321920" y="649080"/>
            <a:ext cx="85320" cy="85320"/>
          </a:xfrm>
          <a:prstGeom prst="ellipse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" name="Google Shape;96;p 6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0" name="TextBox 6"/>
          <p:cNvSpPr/>
          <p:nvPr/>
        </p:nvSpPr>
        <p:spPr>
          <a:xfrm>
            <a:off x="531000" y="965880"/>
            <a:ext cx="8321040" cy="54612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Docker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Docker Compose</a:t>
            </a:r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300240" y="216720"/>
            <a:ext cx="5033520" cy="342360"/>
          </a:xfrm>
          <a:prstGeom prst="rect">
            <a:avLst/>
          </a:prstGeom>
          <a:noFill/>
          <a:ln w="0">
            <a:noFill/>
          </a:ln>
        </p:spPr>
        <p:txBody>
          <a:bodyPr lIns="64440" tIns="32040" rIns="64440" bIns="320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366092"/>
                </a:solidFill>
                <a:latin typeface="Arial"/>
                <a:ea typeface="Arial"/>
              </a:rPr>
              <a:t>Technology Stacks: FrontEnd Web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Google Shape;93;p 2"/>
          <p:cNvSpPr/>
          <p:nvPr/>
        </p:nvSpPr>
        <p:spPr>
          <a:xfrm rot="5400000">
            <a:off x="794520" y="250560"/>
            <a:ext cx="85320" cy="884520"/>
          </a:xfrm>
          <a:prstGeom prst="rect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" name="Google Shape;94;p 2"/>
          <p:cNvSpPr/>
          <p:nvPr/>
        </p:nvSpPr>
        <p:spPr>
          <a:xfrm>
            <a:off x="1321920" y="649080"/>
            <a:ext cx="85320" cy="85320"/>
          </a:xfrm>
          <a:prstGeom prst="ellipse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" name="Google Shape;96;p 2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" name="TextBox 1"/>
          <p:cNvSpPr/>
          <p:nvPr/>
        </p:nvSpPr>
        <p:spPr>
          <a:xfrm>
            <a:off x="531000" y="965880"/>
            <a:ext cx="8321040" cy="214452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Javascript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Node.JS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React 18.2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React Router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Bootstrap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SCSS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Redux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Axios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NGINX</a:t>
            </a:r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300240" y="216720"/>
            <a:ext cx="6786360" cy="342360"/>
          </a:xfrm>
          <a:prstGeom prst="rect">
            <a:avLst/>
          </a:prstGeom>
          <a:noFill/>
          <a:ln w="0">
            <a:noFill/>
          </a:ln>
        </p:spPr>
        <p:txBody>
          <a:bodyPr lIns="64440" tIns="32040" rIns="64440" bIns="320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366092"/>
                </a:solidFill>
                <a:latin typeface="Arial"/>
                <a:ea typeface="Arial"/>
              </a:rPr>
              <a:t>Technology Stacks: FrontEnd Android and iOS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Google Shape;93;p 8"/>
          <p:cNvSpPr/>
          <p:nvPr/>
        </p:nvSpPr>
        <p:spPr>
          <a:xfrm rot="5400000">
            <a:off x="794520" y="250560"/>
            <a:ext cx="85320" cy="884520"/>
          </a:xfrm>
          <a:prstGeom prst="rect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Google Shape;94;p 8"/>
          <p:cNvSpPr/>
          <p:nvPr/>
        </p:nvSpPr>
        <p:spPr>
          <a:xfrm>
            <a:off x="1321920" y="649080"/>
            <a:ext cx="85320" cy="85320"/>
          </a:xfrm>
          <a:prstGeom prst="ellipse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Google Shape;96;p 8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" name="TextBox 8"/>
          <p:cNvSpPr/>
          <p:nvPr/>
        </p:nvSpPr>
        <p:spPr>
          <a:xfrm>
            <a:off x="531000" y="965880"/>
            <a:ext cx="8321040" cy="260028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Javascript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Node.JS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React Native 0.71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Expo 48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React Navigation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React Native Paper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React Native Reanimated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React Native Gesture Handler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Redux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Redux-Thunk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Axios</a:t>
            </a:r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152;p 2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Google Shape;153;p 2"/>
          <p:cNvSpPr/>
          <p:nvPr/>
        </p:nvSpPr>
        <p:spPr>
          <a:xfrm>
            <a:off x="1308600" y="2175840"/>
            <a:ext cx="7261200" cy="993240"/>
          </a:xfrm>
          <a:prstGeom prst="roundRect">
            <a:avLst>
              <a:gd name="adj" fmla="val 16667"/>
            </a:avLst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  <a:effectLst>
            <a:outerShdw blurRad="57240" dist="19080" dir="5400000" algn="b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Google Shape;154;p 2"/>
          <p:cNvSpPr/>
          <p:nvPr/>
        </p:nvSpPr>
        <p:spPr>
          <a:xfrm>
            <a:off x="1495440" y="2441880"/>
            <a:ext cx="545760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D" sz="18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Architecture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300240" y="137880"/>
            <a:ext cx="6525360" cy="528840"/>
          </a:xfrm>
          <a:prstGeom prst="rect">
            <a:avLst/>
          </a:prstGeom>
          <a:noFill/>
          <a:ln w="0">
            <a:noFill/>
          </a:ln>
        </p:spPr>
        <p:txBody>
          <a:bodyPr lIns="64440" tIns="32040" rIns="64440" bIns="320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sv-SE" sz="2000" b="1" strike="noStrike" spc="-1">
                <a:solidFill>
                  <a:srgbClr val="366092"/>
                </a:solidFill>
                <a:latin typeface="Arial"/>
                <a:ea typeface="Arial"/>
              </a:rPr>
              <a:t>Architecture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Google Shape;73;p 2"/>
          <p:cNvSpPr/>
          <p:nvPr/>
        </p:nvSpPr>
        <p:spPr>
          <a:xfrm rot="5400000">
            <a:off x="794520" y="268200"/>
            <a:ext cx="85320" cy="884520"/>
          </a:xfrm>
          <a:prstGeom prst="rect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" name="Google Shape;74;p 2"/>
          <p:cNvSpPr/>
          <p:nvPr/>
        </p:nvSpPr>
        <p:spPr>
          <a:xfrm>
            <a:off x="1321920" y="666720"/>
            <a:ext cx="85320" cy="85320"/>
          </a:xfrm>
          <a:prstGeom prst="ellipse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Google Shape;76;p 2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50" name="Picture 249"/>
          <p:cNvPicPr/>
          <p:nvPr/>
        </p:nvPicPr>
        <p:blipFill>
          <a:blip r:embed="rId2"/>
          <a:stretch/>
        </p:blipFill>
        <p:spPr>
          <a:xfrm>
            <a:off x="1371600" y="1972800"/>
            <a:ext cx="1371600" cy="708840"/>
          </a:xfrm>
          <a:prstGeom prst="rect">
            <a:avLst/>
          </a:prstGeom>
          <a:ln w="0">
            <a:noFill/>
          </a:ln>
        </p:spPr>
      </p:pic>
      <p:pic>
        <p:nvPicPr>
          <p:cNvPr id="251" name="Picture 250"/>
          <p:cNvPicPr/>
          <p:nvPr/>
        </p:nvPicPr>
        <p:blipFill>
          <a:blip r:embed="rId3"/>
          <a:stretch/>
        </p:blipFill>
        <p:spPr>
          <a:xfrm>
            <a:off x="4291560" y="2410200"/>
            <a:ext cx="1652040" cy="790200"/>
          </a:xfrm>
          <a:prstGeom prst="rect">
            <a:avLst/>
          </a:prstGeom>
          <a:ln w="0">
            <a:noFill/>
          </a:ln>
        </p:spPr>
      </p:pic>
      <p:sp>
        <p:nvSpPr>
          <p:cNvPr id="253" name="Straight Connector 252"/>
          <p:cNvSpPr/>
          <p:nvPr/>
        </p:nvSpPr>
        <p:spPr>
          <a:xfrm>
            <a:off x="2743200" y="2514600"/>
            <a:ext cx="1600200" cy="228600"/>
          </a:xfrm>
          <a:prstGeom prst="line">
            <a:avLst/>
          </a:prstGeom>
          <a:ln w="3672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" name="Straight Connector 253"/>
          <p:cNvSpPr/>
          <p:nvPr/>
        </p:nvSpPr>
        <p:spPr>
          <a:xfrm flipV="1">
            <a:off x="2286000" y="2971800"/>
            <a:ext cx="2005560" cy="685800"/>
          </a:xfrm>
          <a:prstGeom prst="line">
            <a:avLst/>
          </a:prstGeom>
          <a:ln w="3672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55" name="Picture 254"/>
          <p:cNvPicPr/>
          <p:nvPr/>
        </p:nvPicPr>
        <p:blipFill>
          <a:blip r:embed="rId4" cstate="print"/>
          <a:stretch/>
        </p:blipFill>
        <p:spPr>
          <a:xfrm>
            <a:off x="3286080" y="1179000"/>
            <a:ext cx="1971720" cy="685800"/>
          </a:xfrm>
          <a:prstGeom prst="rect">
            <a:avLst/>
          </a:prstGeom>
          <a:ln w="0">
            <a:noFill/>
          </a:ln>
        </p:spPr>
      </p:pic>
      <p:sp>
        <p:nvSpPr>
          <p:cNvPr id="256" name="Straight Connector 255"/>
          <p:cNvSpPr/>
          <p:nvPr/>
        </p:nvSpPr>
        <p:spPr>
          <a:xfrm>
            <a:off x="2286000" y="1528200"/>
            <a:ext cx="1143000" cy="0"/>
          </a:xfrm>
          <a:prstGeom prst="line">
            <a:avLst/>
          </a:prstGeom>
          <a:ln w="3672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Straight Connector 256"/>
          <p:cNvSpPr/>
          <p:nvPr/>
        </p:nvSpPr>
        <p:spPr>
          <a:xfrm flipV="1">
            <a:off x="1143000" y="1914530"/>
            <a:ext cx="0" cy="1371600"/>
          </a:xfrm>
          <a:prstGeom prst="line">
            <a:avLst/>
          </a:prstGeom>
          <a:ln w="0">
            <a:solidFill>
              <a:srgbClr val="000000"/>
            </a:solidFill>
            <a:custDash>
              <a:ds d="74212" sp="74212"/>
              <a:ds d="74212" sp="74212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Straight Connector 257"/>
          <p:cNvSpPr/>
          <p:nvPr/>
        </p:nvSpPr>
        <p:spPr>
          <a:xfrm flipV="1">
            <a:off x="1600200" y="3886200"/>
            <a:ext cx="0" cy="336600"/>
          </a:xfrm>
          <a:prstGeom prst="line">
            <a:avLst/>
          </a:prstGeom>
          <a:ln w="3672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Straight Connector 258"/>
          <p:cNvSpPr/>
          <p:nvPr/>
        </p:nvSpPr>
        <p:spPr>
          <a:xfrm flipV="1">
            <a:off x="1828800" y="2743200"/>
            <a:ext cx="0" cy="457200"/>
          </a:xfrm>
          <a:prstGeom prst="line">
            <a:avLst/>
          </a:prstGeom>
          <a:ln w="0">
            <a:solidFill>
              <a:srgbClr val="000000"/>
            </a:solidFill>
            <a:custDash>
              <a:ds d="74212" sp="74212"/>
              <a:ds d="74212" sp="74212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60" name="Picture 259"/>
          <p:cNvPicPr/>
          <p:nvPr/>
        </p:nvPicPr>
        <p:blipFill>
          <a:blip r:embed="rId5" cstate="print"/>
          <a:stretch/>
        </p:blipFill>
        <p:spPr>
          <a:xfrm>
            <a:off x="3429000" y="4340160"/>
            <a:ext cx="1371600" cy="460440"/>
          </a:xfrm>
          <a:prstGeom prst="rect">
            <a:avLst/>
          </a:prstGeom>
          <a:ln w="0">
            <a:noFill/>
          </a:ln>
        </p:spPr>
      </p:pic>
      <p:sp>
        <p:nvSpPr>
          <p:cNvPr id="261" name="Straight Connector 260"/>
          <p:cNvSpPr/>
          <p:nvPr/>
        </p:nvSpPr>
        <p:spPr>
          <a:xfrm>
            <a:off x="2286000" y="4572000"/>
            <a:ext cx="1143000" cy="0"/>
          </a:xfrm>
          <a:prstGeom prst="line">
            <a:avLst/>
          </a:prstGeom>
          <a:ln w="3672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Straight Connector 261"/>
          <p:cNvSpPr/>
          <p:nvPr/>
        </p:nvSpPr>
        <p:spPr>
          <a:xfrm flipV="1">
            <a:off x="4572000" y="3143254"/>
            <a:ext cx="571504" cy="1200146"/>
          </a:xfrm>
          <a:prstGeom prst="line">
            <a:avLst/>
          </a:prstGeom>
          <a:ln w="3672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Straight Connector 262"/>
          <p:cNvSpPr/>
          <p:nvPr/>
        </p:nvSpPr>
        <p:spPr>
          <a:xfrm>
            <a:off x="4800600" y="1600200"/>
            <a:ext cx="457200" cy="914400"/>
          </a:xfrm>
          <a:prstGeom prst="line">
            <a:avLst/>
          </a:prstGeom>
          <a:ln w="3672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" name="Straight Connector 265"/>
          <p:cNvSpPr/>
          <p:nvPr/>
        </p:nvSpPr>
        <p:spPr>
          <a:xfrm flipH="1">
            <a:off x="5943600" y="2057400"/>
            <a:ext cx="914400" cy="457200"/>
          </a:xfrm>
          <a:prstGeom prst="line">
            <a:avLst/>
          </a:prstGeom>
          <a:ln w="3672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Straight Connector 266"/>
          <p:cNvSpPr/>
          <p:nvPr/>
        </p:nvSpPr>
        <p:spPr>
          <a:xfrm flipH="1" flipV="1">
            <a:off x="5943600" y="2971800"/>
            <a:ext cx="914416" cy="385768"/>
          </a:xfrm>
          <a:prstGeom prst="line">
            <a:avLst/>
          </a:prstGeom>
          <a:ln w="3672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Straight Connector 267"/>
          <p:cNvSpPr/>
          <p:nvPr/>
        </p:nvSpPr>
        <p:spPr>
          <a:xfrm flipH="1">
            <a:off x="6652800" y="901800"/>
            <a:ext cx="457200" cy="0"/>
          </a:xfrm>
          <a:prstGeom prst="line">
            <a:avLst/>
          </a:prstGeom>
          <a:ln w="0">
            <a:solidFill>
              <a:srgbClr val="000000"/>
            </a:solidFill>
            <a:custDash>
              <a:ds d="74212" sp="74212"/>
              <a:ds d="74212" sp="74212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" name="Straight Connector 268"/>
          <p:cNvSpPr/>
          <p:nvPr/>
        </p:nvSpPr>
        <p:spPr>
          <a:xfrm flipH="1">
            <a:off x="6652800" y="1130400"/>
            <a:ext cx="457200" cy="0"/>
          </a:xfrm>
          <a:prstGeom prst="line">
            <a:avLst/>
          </a:prstGeom>
          <a:ln w="3672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" name="TextBox 269"/>
          <p:cNvSpPr txBox="1"/>
          <p:nvPr/>
        </p:nvSpPr>
        <p:spPr>
          <a:xfrm>
            <a:off x="7218720" y="745200"/>
            <a:ext cx="935280" cy="245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100" b="0" strike="noStrike" spc="-1">
                <a:latin typeface="Arial"/>
              </a:rPr>
              <a:t>Depends on</a:t>
            </a:r>
          </a:p>
        </p:txBody>
      </p:sp>
      <p:sp>
        <p:nvSpPr>
          <p:cNvPr id="271" name="TextBox 270"/>
          <p:cNvSpPr txBox="1"/>
          <p:nvPr/>
        </p:nvSpPr>
        <p:spPr>
          <a:xfrm>
            <a:off x="7218720" y="997560"/>
            <a:ext cx="788760" cy="245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100" b="0" strike="noStrike" spc="-1">
                <a:latin typeface="Arial"/>
              </a:rPr>
              <a:t>Access to</a:t>
            </a:r>
          </a:p>
        </p:txBody>
      </p:sp>
      <p:sp>
        <p:nvSpPr>
          <p:cNvPr id="273" name="TextBox 272"/>
          <p:cNvSpPr txBox="1"/>
          <p:nvPr/>
        </p:nvSpPr>
        <p:spPr>
          <a:xfrm>
            <a:off x="6555600" y="516600"/>
            <a:ext cx="646920" cy="245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100" b="0" strike="noStrike" spc="-1">
                <a:latin typeface="Arial"/>
              </a:rPr>
              <a:t>Legend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928662" y="1142990"/>
            <a:ext cx="1357322" cy="714380"/>
          </a:xfrm>
          <a:prstGeom prst="roundRect">
            <a:avLst/>
          </a:prstGeom>
          <a:solidFill>
            <a:srgbClr val="729FCF"/>
          </a:solidFill>
          <a:ln w="6350">
            <a:solidFill>
              <a:srgbClr val="3465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-1" dirty="0" err="1">
                <a:solidFill>
                  <a:srgbClr val="FFFFFF"/>
                </a:solidFill>
              </a:rPr>
              <a:t>BackEnd</a:t>
            </a:r>
            <a:r>
              <a:rPr lang="en-US" spc="-1" dirty="0">
                <a:solidFill>
                  <a:srgbClr val="FFFFFF"/>
                </a:solidFill>
              </a:rPr>
              <a:t> </a:t>
            </a:r>
            <a:r>
              <a:rPr lang="en-US" spc="-1" dirty="0" smtClean="0">
                <a:solidFill>
                  <a:srgbClr val="FFFFFF"/>
                </a:solidFill>
              </a:rPr>
              <a:t>Forecast</a:t>
            </a:r>
            <a:endParaRPr lang="en-US" spc="-1" dirty="0">
              <a:solidFill>
                <a:srgbClr val="FFFFFF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928662" y="3214692"/>
            <a:ext cx="1357322" cy="714380"/>
          </a:xfrm>
          <a:prstGeom prst="roundRect">
            <a:avLst/>
          </a:prstGeom>
          <a:solidFill>
            <a:srgbClr val="729FCF"/>
          </a:solidFill>
          <a:ln w="6350">
            <a:solidFill>
              <a:srgbClr val="3465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-1" dirty="0" err="1">
                <a:solidFill>
                  <a:srgbClr val="FFFFFF"/>
                </a:solidFill>
              </a:rPr>
              <a:t>BackEnd</a:t>
            </a:r>
            <a:r>
              <a:rPr lang="en-US" spc="-1" dirty="0">
                <a:solidFill>
                  <a:srgbClr val="FFFFFF"/>
                </a:solidFill>
              </a:rPr>
              <a:t> </a:t>
            </a:r>
            <a:r>
              <a:rPr lang="en-US" spc="-1" dirty="0" smtClean="0">
                <a:solidFill>
                  <a:srgbClr val="FFFFFF"/>
                </a:solidFill>
              </a:rPr>
              <a:t>Store</a:t>
            </a:r>
            <a:endParaRPr lang="en-US" spc="-1" dirty="0">
              <a:solidFill>
                <a:srgbClr val="FFFFFF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928662" y="4214824"/>
            <a:ext cx="1357322" cy="714380"/>
          </a:xfrm>
          <a:prstGeom prst="roundRect">
            <a:avLst/>
          </a:prstGeom>
          <a:solidFill>
            <a:srgbClr val="729FCF"/>
          </a:solidFill>
          <a:ln w="6350">
            <a:solidFill>
              <a:srgbClr val="3465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-1" dirty="0" err="1" smtClean="0">
                <a:solidFill>
                  <a:srgbClr val="FFFFFF"/>
                </a:solidFill>
              </a:rPr>
              <a:t>FrontEnd</a:t>
            </a:r>
            <a:r>
              <a:rPr lang="en-US" spc="-1" dirty="0" smtClean="0">
                <a:solidFill>
                  <a:srgbClr val="FFFFFF"/>
                </a:solidFill>
              </a:rPr>
              <a:t> Web</a:t>
            </a:r>
            <a:endParaRPr lang="en-US" spc="-1" dirty="0">
              <a:solidFill>
                <a:srgbClr val="FFFFFF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858016" y="1785932"/>
            <a:ext cx="1357322" cy="714380"/>
          </a:xfrm>
          <a:prstGeom prst="roundRect">
            <a:avLst/>
          </a:prstGeom>
          <a:solidFill>
            <a:srgbClr val="729FCF"/>
          </a:solidFill>
          <a:ln w="6350">
            <a:solidFill>
              <a:srgbClr val="3465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-1" dirty="0" err="1" smtClean="0">
                <a:solidFill>
                  <a:srgbClr val="FFFFFF"/>
                </a:solidFill>
              </a:rPr>
              <a:t>FrontEnd</a:t>
            </a:r>
            <a:r>
              <a:rPr lang="en-US" spc="-1" dirty="0" smtClean="0">
                <a:solidFill>
                  <a:srgbClr val="FFFFFF"/>
                </a:solidFill>
              </a:rPr>
              <a:t> Android</a:t>
            </a:r>
            <a:endParaRPr lang="en-US" spc="-1" dirty="0">
              <a:solidFill>
                <a:srgbClr val="FFFFFF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6858016" y="2928940"/>
            <a:ext cx="1357322" cy="714380"/>
          </a:xfrm>
          <a:prstGeom prst="roundRect">
            <a:avLst/>
          </a:prstGeom>
          <a:solidFill>
            <a:srgbClr val="729FCF"/>
          </a:solidFill>
          <a:ln w="6350">
            <a:solidFill>
              <a:srgbClr val="3465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-1" dirty="0" err="1" smtClean="0">
                <a:solidFill>
                  <a:srgbClr val="FFFFFF"/>
                </a:solidFill>
              </a:rPr>
              <a:t>FrontEnd</a:t>
            </a:r>
            <a:r>
              <a:rPr lang="en-US" spc="-1" dirty="0" smtClean="0">
                <a:solidFill>
                  <a:srgbClr val="FFFFFF"/>
                </a:solidFill>
              </a:rPr>
              <a:t> </a:t>
            </a:r>
            <a:r>
              <a:rPr lang="en-US" spc="-1" dirty="0" err="1" smtClean="0">
                <a:solidFill>
                  <a:srgbClr val="FFFFFF"/>
                </a:solidFill>
              </a:rPr>
              <a:t>iOS</a:t>
            </a:r>
            <a:endParaRPr lang="en-US" spc="-1" dirty="0">
              <a:solidFill>
                <a:srgbClr val="FFFFFF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6429388" y="428610"/>
            <a:ext cx="1857388" cy="92869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152;p2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Google Shape;153;p2"/>
          <p:cNvSpPr/>
          <p:nvPr/>
        </p:nvSpPr>
        <p:spPr>
          <a:xfrm>
            <a:off x="1308600" y="2175840"/>
            <a:ext cx="7261200" cy="993240"/>
          </a:xfrm>
          <a:prstGeom prst="roundRect">
            <a:avLst>
              <a:gd name="adj" fmla="val 16667"/>
            </a:avLst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  <a:effectLst>
            <a:outerShdw blurRad="57240" dist="19080" dir="5400000" algn="b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Google Shape;154;p2"/>
          <p:cNvSpPr/>
          <p:nvPr/>
        </p:nvSpPr>
        <p:spPr>
          <a:xfrm>
            <a:off x="1495440" y="2441880"/>
            <a:ext cx="545760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D" sz="18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Use Case Diagram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300240" y="216720"/>
            <a:ext cx="5033520" cy="342360"/>
          </a:xfrm>
          <a:prstGeom prst="rect">
            <a:avLst/>
          </a:prstGeom>
          <a:noFill/>
          <a:ln w="0">
            <a:noFill/>
          </a:ln>
        </p:spPr>
        <p:txBody>
          <a:bodyPr lIns="64440" tIns="32040" rIns="64440" bIns="320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366092"/>
                </a:solidFill>
                <a:latin typeface="Arial"/>
                <a:ea typeface="Arial"/>
              </a:rPr>
              <a:t>Use Case Diagram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Google Shape;93;p 1"/>
          <p:cNvSpPr/>
          <p:nvPr/>
        </p:nvSpPr>
        <p:spPr>
          <a:xfrm rot="5400000">
            <a:off x="794520" y="250560"/>
            <a:ext cx="85320" cy="884520"/>
          </a:xfrm>
          <a:prstGeom prst="rect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" name="Google Shape;94;p 1"/>
          <p:cNvSpPr/>
          <p:nvPr/>
        </p:nvSpPr>
        <p:spPr>
          <a:xfrm>
            <a:off x="1321920" y="649080"/>
            <a:ext cx="85320" cy="85320"/>
          </a:xfrm>
          <a:prstGeom prst="ellipse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" name="Google Shape;96;p 1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81" name="Picture 280"/>
          <p:cNvPicPr/>
          <p:nvPr/>
        </p:nvPicPr>
        <p:blipFill>
          <a:blip r:embed="rId2" cstate="print"/>
          <a:stretch/>
        </p:blipFill>
        <p:spPr>
          <a:xfrm>
            <a:off x="2971800" y="196920"/>
            <a:ext cx="5619960" cy="4832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152;p 3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" name="Google Shape;153;p 3"/>
          <p:cNvSpPr/>
          <p:nvPr/>
        </p:nvSpPr>
        <p:spPr>
          <a:xfrm>
            <a:off x="1308600" y="2175840"/>
            <a:ext cx="7261200" cy="993240"/>
          </a:xfrm>
          <a:prstGeom prst="roundRect">
            <a:avLst>
              <a:gd name="adj" fmla="val 16667"/>
            </a:avLst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  <a:effectLst>
            <a:outerShdw blurRad="57240" dist="19080" dir="5400000" algn="b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4" name="Google Shape;154;p 3"/>
          <p:cNvSpPr/>
          <p:nvPr/>
        </p:nvSpPr>
        <p:spPr>
          <a:xfrm>
            <a:off x="1495440" y="2441880"/>
            <a:ext cx="545760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D" sz="18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Entity Relationship Diagram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300240" y="216720"/>
            <a:ext cx="5033520" cy="342360"/>
          </a:xfrm>
          <a:prstGeom prst="rect">
            <a:avLst/>
          </a:prstGeom>
          <a:noFill/>
          <a:ln w="0">
            <a:noFill/>
          </a:ln>
        </p:spPr>
        <p:txBody>
          <a:bodyPr lIns="64440" tIns="32040" rIns="64440" bIns="320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366092"/>
                </a:solidFill>
                <a:latin typeface="Arial"/>
                <a:ea typeface="Arial"/>
              </a:rPr>
              <a:t>Entity Relationship Diagram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Google Shape;93;p 7"/>
          <p:cNvSpPr/>
          <p:nvPr/>
        </p:nvSpPr>
        <p:spPr>
          <a:xfrm rot="5400000">
            <a:off x="794520" y="250560"/>
            <a:ext cx="85320" cy="884520"/>
          </a:xfrm>
          <a:prstGeom prst="rect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" name="Google Shape;94;p 7"/>
          <p:cNvSpPr/>
          <p:nvPr/>
        </p:nvSpPr>
        <p:spPr>
          <a:xfrm>
            <a:off x="1321920" y="649080"/>
            <a:ext cx="85320" cy="85320"/>
          </a:xfrm>
          <a:prstGeom prst="ellipse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" name="Google Shape;96;p 7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89" name="Picture 288"/>
          <p:cNvPicPr/>
          <p:nvPr/>
        </p:nvPicPr>
        <p:blipFill>
          <a:blip r:embed="rId2"/>
          <a:stretch/>
        </p:blipFill>
        <p:spPr>
          <a:xfrm>
            <a:off x="1828800" y="1189080"/>
            <a:ext cx="5760720" cy="3382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74;p15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66092"/>
          </a:solidFill>
          <a:ln w="9525">
            <a:solidFill>
              <a:srgbClr val="0B539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Google Shape;92;p4"/>
          <p:cNvSpPr/>
          <p:nvPr/>
        </p:nvSpPr>
        <p:spPr>
          <a:xfrm>
            <a:off x="300240" y="216720"/>
            <a:ext cx="5033520" cy="342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4440" tIns="32040" rIns="64440" bIns="3204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366092"/>
                </a:solidFill>
                <a:latin typeface="Arial"/>
                <a:ea typeface="Arial"/>
              </a:rPr>
              <a:t>Outline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0" name="Google Shape;93;p4"/>
          <p:cNvSpPr/>
          <p:nvPr/>
        </p:nvSpPr>
        <p:spPr>
          <a:xfrm rot="5400000">
            <a:off x="794520" y="250560"/>
            <a:ext cx="85320" cy="884520"/>
          </a:xfrm>
          <a:prstGeom prst="rect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61" name="Group 14"/>
          <p:cNvGrpSpPr/>
          <p:nvPr/>
        </p:nvGrpSpPr>
        <p:grpSpPr>
          <a:xfrm>
            <a:off x="1279440" y="965880"/>
            <a:ext cx="7285320" cy="4107600"/>
            <a:chOff x="1279440" y="965880"/>
            <a:chExt cx="7285320" cy="4107600"/>
          </a:xfrm>
        </p:grpSpPr>
        <p:grpSp>
          <p:nvGrpSpPr>
            <p:cNvPr id="162" name="Group 15"/>
            <p:cNvGrpSpPr/>
            <p:nvPr/>
          </p:nvGrpSpPr>
          <p:grpSpPr>
            <a:xfrm>
              <a:off x="1280520" y="965880"/>
              <a:ext cx="7261200" cy="482760"/>
              <a:chOff x="1280520" y="965880"/>
              <a:chExt cx="7261200" cy="482760"/>
            </a:xfrm>
          </p:grpSpPr>
          <p:sp>
            <p:nvSpPr>
              <p:cNvPr id="163" name="Google Shape;71;p15"/>
              <p:cNvSpPr/>
              <p:nvPr/>
            </p:nvSpPr>
            <p:spPr>
              <a:xfrm>
                <a:off x="1280520" y="965880"/>
                <a:ext cx="7261200" cy="425880"/>
              </a:xfrm>
              <a:prstGeom prst="roundRect">
                <a:avLst>
                  <a:gd name="adj" fmla="val 16667"/>
                </a:avLst>
              </a:prstGeom>
              <a:solidFill>
                <a:srgbClr val="366092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4" name="Google Shape;73;p15"/>
              <p:cNvSpPr/>
              <p:nvPr/>
            </p:nvSpPr>
            <p:spPr>
              <a:xfrm>
                <a:off x="1467360" y="991800"/>
                <a:ext cx="6936120" cy="456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t">
                <a:spAutoFit/>
              </a:bodyPr>
              <a:lstStyle/>
              <a:p>
                <a:pPr algn="r">
                  <a:lnSpc>
                    <a:spcPct val="100000"/>
                  </a:lnSpc>
                  <a:buNone/>
                  <a:tabLst>
                    <a:tab pos="0" algn="l"/>
                  </a:tabLst>
                </a:pPr>
                <a:r>
                  <a:rPr lang="en-GB" sz="1800" b="1" strike="noStrike" spc="-1">
                    <a:solidFill>
                      <a:srgbClr val="FFFFFF"/>
                    </a:solidFill>
                    <a:latin typeface="Montserrat"/>
                    <a:ea typeface="Montserrat"/>
                  </a:rPr>
                  <a:t>Business Understanding</a:t>
                </a:r>
                <a:endParaRPr lang="en-US" sz="1800" b="0" strike="noStrike" spc="-1">
                  <a:latin typeface="Arial"/>
                </a:endParaRPr>
              </a:p>
            </p:txBody>
          </p:sp>
        </p:grpSp>
        <p:grpSp>
          <p:nvGrpSpPr>
            <p:cNvPr id="165" name="Group 16"/>
            <p:cNvGrpSpPr/>
            <p:nvPr/>
          </p:nvGrpSpPr>
          <p:grpSpPr>
            <a:xfrm>
              <a:off x="1279440" y="1483920"/>
              <a:ext cx="7261200" cy="482400"/>
              <a:chOff x="1279440" y="1483920"/>
              <a:chExt cx="7261200" cy="482400"/>
            </a:xfrm>
          </p:grpSpPr>
          <p:sp>
            <p:nvSpPr>
              <p:cNvPr id="166" name="Google Shape;71;p15"/>
              <p:cNvSpPr/>
              <p:nvPr/>
            </p:nvSpPr>
            <p:spPr>
              <a:xfrm>
                <a:off x="1279440" y="1483920"/>
                <a:ext cx="7261200" cy="425880"/>
              </a:xfrm>
              <a:prstGeom prst="roundRect">
                <a:avLst>
                  <a:gd name="adj" fmla="val 16667"/>
                </a:avLst>
              </a:prstGeom>
              <a:solidFill>
                <a:srgbClr val="366092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7" name="Google Shape;73;p15"/>
              <p:cNvSpPr/>
              <p:nvPr/>
            </p:nvSpPr>
            <p:spPr>
              <a:xfrm>
                <a:off x="1465920" y="1509480"/>
                <a:ext cx="6936120" cy="456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t">
                <a:spAutoFit/>
              </a:bodyPr>
              <a:lstStyle/>
              <a:p>
                <a:pPr algn="r">
                  <a:lnSpc>
                    <a:spcPct val="100000"/>
                  </a:lnSpc>
                  <a:buNone/>
                  <a:tabLst>
                    <a:tab pos="0" algn="l"/>
                  </a:tabLst>
                </a:pPr>
                <a:r>
                  <a:rPr lang="en-GB" sz="1800" b="1" strike="noStrike" spc="-1">
                    <a:solidFill>
                      <a:srgbClr val="FFFFFF"/>
                    </a:solidFill>
                    <a:latin typeface="Montserrat"/>
                    <a:ea typeface="Montserrat"/>
                  </a:rPr>
                  <a:t>Features</a:t>
                </a:r>
                <a:endParaRPr lang="en-US" sz="1800" b="0" strike="noStrike" spc="-1">
                  <a:latin typeface="Arial"/>
                </a:endParaRPr>
              </a:p>
            </p:txBody>
          </p:sp>
        </p:grpSp>
        <p:grpSp>
          <p:nvGrpSpPr>
            <p:cNvPr id="168" name="Group 19"/>
            <p:cNvGrpSpPr/>
            <p:nvPr/>
          </p:nvGrpSpPr>
          <p:grpSpPr>
            <a:xfrm>
              <a:off x="1279440" y="2001600"/>
              <a:ext cx="7261200" cy="482760"/>
              <a:chOff x="1279440" y="2001600"/>
              <a:chExt cx="7261200" cy="482760"/>
            </a:xfrm>
          </p:grpSpPr>
          <p:sp>
            <p:nvSpPr>
              <p:cNvPr id="169" name="Google Shape;71;p15"/>
              <p:cNvSpPr/>
              <p:nvPr/>
            </p:nvSpPr>
            <p:spPr>
              <a:xfrm>
                <a:off x="1279440" y="2001600"/>
                <a:ext cx="7261200" cy="425880"/>
              </a:xfrm>
              <a:prstGeom prst="roundRect">
                <a:avLst>
                  <a:gd name="adj" fmla="val 16667"/>
                </a:avLst>
              </a:prstGeom>
              <a:solidFill>
                <a:srgbClr val="366092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0" name="Google Shape;73;p15"/>
              <p:cNvSpPr/>
              <p:nvPr/>
            </p:nvSpPr>
            <p:spPr>
              <a:xfrm>
                <a:off x="1465920" y="2027520"/>
                <a:ext cx="6936120" cy="456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t">
                <a:spAutoFit/>
              </a:bodyPr>
              <a:lstStyle/>
              <a:p>
                <a:pPr algn="r">
                  <a:lnSpc>
                    <a:spcPct val="100000"/>
                  </a:lnSpc>
                  <a:buNone/>
                  <a:tabLst>
                    <a:tab pos="0" algn="l"/>
                  </a:tabLst>
                </a:pPr>
                <a:r>
                  <a:rPr lang="en-GB" sz="1800" b="1" strike="noStrike" spc="-1">
                    <a:solidFill>
                      <a:srgbClr val="FFFFFF"/>
                    </a:solidFill>
                    <a:latin typeface="Montserrat"/>
                    <a:ea typeface="Montserrat"/>
                  </a:rPr>
                  <a:t>Technology Stacks</a:t>
                </a:r>
                <a:endParaRPr lang="en-US" sz="1800" b="0" strike="noStrike" spc="-1">
                  <a:latin typeface="Arial"/>
                </a:endParaRPr>
              </a:p>
            </p:txBody>
          </p:sp>
        </p:grpSp>
        <p:grpSp>
          <p:nvGrpSpPr>
            <p:cNvPr id="171" name="Group 22"/>
            <p:cNvGrpSpPr/>
            <p:nvPr/>
          </p:nvGrpSpPr>
          <p:grpSpPr>
            <a:xfrm>
              <a:off x="1279440" y="2519640"/>
              <a:ext cx="7261200" cy="482400"/>
              <a:chOff x="1279440" y="2519640"/>
              <a:chExt cx="7261200" cy="482400"/>
            </a:xfrm>
          </p:grpSpPr>
          <p:sp>
            <p:nvSpPr>
              <p:cNvPr id="172" name="Google Shape;71;p15"/>
              <p:cNvSpPr/>
              <p:nvPr/>
            </p:nvSpPr>
            <p:spPr>
              <a:xfrm>
                <a:off x="1279440" y="2519640"/>
                <a:ext cx="7261200" cy="425880"/>
              </a:xfrm>
              <a:prstGeom prst="roundRect">
                <a:avLst>
                  <a:gd name="adj" fmla="val 16667"/>
                </a:avLst>
              </a:prstGeom>
              <a:solidFill>
                <a:srgbClr val="366092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3" name="Google Shape;73;p15"/>
              <p:cNvSpPr/>
              <p:nvPr/>
            </p:nvSpPr>
            <p:spPr>
              <a:xfrm>
                <a:off x="1465920" y="2545200"/>
                <a:ext cx="6936120" cy="456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t">
                <a:spAutoFit/>
              </a:bodyPr>
              <a:lstStyle/>
              <a:p>
                <a:pPr algn="r">
                  <a:lnSpc>
                    <a:spcPct val="100000"/>
                  </a:lnSpc>
                  <a:buNone/>
                  <a:tabLst>
                    <a:tab pos="0" algn="l"/>
                  </a:tabLst>
                </a:pPr>
                <a:r>
                  <a:rPr lang="en-GB" sz="1800" b="1" strike="noStrike" spc="-1">
                    <a:solidFill>
                      <a:srgbClr val="FFFFFF"/>
                    </a:solidFill>
                    <a:latin typeface="Montserrat"/>
                    <a:ea typeface="Montserrat"/>
                  </a:rPr>
                  <a:t>Architecture</a:t>
                </a:r>
                <a:endParaRPr lang="en-US" sz="1800" b="0" strike="noStrike" spc="-1">
                  <a:latin typeface="Arial"/>
                </a:endParaRPr>
              </a:p>
            </p:txBody>
          </p:sp>
        </p:grpSp>
        <p:grpSp>
          <p:nvGrpSpPr>
            <p:cNvPr id="174" name="Group 25"/>
            <p:cNvGrpSpPr/>
            <p:nvPr/>
          </p:nvGrpSpPr>
          <p:grpSpPr>
            <a:xfrm>
              <a:off x="1279440" y="3037320"/>
              <a:ext cx="7261200" cy="482760"/>
              <a:chOff x="1279440" y="3037320"/>
              <a:chExt cx="7261200" cy="482760"/>
            </a:xfrm>
          </p:grpSpPr>
          <p:sp>
            <p:nvSpPr>
              <p:cNvPr id="175" name="Google Shape;71;p15"/>
              <p:cNvSpPr/>
              <p:nvPr/>
            </p:nvSpPr>
            <p:spPr>
              <a:xfrm>
                <a:off x="1279440" y="3037320"/>
                <a:ext cx="7261200" cy="425880"/>
              </a:xfrm>
              <a:prstGeom prst="roundRect">
                <a:avLst>
                  <a:gd name="adj" fmla="val 16667"/>
                </a:avLst>
              </a:prstGeom>
              <a:solidFill>
                <a:srgbClr val="366092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6" name="Google Shape;73;p15"/>
              <p:cNvSpPr/>
              <p:nvPr/>
            </p:nvSpPr>
            <p:spPr>
              <a:xfrm>
                <a:off x="1465920" y="3063240"/>
                <a:ext cx="6936120" cy="456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t">
                <a:spAutoFit/>
              </a:bodyPr>
              <a:lstStyle/>
              <a:p>
                <a:pPr algn="r">
                  <a:lnSpc>
                    <a:spcPct val="100000"/>
                  </a:lnSpc>
                  <a:buNone/>
                  <a:tabLst>
                    <a:tab pos="0" algn="l"/>
                  </a:tabLst>
                </a:pPr>
                <a:r>
                  <a:rPr lang="en-GB" sz="1800" b="1" strike="noStrike" spc="-1">
                    <a:solidFill>
                      <a:srgbClr val="FFFFFF"/>
                    </a:solidFill>
                    <a:latin typeface="Montserrat"/>
                    <a:ea typeface="Montserrat"/>
                  </a:rPr>
                  <a:t>Use Case Diagram</a:t>
                </a:r>
                <a:endParaRPr lang="en-US" sz="1800" b="0" strike="noStrike" spc="-1">
                  <a:latin typeface="Arial"/>
                </a:endParaRPr>
              </a:p>
            </p:txBody>
          </p:sp>
        </p:grpSp>
        <p:grpSp>
          <p:nvGrpSpPr>
            <p:cNvPr id="177" name="Group 1"/>
            <p:cNvGrpSpPr/>
            <p:nvPr/>
          </p:nvGrpSpPr>
          <p:grpSpPr>
            <a:xfrm>
              <a:off x="1303560" y="3555360"/>
              <a:ext cx="7261200" cy="482400"/>
              <a:chOff x="1303560" y="3555360"/>
              <a:chExt cx="7261200" cy="482400"/>
            </a:xfrm>
          </p:grpSpPr>
          <p:sp>
            <p:nvSpPr>
              <p:cNvPr id="178" name="Google Shape;71;p15"/>
              <p:cNvSpPr/>
              <p:nvPr/>
            </p:nvSpPr>
            <p:spPr>
              <a:xfrm>
                <a:off x="1303560" y="3555360"/>
                <a:ext cx="7261200" cy="425880"/>
              </a:xfrm>
              <a:prstGeom prst="roundRect">
                <a:avLst>
                  <a:gd name="adj" fmla="val 16667"/>
                </a:avLst>
              </a:prstGeom>
              <a:solidFill>
                <a:srgbClr val="366092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9" name="Google Shape;73;p15"/>
              <p:cNvSpPr/>
              <p:nvPr/>
            </p:nvSpPr>
            <p:spPr>
              <a:xfrm>
                <a:off x="1490400" y="3580920"/>
                <a:ext cx="6936120" cy="456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t">
                <a:spAutoFit/>
              </a:bodyPr>
              <a:lstStyle/>
              <a:p>
                <a:pPr algn="r">
                  <a:lnSpc>
                    <a:spcPct val="100000"/>
                  </a:lnSpc>
                  <a:buNone/>
                  <a:tabLst>
                    <a:tab pos="0" algn="l"/>
                  </a:tabLst>
                </a:pPr>
                <a:r>
                  <a:rPr lang="en-GB" sz="1800" b="1" strike="noStrike" spc="-1">
                    <a:solidFill>
                      <a:srgbClr val="FFFFFF"/>
                    </a:solidFill>
                    <a:latin typeface="Montserrat"/>
                    <a:ea typeface="Montserrat"/>
                  </a:rPr>
                  <a:t>Entity Relationship Diagram</a:t>
                </a:r>
                <a:endParaRPr lang="en-US" sz="1800" b="0" strike="noStrike" spc="-1">
                  <a:latin typeface="Arial"/>
                </a:endParaRPr>
              </a:p>
            </p:txBody>
          </p:sp>
        </p:grpSp>
        <p:grpSp>
          <p:nvGrpSpPr>
            <p:cNvPr id="180" name="Group 4"/>
            <p:cNvGrpSpPr/>
            <p:nvPr/>
          </p:nvGrpSpPr>
          <p:grpSpPr>
            <a:xfrm>
              <a:off x="1303560" y="4073040"/>
              <a:ext cx="7261200" cy="482400"/>
              <a:chOff x="1303560" y="4073040"/>
              <a:chExt cx="7261200" cy="482400"/>
            </a:xfrm>
          </p:grpSpPr>
          <p:sp>
            <p:nvSpPr>
              <p:cNvPr id="181" name="Google Shape;71;p15"/>
              <p:cNvSpPr/>
              <p:nvPr/>
            </p:nvSpPr>
            <p:spPr>
              <a:xfrm>
                <a:off x="1303560" y="4073040"/>
                <a:ext cx="7261200" cy="425880"/>
              </a:xfrm>
              <a:prstGeom prst="roundRect">
                <a:avLst>
                  <a:gd name="adj" fmla="val 16667"/>
                </a:avLst>
              </a:prstGeom>
              <a:solidFill>
                <a:srgbClr val="366092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2" name="Google Shape;73;p15"/>
              <p:cNvSpPr/>
              <p:nvPr/>
            </p:nvSpPr>
            <p:spPr>
              <a:xfrm>
                <a:off x="1490400" y="4098600"/>
                <a:ext cx="6936120" cy="456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t">
                <a:spAutoFit/>
              </a:bodyPr>
              <a:lstStyle/>
              <a:p>
                <a:pPr algn="r">
                  <a:lnSpc>
                    <a:spcPct val="100000"/>
                  </a:lnSpc>
                  <a:buNone/>
                  <a:tabLst>
                    <a:tab pos="0" algn="l"/>
                  </a:tabLst>
                </a:pPr>
                <a:r>
                  <a:rPr lang="en-GB" sz="1800" b="1" strike="noStrike" spc="-1">
                    <a:solidFill>
                      <a:srgbClr val="FFFFFF"/>
                    </a:solidFill>
                    <a:latin typeface="Montserrat"/>
                    <a:ea typeface="Montserrat"/>
                  </a:rPr>
                  <a:t>Activity Diagram</a:t>
                </a:r>
                <a:endParaRPr lang="en-US" sz="1800" b="0" strike="noStrike" spc="-1">
                  <a:latin typeface="Arial"/>
                </a:endParaRPr>
              </a:p>
            </p:txBody>
          </p:sp>
        </p:grpSp>
        <p:grpSp>
          <p:nvGrpSpPr>
            <p:cNvPr id="183" name="Group 9"/>
            <p:cNvGrpSpPr/>
            <p:nvPr/>
          </p:nvGrpSpPr>
          <p:grpSpPr>
            <a:xfrm>
              <a:off x="1303560" y="4591080"/>
              <a:ext cx="7261200" cy="482400"/>
              <a:chOff x="1303560" y="4591080"/>
              <a:chExt cx="7261200" cy="482400"/>
            </a:xfrm>
          </p:grpSpPr>
          <p:sp>
            <p:nvSpPr>
              <p:cNvPr id="184" name="Google Shape;71;p15"/>
              <p:cNvSpPr/>
              <p:nvPr/>
            </p:nvSpPr>
            <p:spPr>
              <a:xfrm>
                <a:off x="1303560" y="4591080"/>
                <a:ext cx="7261200" cy="425880"/>
              </a:xfrm>
              <a:prstGeom prst="roundRect">
                <a:avLst>
                  <a:gd name="adj" fmla="val 16667"/>
                </a:avLst>
              </a:prstGeom>
              <a:solidFill>
                <a:srgbClr val="366092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5" name="Google Shape;73;p15"/>
              <p:cNvSpPr/>
              <p:nvPr/>
            </p:nvSpPr>
            <p:spPr>
              <a:xfrm>
                <a:off x="1490400" y="4616640"/>
                <a:ext cx="6936120" cy="456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t">
                <a:spAutoFit/>
              </a:bodyPr>
              <a:lstStyle/>
              <a:p>
                <a:pPr algn="r">
                  <a:lnSpc>
                    <a:spcPct val="100000"/>
                  </a:lnSpc>
                  <a:buNone/>
                  <a:tabLst>
                    <a:tab pos="0" algn="l"/>
                  </a:tabLst>
                </a:pPr>
                <a:r>
                  <a:rPr lang="en-GB" sz="1800" b="1" strike="noStrike" spc="-1">
                    <a:solidFill>
                      <a:srgbClr val="FFFFFF"/>
                    </a:solidFill>
                    <a:latin typeface="Montserrat"/>
                    <a:ea typeface="Montserrat"/>
                  </a:rPr>
                  <a:t>Timeline Project</a:t>
                </a:r>
                <a:endParaRPr lang="en-US" sz="1800" b="0" strike="noStrike" spc="-1">
                  <a:latin typeface="Arial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152;p 4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" name="Google Shape;153;p 4"/>
          <p:cNvSpPr/>
          <p:nvPr/>
        </p:nvSpPr>
        <p:spPr>
          <a:xfrm>
            <a:off x="1308600" y="2175840"/>
            <a:ext cx="7261200" cy="993240"/>
          </a:xfrm>
          <a:prstGeom prst="roundRect">
            <a:avLst>
              <a:gd name="adj" fmla="val 16667"/>
            </a:avLst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  <a:effectLst>
            <a:outerShdw blurRad="57240" dist="19080" dir="5400000" algn="b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" name="Google Shape;154;p 4"/>
          <p:cNvSpPr/>
          <p:nvPr/>
        </p:nvSpPr>
        <p:spPr>
          <a:xfrm>
            <a:off x="1495440" y="2441880"/>
            <a:ext cx="545760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D" sz="18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Activity Diagram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300240" y="216720"/>
            <a:ext cx="5033520" cy="342360"/>
          </a:xfrm>
          <a:prstGeom prst="rect">
            <a:avLst/>
          </a:prstGeom>
          <a:noFill/>
          <a:ln w="0">
            <a:noFill/>
          </a:ln>
        </p:spPr>
        <p:txBody>
          <a:bodyPr lIns="64440" tIns="32040" rIns="64440" bIns="320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366092"/>
                </a:solidFill>
                <a:latin typeface="Arial"/>
                <a:ea typeface="Arial"/>
              </a:rPr>
              <a:t>Activity Diagram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Google Shape;93;p 9"/>
          <p:cNvSpPr/>
          <p:nvPr/>
        </p:nvSpPr>
        <p:spPr>
          <a:xfrm rot="5400000">
            <a:off x="794520" y="250560"/>
            <a:ext cx="85320" cy="884520"/>
          </a:xfrm>
          <a:prstGeom prst="rect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" name="Google Shape;94;p 9"/>
          <p:cNvSpPr/>
          <p:nvPr/>
        </p:nvSpPr>
        <p:spPr>
          <a:xfrm>
            <a:off x="1321920" y="649080"/>
            <a:ext cx="85320" cy="85320"/>
          </a:xfrm>
          <a:prstGeom prst="ellipse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Google Shape;96;p 9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97" name="Picture 296"/>
          <p:cNvPicPr/>
          <p:nvPr/>
        </p:nvPicPr>
        <p:blipFill>
          <a:blip r:embed="rId2"/>
          <a:stretch/>
        </p:blipFill>
        <p:spPr>
          <a:xfrm>
            <a:off x="2888280" y="4320"/>
            <a:ext cx="3512520" cy="5024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152;p 5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Google Shape;153;p 5"/>
          <p:cNvSpPr/>
          <p:nvPr/>
        </p:nvSpPr>
        <p:spPr>
          <a:xfrm>
            <a:off x="1308600" y="2175840"/>
            <a:ext cx="7261200" cy="993240"/>
          </a:xfrm>
          <a:prstGeom prst="roundRect">
            <a:avLst>
              <a:gd name="adj" fmla="val 16667"/>
            </a:avLst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  <a:effectLst>
            <a:outerShdw blurRad="57240" dist="19080" dir="5400000" algn="b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0" name="Google Shape;154;p 5"/>
          <p:cNvSpPr/>
          <p:nvPr/>
        </p:nvSpPr>
        <p:spPr>
          <a:xfrm>
            <a:off x="1495440" y="2441880"/>
            <a:ext cx="545760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D" sz="18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Timeline Project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300240" y="216720"/>
            <a:ext cx="5033520" cy="342360"/>
          </a:xfrm>
          <a:prstGeom prst="rect">
            <a:avLst/>
          </a:prstGeom>
          <a:noFill/>
          <a:ln w="0">
            <a:noFill/>
          </a:ln>
        </p:spPr>
        <p:txBody>
          <a:bodyPr lIns="64440" tIns="32040" rIns="64440" bIns="320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366092"/>
                </a:solidFill>
                <a:latin typeface="Arial"/>
                <a:ea typeface="Arial"/>
              </a:rPr>
              <a:t>Timeline Project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Google Shape;93;p 10"/>
          <p:cNvSpPr/>
          <p:nvPr/>
        </p:nvSpPr>
        <p:spPr>
          <a:xfrm rot="5400000">
            <a:off x="794520" y="250560"/>
            <a:ext cx="85320" cy="884520"/>
          </a:xfrm>
          <a:prstGeom prst="rect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3" name="Google Shape;94;p 10"/>
          <p:cNvSpPr/>
          <p:nvPr/>
        </p:nvSpPr>
        <p:spPr>
          <a:xfrm>
            <a:off x="1321920" y="649080"/>
            <a:ext cx="85320" cy="85320"/>
          </a:xfrm>
          <a:prstGeom prst="ellipse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4" name="Google Shape;96;p 10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5" name="Straight Connector 304"/>
          <p:cNvSpPr/>
          <p:nvPr/>
        </p:nvSpPr>
        <p:spPr>
          <a:xfrm>
            <a:off x="1600200" y="2286000"/>
            <a:ext cx="6629400" cy="0"/>
          </a:xfrm>
          <a:prstGeom prst="line">
            <a:avLst/>
          </a:prstGeom>
          <a:ln w="3672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6" name="TextBox 305"/>
          <p:cNvSpPr txBox="1"/>
          <p:nvPr/>
        </p:nvSpPr>
        <p:spPr>
          <a:xfrm>
            <a:off x="774720" y="1715760"/>
            <a:ext cx="2131200" cy="341640"/>
          </a:xfrm>
          <a:prstGeom prst="rect">
            <a:avLst/>
          </a:prstGeom>
          <a:gradFill rotWithShape="0">
            <a:gsLst>
              <a:gs pos="0">
                <a:srgbClr val="729FCF"/>
              </a:gs>
              <a:gs pos="100000">
                <a:srgbClr val="355269"/>
              </a:gs>
            </a:gsLst>
            <a:lin ang="3600000"/>
          </a:gra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200" b="1" strike="noStrike" spc="-1">
                <a:solidFill>
                  <a:srgbClr val="FFFFFF"/>
                </a:solidFill>
                <a:latin typeface="Arial"/>
              </a:rPr>
              <a:t>21-23 June 2023</a:t>
            </a:r>
          </a:p>
          <a:p>
            <a:r>
              <a:rPr lang="en-US" sz="1200" b="1" strike="noStrike" spc="-1">
                <a:solidFill>
                  <a:srgbClr val="FFFFFF"/>
                </a:solidFill>
                <a:latin typeface="Arial"/>
              </a:rPr>
              <a:t>Prepare and Concept Design </a:t>
            </a:r>
          </a:p>
        </p:txBody>
      </p:sp>
      <p:sp>
        <p:nvSpPr>
          <p:cNvPr id="307" name="TextBox 306"/>
          <p:cNvSpPr txBox="1"/>
          <p:nvPr/>
        </p:nvSpPr>
        <p:spPr>
          <a:xfrm>
            <a:off x="2322720" y="2472120"/>
            <a:ext cx="1280880" cy="341640"/>
          </a:xfrm>
          <a:prstGeom prst="rect">
            <a:avLst/>
          </a:prstGeom>
          <a:gradFill rotWithShape="0">
            <a:gsLst>
              <a:gs pos="0">
                <a:srgbClr val="729FCF"/>
              </a:gs>
              <a:gs pos="100000">
                <a:srgbClr val="355269"/>
              </a:gs>
            </a:gsLst>
            <a:lin ang="3600000"/>
          </a:gra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200" b="1" strike="noStrike" spc="-1">
                <a:solidFill>
                  <a:srgbClr val="FFFFFF"/>
                </a:solidFill>
                <a:latin typeface="Arial"/>
              </a:rPr>
              <a:t>24-27 June 2023</a:t>
            </a:r>
          </a:p>
          <a:p>
            <a:r>
              <a:rPr lang="en-US" sz="1200" b="1" strike="noStrike" spc="-1">
                <a:solidFill>
                  <a:srgbClr val="FFFFFF"/>
                </a:solidFill>
                <a:latin typeface="Arial"/>
              </a:rPr>
              <a:t>Building Program</a:t>
            </a:r>
          </a:p>
        </p:txBody>
      </p:sp>
      <p:sp>
        <p:nvSpPr>
          <p:cNvPr id="308" name="TextBox 307"/>
          <p:cNvSpPr txBox="1"/>
          <p:nvPr/>
        </p:nvSpPr>
        <p:spPr>
          <a:xfrm>
            <a:off x="3906720" y="1752480"/>
            <a:ext cx="1175760" cy="341640"/>
          </a:xfrm>
          <a:prstGeom prst="rect">
            <a:avLst/>
          </a:prstGeom>
          <a:gradFill rotWithShape="0">
            <a:gsLst>
              <a:gs pos="0">
                <a:srgbClr val="729FCF"/>
              </a:gs>
              <a:gs pos="100000">
                <a:srgbClr val="355269"/>
              </a:gs>
            </a:gsLst>
            <a:lin ang="3600000"/>
          </a:gra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200" b="1" strike="noStrike" spc="-1">
                <a:solidFill>
                  <a:srgbClr val="FFFFFF"/>
                </a:solidFill>
                <a:latin typeface="Arial"/>
              </a:rPr>
              <a:t>28-30 June 2023</a:t>
            </a:r>
          </a:p>
          <a:p>
            <a:r>
              <a:rPr lang="en-US" sz="1200" b="1" strike="noStrike" spc="-1">
                <a:solidFill>
                  <a:srgbClr val="FFFFFF"/>
                </a:solidFill>
                <a:latin typeface="Arial"/>
              </a:rPr>
              <a:t>Test and Debug</a:t>
            </a:r>
          </a:p>
        </p:txBody>
      </p:sp>
      <p:sp>
        <p:nvSpPr>
          <p:cNvPr id="309" name="TextBox 308"/>
          <p:cNvSpPr txBox="1"/>
          <p:nvPr/>
        </p:nvSpPr>
        <p:spPr>
          <a:xfrm>
            <a:off x="5310720" y="2472840"/>
            <a:ext cx="1550520" cy="341640"/>
          </a:xfrm>
          <a:prstGeom prst="rect">
            <a:avLst/>
          </a:prstGeom>
          <a:gradFill rotWithShape="0">
            <a:gsLst>
              <a:gs pos="0">
                <a:srgbClr val="729FCF"/>
              </a:gs>
              <a:gs pos="100000">
                <a:srgbClr val="355269"/>
              </a:gs>
            </a:gsLst>
            <a:lin ang="3600000"/>
          </a:gra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200" b="1" strike="noStrike" spc="-1">
                <a:solidFill>
                  <a:srgbClr val="FFFFFF"/>
                </a:solidFill>
                <a:latin typeface="Arial"/>
              </a:rPr>
              <a:t>31 June – 2 May 2023</a:t>
            </a:r>
          </a:p>
          <a:p>
            <a:r>
              <a:rPr lang="en-US" sz="1200" b="1" strike="noStrike" spc="-1">
                <a:solidFill>
                  <a:srgbClr val="FFFFFF"/>
                </a:solidFill>
                <a:latin typeface="Arial"/>
              </a:rPr>
              <a:t>Prepare Presentation</a:t>
            </a:r>
          </a:p>
        </p:txBody>
      </p:sp>
      <p:sp>
        <p:nvSpPr>
          <p:cNvPr id="310" name="TextBox 309"/>
          <p:cNvSpPr txBox="1"/>
          <p:nvPr/>
        </p:nvSpPr>
        <p:spPr>
          <a:xfrm>
            <a:off x="7067520" y="1715760"/>
            <a:ext cx="1847880" cy="341640"/>
          </a:xfrm>
          <a:prstGeom prst="rect">
            <a:avLst/>
          </a:prstGeom>
          <a:gradFill rotWithShape="0">
            <a:gsLst>
              <a:gs pos="0">
                <a:srgbClr val="729FCF"/>
              </a:gs>
              <a:gs pos="100000">
                <a:srgbClr val="355269"/>
              </a:gs>
            </a:gsLst>
            <a:lin ang="3600000"/>
          </a:gra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200" b="1" strike="noStrike" spc="-1">
                <a:solidFill>
                  <a:srgbClr val="FFFFFF"/>
                </a:solidFill>
                <a:latin typeface="Arial"/>
              </a:rPr>
              <a:t>2 May 2023 - Future</a:t>
            </a:r>
          </a:p>
          <a:p>
            <a:r>
              <a:rPr lang="en-US" sz="1200" b="1" strike="noStrike" spc="-1">
                <a:solidFill>
                  <a:srgbClr val="FFFFFF"/>
                </a:solidFill>
                <a:latin typeface="Arial"/>
              </a:rPr>
              <a:t>Continuous Development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46;p30"/>
          <p:cNvSpPr/>
          <p:nvPr/>
        </p:nvSpPr>
        <p:spPr>
          <a:xfrm>
            <a:off x="12960" y="2233080"/>
            <a:ext cx="9091440" cy="781920"/>
          </a:xfrm>
          <a:prstGeom prst="rect">
            <a:avLst/>
          </a:prstGeom>
          <a:solidFill>
            <a:srgbClr val="000000">
              <a:alpha val="40000"/>
            </a:srgbClr>
          </a:solidFill>
          <a:ln w="0">
            <a:noFill/>
          </a:ln>
          <a:effectLst>
            <a:outerShdw blurRad="57240" dist="19080" dir="5400000" algn="b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2" name="Google Shape;347;p30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6" name="Google Shape;351;p30"/>
          <p:cNvSpPr/>
          <p:nvPr/>
        </p:nvSpPr>
        <p:spPr>
          <a:xfrm>
            <a:off x="6480" y="2301840"/>
            <a:ext cx="9130680" cy="65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id" sz="31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Thank You</a:t>
            </a:r>
            <a:endParaRPr lang="en-US" sz="31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300240" y="216720"/>
            <a:ext cx="5033520" cy="342360"/>
          </a:xfrm>
          <a:prstGeom prst="rect">
            <a:avLst/>
          </a:prstGeom>
          <a:noFill/>
          <a:ln w="0">
            <a:noFill/>
          </a:ln>
        </p:spPr>
        <p:txBody>
          <a:bodyPr lIns="64440" tIns="32040" rIns="64440" bIns="320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366092"/>
                </a:solidFill>
                <a:latin typeface="Arial"/>
                <a:ea typeface="Arial"/>
              </a:rPr>
              <a:t>Source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Google Shape;93;p 11"/>
          <p:cNvSpPr/>
          <p:nvPr/>
        </p:nvSpPr>
        <p:spPr>
          <a:xfrm rot="5400000">
            <a:off x="794520" y="250560"/>
            <a:ext cx="85320" cy="884520"/>
          </a:xfrm>
          <a:prstGeom prst="rect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0" name="Google Shape;94;p 11"/>
          <p:cNvSpPr/>
          <p:nvPr/>
        </p:nvSpPr>
        <p:spPr>
          <a:xfrm>
            <a:off x="1321920" y="649080"/>
            <a:ext cx="85320" cy="85320"/>
          </a:xfrm>
          <a:prstGeom prst="ellipse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1" name="Google Shape;96;p 11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2" name="TextBox 2"/>
          <p:cNvSpPr/>
          <p:nvPr/>
        </p:nvSpPr>
        <p:spPr>
          <a:xfrm>
            <a:off x="531000" y="965880"/>
            <a:ext cx="8321040" cy="41004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ID" sz="1400" b="0" strike="noStrike" spc="-1">
                <a:solidFill>
                  <a:srgbClr val="000000"/>
                </a:solidFill>
                <a:latin typeface="Arial"/>
                <a:ea typeface="Arial"/>
              </a:rPr>
              <a:t>https://github.com/ghiffaryr/AIQuantAssistant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52;p2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Google Shape;153;p2"/>
          <p:cNvSpPr/>
          <p:nvPr/>
        </p:nvSpPr>
        <p:spPr>
          <a:xfrm>
            <a:off x="1308600" y="2175840"/>
            <a:ext cx="7261200" cy="993240"/>
          </a:xfrm>
          <a:prstGeom prst="roundRect">
            <a:avLst>
              <a:gd name="adj" fmla="val 16667"/>
            </a:avLst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  <a:effectLst>
            <a:outerShdw blurRad="57240" dist="19080" dir="5400000" algn="b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Google Shape;154;p2"/>
          <p:cNvSpPr/>
          <p:nvPr/>
        </p:nvSpPr>
        <p:spPr>
          <a:xfrm>
            <a:off x="1495440" y="2441880"/>
            <a:ext cx="5457600" cy="45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D" sz="18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Business Understanding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71;p15"/>
          <p:cNvSpPr/>
          <p:nvPr/>
        </p:nvSpPr>
        <p:spPr>
          <a:xfrm>
            <a:off x="1308600" y="942480"/>
            <a:ext cx="7261200" cy="993240"/>
          </a:xfrm>
          <a:prstGeom prst="roundRect">
            <a:avLst>
              <a:gd name="adj" fmla="val 16667"/>
            </a:avLst>
          </a:prstGeom>
          <a:solidFill>
            <a:srgbClr val="366092"/>
          </a:solidFill>
          <a:ln w="0">
            <a:noFill/>
          </a:ln>
          <a:effectLst>
            <a:outerShdw blurRad="57240" dist="19080" dir="5400000" algn="b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Google Shape;73;p15"/>
          <p:cNvSpPr/>
          <p:nvPr/>
        </p:nvSpPr>
        <p:spPr>
          <a:xfrm>
            <a:off x="1495440" y="972000"/>
            <a:ext cx="356364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8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Why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2" name="Google Shape;74;p15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66092"/>
          </a:solidFill>
          <a:ln w="9525">
            <a:solidFill>
              <a:srgbClr val="0B539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Google Shape;75;p15"/>
          <p:cNvSpPr/>
          <p:nvPr/>
        </p:nvSpPr>
        <p:spPr>
          <a:xfrm>
            <a:off x="1495440" y="1330920"/>
            <a:ext cx="6908760" cy="392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GB" sz="1200" b="0" strike="noStrike" spc="-1">
                <a:solidFill>
                  <a:srgbClr val="FFFFFF"/>
                </a:solidFill>
                <a:latin typeface="Arial"/>
                <a:ea typeface="Arial"/>
              </a:rPr>
              <a:t>To commercialize AI system focusing on quantitative analysis.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4" name="Google Shape;76;p15"/>
          <p:cNvSpPr/>
          <p:nvPr/>
        </p:nvSpPr>
        <p:spPr>
          <a:xfrm>
            <a:off x="1308600" y="2175840"/>
            <a:ext cx="7261200" cy="993240"/>
          </a:xfrm>
          <a:prstGeom prst="roundRect">
            <a:avLst>
              <a:gd name="adj" fmla="val 16667"/>
            </a:avLst>
          </a:prstGeom>
          <a:solidFill>
            <a:srgbClr val="474747">
              <a:alpha val="74000"/>
            </a:srgbClr>
          </a:solidFill>
          <a:ln w="0">
            <a:noFill/>
          </a:ln>
          <a:effectLst>
            <a:outerShdw blurRad="57240" dist="19080" dir="5400000" algn="b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Google Shape;77;p15"/>
          <p:cNvSpPr/>
          <p:nvPr/>
        </p:nvSpPr>
        <p:spPr>
          <a:xfrm>
            <a:off x="1495440" y="2205360"/>
            <a:ext cx="356364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8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How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6" name="Google Shape;78;p15"/>
          <p:cNvSpPr/>
          <p:nvPr/>
        </p:nvSpPr>
        <p:spPr>
          <a:xfrm>
            <a:off x="1495440" y="2564280"/>
            <a:ext cx="6852600" cy="36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200" b="0" strike="noStrike" spc="-1">
                <a:solidFill>
                  <a:srgbClr val="FFFFFF"/>
                </a:solidFill>
                <a:latin typeface="Arial"/>
                <a:ea typeface="Arial"/>
              </a:rPr>
              <a:t>Producing the working API including web and mobile client if time-possible.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7" name="Google Shape;79;p15"/>
          <p:cNvSpPr/>
          <p:nvPr/>
        </p:nvSpPr>
        <p:spPr>
          <a:xfrm>
            <a:off x="1308600" y="3409200"/>
            <a:ext cx="7261200" cy="993240"/>
          </a:xfrm>
          <a:prstGeom prst="roundRect">
            <a:avLst>
              <a:gd name="adj" fmla="val 16667"/>
            </a:avLst>
          </a:prstGeom>
          <a:solidFill>
            <a:srgbClr val="474747">
              <a:alpha val="74000"/>
            </a:srgbClr>
          </a:solidFill>
          <a:ln w="0">
            <a:noFill/>
          </a:ln>
          <a:effectLst>
            <a:outerShdw blurRad="57240" dist="19080" dir="5400000" algn="b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Google Shape;80;p15"/>
          <p:cNvSpPr/>
          <p:nvPr/>
        </p:nvSpPr>
        <p:spPr>
          <a:xfrm>
            <a:off x="1495440" y="3438720"/>
            <a:ext cx="356364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8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What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9" name="Google Shape;81;p15"/>
          <p:cNvSpPr/>
          <p:nvPr/>
        </p:nvSpPr>
        <p:spPr>
          <a:xfrm>
            <a:off x="1495440" y="3747240"/>
            <a:ext cx="7074360" cy="36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2880" bIns="18288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200" b="0" strike="noStrike" spc="-1">
                <a:solidFill>
                  <a:srgbClr val="FFFFFF"/>
                </a:solidFill>
                <a:latin typeface="Arial"/>
                <a:ea typeface="Arial"/>
              </a:rPr>
              <a:t>Product called AI Quant Assistant.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152;p2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Google Shape;153;p2"/>
          <p:cNvSpPr/>
          <p:nvPr/>
        </p:nvSpPr>
        <p:spPr>
          <a:xfrm>
            <a:off x="1308600" y="2175840"/>
            <a:ext cx="7261200" cy="993240"/>
          </a:xfrm>
          <a:prstGeom prst="roundRect">
            <a:avLst>
              <a:gd name="adj" fmla="val 16667"/>
            </a:avLst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  <a:effectLst>
            <a:outerShdw blurRad="57240" dist="19080" dir="5400000" algn="b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Google Shape;154;p2"/>
          <p:cNvSpPr/>
          <p:nvPr/>
        </p:nvSpPr>
        <p:spPr>
          <a:xfrm>
            <a:off x="1495440" y="2441880"/>
            <a:ext cx="545760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D" sz="18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Features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300240" y="216720"/>
            <a:ext cx="5033520" cy="342360"/>
          </a:xfrm>
          <a:prstGeom prst="rect">
            <a:avLst/>
          </a:prstGeom>
          <a:noFill/>
          <a:ln w="0">
            <a:noFill/>
          </a:ln>
        </p:spPr>
        <p:txBody>
          <a:bodyPr lIns="64440" tIns="32040" rIns="64440" bIns="320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366092"/>
                </a:solidFill>
                <a:latin typeface="Arial"/>
                <a:ea typeface="Arial"/>
              </a:rPr>
              <a:t>Features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Google Shape;93;p4"/>
          <p:cNvSpPr/>
          <p:nvPr/>
        </p:nvSpPr>
        <p:spPr>
          <a:xfrm rot="5400000">
            <a:off x="794520" y="250560"/>
            <a:ext cx="85320" cy="884520"/>
          </a:xfrm>
          <a:prstGeom prst="rect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Google Shape;94;p4"/>
          <p:cNvSpPr/>
          <p:nvPr/>
        </p:nvSpPr>
        <p:spPr>
          <a:xfrm>
            <a:off x="1321920" y="649080"/>
            <a:ext cx="85320" cy="85320"/>
          </a:xfrm>
          <a:prstGeom prst="ellipse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Google Shape;96;p4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TextBox 40"/>
          <p:cNvSpPr/>
          <p:nvPr/>
        </p:nvSpPr>
        <p:spPr>
          <a:xfrm>
            <a:off x="531000" y="965880"/>
            <a:ext cx="8321040" cy="305676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REST API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CI/CD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JWT authentication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Password recovery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Error handling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Cookie based visitor's shopping cart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Persistent customer's shopping cart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Cart and order management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Checkout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Catalogue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Order management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Subscription management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Pagination</a:t>
            </a:r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152;p 1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Google Shape;153;p 1"/>
          <p:cNvSpPr/>
          <p:nvPr/>
        </p:nvSpPr>
        <p:spPr>
          <a:xfrm>
            <a:off x="1308600" y="2175840"/>
            <a:ext cx="7261200" cy="993240"/>
          </a:xfrm>
          <a:prstGeom prst="roundRect">
            <a:avLst>
              <a:gd name="adj" fmla="val 16667"/>
            </a:avLst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  <a:effectLst>
            <a:outerShdw blurRad="57240" dist="19080" dir="5400000" algn="b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Google Shape;154;p 1"/>
          <p:cNvSpPr/>
          <p:nvPr/>
        </p:nvSpPr>
        <p:spPr>
          <a:xfrm>
            <a:off x="1495440" y="2441880"/>
            <a:ext cx="545760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D" sz="18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Technology Stacks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300240" y="216720"/>
            <a:ext cx="5033520" cy="342360"/>
          </a:xfrm>
          <a:prstGeom prst="rect">
            <a:avLst/>
          </a:prstGeom>
          <a:noFill/>
          <a:ln w="0">
            <a:noFill/>
          </a:ln>
        </p:spPr>
        <p:txBody>
          <a:bodyPr lIns="64440" tIns="32040" rIns="64440" bIns="320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366092"/>
                </a:solidFill>
                <a:latin typeface="Arial"/>
                <a:ea typeface="Arial"/>
              </a:rPr>
              <a:t>Technology Stacks: Backend Forecast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Google Shape;93;p 3"/>
          <p:cNvSpPr/>
          <p:nvPr/>
        </p:nvSpPr>
        <p:spPr>
          <a:xfrm rot="5400000">
            <a:off x="794520" y="250560"/>
            <a:ext cx="85320" cy="884520"/>
          </a:xfrm>
          <a:prstGeom prst="rect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Google Shape;94;p 3"/>
          <p:cNvSpPr/>
          <p:nvPr/>
        </p:nvSpPr>
        <p:spPr>
          <a:xfrm>
            <a:off x="1321920" y="649080"/>
            <a:ext cx="85320" cy="85320"/>
          </a:xfrm>
          <a:prstGeom prst="ellipse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" name="Google Shape;96;p 3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TextBox 4"/>
          <p:cNvSpPr/>
          <p:nvPr/>
        </p:nvSpPr>
        <p:spPr>
          <a:xfrm>
            <a:off x="531000" y="965880"/>
            <a:ext cx="8321040" cy="260028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Python 3.10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Gunicorn WSGI HTTP Server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Flask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Numpy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Pandas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Scikit-learn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Pytorch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Yahoo Finance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AutoTS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FBProphet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Neural Prophet</a:t>
            </a:r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300240" y="216720"/>
            <a:ext cx="5033520" cy="342360"/>
          </a:xfrm>
          <a:prstGeom prst="rect">
            <a:avLst/>
          </a:prstGeom>
          <a:noFill/>
          <a:ln w="0">
            <a:noFill/>
          </a:ln>
        </p:spPr>
        <p:txBody>
          <a:bodyPr lIns="64440" tIns="32040" rIns="64440" bIns="320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366092"/>
                </a:solidFill>
                <a:latin typeface="Arial"/>
                <a:ea typeface="Arial"/>
              </a:rPr>
              <a:t>Technology Stacks: Backend Store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Google Shape;93;p 4"/>
          <p:cNvSpPr/>
          <p:nvPr/>
        </p:nvSpPr>
        <p:spPr>
          <a:xfrm rot="5400000">
            <a:off x="794520" y="250560"/>
            <a:ext cx="85320" cy="884520"/>
          </a:xfrm>
          <a:prstGeom prst="rect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" name="Google Shape;94;p 4"/>
          <p:cNvSpPr/>
          <p:nvPr/>
        </p:nvSpPr>
        <p:spPr>
          <a:xfrm>
            <a:off x="1321920" y="649080"/>
            <a:ext cx="85320" cy="85320"/>
          </a:xfrm>
          <a:prstGeom prst="ellipse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Google Shape;96;p 4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" name="TextBox 3"/>
          <p:cNvSpPr/>
          <p:nvPr/>
        </p:nvSpPr>
        <p:spPr>
          <a:xfrm>
            <a:off x="531000" y="965880"/>
            <a:ext cx="8321040" cy="191628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Java 11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Spring Boot 2.4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Spring Security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JWT Authentication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Spring Data JPA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Hibernate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Maven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Spring Validation</a:t>
            </a:r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10949</TotalTime>
  <Words>269</Words>
  <Application>LibreOffice/7.3.7.2$Linux_X86_64 LibreOffice_project/30$Build-2</Application>
  <PresentationFormat>On-screen Show (16:9)</PresentationFormat>
  <Paragraphs>115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Office Theme</vt:lpstr>
      <vt:lpstr>Office Theme</vt:lpstr>
      <vt:lpstr>Office Theme</vt:lpstr>
      <vt:lpstr>Slide 1</vt:lpstr>
      <vt:lpstr>Slide 2</vt:lpstr>
      <vt:lpstr>Slide 3</vt:lpstr>
      <vt:lpstr>Slide 4</vt:lpstr>
      <vt:lpstr>Slide 5</vt:lpstr>
      <vt:lpstr>Features</vt:lpstr>
      <vt:lpstr>Slide 7</vt:lpstr>
      <vt:lpstr>Technology Stacks: Backend Forecast</vt:lpstr>
      <vt:lpstr>Technology Stacks: Backend Store</vt:lpstr>
      <vt:lpstr>Technology Stacks: Database</vt:lpstr>
      <vt:lpstr>Technology Stacks: DevOps</vt:lpstr>
      <vt:lpstr>Technology Stacks: FrontEnd Web</vt:lpstr>
      <vt:lpstr>Technology Stacks: FrontEnd Android and iOS</vt:lpstr>
      <vt:lpstr>Slide 14</vt:lpstr>
      <vt:lpstr>Architecture</vt:lpstr>
      <vt:lpstr>Slide 16</vt:lpstr>
      <vt:lpstr>Use Case Diagram</vt:lpstr>
      <vt:lpstr>Slide 18</vt:lpstr>
      <vt:lpstr>Entity Relationship Diagram</vt:lpstr>
      <vt:lpstr>Slide 20</vt:lpstr>
      <vt:lpstr>Activity Diagram</vt:lpstr>
      <vt:lpstr>Slide 22</vt:lpstr>
      <vt:lpstr>Timeline Project</vt:lpstr>
      <vt:lpstr>Slide 24</vt:lpstr>
      <vt:lpstr>Source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Ghiffary Rifqialdi</dc:creator>
  <dc:description/>
  <cp:lastModifiedBy>ghiffaryr</cp:lastModifiedBy>
  <cp:revision>405</cp:revision>
  <dcterms:modified xsi:type="dcterms:W3CDTF">2023-05-03T13:41:44Z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72</vt:i4>
  </property>
  <property fmtid="{D5CDD505-2E9C-101B-9397-08002B2CF9AE}" pid="3" name="PresentationFormat">
    <vt:lpwstr>On-screen Show (16:9)</vt:lpwstr>
  </property>
  <property fmtid="{D5CDD505-2E9C-101B-9397-08002B2CF9AE}" pid="4" name="Slides">
    <vt:i4>72</vt:i4>
  </property>
</Properties>
</file>