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77B4"/>
                </a:solidFill>
              </a:defRPr>
            </a:pPr>
            <a:r>
              <a:t>ADA Competitive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46464"/>
                </a:solidFill>
              </a:defRPr>
            </a:pPr>
            <a:r>
              <a:t>vs FICO Falcon &amp; SAS Fraud Management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1F77B4"/>
                </a:solidFill>
              </a:defRPr>
            </a:pPr>
            <a:r>
              <a:t>• ADA leads in ALL 4 key metrics:</a:t>
            </a:r>
          </a:p>
          <a:p>
            <a:pPr>
              <a:defRPr sz="1800"/>
            </a:pPr>
            <a:r>
              <a:t>  - Accuracy: 92% (vs 85% FICO, 80% SAS)</a:t>
            </a:r>
          </a:p>
          <a:p>
            <a:pPr>
              <a:defRPr sz="1800"/>
            </a:pPr>
            <a:r>
              <a:t>  - Speed: 95% (vs 75% FICO, 85% SAS)</a:t>
            </a:r>
          </a:p>
          <a:p>
            <a:pPr>
              <a:defRPr sz="1800"/>
            </a:pPr>
            <a:r>
              <a:t>  - Explainability: 90% (vs 60% FICO, 70% SAS)</a:t>
            </a:r>
          </a:p>
          <a:p>
            <a:pPr>
              <a:defRPr sz="1800"/>
            </a:pPr>
            <a:r>
              <a:t>  - Cost Efficiency: 80% (vs 65% FICO, 70% SAS)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Superior real-time processing (&lt; 1 second vs 1-5 seconds)</a:t>
            </a:r>
          </a:p>
          <a:p>
            <a:pPr>
              <a:defRPr sz="1800"/>
            </a:pPr>
            <a:r>
              <a:t>• Best explainability for regulatory compliance</a:t>
            </a:r>
          </a:p>
          <a:p>
            <a:pPr>
              <a:defRPr sz="1800"/>
            </a:pPr>
            <a:r>
              <a:t>• Lower total cost of ownership</a:t>
            </a:r>
          </a:p>
          <a:p>
            <a:pPr>
              <a:defRPr sz="1800"/>
            </a:pPr>
            <a:r>
              <a:t>• Lightweight infrastructure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Performance Comparison</a:t>
            </a:r>
          </a:p>
        </p:txBody>
      </p:sp>
      <p:pic>
        <p:nvPicPr>
          <p:cNvPr id="4" name="Picture 3" descr="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Radar Chart Analysis</a:t>
            </a:r>
          </a:p>
        </p:txBody>
      </p:sp>
      <p:pic>
        <p:nvPicPr>
          <p:cNvPr id="4" name="Picture 3" descr="rad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Feature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15636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Feature</a:t>
                      </a: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ADA</a:t>
                      </a: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FICO Falcon</a:t>
                      </a:r>
                    </a:p>
                  </a:txBody>
                  <a:tcPr>
                    <a:solidFill>
                      <a:srgbClr val="1F77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SAS Fraud</a:t>
                      </a:r>
                    </a:p>
                  </a:txBody>
                  <a:tcPr>
                    <a:solidFill>
                      <a:srgbClr val="1F77B4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Detection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92%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80%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Processing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95%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85%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Real-time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&lt; 1 second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3-5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1-2 seconds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Explainability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90%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70%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80%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70%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Infrastructure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Lightweight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Moderate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Integration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Support &amp;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Cost Analysis</a:t>
            </a:r>
          </a:p>
        </p:txBody>
      </p:sp>
      <p:pic>
        <p:nvPicPr>
          <p:cNvPr id="4" name="Picture 3" descr="cos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ADA 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1F77B4"/>
                </a:solidFill>
              </a:defRPr>
            </a:pPr>
            <a:r>
              <a:t>⚡ Speed &amp; Performance:</a:t>
            </a:r>
          </a:p>
          <a:p>
            <a:pPr>
              <a:defRPr sz="1600"/>
            </a:pPr>
            <a:r>
              <a:t>• &lt; 1 second processing time (vs 1-5 seconds)</a:t>
            </a:r>
          </a:p>
          <a:p>
            <a:pPr>
              <a:defRPr sz="1600"/>
            </a:pPr>
            <a:r>
              <a:t>• 500+ TPS throughput</a:t>
            </a:r>
          </a:p>
          <a:p>
            <a:pPr>
              <a:defRPr sz="1600"/>
            </a:pPr>
            <a:r>
              <a:t>• Real-time fraud detection</a:t>
            </a:r>
          </a:p>
          <a:p>
            <a:pPr>
              <a:defRPr sz="1600"/>
            </a:pPr>
            <a:r>
              <a:t>• Low latency architecture</a:t>
            </a:r>
          </a:p>
          <a:p>
            <a:pPr>
              <a:defRPr sz="1600"/>
            </a:pPr>
          </a:p>
          <a:p>
            <a:pPr>
              <a:defRPr sz="1600" b="1">
                <a:solidFill>
                  <a:srgbClr val="1F77B4"/>
                </a:solidFill>
              </a:defRPr>
            </a:pPr>
            <a:r>
              <a:t>🧠 AI &amp; Explainability:</a:t>
            </a:r>
          </a:p>
          <a:p>
            <a:pPr>
              <a:defRPr sz="1600"/>
            </a:pPr>
            <a:r>
              <a:t>• 90% explainability score</a:t>
            </a:r>
          </a:p>
          <a:p>
            <a:pPr>
              <a:defRPr sz="1600"/>
            </a:pPr>
            <a:r>
              <a:t>• XAI integration</a:t>
            </a:r>
          </a:p>
          <a:p>
            <a:pPr>
              <a:defRPr sz="1600"/>
            </a:pPr>
            <a:r>
              <a:t>• Regulatory compliance</a:t>
            </a:r>
          </a:p>
          <a:p>
            <a:pPr>
              <a:defRPr sz="1600"/>
            </a:pPr>
            <a:r>
              <a:t>• Transparent decisions</a:t>
            </a:r>
          </a:p>
          <a:p>
            <a:pPr>
              <a:defRPr sz="1600"/>
            </a:pPr>
          </a:p>
          <a:p>
            <a:pPr>
              <a:defRPr sz="1600" b="1">
                <a:solidFill>
                  <a:srgbClr val="1F77B4"/>
                </a:solidFill>
              </a:defRPr>
            </a:pPr>
            <a:r>
              <a:t>💰 Cost Efficiency:</a:t>
            </a:r>
          </a:p>
          <a:p>
            <a:pPr>
              <a:defRPr sz="1600"/>
            </a:pPr>
            <a:r>
              <a:t>• Lower TCO than competitors</a:t>
            </a:r>
          </a:p>
          <a:p>
            <a:pPr>
              <a:defRPr sz="1600"/>
            </a:pPr>
            <a:r>
              <a:t>• Lightweight infrastructure</a:t>
            </a:r>
          </a:p>
          <a:p>
            <a:pPr>
              <a:defRPr sz="1600"/>
            </a:pPr>
            <a:r>
              <a:t>• Easy integration</a:t>
            </a:r>
          </a:p>
          <a:p>
            <a:pPr>
              <a:defRPr sz="1600"/>
            </a:pPr>
            <a:r>
              <a:t>• Reduced maintenance</a:t>
            </a:r>
          </a:p>
          <a:p>
            <a:pPr>
              <a:defRPr sz="1600"/>
            </a:pPr>
          </a:p>
          <a:p>
            <a:pPr>
              <a:defRPr sz="1600" b="1">
                <a:solidFill>
                  <a:srgbClr val="1F77B4"/>
                </a:solidFill>
              </a:defRPr>
            </a:pPr>
            <a:r>
              <a:t>🎯 Accuracy &amp; Reliability:</a:t>
            </a:r>
          </a:p>
          <a:p>
            <a:pPr>
              <a:defRPr sz="1600"/>
            </a:pPr>
            <a:r>
              <a:t>• 92% accuracy rate</a:t>
            </a:r>
          </a:p>
          <a:p>
            <a:pPr>
              <a:defRPr sz="1600"/>
            </a:pPr>
            <a:r>
              <a:t>• Advanced ML models</a:t>
            </a:r>
          </a:p>
          <a:p>
            <a:pPr>
              <a:defRPr sz="1600"/>
            </a:pPr>
            <a:r>
              <a:t>• Continuous learning</a:t>
            </a:r>
          </a:p>
          <a:p>
            <a:pPr>
              <a:defRPr sz="1600"/>
            </a:pPr>
            <a:r>
              <a:t>• Adaptive 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Market Positioning</a:t>
            </a:r>
          </a:p>
        </p:txBody>
      </p:sp>
      <p:pic>
        <p:nvPicPr>
          <p:cNvPr id="4" name="Picture 3" descr="positioning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 b="1">
                <a:solidFill>
                  <a:srgbClr val="1F77B4"/>
                </a:solidFill>
              </a:defRPr>
            </a:pPr>
            <a:r>
              <a:t>🚀 Go-to-Market Strategy:</a:t>
            </a:r>
          </a:p>
          <a:p>
            <a:pPr>
              <a:defRPr sz="1400"/>
            </a:pPr>
            <a:r>
              <a:t>1. Target High-Value Segments:</a:t>
            </a:r>
          </a:p>
          <a:p>
            <a:pPr>
              <a:defRPr sz="1400"/>
            </a:pPr>
            <a:r>
              <a:t>   • Financial institutions requiring real-time processing</a:t>
            </a:r>
          </a:p>
          <a:p>
            <a:pPr>
              <a:defRPr sz="1400"/>
            </a:pPr>
            <a:r>
              <a:t>   • E-commerce platforms with high transaction volumes</a:t>
            </a:r>
          </a:p>
          <a:p>
            <a:pPr>
              <a:defRPr sz="1400"/>
            </a:pPr>
            <a:r>
              <a:t>   • Regulated industries needing explainability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2. Competitive Messaging:</a:t>
            </a:r>
          </a:p>
          <a:p>
            <a:pPr>
              <a:defRPr sz="1400"/>
            </a:pPr>
            <a:r>
              <a:t>   • Emphasize speed advantage (5x faster than FICO)</a:t>
            </a:r>
          </a:p>
          <a:p>
            <a:pPr>
              <a:defRPr sz="1400"/>
            </a:pPr>
            <a:r>
              <a:t>   • Highlight cost savings (33% vs FICO, 23% vs SAS)</a:t>
            </a:r>
          </a:p>
          <a:p>
            <a:pPr>
              <a:defRPr sz="1400"/>
            </a:pPr>
            <a:r>
              <a:t>   • Showcase explainability for compliance</a:t>
            </a:r>
          </a:p>
          <a:p>
            <a:pPr>
              <a:defRPr sz="1400"/>
            </a:pPr>
          </a:p>
          <a:p>
            <a:pPr>
              <a:defRPr sz="1400" b="1">
                <a:solidFill>
                  <a:srgbClr val="1F77B4"/>
                </a:solidFill>
              </a:defRPr>
            </a:pPr>
            <a:r>
              <a:t>📈 Growth Opportunities:</a:t>
            </a:r>
          </a:p>
          <a:p>
            <a:pPr>
              <a:defRPr sz="1400"/>
            </a:pPr>
            <a:r>
              <a:t>3. Market Expansion:</a:t>
            </a:r>
          </a:p>
          <a:p>
            <a:pPr>
              <a:defRPr sz="1400"/>
            </a:pPr>
            <a:r>
              <a:t>   • Target mid-market companies priced out by FICO/SAS</a:t>
            </a:r>
          </a:p>
          <a:p>
            <a:pPr>
              <a:defRPr sz="1400"/>
            </a:pPr>
            <a:r>
              <a:t>   • Focus on emerging markets with cost sensitivity</a:t>
            </a:r>
          </a:p>
          <a:p>
            <a:pPr>
              <a:defRPr sz="1400"/>
            </a:pPr>
            <a:r>
              <a:t>   • Leverage cloud-native architecture advantage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4. Product Development:</a:t>
            </a:r>
          </a:p>
          <a:p>
            <a:pPr>
              <a:defRPr sz="1400"/>
            </a:pPr>
            <a:r>
              <a:t>   • Continue improving accuracy beyond 92%</a:t>
            </a:r>
          </a:p>
          <a:p>
            <a:pPr>
              <a:defRPr sz="1400"/>
            </a:pPr>
            <a:r>
              <a:t>   • Enhance explainability features</a:t>
            </a:r>
          </a:p>
          <a:p>
            <a:pPr>
              <a:defRPr sz="1400"/>
            </a:pPr>
            <a:r>
              <a:t>   • Develop industry-specific solutions</a:t>
            </a:r>
          </a:p>
          <a:p>
            <a:pPr>
              <a:defRPr sz="1400"/>
            </a:pPr>
          </a:p>
          <a:p>
            <a:pPr>
              <a:defRPr sz="1400" b="1">
                <a:solidFill>
                  <a:srgbClr val="1F77B4"/>
                </a:solidFill>
              </a:defRPr>
            </a:pPr>
            <a:r>
              <a:t>🎯 Key Recommendation:</a:t>
            </a:r>
          </a:p>
          <a:p>
            <a:pPr>
              <a:defRPr sz="1400"/>
            </a:pPr>
            <a:r>
              <a:t>Position ADA as the 'Next-Generation Fraud Detection Platform' with superior performance across all metrics, modern cloud-native architecture, lower TCO, and better regulatory compliance.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