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6" r:id="rId3"/>
    <p:sldId id="258" r:id="rId4"/>
    <p:sldId id="259" r:id="rId5"/>
    <p:sldId id="260" r:id="rId6"/>
    <p:sldId id="272" r:id="rId7"/>
    <p:sldId id="263" r:id="rId8"/>
    <p:sldId id="264" r:id="rId9"/>
    <p:sldId id="267" r:id="rId10"/>
    <p:sldId id="269" r:id="rId11"/>
    <p:sldId id="271" r:id="rId12"/>
    <p:sldId id="270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40C41A-5C75-CBB4-24E7-77E6FF78E6E5}" v="1" dt="2018-11-04T12:10:23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HILE$\Downloads\rap\mazigh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3200"/>
            </a:pPr>
            <a:r>
              <a:rPr lang="fr-FR" sz="3200" smtClean="0"/>
              <a:t>Funding</a:t>
            </a:r>
            <a:endParaRPr lang="fr-FR" sz="3200" dirty="0"/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'[mazigh 1.xlsx]Feuil1'!$G$11:$G$19</c:f>
              <c:strCache>
                <c:ptCount val="9"/>
                <c:pt idx="0">
                  <c:v>Our founds </c:v>
                </c:pt>
                <c:pt idx="1">
                  <c:v>Nacr</c:v>
                </c:pt>
                <c:pt idx="2">
                  <c:v>Frech tech bpi</c:v>
                </c:pt>
                <c:pt idx="3">
                  <c:v>PM'up conseil régional île de France</c:v>
                </c:pt>
                <c:pt idx="4">
                  <c:v>Programme de croissance-CCI</c:v>
                </c:pt>
                <c:pt idx="5">
                  <c:v>Innove-up de l'île de France BPI</c:v>
                </c:pt>
                <c:pt idx="6">
                  <c:v>investors</c:v>
                </c:pt>
                <c:pt idx="7">
                  <c:v>HTC</c:v>
                </c:pt>
                <c:pt idx="8">
                  <c:v>Condor</c:v>
                </c:pt>
              </c:strCache>
            </c:strRef>
          </c:cat>
          <c:val>
            <c:numRef>
              <c:f>'[mazigh 1.xlsx]Feuil1'!$H$11:$H$19</c:f>
              <c:numCache>
                <c:formatCode>_-* #\ ##0.00\ [$€-40C]_-;\-* #\ ##0.00\ [$€-40C]_-;_-* "-"??\ [$€-40C]_-;_-@_-</c:formatCode>
                <c:ptCount val="9"/>
                <c:pt idx="0">
                  <c:v>401700</c:v>
                </c:pt>
                <c:pt idx="1">
                  <c:v>10000</c:v>
                </c:pt>
                <c:pt idx="2">
                  <c:v>20000</c:v>
                </c:pt>
                <c:pt idx="3">
                  <c:v>75000</c:v>
                </c:pt>
                <c:pt idx="4">
                  <c:v>40000</c:v>
                </c:pt>
                <c:pt idx="5">
                  <c:v>15000</c:v>
                </c:pt>
                <c:pt idx="6">
                  <c:v>110000</c:v>
                </c:pt>
                <c:pt idx="7">
                  <c:v>50000</c:v>
                </c:pt>
                <c:pt idx="8">
                  <c:v>50000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4F9-4012-B31E-EE35A3C48E5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29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93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6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8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5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7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21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58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6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16.03.2019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1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95419" y="2802193"/>
            <a:ext cx="6155690" cy="2009797"/>
          </a:xfrm>
        </p:spPr>
        <p:txBody>
          <a:bodyPr anchor="ctr">
            <a:noAutofit/>
          </a:bodyPr>
          <a:lstStyle/>
          <a:p>
            <a:r>
              <a:rPr lang="de-DE" sz="13000" dirty="0">
                <a:solidFill>
                  <a:srgbClr val="000000"/>
                </a:solidFill>
                <a:latin typeface="Calisto MT" panose="02040603050505030304" pitchFamily="18" charset="0"/>
                <a:ea typeface="Adobe Fan Heiti Std B" panose="020B0700000000000000" pitchFamily="34" charset="-128"/>
                <a:cs typeface="Calibri Light"/>
              </a:rPr>
              <a:t>Virtual Trip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47880368-F122-41D1-8560-137044582F01}"/>
              </a:ext>
            </a:extLst>
          </p:cNvPr>
          <p:cNvSpPr txBox="1"/>
          <p:nvPr/>
        </p:nvSpPr>
        <p:spPr>
          <a:xfrm>
            <a:off x="9152626" y="173966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dirty="0">
                <a:cs typeface="Calibri"/>
              </a:rPr>
              <a:t>05/11/2018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28684" y="365125"/>
            <a:ext cx="10439492" cy="1081148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Sources of </a:t>
            </a:r>
            <a:r>
              <a:rPr lang="en-US" i="1" dirty="0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revenue</a:t>
            </a:r>
            <a: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/>
            </a:r>
            <a:br>
              <a:rPr lang="en-US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</a:br>
            <a:endParaRPr lang="fr-FR" i="1" u="sng" dirty="0">
              <a:latin typeface="Adobe Gothic Std B" panose="020B0800000000000000" pitchFamily="34" charset="-128"/>
              <a:ea typeface="Adobe Gothic Std B" panose="020B0800000000000000" pitchFamily="34" charset="-128"/>
              <a:cs typeface="+mj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make a profit with the application we will collect the data and extract relevant information allowing the travel agencies to better understand the customers' desires.</a:t>
            </a:r>
            <a:endParaRPr lang="fr-FR" dirty="0"/>
          </a:p>
          <a:p>
            <a:r>
              <a:rPr lang="en-US" dirty="0"/>
              <a:t>The customer will pay to download the application.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91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28" y="1287099"/>
            <a:ext cx="7916563" cy="526517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CA939B80-F887-41D9-8002-05088EA8F21D}"/>
              </a:ext>
            </a:extLst>
          </p:cNvPr>
          <p:cNvSpPr txBox="1"/>
          <p:nvPr/>
        </p:nvSpPr>
        <p:spPr>
          <a:xfrm>
            <a:off x="2567797" y="360871"/>
            <a:ext cx="6625086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000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15987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8" y="1268361"/>
            <a:ext cx="7122637" cy="490788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77284" y="167425"/>
            <a:ext cx="6748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32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sz="3200" b="1" dirty="0" smtClean="0">
                <a:solidFill>
                  <a:prstClr val="black"/>
                </a:solidFill>
              </a:rPr>
              <a:t>           </a:t>
            </a:r>
            <a:r>
              <a:rPr lang="fr-FR" sz="4000" i="1" dirty="0" err="1" smtClean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Funding</a:t>
            </a:r>
            <a:endParaRPr lang="fr-FR" sz="4000" i="1" dirty="0">
              <a:latin typeface="Adobe Gothic Std B" panose="020B0800000000000000" pitchFamily="34" charset="-128"/>
              <a:ea typeface="Adobe Gothic Std B" panose="020B0800000000000000" pitchFamily="34" charset="-128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phique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754354"/>
              </p:ext>
            </p:extLst>
          </p:nvPr>
        </p:nvGraphicFramePr>
        <p:xfrm>
          <a:off x="427703" y="280219"/>
          <a:ext cx="10840065" cy="6150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237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03" y="1881647"/>
            <a:ext cx="6229350" cy="4305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re 1">
            <a:extLst>
              <a:ext uri="{FF2B5EF4-FFF2-40B4-BE49-F238E27FC236}">
                <a16:creationId xmlns="" xmlns:a16="http://schemas.microsoft.com/office/drawing/2014/main" id="{9B430566-3FC2-4F59-A5B5-E12CBFA3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461145">
            <a:off x="6072189" y="1333026"/>
            <a:ext cx="5653711" cy="2331069"/>
          </a:xfrm>
        </p:spPr>
        <p:txBody>
          <a:bodyPr>
            <a:normAutofit/>
          </a:bodyPr>
          <a:lstStyle/>
          <a:p>
            <a:pPr algn="ctr"/>
            <a:r>
              <a:rPr lang="fr-FR" sz="15000" dirty="0">
                <a:solidFill>
                  <a:srgbClr val="000000"/>
                </a:solidFill>
                <a:latin typeface="Calisto MT" panose="02040603050505030304" pitchFamily="18" charset="0"/>
                <a:ea typeface="Adobe Fan Heiti Std B" panose="020B0700000000000000" pitchFamily="34" charset="-128"/>
                <a:cs typeface="Calibri Light"/>
              </a:rPr>
              <a:t>V-Trip</a:t>
            </a:r>
            <a:endParaRPr lang="fr-FR" sz="15000" dirty="0">
              <a:latin typeface="Calisto MT" panose="02040603050505030304" pitchFamily="18" charset="0"/>
              <a:ea typeface="Adobe Fan Heiti Std B" panose="020B0700000000000000" pitchFamily="34" charset="-128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062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64EC9C82-058D-4B85-9A8D-B81BDB86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87"/>
            <a:ext cx="10515600" cy="1502002"/>
          </a:xfrm>
        </p:spPr>
        <p:txBody>
          <a:bodyPr/>
          <a:lstStyle/>
          <a:p>
            <a:pPr algn="ctr"/>
            <a:r>
              <a:rPr lang="fr-FR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problematic</a:t>
            </a:r>
            <a:endParaRPr lang="fr-FR" i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AD6D38D4-126D-4666-8F3B-5E9A2B1CA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324"/>
            <a:ext cx="10515600" cy="466763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many reasons not everyone can go on a trip, some people are afraid of taking the plane, others don't have enough money to pay for airline tickets and  hotel rooms … </a:t>
            </a:r>
            <a:endParaRPr lang="fr-FR" dirty="0"/>
          </a:p>
          <a:p>
            <a:r>
              <a:rPr lang="en-US" dirty="0"/>
              <a:t>It's even harder for people with reduced mobility or seniors. </a:t>
            </a:r>
            <a:endParaRPr lang="fr-FR" dirty="0"/>
          </a:p>
          <a:p>
            <a:r>
              <a:rPr lang="en-US" dirty="0"/>
              <a:t>In addition the organization of the trip takes time and requires a lot of efforts. </a:t>
            </a:r>
            <a:endParaRPr lang="fr-FR" dirty="0"/>
          </a:p>
          <a:p>
            <a:r>
              <a:rPr lang="en-US" dirty="0"/>
              <a:t>So for all these people we want to create an application based on virtual reality that will allow them to travel all over the world staying comfortably in their houses. </a:t>
            </a:r>
            <a:endParaRPr lang="fr-FR" dirty="0"/>
          </a:p>
          <a:p>
            <a:pPr>
              <a:buNone/>
            </a:pPr>
            <a:endParaRPr lang="fr-FR" dirty="0"/>
          </a:p>
          <a:p>
            <a:pPr>
              <a:buNone/>
            </a:pPr>
            <a:endParaRPr lang="fr-FR" dirty="0">
              <a:cs typeface="Calibri"/>
            </a:endParaRPr>
          </a:p>
          <a:p>
            <a:pPr>
              <a:buNone/>
            </a:pPr>
            <a:endParaRPr lang="fr-FR" dirty="0">
              <a:cs typeface="Calibri"/>
            </a:endParaRPr>
          </a:p>
          <a:p>
            <a:pPr>
              <a:buNone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771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3C01991-0019-405D-9B22-A5DE4137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129"/>
          </a:xfrm>
        </p:spPr>
        <p:txBody>
          <a:bodyPr>
            <a:normAutofit/>
          </a:bodyPr>
          <a:lstStyle/>
          <a:p>
            <a:pPr algn="ctr"/>
            <a:r>
              <a:rPr lang="fr-FR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Our Solution </a:t>
            </a:r>
            <a:endParaRPr lang="fr-FR" i="1" u="sng" dirty="0">
              <a:latin typeface="Adobe Gothic Std B" panose="020B0800000000000000" pitchFamily="34" charset="-128"/>
              <a:ea typeface="Adobe Gothic Std B" panose="020B0800000000000000" pitchFamily="34" charset="-128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5BF97F5-C22C-4A38-9A29-CF6BC135E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795"/>
            <a:ext cx="10515600" cy="499831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It's no longer necessary to go through a travel agency to travel all over the world. </a:t>
            </a:r>
            <a:endParaRPr lang="fr-FR" dirty="0" smtClean="0"/>
          </a:p>
          <a:p>
            <a:r>
              <a:rPr lang="en-US" dirty="0" smtClean="0"/>
              <a:t>Our </a:t>
            </a:r>
            <a:r>
              <a:rPr lang="en-US" dirty="0"/>
              <a:t>company "V-Trip" will aim to create a mobile application that uses virtual reality to simulate a ride in any touristic place in the world and make the experience as realistic as possible. </a:t>
            </a:r>
            <a:endParaRPr lang="fr-FR" dirty="0"/>
          </a:p>
          <a:p>
            <a:r>
              <a:rPr lang="en-US" dirty="0"/>
              <a:t>Anyone who does not have the means or the time to travel, virtual reality remains the best way to explore the world in detail. </a:t>
            </a:r>
            <a:endParaRPr lang="fr-FR" dirty="0"/>
          </a:p>
          <a:p>
            <a:r>
              <a:rPr lang="en-US" dirty="0"/>
              <a:t>The most beautiful places in the world will be well accessible to everyone, all we need is a virtual reality headset and download the application.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356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2ABE7D28-2ECF-49AE-BE39-6CAA2175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Competition</a:t>
            </a:r>
            <a:r>
              <a:rPr lang="fr-FR" sz="6000" dirty="0">
                <a:cs typeface="Calibri Ligh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CD045A6C-13C0-4115-9B91-29A68EF0C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 are some similar applications that use virtual reality. </a:t>
            </a:r>
            <a:endParaRPr lang="fr-FR" dirty="0"/>
          </a:p>
          <a:p>
            <a:r>
              <a:rPr lang="en-US" dirty="0"/>
              <a:t>The best known are: 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/>
              <a:t>Google earth VR. </a:t>
            </a:r>
            <a:endParaRPr lang="fr-FR" dirty="0">
              <a:cs typeface="Calibri"/>
            </a:endParaRPr>
          </a:p>
          <a:p>
            <a:r>
              <a:rPr lang="en-US" dirty="0"/>
              <a:t>The application only works with a limited number of virtual reality headsets. </a:t>
            </a:r>
            <a:endParaRPr lang="fr-FR" dirty="0"/>
          </a:p>
          <a:p>
            <a:r>
              <a:rPr lang="en-US" dirty="0"/>
              <a:t>Use satellite images which remove all realism from the experience. </a:t>
            </a:r>
            <a:endParaRPr lang="fr-FR" dirty="0"/>
          </a:p>
          <a:p>
            <a:pPr>
              <a:buFont typeface="Wingdings" panose="020B0604020202020204" pitchFamily="34" charset="0"/>
              <a:buChar char="Ø"/>
            </a:pPr>
            <a:r>
              <a:rPr lang="en-US" dirty="0"/>
              <a:t>There are also</a:t>
            </a:r>
            <a:r>
              <a:rPr lang="en-US" b="1" dirty="0"/>
              <a:t> </a:t>
            </a:r>
            <a:r>
              <a:rPr lang="en-US" b="1" dirty="0" err="1"/>
              <a:t>Ascape</a:t>
            </a:r>
            <a:r>
              <a:rPr lang="en-US" b="1" dirty="0"/>
              <a:t>  </a:t>
            </a:r>
            <a:r>
              <a:rPr lang="en-US" dirty="0"/>
              <a:t>and </a:t>
            </a:r>
            <a:r>
              <a:rPr lang="en-US" b="1" dirty="0"/>
              <a:t>Discovery VR</a:t>
            </a:r>
            <a:r>
              <a:rPr lang="en-US" dirty="0"/>
              <a:t>.</a:t>
            </a:r>
            <a:endParaRPr lang="fr-FR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>         To compete with these applications we will:</a:t>
            </a:r>
            <a:endParaRPr lang="fr-FR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53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/>
          <a:lstStyle/>
          <a:p>
            <a:r>
              <a:rPr lang="en-US" dirty="0"/>
              <a:t>Create a community around the world so that everyone can share his experiences and the places he has visited.</a:t>
            </a:r>
            <a:endParaRPr lang="fr-FR" dirty="0"/>
          </a:p>
          <a:p>
            <a:r>
              <a:rPr lang="en-US" dirty="0"/>
              <a:t>Larger the community will be, more content there will be, so our app will offer more video choices than our competitors.</a:t>
            </a:r>
            <a:endParaRPr lang="fr-FR" dirty="0"/>
          </a:p>
          <a:p>
            <a:r>
              <a:rPr lang="en-US" dirty="0"/>
              <a:t>There will be new videos every day.</a:t>
            </a:r>
            <a:endParaRPr lang="fr-FR" dirty="0"/>
          </a:p>
          <a:p>
            <a:r>
              <a:rPr lang="en-US" dirty="0"/>
              <a:t>Videos on the platform of the application will be free.</a:t>
            </a:r>
            <a:endParaRPr lang="fr-FR" dirty="0"/>
          </a:p>
          <a:p>
            <a:r>
              <a:rPr lang="en-US" dirty="0"/>
              <a:t>The application will be compatible with all virtual reality headsets on the market.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20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r-FR" dirty="0">
                <a:cs typeface="Calibri Light"/>
              </a:rPr>
              <a:t>                              </a:t>
            </a:r>
            <a:r>
              <a:rPr lang="fr-FR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Customers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0025"/>
            <a:ext cx="10515600" cy="4141686"/>
          </a:xfrm>
          <a:noFill/>
        </p:spPr>
        <p:txBody>
          <a:bodyPr/>
          <a:lstStyle/>
          <a:p>
            <a:pPr marL="0" indent="0">
              <a:buNone/>
            </a:pPr>
            <a:r>
              <a:rPr lang="fr-FR" dirty="0">
                <a:cs typeface="Calibri"/>
              </a:rPr>
              <a:t> The </a:t>
            </a:r>
            <a:r>
              <a:rPr lang="fr-FR" dirty="0" err="1">
                <a:cs typeface="Calibri"/>
              </a:rPr>
              <a:t>prices</a:t>
            </a:r>
            <a:r>
              <a:rPr lang="fr-FR" dirty="0">
                <a:cs typeface="Calibri"/>
              </a:rPr>
              <a:t> of </a:t>
            </a:r>
            <a:r>
              <a:rPr lang="fr-FR" dirty="0" err="1">
                <a:cs typeface="Calibri"/>
              </a:rPr>
              <a:t>this</a:t>
            </a:r>
            <a:r>
              <a:rPr lang="fr-FR" dirty="0">
                <a:cs typeface="Calibri"/>
              </a:rPr>
              <a:t> service are </a:t>
            </a:r>
            <a:r>
              <a:rPr lang="fr-FR" dirty="0" err="1">
                <a:cs typeface="Calibri"/>
              </a:rPr>
              <a:t>much</a:t>
            </a: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lower</a:t>
            </a: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than</a:t>
            </a:r>
            <a:r>
              <a:rPr lang="fr-FR" dirty="0">
                <a:cs typeface="Calibri"/>
              </a:rPr>
              <a:t> a real trip, </a:t>
            </a:r>
            <a:r>
              <a:rPr lang="fr-FR" dirty="0" err="1">
                <a:cs typeface="Calibri"/>
              </a:rPr>
              <a:t>that</a:t>
            </a: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allow</a:t>
            </a:r>
            <a:r>
              <a:rPr lang="fr-FR" dirty="0">
                <a:cs typeface="Calibri"/>
              </a:rPr>
              <a:t> us to </a:t>
            </a:r>
            <a:r>
              <a:rPr lang="fr-FR" dirty="0" err="1">
                <a:cs typeface="Calibri"/>
              </a:rPr>
              <a:t>reach</a:t>
            </a:r>
            <a:r>
              <a:rPr lang="fr-FR" dirty="0">
                <a:cs typeface="Calibri"/>
              </a:rPr>
              <a:t> a large </a:t>
            </a:r>
            <a:r>
              <a:rPr lang="fr-FR" dirty="0" err="1">
                <a:cs typeface="Calibri"/>
              </a:rPr>
              <a:t>customer</a:t>
            </a:r>
            <a:r>
              <a:rPr lang="fr-FR" dirty="0">
                <a:cs typeface="Calibri"/>
              </a:rPr>
              <a:t> base in </a:t>
            </a:r>
            <a:r>
              <a:rPr lang="fr-FR" dirty="0" err="1">
                <a:cs typeface="Calibri"/>
              </a:rPr>
              <a:t>particular</a:t>
            </a:r>
            <a:endParaRPr lang="en-US" dirty="0">
              <a:cs typeface="Calibri"/>
            </a:endParaRPr>
          </a:p>
          <a:p>
            <a:r>
              <a:rPr lang="fr-FR" dirty="0">
                <a:cs typeface="Calibri"/>
              </a:rPr>
              <a:t>    people </a:t>
            </a:r>
            <a:r>
              <a:rPr lang="fr-FR" dirty="0" err="1">
                <a:cs typeface="Calibri"/>
              </a:rPr>
              <a:t>with</a:t>
            </a:r>
            <a:r>
              <a:rPr lang="fr-FR" dirty="0">
                <a:cs typeface="Calibri"/>
              </a:rPr>
              <a:t> </a:t>
            </a:r>
            <a:r>
              <a:rPr lang="fr-FR" dirty="0" err="1">
                <a:cs typeface="Calibri"/>
              </a:rPr>
              <a:t>reduced</a:t>
            </a:r>
            <a:r>
              <a:rPr lang="fr-FR" dirty="0">
                <a:cs typeface="Calibri"/>
              </a:rPr>
              <a:t> </a:t>
            </a:r>
            <a:r>
              <a:rPr lang="fr-FR" dirty="0" err="1" smtClean="0">
                <a:cs typeface="Calibri"/>
              </a:rPr>
              <a:t>mobility</a:t>
            </a:r>
            <a:r>
              <a:rPr lang="fr-FR" dirty="0" smtClean="0">
                <a:cs typeface="Calibri"/>
              </a:rPr>
              <a:t> ,</a:t>
            </a:r>
            <a:endParaRPr lang="en-US" dirty="0">
              <a:cs typeface="Calibri"/>
            </a:endParaRPr>
          </a:p>
          <a:p>
            <a:r>
              <a:rPr lang="fr-FR" dirty="0">
                <a:cs typeface="Calibri"/>
              </a:rPr>
              <a:t>    seniors,</a:t>
            </a:r>
            <a:endParaRPr lang="en-US" dirty="0">
              <a:cs typeface="Calibri"/>
            </a:endParaRPr>
          </a:p>
          <a:p>
            <a:r>
              <a:rPr lang="fr-FR" dirty="0">
                <a:cs typeface="Calibri"/>
              </a:rPr>
              <a:t>    and </a:t>
            </a:r>
            <a:r>
              <a:rPr lang="fr-FR" dirty="0" err="1">
                <a:cs typeface="Calibri"/>
              </a:rPr>
              <a:t>even</a:t>
            </a:r>
            <a:r>
              <a:rPr lang="fr-FR" dirty="0">
                <a:cs typeface="Calibri"/>
              </a:rPr>
              <a:t> in </a:t>
            </a:r>
            <a:r>
              <a:rPr lang="fr-FR" dirty="0" err="1">
                <a:cs typeface="Calibri"/>
              </a:rPr>
              <a:t>schools</a:t>
            </a:r>
            <a:r>
              <a:rPr lang="fr-FR" dirty="0">
                <a:cs typeface="Calibri"/>
              </a:rPr>
              <a:t> to show </a:t>
            </a:r>
            <a:r>
              <a:rPr lang="fr-FR" dirty="0" err="1">
                <a:cs typeface="Calibri"/>
              </a:rPr>
              <a:t>children</a:t>
            </a:r>
            <a:r>
              <a:rPr lang="fr-FR" dirty="0">
                <a:cs typeface="Calibri"/>
              </a:rPr>
              <a:t> </a:t>
            </a:r>
            <a:r>
              <a:rPr lang="fr-FR" dirty="0" err="1">
                <a:cs typeface="Calibri"/>
              </a:rPr>
              <a:t>historical</a:t>
            </a:r>
            <a:r>
              <a:rPr lang="fr-FR" dirty="0">
                <a:cs typeface="Calibri"/>
              </a:rPr>
              <a:t> sites </a:t>
            </a:r>
            <a:r>
              <a:rPr lang="fr-FR" dirty="0" err="1">
                <a:cs typeface="Calibri"/>
              </a:rPr>
              <a:t>located</a:t>
            </a:r>
            <a:r>
              <a:rPr lang="fr-FR" dirty="0">
                <a:cs typeface="Calibri"/>
              </a:rPr>
              <a:t> in distant countries 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23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>
                <a:latin typeface="Adobe Gothic Std B" panose="020B0800000000000000" pitchFamily="34" charset="-128"/>
                <a:ea typeface="Adobe Gothic Std B" panose="020B0800000000000000" pitchFamily="34" charset="-128"/>
                <a:cs typeface="+mj-lt"/>
              </a:rPr>
              <a:t>                       Marketing</a:t>
            </a:r>
            <a:endParaRPr lang="fr-FR" dirty="0">
              <a:cs typeface="Calibri Ligh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cs typeface="Calibri"/>
              </a:rPr>
              <a:t>To promote our application we mainly rely on social networks,</a:t>
            </a:r>
            <a:endParaRPr lang="fr-FR" dirty="0"/>
          </a:p>
          <a:p>
            <a:pPr>
              <a:buNone/>
            </a:pPr>
            <a:r>
              <a:rPr lang="en-US" dirty="0">
                <a:cs typeface="Calibri"/>
              </a:rPr>
              <a:t> create a Facebook page to present the application and relay it.</a:t>
            </a:r>
          </a:p>
          <a:p>
            <a:pPr>
              <a:buNone/>
            </a:pPr>
            <a:r>
              <a:rPr lang="en-US" dirty="0">
                <a:cs typeface="Calibri"/>
              </a:rPr>
              <a:t> Put advertising video on </a:t>
            </a:r>
            <a:r>
              <a:rPr lang="en-US" dirty="0" smtClean="0">
                <a:cs typeface="Calibri"/>
              </a:rPr>
              <a:t>YouTube </a:t>
            </a:r>
            <a:r>
              <a:rPr lang="en-US" dirty="0">
                <a:cs typeface="Calibri"/>
              </a:rPr>
              <a:t>and Twitter.</a:t>
            </a:r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cs typeface="Calibri"/>
              </a:rPr>
              <a:t> We also use more traditional means such as posters on the streets and bus </a:t>
            </a:r>
            <a:r>
              <a:rPr lang="en-US" dirty="0" smtClean="0">
                <a:cs typeface="Calibri"/>
              </a:rPr>
              <a:t>stations.</a:t>
            </a:r>
            <a:endParaRPr lang="en-US" dirty="0"/>
          </a:p>
          <a:p>
            <a:pPr>
              <a:buNone/>
            </a:pPr>
            <a:endParaRPr lang="en-US" dirty="0">
              <a:cs typeface="Calibri"/>
            </a:endParaRPr>
          </a:p>
          <a:p>
            <a:pPr>
              <a:buNone/>
            </a:pPr>
            <a:endParaRPr lang="en-US" dirty="0">
              <a:cs typeface="Calibri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88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797775"/>
              </p:ext>
            </p:extLst>
          </p:nvPr>
        </p:nvGraphicFramePr>
        <p:xfrm>
          <a:off x="1455313" y="566669"/>
          <a:ext cx="9298546" cy="4543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8025"/>
                <a:gridCol w="2722470"/>
                <a:gridCol w="3078051"/>
              </a:tblGrid>
              <a:tr h="500347">
                <a:tc>
                  <a:txBody>
                    <a:bodyPr/>
                    <a:lstStyle/>
                    <a:p>
                      <a:r>
                        <a:rPr lang="fr-CH" sz="3200" dirty="0" smtClean="0"/>
                        <a:t>Advertissement </a:t>
                      </a:r>
                      <a:endParaRPr lang="fr-CH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3200" dirty="0" smtClean="0"/>
                        <a:t>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dirty="0" smtClean="0"/>
                        <a:t>Cost</a:t>
                      </a:r>
                      <a:r>
                        <a:rPr lang="fr-CH" sz="3200" baseline="0" dirty="0" smtClean="0"/>
                        <a:t> </a:t>
                      </a:r>
                      <a:endParaRPr lang="fr-CH" sz="3200" dirty="0"/>
                    </a:p>
                  </a:txBody>
                  <a:tcPr/>
                </a:tc>
              </a:tr>
              <a:tr h="1909912">
                <a:tc>
                  <a:txBody>
                    <a:bodyPr/>
                    <a:lstStyle/>
                    <a:p>
                      <a:r>
                        <a:rPr lang="fr-CH" sz="2400" dirty="0" smtClean="0"/>
                        <a:t/>
                      </a:r>
                      <a:br>
                        <a:rPr lang="fr-CH" sz="2400" dirty="0" smtClean="0"/>
                      </a:br>
                      <a:r>
                        <a:rPr lang="fr-CH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social networks and</a:t>
                      </a:r>
                      <a:r>
                        <a:rPr lang="fr-CH" sz="2400" b="0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media </a:t>
                      </a:r>
                    </a:p>
                    <a:p>
                      <a:endParaRPr lang="fr-CH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Facebook</a:t>
                      </a:r>
                    </a:p>
                    <a:p>
                      <a:r>
                        <a:rPr lang="en-GB" sz="2400" dirty="0" smtClean="0"/>
                        <a:t>Instagram </a:t>
                      </a:r>
                    </a:p>
                    <a:p>
                      <a:r>
                        <a:rPr lang="en-GB" sz="2400" dirty="0" smtClean="0"/>
                        <a:t>Twitter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dirty="0" smtClean="0"/>
                        <a:t>YouTube</a:t>
                      </a:r>
                      <a:r>
                        <a:rPr lang="fr-CH" sz="2400" baseline="0" dirty="0" smtClean="0"/>
                        <a:t> </a:t>
                      </a:r>
                      <a:endParaRPr lang="fr-CH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50 €</a:t>
                      </a:r>
                    </a:p>
                    <a:p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200 € </a:t>
                      </a:r>
                    </a:p>
                    <a:p>
                      <a:r>
                        <a:rPr lang="fr-CH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150 €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5 € /</a:t>
                      </a:r>
                      <a:r>
                        <a:rPr lang="fr-CH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day</a:t>
                      </a:r>
                      <a:r>
                        <a:rPr lang="fr-CH" sz="2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(2160€/</a:t>
                      </a:r>
                      <a:r>
                        <a:rPr lang="fr-CH" sz="2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r>
                        <a:rPr lang="fr-CH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) </a:t>
                      </a:r>
                    </a:p>
                  </a:txBody>
                  <a:tcPr/>
                </a:tc>
              </a:tr>
              <a:tr h="856168">
                <a:tc>
                  <a:txBody>
                    <a:bodyPr/>
                    <a:lstStyle/>
                    <a:p>
                      <a:endParaRPr lang="fr-CH" sz="2400" dirty="0" smtClean="0"/>
                    </a:p>
                    <a:p>
                      <a:r>
                        <a:rPr lang="fr-CH" sz="2400" dirty="0" smtClean="0"/>
                        <a:t>poster to </a:t>
                      </a:r>
                      <a:r>
                        <a:rPr lang="fr-CH" sz="2400" dirty="0" err="1" smtClean="0"/>
                        <a:t>paste</a:t>
                      </a:r>
                      <a:endParaRPr lang="fr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Billboard (10)</a:t>
                      </a:r>
                    </a:p>
                    <a:p>
                      <a:endParaRPr lang="fr-CH" sz="24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CH" sz="2400" dirty="0" smtClean="0"/>
                        <a:t>Post on the </a:t>
                      </a:r>
                      <a:r>
                        <a:rPr lang="fr-CH" sz="2400" dirty="0" err="1" smtClean="0"/>
                        <a:t>wall</a:t>
                      </a:r>
                      <a:r>
                        <a:rPr lang="fr-CH" sz="2400" dirty="0" smtClean="0"/>
                        <a:t> (10000)</a:t>
                      </a:r>
                      <a:endParaRPr lang="fr-C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25000€ + (240€ </a:t>
                      </a:r>
                      <a:r>
                        <a:rPr lang="fr-CH" sz="1800" b="1" i="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CH" dirty="0" smtClean="0"/>
                        <a:t>for printing)</a:t>
                      </a:r>
                      <a:endParaRPr lang="fr-CH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CH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fr-CH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CH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20000€( </a:t>
                      </a:r>
                      <a:r>
                        <a:rPr lang="fr-CH" dirty="0" err="1" smtClean="0"/>
                        <a:t>either</a:t>
                      </a:r>
                      <a:r>
                        <a:rPr lang="fr-CH" dirty="0" smtClean="0"/>
                        <a:t> 2 € </a:t>
                      </a:r>
                      <a:r>
                        <a:rPr lang="fr-CH" dirty="0" err="1" smtClean="0"/>
                        <a:t>each</a:t>
                      </a:r>
                      <a:r>
                        <a:rPr lang="fr-CH" dirty="0" smtClean="0"/>
                        <a:t>)</a:t>
                      </a:r>
                      <a:r>
                        <a:rPr lang="fr-CH" baseline="0" dirty="0" smtClean="0"/>
                        <a:t> </a:t>
                      </a:r>
                      <a:endParaRPr lang="fr-CH" dirty="0"/>
                    </a:p>
                  </a:txBody>
                  <a:tcPr/>
                </a:tc>
              </a:tr>
              <a:tr h="500347">
                <a:tc>
                  <a:txBody>
                    <a:bodyPr/>
                    <a:lstStyle/>
                    <a:p>
                      <a:r>
                        <a:rPr lang="fr-CH" sz="2400" dirty="0" smtClean="0"/>
                        <a:t>TOTAL</a:t>
                      </a:r>
                      <a:r>
                        <a:rPr lang="fr-CH" sz="2400" baseline="0" dirty="0" smtClean="0"/>
                        <a:t> </a:t>
                      </a:r>
                      <a:endParaRPr lang="fr-CH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CH" sz="2400" dirty="0" smtClean="0"/>
                        <a:t>2 560</a:t>
                      </a:r>
                      <a:r>
                        <a:rPr lang="fr-CH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CH" sz="2400" dirty="0" smtClean="0"/>
                        <a:t>+</a:t>
                      </a:r>
                      <a:r>
                        <a:rPr lang="fr-CH" sz="2400" baseline="0" dirty="0" smtClean="0"/>
                        <a:t> 27 240</a:t>
                      </a:r>
                      <a:r>
                        <a:rPr lang="fr-CH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fr-CH" sz="2400" dirty="0" smtClean="0"/>
                        <a:t> +</a:t>
                      </a:r>
                      <a:r>
                        <a:rPr lang="fr-CH" sz="2400" baseline="0" dirty="0" smtClean="0"/>
                        <a:t> 20 000</a:t>
                      </a:r>
                      <a:r>
                        <a:rPr lang="fr-CH" sz="2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€    =      49 800 €</a:t>
                      </a:r>
                      <a:endParaRPr lang="fr-CH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05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461</Words>
  <Application>Microsoft Office PowerPoint</Application>
  <PresentationFormat>Grand écran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Adobe Fan Heiti Std B</vt:lpstr>
      <vt:lpstr>Adobe Gothic Std B</vt:lpstr>
      <vt:lpstr>Arial</vt:lpstr>
      <vt:lpstr>Calibri</vt:lpstr>
      <vt:lpstr>Calibri Light</vt:lpstr>
      <vt:lpstr>Calisto MT</vt:lpstr>
      <vt:lpstr>Wingdings</vt:lpstr>
      <vt:lpstr>Thème Office</vt:lpstr>
      <vt:lpstr>Virtual Trip</vt:lpstr>
      <vt:lpstr>V-Trip</vt:lpstr>
      <vt:lpstr>problematic</vt:lpstr>
      <vt:lpstr>Our Solution </vt:lpstr>
      <vt:lpstr>Competition </vt:lpstr>
      <vt:lpstr>Présentation PowerPoint</vt:lpstr>
      <vt:lpstr>                              Customers</vt:lpstr>
      <vt:lpstr>                       Marketing</vt:lpstr>
      <vt:lpstr>Présentation PowerPoint</vt:lpstr>
      <vt:lpstr>Sources of revenue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GHILE$</dc:creator>
  <cp:lastModifiedBy>GHILE$</cp:lastModifiedBy>
  <cp:revision>537</cp:revision>
  <dcterms:created xsi:type="dcterms:W3CDTF">2012-07-30T22:21:58Z</dcterms:created>
  <dcterms:modified xsi:type="dcterms:W3CDTF">2019-03-16T01:14:24Z</dcterms:modified>
</cp:coreProperties>
</file>