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71" r:id="rId5"/>
    <p:sldId id="260" r:id="rId6"/>
    <p:sldId id="261" r:id="rId7"/>
    <p:sldId id="274" r:id="rId8"/>
    <p:sldId id="277" r:id="rId9"/>
    <p:sldId id="275" r:id="rId10"/>
    <p:sldId id="279" r:id="rId11"/>
    <p:sldId id="276" r:id="rId12"/>
    <p:sldId id="280" r:id="rId13"/>
    <p:sldId id="28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14A"/>
    <a:srgbClr val="FFFFFF"/>
    <a:srgbClr val="D0CFCD"/>
    <a:srgbClr val="004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0" autoAdjust="0"/>
    <p:restoredTop sz="94613" autoAdjust="0"/>
  </p:normalViewPr>
  <p:slideViewPr>
    <p:cSldViewPr snapToGrid="0" showGuides="1">
      <p:cViewPr varScale="1">
        <p:scale>
          <a:sx n="105" d="100"/>
          <a:sy n="105" d="100"/>
        </p:scale>
        <p:origin x="20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66FD6-D2A9-4F00-B491-A99A8AA44ED0}" type="datetimeFigureOut">
              <a:rPr lang="en-US" smtClean="0"/>
              <a:t>3/6/21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F57D8-2956-440C-8FE5-2823967F9ED1}" type="slidenum">
              <a:rPr lang="en-US" smtClean="0"/>
              <a:t>‹#›</a:t>
            </a:fld>
            <a:endParaRPr lang="en-US"/>
          </a:p>
        </p:txBody>
      </p:sp>
    </p:spTree>
    <p:extLst>
      <p:ext uri="{BB962C8B-B14F-4D97-AF65-F5344CB8AC3E}">
        <p14:creationId xmlns:p14="http://schemas.microsoft.com/office/powerpoint/2010/main" val="381662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47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66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828676" y="542925"/>
            <a:ext cx="10544174" cy="1114425"/>
          </a:xfrm>
        </p:spPr>
        <p:txBody>
          <a:bodyPr/>
          <a:lstStyle>
            <a:lvl1pPr algn="ctr">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2752725"/>
            <a:ext cx="3714750" cy="3562350"/>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418849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4" y="1114424"/>
            <a:ext cx="6343651" cy="1438275"/>
          </a:xfrm>
        </p:spPr>
        <p:txBody>
          <a:bodyPr anchor="t" anchorCtr="0"/>
          <a:lstStyle>
            <a:lvl1pPr algn="l">
              <a:lnSpc>
                <a:spcPct val="100000"/>
              </a:lnSpc>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762000"/>
            <a:ext cx="3714750" cy="5553075"/>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6066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84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lvl1pPr>
              <a:defRPr>
                <a:solidFill>
                  <a:schemeClr val="tx2"/>
                </a:solidFill>
              </a:defRPr>
            </a:lvl1p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lvl1pPr>
              <a:defRPr>
                <a:solidFill>
                  <a:schemeClr val="tx2"/>
                </a:solidFill>
              </a:defRPr>
            </a:lvl1p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lvl1pPr>
              <a:defRPr>
                <a:solidFill>
                  <a:schemeClr val="tx2"/>
                </a:solidFill>
              </a:defRPr>
            </a:lvl1pPr>
          </a:lstStyle>
          <a:p>
            <a:fld id="{1E68DD1B-5CD8-424B-8173-19E182143E0A}" type="slidenum">
              <a:rPr lang="en-US" smtClean="0"/>
              <a:pPr/>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tx2"/>
                </a:solidFill>
              </a:rPr>
              <a:t>ku.ac.ae</a:t>
            </a:r>
            <a:endParaRPr lang="en-US" sz="850">
              <a:solidFill>
                <a:schemeClr val="tx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7"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4EFBB-C8CA-4201-A903-805856BEB310}"/>
              </a:ext>
            </a:extLst>
          </p:cNvPr>
          <p:cNvSpPr>
            <a:spLocks noGrp="1"/>
          </p:cNvSpPr>
          <p:nvPr>
            <p:ph type="dt" sz="half" idx="10"/>
          </p:nvPr>
        </p:nvSpPr>
        <p:spPr/>
        <p:txBody>
          <a:bodyPr/>
          <a:lstStyle/>
          <a:p>
            <a:r>
              <a:rPr lang="en-US"/>
              <a:t>DD Month 20XX</a:t>
            </a:r>
          </a:p>
        </p:txBody>
      </p:sp>
      <p:sp>
        <p:nvSpPr>
          <p:cNvPr id="3" name="Footer Placeholder 2">
            <a:extLst>
              <a:ext uri="{FF2B5EF4-FFF2-40B4-BE49-F238E27FC236}">
                <a16:creationId xmlns:a16="http://schemas.microsoft.com/office/drawing/2014/main" id="{8551DCEB-2462-4151-B7CC-F3EC0D3A59D6}"/>
              </a:ext>
            </a:extLst>
          </p:cNvPr>
          <p:cNvSpPr>
            <a:spLocks noGrp="1"/>
          </p:cNvSpPr>
          <p:nvPr>
            <p:ph type="ftr" sz="quarter" idx="11"/>
          </p:nvPr>
        </p:nvSpPr>
        <p:spPr/>
        <p:txBody>
          <a:bodyPr/>
          <a:lstStyle/>
          <a:p>
            <a:r>
              <a:rPr lang="en-US"/>
              <a:t>Presentation Title Goes Here</a:t>
            </a:r>
          </a:p>
        </p:txBody>
      </p:sp>
      <p:sp>
        <p:nvSpPr>
          <p:cNvPr id="4" name="Slide Number Placeholder 3">
            <a:extLst>
              <a:ext uri="{FF2B5EF4-FFF2-40B4-BE49-F238E27FC236}">
                <a16:creationId xmlns:a16="http://schemas.microsoft.com/office/drawing/2014/main" id="{B5A57B99-432B-45A8-9216-9BC01B297D0C}"/>
              </a:ext>
            </a:extLst>
          </p:cNvPr>
          <p:cNvSpPr>
            <a:spLocks noGrp="1"/>
          </p:cNvSpPr>
          <p:nvPr>
            <p:ph type="sldNum" sz="quarter" idx="12"/>
          </p:nvPr>
        </p:nvSpPr>
        <p:spPr/>
        <p:txBody>
          <a:bodyPr/>
          <a:lstStyle/>
          <a:p>
            <a:fld id="{1E68DD1B-5CD8-424B-8173-19E182143E0A}" type="slidenum">
              <a:rPr lang="en-US" smtClean="0"/>
              <a:t>‹#›</a:t>
            </a:fld>
            <a:endParaRPr lang="en-US"/>
          </a:p>
        </p:txBody>
      </p:sp>
    </p:spTree>
    <p:extLst>
      <p:ext uri="{BB962C8B-B14F-4D97-AF65-F5344CB8AC3E}">
        <p14:creationId xmlns:p14="http://schemas.microsoft.com/office/powerpoint/2010/main" val="425915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D0CF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204913"/>
            <a:ext cx="10515600" cy="2852737"/>
          </a:xfrm>
        </p:spPr>
        <p:txBody>
          <a:bodyPr anchor="b"/>
          <a:lstStyle>
            <a:lvl1pPr algn="ct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1104C747-8640-4D13-A1FA-90CDB4EBBF1D}"/>
              </a:ext>
            </a:extLst>
          </p:cNvPr>
          <p:cNvSpPr>
            <a:spLocks noGrp="1"/>
          </p:cNvSpPr>
          <p:nvPr>
            <p:ph type="body" idx="1"/>
          </p:nvPr>
        </p:nvSpPr>
        <p:spPr>
          <a:xfrm>
            <a:off x="831850" y="4000500"/>
            <a:ext cx="10515600" cy="1584326"/>
          </a:xfrm>
        </p:spPr>
        <p:txBody>
          <a:bodyPr>
            <a:normAutofit/>
          </a:bodyPr>
          <a:lstStyle>
            <a:lvl1pPr marL="0" indent="0" algn="ctr">
              <a:buNone/>
              <a:defRPr sz="38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254536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ing Picture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052513"/>
            <a:ext cx="10515600" cy="2852737"/>
          </a:xfrm>
        </p:spPr>
        <p:txBody>
          <a:bodyPr anchor="b"/>
          <a:lstStyle>
            <a:lvl1pPr algn="ctr">
              <a:lnSpc>
                <a:spcPct val="100000"/>
              </a:lnSpc>
              <a:defRPr sz="6000">
                <a:solidFill>
                  <a:srgbClr val="FFFFFF"/>
                </a:solidFill>
              </a:defRPr>
            </a:lvl1pPr>
          </a:lstStyle>
          <a:p>
            <a:r>
              <a:rPr lang="en-US"/>
              <a:t>Click to edit Master title style</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365829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0047BA"/>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22667" y="891158"/>
            <a:ext cx="2368684" cy="518220"/>
          </a:xfrm>
          <a:prstGeom prst="rect">
            <a:avLst/>
          </a:prstGeom>
        </p:spPr>
      </p:pic>
      <p:sp>
        <p:nvSpPr>
          <p:cNvPr id="4" name="TextBox 3">
            <a:extLst>
              <a:ext uri="{FF2B5EF4-FFF2-40B4-BE49-F238E27FC236}">
                <a16:creationId xmlns:a16="http://schemas.microsoft.com/office/drawing/2014/main" id="{AFAD5768-C7B0-4ABF-BE83-522BCD1F6FE5}"/>
              </a:ext>
            </a:extLst>
          </p:cNvPr>
          <p:cNvSpPr txBox="1"/>
          <p:nvPr userDrawn="1"/>
        </p:nvSpPr>
        <p:spPr>
          <a:xfrm>
            <a:off x="752475" y="2545809"/>
            <a:ext cx="10648950" cy="1769715"/>
          </a:xfrm>
          <a:prstGeom prst="rect">
            <a:avLst/>
          </a:prstGeom>
          <a:noFill/>
        </p:spPr>
        <p:txBody>
          <a:bodyPr wrap="square" lIns="0" tIns="0" rIns="0" bIns="0" rtlCol="0" anchor="ctr" anchorCtr="0">
            <a:spAutoFit/>
          </a:bodyPr>
          <a:lstStyle/>
          <a:p>
            <a:pPr algn="ctr"/>
            <a:r>
              <a:rPr lang="fi-FI" sz="11500" b="1" spc="-100" baseline="0" dirty="0" err="1">
                <a:solidFill>
                  <a:srgbClr val="FFFFFF"/>
                </a:solidFill>
                <a:latin typeface="+mj-lt"/>
              </a:rPr>
              <a:t>Thank</a:t>
            </a:r>
            <a:r>
              <a:rPr lang="fi-FI" sz="11500" b="1" spc="-100" baseline="0" dirty="0">
                <a:solidFill>
                  <a:srgbClr val="FFFFFF"/>
                </a:solidFill>
                <a:latin typeface="+mj-lt"/>
              </a:rPr>
              <a:t> </a:t>
            </a:r>
            <a:r>
              <a:rPr lang="fi-FI" sz="11500" b="1" spc="-100" baseline="0" dirty="0" err="1">
                <a:solidFill>
                  <a:srgbClr val="FFFFFF"/>
                </a:solidFill>
                <a:latin typeface="+mj-lt"/>
              </a:rPr>
              <a:t>You</a:t>
            </a:r>
            <a:endParaRPr lang="en-US" sz="11500" b="1" spc="-100" baseline="0" dirty="0">
              <a:solidFill>
                <a:srgbClr val="FFFFFF"/>
              </a:solidFill>
              <a:latin typeface="+mj-lt"/>
            </a:endParaRPr>
          </a:p>
        </p:txBody>
      </p:sp>
      <p:sp>
        <p:nvSpPr>
          <p:cNvPr id="13" name="TextBox 12">
            <a:extLst>
              <a:ext uri="{FF2B5EF4-FFF2-40B4-BE49-F238E27FC236}">
                <a16:creationId xmlns:a16="http://schemas.microsoft.com/office/drawing/2014/main" id="{A94333D0-73BA-48D2-AA6E-3F2C63C9CA8F}"/>
              </a:ext>
            </a:extLst>
          </p:cNvPr>
          <p:cNvSpPr txBox="1"/>
          <p:nvPr userDrawn="1"/>
        </p:nvSpPr>
        <p:spPr>
          <a:xfrm>
            <a:off x="5181601" y="6146800"/>
            <a:ext cx="1838324" cy="244475"/>
          </a:xfrm>
          <a:prstGeom prst="rect">
            <a:avLst/>
          </a:prstGeom>
          <a:noFill/>
        </p:spPr>
        <p:txBody>
          <a:bodyPr wrap="square" lIns="0" tIns="0" rIns="0" bIns="0" rtlCol="0" anchor="ctr" anchorCtr="0">
            <a:noAutofit/>
          </a:bodyPr>
          <a:lstStyle/>
          <a:p>
            <a:pPr algn="ctr"/>
            <a:r>
              <a:rPr lang="fi-FI" sz="1250" b="1">
                <a:solidFill>
                  <a:srgbClr val="FFFFFF"/>
                </a:solidFill>
              </a:rPr>
              <a:t>ku.ac.ae</a:t>
            </a:r>
            <a:endParaRPr lang="en-US" sz="1250" b="1">
              <a:solidFill>
                <a:srgbClr val="FFFFFF"/>
              </a:solidFill>
            </a:endParaRPr>
          </a:p>
        </p:txBody>
      </p:sp>
    </p:spTree>
    <p:extLst>
      <p:ext uri="{BB962C8B-B14F-4D97-AF65-F5344CB8AC3E}">
        <p14:creationId xmlns:p14="http://schemas.microsoft.com/office/powerpoint/2010/main" val="241956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ega">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chemeClr val="bg2"/>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5181600"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11BEC-8A05-5048-8010-DA55CE4672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4" y="654528"/>
            <a:ext cx="3540072" cy="774496"/>
          </a:xfrm>
          <a:prstGeom prst="rect">
            <a:avLst/>
          </a:prstGeom>
        </p:spPr>
      </p:pic>
    </p:spTree>
    <p:extLst>
      <p:ext uri="{BB962C8B-B14F-4D97-AF65-F5344CB8AC3E}">
        <p14:creationId xmlns:p14="http://schemas.microsoft.com/office/powerpoint/2010/main" val="368478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rgbClr val="0047B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21E90-80D8-4070-8157-51F5D9E9B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pic>
        <p:nvPicPr>
          <p:cNvPr id="8" name="Picture 7">
            <a:extLst>
              <a:ext uri="{FF2B5EF4-FFF2-40B4-BE49-F238E27FC236}">
                <a16:creationId xmlns:a16="http://schemas.microsoft.com/office/drawing/2014/main" id="{E14C8DC6-096E-714D-AF28-586972589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cxnSp>
        <p:nvCxnSpPr>
          <p:cNvPr id="9" name="Straight Connector 8">
            <a:extLst>
              <a:ext uri="{FF2B5EF4-FFF2-40B4-BE49-F238E27FC236}">
                <a16:creationId xmlns:a16="http://schemas.microsoft.com/office/drawing/2014/main" id="{41EF1488-91C4-7449-841C-78AF4CE5EB83}"/>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84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9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ortrai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B3A0E-D963-4BA4-863C-413B32E51AE7}"/>
              </a:ext>
            </a:extLst>
          </p:cNvPr>
          <p:cNvSpPr>
            <a:spLocks noGrp="1"/>
          </p:cNvSpPr>
          <p:nvPr>
            <p:ph idx="1" hasCustomPrompt="1"/>
          </p:nvPr>
        </p:nvSpPr>
        <p:spPr>
          <a:xfrm>
            <a:off x="6162675" y="1152524"/>
            <a:ext cx="5191124" cy="5162121"/>
          </a:xfrm>
        </p:spPr>
        <p:txBody>
          <a:bodyPr/>
          <a:lstStyle>
            <a:lvl1pPr>
              <a:defRPr b="0"/>
            </a:lvl1pPr>
          </a:lstStyle>
          <a:p>
            <a:pPr lvl="0"/>
            <a:r>
              <a:rPr lang="en-US"/>
              <a:t>Heading 1</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
        <p:nvSpPr>
          <p:cNvPr id="11" name="Title 10">
            <a:extLst>
              <a:ext uri="{FF2B5EF4-FFF2-40B4-BE49-F238E27FC236}">
                <a16:creationId xmlns:a16="http://schemas.microsoft.com/office/drawing/2014/main" id="{1C1F0F3F-166A-422E-B49B-E35296BCC605}"/>
              </a:ext>
            </a:extLst>
          </p:cNvPr>
          <p:cNvSpPr>
            <a:spLocks noGrp="1"/>
          </p:cNvSpPr>
          <p:nvPr>
            <p:ph type="title"/>
          </p:nvPr>
        </p:nvSpPr>
        <p:spPr>
          <a:xfrm>
            <a:off x="1362075" y="1123950"/>
            <a:ext cx="4419600" cy="5190695"/>
          </a:xfrm>
        </p:spPr>
        <p:txBody>
          <a:bodyPr anchor="t" anchorCtr="0"/>
          <a:lstStyle/>
          <a:p>
            <a:r>
              <a:rPr lang="en-US"/>
              <a:t>Click to edit Master title style</a:t>
            </a:r>
          </a:p>
        </p:txBody>
      </p:sp>
      <p:cxnSp>
        <p:nvCxnSpPr>
          <p:cNvPr id="13" name="Straight Connector 12">
            <a:extLst>
              <a:ext uri="{FF2B5EF4-FFF2-40B4-BE49-F238E27FC236}">
                <a16:creationId xmlns:a16="http://schemas.microsoft.com/office/drawing/2014/main" id="{1385506D-9F69-4855-B473-3BFDAF44ED69}"/>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9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Box 7">
            <a:extLst>
              <a:ext uri="{FF2B5EF4-FFF2-40B4-BE49-F238E27FC236}">
                <a16:creationId xmlns:a16="http://schemas.microsoft.com/office/drawing/2014/main" id="{AA8462DF-95A9-4839-9F28-1A83BCE28186}"/>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9" name="Picture 8">
            <a:extLst>
              <a:ext uri="{FF2B5EF4-FFF2-40B4-BE49-F238E27FC236}">
                <a16:creationId xmlns:a16="http://schemas.microsoft.com/office/drawing/2014/main" id="{DEDB1926-9526-4026-8069-F153FB78B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0" name="Straight Connector 9">
            <a:extLst>
              <a:ext uri="{FF2B5EF4-FFF2-40B4-BE49-F238E27FC236}">
                <a16:creationId xmlns:a16="http://schemas.microsoft.com/office/drawing/2014/main" id="{5B93EDA0-B8B5-41ED-80CE-BFDA6DF8FC4B}"/>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 Placeholder 2">
            <a:extLst>
              <a:ext uri="{FF2B5EF4-FFF2-40B4-BE49-F238E27FC236}">
                <a16:creationId xmlns:a16="http://schemas.microsoft.com/office/drawing/2014/main" id="{E4673FD0-9E13-4C1A-B859-688309735A0D}"/>
              </a:ext>
            </a:extLst>
          </p:cNvPr>
          <p:cNvSpPr>
            <a:spLocks noGrp="1"/>
          </p:cNvSpPr>
          <p:nvPr>
            <p:ph type="body" idx="13"/>
          </p:nvPr>
        </p:nvSpPr>
        <p:spPr>
          <a:xfrm>
            <a:off x="1360800" y="1868399"/>
            <a:ext cx="4680000"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Text Placeholder 4">
            <a:extLst>
              <a:ext uri="{FF2B5EF4-FFF2-40B4-BE49-F238E27FC236}">
                <a16:creationId xmlns:a16="http://schemas.microsoft.com/office/drawing/2014/main" id="{E81F1501-AF73-4AAC-9FF0-0767311D3E75}"/>
              </a:ext>
            </a:extLst>
          </p:cNvPr>
          <p:cNvSpPr>
            <a:spLocks noGrp="1"/>
          </p:cNvSpPr>
          <p:nvPr>
            <p:ph type="body" sz="quarter" idx="3"/>
          </p:nvPr>
        </p:nvSpPr>
        <p:spPr>
          <a:xfrm>
            <a:off x="6667500" y="1868399"/>
            <a:ext cx="4687888"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Box 9">
            <a:extLst>
              <a:ext uri="{FF2B5EF4-FFF2-40B4-BE49-F238E27FC236}">
                <a16:creationId xmlns:a16="http://schemas.microsoft.com/office/drawing/2014/main" id="{7ADE178B-FD49-4EE2-9A05-5F6BE0A0483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1" name="Picture 10">
            <a:extLst>
              <a:ext uri="{FF2B5EF4-FFF2-40B4-BE49-F238E27FC236}">
                <a16:creationId xmlns:a16="http://schemas.microsoft.com/office/drawing/2014/main" id="{68D110D8-F82F-4692-8B00-F633DEF1AC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2" name="Straight Connector 11">
            <a:extLst>
              <a:ext uri="{FF2B5EF4-FFF2-40B4-BE49-F238E27FC236}">
                <a16:creationId xmlns:a16="http://schemas.microsoft.com/office/drawing/2014/main" id="{6132C51C-6D36-4A71-A1DB-6C92A35CA313}"/>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1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with Captio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F29153F9-78D4-4D70-B44A-4B9B91D91CB2}"/>
              </a:ext>
            </a:extLst>
          </p:cNvPr>
          <p:cNvSpPr>
            <a:spLocks noGrp="1"/>
          </p:cNvSpPr>
          <p:nvPr>
            <p:ph type="chart" sz="quarter" idx="14"/>
          </p:nvPr>
        </p:nvSpPr>
        <p:spPr>
          <a:xfrm>
            <a:off x="6162675" y="771525"/>
            <a:ext cx="5638800" cy="5534025"/>
          </a:xfrm>
        </p:spPr>
        <p:txBody>
          <a:bodyPr/>
          <a:lstStyle>
            <a:lvl1pPr marL="0" indent="0">
              <a:buNone/>
              <a:defRPr/>
            </a:lvl1pPr>
          </a:lstStyle>
          <a:p>
            <a:r>
              <a:rPr lang="en-US"/>
              <a:t>Click icon to add chart</a:t>
            </a:r>
          </a:p>
        </p:txBody>
      </p:sp>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lvl1pPr marL="0" indent="0">
              <a:buNone/>
              <a:defRPr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3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9" name="Picture Placeholder 8">
            <a:extLst>
              <a:ext uri="{FF2B5EF4-FFF2-40B4-BE49-F238E27FC236}">
                <a16:creationId xmlns:a16="http://schemas.microsoft.com/office/drawing/2014/main" id="{A46E416A-BFDB-410E-9AC9-671259E5DAFB}"/>
              </a:ext>
            </a:extLst>
          </p:cNvPr>
          <p:cNvSpPr>
            <a:spLocks noGrp="1"/>
          </p:cNvSpPr>
          <p:nvPr>
            <p:ph type="pic" sz="quarter" idx="13"/>
          </p:nvPr>
        </p:nvSpPr>
        <p:spPr>
          <a:xfrm>
            <a:off x="6162675" y="771525"/>
            <a:ext cx="5638800" cy="5534025"/>
          </a:xfrm>
          <a:solidFill>
            <a:schemeClr val="bg1">
              <a:lumMod val="85000"/>
            </a:schemeClr>
          </a:solidFill>
        </p:spPr>
        <p:txBody>
          <a:bodyPr/>
          <a:lstStyle>
            <a:lvl1pPr marL="0" indent="0">
              <a:buNone/>
              <a:defRPr/>
            </a:lvl1pPr>
          </a:lstStyle>
          <a:p>
            <a:r>
              <a:rPr lang="en-US"/>
              <a:t>Click icon to add picture</a:t>
            </a:r>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5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564FE-F745-443F-8321-B0EFD169FAC6}"/>
              </a:ext>
            </a:extLst>
          </p:cNvPr>
          <p:cNvSpPr>
            <a:spLocks noGrp="1"/>
          </p:cNvSpPr>
          <p:nvPr>
            <p:ph type="title"/>
          </p:nvPr>
        </p:nvSpPr>
        <p:spPr>
          <a:xfrm>
            <a:off x="1362074" y="542925"/>
            <a:ext cx="9991725" cy="1114425"/>
          </a:xfrm>
          <a:prstGeom prst="rect">
            <a:avLst/>
          </a:prstGeom>
        </p:spPr>
        <p:txBody>
          <a:bodyPr vert="horz" lIns="0" tIns="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6911581-2B37-40B3-825A-043921DFB80C}"/>
              </a:ext>
            </a:extLst>
          </p:cNvPr>
          <p:cNvSpPr>
            <a:spLocks noGrp="1"/>
          </p:cNvSpPr>
          <p:nvPr>
            <p:ph type="body" idx="1"/>
          </p:nvPr>
        </p:nvSpPr>
        <p:spPr>
          <a:xfrm>
            <a:off x="1362074" y="1866900"/>
            <a:ext cx="9991725" cy="44481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172D0-FD25-45C4-A82E-F4094DCDE0CC}"/>
              </a:ext>
            </a:extLst>
          </p:cNvPr>
          <p:cNvSpPr>
            <a:spLocks noGrp="1"/>
          </p:cNvSpPr>
          <p:nvPr>
            <p:ph type="dt" sz="half" idx="2"/>
          </p:nvPr>
        </p:nvSpPr>
        <p:spPr>
          <a:xfrm>
            <a:off x="8086725" y="203200"/>
            <a:ext cx="1733550" cy="244475"/>
          </a:xfrm>
          <a:prstGeom prst="rect">
            <a:avLst/>
          </a:prstGeom>
        </p:spPr>
        <p:txBody>
          <a:bodyPr vert="horz" lIns="0" tIns="0" rIns="0" bIns="0" rtlCol="0" anchor="ctr"/>
          <a:lstStyle>
            <a:lvl1pPr algn="r">
              <a:defRPr sz="850">
                <a:solidFill>
                  <a:schemeClr val="bg2"/>
                </a:solidFill>
              </a:defRPr>
            </a:lvl1pPr>
          </a:lstStyle>
          <a:p>
            <a:r>
              <a:rPr lang="en-US"/>
              <a:t>DD Month 20XX</a:t>
            </a:r>
          </a:p>
        </p:txBody>
      </p:sp>
      <p:sp>
        <p:nvSpPr>
          <p:cNvPr id="5" name="Footer Placeholder 4">
            <a:extLst>
              <a:ext uri="{FF2B5EF4-FFF2-40B4-BE49-F238E27FC236}">
                <a16:creationId xmlns:a16="http://schemas.microsoft.com/office/drawing/2014/main" id="{F5B18871-7BC3-4A13-9CC9-B9A1DB22F262}"/>
              </a:ext>
            </a:extLst>
          </p:cNvPr>
          <p:cNvSpPr>
            <a:spLocks noGrp="1"/>
          </p:cNvSpPr>
          <p:nvPr>
            <p:ph type="ftr" sz="quarter" idx="3"/>
          </p:nvPr>
        </p:nvSpPr>
        <p:spPr>
          <a:xfrm>
            <a:off x="2867025" y="203200"/>
            <a:ext cx="4114800" cy="244475"/>
          </a:xfrm>
          <a:prstGeom prst="rect">
            <a:avLst/>
          </a:prstGeom>
        </p:spPr>
        <p:txBody>
          <a:bodyPr vert="horz" lIns="0" tIns="0" rIns="0" bIns="0" rtlCol="0" anchor="ctr"/>
          <a:lstStyle>
            <a:lvl1pPr algn="ctr">
              <a:defRPr sz="850">
                <a:solidFill>
                  <a:schemeClr val="bg2"/>
                </a:solidFill>
              </a:defRPr>
            </a:lvl1pPr>
          </a:lstStyle>
          <a:p>
            <a:r>
              <a:rPr lang="en-US"/>
              <a:t>Presentation Title Goes Here</a:t>
            </a:r>
          </a:p>
        </p:txBody>
      </p:sp>
      <p:sp>
        <p:nvSpPr>
          <p:cNvPr id="6" name="Slide Number Placeholder 5">
            <a:extLst>
              <a:ext uri="{FF2B5EF4-FFF2-40B4-BE49-F238E27FC236}">
                <a16:creationId xmlns:a16="http://schemas.microsoft.com/office/drawing/2014/main" id="{A7EA17DA-0D3F-410F-A9AA-3171ED151327}"/>
              </a:ext>
            </a:extLst>
          </p:cNvPr>
          <p:cNvSpPr>
            <a:spLocks noGrp="1"/>
          </p:cNvSpPr>
          <p:nvPr>
            <p:ph type="sldNum" sz="quarter" idx="4"/>
          </p:nvPr>
        </p:nvSpPr>
        <p:spPr>
          <a:xfrm>
            <a:off x="11563349" y="203200"/>
            <a:ext cx="523875" cy="244475"/>
          </a:xfrm>
          <a:prstGeom prst="rect">
            <a:avLst/>
          </a:prstGeom>
        </p:spPr>
        <p:txBody>
          <a:bodyPr vert="horz" lIns="0" tIns="0" rIns="0" bIns="0" rtlCol="0" anchor="ctr"/>
          <a:lstStyle>
            <a:lvl1pPr algn="ctr">
              <a:defRPr sz="850">
                <a:solidFill>
                  <a:schemeClr val="bg2"/>
                </a:solidFill>
              </a:defRPr>
            </a:lvl1pPr>
          </a:lstStyle>
          <a:p>
            <a:fld id="{1E68DD1B-5CD8-424B-8173-19E182143E0A}" type="slidenum">
              <a:rPr lang="en-US" smtClean="0"/>
              <a:pPr/>
              <a:t>‹#›</a:t>
            </a:fld>
            <a:endParaRPr lang="en-US"/>
          </a:p>
        </p:txBody>
      </p:sp>
      <p:sp>
        <p:nvSpPr>
          <p:cNvPr id="13" name="TextBox 12">
            <a:extLst>
              <a:ext uri="{FF2B5EF4-FFF2-40B4-BE49-F238E27FC236}">
                <a16:creationId xmlns:a16="http://schemas.microsoft.com/office/drawing/2014/main" id="{AC18493A-1FC9-483C-BC41-405831F9D96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1107456480"/>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68" r:id="rId3"/>
    <p:sldLayoutId id="2147483650" r:id="rId4"/>
    <p:sldLayoutId id="2147483662" r:id="rId5"/>
    <p:sldLayoutId id="2147483652" r:id="rId6"/>
    <p:sldLayoutId id="2147483661" r:id="rId7"/>
    <p:sldLayoutId id="2147483663" r:id="rId8"/>
    <p:sldLayoutId id="2147483660" r:id="rId9"/>
    <p:sldLayoutId id="2147483664" r:id="rId10"/>
    <p:sldLayoutId id="2147483665" r:id="rId11"/>
    <p:sldLayoutId id="2147483654" r:id="rId12"/>
    <p:sldLayoutId id="2147483671" r:id="rId13"/>
    <p:sldLayoutId id="2147483655" r:id="rId14"/>
    <p:sldLayoutId id="2147483651" r:id="rId15"/>
    <p:sldLayoutId id="2147483666" r:id="rId16"/>
    <p:sldLayoutId id="2147483667" r:id="rId17"/>
  </p:sldLayoutIdLst>
  <p:hf hdr="0"/>
  <p:txStyles>
    <p:title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p:titleStyle>
    <p:body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ABC-9A46-4327-BF74-FE0C643DC4CF}"/>
              </a:ext>
            </a:extLst>
          </p:cNvPr>
          <p:cNvSpPr>
            <a:spLocks noGrp="1"/>
          </p:cNvSpPr>
          <p:nvPr>
            <p:ph type="ctrTitle"/>
          </p:nvPr>
        </p:nvSpPr>
        <p:spPr>
          <a:xfrm>
            <a:off x="426721" y="2004350"/>
            <a:ext cx="10619232" cy="1714500"/>
          </a:xfrm>
        </p:spPr>
        <p:txBody>
          <a:bodyPr>
            <a:normAutofit fontScale="90000"/>
          </a:bodyPr>
          <a:lstStyle/>
          <a:p>
            <a:r>
              <a:rPr lang="en-US" dirty="0"/>
              <a:t>COSC 606: Homework 2 Results</a:t>
            </a:r>
          </a:p>
        </p:txBody>
      </p:sp>
      <p:sp>
        <p:nvSpPr>
          <p:cNvPr id="3" name="Subtitle 2">
            <a:extLst>
              <a:ext uri="{FF2B5EF4-FFF2-40B4-BE49-F238E27FC236}">
                <a16:creationId xmlns:a16="http://schemas.microsoft.com/office/drawing/2014/main" id="{C0FC7021-FB77-4D35-AE1D-A857D1A422CD}"/>
              </a:ext>
            </a:extLst>
          </p:cNvPr>
          <p:cNvSpPr>
            <a:spLocks noGrp="1"/>
          </p:cNvSpPr>
          <p:nvPr>
            <p:ph type="subTitle" idx="1"/>
          </p:nvPr>
        </p:nvSpPr>
        <p:spPr>
          <a:xfrm>
            <a:off x="512065" y="4242724"/>
            <a:ext cx="8911390" cy="1247775"/>
          </a:xfrm>
        </p:spPr>
        <p:txBody>
          <a:bodyPr>
            <a:normAutofit/>
          </a:bodyPr>
          <a:lstStyle/>
          <a:p>
            <a:pPr algn="l"/>
            <a:r>
              <a:rPr lang="en-US" sz="3000" dirty="0"/>
              <a:t>By - Adarsh Ghimire (100058927)</a:t>
            </a:r>
          </a:p>
        </p:txBody>
      </p:sp>
      <p:sp>
        <p:nvSpPr>
          <p:cNvPr id="4" name="Text Placeholder 3">
            <a:extLst>
              <a:ext uri="{FF2B5EF4-FFF2-40B4-BE49-F238E27FC236}">
                <a16:creationId xmlns:a16="http://schemas.microsoft.com/office/drawing/2014/main" id="{4D96F05C-E8E5-40A0-96E2-70DA59031E10}"/>
              </a:ext>
            </a:extLst>
          </p:cNvPr>
          <p:cNvSpPr>
            <a:spLocks noGrp="1"/>
          </p:cNvSpPr>
          <p:nvPr>
            <p:ph type="body" sz="quarter" idx="10"/>
          </p:nvPr>
        </p:nvSpPr>
        <p:spPr>
          <a:xfrm>
            <a:off x="426721" y="5490499"/>
            <a:ext cx="6730165" cy="314325"/>
          </a:xfrm>
        </p:spPr>
        <p:txBody>
          <a:bodyPr/>
          <a:lstStyle/>
          <a:p>
            <a:pPr algn="l"/>
            <a:r>
              <a:rPr lang="fi-FI" dirty="0"/>
              <a:t>06 MARCH 2021</a:t>
            </a:r>
            <a:endParaRPr lang="en-US" dirty="0"/>
          </a:p>
          <a:p>
            <a:pPr algn="l"/>
            <a:endParaRPr lang="en-US" dirty="0"/>
          </a:p>
        </p:txBody>
      </p:sp>
    </p:spTree>
    <p:extLst>
      <p:ext uri="{BB962C8B-B14F-4D97-AF65-F5344CB8AC3E}">
        <p14:creationId xmlns:p14="http://schemas.microsoft.com/office/powerpoint/2010/main" val="319863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10</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89408"/>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2500" dirty="0"/>
              <a:t>Conclusion</a:t>
            </a:r>
          </a:p>
        </p:txBody>
      </p:sp>
      <p:sp>
        <p:nvSpPr>
          <p:cNvPr id="7" name="TextBox 6">
            <a:extLst>
              <a:ext uri="{FF2B5EF4-FFF2-40B4-BE49-F238E27FC236}">
                <a16:creationId xmlns:a16="http://schemas.microsoft.com/office/drawing/2014/main" id="{83F3476A-6049-E14B-B9B0-716EF9F2E740}"/>
              </a:ext>
            </a:extLst>
          </p:cNvPr>
          <p:cNvSpPr txBox="1"/>
          <p:nvPr/>
        </p:nvSpPr>
        <p:spPr>
          <a:xfrm flipH="1">
            <a:off x="475356" y="1011936"/>
            <a:ext cx="11075795" cy="5497146"/>
          </a:xfrm>
          <a:prstGeom prst="rect">
            <a:avLst/>
          </a:prstGeom>
          <a:noFill/>
        </p:spPr>
        <p:txBody>
          <a:bodyPr wrap="square" lIns="0" tIns="0" rIns="0" bIns="0" rtlCol="0">
            <a:spAutoFit/>
          </a:bodyPr>
          <a:lstStyle/>
          <a:p>
            <a:pPr marL="342900" indent="-342900" algn="just">
              <a:lnSpc>
                <a:spcPct val="150000"/>
              </a:lnSpc>
              <a:buFont typeface="Arial" panose="020B0604020202020204" pitchFamily="34" charset="0"/>
              <a:buChar char="•"/>
            </a:pPr>
            <a:r>
              <a:rPr lang="en-US" sz="1500" dirty="0"/>
              <a:t>Batch Gradient Descent reaches towards convergence after 3000 epochs only</a:t>
            </a:r>
          </a:p>
          <a:p>
            <a:pPr marL="342900" indent="-342900" algn="just">
              <a:lnSpc>
                <a:spcPct val="150000"/>
              </a:lnSpc>
              <a:buFont typeface="Arial" panose="020B0604020202020204" pitchFamily="34" charset="0"/>
              <a:buChar char="•"/>
            </a:pPr>
            <a:r>
              <a:rPr lang="en-US" sz="1500" dirty="0"/>
              <a:t>Mini-batch Gradient Decent reaches convergence after 20 epochs only</a:t>
            </a:r>
          </a:p>
          <a:p>
            <a:pPr marL="342900" indent="-342900" algn="just">
              <a:lnSpc>
                <a:spcPct val="150000"/>
              </a:lnSpc>
              <a:buFont typeface="Arial" panose="020B0604020202020204" pitchFamily="34" charset="0"/>
              <a:buChar char="•"/>
            </a:pPr>
            <a:r>
              <a:rPr lang="en-US" sz="1500" dirty="0"/>
              <a:t>In my case, Training accuracy of the batch gradient descent network is less compared to mini-batch ones, which is due to the fact that the network was trained only for 4000 epochs in case of batch gradient descent which is not sufficient enough as can be seen from the diagram, that the network loss or accuracy has not plateaued completely.</a:t>
            </a:r>
          </a:p>
          <a:p>
            <a:pPr marL="342900" indent="-342900" algn="just">
              <a:lnSpc>
                <a:spcPct val="150000"/>
              </a:lnSpc>
              <a:buFont typeface="Arial" panose="020B0604020202020204" pitchFamily="34" charset="0"/>
              <a:buChar char="•"/>
            </a:pPr>
            <a:r>
              <a:rPr lang="en-US" sz="1500" dirty="0"/>
              <a:t>Validation accuracy of batch gradient descent based network is higher than training accuracy, as it can be generalized from the fact that, in batch network the whole training data is considered into account for weight updates, thus the network is more generalized during weight updates.</a:t>
            </a:r>
          </a:p>
          <a:p>
            <a:pPr marL="342900" indent="-342900" algn="just">
              <a:lnSpc>
                <a:spcPct val="150000"/>
              </a:lnSpc>
              <a:buFont typeface="Arial" panose="020B0604020202020204" pitchFamily="34" charset="0"/>
              <a:buChar char="•"/>
            </a:pPr>
            <a:r>
              <a:rPr lang="en-US" sz="1500" dirty="0"/>
              <a:t>Mini-batch network training accuracy is higher than validation accuracy since the weight updates has to be done for batches only which does not generalizes more. However, the convergence in minibatch is faster, because the weight updates that happens with the help of batch resulting in faster updates of weights, and convergence of the network. That means during one epoch there will be several updates on weights with the help of batches of data.</a:t>
            </a:r>
          </a:p>
          <a:p>
            <a:pPr marL="342900" indent="-342900" algn="just">
              <a:lnSpc>
                <a:spcPct val="150000"/>
              </a:lnSpc>
              <a:buFont typeface="Arial" panose="020B0604020202020204" pitchFamily="34" charset="0"/>
              <a:buChar char="•"/>
            </a:pPr>
            <a:r>
              <a:rPr lang="en-US" sz="1500" dirty="0"/>
              <a:t>Sigmoid vs </a:t>
            </a:r>
            <a:r>
              <a:rPr lang="en-US" sz="1500" dirty="0" err="1"/>
              <a:t>ReLU</a:t>
            </a:r>
            <a:r>
              <a:rPr lang="en-US" sz="1500" dirty="0"/>
              <a:t> based network, the convergence on </a:t>
            </a:r>
            <a:r>
              <a:rPr lang="en-US" sz="1500" dirty="0" err="1"/>
              <a:t>ReLU</a:t>
            </a:r>
            <a:r>
              <a:rPr lang="en-US" sz="1500" dirty="0"/>
              <a:t> is faster, and also the training time of the </a:t>
            </a:r>
            <a:r>
              <a:rPr lang="en-US" sz="1500" dirty="0" err="1"/>
              <a:t>ReLU</a:t>
            </a:r>
            <a:r>
              <a:rPr lang="en-US" sz="1500" dirty="0"/>
              <a:t> based network is less because of little less network complexity. Otherwise, there is not huge differences between them when the current data, and network is considered. The significant performance difference would have been seen if the Convolutional neural network was used during feature extraction with the </a:t>
            </a:r>
            <a:r>
              <a:rPr lang="en-US" sz="1500" dirty="0" err="1"/>
              <a:t>relu</a:t>
            </a:r>
            <a:r>
              <a:rPr lang="en-US" sz="1500" dirty="0"/>
              <a:t> activation compared to sigmoid activation.  </a:t>
            </a:r>
          </a:p>
        </p:txBody>
      </p:sp>
    </p:spTree>
    <p:extLst>
      <p:ext uri="{BB962C8B-B14F-4D97-AF65-F5344CB8AC3E}">
        <p14:creationId xmlns:p14="http://schemas.microsoft.com/office/powerpoint/2010/main" val="235254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0120-6120-4C9B-B8E3-CB56D8E6BD24}"/>
              </a:ext>
            </a:extLst>
          </p:cNvPr>
          <p:cNvSpPr>
            <a:spLocks noGrp="1"/>
          </p:cNvSpPr>
          <p:nvPr>
            <p:ph type="title"/>
          </p:nvPr>
        </p:nvSpPr>
        <p:spPr/>
        <p:txBody>
          <a:bodyPr/>
          <a:lstStyle/>
          <a:p>
            <a:r>
              <a:rPr lang="fi-FI" dirty="0" err="1"/>
              <a:t>Task</a:t>
            </a:r>
            <a:r>
              <a:rPr lang="fi-FI" dirty="0"/>
              <a:t> 2</a:t>
            </a:r>
            <a:endParaRPr lang="en-US" dirty="0"/>
          </a:p>
        </p:txBody>
      </p:sp>
      <p:sp>
        <p:nvSpPr>
          <p:cNvPr id="3" name="Text Placeholder 2">
            <a:extLst>
              <a:ext uri="{FF2B5EF4-FFF2-40B4-BE49-F238E27FC236}">
                <a16:creationId xmlns:a16="http://schemas.microsoft.com/office/drawing/2014/main" id="{43D50EF1-9BD2-4F18-AEE8-DD1F61C996C8}"/>
              </a:ext>
            </a:extLst>
          </p:cNvPr>
          <p:cNvSpPr>
            <a:spLocks noGrp="1"/>
          </p:cNvSpPr>
          <p:nvPr>
            <p:ph type="body" idx="1"/>
          </p:nvPr>
        </p:nvSpPr>
        <p:spPr/>
        <p:txBody>
          <a:bodyPr>
            <a:normAutofit/>
          </a:bodyPr>
          <a:lstStyle/>
          <a:p>
            <a:r>
              <a:rPr lang="en-US" sz="3800" dirty="0"/>
              <a:t>Batch Gradient Descent on MNIST Dataset</a:t>
            </a:r>
          </a:p>
        </p:txBody>
      </p:sp>
      <p:sp>
        <p:nvSpPr>
          <p:cNvPr id="4" name="Date Placeholder 3">
            <a:extLst>
              <a:ext uri="{FF2B5EF4-FFF2-40B4-BE49-F238E27FC236}">
                <a16:creationId xmlns:a16="http://schemas.microsoft.com/office/drawing/2014/main" id="{5480211B-1AF2-46E6-A43E-8D0E99230291}"/>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71E16BAB-CF56-4E8D-A7D9-2B8F029E64B6}"/>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FD508949-5697-4F03-90F5-964ADA19D748}"/>
              </a:ext>
            </a:extLst>
          </p:cNvPr>
          <p:cNvSpPr>
            <a:spLocks noGrp="1"/>
          </p:cNvSpPr>
          <p:nvPr>
            <p:ph type="sldNum" sz="quarter" idx="12"/>
          </p:nvPr>
        </p:nvSpPr>
        <p:spPr/>
        <p:txBody>
          <a:bodyPr/>
          <a:lstStyle/>
          <a:p>
            <a:fld id="{1E68DD1B-5CD8-424B-8173-19E182143E0A}" type="slidenum">
              <a:rPr lang="en-US" smtClean="0"/>
              <a:t>2</a:t>
            </a:fld>
            <a:endParaRPr lang="en-US"/>
          </a:p>
        </p:txBody>
      </p:sp>
    </p:spTree>
    <p:extLst>
      <p:ext uri="{BB962C8B-B14F-4D97-AF65-F5344CB8AC3E}">
        <p14:creationId xmlns:p14="http://schemas.microsoft.com/office/powerpoint/2010/main" val="356835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325754" y="-64008"/>
            <a:ext cx="11658982" cy="1114425"/>
          </a:xfrm>
        </p:spPr>
        <p:txBody>
          <a:bodyPr>
            <a:normAutofit/>
          </a:bodyPr>
          <a:lstStyle/>
          <a:p>
            <a:r>
              <a:rPr lang="en-US" sz="3000" dirty="0"/>
              <a:t>Batch Gradient Descent on MNIST Dataset Details and Results</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3</a:t>
            </a:fld>
            <a:endParaRPr lang="en-US"/>
          </a:p>
        </p:txBody>
      </p:sp>
      <p:graphicFrame>
        <p:nvGraphicFramePr>
          <p:cNvPr id="8" name="Table 8">
            <a:extLst>
              <a:ext uri="{FF2B5EF4-FFF2-40B4-BE49-F238E27FC236}">
                <a16:creationId xmlns:a16="http://schemas.microsoft.com/office/drawing/2014/main" id="{F0CDBF82-E9C1-C744-A8B7-FC813AD2ABA1}"/>
              </a:ext>
            </a:extLst>
          </p:cNvPr>
          <p:cNvGraphicFramePr>
            <a:graphicFrameLocks noGrp="1"/>
          </p:cNvGraphicFramePr>
          <p:nvPr>
            <p:extLst>
              <p:ext uri="{D42A27DB-BD31-4B8C-83A1-F6EECF244321}">
                <p14:modId xmlns:p14="http://schemas.microsoft.com/office/powerpoint/2010/main" val="3877139794"/>
              </p:ext>
            </p:extLst>
          </p:nvPr>
        </p:nvGraphicFramePr>
        <p:xfrm>
          <a:off x="467614" y="1123442"/>
          <a:ext cx="11095735" cy="3718560"/>
        </p:xfrm>
        <a:graphic>
          <a:graphicData uri="http://schemas.openxmlformats.org/drawingml/2006/table">
            <a:tbl>
              <a:tblPr firstRow="1" bandRow="1">
                <a:tableStyleId>{E8B1032C-EA38-4F05-BA0D-38AFFFC7BED3}</a:tableStyleId>
              </a:tblPr>
              <a:tblGrid>
                <a:gridCol w="2759628">
                  <a:extLst>
                    <a:ext uri="{9D8B030D-6E8A-4147-A177-3AD203B41FA5}">
                      <a16:colId xmlns:a16="http://schemas.microsoft.com/office/drawing/2014/main" val="3271028956"/>
                    </a:ext>
                  </a:extLst>
                </a:gridCol>
                <a:gridCol w="2867043">
                  <a:extLst>
                    <a:ext uri="{9D8B030D-6E8A-4147-A177-3AD203B41FA5}">
                      <a16:colId xmlns:a16="http://schemas.microsoft.com/office/drawing/2014/main" val="1427350103"/>
                    </a:ext>
                  </a:extLst>
                </a:gridCol>
                <a:gridCol w="2666446">
                  <a:extLst>
                    <a:ext uri="{9D8B030D-6E8A-4147-A177-3AD203B41FA5}">
                      <a16:colId xmlns:a16="http://schemas.microsoft.com/office/drawing/2014/main" val="4121885180"/>
                    </a:ext>
                  </a:extLst>
                </a:gridCol>
                <a:gridCol w="2802618">
                  <a:extLst>
                    <a:ext uri="{9D8B030D-6E8A-4147-A177-3AD203B41FA5}">
                      <a16:colId xmlns:a16="http://schemas.microsoft.com/office/drawing/2014/main" val="456752779"/>
                    </a:ext>
                  </a:extLst>
                </a:gridCol>
              </a:tblGrid>
              <a:tr h="295848">
                <a:tc>
                  <a:txBody>
                    <a:bodyPr/>
                    <a:lstStyle/>
                    <a:p>
                      <a:pPr algn="l"/>
                      <a:r>
                        <a:rPr lang="en-US" u="sng" dirty="0"/>
                        <a:t>Network Details</a:t>
                      </a:r>
                    </a:p>
                  </a:txBody>
                  <a:tcPr/>
                </a:tc>
                <a:tc>
                  <a:txBody>
                    <a:bodyPr/>
                    <a:lstStyle/>
                    <a:p>
                      <a:pPr algn="ctr"/>
                      <a:r>
                        <a:rPr lang="en-US" sz="1700" dirty="0"/>
                        <a:t>Network 1</a:t>
                      </a:r>
                    </a:p>
                  </a:txBody>
                  <a:tcPr/>
                </a:tc>
                <a:tc>
                  <a:txBody>
                    <a:bodyPr/>
                    <a:lstStyle/>
                    <a:p>
                      <a:pPr algn="ctr"/>
                      <a:r>
                        <a:rPr lang="en-US" sz="1700" dirty="0"/>
                        <a:t>Network 2</a:t>
                      </a:r>
                    </a:p>
                  </a:txBody>
                  <a:tcPr/>
                </a:tc>
                <a:tc>
                  <a:txBody>
                    <a:bodyPr/>
                    <a:lstStyle/>
                    <a:p>
                      <a:pPr algn="ctr"/>
                      <a:r>
                        <a:rPr lang="en-US" sz="1700" dirty="0"/>
                        <a:t>Network 3</a:t>
                      </a:r>
                    </a:p>
                  </a:txBody>
                  <a:tcPr/>
                </a:tc>
                <a:extLst>
                  <a:ext uri="{0D108BD9-81ED-4DB2-BD59-A6C34878D82A}">
                    <a16:rowId xmlns:a16="http://schemas.microsoft.com/office/drawing/2014/main" val="3122720015"/>
                  </a:ext>
                </a:extLst>
              </a:tr>
              <a:tr h="283521">
                <a:tc>
                  <a:txBody>
                    <a:bodyPr/>
                    <a:lstStyle/>
                    <a:p>
                      <a:pPr algn="just"/>
                      <a:r>
                        <a:rPr lang="en-US" sz="1600" dirty="0"/>
                        <a:t>Hidden Layers / Neurons</a:t>
                      </a:r>
                    </a:p>
                  </a:txBody>
                  <a:tcPr/>
                </a:tc>
                <a:tc>
                  <a:txBody>
                    <a:bodyPr/>
                    <a:lstStyle/>
                    <a:p>
                      <a:pPr algn="ctr"/>
                      <a:r>
                        <a:rPr lang="en-US" sz="1600" dirty="0"/>
                        <a:t>1 / 64</a:t>
                      </a:r>
                    </a:p>
                  </a:txBody>
                  <a:tcPr/>
                </a:tc>
                <a:tc>
                  <a:txBody>
                    <a:bodyPr/>
                    <a:lstStyle/>
                    <a:p>
                      <a:pPr algn="ctr"/>
                      <a:r>
                        <a:rPr lang="en-US" sz="1600" dirty="0"/>
                        <a:t>2 / 64, 32</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283521">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Xavier</a:t>
                      </a:r>
                    </a:p>
                  </a:txBody>
                  <a:tcPr/>
                </a:tc>
                <a:extLst>
                  <a:ext uri="{0D108BD9-81ED-4DB2-BD59-A6C34878D82A}">
                    <a16:rowId xmlns:a16="http://schemas.microsoft.com/office/drawing/2014/main" val="2644714451"/>
                  </a:ext>
                </a:extLst>
              </a:tr>
              <a:tr h="283521">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283521">
                <a:tc>
                  <a:txBody>
                    <a:bodyPr/>
                    <a:lstStyle/>
                    <a:p>
                      <a:pPr algn="just"/>
                      <a:r>
                        <a:rPr lang="en-US" sz="1600" dirty="0"/>
                        <a:t>Epochs</a:t>
                      </a:r>
                    </a:p>
                  </a:txBody>
                  <a:tcPr/>
                </a:tc>
                <a:tc>
                  <a:txBody>
                    <a:bodyPr/>
                    <a:lstStyle/>
                    <a:p>
                      <a:pPr algn="ctr"/>
                      <a:r>
                        <a:rPr lang="en-US" sz="1600" dirty="0"/>
                        <a:t>4000</a:t>
                      </a:r>
                    </a:p>
                  </a:txBody>
                  <a:tcPr/>
                </a:tc>
                <a:tc>
                  <a:txBody>
                    <a:bodyPr/>
                    <a:lstStyle/>
                    <a:p>
                      <a:pPr algn="ctr"/>
                      <a:r>
                        <a:rPr lang="en-US" sz="1600" dirty="0"/>
                        <a:t>4000</a:t>
                      </a:r>
                    </a:p>
                  </a:txBody>
                  <a:tcPr/>
                </a:tc>
                <a:tc>
                  <a:txBody>
                    <a:bodyPr/>
                    <a:lstStyle/>
                    <a:p>
                      <a:pPr algn="ctr"/>
                      <a:r>
                        <a:rPr lang="en-US" sz="1600" dirty="0"/>
                        <a:t>4000</a:t>
                      </a:r>
                    </a:p>
                  </a:txBody>
                  <a:tcPr/>
                </a:tc>
                <a:extLst>
                  <a:ext uri="{0D108BD9-81ED-4DB2-BD59-A6C34878D82A}">
                    <a16:rowId xmlns:a16="http://schemas.microsoft.com/office/drawing/2014/main" val="513265561"/>
                  </a:ext>
                </a:extLst>
              </a:tr>
              <a:tr h="283521">
                <a:tc>
                  <a:txBody>
                    <a:bodyPr/>
                    <a:lstStyle/>
                    <a:p>
                      <a:pPr algn="just"/>
                      <a:r>
                        <a:rPr lang="en-US" sz="1600" dirty="0"/>
                        <a:t>Training data size</a:t>
                      </a:r>
                    </a:p>
                  </a:txBody>
                  <a:tcPr/>
                </a:tc>
                <a:tc>
                  <a:txBody>
                    <a:bodyPr/>
                    <a:lstStyle/>
                    <a:p>
                      <a:pPr algn="ctr"/>
                      <a:r>
                        <a:rPr lang="en-US" sz="1600" dirty="0"/>
                        <a:t>54,000</a:t>
                      </a:r>
                    </a:p>
                  </a:txBody>
                  <a:tcPr/>
                </a:tc>
                <a:tc>
                  <a:txBody>
                    <a:bodyPr/>
                    <a:lstStyle/>
                    <a:p>
                      <a:pPr algn="ctr"/>
                      <a:r>
                        <a:rPr lang="en-US" sz="1600" dirty="0"/>
                        <a:t>54,000</a:t>
                      </a:r>
                    </a:p>
                  </a:txBody>
                  <a:tcPr/>
                </a:tc>
                <a:tc>
                  <a:txBody>
                    <a:bodyPr/>
                    <a:lstStyle/>
                    <a:p>
                      <a:pPr algn="ctr"/>
                      <a:r>
                        <a:rPr lang="en-US" sz="1600" dirty="0"/>
                        <a:t>54,000</a:t>
                      </a:r>
                    </a:p>
                  </a:txBody>
                  <a:tcPr/>
                </a:tc>
                <a:extLst>
                  <a:ext uri="{0D108BD9-81ED-4DB2-BD59-A6C34878D82A}">
                    <a16:rowId xmlns:a16="http://schemas.microsoft.com/office/drawing/2014/main" val="2700220965"/>
                  </a:ext>
                </a:extLst>
              </a:tr>
              <a:tr h="283521">
                <a:tc>
                  <a:txBody>
                    <a:bodyPr/>
                    <a:lstStyle/>
                    <a:p>
                      <a:pPr algn="just"/>
                      <a:r>
                        <a:rPr lang="en-US" sz="1600" dirty="0"/>
                        <a:t>Validation data size</a:t>
                      </a:r>
                    </a:p>
                  </a:txBody>
                  <a:tcPr/>
                </a:tc>
                <a:tc>
                  <a:txBody>
                    <a:bodyPr/>
                    <a:lstStyle/>
                    <a:p>
                      <a:pPr algn="ctr"/>
                      <a:r>
                        <a:rPr lang="en-US" sz="1600" dirty="0"/>
                        <a:t>6,000</a:t>
                      </a:r>
                    </a:p>
                  </a:txBody>
                  <a:tcPr/>
                </a:tc>
                <a:tc>
                  <a:txBody>
                    <a:bodyPr/>
                    <a:lstStyle/>
                    <a:p>
                      <a:pPr algn="ctr"/>
                      <a:r>
                        <a:rPr lang="en-US" sz="1600" dirty="0"/>
                        <a:t>6,000</a:t>
                      </a:r>
                    </a:p>
                  </a:txBody>
                  <a:tcPr/>
                </a:tc>
                <a:tc>
                  <a:txBody>
                    <a:bodyPr/>
                    <a:lstStyle/>
                    <a:p>
                      <a:pPr algn="ctr"/>
                      <a:r>
                        <a:rPr lang="en-US" sz="1600" dirty="0"/>
                        <a:t>6,000</a:t>
                      </a:r>
                    </a:p>
                  </a:txBody>
                  <a:tcPr/>
                </a:tc>
                <a:extLst>
                  <a:ext uri="{0D108BD9-81ED-4DB2-BD59-A6C34878D82A}">
                    <a16:rowId xmlns:a16="http://schemas.microsoft.com/office/drawing/2014/main" val="3829158493"/>
                  </a:ext>
                </a:extLst>
              </a:tr>
              <a:tr h="283521">
                <a:tc>
                  <a:txBody>
                    <a:bodyPr/>
                    <a:lstStyle/>
                    <a:p>
                      <a:pPr algn="just"/>
                      <a:r>
                        <a:rPr lang="en-US" sz="1600" dirty="0"/>
                        <a:t>Test data size</a:t>
                      </a:r>
                    </a:p>
                  </a:txBody>
                  <a:tcPr/>
                </a:tc>
                <a:tc>
                  <a:txBody>
                    <a:bodyPr/>
                    <a:lstStyle/>
                    <a:p>
                      <a:pPr algn="ctr"/>
                      <a:r>
                        <a:rPr lang="en-US" sz="1600" dirty="0"/>
                        <a:t>10,000</a:t>
                      </a:r>
                    </a:p>
                  </a:txBody>
                  <a:tcPr/>
                </a:tc>
                <a:tc>
                  <a:txBody>
                    <a:bodyPr/>
                    <a:lstStyle/>
                    <a:p>
                      <a:pPr algn="ctr"/>
                      <a:r>
                        <a:rPr lang="en-US" sz="1600" dirty="0"/>
                        <a:t>10,000</a:t>
                      </a:r>
                    </a:p>
                  </a:txBody>
                  <a:tcPr/>
                </a:tc>
                <a:tc>
                  <a:txBody>
                    <a:bodyPr/>
                    <a:lstStyle/>
                    <a:p>
                      <a:pPr algn="ctr"/>
                      <a:r>
                        <a:rPr lang="en-US" sz="1600" dirty="0"/>
                        <a:t>10,000</a:t>
                      </a:r>
                    </a:p>
                  </a:txBody>
                  <a:tcPr/>
                </a:tc>
                <a:extLst>
                  <a:ext uri="{0D108BD9-81ED-4DB2-BD59-A6C34878D82A}">
                    <a16:rowId xmlns:a16="http://schemas.microsoft.com/office/drawing/2014/main" val="1786572638"/>
                  </a:ext>
                </a:extLst>
              </a:tr>
              <a:tr h="283521">
                <a:tc>
                  <a:txBody>
                    <a:bodyPr/>
                    <a:lstStyle/>
                    <a:p>
                      <a:pPr algn="just"/>
                      <a:r>
                        <a:rPr lang="en-US" sz="1600" dirty="0"/>
                        <a:t>Hidden layers activation</a:t>
                      </a:r>
                    </a:p>
                  </a:txBody>
                  <a:tcPr/>
                </a:tc>
                <a:tc>
                  <a:txBody>
                    <a:bodyPr/>
                    <a:lstStyle/>
                    <a:p>
                      <a:pPr algn="ctr"/>
                      <a:r>
                        <a:rPr lang="en-US" sz="1600" dirty="0"/>
                        <a:t>Sigmoid</a:t>
                      </a:r>
                    </a:p>
                  </a:txBody>
                  <a:tcPr/>
                </a:tc>
                <a:tc>
                  <a:txBody>
                    <a:bodyPr/>
                    <a:lstStyle/>
                    <a:p>
                      <a:pPr algn="ctr"/>
                      <a:r>
                        <a:rPr lang="en-US" sz="1600" dirty="0"/>
                        <a:t>Sigmoid</a:t>
                      </a:r>
                    </a:p>
                  </a:txBody>
                  <a:tcPr/>
                </a:tc>
                <a:tc>
                  <a:txBody>
                    <a:bodyPr/>
                    <a:lstStyle/>
                    <a:p>
                      <a:pPr algn="ctr"/>
                      <a:r>
                        <a:rPr lang="en-US" sz="1600" dirty="0"/>
                        <a:t>Sigmoid</a:t>
                      </a:r>
                    </a:p>
                  </a:txBody>
                  <a:tcPr/>
                </a:tc>
                <a:extLst>
                  <a:ext uri="{0D108BD9-81ED-4DB2-BD59-A6C34878D82A}">
                    <a16:rowId xmlns:a16="http://schemas.microsoft.com/office/drawing/2014/main" val="694758563"/>
                  </a:ext>
                </a:extLst>
              </a:tr>
              <a:tr h="283521">
                <a:tc>
                  <a:txBody>
                    <a:bodyPr/>
                    <a:lstStyle/>
                    <a:p>
                      <a:pPr algn="just"/>
                      <a:r>
                        <a:rPr lang="en-US" sz="1600" dirty="0"/>
                        <a:t>Output layer activation</a:t>
                      </a:r>
                    </a:p>
                  </a:txBody>
                  <a:tcPr/>
                </a:tc>
                <a:tc>
                  <a:txBody>
                    <a:bodyPr/>
                    <a:lstStyle/>
                    <a:p>
                      <a:pPr algn="ctr"/>
                      <a:r>
                        <a:rPr lang="en-US" sz="1600" dirty="0"/>
                        <a:t>Softmax</a:t>
                      </a:r>
                    </a:p>
                  </a:txBody>
                  <a:tcPr/>
                </a:tc>
                <a:tc>
                  <a:txBody>
                    <a:bodyPr/>
                    <a:lstStyle/>
                    <a:p>
                      <a:pPr algn="ctr"/>
                      <a:r>
                        <a:rPr lang="en-US" sz="1600" dirty="0"/>
                        <a:t>Softmax</a:t>
                      </a:r>
                    </a:p>
                  </a:txBody>
                  <a:tcPr/>
                </a:tc>
                <a:tc>
                  <a:txBody>
                    <a:bodyPr/>
                    <a:lstStyle/>
                    <a:p>
                      <a:pPr algn="ctr"/>
                      <a:r>
                        <a:rPr lang="en-US" sz="1600" dirty="0"/>
                        <a:t>Softmax</a:t>
                      </a:r>
                    </a:p>
                  </a:txBody>
                  <a:tcPr/>
                </a:tc>
                <a:extLst>
                  <a:ext uri="{0D108BD9-81ED-4DB2-BD59-A6C34878D82A}">
                    <a16:rowId xmlns:a16="http://schemas.microsoft.com/office/drawing/2014/main" val="971829885"/>
                  </a:ext>
                </a:extLst>
              </a:tr>
              <a:tr h="283521">
                <a:tc>
                  <a:txBody>
                    <a:bodyPr/>
                    <a:lstStyle/>
                    <a:p>
                      <a:pPr algn="just"/>
                      <a:r>
                        <a:rPr lang="en-US" sz="1600" dirty="0"/>
                        <a:t>Loss</a:t>
                      </a:r>
                    </a:p>
                  </a:txBody>
                  <a:tcPr/>
                </a:tc>
                <a:tc>
                  <a:txBody>
                    <a:bodyPr/>
                    <a:lstStyle/>
                    <a:p>
                      <a:pPr algn="ct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extLst>
                  <a:ext uri="{0D108BD9-81ED-4DB2-BD59-A6C34878D82A}">
                    <a16:rowId xmlns:a16="http://schemas.microsoft.com/office/drawing/2014/main" val="2469950977"/>
                  </a:ext>
                </a:extLst>
              </a:tr>
            </a:tbl>
          </a:graphicData>
        </a:graphic>
      </p:graphicFrame>
      <p:graphicFrame>
        <p:nvGraphicFramePr>
          <p:cNvPr id="17" name="Table 8">
            <a:extLst>
              <a:ext uri="{FF2B5EF4-FFF2-40B4-BE49-F238E27FC236}">
                <a16:creationId xmlns:a16="http://schemas.microsoft.com/office/drawing/2014/main" id="{DDB3E2CC-41A7-164C-AD24-2D2F0CE8F819}"/>
              </a:ext>
            </a:extLst>
          </p:cNvPr>
          <p:cNvGraphicFramePr>
            <a:graphicFrameLocks noGrp="1"/>
          </p:cNvGraphicFramePr>
          <p:nvPr>
            <p:extLst>
              <p:ext uri="{D42A27DB-BD31-4B8C-83A1-F6EECF244321}">
                <p14:modId xmlns:p14="http://schemas.microsoft.com/office/powerpoint/2010/main" val="1209245549"/>
              </p:ext>
            </p:extLst>
          </p:nvPr>
        </p:nvGraphicFramePr>
        <p:xfrm>
          <a:off x="431038" y="5079619"/>
          <a:ext cx="8335010" cy="1706880"/>
        </p:xfrm>
        <a:graphic>
          <a:graphicData uri="http://schemas.openxmlformats.org/drawingml/2006/table">
            <a:tbl>
              <a:tblPr firstRow="1" bandRow="1">
                <a:tableStyleId>{E8B1032C-EA38-4F05-BA0D-38AFFFC7BED3}</a:tableStyleId>
              </a:tblPr>
              <a:tblGrid>
                <a:gridCol w="2777018">
                  <a:extLst>
                    <a:ext uri="{9D8B030D-6E8A-4147-A177-3AD203B41FA5}">
                      <a16:colId xmlns:a16="http://schemas.microsoft.com/office/drawing/2014/main" val="3271028956"/>
                    </a:ext>
                  </a:extLst>
                </a:gridCol>
                <a:gridCol w="1772169">
                  <a:extLst>
                    <a:ext uri="{9D8B030D-6E8A-4147-A177-3AD203B41FA5}">
                      <a16:colId xmlns:a16="http://schemas.microsoft.com/office/drawing/2014/main" val="1427350103"/>
                    </a:ext>
                  </a:extLst>
                </a:gridCol>
                <a:gridCol w="2032417">
                  <a:extLst>
                    <a:ext uri="{9D8B030D-6E8A-4147-A177-3AD203B41FA5}">
                      <a16:colId xmlns:a16="http://schemas.microsoft.com/office/drawing/2014/main" val="4121885180"/>
                    </a:ext>
                  </a:extLst>
                </a:gridCol>
                <a:gridCol w="1753406">
                  <a:extLst>
                    <a:ext uri="{9D8B030D-6E8A-4147-A177-3AD203B41FA5}">
                      <a16:colId xmlns:a16="http://schemas.microsoft.com/office/drawing/2014/main" val="456752779"/>
                    </a:ext>
                  </a:extLst>
                </a:gridCol>
              </a:tblGrid>
              <a:tr h="311785">
                <a:tc>
                  <a:txBody>
                    <a:bodyPr/>
                    <a:lstStyle/>
                    <a:p>
                      <a:pPr algn="l"/>
                      <a:r>
                        <a:rPr lang="en-US" u="sng" dirty="0"/>
                        <a:t>Results</a:t>
                      </a:r>
                    </a:p>
                  </a:txBody>
                  <a:tcPr/>
                </a:tc>
                <a:tc>
                  <a:txBody>
                    <a:bodyPr/>
                    <a:lstStyle/>
                    <a:p>
                      <a:pPr algn="ctr"/>
                      <a:r>
                        <a:rPr lang="en-US" sz="1700" dirty="0"/>
                        <a:t>Network 1</a:t>
                      </a:r>
                    </a:p>
                  </a:txBody>
                  <a:tcPr/>
                </a:tc>
                <a:tc>
                  <a:txBody>
                    <a:bodyPr/>
                    <a:lstStyle/>
                    <a:p>
                      <a:pPr algn="ctr"/>
                      <a:r>
                        <a:rPr lang="en-US" sz="1700" dirty="0"/>
                        <a:t>Network 2</a:t>
                      </a:r>
                    </a:p>
                  </a:txBody>
                  <a:tcPr/>
                </a:tc>
                <a:tc>
                  <a:txBody>
                    <a:bodyPr/>
                    <a:lstStyle/>
                    <a:p>
                      <a:pPr algn="ctr"/>
                      <a:r>
                        <a:rPr lang="en-US" sz="1700" dirty="0"/>
                        <a:t>Network 3</a:t>
                      </a:r>
                    </a:p>
                  </a:txBody>
                  <a:tcPr/>
                </a:tc>
                <a:extLst>
                  <a:ext uri="{0D108BD9-81ED-4DB2-BD59-A6C34878D82A}">
                    <a16:rowId xmlns:a16="http://schemas.microsoft.com/office/drawing/2014/main" val="3122720015"/>
                  </a:ext>
                </a:extLst>
              </a:tr>
              <a:tr h="311785">
                <a:tc>
                  <a:txBody>
                    <a:bodyPr/>
                    <a:lstStyle/>
                    <a:p>
                      <a:pPr algn="just"/>
                      <a:r>
                        <a:rPr lang="en-US" sz="1600" dirty="0"/>
                        <a:t>Training Accuracy</a:t>
                      </a:r>
                    </a:p>
                  </a:txBody>
                  <a:tcPr/>
                </a:tc>
                <a:tc>
                  <a:txBody>
                    <a:bodyPr/>
                    <a:lstStyle/>
                    <a:p>
                      <a:pPr algn="ctr"/>
                      <a:r>
                        <a:rPr lang="en-US" sz="1600" dirty="0"/>
                        <a:t>96.68 %</a:t>
                      </a:r>
                    </a:p>
                  </a:txBody>
                  <a:tcPr/>
                </a:tc>
                <a:tc>
                  <a:txBody>
                    <a:bodyPr/>
                    <a:lstStyle/>
                    <a:p>
                      <a:pPr algn="ctr"/>
                      <a:r>
                        <a:rPr lang="en-US" sz="1600" dirty="0"/>
                        <a:t>97.24 %</a:t>
                      </a:r>
                    </a:p>
                  </a:txBody>
                  <a:tcPr/>
                </a:tc>
                <a:tc>
                  <a:txBody>
                    <a:bodyPr/>
                    <a:lstStyle/>
                    <a:p>
                      <a:pPr algn="ctr"/>
                      <a:r>
                        <a:rPr lang="en-US" sz="1600" dirty="0"/>
                        <a:t>97.23 %</a:t>
                      </a:r>
                    </a:p>
                  </a:txBody>
                  <a:tcPr/>
                </a:tc>
                <a:extLst>
                  <a:ext uri="{0D108BD9-81ED-4DB2-BD59-A6C34878D82A}">
                    <a16:rowId xmlns:a16="http://schemas.microsoft.com/office/drawing/2014/main" val="2535129477"/>
                  </a:ext>
                </a:extLst>
              </a:tr>
              <a:tr h="311785">
                <a:tc>
                  <a:txBody>
                    <a:bodyPr/>
                    <a:lstStyle/>
                    <a:p>
                      <a:pPr algn="just"/>
                      <a:r>
                        <a:rPr lang="en-US" sz="1600" dirty="0"/>
                        <a:t>Validation Accuracy</a:t>
                      </a:r>
                    </a:p>
                  </a:txBody>
                  <a:tcPr/>
                </a:tc>
                <a:tc>
                  <a:txBody>
                    <a:bodyPr/>
                    <a:lstStyle/>
                    <a:p>
                      <a:pPr algn="ctr"/>
                      <a:r>
                        <a:rPr lang="en-US" sz="1600" dirty="0"/>
                        <a:t>96.83 %</a:t>
                      </a:r>
                    </a:p>
                  </a:txBody>
                  <a:tcPr/>
                </a:tc>
                <a:tc>
                  <a:txBody>
                    <a:bodyPr/>
                    <a:lstStyle/>
                    <a:p>
                      <a:pPr algn="ctr"/>
                      <a:r>
                        <a:rPr lang="en-US" sz="1600" dirty="0"/>
                        <a:t>97.10 %</a:t>
                      </a:r>
                    </a:p>
                  </a:txBody>
                  <a:tcPr/>
                </a:tc>
                <a:tc>
                  <a:txBody>
                    <a:bodyPr/>
                    <a:lstStyle/>
                    <a:p>
                      <a:pPr algn="ctr"/>
                      <a:r>
                        <a:rPr lang="en-US" sz="1600" dirty="0"/>
                        <a:t>96.31 %</a:t>
                      </a:r>
                    </a:p>
                  </a:txBody>
                  <a:tcPr/>
                </a:tc>
                <a:extLst>
                  <a:ext uri="{0D108BD9-81ED-4DB2-BD59-A6C34878D82A}">
                    <a16:rowId xmlns:a16="http://schemas.microsoft.com/office/drawing/2014/main" val="2644714451"/>
                  </a:ext>
                </a:extLst>
              </a:tr>
              <a:tr h="311785">
                <a:tc>
                  <a:txBody>
                    <a:bodyPr/>
                    <a:lstStyle/>
                    <a:p>
                      <a:pPr algn="just"/>
                      <a:r>
                        <a:rPr lang="en-US" sz="1600" dirty="0"/>
                        <a:t>Test Accuracy</a:t>
                      </a:r>
                    </a:p>
                  </a:txBody>
                  <a:tcPr/>
                </a:tc>
                <a:tc>
                  <a:txBody>
                    <a:bodyPr/>
                    <a:lstStyle/>
                    <a:p>
                      <a:pPr algn="ctr"/>
                      <a:r>
                        <a:rPr lang="en-US" sz="1600" dirty="0"/>
                        <a:t>96.08 %</a:t>
                      </a:r>
                    </a:p>
                  </a:txBody>
                  <a:tcPr/>
                </a:tc>
                <a:tc>
                  <a:txBody>
                    <a:bodyPr/>
                    <a:lstStyle/>
                    <a:p>
                      <a:pPr algn="ctr"/>
                      <a:r>
                        <a:rPr lang="en-US" sz="1600" dirty="0"/>
                        <a:t>96.26 %</a:t>
                      </a:r>
                    </a:p>
                  </a:txBody>
                  <a:tcPr/>
                </a:tc>
                <a:tc>
                  <a:txBody>
                    <a:bodyPr/>
                    <a:lstStyle/>
                    <a:p>
                      <a:pPr algn="ctr"/>
                      <a:r>
                        <a:rPr lang="en-US" sz="1600" dirty="0"/>
                        <a:t>95.94 %</a:t>
                      </a:r>
                    </a:p>
                  </a:txBody>
                  <a:tcPr/>
                </a:tc>
                <a:extLst>
                  <a:ext uri="{0D108BD9-81ED-4DB2-BD59-A6C34878D82A}">
                    <a16:rowId xmlns:a16="http://schemas.microsoft.com/office/drawing/2014/main" val="2208189986"/>
                  </a:ext>
                </a:extLst>
              </a:tr>
              <a:tr h="311785">
                <a:tc>
                  <a:txBody>
                    <a:bodyPr/>
                    <a:lstStyle/>
                    <a:p>
                      <a:pPr algn="just"/>
                      <a:r>
                        <a:rPr lang="en-US" sz="1600" dirty="0"/>
                        <a:t>Training Loss</a:t>
                      </a:r>
                    </a:p>
                  </a:txBody>
                  <a:tcPr/>
                </a:tc>
                <a:tc>
                  <a:txBody>
                    <a:bodyPr/>
                    <a:lstStyle/>
                    <a:p>
                      <a:pPr algn="ctr"/>
                      <a:r>
                        <a:rPr lang="en-US" sz="1600" dirty="0"/>
                        <a:t>0.14855</a:t>
                      </a:r>
                    </a:p>
                  </a:txBody>
                  <a:tcPr/>
                </a:tc>
                <a:tc>
                  <a:txBody>
                    <a:bodyPr/>
                    <a:lstStyle/>
                    <a:p>
                      <a:pPr algn="ctr"/>
                      <a:r>
                        <a:rPr lang="en-US" sz="1600" dirty="0"/>
                        <a:t>0.13036</a:t>
                      </a:r>
                    </a:p>
                  </a:txBody>
                  <a:tcPr/>
                </a:tc>
                <a:tc>
                  <a:txBody>
                    <a:bodyPr/>
                    <a:lstStyle/>
                    <a:p>
                      <a:pPr algn="ctr"/>
                      <a:r>
                        <a:rPr lang="en-US" sz="1600" dirty="0"/>
                        <a:t>0.14048</a:t>
                      </a:r>
                    </a:p>
                  </a:txBody>
                  <a:tcPr/>
                </a:tc>
                <a:extLst>
                  <a:ext uri="{0D108BD9-81ED-4DB2-BD59-A6C34878D82A}">
                    <a16:rowId xmlns:a16="http://schemas.microsoft.com/office/drawing/2014/main" val="69211103"/>
                  </a:ext>
                </a:extLst>
              </a:tr>
            </a:tbl>
          </a:graphicData>
        </a:graphic>
      </p:graphicFrame>
    </p:spTree>
    <p:extLst>
      <p:ext uri="{BB962C8B-B14F-4D97-AF65-F5344CB8AC3E}">
        <p14:creationId xmlns:p14="http://schemas.microsoft.com/office/powerpoint/2010/main" val="53725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4</a:t>
            </a:fld>
            <a:endParaRPr lang="en-US"/>
          </a:p>
        </p:txBody>
      </p:sp>
      <p:sp>
        <p:nvSpPr>
          <p:cNvPr id="15" name="Title 1">
            <a:extLst>
              <a:ext uri="{FF2B5EF4-FFF2-40B4-BE49-F238E27FC236}">
                <a16:creationId xmlns:a16="http://schemas.microsoft.com/office/drawing/2014/main" id="{04EC99EB-B407-B84F-B05C-EFC8363F7F58}"/>
              </a:ext>
            </a:extLst>
          </p:cNvPr>
          <p:cNvSpPr txBox="1">
            <a:spLocks/>
          </p:cNvSpPr>
          <p:nvPr/>
        </p:nvSpPr>
        <p:spPr>
          <a:xfrm>
            <a:off x="386714" y="131064"/>
            <a:ext cx="11658982" cy="111442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dirty="0"/>
              <a:t>Network Convergence Graph</a:t>
            </a:r>
          </a:p>
        </p:txBody>
      </p:sp>
      <p:pic>
        <p:nvPicPr>
          <p:cNvPr id="16" name="Picture 15">
            <a:extLst>
              <a:ext uri="{FF2B5EF4-FFF2-40B4-BE49-F238E27FC236}">
                <a16:creationId xmlns:a16="http://schemas.microsoft.com/office/drawing/2014/main" id="{AA59B2F5-1AE8-7F47-A8E0-74B0AAAEFA9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4352" y="1890650"/>
            <a:ext cx="3960000" cy="2160000"/>
          </a:xfrm>
          <a:prstGeom prst="rect">
            <a:avLst/>
          </a:prstGeom>
        </p:spPr>
      </p:pic>
      <p:pic>
        <p:nvPicPr>
          <p:cNvPr id="18" name="Picture 17">
            <a:extLst>
              <a:ext uri="{FF2B5EF4-FFF2-40B4-BE49-F238E27FC236}">
                <a16:creationId xmlns:a16="http://schemas.microsoft.com/office/drawing/2014/main" id="{0E687B50-5EE2-5544-AF11-13E1163E597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4460374"/>
            <a:ext cx="3960000" cy="2160000"/>
          </a:xfrm>
          <a:prstGeom prst="rect">
            <a:avLst/>
          </a:prstGeom>
        </p:spPr>
      </p:pic>
      <p:pic>
        <p:nvPicPr>
          <p:cNvPr id="20" name="Picture 19">
            <a:extLst>
              <a:ext uri="{FF2B5EF4-FFF2-40B4-BE49-F238E27FC236}">
                <a16:creationId xmlns:a16="http://schemas.microsoft.com/office/drawing/2014/main" id="{E6182368-4A72-5840-9BF1-6524449A7A0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134819" y="1890650"/>
            <a:ext cx="3960000" cy="2160000"/>
          </a:xfrm>
          <a:prstGeom prst="rect">
            <a:avLst/>
          </a:prstGeom>
        </p:spPr>
      </p:pic>
      <p:pic>
        <p:nvPicPr>
          <p:cNvPr id="22" name="Picture 21">
            <a:extLst>
              <a:ext uri="{FF2B5EF4-FFF2-40B4-BE49-F238E27FC236}">
                <a16:creationId xmlns:a16="http://schemas.microsoft.com/office/drawing/2014/main" id="{E9265A7F-A1C1-DE4A-801D-57910BFF8442}"/>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112643" y="4460374"/>
            <a:ext cx="3960000" cy="2160000"/>
          </a:xfrm>
          <a:prstGeom prst="rect">
            <a:avLst/>
          </a:prstGeom>
        </p:spPr>
      </p:pic>
      <p:pic>
        <p:nvPicPr>
          <p:cNvPr id="24" name="Picture 23">
            <a:extLst>
              <a:ext uri="{FF2B5EF4-FFF2-40B4-BE49-F238E27FC236}">
                <a16:creationId xmlns:a16="http://schemas.microsoft.com/office/drawing/2014/main" id="{DE0DC585-795F-5B40-A4E6-5AC54751230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8225286" y="1890650"/>
            <a:ext cx="3960000" cy="2160000"/>
          </a:xfrm>
          <a:prstGeom prst="rect">
            <a:avLst/>
          </a:prstGeom>
        </p:spPr>
      </p:pic>
      <p:pic>
        <p:nvPicPr>
          <p:cNvPr id="26" name="Picture 25">
            <a:extLst>
              <a:ext uri="{FF2B5EF4-FFF2-40B4-BE49-F238E27FC236}">
                <a16:creationId xmlns:a16="http://schemas.microsoft.com/office/drawing/2014/main" id="{84976347-84A1-6C42-9A50-07066015852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225286" y="4460374"/>
            <a:ext cx="3960000" cy="2160000"/>
          </a:xfrm>
          <a:prstGeom prst="rect">
            <a:avLst/>
          </a:prstGeom>
        </p:spPr>
      </p:pic>
      <p:sp>
        <p:nvSpPr>
          <p:cNvPr id="27" name="Content Placeholder 3">
            <a:extLst>
              <a:ext uri="{FF2B5EF4-FFF2-40B4-BE49-F238E27FC236}">
                <a16:creationId xmlns:a16="http://schemas.microsoft.com/office/drawing/2014/main" id="{A12940B8-C3D0-A346-8DFE-32768FE19E0B}"/>
              </a:ext>
            </a:extLst>
          </p:cNvPr>
          <p:cNvSpPr>
            <a:spLocks noGrp="1"/>
          </p:cNvSpPr>
          <p:nvPr>
            <p:ph idx="1"/>
          </p:nvPr>
        </p:nvSpPr>
        <p:spPr>
          <a:xfrm>
            <a:off x="1248409" y="1480926"/>
            <a:ext cx="1463182" cy="385678"/>
          </a:xfrm>
        </p:spPr>
        <p:txBody>
          <a:bodyPr>
            <a:normAutofit/>
          </a:bodyPr>
          <a:lstStyle/>
          <a:p>
            <a:pPr marL="0" indent="0">
              <a:buNone/>
            </a:pPr>
            <a:r>
              <a:rPr lang="en-US" dirty="0"/>
              <a:t>Network 1</a:t>
            </a:r>
          </a:p>
        </p:txBody>
      </p:sp>
      <p:sp>
        <p:nvSpPr>
          <p:cNvPr id="28" name="Content Placeholder 3">
            <a:extLst>
              <a:ext uri="{FF2B5EF4-FFF2-40B4-BE49-F238E27FC236}">
                <a16:creationId xmlns:a16="http://schemas.microsoft.com/office/drawing/2014/main" id="{9AB2538F-77BA-E44E-97A0-4920727132CE}"/>
              </a:ext>
            </a:extLst>
          </p:cNvPr>
          <p:cNvSpPr txBox="1">
            <a:spLocks/>
          </p:cNvSpPr>
          <p:nvPr/>
        </p:nvSpPr>
        <p:spPr>
          <a:xfrm>
            <a:off x="5484614" y="148092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2</a:t>
            </a:r>
          </a:p>
        </p:txBody>
      </p:sp>
      <p:sp>
        <p:nvSpPr>
          <p:cNvPr id="29" name="Content Placeholder 3">
            <a:extLst>
              <a:ext uri="{FF2B5EF4-FFF2-40B4-BE49-F238E27FC236}">
                <a16:creationId xmlns:a16="http://schemas.microsoft.com/office/drawing/2014/main" id="{1A2B54E8-C2AA-E94C-A6E8-B74D70C40E05}"/>
              </a:ext>
            </a:extLst>
          </p:cNvPr>
          <p:cNvSpPr txBox="1">
            <a:spLocks/>
          </p:cNvSpPr>
          <p:nvPr/>
        </p:nvSpPr>
        <p:spPr>
          <a:xfrm>
            <a:off x="9720819" y="147854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3</a:t>
            </a:r>
          </a:p>
        </p:txBody>
      </p:sp>
    </p:spTree>
    <p:extLst>
      <p:ext uri="{BB962C8B-B14F-4D97-AF65-F5344CB8AC3E}">
        <p14:creationId xmlns:p14="http://schemas.microsoft.com/office/powerpoint/2010/main" val="342574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0120-6120-4C9B-B8E3-CB56D8E6BD24}"/>
              </a:ext>
            </a:extLst>
          </p:cNvPr>
          <p:cNvSpPr>
            <a:spLocks noGrp="1"/>
          </p:cNvSpPr>
          <p:nvPr>
            <p:ph type="title"/>
          </p:nvPr>
        </p:nvSpPr>
        <p:spPr/>
        <p:txBody>
          <a:bodyPr/>
          <a:lstStyle/>
          <a:p>
            <a:r>
              <a:rPr lang="fi-FI" dirty="0" err="1"/>
              <a:t>Task</a:t>
            </a:r>
            <a:r>
              <a:rPr lang="fi-FI" dirty="0"/>
              <a:t> 3</a:t>
            </a:r>
            <a:endParaRPr lang="en-US" dirty="0"/>
          </a:p>
        </p:txBody>
      </p:sp>
      <p:sp>
        <p:nvSpPr>
          <p:cNvPr id="3" name="Text Placeholder 2">
            <a:extLst>
              <a:ext uri="{FF2B5EF4-FFF2-40B4-BE49-F238E27FC236}">
                <a16:creationId xmlns:a16="http://schemas.microsoft.com/office/drawing/2014/main" id="{43D50EF1-9BD2-4F18-AEE8-DD1F61C996C8}"/>
              </a:ext>
            </a:extLst>
          </p:cNvPr>
          <p:cNvSpPr>
            <a:spLocks noGrp="1"/>
          </p:cNvSpPr>
          <p:nvPr>
            <p:ph type="body" idx="1"/>
          </p:nvPr>
        </p:nvSpPr>
        <p:spPr/>
        <p:txBody>
          <a:bodyPr>
            <a:normAutofit/>
          </a:bodyPr>
          <a:lstStyle/>
          <a:p>
            <a:r>
              <a:rPr lang="en-US" sz="3800" dirty="0"/>
              <a:t>Mini-Batch Gradient Descent on MNIST Dataset (Sigmoid vs </a:t>
            </a:r>
            <a:r>
              <a:rPr lang="en-US" sz="3800" dirty="0" err="1"/>
              <a:t>ReLU</a:t>
            </a:r>
            <a:r>
              <a:rPr lang="en-US" sz="3800" dirty="0"/>
              <a:t>)</a:t>
            </a:r>
          </a:p>
        </p:txBody>
      </p:sp>
      <p:sp>
        <p:nvSpPr>
          <p:cNvPr id="4" name="Date Placeholder 3">
            <a:extLst>
              <a:ext uri="{FF2B5EF4-FFF2-40B4-BE49-F238E27FC236}">
                <a16:creationId xmlns:a16="http://schemas.microsoft.com/office/drawing/2014/main" id="{5480211B-1AF2-46E6-A43E-8D0E99230291}"/>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71E16BAB-CF56-4E8D-A7D9-2B8F029E64B6}"/>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FD508949-5697-4F03-90F5-964ADA19D748}"/>
              </a:ext>
            </a:extLst>
          </p:cNvPr>
          <p:cNvSpPr>
            <a:spLocks noGrp="1"/>
          </p:cNvSpPr>
          <p:nvPr>
            <p:ph type="sldNum" sz="quarter" idx="12"/>
          </p:nvPr>
        </p:nvSpPr>
        <p:spPr/>
        <p:txBody>
          <a:bodyPr/>
          <a:lstStyle/>
          <a:p>
            <a:fld id="{1E68DD1B-5CD8-424B-8173-19E182143E0A}" type="slidenum">
              <a:rPr lang="en-US" smtClean="0"/>
              <a:t>5</a:t>
            </a:fld>
            <a:endParaRPr lang="en-US"/>
          </a:p>
        </p:txBody>
      </p:sp>
    </p:spTree>
    <p:extLst>
      <p:ext uri="{BB962C8B-B14F-4D97-AF65-F5344CB8AC3E}">
        <p14:creationId xmlns:p14="http://schemas.microsoft.com/office/powerpoint/2010/main" val="61251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6</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20320"/>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3200" dirty="0"/>
              <a:t>Task 3 – Mini-Batch Gradient Descent on MNIST Dataset </a:t>
            </a:r>
          </a:p>
        </p:txBody>
      </p:sp>
      <p:sp>
        <p:nvSpPr>
          <p:cNvPr id="13" name="Content Placeholder 3">
            <a:extLst>
              <a:ext uri="{FF2B5EF4-FFF2-40B4-BE49-F238E27FC236}">
                <a16:creationId xmlns:a16="http://schemas.microsoft.com/office/drawing/2014/main" id="{9EF83828-0EF3-DC49-8063-D472A2424DC2}"/>
              </a:ext>
            </a:extLst>
          </p:cNvPr>
          <p:cNvSpPr>
            <a:spLocks noGrp="1"/>
          </p:cNvSpPr>
          <p:nvPr>
            <p:ph idx="1"/>
          </p:nvPr>
        </p:nvSpPr>
        <p:spPr>
          <a:xfrm>
            <a:off x="386714" y="1067519"/>
            <a:ext cx="5075302" cy="385678"/>
          </a:xfrm>
        </p:spPr>
        <p:txBody>
          <a:bodyPr>
            <a:normAutofit/>
          </a:bodyPr>
          <a:lstStyle/>
          <a:p>
            <a:pPr marL="0" indent="0">
              <a:buNone/>
            </a:pPr>
            <a:r>
              <a:rPr lang="en-US" u="sng" dirty="0"/>
              <a:t>Network Parameters on both network</a:t>
            </a:r>
          </a:p>
        </p:txBody>
      </p:sp>
      <p:graphicFrame>
        <p:nvGraphicFramePr>
          <p:cNvPr id="15" name="Table 8">
            <a:extLst>
              <a:ext uri="{FF2B5EF4-FFF2-40B4-BE49-F238E27FC236}">
                <a16:creationId xmlns:a16="http://schemas.microsoft.com/office/drawing/2014/main" id="{2A1616F9-A27F-A440-A037-43748E31D29B}"/>
              </a:ext>
            </a:extLst>
          </p:cNvPr>
          <p:cNvGraphicFramePr>
            <a:graphicFrameLocks noGrp="1"/>
          </p:cNvGraphicFramePr>
          <p:nvPr>
            <p:extLst>
              <p:ext uri="{D42A27DB-BD31-4B8C-83A1-F6EECF244321}">
                <p14:modId xmlns:p14="http://schemas.microsoft.com/office/powerpoint/2010/main" val="1671431537"/>
              </p:ext>
            </p:extLst>
          </p:nvPr>
        </p:nvGraphicFramePr>
        <p:xfrm>
          <a:off x="370077" y="1391666"/>
          <a:ext cx="5250435" cy="3962397"/>
        </p:xfrm>
        <a:graphic>
          <a:graphicData uri="http://schemas.openxmlformats.org/drawingml/2006/table">
            <a:tbl>
              <a:tblPr firstRow="1" bandRow="1">
                <a:tableStyleId>{E8B1032C-EA38-4F05-BA0D-38AFFFC7BED3}</a:tableStyleId>
              </a:tblPr>
              <a:tblGrid>
                <a:gridCol w="2519427">
                  <a:extLst>
                    <a:ext uri="{9D8B030D-6E8A-4147-A177-3AD203B41FA5}">
                      <a16:colId xmlns:a16="http://schemas.microsoft.com/office/drawing/2014/main" val="3271028956"/>
                    </a:ext>
                  </a:extLst>
                </a:gridCol>
                <a:gridCol w="2731008">
                  <a:extLst>
                    <a:ext uri="{9D8B030D-6E8A-4147-A177-3AD203B41FA5}">
                      <a16:colId xmlns:a16="http://schemas.microsoft.com/office/drawing/2014/main" val="456752779"/>
                    </a:ext>
                  </a:extLst>
                </a:gridCol>
              </a:tblGrid>
              <a:tr h="428367">
                <a:tc>
                  <a:txBody>
                    <a:bodyPr/>
                    <a:lstStyle/>
                    <a:p>
                      <a:pPr algn="l"/>
                      <a:endParaRPr lang="en-US" dirty="0"/>
                    </a:p>
                  </a:txBody>
                  <a:tcPr/>
                </a:tc>
                <a:tc>
                  <a:txBody>
                    <a:bodyPr/>
                    <a:lstStyle/>
                    <a:p>
                      <a:pPr algn="ctr"/>
                      <a:r>
                        <a:rPr lang="en-US" sz="1700" dirty="0"/>
                        <a:t>Network</a:t>
                      </a:r>
                    </a:p>
                  </a:txBody>
                  <a:tcPr/>
                </a:tc>
                <a:extLst>
                  <a:ext uri="{0D108BD9-81ED-4DB2-BD59-A6C34878D82A}">
                    <a16:rowId xmlns:a16="http://schemas.microsoft.com/office/drawing/2014/main" val="3122720015"/>
                  </a:ext>
                </a:extLst>
              </a:tr>
              <a:tr h="392670">
                <a:tc>
                  <a:txBody>
                    <a:bodyPr/>
                    <a:lstStyle/>
                    <a:p>
                      <a:pPr algn="just"/>
                      <a:r>
                        <a:rPr lang="en-US" sz="1600" dirty="0"/>
                        <a:t>Hidden Layers / Neurons</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392670">
                <a:tc>
                  <a:txBody>
                    <a:bodyPr/>
                    <a:lstStyle/>
                    <a:p>
                      <a:pPr algn="just"/>
                      <a:r>
                        <a:rPr lang="en-US" sz="1600" dirty="0"/>
                        <a:t>Learning rate</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392670">
                <a:tc>
                  <a:txBody>
                    <a:bodyPr/>
                    <a:lstStyle/>
                    <a:p>
                      <a:pPr algn="just"/>
                      <a:r>
                        <a:rPr lang="en-US" sz="1600"/>
                        <a:t>Epochs</a:t>
                      </a:r>
                      <a:endParaRPr lang="en-US" sz="1600" dirty="0"/>
                    </a:p>
                  </a:txBody>
                  <a:tcPr/>
                </a:tc>
                <a:tc>
                  <a:txBody>
                    <a:bodyPr/>
                    <a:lstStyle/>
                    <a:p>
                      <a:pPr algn="ctr"/>
                      <a:r>
                        <a:rPr lang="en-US" sz="1600" dirty="0"/>
                        <a:t>100</a:t>
                      </a:r>
                    </a:p>
                  </a:txBody>
                  <a:tcPr/>
                </a:tc>
                <a:extLst>
                  <a:ext uri="{0D108BD9-81ED-4DB2-BD59-A6C34878D82A}">
                    <a16:rowId xmlns:a16="http://schemas.microsoft.com/office/drawing/2014/main" val="513265561"/>
                  </a:ext>
                </a:extLst>
              </a:tr>
              <a:tr h="392670">
                <a:tc>
                  <a:txBody>
                    <a:bodyPr/>
                    <a:lstStyle/>
                    <a:p>
                      <a:pPr algn="just"/>
                      <a:r>
                        <a:rPr lang="en-US" sz="1600" dirty="0"/>
                        <a:t>Batch Size</a:t>
                      </a:r>
                    </a:p>
                  </a:txBody>
                  <a:tcPr/>
                </a:tc>
                <a:tc>
                  <a:txBody>
                    <a:bodyPr/>
                    <a:lstStyle/>
                    <a:p>
                      <a:pPr algn="ctr"/>
                      <a:r>
                        <a:rPr lang="en-US" sz="1600" dirty="0"/>
                        <a:t>128</a:t>
                      </a:r>
                    </a:p>
                  </a:txBody>
                  <a:tcPr/>
                </a:tc>
                <a:extLst>
                  <a:ext uri="{0D108BD9-81ED-4DB2-BD59-A6C34878D82A}">
                    <a16:rowId xmlns:a16="http://schemas.microsoft.com/office/drawing/2014/main" val="848534067"/>
                  </a:ext>
                </a:extLst>
              </a:tr>
              <a:tr h="392670">
                <a:tc>
                  <a:txBody>
                    <a:bodyPr/>
                    <a:lstStyle/>
                    <a:p>
                      <a:pPr algn="just"/>
                      <a:r>
                        <a:rPr lang="en-US" sz="1600" dirty="0"/>
                        <a:t>Training data size</a:t>
                      </a:r>
                    </a:p>
                  </a:txBody>
                  <a:tcPr/>
                </a:tc>
                <a:tc>
                  <a:txBody>
                    <a:bodyPr/>
                    <a:lstStyle/>
                    <a:p>
                      <a:pPr algn="ctr"/>
                      <a:r>
                        <a:rPr lang="en-US" sz="1600" dirty="0"/>
                        <a:t>54,000</a:t>
                      </a:r>
                    </a:p>
                  </a:txBody>
                  <a:tcPr/>
                </a:tc>
                <a:extLst>
                  <a:ext uri="{0D108BD9-81ED-4DB2-BD59-A6C34878D82A}">
                    <a16:rowId xmlns:a16="http://schemas.microsoft.com/office/drawing/2014/main" val="2700220965"/>
                  </a:ext>
                </a:extLst>
              </a:tr>
              <a:tr h="392670">
                <a:tc>
                  <a:txBody>
                    <a:bodyPr/>
                    <a:lstStyle/>
                    <a:p>
                      <a:pPr algn="just"/>
                      <a:r>
                        <a:rPr lang="en-US" sz="1600" dirty="0"/>
                        <a:t>Validation data size</a:t>
                      </a:r>
                    </a:p>
                  </a:txBody>
                  <a:tcPr/>
                </a:tc>
                <a:tc>
                  <a:txBody>
                    <a:bodyPr/>
                    <a:lstStyle/>
                    <a:p>
                      <a:pPr algn="ctr"/>
                      <a:r>
                        <a:rPr lang="en-US" sz="1600" dirty="0"/>
                        <a:t>6,000</a:t>
                      </a:r>
                    </a:p>
                  </a:txBody>
                  <a:tcPr/>
                </a:tc>
                <a:extLst>
                  <a:ext uri="{0D108BD9-81ED-4DB2-BD59-A6C34878D82A}">
                    <a16:rowId xmlns:a16="http://schemas.microsoft.com/office/drawing/2014/main" val="3829158493"/>
                  </a:ext>
                </a:extLst>
              </a:tr>
              <a:tr h="392670">
                <a:tc>
                  <a:txBody>
                    <a:bodyPr/>
                    <a:lstStyle/>
                    <a:p>
                      <a:pPr algn="just"/>
                      <a:r>
                        <a:rPr lang="en-US" sz="1600" dirty="0"/>
                        <a:t>Test data size</a:t>
                      </a:r>
                    </a:p>
                  </a:txBody>
                  <a:tcPr/>
                </a:tc>
                <a:tc>
                  <a:txBody>
                    <a:bodyPr/>
                    <a:lstStyle/>
                    <a:p>
                      <a:pPr algn="ctr"/>
                      <a:r>
                        <a:rPr lang="en-US" sz="1600" dirty="0"/>
                        <a:t>10,000</a:t>
                      </a:r>
                    </a:p>
                  </a:txBody>
                  <a:tcPr/>
                </a:tc>
                <a:extLst>
                  <a:ext uri="{0D108BD9-81ED-4DB2-BD59-A6C34878D82A}">
                    <a16:rowId xmlns:a16="http://schemas.microsoft.com/office/drawing/2014/main" val="1786572638"/>
                  </a:ext>
                </a:extLst>
              </a:tr>
              <a:tr h="392670">
                <a:tc>
                  <a:txBody>
                    <a:bodyPr/>
                    <a:lstStyle/>
                    <a:p>
                      <a:pPr algn="just"/>
                      <a:r>
                        <a:rPr lang="en-US" sz="1600" dirty="0"/>
                        <a:t>Output layer activation</a:t>
                      </a:r>
                    </a:p>
                  </a:txBody>
                  <a:tcPr/>
                </a:tc>
                <a:tc>
                  <a:txBody>
                    <a:bodyPr/>
                    <a:lstStyle/>
                    <a:p>
                      <a:pPr algn="ctr"/>
                      <a:r>
                        <a:rPr lang="en-US" sz="1600" dirty="0"/>
                        <a:t>Softmax</a:t>
                      </a:r>
                    </a:p>
                  </a:txBody>
                  <a:tcPr/>
                </a:tc>
                <a:extLst>
                  <a:ext uri="{0D108BD9-81ED-4DB2-BD59-A6C34878D82A}">
                    <a16:rowId xmlns:a16="http://schemas.microsoft.com/office/drawing/2014/main" val="971829885"/>
                  </a:ext>
                </a:extLst>
              </a:tr>
              <a:tr h="392670">
                <a:tc>
                  <a:txBody>
                    <a:bodyPr/>
                    <a:lstStyle/>
                    <a:p>
                      <a:pPr algn="just"/>
                      <a:r>
                        <a:rPr lang="en-US" sz="1600" dirty="0"/>
                        <a:t>Loss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extLst>
                  <a:ext uri="{0D108BD9-81ED-4DB2-BD59-A6C34878D82A}">
                    <a16:rowId xmlns:a16="http://schemas.microsoft.com/office/drawing/2014/main" val="2469950977"/>
                  </a:ext>
                </a:extLst>
              </a:tr>
            </a:tbl>
          </a:graphicData>
        </a:graphic>
      </p:graphicFrame>
      <p:graphicFrame>
        <p:nvGraphicFramePr>
          <p:cNvPr id="16" name="Table 8">
            <a:extLst>
              <a:ext uri="{FF2B5EF4-FFF2-40B4-BE49-F238E27FC236}">
                <a16:creationId xmlns:a16="http://schemas.microsoft.com/office/drawing/2014/main" id="{72CA62BA-8566-E141-8375-C0A925DCC75B}"/>
              </a:ext>
            </a:extLst>
          </p:cNvPr>
          <p:cNvGraphicFramePr>
            <a:graphicFrameLocks noGrp="1"/>
          </p:cNvGraphicFramePr>
          <p:nvPr>
            <p:extLst>
              <p:ext uri="{D42A27DB-BD31-4B8C-83A1-F6EECF244321}">
                <p14:modId xmlns:p14="http://schemas.microsoft.com/office/powerpoint/2010/main" val="2547744204"/>
              </p:ext>
            </p:extLst>
          </p:nvPr>
        </p:nvGraphicFramePr>
        <p:xfrm>
          <a:off x="5760255" y="3342386"/>
          <a:ext cx="5803094" cy="2011680"/>
        </p:xfrm>
        <a:graphic>
          <a:graphicData uri="http://schemas.openxmlformats.org/drawingml/2006/table">
            <a:tbl>
              <a:tblPr firstRow="1" bandRow="1">
                <a:tableStyleId>{E8B1032C-EA38-4F05-BA0D-38AFFFC7BED3}</a:tableStyleId>
              </a:tblPr>
              <a:tblGrid>
                <a:gridCol w="2060150">
                  <a:extLst>
                    <a:ext uri="{9D8B030D-6E8A-4147-A177-3AD203B41FA5}">
                      <a16:colId xmlns:a16="http://schemas.microsoft.com/office/drawing/2014/main" val="3271028956"/>
                    </a:ext>
                  </a:extLst>
                </a:gridCol>
                <a:gridCol w="2006747">
                  <a:extLst>
                    <a:ext uri="{9D8B030D-6E8A-4147-A177-3AD203B41FA5}">
                      <a16:colId xmlns:a16="http://schemas.microsoft.com/office/drawing/2014/main" val="456752779"/>
                    </a:ext>
                  </a:extLst>
                </a:gridCol>
                <a:gridCol w="1736197">
                  <a:extLst>
                    <a:ext uri="{9D8B030D-6E8A-4147-A177-3AD203B41FA5}">
                      <a16:colId xmlns:a16="http://schemas.microsoft.com/office/drawing/2014/main" val="748721238"/>
                    </a:ext>
                  </a:extLst>
                </a:gridCol>
              </a:tblGrid>
              <a:tr h="311785">
                <a:tc>
                  <a:txBody>
                    <a:bodyPr/>
                    <a:lstStyle/>
                    <a:p>
                      <a:pPr algn="l"/>
                      <a:endParaRPr lang="en-US" sz="1600" u="none" dirty="0"/>
                    </a:p>
                  </a:txBody>
                  <a:tcPr/>
                </a:tc>
                <a:tc>
                  <a:txBody>
                    <a:bodyPr/>
                    <a:lstStyle/>
                    <a:p>
                      <a:pPr algn="ctr"/>
                      <a:r>
                        <a:rPr lang="en-US" sz="1600" dirty="0"/>
                        <a:t>Sigmoid Network</a:t>
                      </a:r>
                    </a:p>
                  </a:txBody>
                  <a:tcPr/>
                </a:tc>
                <a:tc>
                  <a:txBody>
                    <a:bodyPr/>
                    <a:lstStyle/>
                    <a:p>
                      <a:pPr algn="ctr"/>
                      <a:r>
                        <a:rPr lang="en-US" sz="1600" dirty="0" err="1"/>
                        <a:t>ReLU</a:t>
                      </a:r>
                      <a:r>
                        <a:rPr lang="en-US" sz="1600" dirty="0"/>
                        <a:t> Network</a:t>
                      </a:r>
                    </a:p>
                  </a:txBody>
                  <a:tcPr/>
                </a:tc>
                <a:extLst>
                  <a:ext uri="{0D108BD9-81ED-4DB2-BD59-A6C34878D82A}">
                    <a16:rowId xmlns:a16="http://schemas.microsoft.com/office/drawing/2014/main" val="3122720015"/>
                  </a:ext>
                </a:extLst>
              </a:tr>
              <a:tr h="31178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Network Initialization</a:t>
                      </a:r>
                    </a:p>
                  </a:txBody>
                  <a:tcPr/>
                </a:tc>
                <a:tc>
                  <a:txBody>
                    <a:bodyPr/>
                    <a:lstStyle/>
                    <a:p>
                      <a:pPr algn="ctr"/>
                      <a:r>
                        <a:rPr lang="en-US" sz="1600" dirty="0"/>
                        <a:t>Xavier</a:t>
                      </a:r>
                    </a:p>
                  </a:txBody>
                  <a:tcPr/>
                </a:tc>
                <a:tc>
                  <a:txBody>
                    <a:bodyPr/>
                    <a:lstStyle/>
                    <a:p>
                      <a:pPr algn="ctr"/>
                      <a:r>
                        <a:rPr lang="en-US" sz="1600" dirty="0"/>
                        <a:t>he</a:t>
                      </a:r>
                    </a:p>
                  </a:txBody>
                  <a:tcPr/>
                </a:tc>
                <a:extLst>
                  <a:ext uri="{0D108BD9-81ED-4DB2-BD59-A6C34878D82A}">
                    <a16:rowId xmlns:a16="http://schemas.microsoft.com/office/drawing/2014/main" val="1002275928"/>
                  </a:ext>
                </a:extLst>
              </a:tr>
              <a:tr h="311785">
                <a:tc>
                  <a:txBody>
                    <a:bodyPr/>
                    <a:lstStyle/>
                    <a:p>
                      <a:pPr algn="just"/>
                      <a:r>
                        <a:rPr lang="en-US" sz="1600" dirty="0"/>
                        <a:t>Training Accuracy</a:t>
                      </a:r>
                    </a:p>
                  </a:txBody>
                  <a:tcPr/>
                </a:tc>
                <a:tc>
                  <a:txBody>
                    <a:bodyPr/>
                    <a:lstStyle/>
                    <a:p>
                      <a:pPr algn="ctr"/>
                      <a:r>
                        <a:rPr lang="en-US" sz="1600" dirty="0"/>
                        <a:t>99.60 %</a:t>
                      </a:r>
                    </a:p>
                  </a:txBody>
                  <a:tcPr/>
                </a:tc>
                <a:tc>
                  <a:txBody>
                    <a:bodyPr/>
                    <a:lstStyle/>
                    <a:p>
                      <a:pPr algn="ctr"/>
                      <a:r>
                        <a:rPr lang="en-US" sz="1600" dirty="0"/>
                        <a:t>99.48 %</a:t>
                      </a:r>
                    </a:p>
                  </a:txBody>
                  <a:tcPr/>
                </a:tc>
                <a:extLst>
                  <a:ext uri="{0D108BD9-81ED-4DB2-BD59-A6C34878D82A}">
                    <a16:rowId xmlns:a16="http://schemas.microsoft.com/office/drawing/2014/main" val="2535129477"/>
                  </a:ext>
                </a:extLst>
              </a:tr>
              <a:tr h="311785">
                <a:tc>
                  <a:txBody>
                    <a:bodyPr/>
                    <a:lstStyle/>
                    <a:p>
                      <a:pPr algn="just"/>
                      <a:r>
                        <a:rPr lang="en-US" sz="1600" dirty="0"/>
                        <a:t>Validation Accuracy</a:t>
                      </a:r>
                    </a:p>
                  </a:txBody>
                  <a:tcPr/>
                </a:tc>
                <a:tc>
                  <a:txBody>
                    <a:bodyPr/>
                    <a:lstStyle/>
                    <a:p>
                      <a:pPr algn="ctr"/>
                      <a:r>
                        <a:rPr lang="en-US" sz="1600" dirty="0"/>
                        <a:t>97.21 %</a:t>
                      </a:r>
                    </a:p>
                  </a:txBody>
                  <a:tcPr/>
                </a:tc>
                <a:tc>
                  <a:txBody>
                    <a:bodyPr/>
                    <a:lstStyle/>
                    <a:p>
                      <a:pPr algn="ctr"/>
                      <a:r>
                        <a:rPr lang="en-US" sz="1600" dirty="0"/>
                        <a:t>97.15 %</a:t>
                      </a:r>
                    </a:p>
                  </a:txBody>
                  <a:tcPr/>
                </a:tc>
                <a:extLst>
                  <a:ext uri="{0D108BD9-81ED-4DB2-BD59-A6C34878D82A}">
                    <a16:rowId xmlns:a16="http://schemas.microsoft.com/office/drawing/2014/main" val="2644714451"/>
                  </a:ext>
                </a:extLst>
              </a:tr>
              <a:tr h="311785">
                <a:tc>
                  <a:txBody>
                    <a:bodyPr/>
                    <a:lstStyle/>
                    <a:p>
                      <a:pPr algn="just"/>
                      <a:r>
                        <a:rPr lang="en-US" sz="1600" dirty="0"/>
                        <a:t>Test Accuracy</a:t>
                      </a:r>
                    </a:p>
                  </a:txBody>
                  <a:tcPr/>
                </a:tc>
                <a:tc>
                  <a:txBody>
                    <a:bodyPr/>
                    <a:lstStyle/>
                    <a:p>
                      <a:pPr algn="ctr"/>
                      <a:r>
                        <a:rPr lang="en-US" sz="1600" dirty="0"/>
                        <a:t>96.92 %</a:t>
                      </a:r>
                    </a:p>
                  </a:txBody>
                  <a:tcPr/>
                </a:tc>
                <a:tc>
                  <a:txBody>
                    <a:bodyPr/>
                    <a:lstStyle/>
                    <a:p>
                      <a:pPr algn="ctr"/>
                      <a:r>
                        <a:rPr lang="en-US" sz="1600" dirty="0"/>
                        <a:t>96.37 %</a:t>
                      </a:r>
                    </a:p>
                  </a:txBody>
                  <a:tcPr/>
                </a:tc>
                <a:extLst>
                  <a:ext uri="{0D108BD9-81ED-4DB2-BD59-A6C34878D82A}">
                    <a16:rowId xmlns:a16="http://schemas.microsoft.com/office/drawing/2014/main" val="2208189986"/>
                  </a:ext>
                </a:extLst>
              </a:tr>
              <a:tr h="311785">
                <a:tc>
                  <a:txBody>
                    <a:bodyPr/>
                    <a:lstStyle/>
                    <a:p>
                      <a:pPr algn="just"/>
                      <a:r>
                        <a:rPr lang="en-US" sz="1600" dirty="0"/>
                        <a:t>Training Loss</a:t>
                      </a:r>
                    </a:p>
                  </a:txBody>
                  <a:tcPr/>
                </a:tc>
                <a:tc>
                  <a:txBody>
                    <a:bodyPr/>
                    <a:lstStyle/>
                    <a:p>
                      <a:pPr algn="ctr"/>
                      <a:r>
                        <a:rPr lang="en-US" sz="1600" dirty="0"/>
                        <a:t>0.09434</a:t>
                      </a:r>
                    </a:p>
                  </a:txBody>
                  <a:tcPr/>
                </a:tc>
                <a:tc>
                  <a:txBody>
                    <a:bodyPr/>
                    <a:lstStyle/>
                    <a:p>
                      <a:pPr algn="ctr"/>
                      <a:r>
                        <a:rPr lang="en-US" sz="1600" dirty="0"/>
                        <a:t>0.18361</a:t>
                      </a:r>
                    </a:p>
                  </a:txBody>
                  <a:tcPr/>
                </a:tc>
                <a:extLst>
                  <a:ext uri="{0D108BD9-81ED-4DB2-BD59-A6C34878D82A}">
                    <a16:rowId xmlns:a16="http://schemas.microsoft.com/office/drawing/2014/main" val="69211103"/>
                  </a:ext>
                </a:extLst>
              </a:tr>
            </a:tbl>
          </a:graphicData>
        </a:graphic>
      </p:graphicFrame>
      <p:sp>
        <p:nvSpPr>
          <p:cNvPr id="18" name="Content Placeholder 3">
            <a:extLst>
              <a:ext uri="{FF2B5EF4-FFF2-40B4-BE49-F238E27FC236}">
                <a16:creationId xmlns:a16="http://schemas.microsoft.com/office/drawing/2014/main" id="{E70741E5-7C3B-424C-9D8C-6F4164F4FA47}"/>
              </a:ext>
            </a:extLst>
          </p:cNvPr>
          <p:cNvSpPr txBox="1">
            <a:spLocks/>
          </p:cNvSpPr>
          <p:nvPr/>
        </p:nvSpPr>
        <p:spPr>
          <a:xfrm>
            <a:off x="5760255" y="2956708"/>
            <a:ext cx="507530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Results</a:t>
            </a:r>
          </a:p>
        </p:txBody>
      </p:sp>
    </p:spTree>
    <p:extLst>
      <p:ext uri="{BB962C8B-B14F-4D97-AF65-F5344CB8AC3E}">
        <p14:creationId xmlns:p14="http://schemas.microsoft.com/office/powerpoint/2010/main" val="111100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7</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28448"/>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2500" dirty="0"/>
              <a:t>Network Convergence Graphs</a:t>
            </a:r>
          </a:p>
        </p:txBody>
      </p:sp>
      <p:pic>
        <p:nvPicPr>
          <p:cNvPr id="8" name="Picture 7">
            <a:extLst>
              <a:ext uri="{FF2B5EF4-FFF2-40B4-BE49-F238E27FC236}">
                <a16:creationId xmlns:a16="http://schemas.microsoft.com/office/drawing/2014/main" id="{EBDEF7DA-690C-3445-B093-3EF9149FB5E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6714" y="1525905"/>
            <a:ext cx="5400000" cy="2520000"/>
          </a:xfrm>
          <a:prstGeom prst="rect">
            <a:avLst/>
          </a:prstGeom>
        </p:spPr>
      </p:pic>
      <p:pic>
        <p:nvPicPr>
          <p:cNvPr id="10" name="Picture 9">
            <a:extLst>
              <a:ext uri="{FF2B5EF4-FFF2-40B4-BE49-F238E27FC236}">
                <a16:creationId xmlns:a16="http://schemas.microsoft.com/office/drawing/2014/main" id="{506ED16B-3276-D24A-BC15-A0350A58078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6714" y="4270608"/>
            <a:ext cx="5400000" cy="2520000"/>
          </a:xfrm>
          <a:prstGeom prst="rect">
            <a:avLst/>
          </a:prstGeom>
        </p:spPr>
      </p:pic>
      <p:sp>
        <p:nvSpPr>
          <p:cNvPr id="17" name="Content Placeholder 3">
            <a:extLst>
              <a:ext uri="{FF2B5EF4-FFF2-40B4-BE49-F238E27FC236}">
                <a16:creationId xmlns:a16="http://schemas.microsoft.com/office/drawing/2014/main" id="{396B1DC4-C04A-9541-AB75-71C558A86A95}"/>
              </a:ext>
            </a:extLst>
          </p:cNvPr>
          <p:cNvSpPr>
            <a:spLocks noGrp="1"/>
          </p:cNvSpPr>
          <p:nvPr>
            <p:ph idx="1"/>
          </p:nvPr>
        </p:nvSpPr>
        <p:spPr>
          <a:xfrm>
            <a:off x="2123548" y="1140227"/>
            <a:ext cx="1926331" cy="385678"/>
          </a:xfrm>
        </p:spPr>
        <p:txBody>
          <a:bodyPr>
            <a:normAutofit/>
          </a:bodyPr>
          <a:lstStyle/>
          <a:p>
            <a:pPr marL="0" indent="0">
              <a:buNone/>
            </a:pPr>
            <a:r>
              <a:rPr lang="en-US" dirty="0"/>
              <a:t>Sigmoid Network</a:t>
            </a:r>
          </a:p>
        </p:txBody>
      </p:sp>
      <p:pic>
        <p:nvPicPr>
          <p:cNvPr id="14" name="Picture 13">
            <a:extLst>
              <a:ext uri="{FF2B5EF4-FFF2-40B4-BE49-F238E27FC236}">
                <a16:creationId xmlns:a16="http://schemas.microsoft.com/office/drawing/2014/main" id="{13219955-FF46-9A40-945F-3C0961392A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253500" y="1525905"/>
            <a:ext cx="5400000" cy="2520000"/>
          </a:xfrm>
          <a:prstGeom prst="rect">
            <a:avLst/>
          </a:prstGeom>
        </p:spPr>
      </p:pic>
      <p:pic>
        <p:nvPicPr>
          <p:cNvPr id="19" name="Picture 18">
            <a:extLst>
              <a:ext uri="{FF2B5EF4-FFF2-40B4-BE49-F238E27FC236}">
                <a16:creationId xmlns:a16="http://schemas.microsoft.com/office/drawing/2014/main" id="{F2332C46-96F7-FC41-86DE-2A6C4A0EDBC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257881" y="4270608"/>
            <a:ext cx="5400000" cy="2520000"/>
          </a:xfrm>
          <a:prstGeom prst="rect">
            <a:avLst/>
          </a:prstGeom>
        </p:spPr>
      </p:pic>
      <p:sp>
        <p:nvSpPr>
          <p:cNvPr id="21" name="Content Placeholder 3">
            <a:extLst>
              <a:ext uri="{FF2B5EF4-FFF2-40B4-BE49-F238E27FC236}">
                <a16:creationId xmlns:a16="http://schemas.microsoft.com/office/drawing/2014/main" id="{BE2434B0-8E36-8E40-BDA0-F446694C5675}"/>
              </a:ext>
            </a:extLst>
          </p:cNvPr>
          <p:cNvSpPr txBox="1">
            <a:spLocks/>
          </p:cNvSpPr>
          <p:nvPr/>
        </p:nvSpPr>
        <p:spPr>
          <a:xfrm>
            <a:off x="8130236" y="1204998"/>
            <a:ext cx="1646527"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ReLU</a:t>
            </a:r>
            <a:r>
              <a:rPr lang="en-US" dirty="0"/>
              <a:t> Network</a:t>
            </a:r>
          </a:p>
        </p:txBody>
      </p:sp>
    </p:spTree>
    <p:extLst>
      <p:ext uri="{BB962C8B-B14F-4D97-AF65-F5344CB8AC3E}">
        <p14:creationId xmlns:p14="http://schemas.microsoft.com/office/powerpoint/2010/main" val="283792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533018" y="557785"/>
            <a:ext cx="11329798" cy="563880"/>
          </a:xfrm>
        </p:spPr>
        <p:txBody>
          <a:bodyPr>
            <a:normAutofit/>
          </a:bodyPr>
          <a:lstStyle/>
          <a:p>
            <a:r>
              <a:rPr lang="en-US" sz="3000" dirty="0"/>
              <a:t>Overall Comparison between 3 hidden layered network</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8</a:t>
            </a:fld>
            <a:endParaRPr lang="en-US"/>
          </a:p>
        </p:txBody>
      </p:sp>
      <p:graphicFrame>
        <p:nvGraphicFramePr>
          <p:cNvPr id="8" name="Table 8">
            <a:extLst>
              <a:ext uri="{FF2B5EF4-FFF2-40B4-BE49-F238E27FC236}">
                <a16:creationId xmlns:a16="http://schemas.microsoft.com/office/drawing/2014/main" id="{F0CDBF82-E9C1-C744-A8B7-FC813AD2ABA1}"/>
              </a:ext>
            </a:extLst>
          </p:cNvPr>
          <p:cNvGraphicFramePr>
            <a:graphicFrameLocks noGrp="1"/>
          </p:cNvGraphicFramePr>
          <p:nvPr>
            <p:extLst>
              <p:ext uri="{D42A27DB-BD31-4B8C-83A1-F6EECF244321}">
                <p14:modId xmlns:p14="http://schemas.microsoft.com/office/powerpoint/2010/main" val="979652723"/>
              </p:ext>
            </p:extLst>
          </p:nvPr>
        </p:nvGraphicFramePr>
        <p:xfrm>
          <a:off x="608584" y="1480695"/>
          <a:ext cx="11095735" cy="4485580"/>
        </p:xfrm>
        <a:graphic>
          <a:graphicData uri="http://schemas.openxmlformats.org/drawingml/2006/table">
            <a:tbl>
              <a:tblPr firstRow="1" bandRow="1">
                <a:tableStyleId>{E8B1032C-EA38-4F05-BA0D-38AFFFC7BED3}</a:tableStyleId>
              </a:tblPr>
              <a:tblGrid>
                <a:gridCol w="2732024">
                  <a:extLst>
                    <a:ext uri="{9D8B030D-6E8A-4147-A177-3AD203B41FA5}">
                      <a16:colId xmlns:a16="http://schemas.microsoft.com/office/drawing/2014/main" val="3271028956"/>
                    </a:ext>
                  </a:extLst>
                </a:gridCol>
                <a:gridCol w="2621280">
                  <a:extLst>
                    <a:ext uri="{9D8B030D-6E8A-4147-A177-3AD203B41FA5}">
                      <a16:colId xmlns:a16="http://schemas.microsoft.com/office/drawing/2014/main" val="1427350103"/>
                    </a:ext>
                  </a:extLst>
                </a:gridCol>
                <a:gridCol w="2950464">
                  <a:extLst>
                    <a:ext uri="{9D8B030D-6E8A-4147-A177-3AD203B41FA5}">
                      <a16:colId xmlns:a16="http://schemas.microsoft.com/office/drawing/2014/main" val="4121885180"/>
                    </a:ext>
                  </a:extLst>
                </a:gridCol>
                <a:gridCol w="2791967">
                  <a:extLst>
                    <a:ext uri="{9D8B030D-6E8A-4147-A177-3AD203B41FA5}">
                      <a16:colId xmlns:a16="http://schemas.microsoft.com/office/drawing/2014/main" val="456752779"/>
                    </a:ext>
                  </a:extLst>
                </a:gridCol>
              </a:tblGrid>
              <a:tr h="448558">
                <a:tc>
                  <a:txBody>
                    <a:bodyPr/>
                    <a:lstStyle/>
                    <a:p>
                      <a:pPr algn="ctr"/>
                      <a:endParaRPr lang="en-US" dirty="0"/>
                    </a:p>
                  </a:txBody>
                  <a:tcPr/>
                </a:tc>
                <a:tc>
                  <a:txBody>
                    <a:bodyPr/>
                    <a:lstStyle/>
                    <a:p>
                      <a:pPr algn="ctr"/>
                      <a:r>
                        <a:rPr lang="en-US" dirty="0"/>
                        <a:t>Batch Network </a:t>
                      </a:r>
                    </a:p>
                  </a:txBody>
                  <a:tcPr/>
                </a:tc>
                <a:tc>
                  <a:txBody>
                    <a:bodyPr/>
                    <a:lstStyle/>
                    <a:p>
                      <a:pPr algn="ctr"/>
                      <a:r>
                        <a:rPr lang="en-US" dirty="0"/>
                        <a:t>Mini Batch Network 1</a:t>
                      </a:r>
                    </a:p>
                  </a:txBody>
                  <a:tcPr/>
                </a:tc>
                <a:tc>
                  <a:txBody>
                    <a:bodyPr/>
                    <a:lstStyle/>
                    <a:p>
                      <a:pPr algn="ctr"/>
                      <a:r>
                        <a:rPr lang="en-US" dirty="0"/>
                        <a:t>Mini Batch Network 2</a:t>
                      </a:r>
                    </a:p>
                  </a:txBody>
                  <a:tcPr/>
                </a:tc>
                <a:extLst>
                  <a:ext uri="{0D108BD9-81ED-4DB2-BD59-A6C34878D82A}">
                    <a16:rowId xmlns:a16="http://schemas.microsoft.com/office/drawing/2014/main" val="3122720015"/>
                  </a:ext>
                </a:extLst>
              </a:tr>
              <a:tr h="448558">
                <a:tc>
                  <a:txBody>
                    <a:bodyPr/>
                    <a:lstStyle/>
                    <a:p>
                      <a:pPr algn="just"/>
                      <a:r>
                        <a:rPr lang="en-US" sz="1600" dirty="0"/>
                        <a:t>Hidden Layers / Neurons</a:t>
                      </a:r>
                    </a:p>
                  </a:txBody>
                  <a:tcPr/>
                </a:tc>
                <a:tc>
                  <a:txBody>
                    <a:bodyPr/>
                    <a:lstStyle/>
                    <a:p>
                      <a:pPr algn="ctr"/>
                      <a:r>
                        <a:rPr lang="en-US" sz="1600" dirty="0"/>
                        <a:t>3 / 64, 32, 32</a:t>
                      </a:r>
                    </a:p>
                  </a:txBody>
                  <a:tcPr/>
                </a:tc>
                <a:tc>
                  <a:txBody>
                    <a:bodyPr/>
                    <a:lstStyle/>
                    <a:p>
                      <a:pPr algn="ctr"/>
                      <a:r>
                        <a:rPr lang="en-US" sz="1600" dirty="0"/>
                        <a:t>3 / 64, 32, 32</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448558">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he</a:t>
                      </a:r>
                    </a:p>
                  </a:txBody>
                  <a:tcPr/>
                </a:tc>
                <a:extLst>
                  <a:ext uri="{0D108BD9-81ED-4DB2-BD59-A6C34878D82A}">
                    <a16:rowId xmlns:a16="http://schemas.microsoft.com/office/drawing/2014/main" val="2644714451"/>
                  </a:ext>
                </a:extLst>
              </a:tr>
              <a:tr h="448558">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448558">
                <a:tc>
                  <a:txBody>
                    <a:bodyPr/>
                    <a:lstStyle/>
                    <a:p>
                      <a:pPr algn="just"/>
                      <a:r>
                        <a:rPr lang="en-US" sz="1600" dirty="0"/>
                        <a:t>Hidden layer activation</a:t>
                      </a:r>
                    </a:p>
                  </a:txBody>
                  <a:tcPr/>
                </a:tc>
                <a:tc>
                  <a:txBody>
                    <a:bodyPr/>
                    <a:lstStyle/>
                    <a:p>
                      <a:pPr algn="ctr"/>
                      <a:r>
                        <a:rPr lang="en-US" sz="1600" dirty="0"/>
                        <a:t>Sigmoid</a:t>
                      </a:r>
                    </a:p>
                  </a:txBody>
                  <a:tcPr/>
                </a:tc>
                <a:tc>
                  <a:txBody>
                    <a:bodyPr/>
                    <a:lstStyle/>
                    <a:p>
                      <a:pPr algn="ctr"/>
                      <a:r>
                        <a:rPr lang="en-US" sz="1600" dirty="0"/>
                        <a:t>Sigmoid</a:t>
                      </a:r>
                    </a:p>
                  </a:txBody>
                  <a:tcPr/>
                </a:tc>
                <a:tc>
                  <a:txBody>
                    <a:bodyPr/>
                    <a:lstStyle/>
                    <a:p>
                      <a:pPr algn="ctr"/>
                      <a:r>
                        <a:rPr lang="en-US" sz="1600" dirty="0" err="1"/>
                        <a:t>ReLU</a:t>
                      </a:r>
                      <a:endParaRPr lang="en-US" sz="1600" dirty="0"/>
                    </a:p>
                  </a:txBody>
                  <a:tcPr/>
                </a:tc>
                <a:extLst>
                  <a:ext uri="{0D108BD9-81ED-4DB2-BD59-A6C34878D82A}">
                    <a16:rowId xmlns:a16="http://schemas.microsoft.com/office/drawing/2014/main" val="748608072"/>
                  </a:ext>
                </a:extLst>
              </a:tr>
              <a:tr h="448558">
                <a:tc>
                  <a:txBody>
                    <a:bodyPr/>
                    <a:lstStyle/>
                    <a:p>
                      <a:pPr algn="just"/>
                      <a:r>
                        <a:rPr lang="en-US" sz="1600" dirty="0"/>
                        <a:t>Training Accuracy</a:t>
                      </a:r>
                    </a:p>
                  </a:txBody>
                  <a:tcPr/>
                </a:tc>
                <a:tc>
                  <a:txBody>
                    <a:bodyPr/>
                    <a:lstStyle/>
                    <a:p>
                      <a:pPr algn="ctr"/>
                      <a:r>
                        <a:rPr lang="en-US" sz="1600" dirty="0"/>
                        <a:t>97.23 %</a:t>
                      </a:r>
                    </a:p>
                  </a:txBody>
                  <a:tcPr/>
                </a:tc>
                <a:tc>
                  <a:txBody>
                    <a:bodyPr/>
                    <a:lstStyle/>
                    <a:p>
                      <a:pPr algn="ctr"/>
                      <a:r>
                        <a:rPr lang="en-US" sz="1600" dirty="0"/>
                        <a:t>99.60 %</a:t>
                      </a:r>
                    </a:p>
                  </a:txBody>
                  <a:tcPr/>
                </a:tc>
                <a:tc>
                  <a:txBody>
                    <a:bodyPr/>
                    <a:lstStyle/>
                    <a:p>
                      <a:pPr algn="ctr"/>
                      <a:r>
                        <a:rPr lang="en-US" sz="1600" dirty="0"/>
                        <a:t>99.48 %</a:t>
                      </a:r>
                    </a:p>
                  </a:txBody>
                  <a:tcPr/>
                </a:tc>
                <a:extLst>
                  <a:ext uri="{0D108BD9-81ED-4DB2-BD59-A6C34878D82A}">
                    <a16:rowId xmlns:a16="http://schemas.microsoft.com/office/drawing/2014/main" val="69211103"/>
                  </a:ext>
                </a:extLst>
              </a:tr>
              <a:tr h="448558">
                <a:tc>
                  <a:txBody>
                    <a:bodyPr/>
                    <a:lstStyle/>
                    <a:p>
                      <a:pPr algn="just"/>
                      <a:r>
                        <a:rPr lang="en-US" sz="1600" dirty="0"/>
                        <a:t>Validation Accuracy</a:t>
                      </a:r>
                    </a:p>
                  </a:txBody>
                  <a:tcPr/>
                </a:tc>
                <a:tc>
                  <a:txBody>
                    <a:bodyPr/>
                    <a:lstStyle/>
                    <a:p>
                      <a:pPr algn="ctr"/>
                      <a:r>
                        <a:rPr lang="en-US" sz="1600" dirty="0"/>
                        <a:t>96.31 %</a:t>
                      </a:r>
                    </a:p>
                  </a:txBody>
                  <a:tcPr/>
                </a:tc>
                <a:tc>
                  <a:txBody>
                    <a:bodyPr/>
                    <a:lstStyle/>
                    <a:p>
                      <a:pPr algn="ctr"/>
                      <a:r>
                        <a:rPr lang="en-US" sz="1600" dirty="0"/>
                        <a:t>97.21 %</a:t>
                      </a:r>
                    </a:p>
                  </a:txBody>
                  <a:tcPr/>
                </a:tc>
                <a:tc>
                  <a:txBody>
                    <a:bodyPr/>
                    <a:lstStyle/>
                    <a:p>
                      <a:pPr algn="ctr"/>
                      <a:r>
                        <a:rPr lang="en-US" sz="1600" dirty="0"/>
                        <a:t>97.15 %</a:t>
                      </a:r>
                    </a:p>
                  </a:txBody>
                  <a:tcPr/>
                </a:tc>
                <a:extLst>
                  <a:ext uri="{0D108BD9-81ED-4DB2-BD59-A6C34878D82A}">
                    <a16:rowId xmlns:a16="http://schemas.microsoft.com/office/drawing/2014/main" val="3423756173"/>
                  </a:ext>
                </a:extLst>
              </a:tr>
              <a:tr h="448558">
                <a:tc>
                  <a:txBody>
                    <a:bodyPr/>
                    <a:lstStyle/>
                    <a:p>
                      <a:pPr algn="just"/>
                      <a:r>
                        <a:rPr lang="en-US" sz="1600" dirty="0"/>
                        <a:t>Test Accuracy</a:t>
                      </a:r>
                    </a:p>
                  </a:txBody>
                  <a:tcPr/>
                </a:tc>
                <a:tc>
                  <a:txBody>
                    <a:bodyPr/>
                    <a:lstStyle/>
                    <a:p>
                      <a:pPr algn="ctr"/>
                      <a:r>
                        <a:rPr lang="en-US" sz="1600" dirty="0"/>
                        <a:t>95.94 %</a:t>
                      </a:r>
                    </a:p>
                  </a:txBody>
                  <a:tcPr/>
                </a:tc>
                <a:tc>
                  <a:txBody>
                    <a:bodyPr/>
                    <a:lstStyle/>
                    <a:p>
                      <a:pPr algn="ctr"/>
                      <a:r>
                        <a:rPr lang="en-US" sz="1600" dirty="0"/>
                        <a:t>96.92 %</a:t>
                      </a:r>
                    </a:p>
                  </a:txBody>
                  <a:tcPr/>
                </a:tc>
                <a:tc>
                  <a:txBody>
                    <a:bodyPr/>
                    <a:lstStyle/>
                    <a:p>
                      <a:pPr algn="ctr"/>
                      <a:r>
                        <a:rPr lang="en-US" sz="1600" dirty="0"/>
                        <a:t>96.37 %</a:t>
                      </a:r>
                    </a:p>
                  </a:txBody>
                  <a:tcPr/>
                </a:tc>
                <a:extLst>
                  <a:ext uri="{0D108BD9-81ED-4DB2-BD59-A6C34878D82A}">
                    <a16:rowId xmlns:a16="http://schemas.microsoft.com/office/drawing/2014/main" val="4170412164"/>
                  </a:ext>
                </a:extLst>
              </a:tr>
              <a:tr h="448558">
                <a:tc>
                  <a:txBody>
                    <a:bodyPr/>
                    <a:lstStyle/>
                    <a:p>
                      <a:pPr algn="just"/>
                      <a:r>
                        <a:rPr lang="en-US" sz="1600" dirty="0"/>
                        <a:t>Training Loss</a:t>
                      </a:r>
                    </a:p>
                  </a:txBody>
                  <a:tcPr/>
                </a:tc>
                <a:tc>
                  <a:txBody>
                    <a:bodyPr/>
                    <a:lstStyle/>
                    <a:p>
                      <a:pPr algn="ctr"/>
                      <a:r>
                        <a:rPr lang="en-US" sz="1600" dirty="0"/>
                        <a:t>0.14048</a:t>
                      </a:r>
                    </a:p>
                  </a:txBody>
                  <a:tcPr/>
                </a:tc>
                <a:tc>
                  <a:txBody>
                    <a:bodyPr/>
                    <a:lstStyle/>
                    <a:p>
                      <a:pPr algn="ctr"/>
                      <a:r>
                        <a:rPr lang="en-US" sz="1600" dirty="0"/>
                        <a:t>0.09434</a:t>
                      </a:r>
                    </a:p>
                  </a:txBody>
                  <a:tcPr/>
                </a:tc>
                <a:tc>
                  <a:txBody>
                    <a:bodyPr/>
                    <a:lstStyle/>
                    <a:p>
                      <a:pPr algn="ctr"/>
                      <a:r>
                        <a:rPr lang="en-US" sz="1600" dirty="0"/>
                        <a:t>0.18361</a:t>
                      </a:r>
                    </a:p>
                  </a:txBody>
                  <a:tcPr/>
                </a:tc>
                <a:extLst>
                  <a:ext uri="{0D108BD9-81ED-4DB2-BD59-A6C34878D82A}">
                    <a16:rowId xmlns:a16="http://schemas.microsoft.com/office/drawing/2014/main" val="1928520359"/>
                  </a:ext>
                </a:extLst>
              </a:tr>
              <a:tr h="448558">
                <a:tc>
                  <a:txBody>
                    <a:bodyPr/>
                    <a:lstStyle/>
                    <a:p>
                      <a:pPr algn="just"/>
                      <a:r>
                        <a:rPr lang="en-US" sz="1600" dirty="0"/>
                        <a:t>Total Epochs</a:t>
                      </a:r>
                    </a:p>
                  </a:txBody>
                  <a:tcPr/>
                </a:tc>
                <a:tc>
                  <a:txBody>
                    <a:bodyPr/>
                    <a:lstStyle/>
                    <a:p>
                      <a:pPr algn="ctr"/>
                      <a:r>
                        <a:rPr lang="en-US" sz="1600" dirty="0"/>
                        <a:t>4000</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1585502866"/>
                  </a:ext>
                </a:extLst>
              </a:tr>
            </a:tbl>
          </a:graphicData>
        </a:graphic>
      </p:graphicFrame>
    </p:spTree>
    <p:extLst>
      <p:ext uri="{BB962C8B-B14F-4D97-AF65-F5344CB8AC3E}">
        <p14:creationId xmlns:p14="http://schemas.microsoft.com/office/powerpoint/2010/main" val="29050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9</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239776"/>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2500" dirty="0"/>
              <a:t>Network Convergence Graphs</a:t>
            </a:r>
          </a:p>
        </p:txBody>
      </p:sp>
      <p:pic>
        <p:nvPicPr>
          <p:cNvPr id="8" name="Picture 7">
            <a:extLst>
              <a:ext uri="{FF2B5EF4-FFF2-40B4-BE49-F238E27FC236}">
                <a16:creationId xmlns:a16="http://schemas.microsoft.com/office/drawing/2014/main" id="{EBDEF7DA-690C-3445-B093-3EF9149FB5E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049147" y="2330577"/>
            <a:ext cx="3960000" cy="2520000"/>
          </a:xfrm>
          <a:prstGeom prst="rect">
            <a:avLst/>
          </a:prstGeom>
        </p:spPr>
      </p:pic>
      <p:sp>
        <p:nvSpPr>
          <p:cNvPr id="17" name="Content Placeholder 3">
            <a:extLst>
              <a:ext uri="{FF2B5EF4-FFF2-40B4-BE49-F238E27FC236}">
                <a16:creationId xmlns:a16="http://schemas.microsoft.com/office/drawing/2014/main" id="{396B1DC4-C04A-9541-AB75-71C558A86A95}"/>
              </a:ext>
            </a:extLst>
          </p:cNvPr>
          <p:cNvSpPr>
            <a:spLocks noGrp="1"/>
          </p:cNvSpPr>
          <p:nvPr>
            <p:ph idx="1"/>
          </p:nvPr>
        </p:nvSpPr>
        <p:spPr>
          <a:xfrm>
            <a:off x="4597657" y="2025777"/>
            <a:ext cx="2984900" cy="385678"/>
          </a:xfrm>
        </p:spPr>
        <p:txBody>
          <a:bodyPr>
            <a:normAutofit fontScale="92500"/>
          </a:bodyPr>
          <a:lstStyle/>
          <a:p>
            <a:pPr marL="0" indent="0">
              <a:buNone/>
            </a:pPr>
            <a:r>
              <a:rPr lang="en-US" dirty="0"/>
              <a:t>Mini-batch Sigmoid Network</a:t>
            </a:r>
          </a:p>
        </p:txBody>
      </p:sp>
      <p:pic>
        <p:nvPicPr>
          <p:cNvPr id="14" name="Picture 13">
            <a:extLst>
              <a:ext uri="{FF2B5EF4-FFF2-40B4-BE49-F238E27FC236}">
                <a16:creationId xmlns:a16="http://schemas.microsoft.com/office/drawing/2014/main" id="{13219955-FF46-9A40-945F-3C0961392A7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081894" y="2330577"/>
            <a:ext cx="3960000" cy="2520000"/>
          </a:xfrm>
          <a:prstGeom prst="rect">
            <a:avLst/>
          </a:prstGeom>
        </p:spPr>
      </p:pic>
      <p:sp>
        <p:nvSpPr>
          <p:cNvPr id="21" name="Content Placeholder 3">
            <a:extLst>
              <a:ext uri="{FF2B5EF4-FFF2-40B4-BE49-F238E27FC236}">
                <a16:creationId xmlns:a16="http://schemas.microsoft.com/office/drawing/2014/main" id="{BE2434B0-8E36-8E40-BDA0-F446694C5675}"/>
              </a:ext>
            </a:extLst>
          </p:cNvPr>
          <p:cNvSpPr txBox="1">
            <a:spLocks/>
          </p:cNvSpPr>
          <p:nvPr/>
        </p:nvSpPr>
        <p:spPr>
          <a:xfrm>
            <a:off x="8569444" y="2025777"/>
            <a:ext cx="2984900"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Mini-batch </a:t>
            </a:r>
            <a:r>
              <a:rPr lang="en-US" dirty="0" err="1"/>
              <a:t>ReLU</a:t>
            </a:r>
            <a:r>
              <a:rPr lang="en-US" dirty="0"/>
              <a:t> Network</a:t>
            </a:r>
          </a:p>
        </p:txBody>
      </p:sp>
      <p:pic>
        <p:nvPicPr>
          <p:cNvPr id="13" name="Picture 12">
            <a:extLst>
              <a:ext uri="{FF2B5EF4-FFF2-40B4-BE49-F238E27FC236}">
                <a16:creationId xmlns:a16="http://schemas.microsoft.com/office/drawing/2014/main" id="{0B56A7B1-0380-7B41-8AAD-533E61DFC42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0" y="2330577"/>
            <a:ext cx="3960000" cy="2520000"/>
          </a:xfrm>
          <a:prstGeom prst="rect">
            <a:avLst/>
          </a:prstGeom>
        </p:spPr>
      </p:pic>
      <p:sp>
        <p:nvSpPr>
          <p:cNvPr id="15" name="Content Placeholder 3">
            <a:extLst>
              <a:ext uri="{FF2B5EF4-FFF2-40B4-BE49-F238E27FC236}">
                <a16:creationId xmlns:a16="http://schemas.microsoft.com/office/drawing/2014/main" id="{529175AC-BF4F-EE4D-8407-C9BB18C2136B}"/>
              </a:ext>
            </a:extLst>
          </p:cNvPr>
          <p:cNvSpPr txBox="1">
            <a:spLocks/>
          </p:cNvSpPr>
          <p:nvPr/>
        </p:nvSpPr>
        <p:spPr>
          <a:xfrm>
            <a:off x="487550" y="2025777"/>
            <a:ext cx="2984900"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Batch Sigmoid Network</a:t>
            </a:r>
          </a:p>
        </p:txBody>
      </p:sp>
      <p:cxnSp>
        <p:nvCxnSpPr>
          <p:cNvPr id="3" name="Straight Connector 2">
            <a:extLst>
              <a:ext uri="{FF2B5EF4-FFF2-40B4-BE49-F238E27FC236}">
                <a16:creationId xmlns:a16="http://schemas.microsoft.com/office/drawing/2014/main" id="{B8C07904-E02E-0A45-89D1-967F76643119}"/>
              </a:ext>
            </a:extLst>
          </p:cNvPr>
          <p:cNvCxnSpPr/>
          <p:nvPr/>
        </p:nvCxnSpPr>
        <p:spPr>
          <a:xfrm>
            <a:off x="3996576" y="2121408"/>
            <a:ext cx="0" cy="27291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06E6B4-448B-A54C-9424-406D2EBFDA6E}"/>
              </a:ext>
            </a:extLst>
          </p:cNvPr>
          <p:cNvCxnSpPr/>
          <p:nvPr/>
        </p:nvCxnSpPr>
        <p:spPr>
          <a:xfrm>
            <a:off x="8045723" y="2121407"/>
            <a:ext cx="0" cy="27291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467552"/>
      </p:ext>
    </p:extLst>
  </p:cSld>
  <p:clrMapOvr>
    <a:masterClrMapping/>
  </p:clrMapOvr>
</p:sld>
</file>

<file path=ppt/theme/theme1.xml><?xml version="1.0" encoding="utf-8"?>
<a:theme xmlns:a="http://schemas.openxmlformats.org/drawingml/2006/main" name="KU Theme">
  <a:themeElements>
    <a:clrScheme name="KU">
      <a:dk1>
        <a:sysClr val="windowText" lastClr="000000"/>
      </a:dk1>
      <a:lt1>
        <a:sysClr val="window" lastClr="FFFFFF"/>
      </a:lt1>
      <a:dk2>
        <a:srgbClr val="0047BA"/>
      </a:dk2>
      <a:lt2>
        <a:srgbClr val="96969A"/>
      </a:lt2>
      <a:accent1>
        <a:srgbClr val="00CE7C"/>
      </a:accent1>
      <a:accent2>
        <a:srgbClr val="E53E51"/>
      </a:accent2>
      <a:accent3>
        <a:srgbClr val="84DADE"/>
      </a:accent3>
      <a:accent4>
        <a:srgbClr val="4C3041"/>
      </a:accent4>
      <a:accent5>
        <a:srgbClr val="F5CE3E"/>
      </a:accent5>
      <a:accent6>
        <a:srgbClr val="D0CFC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50" smtClean="0"/>
        </a:defPPr>
      </a:lstStyle>
    </a:txDef>
  </a:objectDefaults>
  <a:extraClrSchemeLst/>
  <a:extLst>
    <a:ext uri="{05A4C25C-085E-4340-85A3-A5531E510DB2}">
      <thm15:themeFamily xmlns:thm15="http://schemas.microsoft.com/office/thememl/2012/main" name="KU_presentation_template_v2018-04-09 E.potx" id="{AF960482-6B50-417C-AC38-1AFEBFC77BA4}" vid="{1F04D338-456F-4FFC-9561-BAAA645232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BCE9BEE86D22418B98990A0B028EF2" ma:contentTypeVersion="2" ma:contentTypeDescription="Create a new document." ma:contentTypeScope="" ma:versionID="aa1616543b3b6cd96cdde1c3d7fb1eed">
  <xsd:schema xmlns:xsd="http://www.w3.org/2001/XMLSchema" xmlns:xs="http://www.w3.org/2001/XMLSchema" xmlns:p="http://schemas.microsoft.com/office/2006/metadata/properties" xmlns:ns1="http://schemas.microsoft.com/sharepoint/v3" xmlns:ns2="557946a8-a765-46f2-8d44-445b86b509b9" targetNamespace="http://schemas.microsoft.com/office/2006/metadata/properties" ma:root="true" ma:fieldsID="2da6048df5bc345cad2b9c31d905ebe2" ns1:_="" ns2:_="">
    <xsd:import namespace="http://schemas.microsoft.com/sharepoint/v3"/>
    <xsd:import namespace="557946a8-a765-46f2-8d44-445b86b509b9"/>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7946a8-a765-46f2-8d44-445b86b509b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FD50A8C-CA97-4410-A798-5A85CCD8F172}">
  <ds:schemaRefs>
    <ds:schemaRef ds:uri="http://schemas.microsoft.com/sharepoint/v3/contenttype/forms"/>
  </ds:schemaRefs>
</ds:datastoreItem>
</file>

<file path=customXml/itemProps2.xml><?xml version="1.0" encoding="utf-8"?>
<ds:datastoreItem xmlns:ds="http://schemas.openxmlformats.org/officeDocument/2006/customXml" ds:itemID="{C406B998-7F07-4E38-8400-697D7731F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7946a8-a765-46f2-8d44-445b86b509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510135-11A2-4CE9-AC9A-F9B5F7E81A9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KU Theme</Template>
  <TotalTime>249</TotalTime>
  <Words>744</Words>
  <Application>Microsoft Macintosh PowerPoint</Application>
  <PresentationFormat>Widescreen</PresentationFormat>
  <Paragraphs>203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KU Theme</vt:lpstr>
      <vt:lpstr>COSC 606: Homework 2 Results</vt:lpstr>
      <vt:lpstr>Task 2</vt:lpstr>
      <vt:lpstr>Batch Gradient Descent on MNIST Dataset Details and Results</vt:lpstr>
      <vt:lpstr>PowerPoint Presentation</vt:lpstr>
      <vt:lpstr>Task 3</vt:lpstr>
      <vt:lpstr>PowerPoint Presentation</vt:lpstr>
      <vt:lpstr>PowerPoint Presentation</vt:lpstr>
      <vt:lpstr>Overall Comparison between 3 hidden layered network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Goes Here</dc:title>
  <dc:creator>Majed Almansoori</dc:creator>
  <cp:lastModifiedBy>Adarsh  Ghimire</cp:lastModifiedBy>
  <cp:revision>35</cp:revision>
  <dcterms:created xsi:type="dcterms:W3CDTF">2018-04-29T10:48:36Z</dcterms:created>
  <dcterms:modified xsi:type="dcterms:W3CDTF">2021-03-06T10:35:37Z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0x010100E7BCE9BEE86D22418B98990A0B028EF2</vt:lpwstr>
  </property>
</Properties>
</file>