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71" r:id="rId5"/>
    <p:sldId id="261" r:id="rId6"/>
    <p:sldId id="274" r:id="rId7"/>
    <p:sldId id="282" r:id="rId8"/>
    <p:sldId id="284" r:id="rId9"/>
    <p:sldId id="283" r:id="rId10"/>
    <p:sldId id="285" r:id="rId11"/>
    <p:sldId id="276" r:id="rId12"/>
    <p:sldId id="281" r:id="rId13"/>
    <p:sldId id="28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14A"/>
    <a:srgbClr val="FFFFFF"/>
    <a:srgbClr val="D0CFCD"/>
    <a:srgbClr val="004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0" autoAdjust="0"/>
    <p:restoredTop sz="94613" autoAdjust="0"/>
  </p:normalViewPr>
  <p:slideViewPr>
    <p:cSldViewPr snapToGrid="0" showGuides="1">
      <p:cViewPr varScale="1">
        <p:scale>
          <a:sx n="105" d="100"/>
          <a:sy n="105" d="100"/>
        </p:scale>
        <p:origin x="20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66FD6-D2A9-4F00-B491-A99A8AA44ED0}"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F57D8-2956-440C-8FE5-2823967F9ED1}" type="slidenum">
              <a:rPr lang="en-US" smtClean="0"/>
              <a:t>‹#›</a:t>
            </a:fld>
            <a:endParaRPr lang="en-US"/>
          </a:p>
        </p:txBody>
      </p:sp>
    </p:spTree>
    <p:extLst>
      <p:ext uri="{BB962C8B-B14F-4D97-AF65-F5344CB8AC3E}">
        <p14:creationId xmlns:p14="http://schemas.microsoft.com/office/powerpoint/2010/main" val="381662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47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66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828676" y="542925"/>
            <a:ext cx="10544174" cy="1114425"/>
          </a:xfrm>
        </p:spPr>
        <p:txBody>
          <a:bodyPr/>
          <a:lstStyle>
            <a:lvl1pPr algn="ctr">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2752725"/>
            <a:ext cx="3714750" cy="3562350"/>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418849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4" y="1114424"/>
            <a:ext cx="6343651" cy="1438275"/>
          </a:xfrm>
        </p:spPr>
        <p:txBody>
          <a:bodyPr anchor="t" anchorCtr="0"/>
          <a:lstStyle>
            <a:lvl1pPr algn="l">
              <a:lnSpc>
                <a:spcPct val="100000"/>
              </a:lnSpc>
              <a:defRPr/>
            </a:lvl1pPr>
          </a:lstStyle>
          <a:p>
            <a:r>
              <a:rPr lang="en-US"/>
              <a:t>Click to edit Master title style</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3930B2A2-81DA-4F3D-9D9E-46E4F7B93857}"/>
              </a:ext>
            </a:extLst>
          </p:cNvPr>
          <p:cNvSpPr>
            <a:spLocks noGrp="1"/>
          </p:cNvSpPr>
          <p:nvPr>
            <p:ph type="pic" sz="quarter" idx="13"/>
          </p:nvPr>
        </p:nvSpPr>
        <p:spPr>
          <a:xfrm>
            <a:off x="4238625"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4" name="Picture Placeholder 12">
            <a:extLst>
              <a:ext uri="{FF2B5EF4-FFF2-40B4-BE49-F238E27FC236}">
                <a16:creationId xmlns:a16="http://schemas.microsoft.com/office/drawing/2014/main" id="{F16E22AE-DDB9-4C04-8CBA-FF04F1AFB382}"/>
              </a:ext>
            </a:extLst>
          </p:cNvPr>
          <p:cNvSpPr>
            <a:spLocks noGrp="1"/>
          </p:cNvSpPr>
          <p:nvPr>
            <p:ph type="pic" sz="quarter" idx="14"/>
          </p:nvPr>
        </p:nvSpPr>
        <p:spPr>
          <a:xfrm>
            <a:off x="400050" y="2752725"/>
            <a:ext cx="3714750" cy="3562350"/>
          </a:xfrm>
          <a:solidFill>
            <a:schemeClr val="bg1">
              <a:lumMod val="85000"/>
            </a:schemeClr>
          </a:solidFill>
        </p:spPr>
        <p:txBody>
          <a:bodyPr/>
          <a:lstStyle>
            <a:lvl1pPr marL="0" indent="0">
              <a:buNone/>
              <a:defRPr/>
            </a:lvl1pPr>
          </a:lstStyle>
          <a:p>
            <a:r>
              <a:rPr lang="en-US"/>
              <a:t>Click icon to add picture</a:t>
            </a:r>
          </a:p>
        </p:txBody>
      </p:sp>
      <p:sp>
        <p:nvSpPr>
          <p:cNvPr id="15" name="Picture Placeholder 12">
            <a:extLst>
              <a:ext uri="{FF2B5EF4-FFF2-40B4-BE49-F238E27FC236}">
                <a16:creationId xmlns:a16="http://schemas.microsoft.com/office/drawing/2014/main" id="{55F3CFBF-C13C-4A9F-BDDF-0E18286F15C6}"/>
              </a:ext>
            </a:extLst>
          </p:cNvPr>
          <p:cNvSpPr>
            <a:spLocks noGrp="1"/>
          </p:cNvSpPr>
          <p:nvPr>
            <p:ph type="pic" sz="quarter" idx="15"/>
          </p:nvPr>
        </p:nvSpPr>
        <p:spPr>
          <a:xfrm>
            <a:off x="8077200" y="762000"/>
            <a:ext cx="3714750" cy="5553075"/>
          </a:xfrm>
          <a:solidFill>
            <a:schemeClr val="bg1">
              <a:lumMod val="85000"/>
            </a:schemeClr>
          </a:solid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60665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84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5EDB-8165-4C09-A93D-01F9B0F72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EA8E-5754-4FAF-B3D4-63EA441FBC46}"/>
              </a:ext>
            </a:extLst>
          </p:cNvPr>
          <p:cNvSpPr>
            <a:spLocks noGrp="1"/>
          </p:cNvSpPr>
          <p:nvPr>
            <p:ph type="dt" sz="half" idx="10"/>
          </p:nvPr>
        </p:nvSpPr>
        <p:spPr/>
        <p:txBody>
          <a:bodyPr/>
          <a:lstStyle>
            <a:lvl1pPr>
              <a:defRPr>
                <a:solidFill>
                  <a:schemeClr val="tx2"/>
                </a:solidFill>
              </a:defRPr>
            </a:lvl1pPr>
          </a:lstStyle>
          <a:p>
            <a:r>
              <a:rPr lang="en-US"/>
              <a:t>DD Month 20XX</a:t>
            </a:r>
          </a:p>
        </p:txBody>
      </p:sp>
      <p:sp>
        <p:nvSpPr>
          <p:cNvPr id="4" name="Footer Placeholder 3">
            <a:extLst>
              <a:ext uri="{FF2B5EF4-FFF2-40B4-BE49-F238E27FC236}">
                <a16:creationId xmlns:a16="http://schemas.microsoft.com/office/drawing/2014/main" id="{CFF6CD72-BAC2-4994-B821-40432481E830}"/>
              </a:ext>
            </a:extLst>
          </p:cNvPr>
          <p:cNvSpPr>
            <a:spLocks noGrp="1"/>
          </p:cNvSpPr>
          <p:nvPr>
            <p:ph type="ftr" sz="quarter" idx="11"/>
          </p:nvPr>
        </p:nvSpPr>
        <p:spPr/>
        <p:txBody>
          <a:bodyPr/>
          <a:lstStyle>
            <a:lvl1pPr>
              <a:defRPr>
                <a:solidFill>
                  <a:schemeClr val="tx2"/>
                </a:solidFill>
              </a:defRPr>
            </a:lvl1pPr>
          </a:lstStyle>
          <a:p>
            <a:r>
              <a:rPr lang="en-US"/>
              <a:t>Presentation Title Goes Here</a:t>
            </a:r>
          </a:p>
        </p:txBody>
      </p:sp>
      <p:sp>
        <p:nvSpPr>
          <p:cNvPr id="5" name="Slide Number Placeholder 4">
            <a:extLst>
              <a:ext uri="{FF2B5EF4-FFF2-40B4-BE49-F238E27FC236}">
                <a16:creationId xmlns:a16="http://schemas.microsoft.com/office/drawing/2014/main" id="{D593CFAF-562D-445B-846A-E8F71A026870}"/>
              </a:ext>
            </a:extLst>
          </p:cNvPr>
          <p:cNvSpPr>
            <a:spLocks noGrp="1"/>
          </p:cNvSpPr>
          <p:nvPr>
            <p:ph type="sldNum" sz="quarter" idx="12"/>
          </p:nvPr>
        </p:nvSpPr>
        <p:spPr/>
        <p:txBody>
          <a:bodyPr/>
          <a:lstStyle>
            <a:lvl1pPr>
              <a:defRPr>
                <a:solidFill>
                  <a:schemeClr val="tx2"/>
                </a:solidFill>
              </a:defRPr>
            </a:lvl1pPr>
          </a:lstStyle>
          <a:p>
            <a:fld id="{1E68DD1B-5CD8-424B-8173-19E182143E0A}" type="slidenum">
              <a:rPr lang="en-US" smtClean="0"/>
              <a:pPr/>
              <a:t>‹#›</a:t>
            </a:fld>
            <a:endParaRPr lang="en-US"/>
          </a:p>
        </p:txBody>
      </p:sp>
      <p:sp>
        <p:nvSpPr>
          <p:cNvPr id="6" name="TextBox 5">
            <a:extLst>
              <a:ext uri="{FF2B5EF4-FFF2-40B4-BE49-F238E27FC236}">
                <a16:creationId xmlns:a16="http://schemas.microsoft.com/office/drawing/2014/main" id="{7C98C825-F06D-4987-81B8-02D493880414}"/>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tx2"/>
                </a:solidFill>
              </a:rPr>
              <a:t>ku.ac.ae</a:t>
            </a:r>
            <a:endParaRPr lang="en-US" sz="850">
              <a:solidFill>
                <a:schemeClr val="tx2"/>
              </a:solidFill>
            </a:endParaRPr>
          </a:p>
        </p:txBody>
      </p:sp>
      <p:pic>
        <p:nvPicPr>
          <p:cNvPr id="7" name="Picture 6">
            <a:extLst>
              <a:ext uri="{FF2B5EF4-FFF2-40B4-BE49-F238E27FC236}">
                <a16:creationId xmlns:a16="http://schemas.microsoft.com/office/drawing/2014/main" id="{53464E6B-FB97-4EC4-BBD3-24FE3C8D13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7" cy="185303"/>
          </a:xfrm>
          <a:prstGeom prst="rect">
            <a:avLst/>
          </a:prstGeom>
        </p:spPr>
      </p:pic>
      <p:cxnSp>
        <p:nvCxnSpPr>
          <p:cNvPr id="8" name="Straight Connector 7">
            <a:extLst>
              <a:ext uri="{FF2B5EF4-FFF2-40B4-BE49-F238E27FC236}">
                <a16:creationId xmlns:a16="http://schemas.microsoft.com/office/drawing/2014/main" id="{7A8822A8-864B-49B0-9C0B-A862217EF3B8}"/>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4EFBB-C8CA-4201-A903-805856BEB310}"/>
              </a:ext>
            </a:extLst>
          </p:cNvPr>
          <p:cNvSpPr>
            <a:spLocks noGrp="1"/>
          </p:cNvSpPr>
          <p:nvPr>
            <p:ph type="dt" sz="half" idx="10"/>
          </p:nvPr>
        </p:nvSpPr>
        <p:spPr/>
        <p:txBody>
          <a:bodyPr/>
          <a:lstStyle/>
          <a:p>
            <a:r>
              <a:rPr lang="en-US"/>
              <a:t>DD Month 20XX</a:t>
            </a:r>
          </a:p>
        </p:txBody>
      </p:sp>
      <p:sp>
        <p:nvSpPr>
          <p:cNvPr id="3" name="Footer Placeholder 2">
            <a:extLst>
              <a:ext uri="{FF2B5EF4-FFF2-40B4-BE49-F238E27FC236}">
                <a16:creationId xmlns:a16="http://schemas.microsoft.com/office/drawing/2014/main" id="{8551DCEB-2462-4151-B7CC-F3EC0D3A59D6}"/>
              </a:ext>
            </a:extLst>
          </p:cNvPr>
          <p:cNvSpPr>
            <a:spLocks noGrp="1"/>
          </p:cNvSpPr>
          <p:nvPr>
            <p:ph type="ftr" sz="quarter" idx="11"/>
          </p:nvPr>
        </p:nvSpPr>
        <p:spPr/>
        <p:txBody>
          <a:bodyPr/>
          <a:lstStyle/>
          <a:p>
            <a:r>
              <a:rPr lang="en-US"/>
              <a:t>Presentation Title Goes Here</a:t>
            </a:r>
          </a:p>
        </p:txBody>
      </p:sp>
      <p:sp>
        <p:nvSpPr>
          <p:cNvPr id="4" name="Slide Number Placeholder 3">
            <a:extLst>
              <a:ext uri="{FF2B5EF4-FFF2-40B4-BE49-F238E27FC236}">
                <a16:creationId xmlns:a16="http://schemas.microsoft.com/office/drawing/2014/main" id="{B5A57B99-432B-45A8-9216-9BC01B297D0C}"/>
              </a:ext>
            </a:extLst>
          </p:cNvPr>
          <p:cNvSpPr>
            <a:spLocks noGrp="1"/>
          </p:cNvSpPr>
          <p:nvPr>
            <p:ph type="sldNum" sz="quarter" idx="12"/>
          </p:nvPr>
        </p:nvSpPr>
        <p:spPr/>
        <p:txBody>
          <a:bodyPr/>
          <a:lstStyle/>
          <a:p>
            <a:fld id="{1E68DD1B-5CD8-424B-8173-19E182143E0A}" type="slidenum">
              <a:rPr lang="en-US" smtClean="0"/>
              <a:t>‹#›</a:t>
            </a:fld>
            <a:endParaRPr lang="en-US"/>
          </a:p>
        </p:txBody>
      </p:sp>
    </p:spTree>
    <p:extLst>
      <p:ext uri="{BB962C8B-B14F-4D97-AF65-F5344CB8AC3E}">
        <p14:creationId xmlns:p14="http://schemas.microsoft.com/office/powerpoint/2010/main" val="425915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D0CF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204913"/>
            <a:ext cx="10515600" cy="2852737"/>
          </a:xfrm>
        </p:spPr>
        <p:txBody>
          <a:bodyPr anchor="b"/>
          <a:lstStyle>
            <a:lvl1pPr algn="ct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1104C747-8640-4D13-A1FA-90CDB4EBBF1D}"/>
              </a:ext>
            </a:extLst>
          </p:cNvPr>
          <p:cNvSpPr>
            <a:spLocks noGrp="1"/>
          </p:cNvSpPr>
          <p:nvPr>
            <p:ph type="body" idx="1"/>
          </p:nvPr>
        </p:nvSpPr>
        <p:spPr>
          <a:xfrm>
            <a:off x="831850" y="4000500"/>
            <a:ext cx="10515600" cy="1584326"/>
          </a:xfrm>
        </p:spPr>
        <p:txBody>
          <a:bodyPr>
            <a:normAutofit/>
          </a:bodyPr>
          <a:lstStyle>
            <a:lvl1pPr marL="0" indent="0" algn="ctr">
              <a:buNone/>
              <a:defRPr sz="38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254536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ing Picture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F49-C197-4276-BA18-25EE446879E5}"/>
              </a:ext>
            </a:extLst>
          </p:cNvPr>
          <p:cNvSpPr>
            <a:spLocks noGrp="1"/>
          </p:cNvSpPr>
          <p:nvPr>
            <p:ph type="title"/>
          </p:nvPr>
        </p:nvSpPr>
        <p:spPr>
          <a:xfrm>
            <a:off x="831850" y="1052513"/>
            <a:ext cx="10515600" cy="2852737"/>
          </a:xfrm>
        </p:spPr>
        <p:txBody>
          <a:bodyPr anchor="b"/>
          <a:lstStyle>
            <a:lvl1pPr algn="ctr">
              <a:lnSpc>
                <a:spcPct val="100000"/>
              </a:lnSpc>
              <a:defRPr sz="6000">
                <a:solidFill>
                  <a:srgbClr val="FFFFFF"/>
                </a:solidFill>
              </a:defRPr>
            </a:lvl1pPr>
          </a:lstStyle>
          <a:p>
            <a:r>
              <a:rPr lang="en-US"/>
              <a:t>Click to edit Master title style</a:t>
            </a:r>
          </a:p>
        </p:txBody>
      </p:sp>
      <p:sp>
        <p:nvSpPr>
          <p:cNvPr id="4" name="Date Placeholder 3">
            <a:extLst>
              <a:ext uri="{FF2B5EF4-FFF2-40B4-BE49-F238E27FC236}">
                <a16:creationId xmlns:a16="http://schemas.microsoft.com/office/drawing/2014/main" id="{08D46D51-CC51-458D-B7F8-BB8DC09CBA9B}"/>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BD7397C4-D37A-45E1-B1B8-7100D475BDA3}"/>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3393DD6E-BA6A-445E-B542-43DE3AEB0032}"/>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9" name="Picture 8">
            <a:extLst>
              <a:ext uri="{FF2B5EF4-FFF2-40B4-BE49-F238E27FC236}">
                <a16:creationId xmlns:a16="http://schemas.microsoft.com/office/drawing/2014/main" id="{965424D6-2475-46D6-A699-3A7CA5F8B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10" name="TextBox 9">
            <a:extLst>
              <a:ext uri="{FF2B5EF4-FFF2-40B4-BE49-F238E27FC236}">
                <a16:creationId xmlns:a16="http://schemas.microsoft.com/office/drawing/2014/main" id="{7265327D-BC3D-4548-B6FC-FF18B53D278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365829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0047BA"/>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A79536-344B-4703-95C3-7F5AD0BFB3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22667" y="891158"/>
            <a:ext cx="2368684" cy="518220"/>
          </a:xfrm>
          <a:prstGeom prst="rect">
            <a:avLst/>
          </a:prstGeom>
        </p:spPr>
      </p:pic>
      <p:sp>
        <p:nvSpPr>
          <p:cNvPr id="4" name="TextBox 3">
            <a:extLst>
              <a:ext uri="{FF2B5EF4-FFF2-40B4-BE49-F238E27FC236}">
                <a16:creationId xmlns:a16="http://schemas.microsoft.com/office/drawing/2014/main" id="{AFAD5768-C7B0-4ABF-BE83-522BCD1F6FE5}"/>
              </a:ext>
            </a:extLst>
          </p:cNvPr>
          <p:cNvSpPr txBox="1"/>
          <p:nvPr userDrawn="1"/>
        </p:nvSpPr>
        <p:spPr>
          <a:xfrm>
            <a:off x="752475" y="2545809"/>
            <a:ext cx="10648950" cy="1769715"/>
          </a:xfrm>
          <a:prstGeom prst="rect">
            <a:avLst/>
          </a:prstGeom>
          <a:noFill/>
        </p:spPr>
        <p:txBody>
          <a:bodyPr wrap="square" lIns="0" tIns="0" rIns="0" bIns="0" rtlCol="0" anchor="ctr" anchorCtr="0">
            <a:spAutoFit/>
          </a:bodyPr>
          <a:lstStyle/>
          <a:p>
            <a:pPr algn="ctr"/>
            <a:r>
              <a:rPr lang="fi-FI" sz="11500" b="1" spc="-100" baseline="0" dirty="0" err="1">
                <a:solidFill>
                  <a:srgbClr val="FFFFFF"/>
                </a:solidFill>
                <a:latin typeface="+mj-lt"/>
              </a:rPr>
              <a:t>Thank</a:t>
            </a:r>
            <a:r>
              <a:rPr lang="fi-FI" sz="11500" b="1" spc="-100" baseline="0" dirty="0">
                <a:solidFill>
                  <a:srgbClr val="FFFFFF"/>
                </a:solidFill>
                <a:latin typeface="+mj-lt"/>
              </a:rPr>
              <a:t> </a:t>
            </a:r>
            <a:r>
              <a:rPr lang="fi-FI" sz="11500" b="1" spc="-100" baseline="0" dirty="0" err="1">
                <a:solidFill>
                  <a:srgbClr val="FFFFFF"/>
                </a:solidFill>
                <a:latin typeface="+mj-lt"/>
              </a:rPr>
              <a:t>You</a:t>
            </a:r>
            <a:endParaRPr lang="en-US" sz="11500" b="1" spc="-100" baseline="0" dirty="0">
              <a:solidFill>
                <a:srgbClr val="FFFFFF"/>
              </a:solidFill>
              <a:latin typeface="+mj-lt"/>
            </a:endParaRPr>
          </a:p>
        </p:txBody>
      </p:sp>
      <p:sp>
        <p:nvSpPr>
          <p:cNvPr id="13" name="TextBox 12">
            <a:extLst>
              <a:ext uri="{FF2B5EF4-FFF2-40B4-BE49-F238E27FC236}">
                <a16:creationId xmlns:a16="http://schemas.microsoft.com/office/drawing/2014/main" id="{A94333D0-73BA-48D2-AA6E-3F2C63C9CA8F}"/>
              </a:ext>
            </a:extLst>
          </p:cNvPr>
          <p:cNvSpPr txBox="1"/>
          <p:nvPr userDrawn="1"/>
        </p:nvSpPr>
        <p:spPr>
          <a:xfrm>
            <a:off x="5181601" y="6146800"/>
            <a:ext cx="1838324" cy="244475"/>
          </a:xfrm>
          <a:prstGeom prst="rect">
            <a:avLst/>
          </a:prstGeom>
          <a:noFill/>
        </p:spPr>
        <p:txBody>
          <a:bodyPr wrap="square" lIns="0" tIns="0" rIns="0" bIns="0" rtlCol="0" anchor="ctr" anchorCtr="0">
            <a:noAutofit/>
          </a:bodyPr>
          <a:lstStyle/>
          <a:p>
            <a:pPr algn="ctr"/>
            <a:r>
              <a:rPr lang="fi-FI" sz="1250" b="1">
                <a:solidFill>
                  <a:srgbClr val="FFFFFF"/>
                </a:solidFill>
              </a:rPr>
              <a:t>ku.ac.ae</a:t>
            </a:r>
            <a:endParaRPr lang="en-US" sz="1250" b="1">
              <a:solidFill>
                <a:srgbClr val="FFFFFF"/>
              </a:solidFill>
            </a:endParaRPr>
          </a:p>
        </p:txBody>
      </p:sp>
    </p:spTree>
    <p:extLst>
      <p:ext uri="{BB962C8B-B14F-4D97-AF65-F5344CB8AC3E}">
        <p14:creationId xmlns:p14="http://schemas.microsoft.com/office/powerpoint/2010/main" val="241956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ega">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chemeClr val="bg2"/>
                </a:solidFill>
              </a:defRPr>
            </a:lvl1pPr>
            <a:lvl2pPr algn="ctr">
              <a:defRPr/>
            </a:lvl2pPr>
            <a:lvl3pPr algn="ctr">
              <a:defRPr/>
            </a:lvl3pPr>
            <a:lvl4pPr algn="ctr">
              <a:defRPr/>
            </a:lvl4pPr>
            <a:lvl5pPr algn="ctr">
              <a:defRPr/>
            </a:lvl5pPr>
          </a:lstStyle>
          <a:p>
            <a:pPr lvl="0"/>
            <a:r>
              <a:rPr lang="en-US"/>
              <a:t>Edit Master text styles</a:t>
            </a:r>
          </a:p>
        </p:txBody>
      </p:sp>
      <p:cxnSp>
        <p:nvCxnSpPr>
          <p:cNvPr id="14" name="Straight Connector 13">
            <a:extLst>
              <a:ext uri="{FF2B5EF4-FFF2-40B4-BE49-F238E27FC236}">
                <a16:creationId xmlns:a16="http://schemas.microsoft.com/office/drawing/2014/main" id="{BB5B0621-5201-4B3C-B3F3-03D9DDA06A71}"/>
              </a:ext>
            </a:extLst>
          </p:cNvPr>
          <p:cNvCxnSpPr/>
          <p:nvPr userDrawn="1"/>
        </p:nvCxnSpPr>
        <p:spPr>
          <a:xfrm>
            <a:off x="5181600"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11BEC-8A05-5048-8010-DA55CE4672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824" y="654528"/>
            <a:ext cx="3540072" cy="774496"/>
          </a:xfrm>
          <a:prstGeom prst="rect">
            <a:avLst/>
          </a:prstGeom>
        </p:spPr>
      </p:pic>
    </p:spTree>
    <p:extLst>
      <p:ext uri="{BB962C8B-B14F-4D97-AF65-F5344CB8AC3E}">
        <p14:creationId xmlns:p14="http://schemas.microsoft.com/office/powerpoint/2010/main" val="368478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rgbClr val="0047B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B21E90-80D8-4070-8157-51F5D9E9B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6ED11D-86B6-41D9-804F-B21E465E6E73}"/>
              </a:ext>
            </a:extLst>
          </p:cNvPr>
          <p:cNvSpPr>
            <a:spLocks noGrp="1"/>
          </p:cNvSpPr>
          <p:nvPr>
            <p:ph type="ctrTitle"/>
          </p:nvPr>
        </p:nvSpPr>
        <p:spPr>
          <a:xfrm>
            <a:off x="1524000" y="2676525"/>
            <a:ext cx="9144000" cy="1714500"/>
          </a:xfrm>
        </p:spPr>
        <p:txBody>
          <a:bodyPr anchor="b"/>
          <a:lstStyle>
            <a:lvl1pPr algn="ctr">
              <a:defRPr sz="6000" spc="0" baseline="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FB4DCADE-2A34-4B9D-9987-0330895D737E}"/>
              </a:ext>
            </a:extLst>
          </p:cNvPr>
          <p:cNvSpPr>
            <a:spLocks noGrp="1"/>
          </p:cNvSpPr>
          <p:nvPr>
            <p:ph type="subTitle" idx="1"/>
          </p:nvPr>
        </p:nvSpPr>
        <p:spPr>
          <a:xfrm>
            <a:off x="1524000" y="4429125"/>
            <a:ext cx="9144000" cy="1247775"/>
          </a:xfrm>
        </p:spPr>
        <p:txBody>
          <a:bodyPr>
            <a:normAutofit/>
          </a:bodyPr>
          <a:lstStyle>
            <a:lvl1pPr marL="0" indent="0" algn="ctr">
              <a:lnSpc>
                <a:spcPct val="80000"/>
              </a:lnSpc>
              <a:spcBef>
                <a:spcPts val="0"/>
              </a:spcBef>
              <a:buNone/>
              <a:defRPr sz="3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Text Placeholder 11">
            <a:extLst>
              <a:ext uri="{FF2B5EF4-FFF2-40B4-BE49-F238E27FC236}">
                <a16:creationId xmlns:a16="http://schemas.microsoft.com/office/drawing/2014/main" id="{45D87C84-1993-43C1-A570-C771C220FB5D}"/>
              </a:ext>
            </a:extLst>
          </p:cNvPr>
          <p:cNvSpPr>
            <a:spLocks noGrp="1"/>
          </p:cNvSpPr>
          <p:nvPr>
            <p:ph type="body" sz="quarter" idx="10"/>
          </p:nvPr>
        </p:nvSpPr>
        <p:spPr>
          <a:xfrm>
            <a:off x="3714750" y="6162674"/>
            <a:ext cx="4772025" cy="314325"/>
          </a:xfrm>
        </p:spPr>
        <p:txBody>
          <a:bodyPr>
            <a:normAutofit/>
          </a:bodyPr>
          <a:lstStyle>
            <a:lvl1pPr marL="0" indent="0" algn="ctr">
              <a:buNone/>
              <a:defRPr sz="1350" cap="all" baseline="0">
                <a:solidFill>
                  <a:srgbClr val="FFFFFF"/>
                </a:solidFill>
              </a:defRPr>
            </a:lvl1pPr>
            <a:lvl2pPr algn="ctr">
              <a:defRPr/>
            </a:lvl2pPr>
            <a:lvl3pPr algn="ctr">
              <a:defRPr/>
            </a:lvl3pPr>
            <a:lvl4pPr algn="ctr">
              <a:defRPr/>
            </a:lvl4pPr>
            <a:lvl5pPr algn="ctr">
              <a:defRPr/>
            </a:lvl5pPr>
          </a:lstStyle>
          <a:p>
            <a:pPr lvl="0"/>
            <a:r>
              <a:rPr lang="en-US"/>
              <a:t>Edit Master text styles</a:t>
            </a:r>
          </a:p>
        </p:txBody>
      </p:sp>
      <p:pic>
        <p:nvPicPr>
          <p:cNvPr id="8" name="Picture 7">
            <a:extLst>
              <a:ext uri="{FF2B5EF4-FFF2-40B4-BE49-F238E27FC236}">
                <a16:creationId xmlns:a16="http://schemas.microsoft.com/office/drawing/2014/main" id="{E14C8DC6-096E-714D-AF28-586972589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4823" y="654528"/>
            <a:ext cx="3540072" cy="774496"/>
          </a:xfrm>
          <a:prstGeom prst="rect">
            <a:avLst/>
          </a:prstGeom>
        </p:spPr>
      </p:pic>
      <p:cxnSp>
        <p:nvCxnSpPr>
          <p:cNvPr id="9" name="Straight Connector 8">
            <a:extLst>
              <a:ext uri="{FF2B5EF4-FFF2-40B4-BE49-F238E27FC236}">
                <a16:creationId xmlns:a16="http://schemas.microsoft.com/office/drawing/2014/main" id="{41EF1488-91C4-7449-841C-78AF4CE5EB83}"/>
              </a:ext>
            </a:extLst>
          </p:cNvPr>
          <p:cNvCxnSpPr/>
          <p:nvPr userDrawn="1"/>
        </p:nvCxnSpPr>
        <p:spPr>
          <a:xfrm>
            <a:off x="1769036" y="2752725"/>
            <a:ext cx="18097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84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cxnSp>
        <p:nvCxnSpPr>
          <p:cNvPr id="11" name="Straight Connector 10">
            <a:extLst>
              <a:ext uri="{FF2B5EF4-FFF2-40B4-BE49-F238E27FC236}">
                <a16:creationId xmlns:a16="http://schemas.microsoft.com/office/drawing/2014/main" id="{8690FDB3-7706-4B32-BD35-532B4AC7ECDA}"/>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79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ortrai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B3A0E-D963-4BA4-863C-413B32E51AE7}"/>
              </a:ext>
            </a:extLst>
          </p:cNvPr>
          <p:cNvSpPr>
            <a:spLocks noGrp="1"/>
          </p:cNvSpPr>
          <p:nvPr>
            <p:ph idx="1" hasCustomPrompt="1"/>
          </p:nvPr>
        </p:nvSpPr>
        <p:spPr>
          <a:xfrm>
            <a:off x="6162675" y="1152524"/>
            <a:ext cx="5191124" cy="5162121"/>
          </a:xfrm>
        </p:spPr>
        <p:txBody>
          <a:bodyPr/>
          <a:lstStyle>
            <a:lvl1pPr>
              <a:defRPr b="0"/>
            </a:lvl1pPr>
          </a:lstStyle>
          <a:p>
            <a:pPr lvl="0"/>
            <a:r>
              <a:rPr lang="en-US"/>
              <a:t>Heading 1</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pic>
        <p:nvPicPr>
          <p:cNvPr id="7" name="Picture 6">
            <a:extLst>
              <a:ext uri="{FF2B5EF4-FFF2-40B4-BE49-F238E27FC236}">
                <a16:creationId xmlns:a16="http://schemas.microsoft.com/office/drawing/2014/main" id="{85F31A79-8F5C-4459-9F47-4F4A56020D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sp>
        <p:nvSpPr>
          <p:cNvPr id="8" name="TextBox 7">
            <a:extLst>
              <a:ext uri="{FF2B5EF4-FFF2-40B4-BE49-F238E27FC236}">
                <a16:creationId xmlns:a16="http://schemas.microsoft.com/office/drawing/2014/main" id="{4E74C6A6-466D-458F-9462-128882D6EF6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
        <p:nvSpPr>
          <p:cNvPr id="11" name="Title 10">
            <a:extLst>
              <a:ext uri="{FF2B5EF4-FFF2-40B4-BE49-F238E27FC236}">
                <a16:creationId xmlns:a16="http://schemas.microsoft.com/office/drawing/2014/main" id="{1C1F0F3F-166A-422E-B49B-E35296BCC605}"/>
              </a:ext>
            </a:extLst>
          </p:cNvPr>
          <p:cNvSpPr>
            <a:spLocks noGrp="1"/>
          </p:cNvSpPr>
          <p:nvPr>
            <p:ph type="title"/>
          </p:nvPr>
        </p:nvSpPr>
        <p:spPr>
          <a:xfrm>
            <a:off x="1362075" y="1123950"/>
            <a:ext cx="4419600" cy="5190695"/>
          </a:xfrm>
        </p:spPr>
        <p:txBody>
          <a:bodyPr anchor="t" anchorCtr="0"/>
          <a:lstStyle/>
          <a:p>
            <a:r>
              <a:rPr lang="en-US"/>
              <a:t>Click to edit Master title style</a:t>
            </a:r>
          </a:p>
        </p:txBody>
      </p:sp>
      <p:cxnSp>
        <p:nvCxnSpPr>
          <p:cNvPr id="13" name="Straight Connector 12">
            <a:extLst>
              <a:ext uri="{FF2B5EF4-FFF2-40B4-BE49-F238E27FC236}">
                <a16:creationId xmlns:a16="http://schemas.microsoft.com/office/drawing/2014/main" id="{1385506D-9F69-4855-B473-3BFDAF44ED69}"/>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9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1868400"/>
            <a:ext cx="4680000" cy="444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Box 7">
            <a:extLst>
              <a:ext uri="{FF2B5EF4-FFF2-40B4-BE49-F238E27FC236}">
                <a16:creationId xmlns:a16="http://schemas.microsoft.com/office/drawing/2014/main" id="{AA8462DF-95A9-4839-9F28-1A83BCE28186}"/>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9" name="Picture 8">
            <a:extLst>
              <a:ext uri="{FF2B5EF4-FFF2-40B4-BE49-F238E27FC236}">
                <a16:creationId xmlns:a16="http://schemas.microsoft.com/office/drawing/2014/main" id="{DEDB1926-9526-4026-8069-F153FB78B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0" name="Straight Connector 9">
            <a:extLst>
              <a:ext uri="{FF2B5EF4-FFF2-40B4-BE49-F238E27FC236}">
                <a16:creationId xmlns:a16="http://schemas.microsoft.com/office/drawing/2014/main" id="{5B93EDA0-B8B5-41ED-80CE-BFDA6DF8FC4B}"/>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BB98-3A1E-4BA6-A18A-C711FCA9C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5B3EF-8293-4FA5-B31C-91F5BA7D4E00}"/>
              </a:ext>
            </a:extLst>
          </p:cNvPr>
          <p:cNvSpPr>
            <a:spLocks noGrp="1"/>
          </p:cNvSpPr>
          <p:nvPr>
            <p:ph sz="half" idx="1"/>
          </p:nvPr>
        </p:nvSpPr>
        <p:spPr>
          <a:xfrm>
            <a:off x="13608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6ED27-71A5-4DAD-A199-5EA0A05E7D6B}"/>
              </a:ext>
            </a:extLst>
          </p:cNvPr>
          <p:cNvSpPr>
            <a:spLocks noGrp="1"/>
          </p:cNvSpPr>
          <p:nvPr>
            <p:ph sz="half" idx="2"/>
          </p:nvPr>
        </p:nvSpPr>
        <p:spPr>
          <a:xfrm>
            <a:off x="6667500" y="2352674"/>
            <a:ext cx="4680000" cy="3965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6C24C3-5F25-4ACD-A2D4-0198F4B9FF53}"/>
              </a:ext>
            </a:extLst>
          </p:cNvPr>
          <p:cNvSpPr>
            <a:spLocks noGrp="1"/>
          </p:cNvSpPr>
          <p:nvPr>
            <p:ph type="dt" sz="half" idx="10"/>
          </p:nvPr>
        </p:nvSpPr>
        <p:spPr/>
        <p:txBody>
          <a:bodyPr/>
          <a:lstStyle/>
          <a:p>
            <a:r>
              <a:rPr lang="en-US"/>
              <a:t>DD Month 20XX</a:t>
            </a:r>
          </a:p>
        </p:txBody>
      </p:sp>
      <p:sp>
        <p:nvSpPr>
          <p:cNvPr id="6" name="Footer Placeholder 5">
            <a:extLst>
              <a:ext uri="{FF2B5EF4-FFF2-40B4-BE49-F238E27FC236}">
                <a16:creationId xmlns:a16="http://schemas.microsoft.com/office/drawing/2014/main" id="{EC61D6D0-37D4-42A5-B774-5A583D8407F5}"/>
              </a:ext>
            </a:extLst>
          </p:cNvPr>
          <p:cNvSpPr>
            <a:spLocks noGrp="1"/>
          </p:cNvSpPr>
          <p:nvPr>
            <p:ph type="ftr" sz="quarter" idx="11"/>
          </p:nvPr>
        </p:nvSpPr>
        <p:spPr/>
        <p:txBody>
          <a:bodyPr/>
          <a:lstStyle/>
          <a:p>
            <a:r>
              <a:rPr lang="en-US"/>
              <a:t>Presentation Title Goes Here</a:t>
            </a:r>
          </a:p>
        </p:txBody>
      </p:sp>
      <p:sp>
        <p:nvSpPr>
          <p:cNvPr id="7" name="Slide Number Placeholder 6">
            <a:extLst>
              <a:ext uri="{FF2B5EF4-FFF2-40B4-BE49-F238E27FC236}">
                <a16:creationId xmlns:a16="http://schemas.microsoft.com/office/drawing/2014/main" id="{C4B79724-736B-42D4-9FC2-BBF87F438A01}"/>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8" name="Text Placeholder 2">
            <a:extLst>
              <a:ext uri="{FF2B5EF4-FFF2-40B4-BE49-F238E27FC236}">
                <a16:creationId xmlns:a16="http://schemas.microsoft.com/office/drawing/2014/main" id="{E4673FD0-9E13-4C1A-B859-688309735A0D}"/>
              </a:ext>
            </a:extLst>
          </p:cNvPr>
          <p:cNvSpPr>
            <a:spLocks noGrp="1"/>
          </p:cNvSpPr>
          <p:nvPr>
            <p:ph type="body" idx="13"/>
          </p:nvPr>
        </p:nvSpPr>
        <p:spPr>
          <a:xfrm>
            <a:off x="1360800" y="1868399"/>
            <a:ext cx="4680000"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Text Placeholder 4">
            <a:extLst>
              <a:ext uri="{FF2B5EF4-FFF2-40B4-BE49-F238E27FC236}">
                <a16:creationId xmlns:a16="http://schemas.microsoft.com/office/drawing/2014/main" id="{E81F1501-AF73-4AAC-9FF0-0767311D3E75}"/>
              </a:ext>
            </a:extLst>
          </p:cNvPr>
          <p:cNvSpPr>
            <a:spLocks noGrp="1"/>
          </p:cNvSpPr>
          <p:nvPr>
            <p:ph type="body" sz="quarter" idx="3"/>
          </p:nvPr>
        </p:nvSpPr>
        <p:spPr>
          <a:xfrm>
            <a:off x="6667500" y="1868399"/>
            <a:ext cx="4687888" cy="37950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Box 9">
            <a:extLst>
              <a:ext uri="{FF2B5EF4-FFF2-40B4-BE49-F238E27FC236}">
                <a16:creationId xmlns:a16="http://schemas.microsoft.com/office/drawing/2014/main" id="{7ADE178B-FD49-4EE2-9A05-5F6BE0A0483C}"/>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1" name="Picture 10">
            <a:extLst>
              <a:ext uri="{FF2B5EF4-FFF2-40B4-BE49-F238E27FC236}">
                <a16:creationId xmlns:a16="http://schemas.microsoft.com/office/drawing/2014/main" id="{68D110D8-F82F-4692-8B00-F633DEF1AC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2" name="Straight Connector 11">
            <a:extLst>
              <a:ext uri="{FF2B5EF4-FFF2-40B4-BE49-F238E27FC236}">
                <a16:creationId xmlns:a16="http://schemas.microsoft.com/office/drawing/2014/main" id="{6132C51C-6D36-4A71-A1DB-6C92A35CA313}"/>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1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with Captio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F29153F9-78D4-4D70-B44A-4B9B91D91CB2}"/>
              </a:ext>
            </a:extLst>
          </p:cNvPr>
          <p:cNvSpPr>
            <a:spLocks noGrp="1"/>
          </p:cNvSpPr>
          <p:nvPr>
            <p:ph type="chart" sz="quarter" idx="14"/>
          </p:nvPr>
        </p:nvSpPr>
        <p:spPr>
          <a:xfrm>
            <a:off x="6162675" y="771525"/>
            <a:ext cx="5638800" cy="5534025"/>
          </a:xfrm>
        </p:spPr>
        <p:txBody>
          <a:bodyPr/>
          <a:lstStyle>
            <a:lvl1pPr marL="0" indent="0">
              <a:buNone/>
              <a:defRPr/>
            </a:lvl1pPr>
          </a:lstStyle>
          <a:p>
            <a:r>
              <a:rPr lang="en-US"/>
              <a:t>Click icon to add chart</a:t>
            </a:r>
          </a:p>
        </p:txBody>
      </p:sp>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lvl1pPr marL="0" indent="0">
              <a:buNone/>
              <a:defRPr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3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5EF6-6786-4ED3-B643-2BCA247B6B43}"/>
              </a:ext>
            </a:extLst>
          </p:cNvPr>
          <p:cNvSpPr>
            <a:spLocks noGrp="1"/>
          </p:cNvSpPr>
          <p:nvPr>
            <p:ph type="title"/>
          </p:nvPr>
        </p:nvSpPr>
        <p:spPr>
          <a:xfrm>
            <a:off x="1362075" y="542925"/>
            <a:ext cx="4181476" cy="11144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CB3A0E-D963-4BA4-863C-413B32E51AE7}"/>
              </a:ext>
            </a:extLst>
          </p:cNvPr>
          <p:cNvSpPr>
            <a:spLocks noGrp="1"/>
          </p:cNvSpPr>
          <p:nvPr>
            <p:ph idx="1"/>
          </p:nvPr>
        </p:nvSpPr>
        <p:spPr>
          <a:xfrm>
            <a:off x="1362075" y="1866900"/>
            <a:ext cx="4181476" cy="4448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6537-CD92-4621-BEAC-209C2F46767E}"/>
              </a:ext>
            </a:extLst>
          </p:cNvPr>
          <p:cNvSpPr>
            <a:spLocks noGrp="1"/>
          </p:cNvSpPr>
          <p:nvPr>
            <p:ph type="dt" sz="half" idx="10"/>
          </p:nvPr>
        </p:nvSpPr>
        <p:spPr/>
        <p:txBody>
          <a:bodyPr/>
          <a:lstStyle/>
          <a:p>
            <a:r>
              <a:rPr lang="en-US"/>
              <a:t>DD Month 20XX</a:t>
            </a:r>
          </a:p>
        </p:txBody>
      </p:sp>
      <p:sp>
        <p:nvSpPr>
          <p:cNvPr id="5" name="Footer Placeholder 4">
            <a:extLst>
              <a:ext uri="{FF2B5EF4-FFF2-40B4-BE49-F238E27FC236}">
                <a16:creationId xmlns:a16="http://schemas.microsoft.com/office/drawing/2014/main" id="{46802E95-BAFB-4FA5-935D-F153DAC81B79}"/>
              </a:ext>
            </a:extLst>
          </p:cNvPr>
          <p:cNvSpPr>
            <a:spLocks noGrp="1"/>
          </p:cNvSpPr>
          <p:nvPr>
            <p:ph type="ftr" sz="quarter" idx="11"/>
          </p:nvPr>
        </p:nvSpPr>
        <p:spPr/>
        <p:txBody>
          <a:bodyPr/>
          <a:lstStyle/>
          <a:p>
            <a:r>
              <a:rPr lang="en-US"/>
              <a:t>Presentation Title Goes Here</a:t>
            </a:r>
          </a:p>
        </p:txBody>
      </p:sp>
      <p:sp>
        <p:nvSpPr>
          <p:cNvPr id="6" name="Slide Number Placeholder 5">
            <a:extLst>
              <a:ext uri="{FF2B5EF4-FFF2-40B4-BE49-F238E27FC236}">
                <a16:creationId xmlns:a16="http://schemas.microsoft.com/office/drawing/2014/main" id="{536AE8E8-275F-4879-A380-FC69F4F9B24F}"/>
              </a:ext>
            </a:extLst>
          </p:cNvPr>
          <p:cNvSpPr>
            <a:spLocks noGrp="1"/>
          </p:cNvSpPr>
          <p:nvPr>
            <p:ph type="sldNum" sz="quarter" idx="12"/>
          </p:nvPr>
        </p:nvSpPr>
        <p:spPr/>
        <p:txBody>
          <a:bodyPr/>
          <a:lstStyle/>
          <a:p>
            <a:fld id="{1E68DD1B-5CD8-424B-8173-19E182143E0A}" type="slidenum">
              <a:rPr lang="en-US" smtClean="0"/>
              <a:t>‹#›</a:t>
            </a:fld>
            <a:endParaRPr lang="en-US"/>
          </a:p>
        </p:txBody>
      </p:sp>
      <p:sp>
        <p:nvSpPr>
          <p:cNvPr id="9" name="Picture Placeholder 8">
            <a:extLst>
              <a:ext uri="{FF2B5EF4-FFF2-40B4-BE49-F238E27FC236}">
                <a16:creationId xmlns:a16="http://schemas.microsoft.com/office/drawing/2014/main" id="{A46E416A-BFDB-410E-9AC9-671259E5DAFB}"/>
              </a:ext>
            </a:extLst>
          </p:cNvPr>
          <p:cNvSpPr>
            <a:spLocks noGrp="1"/>
          </p:cNvSpPr>
          <p:nvPr>
            <p:ph type="pic" sz="quarter" idx="13"/>
          </p:nvPr>
        </p:nvSpPr>
        <p:spPr>
          <a:xfrm>
            <a:off x="6162675" y="771525"/>
            <a:ext cx="5638800" cy="5534025"/>
          </a:xfrm>
          <a:solidFill>
            <a:schemeClr val="bg1">
              <a:lumMod val="85000"/>
            </a:schemeClr>
          </a:solidFill>
        </p:spPr>
        <p:txBody>
          <a:bodyPr/>
          <a:lstStyle>
            <a:lvl1pPr marL="0" indent="0">
              <a:buNone/>
              <a:defRPr/>
            </a:lvl1pPr>
          </a:lstStyle>
          <a:p>
            <a:r>
              <a:rPr lang="en-US"/>
              <a:t>Click icon to add picture</a:t>
            </a:r>
          </a:p>
        </p:txBody>
      </p:sp>
      <p:sp>
        <p:nvSpPr>
          <p:cNvPr id="11" name="TextBox 10">
            <a:extLst>
              <a:ext uri="{FF2B5EF4-FFF2-40B4-BE49-F238E27FC236}">
                <a16:creationId xmlns:a16="http://schemas.microsoft.com/office/drawing/2014/main" id="{27C296D0-EF25-4659-9A29-DE874EE0BD57}"/>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pic>
        <p:nvPicPr>
          <p:cNvPr id="12" name="Picture 11">
            <a:extLst>
              <a:ext uri="{FF2B5EF4-FFF2-40B4-BE49-F238E27FC236}">
                <a16:creationId xmlns:a16="http://schemas.microsoft.com/office/drawing/2014/main" id="{872D0369-8EEE-446D-A24C-9E71B1856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3665" y="236124"/>
            <a:ext cx="1811848" cy="185303"/>
          </a:xfrm>
          <a:prstGeom prst="rect">
            <a:avLst/>
          </a:prstGeom>
        </p:spPr>
      </p:pic>
      <p:cxnSp>
        <p:nvCxnSpPr>
          <p:cNvPr id="13" name="Straight Connector 12">
            <a:extLst>
              <a:ext uri="{FF2B5EF4-FFF2-40B4-BE49-F238E27FC236}">
                <a16:creationId xmlns:a16="http://schemas.microsoft.com/office/drawing/2014/main" id="{BDF66C09-963E-47DD-8166-11F0934BF635}"/>
              </a:ext>
            </a:extLst>
          </p:cNvPr>
          <p:cNvCxnSpPr/>
          <p:nvPr userDrawn="1"/>
        </p:nvCxnSpPr>
        <p:spPr>
          <a:xfrm>
            <a:off x="383665" y="533400"/>
            <a:ext cx="11465435"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5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564FE-F745-443F-8321-B0EFD169FAC6}"/>
              </a:ext>
            </a:extLst>
          </p:cNvPr>
          <p:cNvSpPr>
            <a:spLocks noGrp="1"/>
          </p:cNvSpPr>
          <p:nvPr>
            <p:ph type="title"/>
          </p:nvPr>
        </p:nvSpPr>
        <p:spPr>
          <a:xfrm>
            <a:off x="1362074" y="542925"/>
            <a:ext cx="9991725" cy="1114425"/>
          </a:xfrm>
          <a:prstGeom prst="rect">
            <a:avLst/>
          </a:prstGeom>
        </p:spPr>
        <p:txBody>
          <a:bodyPr vert="horz" lIns="0" tIns="0" rIns="0" bIns="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6911581-2B37-40B3-825A-043921DFB80C}"/>
              </a:ext>
            </a:extLst>
          </p:cNvPr>
          <p:cNvSpPr>
            <a:spLocks noGrp="1"/>
          </p:cNvSpPr>
          <p:nvPr>
            <p:ph type="body" idx="1"/>
          </p:nvPr>
        </p:nvSpPr>
        <p:spPr>
          <a:xfrm>
            <a:off x="1362074" y="1866900"/>
            <a:ext cx="9991725" cy="44481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172D0-FD25-45C4-A82E-F4094DCDE0CC}"/>
              </a:ext>
            </a:extLst>
          </p:cNvPr>
          <p:cNvSpPr>
            <a:spLocks noGrp="1"/>
          </p:cNvSpPr>
          <p:nvPr>
            <p:ph type="dt" sz="half" idx="2"/>
          </p:nvPr>
        </p:nvSpPr>
        <p:spPr>
          <a:xfrm>
            <a:off x="8086725" y="203200"/>
            <a:ext cx="1733550" cy="244475"/>
          </a:xfrm>
          <a:prstGeom prst="rect">
            <a:avLst/>
          </a:prstGeom>
        </p:spPr>
        <p:txBody>
          <a:bodyPr vert="horz" lIns="0" tIns="0" rIns="0" bIns="0" rtlCol="0" anchor="ctr"/>
          <a:lstStyle>
            <a:lvl1pPr algn="r">
              <a:defRPr sz="850">
                <a:solidFill>
                  <a:schemeClr val="bg2"/>
                </a:solidFill>
              </a:defRPr>
            </a:lvl1pPr>
          </a:lstStyle>
          <a:p>
            <a:r>
              <a:rPr lang="en-US"/>
              <a:t>DD Month 20XX</a:t>
            </a:r>
          </a:p>
        </p:txBody>
      </p:sp>
      <p:sp>
        <p:nvSpPr>
          <p:cNvPr id="5" name="Footer Placeholder 4">
            <a:extLst>
              <a:ext uri="{FF2B5EF4-FFF2-40B4-BE49-F238E27FC236}">
                <a16:creationId xmlns:a16="http://schemas.microsoft.com/office/drawing/2014/main" id="{F5B18871-7BC3-4A13-9CC9-B9A1DB22F262}"/>
              </a:ext>
            </a:extLst>
          </p:cNvPr>
          <p:cNvSpPr>
            <a:spLocks noGrp="1"/>
          </p:cNvSpPr>
          <p:nvPr>
            <p:ph type="ftr" sz="quarter" idx="3"/>
          </p:nvPr>
        </p:nvSpPr>
        <p:spPr>
          <a:xfrm>
            <a:off x="2867025" y="203200"/>
            <a:ext cx="4114800" cy="244475"/>
          </a:xfrm>
          <a:prstGeom prst="rect">
            <a:avLst/>
          </a:prstGeom>
        </p:spPr>
        <p:txBody>
          <a:bodyPr vert="horz" lIns="0" tIns="0" rIns="0" bIns="0" rtlCol="0" anchor="ctr"/>
          <a:lstStyle>
            <a:lvl1pPr algn="ctr">
              <a:defRPr sz="850">
                <a:solidFill>
                  <a:schemeClr val="bg2"/>
                </a:solidFill>
              </a:defRPr>
            </a:lvl1pPr>
          </a:lstStyle>
          <a:p>
            <a:r>
              <a:rPr lang="en-US"/>
              <a:t>Presentation Title Goes Here</a:t>
            </a:r>
          </a:p>
        </p:txBody>
      </p:sp>
      <p:sp>
        <p:nvSpPr>
          <p:cNvPr id="6" name="Slide Number Placeholder 5">
            <a:extLst>
              <a:ext uri="{FF2B5EF4-FFF2-40B4-BE49-F238E27FC236}">
                <a16:creationId xmlns:a16="http://schemas.microsoft.com/office/drawing/2014/main" id="{A7EA17DA-0D3F-410F-A9AA-3171ED151327}"/>
              </a:ext>
            </a:extLst>
          </p:cNvPr>
          <p:cNvSpPr>
            <a:spLocks noGrp="1"/>
          </p:cNvSpPr>
          <p:nvPr>
            <p:ph type="sldNum" sz="quarter" idx="4"/>
          </p:nvPr>
        </p:nvSpPr>
        <p:spPr>
          <a:xfrm>
            <a:off x="11563349" y="203200"/>
            <a:ext cx="523875" cy="244475"/>
          </a:xfrm>
          <a:prstGeom prst="rect">
            <a:avLst/>
          </a:prstGeom>
        </p:spPr>
        <p:txBody>
          <a:bodyPr vert="horz" lIns="0" tIns="0" rIns="0" bIns="0" rtlCol="0" anchor="ctr"/>
          <a:lstStyle>
            <a:lvl1pPr algn="ctr">
              <a:defRPr sz="850">
                <a:solidFill>
                  <a:schemeClr val="bg2"/>
                </a:solidFill>
              </a:defRPr>
            </a:lvl1pPr>
          </a:lstStyle>
          <a:p>
            <a:fld id="{1E68DD1B-5CD8-424B-8173-19E182143E0A}" type="slidenum">
              <a:rPr lang="en-US" smtClean="0"/>
              <a:pPr/>
              <a:t>‹#›</a:t>
            </a:fld>
            <a:endParaRPr lang="en-US"/>
          </a:p>
        </p:txBody>
      </p:sp>
      <p:sp>
        <p:nvSpPr>
          <p:cNvPr id="13" name="TextBox 12">
            <a:extLst>
              <a:ext uri="{FF2B5EF4-FFF2-40B4-BE49-F238E27FC236}">
                <a16:creationId xmlns:a16="http://schemas.microsoft.com/office/drawing/2014/main" id="{AC18493A-1FC9-483C-BC41-405831F9D965}"/>
              </a:ext>
            </a:extLst>
          </p:cNvPr>
          <p:cNvSpPr txBox="1"/>
          <p:nvPr userDrawn="1"/>
        </p:nvSpPr>
        <p:spPr>
          <a:xfrm>
            <a:off x="10410824" y="203200"/>
            <a:ext cx="962025" cy="244475"/>
          </a:xfrm>
          <a:prstGeom prst="rect">
            <a:avLst/>
          </a:prstGeom>
          <a:noFill/>
        </p:spPr>
        <p:txBody>
          <a:bodyPr wrap="square" lIns="0" tIns="0" rIns="0" bIns="0" rtlCol="0" anchor="ctr" anchorCtr="0">
            <a:noAutofit/>
          </a:bodyPr>
          <a:lstStyle/>
          <a:p>
            <a:pPr algn="r"/>
            <a:r>
              <a:rPr lang="fi-FI" sz="850">
                <a:solidFill>
                  <a:schemeClr val="bg2"/>
                </a:solidFill>
              </a:rPr>
              <a:t>ku.ac.ae</a:t>
            </a:r>
            <a:endParaRPr lang="en-US" sz="850">
              <a:solidFill>
                <a:schemeClr val="bg2"/>
              </a:solidFill>
            </a:endParaRPr>
          </a:p>
        </p:txBody>
      </p:sp>
    </p:spTree>
    <p:extLst>
      <p:ext uri="{BB962C8B-B14F-4D97-AF65-F5344CB8AC3E}">
        <p14:creationId xmlns:p14="http://schemas.microsoft.com/office/powerpoint/2010/main" val="1107456480"/>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68" r:id="rId3"/>
    <p:sldLayoutId id="2147483650" r:id="rId4"/>
    <p:sldLayoutId id="2147483662" r:id="rId5"/>
    <p:sldLayoutId id="2147483652" r:id="rId6"/>
    <p:sldLayoutId id="2147483661" r:id="rId7"/>
    <p:sldLayoutId id="2147483663" r:id="rId8"/>
    <p:sldLayoutId id="2147483660" r:id="rId9"/>
    <p:sldLayoutId id="2147483664" r:id="rId10"/>
    <p:sldLayoutId id="2147483665" r:id="rId11"/>
    <p:sldLayoutId id="2147483654" r:id="rId12"/>
    <p:sldLayoutId id="2147483671" r:id="rId13"/>
    <p:sldLayoutId id="2147483655" r:id="rId14"/>
    <p:sldLayoutId id="2147483651" r:id="rId15"/>
    <p:sldLayoutId id="2147483666" r:id="rId16"/>
    <p:sldLayoutId id="2147483667" r:id="rId17"/>
  </p:sldLayoutIdLst>
  <p:hf hdr="0"/>
  <p:txStyles>
    <p:title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p:titleStyle>
    <p:body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ABC-9A46-4327-BF74-FE0C643DC4CF}"/>
              </a:ext>
            </a:extLst>
          </p:cNvPr>
          <p:cNvSpPr>
            <a:spLocks noGrp="1"/>
          </p:cNvSpPr>
          <p:nvPr>
            <p:ph type="ctrTitle"/>
          </p:nvPr>
        </p:nvSpPr>
        <p:spPr>
          <a:xfrm>
            <a:off x="426721" y="2004350"/>
            <a:ext cx="10619232" cy="1714500"/>
          </a:xfrm>
        </p:spPr>
        <p:txBody>
          <a:bodyPr>
            <a:normAutofit fontScale="90000"/>
          </a:bodyPr>
          <a:lstStyle/>
          <a:p>
            <a:r>
              <a:rPr lang="en-US" dirty="0"/>
              <a:t>COSC 606: Homework 2 Results</a:t>
            </a:r>
          </a:p>
        </p:txBody>
      </p:sp>
      <p:sp>
        <p:nvSpPr>
          <p:cNvPr id="3" name="Subtitle 2">
            <a:extLst>
              <a:ext uri="{FF2B5EF4-FFF2-40B4-BE49-F238E27FC236}">
                <a16:creationId xmlns:a16="http://schemas.microsoft.com/office/drawing/2014/main" id="{C0FC7021-FB77-4D35-AE1D-A857D1A422CD}"/>
              </a:ext>
            </a:extLst>
          </p:cNvPr>
          <p:cNvSpPr>
            <a:spLocks noGrp="1"/>
          </p:cNvSpPr>
          <p:nvPr>
            <p:ph type="subTitle" idx="1"/>
          </p:nvPr>
        </p:nvSpPr>
        <p:spPr>
          <a:xfrm>
            <a:off x="512065" y="4242724"/>
            <a:ext cx="8911390" cy="1247775"/>
          </a:xfrm>
        </p:spPr>
        <p:txBody>
          <a:bodyPr>
            <a:normAutofit/>
          </a:bodyPr>
          <a:lstStyle/>
          <a:p>
            <a:pPr algn="l"/>
            <a:r>
              <a:rPr lang="en-US" sz="3000" dirty="0"/>
              <a:t>By - Adarsh Ghimire (100058927)</a:t>
            </a:r>
          </a:p>
        </p:txBody>
      </p:sp>
      <p:sp>
        <p:nvSpPr>
          <p:cNvPr id="4" name="Text Placeholder 3">
            <a:extLst>
              <a:ext uri="{FF2B5EF4-FFF2-40B4-BE49-F238E27FC236}">
                <a16:creationId xmlns:a16="http://schemas.microsoft.com/office/drawing/2014/main" id="{4D96F05C-E8E5-40A0-96E2-70DA59031E10}"/>
              </a:ext>
            </a:extLst>
          </p:cNvPr>
          <p:cNvSpPr>
            <a:spLocks noGrp="1"/>
          </p:cNvSpPr>
          <p:nvPr>
            <p:ph type="body" sz="quarter" idx="10"/>
          </p:nvPr>
        </p:nvSpPr>
        <p:spPr>
          <a:xfrm>
            <a:off x="426721" y="5490499"/>
            <a:ext cx="6730165" cy="314325"/>
          </a:xfrm>
        </p:spPr>
        <p:txBody>
          <a:bodyPr/>
          <a:lstStyle/>
          <a:p>
            <a:pPr algn="l"/>
            <a:r>
              <a:rPr lang="fi-FI" dirty="0"/>
              <a:t>06 MARCH 2021</a:t>
            </a:r>
            <a:endParaRPr lang="en-US" dirty="0"/>
          </a:p>
          <a:p>
            <a:pPr algn="l"/>
            <a:endParaRPr lang="en-US" dirty="0"/>
          </a:p>
        </p:txBody>
      </p:sp>
    </p:spTree>
    <p:extLst>
      <p:ext uri="{BB962C8B-B14F-4D97-AF65-F5344CB8AC3E}">
        <p14:creationId xmlns:p14="http://schemas.microsoft.com/office/powerpoint/2010/main" val="319863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10</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89408"/>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2500" dirty="0"/>
              <a:t>Discussion</a:t>
            </a:r>
          </a:p>
        </p:txBody>
      </p:sp>
      <p:sp>
        <p:nvSpPr>
          <p:cNvPr id="7" name="TextBox 6">
            <a:extLst>
              <a:ext uri="{FF2B5EF4-FFF2-40B4-BE49-F238E27FC236}">
                <a16:creationId xmlns:a16="http://schemas.microsoft.com/office/drawing/2014/main" id="{83F3476A-6049-E14B-B9B0-716EF9F2E740}"/>
              </a:ext>
            </a:extLst>
          </p:cNvPr>
          <p:cNvSpPr txBox="1"/>
          <p:nvPr/>
        </p:nvSpPr>
        <p:spPr>
          <a:xfrm flipH="1">
            <a:off x="475356" y="1011936"/>
            <a:ext cx="11075795" cy="5777031"/>
          </a:xfrm>
          <a:prstGeom prst="rect">
            <a:avLst/>
          </a:prstGeom>
          <a:noFill/>
        </p:spPr>
        <p:txBody>
          <a:bodyPr wrap="square" lIns="0" tIns="0" rIns="0" bIns="0" rtlCol="0">
            <a:spAutoFit/>
          </a:bodyPr>
          <a:lstStyle/>
          <a:p>
            <a:pPr algn="just">
              <a:lnSpc>
                <a:spcPct val="150000"/>
              </a:lnSpc>
            </a:pPr>
            <a:r>
              <a:rPr lang="en-US" sz="1400" b="1" dirty="0"/>
              <a:t>Regarding Sigmoid vs ReLU</a:t>
            </a:r>
          </a:p>
          <a:p>
            <a:pPr marL="285750" indent="-285750" algn="just">
              <a:lnSpc>
                <a:spcPct val="150000"/>
              </a:lnSpc>
              <a:buFont typeface="Arial" panose="020B0604020202020204" pitchFamily="34" charset="0"/>
              <a:buChar char="•"/>
            </a:pPr>
            <a:r>
              <a:rPr lang="en-US" sz="1400" dirty="0"/>
              <a:t>Sigmoid vs ReLU based network, the convergence on ReLU is very fast which are less than 20 epochs for all the 1 to 3 hidden layer based network, and also the training time of the ReLU based network is also very small because of little less network complexity. Where as Sigmoid activated network minimum convergence is after 40 epochs only. In addition, the training time is also little bit more when the sigmoid was used. </a:t>
            </a:r>
          </a:p>
          <a:p>
            <a:pPr marL="285750" indent="-285750" algn="just">
              <a:lnSpc>
                <a:spcPct val="150000"/>
              </a:lnSpc>
              <a:buFont typeface="Arial" panose="020B0604020202020204" pitchFamily="34" charset="0"/>
              <a:buChar char="•"/>
            </a:pPr>
            <a:r>
              <a:rPr lang="en-US" sz="1400" dirty="0"/>
              <a:t>ReLU activated 2 hidden layer is giving the best performance among all the networks. Sigmoid activated single hidden layer is performing best compared to 2 and 3 hidden layers based network, however the ReLU activated all 1, 2, and 3 hidden layers based network are giving very high performance i.e. test error rate of 2.4%, 2.26% and 2.6% respectively. Sigmoid activated 1,2, and 3 hidden layers based network test error rate are 2.36%, 3.52%, and 2.97% respectively. </a:t>
            </a:r>
          </a:p>
          <a:p>
            <a:pPr algn="just">
              <a:lnSpc>
                <a:spcPct val="150000"/>
              </a:lnSpc>
            </a:pPr>
            <a:endParaRPr lang="en-US" sz="1400" dirty="0"/>
          </a:p>
          <a:p>
            <a:pPr algn="just">
              <a:lnSpc>
                <a:spcPct val="150000"/>
              </a:lnSpc>
            </a:pPr>
            <a:r>
              <a:rPr lang="en-US" sz="1400" b="1" dirty="0"/>
              <a:t>Regarding why 3 hidden layer network did not give the best result?</a:t>
            </a:r>
          </a:p>
          <a:p>
            <a:pPr marL="285750" indent="-285750" algn="just">
              <a:lnSpc>
                <a:spcPct val="150000"/>
              </a:lnSpc>
              <a:buFont typeface="Arial" panose="020B0604020202020204" pitchFamily="34" charset="0"/>
              <a:buChar char="•"/>
            </a:pPr>
            <a:r>
              <a:rPr lang="en-US" sz="1400" dirty="0"/>
              <a:t>3 hidden layer network should have performed the best however due to the training data size which was not sufficient to train the large number of parameters of the network thus resulted in overfitting, and also the network suffered from vanishing gradient problem.</a:t>
            </a:r>
          </a:p>
          <a:p>
            <a:pPr algn="just">
              <a:lnSpc>
                <a:spcPct val="150000"/>
              </a:lnSpc>
            </a:pPr>
            <a:endParaRPr lang="en-US" sz="1400" dirty="0"/>
          </a:p>
          <a:p>
            <a:pPr algn="just">
              <a:lnSpc>
                <a:spcPct val="150000"/>
              </a:lnSpc>
            </a:pPr>
            <a:r>
              <a:rPr lang="en-US" sz="1400" b="1" dirty="0"/>
              <a:t>Regarding Overall test-error rate vs State of the art results</a:t>
            </a:r>
          </a:p>
          <a:p>
            <a:pPr marL="285750" indent="-285750" algn="just">
              <a:lnSpc>
                <a:spcPct val="150000"/>
              </a:lnSpc>
              <a:buFont typeface="Arial" panose="020B0604020202020204" pitchFamily="34" charset="0"/>
              <a:buChar char="•"/>
            </a:pPr>
            <a:r>
              <a:rPr lang="en-US" sz="1400" dirty="0"/>
              <a:t>My optimal model is ReLU activated, 2 hidden layer based network with test error rate of 2.260%, however the state of the art results are less than 1%. The reason for state of the art results to be higher than mine is because those models are using Convolutional Neural Networks for feature extraction from the images, however, I am only using MLP at pixel level.</a:t>
            </a:r>
          </a:p>
        </p:txBody>
      </p:sp>
    </p:spTree>
    <p:extLst>
      <p:ext uri="{BB962C8B-B14F-4D97-AF65-F5344CB8AC3E}">
        <p14:creationId xmlns:p14="http://schemas.microsoft.com/office/powerpoint/2010/main" val="259741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325754" y="57912"/>
            <a:ext cx="11658982" cy="1114425"/>
          </a:xfrm>
        </p:spPr>
        <p:txBody>
          <a:bodyPr>
            <a:normAutofit/>
          </a:bodyPr>
          <a:lstStyle/>
          <a:p>
            <a:r>
              <a:rPr lang="en-US" sz="3000" dirty="0"/>
              <a:t>Batch Gradient Descent on MNIST Dataset Details and Results</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2</a:t>
            </a:fld>
            <a:endParaRPr lang="en-US"/>
          </a:p>
        </p:txBody>
      </p:sp>
      <p:graphicFrame>
        <p:nvGraphicFramePr>
          <p:cNvPr id="8" name="Table 8">
            <a:extLst>
              <a:ext uri="{FF2B5EF4-FFF2-40B4-BE49-F238E27FC236}">
                <a16:creationId xmlns:a16="http://schemas.microsoft.com/office/drawing/2014/main" id="{F0CDBF82-E9C1-C744-A8B7-FC813AD2ABA1}"/>
              </a:ext>
            </a:extLst>
          </p:cNvPr>
          <p:cNvGraphicFramePr>
            <a:graphicFrameLocks noGrp="1"/>
          </p:cNvGraphicFramePr>
          <p:nvPr>
            <p:extLst>
              <p:ext uri="{D42A27DB-BD31-4B8C-83A1-F6EECF244321}">
                <p14:modId xmlns:p14="http://schemas.microsoft.com/office/powerpoint/2010/main" val="3205303690"/>
              </p:ext>
            </p:extLst>
          </p:nvPr>
        </p:nvGraphicFramePr>
        <p:xfrm>
          <a:off x="467614" y="1452626"/>
          <a:ext cx="11095735" cy="5029200"/>
        </p:xfrm>
        <a:graphic>
          <a:graphicData uri="http://schemas.openxmlformats.org/drawingml/2006/table">
            <a:tbl>
              <a:tblPr firstRow="1" bandRow="1">
                <a:tableStyleId>{E8B1032C-EA38-4F05-BA0D-38AFFFC7BED3}</a:tableStyleId>
              </a:tblPr>
              <a:tblGrid>
                <a:gridCol w="2759628">
                  <a:extLst>
                    <a:ext uri="{9D8B030D-6E8A-4147-A177-3AD203B41FA5}">
                      <a16:colId xmlns:a16="http://schemas.microsoft.com/office/drawing/2014/main" val="3271028956"/>
                    </a:ext>
                  </a:extLst>
                </a:gridCol>
                <a:gridCol w="2867043">
                  <a:extLst>
                    <a:ext uri="{9D8B030D-6E8A-4147-A177-3AD203B41FA5}">
                      <a16:colId xmlns:a16="http://schemas.microsoft.com/office/drawing/2014/main" val="1427350103"/>
                    </a:ext>
                  </a:extLst>
                </a:gridCol>
                <a:gridCol w="2666446">
                  <a:extLst>
                    <a:ext uri="{9D8B030D-6E8A-4147-A177-3AD203B41FA5}">
                      <a16:colId xmlns:a16="http://schemas.microsoft.com/office/drawing/2014/main" val="4121885180"/>
                    </a:ext>
                  </a:extLst>
                </a:gridCol>
                <a:gridCol w="2802618">
                  <a:extLst>
                    <a:ext uri="{9D8B030D-6E8A-4147-A177-3AD203B41FA5}">
                      <a16:colId xmlns:a16="http://schemas.microsoft.com/office/drawing/2014/main" val="456752779"/>
                    </a:ext>
                  </a:extLst>
                </a:gridCol>
              </a:tblGrid>
              <a:tr h="295848">
                <a:tc>
                  <a:txBody>
                    <a:bodyPr/>
                    <a:lstStyle/>
                    <a:p>
                      <a:pPr algn="l"/>
                      <a:r>
                        <a:rPr lang="en-US" sz="1600" u="sng" dirty="0"/>
                        <a:t>Network Details</a:t>
                      </a:r>
                    </a:p>
                  </a:txBody>
                  <a:tcPr/>
                </a:tc>
                <a:tc>
                  <a:txBody>
                    <a:bodyPr/>
                    <a:lstStyle/>
                    <a:p>
                      <a:pPr algn="ctr"/>
                      <a:r>
                        <a:rPr lang="en-US" sz="1600" dirty="0"/>
                        <a:t>Network 1</a:t>
                      </a:r>
                    </a:p>
                  </a:txBody>
                  <a:tcPr/>
                </a:tc>
                <a:tc>
                  <a:txBody>
                    <a:bodyPr/>
                    <a:lstStyle/>
                    <a:p>
                      <a:pPr algn="ctr"/>
                      <a:r>
                        <a:rPr lang="en-US" sz="1600" dirty="0"/>
                        <a:t>Network 2</a:t>
                      </a:r>
                    </a:p>
                  </a:txBody>
                  <a:tcPr/>
                </a:tc>
                <a:tc>
                  <a:txBody>
                    <a:bodyPr/>
                    <a:lstStyle/>
                    <a:p>
                      <a:pPr algn="ctr"/>
                      <a:r>
                        <a:rPr lang="en-US" sz="1600" dirty="0"/>
                        <a:t>Network 3</a:t>
                      </a:r>
                    </a:p>
                  </a:txBody>
                  <a:tcPr/>
                </a:tc>
                <a:extLst>
                  <a:ext uri="{0D108BD9-81ED-4DB2-BD59-A6C34878D82A}">
                    <a16:rowId xmlns:a16="http://schemas.microsoft.com/office/drawing/2014/main" val="3122720015"/>
                  </a:ext>
                </a:extLst>
              </a:tr>
              <a:tr h="283521">
                <a:tc>
                  <a:txBody>
                    <a:bodyPr/>
                    <a:lstStyle/>
                    <a:p>
                      <a:pPr algn="just"/>
                      <a:r>
                        <a:rPr lang="en-US" sz="1600" dirty="0"/>
                        <a:t>Hidden Layers / Neurons</a:t>
                      </a:r>
                    </a:p>
                  </a:txBody>
                  <a:tcPr/>
                </a:tc>
                <a:tc>
                  <a:txBody>
                    <a:bodyPr/>
                    <a:lstStyle/>
                    <a:p>
                      <a:pPr algn="ctr"/>
                      <a:r>
                        <a:rPr lang="en-US" sz="1600" dirty="0"/>
                        <a:t>1 / 64</a:t>
                      </a:r>
                    </a:p>
                  </a:txBody>
                  <a:tcPr/>
                </a:tc>
                <a:tc>
                  <a:txBody>
                    <a:bodyPr/>
                    <a:lstStyle/>
                    <a:p>
                      <a:pPr algn="ctr"/>
                      <a:r>
                        <a:rPr lang="en-US" sz="1600" dirty="0"/>
                        <a:t>2 / 64, 32</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283521">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Xavier</a:t>
                      </a:r>
                    </a:p>
                  </a:txBody>
                  <a:tcPr/>
                </a:tc>
                <a:extLst>
                  <a:ext uri="{0D108BD9-81ED-4DB2-BD59-A6C34878D82A}">
                    <a16:rowId xmlns:a16="http://schemas.microsoft.com/office/drawing/2014/main" val="2644714451"/>
                  </a:ext>
                </a:extLst>
              </a:tr>
              <a:tr h="283521">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283521">
                <a:tc>
                  <a:txBody>
                    <a:bodyPr/>
                    <a:lstStyle/>
                    <a:p>
                      <a:pPr algn="just"/>
                      <a:r>
                        <a:rPr lang="en-US" sz="1600" dirty="0"/>
                        <a:t>Epochs</a:t>
                      </a:r>
                    </a:p>
                  </a:txBody>
                  <a:tcPr/>
                </a:tc>
                <a:tc>
                  <a:txBody>
                    <a:bodyPr/>
                    <a:lstStyle/>
                    <a:p>
                      <a:pPr algn="ctr"/>
                      <a:r>
                        <a:rPr lang="en-US" sz="1600" dirty="0"/>
                        <a:t>4000</a:t>
                      </a:r>
                    </a:p>
                  </a:txBody>
                  <a:tcPr/>
                </a:tc>
                <a:tc>
                  <a:txBody>
                    <a:bodyPr/>
                    <a:lstStyle/>
                    <a:p>
                      <a:pPr algn="ctr"/>
                      <a:r>
                        <a:rPr lang="en-US" sz="1600" dirty="0"/>
                        <a:t>4000</a:t>
                      </a:r>
                    </a:p>
                  </a:txBody>
                  <a:tcPr/>
                </a:tc>
                <a:tc>
                  <a:txBody>
                    <a:bodyPr/>
                    <a:lstStyle/>
                    <a:p>
                      <a:pPr algn="ctr"/>
                      <a:r>
                        <a:rPr lang="en-US" sz="1600" dirty="0"/>
                        <a:t>4000</a:t>
                      </a:r>
                    </a:p>
                  </a:txBody>
                  <a:tcPr/>
                </a:tc>
                <a:extLst>
                  <a:ext uri="{0D108BD9-81ED-4DB2-BD59-A6C34878D82A}">
                    <a16:rowId xmlns:a16="http://schemas.microsoft.com/office/drawing/2014/main" val="513265561"/>
                  </a:ext>
                </a:extLst>
              </a:tr>
              <a:tr h="283521">
                <a:tc>
                  <a:txBody>
                    <a:bodyPr/>
                    <a:lstStyle/>
                    <a:p>
                      <a:pPr algn="just"/>
                      <a:r>
                        <a:rPr lang="en-US" sz="1600" dirty="0"/>
                        <a:t>Training data size</a:t>
                      </a:r>
                    </a:p>
                  </a:txBody>
                  <a:tcPr/>
                </a:tc>
                <a:tc>
                  <a:txBody>
                    <a:bodyPr/>
                    <a:lstStyle/>
                    <a:p>
                      <a:pPr algn="ctr"/>
                      <a:r>
                        <a:rPr lang="en-US" sz="1600" dirty="0"/>
                        <a:t>54,000</a:t>
                      </a:r>
                    </a:p>
                  </a:txBody>
                  <a:tcPr/>
                </a:tc>
                <a:tc>
                  <a:txBody>
                    <a:bodyPr/>
                    <a:lstStyle/>
                    <a:p>
                      <a:pPr algn="ctr"/>
                      <a:r>
                        <a:rPr lang="en-US" sz="1600" dirty="0"/>
                        <a:t>54,000</a:t>
                      </a:r>
                    </a:p>
                  </a:txBody>
                  <a:tcPr/>
                </a:tc>
                <a:tc>
                  <a:txBody>
                    <a:bodyPr/>
                    <a:lstStyle/>
                    <a:p>
                      <a:pPr algn="ctr"/>
                      <a:r>
                        <a:rPr lang="en-US" sz="1600" dirty="0"/>
                        <a:t>54,000</a:t>
                      </a:r>
                    </a:p>
                  </a:txBody>
                  <a:tcPr/>
                </a:tc>
                <a:extLst>
                  <a:ext uri="{0D108BD9-81ED-4DB2-BD59-A6C34878D82A}">
                    <a16:rowId xmlns:a16="http://schemas.microsoft.com/office/drawing/2014/main" val="2700220965"/>
                  </a:ext>
                </a:extLst>
              </a:tr>
              <a:tr h="283521">
                <a:tc>
                  <a:txBody>
                    <a:bodyPr/>
                    <a:lstStyle/>
                    <a:p>
                      <a:pPr algn="just"/>
                      <a:r>
                        <a:rPr lang="en-US" sz="1600" dirty="0"/>
                        <a:t>Validation data size</a:t>
                      </a:r>
                    </a:p>
                  </a:txBody>
                  <a:tcPr/>
                </a:tc>
                <a:tc>
                  <a:txBody>
                    <a:bodyPr/>
                    <a:lstStyle/>
                    <a:p>
                      <a:pPr algn="ctr"/>
                      <a:r>
                        <a:rPr lang="en-US" sz="1600" dirty="0"/>
                        <a:t>6,000</a:t>
                      </a:r>
                    </a:p>
                  </a:txBody>
                  <a:tcPr/>
                </a:tc>
                <a:tc>
                  <a:txBody>
                    <a:bodyPr/>
                    <a:lstStyle/>
                    <a:p>
                      <a:pPr algn="ctr"/>
                      <a:r>
                        <a:rPr lang="en-US" sz="1600" dirty="0"/>
                        <a:t>6,000</a:t>
                      </a:r>
                    </a:p>
                  </a:txBody>
                  <a:tcPr/>
                </a:tc>
                <a:tc>
                  <a:txBody>
                    <a:bodyPr/>
                    <a:lstStyle/>
                    <a:p>
                      <a:pPr algn="ctr"/>
                      <a:r>
                        <a:rPr lang="en-US" sz="1600" dirty="0"/>
                        <a:t>6,000</a:t>
                      </a:r>
                    </a:p>
                  </a:txBody>
                  <a:tcPr/>
                </a:tc>
                <a:extLst>
                  <a:ext uri="{0D108BD9-81ED-4DB2-BD59-A6C34878D82A}">
                    <a16:rowId xmlns:a16="http://schemas.microsoft.com/office/drawing/2014/main" val="3829158493"/>
                  </a:ext>
                </a:extLst>
              </a:tr>
              <a:tr h="283521">
                <a:tc>
                  <a:txBody>
                    <a:bodyPr/>
                    <a:lstStyle/>
                    <a:p>
                      <a:pPr algn="just"/>
                      <a:r>
                        <a:rPr lang="en-US" sz="1600" dirty="0"/>
                        <a:t>Test data size</a:t>
                      </a:r>
                    </a:p>
                  </a:txBody>
                  <a:tcPr/>
                </a:tc>
                <a:tc>
                  <a:txBody>
                    <a:bodyPr/>
                    <a:lstStyle/>
                    <a:p>
                      <a:pPr algn="ctr"/>
                      <a:r>
                        <a:rPr lang="en-US" sz="1600" dirty="0"/>
                        <a:t>10,000</a:t>
                      </a:r>
                    </a:p>
                  </a:txBody>
                  <a:tcPr/>
                </a:tc>
                <a:tc>
                  <a:txBody>
                    <a:bodyPr/>
                    <a:lstStyle/>
                    <a:p>
                      <a:pPr algn="ctr"/>
                      <a:r>
                        <a:rPr lang="en-US" sz="1600" dirty="0"/>
                        <a:t>10,000</a:t>
                      </a:r>
                    </a:p>
                  </a:txBody>
                  <a:tcPr/>
                </a:tc>
                <a:tc>
                  <a:txBody>
                    <a:bodyPr/>
                    <a:lstStyle/>
                    <a:p>
                      <a:pPr algn="ctr"/>
                      <a:r>
                        <a:rPr lang="en-US" sz="1600" dirty="0"/>
                        <a:t>10,000</a:t>
                      </a:r>
                    </a:p>
                  </a:txBody>
                  <a:tcPr/>
                </a:tc>
                <a:extLst>
                  <a:ext uri="{0D108BD9-81ED-4DB2-BD59-A6C34878D82A}">
                    <a16:rowId xmlns:a16="http://schemas.microsoft.com/office/drawing/2014/main" val="1786572638"/>
                  </a:ext>
                </a:extLst>
              </a:tr>
              <a:tr h="283521">
                <a:tc>
                  <a:txBody>
                    <a:bodyPr/>
                    <a:lstStyle/>
                    <a:p>
                      <a:pPr algn="just"/>
                      <a:r>
                        <a:rPr lang="en-US" sz="1600" dirty="0"/>
                        <a:t>Hidden layers activation</a:t>
                      </a:r>
                    </a:p>
                  </a:txBody>
                  <a:tcPr/>
                </a:tc>
                <a:tc>
                  <a:txBody>
                    <a:bodyPr/>
                    <a:lstStyle/>
                    <a:p>
                      <a:pPr algn="ctr"/>
                      <a:r>
                        <a:rPr lang="en-US" sz="1600" dirty="0"/>
                        <a:t>Sigmoid</a:t>
                      </a:r>
                    </a:p>
                  </a:txBody>
                  <a:tcPr/>
                </a:tc>
                <a:tc>
                  <a:txBody>
                    <a:bodyPr/>
                    <a:lstStyle/>
                    <a:p>
                      <a:pPr algn="ctr"/>
                      <a:r>
                        <a:rPr lang="en-US" sz="1600" dirty="0"/>
                        <a:t>Sigmoid</a:t>
                      </a:r>
                    </a:p>
                  </a:txBody>
                  <a:tcPr/>
                </a:tc>
                <a:tc>
                  <a:txBody>
                    <a:bodyPr/>
                    <a:lstStyle/>
                    <a:p>
                      <a:pPr algn="ctr"/>
                      <a:r>
                        <a:rPr lang="en-US" sz="1600" dirty="0"/>
                        <a:t>Sigmoid</a:t>
                      </a:r>
                    </a:p>
                  </a:txBody>
                  <a:tcPr/>
                </a:tc>
                <a:extLst>
                  <a:ext uri="{0D108BD9-81ED-4DB2-BD59-A6C34878D82A}">
                    <a16:rowId xmlns:a16="http://schemas.microsoft.com/office/drawing/2014/main" val="694758563"/>
                  </a:ext>
                </a:extLst>
              </a:tr>
              <a:tr h="283521">
                <a:tc>
                  <a:txBody>
                    <a:bodyPr/>
                    <a:lstStyle/>
                    <a:p>
                      <a:pPr algn="just"/>
                      <a:r>
                        <a:rPr lang="en-US" sz="1600" dirty="0"/>
                        <a:t>Output layer activation</a:t>
                      </a:r>
                    </a:p>
                  </a:txBody>
                  <a:tcPr/>
                </a:tc>
                <a:tc>
                  <a:txBody>
                    <a:bodyPr/>
                    <a:lstStyle/>
                    <a:p>
                      <a:pPr algn="ctr"/>
                      <a:r>
                        <a:rPr lang="en-US" sz="1600" dirty="0"/>
                        <a:t>Softmax</a:t>
                      </a:r>
                    </a:p>
                  </a:txBody>
                  <a:tcPr/>
                </a:tc>
                <a:tc>
                  <a:txBody>
                    <a:bodyPr/>
                    <a:lstStyle/>
                    <a:p>
                      <a:pPr algn="ctr"/>
                      <a:r>
                        <a:rPr lang="en-US" sz="1600" dirty="0"/>
                        <a:t>Softmax</a:t>
                      </a:r>
                    </a:p>
                  </a:txBody>
                  <a:tcPr/>
                </a:tc>
                <a:tc>
                  <a:txBody>
                    <a:bodyPr/>
                    <a:lstStyle/>
                    <a:p>
                      <a:pPr algn="ctr"/>
                      <a:r>
                        <a:rPr lang="en-US" sz="1600" dirty="0"/>
                        <a:t>Softmax</a:t>
                      </a:r>
                    </a:p>
                  </a:txBody>
                  <a:tcPr/>
                </a:tc>
                <a:extLst>
                  <a:ext uri="{0D108BD9-81ED-4DB2-BD59-A6C34878D82A}">
                    <a16:rowId xmlns:a16="http://schemas.microsoft.com/office/drawing/2014/main" val="971829885"/>
                  </a:ext>
                </a:extLst>
              </a:tr>
              <a:tr h="283521">
                <a:tc>
                  <a:txBody>
                    <a:bodyPr/>
                    <a:lstStyle/>
                    <a:p>
                      <a:pPr algn="just"/>
                      <a:r>
                        <a:rPr lang="en-US" sz="1600" dirty="0"/>
                        <a:t>Loss</a:t>
                      </a:r>
                    </a:p>
                  </a:txBody>
                  <a:tcPr/>
                </a:tc>
                <a:tc>
                  <a:txBody>
                    <a:bodyPr/>
                    <a:lstStyle/>
                    <a:p>
                      <a:pPr algn="ct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extLst>
                  <a:ext uri="{0D108BD9-81ED-4DB2-BD59-A6C34878D82A}">
                    <a16:rowId xmlns:a16="http://schemas.microsoft.com/office/drawing/2014/main" val="2469950977"/>
                  </a:ext>
                </a:extLst>
              </a:tr>
              <a:tr h="283521">
                <a:tc>
                  <a:txBody>
                    <a:bodyPr/>
                    <a:lstStyle/>
                    <a:p>
                      <a:pPr algn="just"/>
                      <a:r>
                        <a:rPr lang="en-US" sz="1600" b="1" dirty="0"/>
                        <a:t>Training Accuracy (%)</a:t>
                      </a:r>
                    </a:p>
                  </a:txBody>
                  <a:tcPr/>
                </a:tc>
                <a:tc>
                  <a:txBody>
                    <a:bodyPr/>
                    <a:lstStyle/>
                    <a:p>
                      <a:pPr algn="ctr"/>
                      <a:r>
                        <a:rPr lang="en-US" sz="1600" dirty="0"/>
                        <a:t>96.68 </a:t>
                      </a:r>
                    </a:p>
                  </a:txBody>
                  <a:tcPr/>
                </a:tc>
                <a:tc>
                  <a:txBody>
                    <a:bodyPr/>
                    <a:lstStyle/>
                    <a:p>
                      <a:pPr algn="ctr"/>
                      <a:r>
                        <a:rPr lang="en-US" sz="1600" dirty="0"/>
                        <a:t>97.24 </a:t>
                      </a:r>
                    </a:p>
                  </a:txBody>
                  <a:tcPr/>
                </a:tc>
                <a:tc>
                  <a:txBody>
                    <a:bodyPr/>
                    <a:lstStyle/>
                    <a:p>
                      <a:pPr algn="ctr"/>
                      <a:r>
                        <a:rPr lang="en-US" sz="1600" dirty="0"/>
                        <a:t>97.23 </a:t>
                      </a:r>
                    </a:p>
                  </a:txBody>
                  <a:tcPr/>
                </a:tc>
                <a:extLst>
                  <a:ext uri="{0D108BD9-81ED-4DB2-BD59-A6C34878D82A}">
                    <a16:rowId xmlns:a16="http://schemas.microsoft.com/office/drawing/2014/main" val="2787203616"/>
                  </a:ext>
                </a:extLst>
              </a:tr>
              <a:tr h="283521">
                <a:tc>
                  <a:txBody>
                    <a:bodyPr/>
                    <a:lstStyle/>
                    <a:p>
                      <a:pPr algn="just"/>
                      <a:r>
                        <a:rPr lang="en-US" sz="1600" b="1" dirty="0"/>
                        <a:t>Validation Accuracy (%)</a:t>
                      </a:r>
                    </a:p>
                  </a:txBody>
                  <a:tcPr/>
                </a:tc>
                <a:tc>
                  <a:txBody>
                    <a:bodyPr/>
                    <a:lstStyle/>
                    <a:p>
                      <a:pPr algn="ctr"/>
                      <a:r>
                        <a:rPr lang="en-US" sz="1600" dirty="0"/>
                        <a:t>96.83 </a:t>
                      </a:r>
                    </a:p>
                  </a:txBody>
                  <a:tcPr/>
                </a:tc>
                <a:tc>
                  <a:txBody>
                    <a:bodyPr/>
                    <a:lstStyle/>
                    <a:p>
                      <a:pPr algn="ctr"/>
                      <a:r>
                        <a:rPr lang="en-US" sz="1600" dirty="0"/>
                        <a:t>97.10 </a:t>
                      </a:r>
                    </a:p>
                  </a:txBody>
                  <a:tcPr/>
                </a:tc>
                <a:tc>
                  <a:txBody>
                    <a:bodyPr/>
                    <a:lstStyle/>
                    <a:p>
                      <a:pPr algn="ctr"/>
                      <a:r>
                        <a:rPr lang="en-US" sz="1600" dirty="0"/>
                        <a:t>96.31 </a:t>
                      </a:r>
                    </a:p>
                  </a:txBody>
                  <a:tcPr/>
                </a:tc>
                <a:extLst>
                  <a:ext uri="{0D108BD9-81ED-4DB2-BD59-A6C34878D82A}">
                    <a16:rowId xmlns:a16="http://schemas.microsoft.com/office/drawing/2014/main" val="2437418758"/>
                  </a:ext>
                </a:extLst>
              </a:tr>
              <a:tr h="283521">
                <a:tc>
                  <a:txBody>
                    <a:bodyPr/>
                    <a:lstStyle/>
                    <a:p>
                      <a:pPr algn="just"/>
                      <a:r>
                        <a:rPr lang="en-US" sz="1600" b="1" dirty="0"/>
                        <a:t>Test Accuracy (%)</a:t>
                      </a:r>
                    </a:p>
                  </a:txBody>
                  <a:tcPr/>
                </a:tc>
                <a:tc>
                  <a:txBody>
                    <a:bodyPr/>
                    <a:lstStyle/>
                    <a:p>
                      <a:pPr algn="ctr"/>
                      <a:r>
                        <a:rPr lang="en-US" sz="1600" dirty="0"/>
                        <a:t>96.08 </a:t>
                      </a:r>
                    </a:p>
                  </a:txBody>
                  <a:tcPr/>
                </a:tc>
                <a:tc>
                  <a:txBody>
                    <a:bodyPr/>
                    <a:lstStyle/>
                    <a:p>
                      <a:pPr algn="ctr"/>
                      <a:r>
                        <a:rPr lang="en-US" sz="1600" dirty="0"/>
                        <a:t>96.26 </a:t>
                      </a:r>
                    </a:p>
                  </a:txBody>
                  <a:tcPr/>
                </a:tc>
                <a:tc>
                  <a:txBody>
                    <a:bodyPr/>
                    <a:lstStyle/>
                    <a:p>
                      <a:pPr algn="ctr"/>
                      <a:r>
                        <a:rPr lang="en-US" sz="1600" dirty="0"/>
                        <a:t>95.94 </a:t>
                      </a:r>
                    </a:p>
                  </a:txBody>
                  <a:tcPr/>
                </a:tc>
                <a:extLst>
                  <a:ext uri="{0D108BD9-81ED-4DB2-BD59-A6C34878D82A}">
                    <a16:rowId xmlns:a16="http://schemas.microsoft.com/office/drawing/2014/main" val="1761563034"/>
                  </a:ext>
                </a:extLst>
              </a:tr>
              <a:tr h="283521">
                <a:tc>
                  <a:txBody>
                    <a:bodyPr/>
                    <a:lstStyle/>
                    <a:p>
                      <a:pPr algn="just"/>
                      <a:r>
                        <a:rPr lang="en-US" sz="1600" b="1" dirty="0"/>
                        <a:t>Test Error Rate (%)</a:t>
                      </a:r>
                    </a:p>
                  </a:txBody>
                  <a:tcPr/>
                </a:tc>
                <a:tc>
                  <a:txBody>
                    <a:bodyPr/>
                    <a:lstStyle/>
                    <a:p>
                      <a:pPr algn="ctr"/>
                      <a:r>
                        <a:rPr lang="en-US" sz="1600" dirty="0"/>
                        <a:t>3.920</a:t>
                      </a:r>
                    </a:p>
                  </a:txBody>
                  <a:tcPr/>
                </a:tc>
                <a:tc>
                  <a:txBody>
                    <a:bodyPr/>
                    <a:lstStyle/>
                    <a:p>
                      <a:pPr algn="ctr"/>
                      <a:r>
                        <a:rPr lang="en-US" sz="1600" dirty="0"/>
                        <a:t>3.740</a:t>
                      </a:r>
                    </a:p>
                  </a:txBody>
                  <a:tcPr>
                    <a:solidFill>
                      <a:schemeClr val="accent1"/>
                    </a:solidFill>
                  </a:tcPr>
                </a:tc>
                <a:tc>
                  <a:txBody>
                    <a:bodyPr/>
                    <a:lstStyle/>
                    <a:p>
                      <a:pPr algn="ctr"/>
                      <a:r>
                        <a:rPr lang="en-US" sz="1600" dirty="0"/>
                        <a:t>4.060</a:t>
                      </a:r>
                    </a:p>
                  </a:txBody>
                  <a:tcPr/>
                </a:tc>
                <a:extLst>
                  <a:ext uri="{0D108BD9-81ED-4DB2-BD59-A6C34878D82A}">
                    <a16:rowId xmlns:a16="http://schemas.microsoft.com/office/drawing/2014/main" val="2784424186"/>
                  </a:ext>
                </a:extLst>
              </a:tr>
            </a:tbl>
          </a:graphicData>
        </a:graphic>
      </p:graphicFrame>
    </p:spTree>
    <p:extLst>
      <p:ext uri="{BB962C8B-B14F-4D97-AF65-F5344CB8AC3E}">
        <p14:creationId xmlns:p14="http://schemas.microsoft.com/office/powerpoint/2010/main" val="53725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3</a:t>
            </a:fld>
            <a:endParaRPr lang="en-US"/>
          </a:p>
        </p:txBody>
      </p:sp>
      <p:sp>
        <p:nvSpPr>
          <p:cNvPr id="15" name="Title 1">
            <a:extLst>
              <a:ext uri="{FF2B5EF4-FFF2-40B4-BE49-F238E27FC236}">
                <a16:creationId xmlns:a16="http://schemas.microsoft.com/office/drawing/2014/main" id="{04EC99EB-B407-B84F-B05C-EFC8363F7F58}"/>
              </a:ext>
            </a:extLst>
          </p:cNvPr>
          <p:cNvSpPr txBox="1">
            <a:spLocks/>
          </p:cNvSpPr>
          <p:nvPr/>
        </p:nvSpPr>
        <p:spPr>
          <a:xfrm>
            <a:off x="386714" y="131064"/>
            <a:ext cx="11658982" cy="111442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dirty="0"/>
              <a:t>Network Convergence Graph</a:t>
            </a:r>
          </a:p>
        </p:txBody>
      </p:sp>
      <p:pic>
        <p:nvPicPr>
          <p:cNvPr id="16" name="Picture 15">
            <a:extLst>
              <a:ext uri="{FF2B5EF4-FFF2-40B4-BE49-F238E27FC236}">
                <a16:creationId xmlns:a16="http://schemas.microsoft.com/office/drawing/2014/main" id="{AA59B2F5-1AE8-7F47-A8E0-74B0AAAEFA9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4352" y="1890650"/>
            <a:ext cx="3960000" cy="2160000"/>
          </a:xfrm>
          <a:prstGeom prst="rect">
            <a:avLst/>
          </a:prstGeom>
        </p:spPr>
      </p:pic>
      <p:pic>
        <p:nvPicPr>
          <p:cNvPr id="18" name="Picture 17">
            <a:extLst>
              <a:ext uri="{FF2B5EF4-FFF2-40B4-BE49-F238E27FC236}">
                <a16:creationId xmlns:a16="http://schemas.microsoft.com/office/drawing/2014/main" id="{0E687B50-5EE2-5544-AF11-13E1163E597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4460374"/>
            <a:ext cx="3960000" cy="2160000"/>
          </a:xfrm>
          <a:prstGeom prst="rect">
            <a:avLst/>
          </a:prstGeom>
        </p:spPr>
      </p:pic>
      <p:pic>
        <p:nvPicPr>
          <p:cNvPr id="20" name="Picture 19">
            <a:extLst>
              <a:ext uri="{FF2B5EF4-FFF2-40B4-BE49-F238E27FC236}">
                <a16:creationId xmlns:a16="http://schemas.microsoft.com/office/drawing/2014/main" id="{E6182368-4A72-5840-9BF1-6524449A7A0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134819" y="1890650"/>
            <a:ext cx="3960000" cy="2160000"/>
          </a:xfrm>
          <a:prstGeom prst="rect">
            <a:avLst/>
          </a:prstGeom>
        </p:spPr>
      </p:pic>
      <p:pic>
        <p:nvPicPr>
          <p:cNvPr id="22" name="Picture 21">
            <a:extLst>
              <a:ext uri="{FF2B5EF4-FFF2-40B4-BE49-F238E27FC236}">
                <a16:creationId xmlns:a16="http://schemas.microsoft.com/office/drawing/2014/main" id="{E9265A7F-A1C1-DE4A-801D-57910BFF8442}"/>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112643" y="4460374"/>
            <a:ext cx="3960000" cy="2160000"/>
          </a:xfrm>
          <a:prstGeom prst="rect">
            <a:avLst/>
          </a:prstGeom>
        </p:spPr>
      </p:pic>
      <p:pic>
        <p:nvPicPr>
          <p:cNvPr id="24" name="Picture 23">
            <a:extLst>
              <a:ext uri="{FF2B5EF4-FFF2-40B4-BE49-F238E27FC236}">
                <a16:creationId xmlns:a16="http://schemas.microsoft.com/office/drawing/2014/main" id="{DE0DC585-795F-5B40-A4E6-5AC54751230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8225286" y="1890650"/>
            <a:ext cx="3960000" cy="2160000"/>
          </a:xfrm>
          <a:prstGeom prst="rect">
            <a:avLst/>
          </a:prstGeom>
        </p:spPr>
      </p:pic>
      <p:pic>
        <p:nvPicPr>
          <p:cNvPr id="26" name="Picture 25">
            <a:extLst>
              <a:ext uri="{FF2B5EF4-FFF2-40B4-BE49-F238E27FC236}">
                <a16:creationId xmlns:a16="http://schemas.microsoft.com/office/drawing/2014/main" id="{84976347-84A1-6C42-9A50-07066015852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225286" y="4460374"/>
            <a:ext cx="3960000" cy="2160000"/>
          </a:xfrm>
          <a:prstGeom prst="rect">
            <a:avLst/>
          </a:prstGeom>
        </p:spPr>
      </p:pic>
      <p:sp>
        <p:nvSpPr>
          <p:cNvPr id="27" name="Content Placeholder 3">
            <a:extLst>
              <a:ext uri="{FF2B5EF4-FFF2-40B4-BE49-F238E27FC236}">
                <a16:creationId xmlns:a16="http://schemas.microsoft.com/office/drawing/2014/main" id="{A12940B8-C3D0-A346-8DFE-32768FE19E0B}"/>
              </a:ext>
            </a:extLst>
          </p:cNvPr>
          <p:cNvSpPr>
            <a:spLocks noGrp="1"/>
          </p:cNvSpPr>
          <p:nvPr>
            <p:ph idx="1"/>
          </p:nvPr>
        </p:nvSpPr>
        <p:spPr>
          <a:xfrm>
            <a:off x="1248409" y="1480926"/>
            <a:ext cx="1463182" cy="385678"/>
          </a:xfrm>
        </p:spPr>
        <p:txBody>
          <a:bodyPr>
            <a:normAutofit/>
          </a:bodyPr>
          <a:lstStyle/>
          <a:p>
            <a:pPr marL="0" indent="0">
              <a:buNone/>
            </a:pPr>
            <a:r>
              <a:rPr lang="en-US" dirty="0"/>
              <a:t>Network 1</a:t>
            </a:r>
          </a:p>
        </p:txBody>
      </p:sp>
      <p:sp>
        <p:nvSpPr>
          <p:cNvPr id="28" name="Content Placeholder 3">
            <a:extLst>
              <a:ext uri="{FF2B5EF4-FFF2-40B4-BE49-F238E27FC236}">
                <a16:creationId xmlns:a16="http://schemas.microsoft.com/office/drawing/2014/main" id="{9AB2538F-77BA-E44E-97A0-4920727132CE}"/>
              </a:ext>
            </a:extLst>
          </p:cNvPr>
          <p:cNvSpPr txBox="1">
            <a:spLocks/>
          </p:cNvSpPr>
          <p:nvPr/>
        </p:nvSpPr>
        <p:spPr>
          <a:xfrm>
            <a:off x="5484614" y="148092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2</a:t>
            </a:r>
          </a:p>
        </p:txBody>
      </p:sp>
      <p:sp>
        <p:nvSpPr>
          <p:cNvPr id="29" name="Content Placeholder 3">
            <a:extLst>
              <a:ext uri="{FF2B5EF4-FFF2-40B4-BE49-F238E27FC236}">
                <a16:creationId xmlns:a16="http://schemas.microsoft.com/office/drawing/2014/main" id="{1A2B54E8-C2AA-E94C-A6E8-B74D70C40E05}"/>
              </a:ext>
            </a:extLst>
          </p:cNvPr>
          <p:cNvSpPr txBox="1">
            <a:spLocks/>
          </p:cNvSpPr>
          <p:nvPr/>
        </p:nvSpPr>
        <p:spPr>
          <a:xfrm>
            <a:off x="9720819" y="147854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3</a:t>
            </a:r>
          </a:p>
        </p:txBody>
      </p:sp>
      <p:cxnSp>
        <p:nvCxnSpPr>
          <p:cNvPr id="17" name="Straight Connector 16">
            <a:extLst>
              <a:ext uri="{FF2B5EF4-FFF2-40B4-BE49-F238E27FC236}">
                <a16:creationId xmlns:a16="http://schemas.microsoft.com/office/drawing/2014/main" id="{208076EA-207F-604B-B02B-ACB44037792C}"/>
              </a:ext>
            </a:extLst>
          </p:cNvPr>
          <p:cNvCxnSpPr>
            <a:cxnSpLocks/>
          </p:cNvCxnSpPr>
          <p:nvPr/>
        </p:nvCxnSpPr>
        <p:spPr>
          <a:xfrm flipH="1">
            <a:off x="4024951" y="1878960"/>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32E625-611B-2F43-A36E-32E14484C97C}"/>
              </a:ext>
            </a:extLst>
          </p:cNvPr>
          <p:cNvCxnSpPr>
            <a:cxnSpLocks/>
          </p:cNvCxnSpPr>
          <p:nvPr/>
        </p:nvCxnSpPr>
        <p:spPr>
          <a:xfrm flipH="1">
            <a:off x="8139172" y="1872722"/>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74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325754" y="326136"/>
            <a:ext cx="11658982" cy="1114425"/>
          </a:xfrm>
        </p:spPr>
        <p:txBody>
          <a:bodyPr>
            <a:normAutofit/>
          </a:bodyPr>
          <a:lstStyle/>
          <a:p>
            <a:r>
              <a:rPr lang="en-US" sz="3000" dirty="0"/>
              <a:t>Mini-Batch Gradient Descent on MNIST Dataset Details and Results with Sigmoid</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4</a:t>
            </a:fld>
            <a:endParaRPr lang="en-US"/>
          </a:p>
        </p:txBody>
      </p:sp>
      <p:graphicFrame>
        <p:nvGraphicFramePr>
          <p:cNvPr id="8" name="Table 8">
            <a:extLst>
              <a:ext uri="{FF2B5EF4-FFF2-40B4-BE49-F238E27FC236}">
                <a16:creationId xmlns:a16="http://schemas.microsoft.com/office/drawing/2014/main" id="{F0CDBF82-E9C1-C744-A8B7-FC813AD2ABA1}"/>
              </a:ext>
            </a:extLst>
          </p:cNvPr>
          <p:cNvGraphicFramePr>
            <a:graphicFrameLocks noGrp="1"/>
          </p:cNvGraphicFramePr>
          <p:nvPr>
            <p:extLst>
              <p:ext uri="{D42A27DB-BD31-4B8C-83A1-F6EECF244321}">
                <p14:modId xmlns:p14="http://schemas.microsoft.com/office/powerpoint/2010/main" val="3164678784"/>
              </p:ext>
            </p:extLst>
          </p:nvPr>
        </p:nvGraphicFramePr>
        <p:xfrm>
          <a:off x="370078" y="1416050"/>
          <a:ext cx="11095735" cy="5451286"/>
        </p:xfrm>
        <a:graphic>
          <a:graphicData uri="http://schemas.openxmlformats.org/drawingml/2006/table">
            <a:tbl>
              <a:tblPr firstRow="1" bandRow="1">
                <a:tableStyleId>{E8B1032C-EA38-4F05-BA0D-38AFFFC7BED3}</a:tableStyleId>
              </a:tblPr>
              <a:tblGrid>
                <a:gridCol w="2759628">
                  <a:extLst>
                    <a:ext uri="{9D8B030D-6E8A-4147-A177-3AD203B41FA5}">
                      <a16:colId xmlns:a16="http://schemas.microsoft.com/office/drawing/2014/main" val="3271028956"/>
                    </a:ext>
                  </a:extLst>
                </a:gridCol>
                <a:gridCol w="2867043">
                  <a:extLst>
                    <a:ext uri="{9D8B030D-6E8A-4147-A177-3AD203B41FA5}">
                      <a16:colId xmlns:a16="http://schemas.microsoft.com/office/drawing/2014/main" val="1427350103"/>
                    </a:ext>
                  </a:extLst>
                </a:gridCol>
                <a:gridCol w="2666446">
                  <a:extLst>
                    <a:ext uri="{9D8B030D-6E8A-4147-A177-3AD203B41FA5}">
                      <a16:colId xmlns:a16="http://schemas.microsoft.com/office/drawing/2014/main" val="4121885180"/>
                    </a:ext>
                  </a:extLst>
                </a:gridCol>
                <a:gridCol w="2802618">
                  <a:extLst>
                    <a:ext uri="{9D8B030D-6E8A-4147-A177-3AD203B41FA5}">
                      <a16:colId xmlns:a16="http://schemas.microsoft.com/office/drawing/2014/main" val="456752779"/>
                    </a:ext>
                  </a:extLst>
                </a:gridCol>
              </a:tblGrid>
              <a:tr h="422086">
                <a:tc>
                  <a:txBody>
                    <a:bodyPr/>
                    <a:lstStyle/>
                    <a:p>
                      <a:pPr algn="l"/>
                      <a:r>
                        <a:rPr lang="en-US" sz="1600" u="sng" dirty="0"/>
                        <a:t>Network Details</a:t>
                      </a:r>
                    </a:p>
                  </a:txBody>
                  <a:tcPr/>
                </a:tc>
                <a:tc>
                  <a:txBody>
                    <a:bodyPr/>
                    <a:lstStyle/>
                    <a:p>
                      <a:pPr algn="ctr"/>
                      <a:r>
                        <a:rPr lang="en-US" sz="1600" dirty="0"/>
                        <a:t>Network 1</a:t>
                      </a:r>
                    </a:p>
                  </a:txBody>
                  <a:tcPr/>
                </a:tc>
                <a:tc>
                  <a:txBody>
                    <a:bodyPr/>
                    <a:lstStyle/>
                    <a:p>
                      <a:pPr algn="ctr"/>
                      <a:r>
                        <a:rPr lang="en-US" sz="1600" dirty="0"/>
                        <a:t>Network 2</a:t>
                      </a:r>
                    </a:p>
                  </a:txBody>
                  <a:tcPr/>
                </a:tc>
                <a:tc>
                  <a:txBody>
                    <a:bodyPr/>
                    <a:lstStyle/>
                    <a:p>
                      <a:pPr algn="ctr"/>
                      <a:r>
                        <a:rPr lang="en-US" sz="1600" dirty="0"/>
                        <a:t>Network 3</a:t>
                      </a:r>
                    </a:p>
                  </a:txBody>
                  <a:tcPr/>
                </a:tc>
                <a:extLst>
                  <a:ext uri="{0D108BD9-81ED-4DB2-BD59-A6C34878D82A}">
                    <a16:rowId xmlns:a16="http://schemas.microsoft.com/office/drawing/2014/main" val="3122720015"/>
                  </a:ext>
                </a:extLst>
              </a:tr>
              <a:tr h="283521">
                <a:tc>
                  <a:txBody>
                    <a:bodyPr/>
                    <a:lstStyle/>
                    <a:p>
                      <a:pPr algn="just"/>
                      <a:r>
                        <a:rPr lang="en-US" sz="1600" dirty="0"/>
                        <a:t>Hidden Layers / Neurons</a:t>
                      </a:r>
                    </a:p>
                  </a:txBody>
                  <a:tcPr/>
                </a:tc>
                <a:tc>
                  <a:txBody>
                    <a:bodyPr/>
                    <a:lstStyle/>
                    <a:p>
                      <a:pPr algn="ctr"/>
                      <a:r>
                        <a:rPr lang="en-US" sz="1600" dirty="0"/>
                        <a:t>1 / 64</a:t>
                      </a:r>
                    </a:p>
                  </a:txBody>
                  <a:tcPr/>
                </a:tc>
                <a:tc>
                  <a:txBody>
                    <a:bodyPr/>
                    <a:lstStyle/>
                    <a:p>
                      <a:pPr algn="ctr"/>
                      <a:r>
                        <a:rPr lang="en-US" sz="1600" dirty="0"/>
                        <a:t>2 / 64, 32</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283521">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Xavier</a:t>
                      </a:r>
                    </a:p>
                  </a:txBody>
                  <a:tcPr/>
                </a:tc>
                <a:extLst>
                  <a:ext uri="{0D108BD9-81ED-4DB2-BD59-A6C34878D82A}">
                    <a16:rowId xmlns:a16="http://schemas.microsoft.com/office/drawing/2014/main" val="2644714451"/>
                  </a:ext>
                </a:extLst>
              </a:tr>
              <a:tr h="283521">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5.0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283521">
                <a:tc>
                  <a:txBody>
                    <a:bodyPr/>
                    <a:lstStyle/>
                    <a:p>
                      <a:pPr algn="just"/>
                      <a:r>
                        <a:rPr lang="en-US" sz="1600" dirty="0"/>
                        <a:t>Epochs</a:t>
                      </a:r>
                    </a:p>
                  </a:txBody>
                  <a:tcPr/>
                </a:tc>
                <a:tc>
                  <a:txBody>
                    <a:bodyPr/>
                    <a:lstStyle/>
                    <a:p>
                      <a:pPr algn="ctr"/>
                      <a:r>
                        <a:rPr lang="en-US" sz="1600" dirty="0"/>
                        <a:t>100</a:t>
                      </a:r>
                    </a:p>
                  </a:txBody>
                  <a:tcPr/>
                </a:tc>
                <a:tc>
                  <a:txBody>
                    <a:bodyPr/>
                    <a:lstStyle/>
                    <a:p>
                      <a:pPr algn="ctr"/>
                      <a:r>
                        <a:rPr lang="en-US" sz="1600" dirty="0"/>
                        <a:t>500</a:t>
                      </a:r>
                    </a:p>
                  </a:txBody>
                  <a:tcPr/>
                </a:tc>
                <a:tc>
                  <a:txBody>
                    <a:bodyPr/>
                    <a:lstStyle/>
                    <a:p>
                      <a:pPr algn="ctr"/>
                      <a:r>
                        <a:rPr lang="en-US" sz="1600" dirty="0"/>
                        <a:t>100</a:t>
                      </a:r>
                    </a:p>
                  </a:txBody>
                  <a:tcPr/>
                </a:tc>
                <a:extLst>
                  <a:ext uri="{0D108BD9-81ED-4DB2-BD59-A6C34878D82A}">
                    <a16:rowId xmlns:a16="http://schemas.microsoft.com/office/drawing/2014/main" val="513265561"/>
                  </a:ext>
                </a:extLst>
              </a:tr>
              <a:tr h="283521">
                <a:tc>
                  <a:txBody>
                    <a:bodyPr/>
                    <a:lstStyle/>
                    <a:p>
                      <a:pPr algn="just"/>
                      <a:r>
                        <a:rPr lang="en-US" sz="1600" dirty="0"/>
                        <a:t>Batch Size</a:t>
                      </a:r>
                    </a:p>
                  </a:txBody>
                  <a:tcPr/>
                </a:tc>
                <a:tc>
                  <a:txBody>
                    <a:bodyPr/>
                    <a:lstStyle/>
                    <a:p>
                      <a:pPr algn="ctr"/>
                      <a:r>
                        <a:rPr lang="en-US" sz="1600" dirty="0"/>
                        <a:t>128</a:t>
                      </a:r>
                    </a:p>
                  </a:txBody>
                  <a:tcPr/>
                </a:tc>
                <a:tc>
                  <a:txBody>
                    <a:bodyPr/>
                    <a:lstStyle/>
                    <a:p>
                      <a:pPr algn="ctr"/>
                      <a:r>
                        <a:rPr lang="en-US" sz="1600" dirty="0"/>
                        <a:t>128</a:t>
                      </a:r>
                    </a:p>
                  </a:txBody>
                  <a:tcPr/>
                </a:tc>
                <a:tc>
                  <a:txBody>
                    <a:bodyPr/>
                    <a:lstStyle/>
                    <a:p>
                      <a:pPr algn="ctr"/>
                      <a:r>
                        <a:rPr lang="en-US" sz="1600" dirty="0"/>
                        <a:t>128</a:t>
                      </a:r>
                    </a:p>
                  </a:txBody>
                  <a:tcPr/>
                </a:tc>
                <a:extLst>
                  <a:ext uri="{0D108BD9-81ED-4DB2-BD59-A6C34878D82A}">
                    <a16:rowId xmlns:a16="http://schemas.microsoft.com/office/drawing/2014/main" val="1732343069"/>
                  </a:ext>
                </a:extLst>
              </a:tr>
              <a:tr h="283521">
                <a:tc>
                  <a:txBody>
                    <a:bodyPr/>
                    <a:lstStyle/>
                    <a:p>
                      <a:pPr algn="just"/>
                      <a:r>
                        <a:rPr lang="en-US" sz="1600" dirty="0"/>
                        <a:t>Training data size</a:t>
                      </a:r>
                    </a:p>
                  </a:txBody>
                  <a:tcPr/>
                </a:tc>
                <a:tc>
                  <a:txBody>
                    <a:bodyPr/>
                    <a:lstStyle/>
                    <a:p>
                      <a:pPr algn="ctr"/>
                      <a:r>
                        <a:rPr lang="en-US" sz="1600" dirty="0"/>
                        <a:t>54,000</a:t>
                      </a:r>
                    </a:p>
                  </a:txBody>
                  <a:tcPr>
                    <a:solidFill>
                      <a:schemeClr val="bg1"/>
                    </a:solidFill>
                  </a:tcPr>
                </a:tc>
                <a:tc>
                  <a:txBody>
                    <a:bodyPr/>
                    <a:lstStyle/>
                    <a:p>
                      <a:pPr algn="ctr"/>
                      <a:r>
                        <a:rPr lang="en-US" sz="1600" dirty="0"/>
                        <a:t>54,000</a:t>
                      </a:r>
                    </a:p>
                  </a:txBody>
                  <a:tcPr/>
                </a:tc>
                <a:tc>
                  <a:txBody>
                    <a:bodyPr/>
                    <a:lstStyle/>
                    <a:p>
                      <a:pPr algn="ctr"/>
                      <a:r>
                        <a:rPr lang="en-US" sz="1600" dirty="0"/>
                        <a:t>54,000</a:t>
                      </a:r>
                    </a:p>
                  </a:txBody>
                  <a:tcPr/>
                </a:tc>
                <a:extLst>
                  <a:ext uri="{0D108BD9-81ED-4DB2-BD59-A6C34878D82A}">
                    <a16:rowId xmlns:a16="http://schemas.microsoft.com/office/drawing/2014/main" val="3414253574"/>
                  </a:ext>
                </a:extLst>
              </a:tr>
              <a:tr h="283521">
                <a:tc>
                  <a:txBody>
                    <a:bodyPr/>
                    <a:lstStyle/>
                    <a:p>
                      <a:pPr algn="just"/>
                      <a:r>
                        <a:rPr lang="en-US" sz="1600" dirty="0"/>
                        <a:t>Validation data size</a:t>
                      </a:r>
                    </a:p>
                  </a:txBody>
                  <a:tcPr/>
                </a:tc>
                <a:tc>
                  <a:txBody>
                    <a:bodyPr/>
                    <a:lstStyle/>
                    <a:p>
                      <a:pPr algn="ctr"/>
                      <a:r>
                        <a:rPr lang="en-US" sz="1600" dirty="0"/>
                        <a:t>6,000</a:t>
                      </a:r>
                    </a:p>
                  </a:txBody>
                  <a:tcPr>
                    <a:solidFill>
                      <a:schemeClr val="bg1">
                        <a:lumMod val="95000"/>
                      </a:schemeClr>
                    </a:solidFill>
                  </a:tcPr>
                </a:tc>
                <a:tc>
                  <a:txBody>
                    <a:bodyPr/>
                    <a:lstStyle/>
                    <a:p>
                      <a:pPr algn="ctr"/>
                      <a:r>
                        <a:rPr lang="en-US" sz="1600" dirty="0"/>
                        <a:t>6,000</a:t>
                      </a:r>
                    </a:p>
                  </a:txBody>
                  <a:tcPr>
                    <a:solidFill>
                      <a:schemeClr val="bg1">
                        <a:lumMod val="95000"/>
                      </a:schemeClr>
                    </a:solidFill>
                  </a:tcPr>
                </a:tc>
                <a:tc>
                  <a:txBody>
                    <a:bodyPr/>
                    <a:lstStyle/>
                    <a:p>
                      <a:pPr algn="ctr"/>
                      <a:r>
                        <a:rPr lang="en-US" sz="1600" dirty="0"/>
                        <a:t>6,000</a:t>
                      </a:r>
                    </a:p>
                  </a:txBody>
                  <a:tcPr/>
                </a:tc>
                <a:extLst>
                  <a:ext uri="{0D108BD9-81ED-4DB2-BD59-A6C34878D82A}">
                    <a16:rowId xmlns:a16="http://schemas.microsoft.com/office/drawing/2014/main" val="3352432870"/>
                  </a:ext>
                </a:extLst>
              </a:tr>
              <a:tr h="283521">
                <a:tc>
                  <a:txBody>
                    <a:bodyPr/>
                    <a:lstStyle/>
                    <a:p>
                      <a:pPr algn="just"/>
                      <a:r>
                        <a:rPr lang="en-US" sz="1600" dirty="0"/>
                        <a:t>Test data size</a:t>
                      </a:r>
                    </a:p>
                  </a:txBody>
                  <a:tcPr/>
                </a:tc>
                <a:tc>
                  <a:txBody>
                    <a:bodyPr/>
                    <a:lstStyle/>
                    <a:p>
                      <a:pPr algn="ctr"/>
                      <a:r>
                        <a:rPr lang="en-US" sz="1600" dirty="0"/>
                        <a:t>10,000</a:t>
                      </a:r>
                    </a:p>
                  </a:txBody>
                  <a:tcPr>
                    <a:solidFill>
                      <a:schemeClr val="bg1"/>
                    </a:solidFill>
                  </a:tcPr>
                </a:tc>
                <a:tc>
                  <a:txBody>
                    <a:bodyPr/>
                    <a:lstStyle/>
                    <a:p>
                      <a:pPr algn="ctr"/>
                      <a:r>
                        <a:rPr lang="en-US" sz="1600" dirty="0"/>
                        <a:t>10,000</a:t>
                      </a:r>
                    </a:p>
                  </a:txBody>
                  <a:tcPr>
                    <a:noFill/>
                  </a:tcPr>
                </a:tc>
                <a:tc>
                  <a:txBody>
                    <a:bodyPr/>
                    <a:lstStyle/>
                    <a:p>
                      <a:pPr algn="ctr"/>
                      <a:r>
                        <a:rPr lang="en-US" sz="1600" dirty="0"/>
                        <a:t>10,000</a:t>
                      </a:r>
                    </a:p>
                  </a:txBody>
                  <a:tcPr/>
                </a:tc>
                <a:extLst>
                  <a:ext uri="{0D108BD9-81ED-4DB2-BD59-A6C34878D82A}">
                    <a16:rowId xmlns:a16="http://schemas.microsoft.com/office/drawing/2014/main" val="3338207300"/>
                  </a:ext>
                </a:extLst>
              </a:tr>
              <a:tr h="283521">
                <a:tc>
                  <a:txBody>
                    <a:bodyPr/>
                    <a:lstStyle/>
                    <a:p>
                      <a:pPr algn="just"/>
                      <a:r>
                        <a:rPr lang="en-US" sz="1600" dirty="0"/>
                        <a:t>Hidden layers activation</a:t>
                      </a:r>
                    </a:p>
                  </a:txBody>
                  <a:tcPr/>
                </a:tc>
                <a:tc>
                  <a:txBody>
                    <a:bodyPr/>
                    <a:lstStyle/>
                    <a:p>
                      <a:pPr algn="ctr"/>
                      <a:r>
                        <a:rPr lang="en-US" sz="1600" dirty="0"/>
                        <a:t>Sigmoid</a:t>
                      </a:r>
                    </a:p>
                  </a:txBody>
                  <a:tcPr>
                    <a:solidFill>
                      <a:schemeClr val="bg1">
                        <a:lumMod val="95000"/>
                      </a:schemeClr>
                    </a:solidFill>
                  </a:tcPr>
                </a:tc>
                <a:tc>
                  <a:txBody>
                    <a:bodyPr/>
                    <a:lstStyle/>
                    <a:p>
                      <a:pPr algn="ctr"/>
                      <a:r>
                        <a:rPr lang="en-US" sz="1600" dirty="0"/>
                        <a:t>Sigmoid</a:t>
                      </a:r>
                    </a:p>
                  </a:txBody>
                  <a:tcPr>
                    <a:solidFill>
                      <a:schemeClr val="bg1">
                        <a:lumMod val="95000"/>
                      </a:schemeClr>
                    </a:solidFill>
                  </a:tcPr>
                </a:tc>
                <a:tc>
                  <a:txBody>
                    <a:bodyPr/>
                    <a:lstStyle/>
                    <a:p>
                      <a:pPr algn="ctr"/>
                      <a:r>
                        <a:rPr lang="en-US" sz="1600" dirty="0"/>
                        <a:t>Sigmoid</a:t>
                      </a:r>
                    </a:p>
                  </a:txBody>
                  <a:tcPr/>
                </a:tc>
                <a:extLst>
                  <a:ext uri="{0D108BD9-81ED-4DB2-BD59-A6C34878D82A}">
                    <a16:rowId xmlns:a16="http://schemas.microsoft.com/office/drawing/2014/main" val="910143664"/>
                  </a:ext>
                </a:extLst>
              </a:tr>
              <a:tr h="283521">
                <a:tc>
                  <a:txBody>
                    <a:bodyPr/>
                    <a:lstStyle/>
                    <a:p>
                      <a:pPr algn="just"/>
                      <a:r>
                        <a:rPr lang="en-US" sz="1600" dirty="0"/>
                        <a:t>Output layer activation</a:t>
                      </a:r>
                    </a:p>
                  </a:txBody>
                  <a:tcPr/>
                </a:tc>
                <a:tc>
                  <a:txBody>
                    <a:bodyPr/>
                    <a:lstStyle/>
                    <a:p>
                      <a:pPr algn="ctr"/>
                      <a:r>
                        <a:rPr lang="en-US" sz="1600" dirty="0"/>
                        <a:t>Softmax</a:t>
                      </a:r>
                    </a:p>
                  </a:txBody>
                  <a:tcPr>
                    <a:solidFill>
                      <a:schemeClr val="bg1"/>
                    </a:solidFill>
                  </a:tcPr>
                </a:tc>
                <a:tc>
                  <a:txBody>
                    <a:bodyPr/>
                    <a:lstStyle/>
                    <a:p>
                      <a:pPr algn="ctr"/>
                      <a:r>
                        <a:rPr lang="en-US" sz="1600" dirty="0"/>
                        <a:t>Softmax</a:t>
                      </a:r>
                    </a:p>
                  </a:txBody>
                  <a:tcPr>
                    <a:noFill/>
                  </a:tcPr>
                </a:tc>
                <a:tc>
                  <a:txBody>
                    <a:bodyPr/>
                    <a:lstStyle/>
                    <a:p>
                      <a:pPr algn="ctr"/>
                      <a:r>
                        <a:rPr lang="en-US" sz="1600" dirty="0"/>
                        <a:t>Softmax</a:t>
                      </a:r>
                    </a:p>
                  </a:txBody>
                  <a:tcPr/>
                </a:tc>
                <a:extLst>
                  <a:ext uri="{0D108BD9-81ED-4DB2-BD59-A6C34878D82A}">
                    <a16:rowId xmlns:a16="http://schemas.microsoft.com/office/drawing/2014/main" val="348104829"/>
                  </a:ext>
                </a:extLst>
              </a:tr>
              <a:tr h="283521">
                <a:tc>
                  <a:txBody>
                    <a:bodyPr/>
                    <a:lstStyle/>
                    <a:p>
                      <a:pPr algn="just"/>
                      <a:r>
                        <a:rPr lang="en-US" sz="1600" dirty="0"/>
                        <a:t>Loss</a:t>
                      </a:r>
                    </a:p>
                  </a:txBody>
                  <a:tcPr/>
                </a:tc>
                <a:tc>
                  <a:txBody>
                    <a:bodyPr/>
                    <a:lstStyle/>
                    <a:p>
                      <a:pPr algn="ctr"/>
                      <a:r>
                        <a:rPr lang="en-US" sz="1600" dirty="0"/>
                        <a:t>Categorical Cross entropy</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solidFill>
                      <a:schemeClr val="bg1">
                        <a:lumMod val="95000"/>
                      </a:schemeClr>
                    </a:solidFill>
                  </a:tcPr>
                </a:tc>
                <a:extLst>
                  <a:ext uri="{0D108BD9-81ED-4DB2-BD59-A6C34878D82A}">
                    <a16:rowId xmlns:a16="http://schemas.microsoft.com/office/drawing/2014/main" val="3891229670"/>
                  </a:ext>
                </a:extLst>
              </a:tr>
              <a:tr h="283521">
                <a:tc>
                  <a:txBody>
                    <a:bodyPr/>
                    <a:lstStyle/>
                    <a:p>
                      <a:pPr algn="just"/>
                      <a:r>
                        <a:rPr lang="en-US" sz="1600" b="1" dirty="0"/>
                        <a:t>Training Accuracy (%)</a:t>
                      </a:r>
                    </a:p>
                  </a:txBody>
                  <a:tcPr/>
                </a:tc>
                <a:tc>
                  <a:txBody>
                    <a:bodyPr/>
                    <a:lstStyle/>
                    <a:p>
                      <a:pPr algn="ctr"/>
                      <a:r>
                        <a:rPr lang="en-US" sz="1600" dirty="0"/>
                        <a:t>99.41</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99.03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99.67</a:t>
                      </a:r>
                    </a:p>
                  </a:txBody>
                  <a:tcPr/>
                </a:tc>
                <a:extLst>
                  <a:ext uri="{0D108BD9-81ED-4DB2-BD59-A6C34878D82A}">
                    <a16:rowId xmlns:a16="http://schemas.microsoft.com/office/drawing/2014/main" val="238367513"/>
                  </a:ext>
                </a:extLst>
              </a:tr>
              <a:tr h="283521">
                <a:tc>
                  <a:txBody>
                    <a:bodyPr/>
                    <a:lstStyle/>
                    <a:p>
                      <a:pPr algn="just"/>
                      <a:r>
                        <a:rPr lang="en-US" sz="1600" b="1" dirty="0"/>
                        <a:t>Validation Accuracy (%)</a:t>
                      </a:r>
                    </a:p>
                  </a:txBody>
                  <a:tcPr/>
                </a:tc>
                <a:tc>
                  <a:txBody>
                    <a:bodyPr/>
                    <a:lstStyle/>
                    <a:p>
                      <a:pPr algn="ctr"/>
                      <a:r>
                        <a:rPr lang="en-US" sz="1600" dirty="0"/>
                        <a:t>97.77</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97.46</a:t>
                      </a:r>
                    </a:p>
                  </a:txBody>
                  <a:tcPr/>
                </a:tc>
                <a:extLst>
                  <a:ext uri="{0D108BD9-81ED-4DB2-BD59-A6C34878D82A}">
                    <a16:rowId xmlns:a16="http://schemas.microsoft.com/office/drawing/2014/main" val="2144445631"/>
                  </a:ext>
                </a:extLst>
              </a:tr>
              <a:tr h="283521">
                <a:tc>
                  <a:txBody>
                    <a:bodyPr/>
                    <a:lstStyle/>
                    <a:p>
                      <a:pPr algn="just"/>
                      <a:r>
                        <a:rPr lang="en-US" sz="1600" b="1" dirty="0"/>
                        <a:t>Test Accuracy (%)</a:t>
                      </a:r>
                    </a:p>
                  </a:txBody>
                  <a:tcPr/>
                </a:tc>
                <a:tc>
                  <a:txBody>
                    <a:bodyPr/>
                    <a:lstStyle/>
                    <a:p>
                      <a:pPr algn="ctr"/>
                      <a:r>
                        <a:rPr lang="en-US" sz="1600" dirty="0"/>
                        <a:t>97.64</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96.48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97.03</a:t>
                      </a:r>
                    </a:p>
                  </a:txBody>
                  <a:tcPr/>
                </a:tc>
                <a:extLst>
                  <a:ext uri="{0D108BD9-81ED-4DB2-BD59-A6C34878D82A}">
                    <a16:rowId xmlns:a16="http://schemas.microsoft.com/office/drawing/2014/main" val="3119725771"/>
                  </a:ext>
                </a:extLst>
              </a:tr>
              <a:tr h="283521">
                <a:tc>
                  <a:txBody>
                    <a:bodyPr/>
                    <a:lstStyle/>
                    <a:p>
                      <a:pPr algn="just"/>
                      <a:r>
                        <a:rPr lang="en-US" sz="1600" b="1" dirty="0"/>
                        <a:t>Test Error Rate (%)</a:t>
                      </a:r>
                    </a:p>
                  </a:txBody>
                  <a:tcPr/>
                </a:tc>
                <a:tc>
                  <a:txBody>
                    <a:bodyPr/>
                    <a:lstStyle/>
                    <a:p>
                      <a:pPr algn="ctr"/>
                      <a:r>
                        <a:rPr lang="en-US" sz="1600" b="1" dirty="0"/>
                        <a:t>2.360</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3.520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2.970</a:t>
                      </a:r>
                    </a:p>
                  </a:txBody>
                  <a:tcPr/>
                </a:tc>
                <a:extLst>
                  <a:ext uri="{0D108BD9-81ED-4DB2-BD59-A6C34878D82A}">
                    <a16:rowId xmlns:a16="http://schemas.microsoft.com/office/drawing/2014/main" val="699609447"/>
                  </a:ext>
                </a:extLst>
              </a:tr>
            </a:tbl>
          </a:graphicData>
        </a:graphic>
      </p:graphicFrame>
    </p:spTree>
    <p:extLst>
      <p:ext uri="{BB962C8B-B14F-4D97-AF65-F5344CB8AC3E}">
        <p14:creationId xmlns:p14="http://schemas.microsoft.com/office/powerpoint/2010/main" val="99687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5</a:t>
            </a:fld>
            <a:endParaRPr lang="en-US"/>
          </a:p>
        </p:txBody>
      </p:sp>
      <p:sp>
        <p:nvSpPr>
          <p:cNvPr id="15" name="Title 1">
            <a:extLst>
              <a:ext uri="{FF2B5EF4-FFF2-40B4-BE49-F238E27FC236}">
                <a16:creationId xmlns:a16="http://schemas.microsoft.com/office/drawing/2014/main" id="{04EC99EB-B407-B84F-B05C-EFC8363F7F58}"/>
              </a:ext>
            </a:extLst>
          </p:cNvPr>
          <p:cNvSpPr txBox="1">
            <a:spLocks/>
          </p:cNvSpPr>
          <p:nvPr/>
        </p:nvSpPr>
        <p:spPr>
          <a:xfrm>
            <a:off x="386714" y="-3048"/>
            <a:ext cx="11658982" cy="111442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dirty="0"/>
              <a:t>Sigmoid activated Network Convergence Graph</a:t>
            </a:r>
          </a:p>
        </p:txBody>
      </p:sp>
      <p:sp>
        <p:nvSpPr>
          <p:cNvPr id="27" name="Content Placeholder 3">
            <a:extLst>
              <a:ext uri="{FF2B5EF4-FFF2-40B4-BE49-F238E27FC236}">
                <a16:creationId xmlns:a16="http://schemas.microsoft.com/office/drawing/2014/main" id="{A12940B8-C3D0-A346-8DFE-32768FE19E0B}"/>
              </a:ext>
            </a:extLst>
          </p:cNvPr>
          <p:cNvSpPr>
            <a:spLocks noGrp="1"/>
          </p:cNvSpPr>
          <p:nvPr>
            <p:ph idx="1"/>
          </p:nvPr>
        </p:nvSpPr>
        <p:spPr>
          <a:xfrm>
            <a:off x="1248409" y="1432158"/>
            <a:ext cx="1463182" cy="385678"/>
          </a:xfrm>
        </p:spPr>
        <p:txBody>
          <a:bodyPr>
            <a:normAutofit/>
          </a:bodyPr>
          <a:lstStyle/>
          <a:p>
            <a:pPr marL="0" indent="0">
              <a:buNone/>
            </a:pPr>
            <a:r>
              <a:rPr lang="en-US" dirty="0"/>
              <a:t>Network 1</a:t>
            </a:r>
          </a:p>
        </p:txBody>
      </p:sp>
      <p:sp>
        <p:nvSpPr>
          <p:cNvPr id="28" name="Content Placeholder 3">
            <a:extLst>
              <a:ext uri="{FF2B5EF4-FFF2-40B4-BE49-F238E27FC236}">
                <a16:creationId xmlns:a16="http://schemas.microsoft.com/office/drawing/2014/main" id="{9AB2538F-77BA-E44E-97A0-4920727132CE}"/>
              </a:ext>
            </a:extLst>
          </p:cNvPr>
          <p:cNvSpPr txBox="1">
            <a:spLocks/>
          </p:cNvSpPr>
          <p:nvPr/>
        </p:nvSpPr>
        <p:spPr>
          <a:xfrm>
            <a:off x="5484614" y="148092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2</a:t>
            </a:r>
          </a:p>
        </p:txBody>
      </p:sp>
      <p:sp>
        <p:nvSpPr>
          <p:cNvPr id="29" name="Content Placeholder 3">
            <a:extLst>
              <a:ext uri="{FF2B5EF4-FFF2-40B4-BE49-F238E27FC236}">
                <a16:creationId xmlns:a16="http://schemas.microsoft.com/office/drawing/2014/main" id="{1A2B54E8-C2AA-E94C-A6E8-B74D70C40E05}"/>
              </a:ext>
            </a:extLst>
          </p:cNvPr>
          <p:cNvSpPr txBox="1">
            <a:spLocks/>
          </p:cNvSpPr>
          <p:nvPr/>
        </p:nvSpPr>
        <p:spPr>
          <a:xfrm>
            <a:off x="9720819" y="147854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3</a:t>
            </a:r>
          </a:p>
        </p:txBody>
      </p:sp>
      <p:pic>
        <p:nvPicPr>
          <p:cNvPr id="3" name="Picture 2">
            <a:extLst>
              <a:ext uri="{FF2B5EF4-FFF2-40B4-BE49-F238E27FC236}">
                <a16:creationId xmlns:a16="http://schemas.microsoft.com/office/drawing/2014/main" id="{B97D4B3C-2E25-364E-AFC8-440FAC9D36A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38103" y="1864224"/>
            <a:ext cx="3960000" cy="2520000"/>
          </a:xfrm>
          <a:prstGeom prst="rect">
            <a:avLst/>
          </a:prstGeom>
        </p:spPr>
      </p:pic>
      <p:pic>
        <p:nvPicPr>
          <p:cNvPr id="8" name="Picture 7">
            <a:extLst>
              <a:ext uri="{FF2B5EF4-FFF2-40B4-BE49-F238E27FC236}">
                <a16:creationId xmlns:a16="http://schemas.microsoft.com/office/drawing/2014/main" id="{8C20B4A5-1D52-7B4C-A21B-BFCE02924652}"/>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38103" y="4386768"/>
            <a:ext cx="3960000" cy="2520000"/>
          </a:xfrm>
          <a:prstGeom prst="rect">
            <a:avLst/>
          </a:prstGeom>
        </p:spPr>
      </p:pic>
      <p:pic>
        <p:nvPicPr>
          <p:cNvPr id="10" name="Picture 9">
            <a:extLst>
              <a:ext uri="{FF2B5EF4-FFF2-40B4-BE49-F238E27FC236}">
                <a16:creationId xmlns:a16="http://schemas.microsoft.com/office/drawing/2014/main" id="{CB0513BF-BC43-7F4A-9D90-37E0E801943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236205" y="1864224"/>
            <a:ext cx="3960000" cy="2520000"/>
          </a:xfrm>
          <a:prstGeom prst="rect">
            <a:avLst/>
          </a:prstGeom>
        </p:spPr>
      </p:pic>
      <p:pic>
        <p:nvPicPr>
          <p:cNvPr id="12" name="Picture 11">
            <a:extLst>
              <a:ext uri="{FF2B5EF4-FFF2-40B4-BE49-F238E27FC236}">
                <a16:creationId xmlns:a16="http://schemas.microsoft.com/office/drawing/2014/main" id="{D5685259-776D-3746-A350-311379A66A57}"/>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236205" y="4398960"/>
            <a:ext cx="3960000" cy="2520000"/>
          </a:xfrm>
          <a:prstGeom prst="rect">
            <a:avLst/>
          </a:prstGeom>
        </p:spPr>
      </p:pic>
      <p:pic>
        <p:nvPicPr>
          <p:cNvPr id="14" name="Picture 13">
            <a:extLst>
              <a:ext uri="{FF2B5EF4-FFF2-40B4-BE49-F238E27FC236}">
                <a16:creationId xmlns:a16="http://schemas.microsoft.com/office/drawing/2014/main" id="{BFC5426E-9FF4-A147-B2C6-EB6269BC982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8232000" y="1878960"/>
            <a:ext cx="3960000" cy="2520000"/>
          </a:xfrm>
          <a:prstGeom prst="rect">
            <a:avLst/>
          </a:prstGeom>
        </p:spPr>
      </p:pic>
      <p:pic>
        <p:nvPicPr>
          <p:cNvPr id="19" name="Picture 18">
            <a:extLst>
              <a:ext uri="{FF2B5EF4-FFF2-40B4-BE49-F238E27FC236}">
                <a16:creationId xmlns:a16="http://schemas.microsoft.com/office/drawing/2014/main" id="{48175BC8-127A-0349-B32B-0F175EA44A1E}"/>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232000" y="4398960"/>
            <a:ext cx="3960000" cy="2520000"/>
          </a:xfrm>
          <a:prstGeom prst="rect">
            <a:avLst/>
          </a:prstGeom>
        </p:spPr>
      </p:pic>
      <p:cxnSp>
        <p:nvCxnSpPr>
          <p:cNvPr id="30" name="Straight Connector 29">
            <a:extLst>
              <a:ext uri="{FF2B5EF4-FFF2-40B4-BE49-F238E27FC236}">
                <a16:creationId xmlns:a16="http://schemas.microsoft.com/office/drawing/2014/main" id="{992DF5DF-5883-1845-A319-BC689126A1C1}"/>
              </a:ext>
            </a:extLst>
          </p:cNvPr>
          <p:cNvCxnSpPr>
            <a:cxnSpLocks/>
          </p:cNvCxnSpPr>
          <p:nvPr/>
        </p:nvCxnSpPr>
        <p:spPr>
          <a:xfrm flipH="1">
            <a:off x="4159063" y="1878960"/>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2FFBEB7-FFE7-AB49-A613-9469F08B72DB}"/>
              </a:ext>
            </a:extLst>
          </p:cNvPr>
          <p:cNvCxnSpPr>
            <a:cxnSpLocks/>
          </p:cNvCxnSpPr>
          <p:nvPr/>
        </p:nvCxnSpPr>
        <p:spPr>
          <a:xfrm flipH="1">
            <a:off x="8200880" y="1864224"/>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70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325754" y="326136"/>
            <a:ext cx="11658982" cy="1114425"/>
          </a:xfrm>
        </p:spPr>
        <p:txBody>
          <a:bodyPr>
            <a:normAutofit/>
          </a:bodyPr>
          <a:lstStyle/>
          <a:p>
            <a:r>
              <a:rPr lang="en-US" sz="3000" dirty="0"/>
              <a:t>Mini-Batch Gradient Descent on MNIST Dataset Details and Results with ReLU</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6</a:t>
            </a:fld>
            <a:endParaRPr lang="en-US"/>
          </a:p>
        </p:txBody>
      </p:sp>
      <p:graphicFrame>
        <p:nvGraphicFramePr>
          <p:cNvPr id="8" name="Table 8">
            <a:extLst>
              <a:ext uri="{FF2B5EF4-FFF2-40B4-BE49-F238E27FC236}">
                <a16:creationId xmlns:a16="http://schemas.microsoft.com/office/drawing/2014/main" id="{F0CDBF82-E9C1-C744-A8B7-FC813AD2ABA1}"/>
              </a:ext>
            </a:extLst>
          </p:cNvPr>
          <p:cNvGraphicFramePr>
            <a:graphicFrameLocks noGrp="1"/>
          </p:cNvGraphicFramePr>
          <p:nvPr>
            <p:extLst>
              <p:ext uri="{D42A27DB-BD31-4B8C-83A1-F6EECF244321}">
                <p14:modId xmlns:p14="http://schemas.microsoft.com/office/powerpoint/2010/main" val="695391372"/>
              </p:ext>
            </p:extLst>
          </p:nvPr>
        </p:nvGraphicFramePr>
        <p:xfrm>
          <a:off x="370078" y="1452626"/>
          <a:ext cx="11095735" cy="5394960"/>
        </p:xfrm>
        <a:graphic>
          <a:graphicData uri="http://schemas.openxmlformats.org/drawingml/2006/table">
            <a:tbl>
              <a:tblPr firstRow="1" bandRow="1">
                <a:tableStyleId>{E8B1032C-EA38-4F05-BA0D-38AFFFC7BED3}</a:tableStyleId>
              </a:tblPr>
              <a:tblGrid>
                <a:gridCol w="2759628">
                  <a:extLst>
                    <a:ext uri="{9D8B030D-6E8A-4147-A177-3AD203B41FA5}">
                      <a16:colId xmlns:a16="http://schemas.microsoft.com/office/drawing/2014/main" val="3271028956"/>
                    </a:ext>
                  </a:extLst>
                </a:gridCol>
                <a:gridCol w="2867043">
                  <a:extLst>
                    <a:ext uri="{9D8B030D-6E8A-4147-A177-3AD203B41FA5}">
                      <a16:colId xmlns:a16="http://schemas.microsoft.com/office/drawing/2014/main" val="1427350103"/>
                    </a:ext>
                  </a:extLst>
                </a:gridCol>
                <a:gridCol w="2666446">
                  <a:extLst>
                    <a:ext uri="{9D8B030D-6E8A-4147-A177-3AD203B41FA5}">
                      <a16:colId xmlns:a16="http://schemas.microsoft.com/office/drawing/2014/main" val="4121885180"/>
                    </a:ext>
                  </a:extLst>
                </a:gridCol>
                <a:gridCol w="2802618">
                  <a:extLst>
                    <a:ext uri="{9D8B030D-6E8A-4147-A177-3AD203B41FA5}">
                      <a16:colId xmlns:a16="http://schemas.microsoft.com/office/drawing/2014/main" val="456752779"/>
                    </a:ext>
                  </a:extLst>
                </a:gridCol>
              </a:tblGrid>
              <a:tr h="295848">
                <a:tc>
                  <a:txBody>
                    <a:bodyPr/>
                    <a:lstStyle/>
                    <a:p>
                      <a:pPr algn="l"/>
                      <a:r>
                        <a:rPr lang="en-US" u="sng" dirty="0"/>
                        <a:t>Network Details</a:t>
                      </a:r>
                    </a:p>
                  </a:txBody>
                  <a:tcPr/>
                </a:tc>
                <a:tc>
                  <a:txBody>
                    <a:bodyPr/>
                    <a:lstStyle/>
                    <a:p>
                      <a:pPr algn="ctr"/>
                      <a:r>
                        <a:rPr lang="en-US" sz="1700" dirty="0"/>
                        <a:t>Network 1</a:t>
                      </a:r>
                    </a:p>
                  </a:txBody>
                  <a:tcPr/>
                </a:tc>
                <a:tc>
                  <a:txBody>
                    <a:bodyPr/>
                    <a:lstStyle/>
                    <a:p>
                      <a:pPr algn="ctr"/>
                      <a:r>
                        <a:rPr lang="en-US" sz="1700" dirty="0"/>
                        <a:t>Network 2</a:t>
                      </a:r>
                    </a:p>
                  </a:txBody>
                  <a:tcPr/>
                </a:tc>
                <a:tc>
                  <a:txBody>
                    <a:bodyPr/>
                    <a:lstStyle/>
                    <a:p>
                      <a:pPr algn="ctr"/>
                      <a:r>
                        <a:rPr lang="en-US" sz="1700" dirty="0"/>
                        <a:t>Network 3</a:t>
                      </a:r>
                    </a:p>
                  </a:txBody>
                  <a:tcPr/>
                </a:tc>
                <a:extLst>
                  <a:ext uri="{0D108BD9-81ED-4DB2-BD59-A6C34878D82A}">
                    <a16:rowId xmlns:a16="http://schemas.microsoft.com/office/drawing/2014/main" val="3122720015"/>
                  </a:ext>
                </a:extLst>
              </a:tr>
              <a:tr h="283521">
                <a:tc>
                  <a:txBody>
                    <a:bodyPr/>
                    <a:lstStyle/>
                    <a:p>
                      <a:pPr algn="just"/>
                      <a:r>
                        <a:rPr lang="en-US" sz="1600" dirty="0"/>
                        <a:t>Hidden Layers / Neurons</a:t>
                      </a:r>
                    </a:p>
                  </a:txBody>
                  <a:tcPr/>
                </a:tc>
                <a:tc>
                  <a:txBody>
                    <a:bodyPr/>
                    <a:lstStyle/>
                    <a:p>
                      <a:pPr algn="ctr"/>
                      <a:r>
                        <a:rPr lang="en-US" sz="1600" dirty="0"/>
                        <a:t>1 / 64</a:t>
                      </a:r>
                    </a:p>
                  </a:txBody>
                  <a:tcPr/>
                </a:tc>
                <a:tc>
                  <a:txBody>
                    <a:bodyPr/>
                    <a:lstStyle/>
                    <a:p>
                      <a:pPr algn="ctr"/>
                      <a:r>
                        <a:rPr lang="en-US" sz="1600" dirty="0"/>
                        <a:t>2 / 64, 32</a:t>
                      </a:r>
                    </a:p>
                  </a:txBody>
                  <a:tcPr/>
                </a:tc>
                <a:tc>
                  <a:txBody>
                    <a:bodyPr/>
                    <a:lstStyle/>
                    <a:p>
                      <a:pPr algn="ctr"/>
                      <a:r>
                        <a:rPr lang="en-US" sz="1600" dirty="0"/>
                        <a:t>3 / 64, 32, 32</a:t>
                      </a:r>
                    </a:p>
                  </a:txBody>
                  <a:tcPr/>
                </a:tc>
                <a:extLst>
                  <a:ext uri="{0D108BD9-81ED-4DB2-BD59-A6C34878D82A}">
                    <a16:rowId xmlns:a16="http://schemas.microsoft.com/office/drawing/2014/main" val="2535129477"/>
                  </a:ext>
                </a:extLst>
              </a:tr>
              <a:tr h="283521">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Xavier</a:t>
                      </a:r>
                    </a:p>
                  </a:txBody>
                  <a:tcPr/>
                </a:tc>
                <a:extLst>
                  <a:ext uri="{0D108BD9-81ED-4DB2-BD59-A6C34878D82A}">
                    <a16:rowId xmlns:a16="http://schemas.microsoft.com/office/drawing/2014/main" val="2644714451"/>
                  </a:ext>
                </a:extLst>
              </a:tr>
              <a:tr h="283521">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283521">
                <a:tc>
                  <a:txBody>
                    <a:bodyPr/>
                    <a:lstStyle/>
                    <a:p>
                      <a:pPr algn="just"/>
                      <a:r>
                        <a:rPr lang="en-US" sz="1600" dirty="0"/>
                        <a:t>Epochs</a:t>
                      </a:r>
                    </a:p>
                  </a:txBody>
                  <a:tcPr/>
                </a:tc>
                <a:tc>
                  <a:txBody>
                    <a:bodyPr/>
                    <a:lstStyle/>
                    <a:p>
                      <a:pPr algn="ctr"/>
                      <a:r>
                        <a:rPr lang="en-US" sz="1600" dirty="0"/>
                        <a:t>100</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513265561"/>
                  </a:ext>
                </a:extLst>
              </a:tr>
              <a:tr h="283521">
                <a:tc>
                  <a:txBody>
                    <a:bodyPr/>
                    <a:lstStyle/>
                    <a:p>
                      <a:pPr algn="just"/>
                      <a:r>
                        <a:rPr lang="en-US" sz="1600" dirty="0"/>
                        <a:t>Batch Size</a:t>
                      </a:r>
                    </a:p>
                  </a:txBody>
                  <a:tcPr/>
                </a:tc>
                <a:tc>
                  <a:txBody>
                    <a:bodyPr/>
                    <a:lstStyle/>
                    <a:p>
                      <a:pPr algn="ctr"/>
                      <a:r>
                        <a:rPr lang="en-US" sz="1600" dirty="0"/>
                        <a:t>128</a:t>
                      </a:r>
                    </a:p>
                  </a:txBody>
                  <a:tcPr/>
                </a:tc>
                <a:tc>
                  <a:txBody>
                    <a:bodyPr/>
                    <a:lstStyle/>
                    <a:p>
                      <a:pPr algn="ctr"/>
                      <a:r>
                        <a:rPr lang="en-US" sz="1600" dirty="0"/>
                        <a:t>128</a:t>
                      </a:r>
                    </a:p>
                  </a:txBody>
                  <a:tcPr/>
                </a:tc>
                <a:tc>
                  <a:txBody>
                    <a:bodyPr/>
                    <a:lstStyle/>
                    <a:p>
                      <a:pPr algn="ctr"/>
                      <a:r>
                        <a:rPr lang="en-US" sz="1600" dirty="0"/>
                        <a:t>128</a:t>
                      </a:r>
                    </a:p>
                  </a:txBody>
                  <a:tcPr/>
                </a:tc>
                <a:extLst>
                  <a:ext uri="{0D108BD9-81ED-4DB2-BD59-A6C34878D82A}">
                    <a16:rowId xmlns:a16="http://schemas.microsoft.com/office/drawing/2014/main" val="694758563"/>
                  </a:ext>
                </a:extLst>
              </a:tr>
              <a:tr h="283521">
                <a:tc>
                  <a:txBody>
                    <a:bodyPr/>
                    <a:lstStyle/>
                    <a:p>
                      <a:pPr algn="just"/>
                      <a:r>
                        <a:rPr lang="en-US" sz="1600" dirty="0"/>
                        <a:t>Training data size</a:t>
                      </a:r>
                    </a:p>
                  </a:txBody>
                  <a:tcPr/>
                </a:tc>
                <a:tc>
                  <a:txBody>
                    <a:bodyPr/>
                    <a:lstStyle/>
                    <a:p>
                      <a:pPr algn="ctr"/>
                      <a:r>
                        <a:rPr lang="en-US" sz="1600" dirty="0"/>
                        <a:t>54,000</a:t>
                      </a:r>
                    </a:p>
                  </a:txBody>
                  <a:tcPr/>
                </a:tc>
                <a:tc>
                  <a:txBody>
                    <a:bodyPr/>
                    <a:lstStyle/>
                    <a:p>
                      <a:pPr algn="ctr"/>
                      <a:r>
                        <a:rPr lang="en-US" sz="1600" dirty="0"/>
                        <a:t>54,000</a:t>
                      </a:r>
                    </a:p>
                  </a:txBody>
                  <a:tcPr/>
                </a:tc>
                <a:tc>
                  <a:txBody>
                    <a:bodyPr/>
                    <a:lstStyle/>
                    <a:p>
                      <a:pPr algn="ctr"/>
                      <a:r>
                        <a:rPr lang="en-US" sz="1600" dirty="0"/>
                        <a:t>54,000</a:t>
                      </a:r>
                    </a:p>
                  </a:txBody>
                  <a:tcPr/>
                </a:tc>
                <a:extLst>
                  <a:ext uri="{0D108BD9-81ED-4DB2-BD59-A6C34878D82A}">
                    <a16:rowId xmlns:a16="http://schemas.microsoft.com/office/drawing/2014/main" val="971829885"/>
                  </a:ext>
                </a:extLst>
              </a:tr>
              <a:tr h="283521">
                <a:tc>
                  <a:txBody>
                    <a:bodyPr/>
                    <a:lstStyle/>
                    <a:p>
                      <a:pPr algn="just"/>
                      <a:r>
                        <a:rPr lang="en-US" sz="1600" dirty="0"/>
                        <a:t>Validation data size</a:t>
                      </a:r>
                    </a:p>
                  </a:txBody>
                  <a:tcPr/>
                </a:tc>
                <a:tc>
                  <a:txBody>
                    <a:bodyPr/>
                    <a:lstStyle/>
                    <a:p>
                      <a:pPr algn="ctr"/>
                      <a:r>
                        <a:rPr lang="en-US" sz="1600" dirty="0"/>
                        <a:t>6,000</a:t>
                      </a:r>
                    </a:p>
                  </a:txBody>
                  <a:tcPr/>
                </a:tc>
                <a:tc>
                  <a:txBody>
                    <a:bodyPr/>
                    <a:lstStyle/>
                    <a:p>
                      <a:pPr algn="ctr"/>
                      <a:r>
                        <a:rPr lang="en-US" sz="1600" dirty="0"/>
                        <a:t>6,000</a:t>
                      </a:r>
                    </a:p>
                  </a:txBody>
                  <a:tcPr/>
                </a:tc>
                <a:tc>
                  <a:txBody>
                    <a:bodyPr/>
                    <a:lstStyle/>
                    <a:p>
                      <a:pPr algn="ctr"/>
                      <a:r>
                        <a:rPr lang="en-US" sz="1600" dirty="0"/>
                        <a:t>6,000</a:t>
                      </a:r>
                    </a:p>
                  </a:txBody>
                  <a:tcPr/>
                </a:tc>
                <a:extLst>
                  <a:ext uri="{0D108BD9-81ED-4DB2-BD59-A6C34878D82A}">
                    <a16:rowId xmlns:a16="http://schemas.microsoft.com/office/drawing/2014/main" val="2469950977"/>
                  </a:ext>
                </a:extLst>
              </a:tr>
              <a:tr h="283521">
                <a:tc>
                  <a:txBody>
                    <a:bodyPr/>
                    <a:lstStyle/>
                    <a:p>
                      <a:pPr algn="just"/>
                      <a:r>
                        <a:rPr lang="en-US" sz="1600" dirty="0"/>
                        <a:t>Test data size</a:t>
                      </a:r>
                    </a:p>
                  </a:txBody>
                  <a:tcPr/>
                </a:tc>
                <a:tc>
                  <a:txBody>
                    <a:bodyPr/>
                    <a:lstStyle/>
                    <a:p>
                      <a:pPr algn="ctr"/>
                      <a:r>
                        <a:rPr lang="en-US" sz="1600" dirty="0"/>
                        <a:t>10,000</a:t>
                      </a:r>
                    </a:p>
                  </a:txBody>
                  <a:tcPr/>
                </a:tc>
                <a:tc>
                  <a:txBody>
                    <a:bodyPr/>
                    <a:lstStyle/>
                    <a:p>
                      <a:pPr algn="ctr"/>
                      <a:r>
                        <a:rPr lang="en-US" sz="1600" dirty="0"/>
                        <a:t>10,000</a:t>
                      </a:r>
                    </a:p>
                  </a:txBody>
                  <a:tcPr/>
                </a:tc>
                <a:tc>
                  <a:txBody>
                    <a:bodyPr/>
                    <a:lstStyle/>
                    <a:p>
                      <a:pPr algn="ctr"/>
                      <a:r>
                        <a:rPr lang="en-US" sz="1600" dirty="0"/>
                        <a:t>10,000</a:t>
                      </a:r>
                    </a:p>
                  </a:txBody>
                  <a:tcPr/>
                </a:tc>
                <a:extLst>
                  <a:ext uri="{0D108BD9-81ED-4DB2-BD59-A6C34878D82A}">
                    <a16:rowId xmlns:a16="http://schemas.microsoft.com/office/drawing/2014/main" val="1464435203"/>
                  </a:ext>
                </a:extLst>
              </a:tr>
              <a:tr h="283521">
                <a:tc>
                  <a:txBody>
                    <a:bodyPr/>
                    <a:lstStyle/>
                    <a:p>
                      <a:pPr algn="just"/>
                      <a:r>
                        <a:rPr lang="en-US" sz="1600" dirty="0"/>
                        <a:t>Hidden layers activation</a:t>
                      </a:r>
                    </a:p>
                  </a:txBody>
                  <a:tcPr/>
                </a:tc>
                <a:tc>
                  <a:txBody>
                    <a:bodyPr/>
                    <a:lstStyle/>
                    <a:p>
                      <a:pPr algn="ctr"/>
                      <a:r>
                        <a:rPr lang="en-US" sz="1600" dirty="0"/>
                        <a:t>ReLU</a:t>
                      </a:r>
                    </a:p>
                  </a:txBody>
                  <a:tcPr/>
                </a:tc>
                <a:tc>
                  <a:txBody>
                    <a:bodyPr/>
                    <a:lstStyle/>
                    <a:p>
                      <a:pPr algn="ctr"/>
                      <a:r>
                        <a:rPr lang="en-US" sz="1600" dirty="0"/>
                        <a:t>ReLU</a:t>
                      </a:r>
                    </a:p>
                  </a:txBody>
                  <a:tcPr/>
                </a:tc>
                <a:tc>
                  <a:txBody>
                    <a:bodyPr/>
                    <a:lstStyle/>
                    <a:p>
                      <a:pPr algn="ctr"/>
                      <a:r>
                        <a:rPr lang="en-US" sz="1600" dirty="0"/>
                        <a:t>ReLU</a:t>
                      </a:r>
                    </a:p>
                  </a:txBody>
                  <a:tcPr/>
                </a:tc>
                <a:extLst>
                  <a:ext uri="{0D108BD9-81ED-4DB2-BD59-A6C34878D82A}">
                    <a16:rowId xmlns:a16="http://schemas.microsoft.com/office/drawing/2014/main" val="3587803656"/>
                  </a:ext>
                </a:extLst>
              </a:tr>
              <a:tr h="283521">
                <a:tc>
                  <a:txBody>
                    <a:bodyPr/>
                    <a:lstStyle/>
                    <a:p>
                      <a:pPr algn="just"/>
                      <a:r>
                        <a:rPr lang="en-US" sz="1600" dirty="0"/>
                        <a:t>Output layer activation</a:t>
                      </a:r>
                    </a:p>
                  </a:txBody>
                  <a:tcPr/>
                </a:tc>
                <a:tc>
                  <a:txBody>
                    <a:bodyPr/>
                    <a:lstStyle/>
                    <a:p>
                      <a:pPr algn="ctr"/>
                      <a:r>
                        <a:rPr lang="en-US" sz="1600" dirty="0"/>
                        <a:t>Softmax</a:t>
                      </a:r>
                    </a:p>
                  </a:txBody>
                  <a:tcPr/>
                </a:tc>
                <a:tc>
                  <a:txBody>
                    <a:bodyPr/>
                    <a:lstStyle/>
                    <a:p>
                      <a:pPr algn="ctr"/>
                      <a:r>
                        <a:rPr lang="en-US" sz="1600" dirty="0"/>
                        <a:t>Softmax</a:t>
                      </a:r>
                    </a:p>
                  </a:txBody>
                  <a:tcPr/>
                </a:tc>
                <a:tc>
                  <a:txBody>
                    <a:bodyPr/>
                    <a:lstStyle/>
                    <a:p>
                      <a:pPr algn="ctr"/>
                      <a:r>
                        <a:rPr lang="en-US" sz="1600" dirty="0"/>
                        <a:t>Softmax</a:t>
                      </a:r>
                    </a:p>
                  </a:txBody>
                  <a:tcPr/>
                </a:tc>
                <a:extLst>
                  <a:ext uri="{0D108BD9-81ED-4DB2-BD59-A6C34878D82A}">
                    <a16:rowId xmlns:a16="http://schemas.microsoft.com/office/drawing/2014/main" val="698032177"/>
                  </a:ext>
                </a:extLst>
              </a:tr>
              <a:tr h="283521">
                <a:tc>
                  <a:txBody>
                    <a:bodyPr/>
                    <a:lstStyle/>
                    <a:p>
                      <a:pPr algn="just"/>
                      <a:r>
                        <a:rPr lang="en-US" sz="1600" dirty="0"/>
                        <a:t>Loss</a:t>
                      </a:r>
                    </a:p>
                  </a:txBody>
                  <a:tcPr/>
                </a:tc>
                <a:tc>
                  <a:txBody>
                    <a:bodyPr/>
                    <a:lstStyle/>
                    <a:p>
                      <a:pPr algn="ct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extLst>
                  <a:ext uri="{0D108BD9-81ED-4DB2-BD59-A6C34878D82A}">
                    <a16:rowId xmlns:a16="http://schemas.microsoft.com/office/drawing/2014/main" val="556780100"/>
                  </a:ext>
                </a:extLst>
              </a:tr>
              <a:tr h="283521">
                <a:tc>
                  <a:txBody>
                    <a:bodyPr/>
                    <a:lstStyle/>
                    <a:p>
                      <a:pPr algn="just"/>
                      <a:r>
                        <a:rPr lang="en-US" sz="1600" b="1" dirty="0"/>
                        <a:t>Training Accuracy (%)</a:t>
                      </a:r>
                    </a:p>
                  </a:txBody>
                  <a:tcPr/>
                </a:tc>
                <a:tc>
                  <a:txBody>
                    <a:bodyPr/>
                    <a:lstStyle/>
                    <a:p>
                      <a:pPr algn="ctr"/>
                      <a:r>
                        <a:rPr lang="en-US" sz="1600" dirty="0"/>
                        <a:t>99.76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99.03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99.69</a:t>
                      </a:r>
                    </a:p>
                  </a:txBody>
                  <a:tcPr/>
                </a:tc>
                <a:extLst>
                  <a:ext uri="{0D108BD9-81ED-4DB2-BD59-A6C34878D82A}">
                    <a16:rowId xmlns:a16="http://schemas.microsoft.com/office/drawing/2014/main" val="360470834"/>
                  </a:ext>
                </a:extLst>
              </a:tr>
              <a:tr h="283521">
                <a:tc>
                  <a:txBody>
                    <a:bodyPr/>
                    <a:lstStyle/>
                    <a:p>
                      <a:pPr algn="just"/>
                      <a:r>
                        <a:rPr lang="en-US" sz="1600" b="1" dirty="0"/>
                        <a:t>Validation Accuracy (%)</a:t>
                      </a:r>
                    </a:p>
                  </a:txBody>
                  <a:tcPr/>
                </a:tc>
                <a:tc>
                  <a:txBody>
                    <a:bodyPr/>
                    <a:lstStyle/>
                    <a:p>
                      <a:pPr algn="ctr"/>
                      <a:r>
                        <a:rPr lang="en-US" sz="1600" dirty="0"/>
                        <a:t>98.02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97.83</a:t>
                      </a:r>
                    </a:p>
                  </a:txBody>
                  <a:tcPr/>
                </a:tc>
                <a:extLst>
                  <a:ext uri="{0D108BD9-81ED-4DB2-BD59-A6C34878D82A}">
                    <a16:rowId xmlns:a16="http://schemas.microsoft.com/office/drawing/2014/main" val="151322406"/>
                  </a:ext>
                </a:extLst>
              </a:tr>
              <a:tr h="283521">
                <a:tc>
                  <a:txBody>
                    <a:bodyPr/>
                    <a:lstStyle/>
                    <a:p>
                      <a:pPr algn="just"/>
                      <a:r>
                        <a:rPr lang="en-US" sz="1600" b="1" dirty="0"/>
                        <a:t>Test Accuracy (%)</a:t>
                      </a:r>
                    </a:p>
                  </a:txBody>
                  <a:tcPr/>
                </a:tc>
                <a:tc>
                  <a:txBody>
                    <a:bodyPr/>
                    <a:lstStyle/>
                    <a:p>
                      <a:pPr algn="ctr"/>
                      <a:r>
                        <a:rPr lang="en-US" sz="1600" dirty="0"/>
                        <a:t>97.60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97.40</a:t>
                      </a:r>
                    </a:p>
                  </a:txBody>
                  <a:tcPr/>
                </a:tc>
                <a:extLst>
                  <a:ext uri="{0D108BD9-81ED-4DB2-BD59-A6C34878D82A}">
                    <a16:rowId xmlns:a16="http://schemas.microsoft.com/office/drawing/2014/main" val="1638794069"/>
                  </a:ext>
                </a:extLst>
              </a:tr>
              <a:tr h="283521">
                <a:tc>
                  <a:txBody>
                    <a:bodyPr/>
                    <a:lstStyle/>
                    <a:p>
                      <a:pPr algn="just"/>
                      <a:r>
                        <a:rPr lang="en-US" sz="1600" b="1" dirty="0"/>
                        <a:t>Test Error Rate (%)</a:t>
                      </a:r>
                    </a:p>
                  </a:txBody>
                  <a:tcPr/>
                </a:tc>
                <a:tc>
                  <a:txBody>
                    <a:bodyPr/>
                    <a:lstStyle/>
                    <a:p>
                      <a:pPr algn="ctr"/>
                      <a:r>
                        <a:rPr lang="en-US" sz="1600" dirty="0"/>
                        <a:t>2.400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2.260</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2.600</a:t>
                      </a:r>
                    </a:p>
                  </a:txBody>
                  <a:tcPr/>
                </a:tc>
                <a:extLst>
                  <a:ext uri="{0D108BD9-81ED-4DB2-BD59-A6C34878D82A}">
                    <a16:rowId xmlns:a16="http://schemas.microsoft.com/office/drawing/2014/main" val="319838045"/>
                  </a:ext>
                </a:extLst>
              </a:tr>
            </a:tbl>
          </a:graphicData>
        </a:graphic>
      </p:graphicFrame>
    </p:spTree>
    <p:extLst>
      <p:ext uri="{BB962C8B-B14F-4D97-AF65-F5344CB8AC3E}">
        <p14:creationId xmlns:p14="http://schemas.microsoft.com/office/powerpoint/2010/main" val="322812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7</a:t>
            </a:fld>
            <a:endParaRPr lang="en-US"/>
          </a:p>
        </p:txBody>
      </p:sp>
      <p:sp>
        <p:nvSpPr>
          <p:cNvPr id="15" name="Title 1">
            <a:extLst>
              <a:ext uri="{FF2B5EF4-FFF2-40B4-BE49-F238E27FC236}">
                <a16:creationId xmlns:a16="http://schemas.microsoft.com/office/drawing/2014/main" id="{04EC99EB-B407-B84F-B05C-EFC8363F7F58}"/>
              </a:ext>
            </a:extLst>
          </p:cNvPr>
          <p:cNvSpPr txBox="1">
            <a:spLocks/>
          </p:cNvSpPr>
          <p:nvPr/>
        </p:nvSpPr>
        <p:spPr>
          <a:xfrm>
            <a:off x="386714" y="131064"/>
            <a:ext cx="11658982" cy="111442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dirty="0"/>
              <a:t>ReLU activated Network Convergence Graph</a:t>
            </a:r>
          </a:p>
        </p:txBody>
      </p:sp>
      <p:sp>
        <p:nvSpPr>
          <p:cNvPr id="27" name="Content Placeholder 3">
            <a:extLst>
              <a:ext uri="{FF2B5EF4-FFF2-40B4-BE49-F238E27FC236}">
                <a16:creationId xmlns:a16="http://schemas.microsoft.com/office/drawing/2014/main" id="{A12940B8-C3D0-A346-8DFE-32768FE19E0B}"/>
              </a:ext>
            </a:extLst>
          </p:cNvPr>
          <p:cNvSpPr>
            <a:spLocks noGrp="1"/>
          </p:cNvSpPr>
          <p:nvPr>
            <p:ph idx="1"/>
          </p:nvPr>
        </p:nvSpPr>
        <p:spPr>
          <a:xfrm>
            <a:off x="1248409" y="1480926"/>
            <a:ext cx="1463182" cy="385678"/>
          </a:xfrm>
        </p:spPr>
        <p:txBody>
          <a:bodyPr>
            <a:normAutofit/>
          </a:bodyPr>
          <a:lstStyle/>
          <a:p>
            <a:pPr marL="0" indent="0">
              <a:buNone/>
            </a:pPr>
            <a:r>
              <a:rPr lang="en-US" dirty="0"/>
              <a:t>Network 1</a:t>
            </a:r>
          </a:p>
        </p:txBody>
      </p:sp>
      <p:sp>
        <p:nvSpPr>
          <p:cNvPr id="28" name="Content Placeholder 3">
            <a:extLst>
              <a:ext uri="{FF2B5EF4-FFF2-40B4-BE49-F238E27FC236}">
                <a16:creationId xmlns:a16="http://schemas.microsoft.com/office/drawing/2014/main" id="{9AB2538F-77BA-E44E-97A0-4920727132CE}"/>
              </a:ext>
            </a:extLst>
          </p:cNvPr>
          <p:cNvSpPr txBox="1">
            <a:spLocks/>
          </p:cNvSpPr>
          <p:nvPr/>
        </p:nvSpPr>
        <p:spPr>
          <a:xfrm>
            <a:off x="5484614" y="148092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2</a:t>
            </a:r>
          </a:p>
        </p:txBody>
      </p:sp>
      <p:sp>
        <p:nvSpPr>
          <p:cNvPr id="29" name="Content Placeholder 3">
            <a:extLst>
              <a:ext uri="{FF2B5EF4-FFF2-40B4-BE49-F238E27FC236}">
                <a16:creationId xmlns:a16="http://schemas.microsoft.com/office/drawing/2014/main" id="{1A2B54E8-C2AA-E94C-A6E8-B74D70C40E05}"/>
              </a:ext>
            </a:extLst>
          </p:cNvPr>
          <p:cNvSpPr txBox="1">
            <a:spLocks/>
          </p:cNvSpPr>
          <p:nvPr/>
        </p:nvSpPr>
        <p:spPr>
          <a:xfrm>
            <a:off x="9720819" y="1478546"/>
            <a:ext cx="1463182" cy="385678"/>
          </a:xfrm>
          <a:prstGeom prst="rect">
            <a:avLst/>
          </a:prstGeom>
        </p:spPr>
        <p:txBody>
          <a:bodyPr vert="horz" lIns="0" tIns="0" rIns="0" bIns="0" rtlCol="0">
            <a:normAutofit/>
          </a:bodyPr>
          <a:lstStyle>
            <a:lvl1pPr marL="180975" indent="-180975" algn="l" defTabSz="914400" rtl="0" eaLnBrk="1" latinLnBrk="0" hangingPunct="1">
              <a:lnSpc>
                <a:spcPct val="100000"/>
              </a:lnSpc>
              <a:spcBef>
                <a:spcPts val="400"/>
              </a:spcBef>
              <a:buFont typeface="Arial" panose="020B0604020202020204" pitchFamily="34" charset="0"/>
              <a:buChar char="•"/>
              <a:defRPr sz="1850" b="1" kern="1200">
                <a:solidFill>
                  <a:schemeClr val="tx1"/>
                </a:solidFill>
                <a:latin typeface="+mn-lt"/>
                <a:ea typeface="+mn-ea"/>
                <a:cs typeface="+mn-cs"/>
              </a:defRPr>
            </a:lvl1pPr>
            <a:lvl2pPr marL="542925" indent="-180975" algn="l" defTabSz="914400" rtl="0" eaLnBrk="1" latinLnBrk="0" hangingPunct="1">
              <a:lnSpc>
                <a:spcPct val="100000"/>
              </a:lnSpc>
              <a:spcBef>
                <a:spcPts val="400"/>
              </a:spcBef>
              <a:buFont typeface="Arial" panose="020B0604020202020204" pitchFamily="34" charset="0"/>
              <a:buChar char="•"/>
              <a:defRPr sz="1850" kern="1200">
                <a:solidFill>
                  <a:schemeClr val="tx1"/>
                </a:solidFill>
                <a:latin typeface="+mn-lt"/>
                <a:ea typeface="+mn-ea"/>
                <a:cs typeface="+mn-cs"/>
              </a:defRPr>
            </a:lvl2pPr>
            <a:lvl3pPr marL="714375" indent="-171450"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895350"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4pPr>
            <a:lvl5pPr marL="1076325" indent="-180975"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Network 3</a:t>
            </a:r>
          </a:p>
        </p:txBody>
      </p:sp>
      <p:pic>
        <p:nvPicPr>
          <p:cNvPr id="3" name="Picture 2">
            <a:extLst>
              <a:ext uri="{FF2B5EF4-FFF2-40B4-BE49-F238E27FC236}">
                <a16:creationId xmlns:a16="http://schemas.microsoft.com/office/drawing/2014/main" id="{1E2357F5-D483-E74D-A750-4C251C72C6E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1864224"/>
            <a:ext cx="3960000" cy="2520000"/>
          </a:xfrm>
          <a:prstGeom prst="rect">
            <a:avLst/>
          </a:prstGeom>
        </p:spPr>
      </p:pic>
      <p:pic>
        <p:nvPicPr>
          <p:cNvPr id="8" name="Picture 7">
            <a:extLst>
              <a:ext uri="{FF2B5EF4-FFF2-40B4-BE49-F238E27FC236}">
                <a16:creationId xmlns:a16="http://schemas.microsoft.com/office/drawing/2014/main" id="{D923BACE-15A3-654F-A41D-BF74AA58E65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4384224"/>
            <a:ext cx="3960000" cy="2520000"/>
          </a:xfrm>
          <a:prstGeom prst="rect">
            <a:avLst/>
          </a:prstGeom>
        </p:spPr>
      </p:pic>
      <p:pic>
        <p:nvPicPr>
          <p:cNvPr id="10" name="Picture 9">
            <a:extLst>
              <a:ext uri="{FF2B5EF4-FFF2-40B4-BE49-F238E27FC236}">
                <a16:creationId xmlns:a16="http://schemas.microsoft.com/office/drawing/2014/main" id="{9DD55669-ABAC-734E-86B7-20AB861CF63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103808" y="1864224"/>
            <a:ext cx="3960000" cy="2520000"/>
          </a:xfrm>
          <a:prstGeom prst="rect">
            <a:avLst/>
          </a:prstGeom>
        </p:spPr>
      </p:pic>
      <p:pic>
        <p:nvPicPr>
          <p:cNvPr id="12" name="Picture 11">
            <a:extLst>
              <a:ext uri="{FF2B5EF4-FFF2-40B4-BE49-F238E27FC236}">
                <a16:creationId xmlns:a16="http://schemas.microsoft.com/office/drawing/2014/main" id="{6E193BC0-292E-C645-B739-5788E00A210C}"/>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103808" y="4384224"/>
            <a:ext cx="3960000" cy="2520000"/>
          </a:xfrm>
          <a:prstGeom prst="rect">
            <a:avLst/>
          </a:prstGeom>
        </p:spPr>
      </p:pic>
      <p:pic>
        <p:nvPicPr>
          <p:cNvPr id="14" name="Picture 13">
            <a:extLst>
              <a:ext uri="{FF2B5EF4-FFF2-40B4-BE49-F238E27FC236}">
                <a16:creationId xmlns:a16="http://schemas.microsoft.com/office/drawing/2014/main" id="{88F2A8DB-073B-1C4D-B1F8-1857A8CFD947}"/>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8127224" y="1864224"/>
            <a:ext cx="3960000" cy="2520000"/>
          </a:xfrm>
          <a:prstGeom prst="rect">
            <a:avLst/>
          </a:prstGeom>
        </p:spPr>
      </p:pic>
      <p:pic>
        <p:nvPicPr>
          <p:cNvPr id="19" name="Picture 18">
            <a:extLst>
              <a:ext uri="{FF2B5EF4-FFF2-40B4-BE49-F238E27FC236}">
                <a16:creationId xmlns:a16="http://schemas.microsoft.com/office/drawing/2014/main" id="{B8D993D8-5C57-3F41-B872-C5BE2106F73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127224" y="4384224"/>
            <a:ext cx="3960000" cy="2520000"/>
          </a:xfrm>
          <a:prstGeom prst="rect">
            <a:avLst/>
          </a:prstGeom>
        </p:spPr>
      </p:pic>
      <p:cxnSp>
        <p:nvCxnSpPr>
          <p:cNvPr id="30" name="Straight Connector 29">
            <a:extLst>
              <a:ext uri="{FF2B5EF4-FFF2-40B4-BE49-F238E27FC236}">
                <a16:creationId xmlns:a16="http://schemas.microsoft.com/office/drawing/2014/main" id="{D73DF9C0-3B91-C745-BAAF-C3F2FF3B4F69}"/>
              </a:ext>
            </a:extLst>
          </p:cNvPr>
          <p:cNvCxnSpPr>
            <a:cxnSpLocks/>
          </p:cNvCxnSpPr>
          <p:nvPr/>
        </p:nvCxnSpPr>
        <p:spPr>
          <a:xfrm flipH="1">
            <a:off x="4024951" y="1878960"/>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554BCE-62A5-2144-B85F-90B4C87370A8}"/>
              </a:ext>
            </a:extLst>
          </p:cNvPr>
          <p:cNvCxnSpPr>
            <a:cxnSpLocks/>
          </p:cNvCxnSpPr>
          <p:nvPr/>
        </p:nvCxnSpPr>
        <p:spPr>
          <a:xfrm flipH="1">
            <a:off x="8086725" y="1882008"/>
            <a:ext cx="9792" cy="4979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35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E0E4-85DE-4F16-91DA-63A23F739F1F}"/>
              </a:ext>
            </a:extLst>
          </p:cNvPr>
          <p:cNvSpPr>
            <a:spLocks noGrp="1"/>
          </p:cNvSpPr>
          <p:nvPr>
            <p:ph type="title"/>
          </p:nvPr>
        </p:nvSpPr>
        <p:spPr>
          <a:xfrm>
            <a:off x="533018" y="557785"/>
            <a:ext cx="11329798" cy="563880"/>
          </a:xfrm>
        </p:spPr>
        <p:txBody>
          <a:bodyPr>
            <a:normAutofit/>
          </a:bodyPr>
          <a:lstStyle/>
          <a:p>
            <a:r>
              <a:rPr lang="en-US" sz="3000" dirty="0"/>
              <a:t>Overall Comparison between best performing networks</a:t>
            </a:r>
          </a:p>
        </p:txBody>
      </p:sp>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8</a:t>
            </a:fld>
            <a:endParaRPr lang="en-US"/>
          </a:p>
        </p:txBody>
      </p:sp>
      <p:graphicFrame>
        <p:nvGraphicFramePr>
          <p:cNvPr id="7" name="Table 8">
            <a:extLst>
              <a:ext uri="{FF2B5EF4-FFF2-40B4-BE49-F238E27FC236}">
                <a16:creationId xmlns:a16="http://schemas.microsoft.com/office/drawing/2014/main" id="{790C2011-385F-FE47-ACB5-4003A8FA0DBB}"/>
              </a:ext>
            </a:extLst>
          </p:cNvPr>
          <p:cNvGraphicFramePr>
            <a:graphicFrameLocks noGrp="1"/>
          </p:cNvGraphicFramePr>
          <p:nvPr>
            <p:extLst>
              <p:ext uri="{D42A27DB-BD31-4B8C-83A1-F6EECF244321}">
                <p14:modId xmlns:p14="http://schemas.microsoft.com/office/powerpoint/2010/main" val="1623381954"/>
              </p:ext>
            </p:extLst>
          </p:nvPr>
        </p:nvGraphicFramePr>
        <p:xfrm>
          <a:off x="467614" y="1477010"/>
          <a:ext cx="11095735" cy="4480560"/>
        </p:xfrm>
        <a:graphic>
          <a:graphicData uri="http://schemas.openxmlformats.org/drawingml/2006/table">
            <a:tbl>
              <a:tblPr firstRow="1" bandRow="1">
                <a:tableStyleId>{E8B1032C-EA38-4F05-BA0D-38AFFFC7BED3}</a:tableStyleId>
              </a:tblPr>
              <a:tblGrid>
                <a:gridCol w="2759628">
                  <a:extLst>
                    <a:ext uri="{9D8B030D-6E8A-4147-A177-3AD203B41FA5}">
                      <a16:colId xmlns:a16="http://schemas.microsoft.com/office/drawing/2014/main" val="3271028956"/>
                    </a:ext>
                  </a:extLst>
                </a:gridCol>
                <a:gridCol w="2867043">
                  <a:extLst>
                    <a:ext uri="{9D8B030D-6E8A-4147-A177-3AD203B41FA5}">
                      <a16:colId xmlns:a16="http://schemas.microsoft.com/office/drawing/2014/main" val="1427350103"/>
                    </a:ext>
                  </a:extLst>
                </a:gridCol>
                <a:gridCol w="2666446">
                  <a:extLst>
                    <a:ext uri="{9D8B030D-6E8A-4147-A177-3AD203B41FA5}">
                      <a16:colId xmlns:a16="http://schemas.microsoft.com/office/drawing/2014/main" val="4121885180"/>
                    </a:ext>
                  </a:extLst>
                </a:gridCol>
                <a:gridCol w="2802618">
                  <a:extLst>
                    <a:ext uri="{9D8B030D-6E8A-4147-A177-3AD203B41FA5}">
                      <a16:colId xmlns:a16="http://schemas.microsoft.com/office/drawing/2014/main" val="456752779"/>
                    </a:ext>
                  </a:extLst>
                </a:gridCol>
              </a:tblGrid>
              <a:tr h="295848">
                <a:tc>
                  <a:txBody>
                    <a:bodyPr/>
                    <a:lstStyle/>
                    <a:p>
                      <a:pPr algn="l"/>
                      <a:r>
                        <a:rPr lang="en-US" sz="1600" u="sng" dirty="0"/>
                        <a:t>Network Details</a:t>
                      </a:r>
                    </a:p>
                  </a:txBody>
                  <a:tcPr/>
                </a:tc>
                <a:tc>
                  <a:txBody>
                    <a:bodyPr/>
                    <a:lstStyle/>
                    <a:p>
                      <a:pPr algn="ctr"/>
                      <a:r>
                        <a:rPr lang="en-US" sz="1200" dirty="0"/>
                        <a:t>Batch gradient descent based network </a:t>
                      </a:r>
                    </a:p>
                  </a:txBody>
                  <a:tcPr/>
                </a:tc>
                <a:tc>
                  <a:txBody>
                    <a:bodyPr/>
                    <a:lstStyle/>
                    <a:p>
                      <a:pPr algn="ctr"/>
                      <a:r>
                        <a:rPr lang="en-US" sz="1200" dirty="0"/>
                        <a:t>Sigmoid Activated Mini-batch network</a:t>
                      </a:r>
                    </a:p>
                  </a:txBody>
                  <a:tcPr/>
                </a:tc>
                <a:tc>
                  <a:txBody>
                    <a:bodyPr/>
                    <a:lstStyle/>
                    <a:p>
                      <a:pPr algn="ctr"/>
                      <a:r>
                        <a:rPr lang="en-US" sz="1200" dirty="0"/>
                        <a:t>ReLU activated Mini-batch network</a:t>
                      </a:r>
                    </a:p>
                  </a:txBody>
                  <a:tcPr/>
                </a:tc>
                <a:extLst>
                  <a:ext uri="{0D108BD9-81ED-4DB2-BD59-A6C34878D82A}">
                    <a16:rowId xmlns:a16="http://schemas.microsoft.com/office/drawing/2014/main" val="3122720015"/>
                  </a:ext>
                </a:extLst>
              </a:tr>
              <a:tr h="283521">
                <a:tc>
                  <a:txBody>
                    <a:bodyPr/>
                    <a:lstStyle/>
                    <a:p>
                      <a:pPr algn="just"/>
                      <a:r>
                        <a:rPr lang="en-US" sz="1600" dirty="0"/>
                        <a:t>Hidden Layers / Neurons</a:t>
                      </a:r>
                    </a:p>
                  </a:txBody>
                  <a:tcPr/>
                </a:tc>
                <a:tc>
                  <a:txBody>
                    <a:bodyPr/>
                    <a:lstStyle/>
                    <a:p>
                      <a:pPr algn="ctr"/>
                      <a:r>
                        <a:rPr lang="en-US" sz="1600" dirty="0"/>
                        <a:t>2 / 64, 32</a:t>
                      </a:r>
                    </a:p>
                  </a:txBody>
                  <a:tcPr/>
                </a:tc>
                <a:tc>
                  <a:txBody>
                    <a:bodyPr/>
                    <a:lstStyle/>
                    <a:p>
                      <a:pPr algn="ctr"/>
                      <a:r>
                        <a:rPr lang="en-US" sz="1600" dirty="0"/>
                        <a:t>1 / 64</a:t>
                      </a:r>
                    </a:p>
                  </a:txBody>
                  <a:tcPr/>
                </a:tc>
                <a:tc>
                  <a:txBody>
                    <a:bodyPr/>
                    <a:lstStyle/>
                    <a:p>
                      <a:pPr algn="ctr"/>
                      <a:r>
                        <a:rPr lang="en-US" sz="1600" dirty="0"/>
                        <a:t>2 / 64, 32</a:t>
                      </a:r>
                    </a:p>
                  </a:txBody>
                  <a:tcPr/>
                </a:tc>
                <a:extLst>
                  <a:ext uri="{0D108BD9-81ED-4DB2-BD59-A6C34878D82A}">
                    <a16:rowId xmlns:a16="http://schemas.microsoft.com/office/drawing/2014/main" val="2535129477"/>
                  </a:ext>
                </a:extLst>
              </a:tr>
              <a:tr h="283521">
                <a:tc>
                  <a:txBody>
                    <a:bodyPr/>
                    <a:lstStyle/>
                    <a:p>
                      <a:pPr algn="just"/>
                      <a:r>
                        <a:rPr lang="en-US" sz="1600" dirty="0"/>
                        <a:t>Network Initialization</a:t>
                      </a:r>
                    </a:p>
                  </a:txBody>
                  <a:tcPr/>
                </a:tc>
                <a:tc>
                  <a:txBody>
                    <a:bodyPr/>
                    <a:lstStyle/>
                    <a:p>
                      <a:pPr algn="ctr"/>
                      <a:r>
                        <a:rPr lang="en-US" sz="1600" dirty="0"/>
                        <a:t>Xavier</a:t>
                      </a:r>
                    </a:p>
                  </a:txBody>
                  <a:tcPr/>
                </a:tc>
                <a:tc>
                  <a:txBody>
                    <a:bodyPr/>
                    <a:lstStyle/>
                    <a:p>
                      <a:pPr algn="ctr"/>
                      <a:r>
                        <a:rPr lang="en-US" sz="1600" dirty="0"/>
                        <a:t>Xavier</a:t>
                      </a:r>
                    </a:p>
                  </a:txBody>
                  <a:tcPr/>
                </a:tc>
                <a:tc>
                  <a:txBody>
                    <a:bodyPr/>
                    <a:lstStyle/>
                    <a:p>
                      <a:pPr algn="ctr"/>
                      <a:r>
                        <a:rPr lang="en-US" sz="1600" dirty="0"/>
                        <a:t>Xavier</a:t>
                      </a:r>
                    </a:p>
                  </a:txBody>
                  <a:tcPr/>
                </a:tc>
                <a:extLst>
                  <a:ext uri="{0D108BD9-81ED-4DB2-BD59-A6C34878D82A}">
                    <a16:rowId xmlns:a16="http://schemas.microsoft.com/office/drawing/2014/main" val="2644714451"/>
                  </a:ext>
                </a:extLst>
              </a:tr>
              <a:tr h="283521">
                <a:tc>
                  <a:txBody>
                    <a:bodyPr/>
                    <a:lstStyle/>
                    <a:p>
                      <a:pPr algn="just"/>
                      <a:r>
                        <a:rPr lang="en-US" sz="1600" dirty="0"/>
                        <a:t>Learning rate</a:t>
                      </a:r>
                    </a:p>
                  </a:txBody>
                  <a:tcPr/>
                </a:tc>
                <a:tc>
                  <a:txBody>
                    <a:bodyPr/>
                    <a:lstStyle/>
                    <a:p>
                      <a:pPr algn="ctr"/>
                      <a:r>
                        <a:rPr lang="en-US" sz="1600" dirty="0"/>
                        <a:t>1.0</a:t>
                      </a:r>
                    </a:p>
                  </a:txBody>
                  <a:tcPr/>
                </a:tc>
                <a:tc>
                  <a:txBody>
                    <a:bodyPr/>
                    <a:lstStyle/>
                    <a:p>
                      <a:pPr algn="ctr"/>
                      <a:r>
                        <a:rPr lang="en-US" sz="1600" dirty="0"/>
                        <a:t>1.0</a:t>
                      </a:r>
                    </a:p>
                  </a:txBody>
                  <a:tcPr/>
                </a:tc>
                <a:tc>
                  <a:txBody>
                    <a:bodyPr/>
                    <a:lstStyle/>
                    <a:p>
                      <a:pPr algn="ctr"/>
                      <a:r>
                        <a:rPr lang="en-US" sz="1600" dirty="0"/>
                        <a:t>1.0</a:t>
                      </a:r>
                    </a:p>
                  </a:txBody>
                  <a:tcPr/>
                </a:tc>
                <a:extLst>
                  <a:ext uri="{0D108BD9-81ED-4DB2-BD59-A6C34878D82A}">
                    <a16:rowId xmlns:a16="http://schemas.microsoft.com/office/drawing/2014/main" val="2208189986"/>
                  </a:ext>
                </a:extLst>
              </a:tr>
              <a:tr h="283521">
                <a:tc>
                  <a:txBody>
                    <a:bodyPr/>
                    <a:lstStyle/>
                    <a:p>
                      <a:pPr algn="just"/>
                      <a:r>
                        <a:rPr lang="en-US" sz="1600" dirty="0"/>
                        <a:t>Epochs</a:t>
                      </a:r>
                    </a:p>
                  </a:txBody>
                  <a:tcPr/>
                </a:tc>
                <a:tc>
                  <a:txBody>
                    <a:bodyPr/>
                    <a:lstStyle/>
                    <a:p>
                      <a:pPr algn="ctr"/>
                      <a:r>
                        <a:rPr lang="en-US" sz="1600" dirty="0"/>
                        <a:t>4000</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513265561"/>
                  </a:ext>
                </a:extLst>
              </a:tr>
              <a:tr h="283521">
                <a:tc>
                  <a:txBody>
                    <a:bodyPr/>
                    <a:lstStyle/>
                    <a:p>
                      <a:pPr algn="just"/>
                      <a:r>
                        <a:rPr lang="en-US" sz="1600" dirty="0"/>
                        <a:t>Batch Size</a:t>
                      </a:r>
                    </a:p>
                  </a:txBody>
                  <a:tcPr/>
                </a:tc>
                <a:tc>
                  <a:txBody>
                    <a:bodyPr/>
                    <a:lstStyle/>
                    <a:p>
                      <a:pPr algn="ctr"/>
                      <a:r>
                        <a:rPr lang="en-US" sz="1600" dirty="0"/>
                        <a:t>54,000</a:t>
                      </a:r>
                    </a:p>
                  </a:txBody>
                  <a:tcPr/>
                </a:tc>
                <a:tc>
                  <a:txBody>
                    <a:bodyPr/>
                    <a:lstStyle/>
                    <a:p>
                      <a:pPr algn="ctr"/>
                      <a:r>
                        <a:rPr lang="en-US" sz="1600" dirty="0"/>
                        <a:t>128</a:t>
                      </a:r>
                    </a:p>
                  </a:txBody>
                  <a:tcPr/>
                </a:tc>
                <a:tc>
                  <a:txBody>
                    <a:bodyPr/>
                    <a:lstStyle/>
                    <a:p>
                      <a:pPr algn="ctr"/>
                      <a:r>
                        <a:rPr lang="en-US" sz="1600" dirty="0"/>
                        <a:t>128</a:t>
                      </a:r>
                    </a:p>
                  </a:txBody>
                  <a:tcPr/>
                </a:tc>
                <a:extLst>
                  <a:ext uri="{0D108BD9-81ED-4DB2-BD59-A6C34878D82A}">
                    <a16:rowId xmlns:a16="http://schemas.microsoft.com/office/drawing/2014/main" val="2700220965"/>
                  </a:ext>
                </a:extLst>
              </a:tr>
              <a:tr h="283521">
                <a:tc>
                  <a:txBody>
                    <a:bodyPr/>
                    <a:lstStyle/>
                    <a:p>
                      <a:pPr algn="just"/>
                      <a:r>
                        <a:rPr lang="en-US" sz="1600" dirty="0"/>
                        <a:t>Hidden layers activation</a:t>
                      </a:r>
                    </a:p>
                  </a:txBody>
                  <a:tcPr/>
                </a:tc>
                <a:tc>
                  <a:txBody>
                    <a:bodyPr/>
                    <a:lstStyle/>
                    <a:p>
                      <a:pPr algn="ctr"/>
                      <a:r>
                        <a:rPr lang="en-US" sz="1600" dirty="0"/>
                        <a:t>Sigmoid</a:t>
                      </a:r>
                    </a:p>
                  </a:txBody>
                  <a:tcPr/>
                </a:tc>
                <a:tc>
                  <a:txBody>
                    <a:bodyPr/>
                    <a:lstStyle/>
                    <a:p>
                      <a:pPr algn="ctr"/>
                      <a:r>
                        <a:rPr lang="en-US" sz="1600" dirty="0"/>
                        <a:t>Sigmoid</a:t>
                      </a:r>
                    </a:p>
                  </a:txBody>
                  <a:tcPr/>
                </a:tc>
                <a:tc>
                  <a:txBody>
                    <a:bodyPr/>
                    <a:lstStyle/>
                    <a:p>
                      <a:pPr algn="ctr"/>
                      <a:r>
                        <a:rPr lang="en-US" sz="1600" dirty="0"/>
                        <a:t>ReLU</a:t>
                      </a:r>
                    </a:p>
                  </a:txBody>
                  <a:tcPr/>
                </a:tc>
                <a:extLst>
                  <a:ext uri="{0D108BD9-81ED-4DB2-BD59-A6C34878D82A}">
                    <a16:rowId xmlns:a16="http://schemas.microsoft.com/office/drawing/2014/main" val="694758563"/>
                  </a:ext>
                </a:extLst>
              </a:tr>
              <a:tr h="283521">
                <a:tc>
                  <a:txBody>
                    <a:bodyPr/>
                    <a:lstStyle/>
                    <a:p>
                      <a:pPr algn="just"/>
                      <a:r>
                        <a:rPr lang="en-US" sz="1600" dirty="0"/>
                        <a:t>Output layer activation</a:t>
                      </a:r>
                    </a:p>
                  </a:txBody>
                  <a:tcPr/>
                </a:tc>
                <a:tc>
                  <a:txBody>
                    <a:bodyPr/>
                    <a:lstStyle/>
                    <a:p>
                      <a:pPr algn="ctr"/>
                      <a:r>
                        <a:rPr lang="en-US" sz="1600" dirty="0"/>
                        <a:t>Softmax</a:t>
                      </a:r>
                    </a:p>
                  </a:txBody>
                  <a:tcPr/>
                </a:tc>
                <a:tc>
                  <a:txBody>
                    <a:bodyPr/>
                    <a:lstStyle/>
                    <a:p>
                      <a:pPr algn="ctr"/>
                      <a:r>
                        <a:rPr lang="en-US" sz="1600" dirty="0"/>
                        <a:t>Softmax</a:t>
                      </a:r>
                    </a:p>
                  </a:txBody>
                  <a:tcPr/>
                </a:tc>
                <a:tc>
                  <a:txBody>
                    <a:bodyPr/>
                    <a:lstStyle/>
                    <a:p>
                      <a:pPr algn="ctr"/>
                      <a:r>
                        <a:rPr lang="en-US" sz="1600" dirty="0"/>
                        <a:t>Softmax</a:t>
                      </a:r>
                    </a:p>
                  </a:txBody>
                  <a:tcPr/>
                </a:tc>
                <a:extLst>
                  <a:ext uri="{0D108BD9-81ED-4DB2-BD59-A6C34878D82A}">
                    <a16:rowId xmlns:a16="http://schemas.microsoft.com/office/drawing/2014/main" val="971829885"/>
                  </a:ext>
                </a:extLst>
              </a:tr>
              <a:tr h="283521">
                <a:tc>
                  <a:txBody>
                    <a:bodyPr/>
                    <a:lstStyle/>
                    <a:p>
                      <a:pPr algn="just"/>
                      <a:r>
                        <a:rPr lang="en-US" sz="1600" dirty="0"/>
                        <a:t>Loss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tc>
                  <a:txBody>
                    <a:bodyPr/>
                    <a:lstStyle/>
                    <a:p>
                      <a:pPr algn="ctr"/>
                      <a:r>
                        <a:rPr lang="en-US" sz="1600" dirty="0"/>
                        <a:t>Categorical Cross entropy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Categorical Cross entropy</a:t>
                      </a:r>
                    </a:p>
                  </a:txBody>
                  <a:tcPr/>
                </a:tc>
                <a:extLst>
                  <a:ext uri="{0D108BD9-81ED-4DB2-BD59-A6C34878D82A}">
                    <a16:rowId xmlns:a16="http://schemas.microsoft.com/office/drawing/2014/main" val="2469950977"/>
                  </a:ext>
                </a:extLst>
              </a:tr>
              <a:tr h="283521">
                <a:tc>
                  <a:txBody>
                    <a:bodyPr/>
                    <a:lstStyle/>
                    <a:p>
                      <a:pPr algn="just"/>
                      <a:r>
                        <a:rPr lang="en-US" sz="1600" b="1" dirty="0"/>
                        <a:t>Training Accuracy (%)</a:t>
                      </a:r>
                    </a:p>
                  </a:txBody>
                  <a:tcPr/>
                </a:tc>
                <a:tc>
                  <a:txBody>
                    <a:bodyPr/>
                    <a:lstStyle/>
                    <a:p>
                      <a:pPr algn="ctr"/>
                      <a:r>
                        <a:rPr lang="en-US" sz="1600" dirty="0"/>
                        <a:t>97.24 </a:t>
                      </a:r>
                    </a:p>
                  </a:txBody>
                  <a:tcPr/>
                </a:tc>
                <a:tc>
                  <a:txBody>
                    <a:bodyPr/>
                    <a:lstStyle/>
                    <a:p>
                      <a:pPr algn="ctr"/>
                      <a:r>
                        <a:rPr lang="en-US" sz="1600" dirty="0"/>
                        <a:t>99.41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99.03</a:t>
                      </a:r>
                    </a:p>
                  </a:txBody>
                  <a:tcPr/>
                </a:tc>
                <a:extLst>
                  <a:ext uri="{0D108BD9-81ED-4DB2-BD59-A6C34878D82A}">
                    <a16:rowId xmlns:a16="http://schemas.microsoft.com/office/drawing/2014/main" val="2787203616"/>
                  </a:ext>
                </a:extLst>
              </a:tr>
              <a:tr h="283521">
                <a:tc>
                  <a:txBody>
                    <a:bodyPr/>
                    <a:lstStyle/>
                    <a:p>
                      <a:pPr algn="just"/>
                      <a:r>
                        <a:rPr lang="en-US" sz="1600" b="1" dirty="0"/>
                        <a:t>Validation Accuracy (%)</a:t>
                      </a:r>
                    </a:p>
                  </a:txBody>
                  <a:tcPr/>
                </a:tc>
                <a:tc>
                  <a:txBody>
                    <a:bodyPr/>
                    <a:lstStyle/>
                    <a:p>
                      <a:pPr algn="ctr"/>
                      <a:r>
                        <a:rPr lang="en-US" sz="1600" dirty="0"/>
                        <a:t>97.10 </a:t>
                      </a:r>
                    </a:p>
                  </a:txBody>
                  <a:tcPr/>
                </a:tc>
                <a:tc>
                  <a:txBody>
                    <a:bodyPr/>
                    <a:lstStyle/>
                    <a:p>
                      <a:pPr algn="ctr"/>
                      <a:r>
                        <a:rPr lang="en-US" sz="1600" dirty="0"/>
                        <a:t>97.77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97.58</a:t>
                      </a:r>
                    </a:p>
                  </a:txBody>
                  <a:tcPr/>
                </a:tc>
                <a:extLst>
                  <a:ext uri="{0D108BD9-81ED-4DB2-BD59-A6C34878D82A}">
                    <a16:rowId xmlns:a16="http://schemas.microsoft.com/office/drawing/2014/main" val="2437418758"/>
                  </a:ext>
                </a:extLst>
              </a:tr>
              <a:tr h="283521">
                <a:tc>
                  <a:txBody>
                    <a:bodyPr/>
                    <a:lstStyle/>
                    <a:p>
                      <a:pPr algn="just"/>
                      <a:r>
                        <a:rPr lang="en-US" sz="1600" b="1" dirty="0"/>
                        <a:t>Test Accuracy (%)</a:t>
                      </a:r>
                    </a:p>
                  </a:txBody>
                  <a:tcPr/>
                </a:tc>
                <a:tc>
                  <a:txBody>
                    <a:bodyPr/>
                    <a:lstStyle/>
                    <a:p>
                      <a:pPr algn="ctr"/>
                      <a:r>
                        <a:rPr lang="en-US" sz="1600" dirty="0"/>
                        <a:t>96.26 </a:t>
                      </a:r>
                    </a:p>
                  </a:txBody>
                  <a:tcPr/>
                </a:tc>
                <a:tc>
                  <a:txBody>
                    <a:bodyPr/>
                    <a:lstStyle/>
                    <a:p>
                      <a:pPr algn="ctr"/>
                      <a:r>
                        <a:rPr lang="en-US" sz="1600" dirty="0"/>
                        <a:t>97.64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97.74</a:t>
                      </a:r>
                    </a:p>
                  </a:txBody>
                  <a:tcPr/>
                </a:tc>
                <a:extLst>
                  <a:ext uri="{0D108BD9-81ED-4DB2-BD59-A6C34878D82A}">
                    <a16:rowId xmlns:a16="http://schemas.microsoft.com/office/drawing/2014/main" val="1761563034"/>
                  </a:ext>
                </a:extLst>
              </a:tr>
              <a:tr h="283521">
                <a:tc>
                  <a:txBody>
                    <a:bodyPr/>
                    <a:lstStyle/>
                    <a:p>
                      <a:pPr algn="just"/>
                      <a:r>
                        <a:rPr lang="en-US" sz="1600" b="1" dirty="0"/>
                        <a:t>Test Error Rate (%)</a:t>
                      </a:r>
                    </a:p>
                  </a:txBody>
                  <a:tcPr/>
                </a:tc>
                <a:tc>
                  <a:txBody>
                    <a:bodyPr/>
                    <a:lstStyle/>
                    <a:p>
                      <a:pPr algn="ctr"/>
                      <a:r>
                        <a:rPr lang="en-US" sz="1600" dirty="0"/>
                        <a:t>3.740</a:t>
                      </a:r>
                    </a:p>
                  </a:txBody>
                  <a:tcPr/>
                </a:tc>
                <a:tc>
                  <a:txBody>
                    <a:bodyPr/>
                    <a:lstStyle/>
                    <a:p>
                      <a:pPr algn="ctr"/>
                      <a:r>
                        <a:rPr lang="en-US" sz="1600" dirty="0"/>
                        <a:t>2.360</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2.260</a:t>
                      </a:r>
                    </a:p>
                  </a:txBody>
                  <a:tcPr>
                    <a:solidFill>
                      <a:schemeClr val="accent1"/>
                    </a:solidFill>
                  </a:tcPr>
                </a:tc>
                <a:extLst>
                  <a:ext uri="{0D108BD9-81ED-4DB2-BD59-A6C34878D82A}">
                    <a16:rowId xmlns:a16="http://schemas.microsoft.com/office/drawing/2014/main" val="2784424186"/>
                  </a:ext>
                </a:extLst>
              </a:tr>
            </a:tbl>
          </a:graphicData>
        </a:graphic>
      </p:graphicFrame>
    </p:spTree>
    <p:extLst>
      <p:ext uri="{BB962C8B-B14F-4D97-AF65-F5344CB8AC3E}">
        <p14:creationId xmlns:p14="http://schemas.microsoft.com/office/powerpoint/2010/main" val="29050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2B48B6-5880-4AD0-87AA-3CD2E06489A3}"/>
              </a:ext>
            </a:extLst>
          </p:cNvPr>
          <p:cNvSpPr>
            <a:spLocks noGrp="1"/>
          </p:cNvSpPr>
          <p:nvPr>
            <p:ph type="dt" sz="half" idx="10"/>
          </p:nvPr>
        </p:nvSpPr>
        <p:spPr/>
        <p:txBody>
          <a:bodyPr/>
          <a:lstStyle/>
          <a:p>
            <a:pPr algn="ctr"/>
            <a:endParaRPr lang="fi-FI" dirty="0"/>
          </a:p>
          <a:p>
            <a:pPr algn="ctr"/>
            <a:r>
              <a:rPr lang="fi-FI" dirty="0"/>
              <a:t>06 MARCH 2021</a:t>
            </a:r>
            <a:endParaRPr lang="en-US" dirty="0"/>
          </a:p>
          <a:p>
            <a:pPr algn="ctr"/>
            <a:endParaRPr lang="en-US" dirty="0"/>
          </a:p>
        </p:txBody>
      </p:sp>
      <p:sp>
        <p:nvSpPr>
          <p:cNvPr id="5" name="Footer Placeholder 4">
            <a:extLst>
              <a:ext uri="{FF2B5EF4-FFF2-40B4-BE49-F238E27FC236}">
                <a16:creationId xmlns:a16="http://schemas.microsoft.com/office/drawing/2014/main" id="{0528C420-638A-4D4C-9B72-8A32B09AC93D}"/>
              </a:ext>
            </a:extLst>
          </p:cNvPr>
          <p:cNvSpPr>
            <a:spLocks noGrp="1"/>
          </p:cNvSpPr>
          <p:nvPr>
            <p:ph type="ftr" sz="quarter" idx="11"/>
          </p:nvPr>
        </p:nvSpPr>
        <p:spPr/>
        <p:txBody>
          <a:bodyPr/>
          <a:lstStyle/>
          <a:p>
            <a:r>
              <a:rPr lang="en-US" dirty="0"/>
              <a:t>COSC 606: Homework 2 Results</a:t>
            </a:r>
          </a:p>
        </p:txBody>
      </p:sp>
      <p:sp>
        <p:nvSpPr>
          <p:cNvPr id="6" name="Slide Number Placeholder 5">
            <a:extLst>
              <a:ext uri="{FF2B5EF4-FFF2-40B4-BE49-F238E27FC236}">
                <a16:creationId xmlns:a16="http://schemas.microsoft.com/office/drawing/2014/main" id="{5E918707-6809-45DB-87A9-B541AB553D1C}"/>
              </a:ext>
            </a:extLst>
          </p:cNvPr>
          <p:cNvSpPr>
            <a:spLocks noGrp="1"/>
          </p:cNvSpPr>
          <p:nvPr>
            <p:ph type="sldNum" sz="quarter" idx="12"/>
          </p:nvPr>
        </p:nvSpPr>
        <p:spPr/>
        <p:txBody>
          <a:bodyPr/>
          <a:lstStyle/>
          <a:p>
            <a:fld id="{1E68DD1B-5CD8-424B-8173-19E182143E0A}" type="slidenum">
              <a:rPr lang="en-US" smtClean="0"/>
              <a:pPr/>
              <a:t>9</a:t>
            </a:fld>
            <a:endParaRPr lang="en-US"/>
          </a:p>
        </p:txBody>
      </p:sp>
      <p:sp>
        <p:nvSpPr>
          <p:cNvPr id="12" name="Title 1">
            <a:extLst>
              <a:ext uri="{FF2B5EF4-FFF2-40B4-BE49-F238E27FC236}">
                <a16:creationId xmlns:a16="http://schemas.microsoft.com/office/drawing/2014/main" id="{938F0BF9-7CC3-AC4A-9431-9C66846C948C}"/>
              </a:ext>
            </a:extLst>
          </p:cNvPr>
          <p:cNvSpPr txBox="1">
            <a:spLocks/>
          </p:cNvSpPr>
          <p:nvPr/>
        </p:nvSpPr>
        <p:spPr>
          <a:xfrm>
            <a:off x="386714" y="-89408"/>
            <a:ext cx="11549254" cy="1017905"/>
          </a:xfrm>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3600" b="1" kern="1200" spc="50" baseline="0">
                <a:solidFill>
                  <a:schemeClr val="tx2"/>
                </a:solidFill>
                <a:latin typeface="+mj-lt"/>
                <a:ea typeface="+mj-ea"/>
                <a:cs typeface="+mj-cs"/>
              </a:defRPr>
            </a:lvl1pPr>
          </a:lstStyle>
          <a:p>
            <a:r>
              <a:rPr lang="en-US" sz="2500" dirty="0"/>
              <a:t>Discussion</a:t>
            </a:r>
          </a:p>
        </p:txBody>
      </p:sp>
      <p:sp>
        <p:nvSpPr>
          <p:cNvPr id="7" name="TextBox 6">
            <a:extLst>
              <a:ext uri="{FF2B5EF4-FFF2-40B4-BE49-F238E27FC236}">
                <a16:creationId xmlns:a16="http://schemas.microsoft.com/office/drawing/2014/main" id="{83F3476A-6049-E14B-B9B0-716EF9F2E740}"/>
              </a:ext>
            </a:extLst>
          </p:cNvPr>
          <p:cNvSpPr txBox="1"/>
          <p:nvPr/>
        </p:nvSpPr>
        <p:spPr>
          <a:xfrm flipH="1">
            <a:off x="390012" y="902208"/>
            <a:ext cx="11075795" cy="5777031"/>
          </a:xfrm>
          <a:prstGeom prst="rect">
            <a:avLst/>
          </a:prstGeom>
          <a:noFill/>
        </p:spPr>
        <p:txBody>
          <a:bodyPr wrap="square" lIns="0" tIns="0" rIns="0" bIns="0" rtlCol="0">
            <a:spAutoFit/>
          </a:bodyPr>
          <a:lstStyle/>
          <a:p>
            <a:pPr algn="just">
              <a:lnSpc>
                <a:spcPct val="150000"/>
              </a:lnSpc>
            </a:pPr>
            <a:r>
              <a:rPr lang="en-US" sz="1400" b="1" dirty="0"/>
              <a:t>Regarding convergence rate :</a:t>
            </a:r>
          </a:p>
          <a:p>
            <a:pPr marL="342900" indent="-342900" algn="just">
              <a:lnSpc>
                <a:spcPct val="150000"/>
              </a:lnSpc>
              <a:buFont typeface="Arial" panose="020B0604020202020204" pitchFamily="34" charset="0"/>
              <a:buChar char="•"/>
            </a:pPr>
            <a:r>
              <a:rPr lang="en-US" sz="1400" dirty="0"/>
              <a:t>Batch Gradient Descent reaches towards convergence after 3000 epochs only and the reason is quiet obvious because the network needs to update its weights by looking at overall training data.</a:t>
            </a:r>
          </a:p>
          <a:p>
            <a:pPr marL="342900" indent="-342900" algn="just">
              <a:lnSpc>
                <a:spcPct val="150000"/>
              </a:lnSpc>
              <a:buFont typeface="Arial" panose="020B0604020202020204" pitchFamily="34" charset="0"/>
              <a:buChar char="•"/>
            </a:pPr>
            <a:r>
              <a:rPr lang="en-US" sz="1400" dirty="0"/>
              <a:t>Mini-batch Gradient Decent reaches convergence in less than 20 epochs, and the reason is because the weight updates happens for each mini batches, and it allows the network to update its weights by looking at the mini batches only at a time, resulting in overall convergence of the network in short amount of time.</a:t>
            </a:r>
          </a:p>
          <a:p>
            <a:pPr algn="just">
              <a:lnSpc>
                <a:spcPct val="150000"/>
              </a:lnSpc>
            </a:pPr>
            <a:endParaRPr lang="en-US" sz="1400" b="1" dirty="0"/>
          </a:p>
          <a:p>
            <a:pPr algn="just">
              <a:lnSpc>
                <a:spcPct val="150000"/>
              </a:lnSpc>
            </a:pPr>
            <a:r>
              <a:rPr lang="en-US" sz="1400" b="1" dirty="0"/>
              <a:t>Regarding Training and Validation Accuracy</a:t>
            </a:r>
          </a:p>
          <a:p>
            <a:pPr marL="285750" indent="-285750" algn="just">
              <a:lnSpc>
                <a:spcPct val="150000"/>
              </a:lnSpc>
              <a:buFont typeface="Arial" panose="020B0604020202020204" pitchFamily="34" charset="0"/>
              <a:buChar char="•"/>
            </a:pPr>
            <a:r>
              <a:rPr lang="en-US" sz="1400" dirty="0"/>
              <a:t>In my case, Training accuracy of the batch gradient descent network is less compared to mini-batch ones, which is due to the fact that the network was trained only for 4000 epochs in case of batch gradient descent which is not sufficient enough as can be seen from the diagram, that the network loss or accuracy has not plateaued completely.</a:t>
            </a:r>
          </a:p>
          <a:p>
            <a:pPr marL="342900" indent="-342900" algn="just">
              <a:lnSpc>
                <a:spcPct val="150000"/>
              </a:lnSpc>
              <a:buFont typeface="Arial" panose="020B0604020202020204" pitchFamily="34" charset="0"/>
              <a:buChar char="•"/>
            </a:pPr>
            <a:r>
              <a:rPr lang="en-US" sz="1400" dirty="0"/>
              <a:t>Validation and test accuracy of batch gradient descent based network is similar to training accuracy, as it can be generalized from the fact that, in batch network the whole training data is considered into account for weight updates, thus the network is more generalized during weight updates. It shows batch gradient descent network are more generalized, or does not over fit easily.</a:t>
            </a:r>
          </a:p>
          <a:p>
            <a:pPr marL="342900" indent="-342900" algn="just">
              <a:lnSpc>
                <a:spcPct val="150000"/>
              </a:lnSpc>
              <a:buFont typeface="Arial" panose="020B0604020202020204" pitchFamily="34" charset="0"/>
              <a:buChar char="•"/>
            </a:pPr>
            <a:r>
              <a:rPr lang="en-US" sz="1400" dirty="0"/>
              <a:t>Mini-batch network training accuracy is higher than validation accuracy since the weight updates has to be done for batches only which does not generalizes more. However, the convergence in minibatch is faster, because the weight updates that happens with the help of mini-batches resulting in faster updates of weights, and convergence of the network. It shows that the mini-batch networks overfits faster and thus requires some regularizations in order to avoid overfitting.</a:t>
            </a:r>
          </a:p>
        </p:txBody>
      </p:sp>
    </p:spTree>
    <p:extLst>
      <p:ext uri="{BB962C8B-B14F-4D97-AF65-F5344CB8AC3E}">
        <p14:creationId xmlns:p14="http://schemas.microsoft.com/office/powerpoint/2010/main" val="2352543615"/>
      </p:ext>
    </p:extLst>
  </p:cSld>
  <p:clrMapOvr>
    <a:masterClrMapping/>
  </p:clrMapOvr>
</p:sld>
</file>

<file path=ppt/theme/theme1.xml><?xml version="1.0" encoding="utf-8"?>
<a:theme xmlns:a="http://schemas.openxmlformats.org/drawingml/2006/main" name="KU Theme">
  <a:themeElements>
    <a:clrScheme name="KU">
      <a:dk1>
        <a:sysClr val="windowText" lastClr="000000"/>
      </a:dk1>
      <a:lt1>
        <a:sysClr val="window" lastClr="FFFFFF"/>
      </a:lt1>
      <a:dk2>
        <a:srgbClr val="0047BA"/>
      </a:dk2>
      <a:lt2>
        <a:srgbClr val="96969A"/>
      </a:lt2>
      <a:accent1>
        <a:srgbClr val="00CE7C"/>
      </a:accent1>
      <a:accent2>
        <a:srgbClr val="E53E51"/>
      </a:accent2>
      <a:accent3>
        <a:srgbClr val="84DADE"/>
      </a:accent3>
      <a:accent4>
        <a:srgbClr val="4C3041"/>
      </a:accent4>
      <a:accent5>
        <a:srgbClr val="F5CE3E"/>
      </a:accent5>
      <a:accent6>
        <a:srgbClr val="D0CFC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50" smtClean="0"/>
        </a:defPPr>
      </a:lstStyle>
    </a:txDef>
  </a:objectDefaults>
  <a:extraClrSchemeLst/>
  <a:extLst>
    <a:ext uri="{05A4C25C-085E-4340-85A3-A5531E510DB2}">
      <thm15:themeFamily xmlns:thm15="http://schemas.microsoft.com/office/thememl/2012/main" name="KU_presentation_template_v2018-04-09 E.potx" id="{AF960482-6B50-417C-AC38-1AFEBFC77BA4}" vid="{1F04D338-456F-4FFC-9561-BAAA645232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BCE9BEE86D22418B98990A0B028EF2" ma:contentTypeVersion="2" ma:contentTypeDescription="Create a new document." ma:contentTypeScope="" ma:versionID="aa1616543b3b6cd96cdde1c3d7fb1eed">
  <xsd:schema xmlns:xsd="http://www.w3.org/2001/XMLSchema" xmlns:xs="http://www.w3.org/2001/XMLSchema" xmlns:p="http://schemas.microsoft.com/office/2006/metadata/properties" xmlns:ns1="http://schemas.microsoft.com/sharepoint/v3" xmlns:ns2="557946a8-a765-46f2-8d44-445b86b509b9" targetNamespace="http://schemas.microsoft.com/office/2006/metadata/properties" ma:root="true" ma:fieldsID="2da6048df5bc345cad2b9c31d905ebe2" ns1:_="" ns2:_="">
    <xsd:import namespace="http://schemas.microsoft.com/sharepoint/v3"/>
    <xsd:import namespace="557946a8-a765-46f2-8d44-445b86b509b9"/>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7946a8-a765-46f2-8d44-445b86b509b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510135-11A2-4CE9-AC9A-F9B5F7E81A9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FD50A8C-CA97-4410-A798-5A85CCD8F172}">
  <ds:schemaRefs>
    <ds:schemaRef ds:uri="http://schemas.microsoft.com/sharepoint/v3/contenttype/forms"/>
  </ds:schemaRefs>
</ds:datastoreItem>
</file>

<file path=customXml/itemProps3.xml><?xml version="1.0" encoding="utf-8"?>
<ds:datastoreItem xmlns:ds="http://schemas.openxmlformats.org/officeDocument/2006/customXml" ds:itemID="{C406B998-7F07-4E38-8400-697D7731F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7946a8-a765-46f2-8d44-445b86b509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KU Theme</Template>
  <TotalTime>500</TotalTime>
  <Words>1227</Words>
  <Application>Microsoft Macintosh PowerPoint</Application>
  <PresentationFormat>Widescreen</PresentationFormat>
  <Paragraphs>314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KU Theme</vt:lpstr>
      <vt:lpstr>COSC 606: Homework 2 Results</vt:lpstr>
      <vt:lpstr>Batch Gradient Descent on MNIST Dataset Details and Results</vt:lpstr>
      <vt:lpstr>PowerPoint Presentation</vt:lpstr>
      <vt:lpstr>Mini-Batch Gradient Descent on MNIST Dataset Details and Results with Sigmoid</vt:lpstr>
      <vt:lpstr>PowerPoint Presentation</vt:lpstr>
      <vt:lpstr>Mini-Batch Gradient Descent on MNIST Dataset Details and Results with ReLU</vt:lpstr>
      <vt:lpstr>PowerPoint Presentation</vt:lpstr>
      <vt:lpstr>Overall Comparison between best performing networks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Goes Here</dc:title>
  <dc:creator>Majed Almansoori</dc:creator>
  <cp:lastModifiedBy>Adarsh  Ghimire</cp:lastModifiedBy>
  <cp:revision>90</cp:revision>
  <dcterms:created xsi:type="dcterms:W3CDTF">2018-04-29T10:48:36Z</dcterms:created>
  <dcterms:modified xsi:type="dcterms:W3CDTF">2021-03-07T18:29:24Z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0x010100E7BCE9BEE86D22418B98990A0B028EF2</vt:lpwstr>
  </property>
</Properties>
</file>