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1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14A"/>
    <a:srgbClr val="FFFFFF"/>
    <a:srgbClr val="D0CFCD"/>
    <a:srgbClr val="004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0" autoAdjust="0"/>
    <p:restoredTop sz="94613" autoAdjust="0"/>
  </p:normalViewPr>
  <p:slideViewPr>
    <p:cSldViewPr snapToGrid="0" showGuides="1">
      <p:cViewPr varScale="1">
        <p:scale>
          <a:sx n="105" d="100"/>
          <a:sy n="105" d="100"/>
        </p:scale>
        <p:origin x="2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66FD6-D2A9-4F00-B491-A99A8AA44ED0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57D8-2956-440C-8FE5-2823967F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47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11D-86B6-41D9-804F-B21E465E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525"/>
            <a:ext cx="9144000" cy="1714500"/>
          </a:xfrm>
        </p:spPr>
        <p:txBody>
          <a:bodyPr anchor="b"/>
          <a:lstStyle>
            <a:lvl1pPr algn="ctr"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DCADE-2A34-4B9D-9987-0330895D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125"/>
            <a:ext cx="9144000" cy="1247775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79536-344B-4703-95C3-7F5AD0BFB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3" y="654528"/>
            <a:ext cx="3540072" cy="77449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D87C84-1993-43C1-A570-C771C220F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50" y="6162674"/>
            <a:ext cx="4772025" cy="314325"/>
          </a:xfrm>
        </p:spPr>
        <p:txBody>
          <a:bodyPr>
            <a:normAutofit/>
          </a:bodyPr>
          <a:lstStyle>
            <a:lvl1pPr marL="0" indent="0" algn="ctr">
              <a:buNone/>
              <a:defRPr sz="1350" cap="all" baseline="0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5B0621-5201-4B3C-B3F3-03D9DDA06A71}"/>
              </a:ext>
            </a:extLst>
          </p:cNvPr>
          <p:cNvCxnSpPr/>
          <p:nvPr userDrawn="1"/>
        </p:nvCxnSpPr>
        <p:spPr>
          <a:xfrm>
            <a:off x="1769036" y="2752725"/>
            <a:ext cx="180975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542925"/>
            <a:ext cx="10544174" cy="11144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1A79-8F5C-4459-9F47-4F4A56020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C6A6-466D-458F-9462-128882D6EF6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90FDB3-7706-4B32-BD35-532B4AC7ECDA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930B2A2-81DA-4F3D-9D9E-46E4F7B93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8625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F16E22AE-DDB9-4C04-8CBA-FF04F1AFB3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5F3CFBF-C13C-4A9F-BDDF-0E18286F15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77200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849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114424"/>
            <a:ext cx="6343651" cy="1438275"/>
          </a:xfrm>
        </p:spPr>
        <p:txBody>
          <a:bodyPr anchor="t" anchorCtr="0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1A79-8F5C-4459-9F47-4F4A56020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C6A6-466D-458F-9462-128882D6EF6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90FDB3-7706-4B32-BD35-532B4AC7ECDA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930B2A2-81DA-4F3D-9D9E-46E4F7B93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8625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F16E22AE-DDB9-4C04-8CBA-FF04F1AFB3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5F3CFBF-C13C-4A9F-BDDF-0E18286F15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77200" y="762000"/>
            <a:ext cx="3714750" cy="5553075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66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5EDB-8165-4C09-A93D-01F9B0F7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9EA8E-5754-4FAF-B3D4-63EA441F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6CD72-BAC2-4994-B821-4043248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3CFAF-562D-445B-846A-E8F71A02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8C825-F06D-4987-81B8-02D493880414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64E6B-FB97-4EC4-BBD3-24FE3C8D1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822A8-864B-49B0-9C0B-A862217EF3B8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8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5EDB-8165-4C09-A93D-01F9B0F7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9EA8E-5754-4FAF-B3D4-63EA441F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DD Month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6CD72-BAC2-4994-B821-4043248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3CFAF-562D-445B-846A-E8F71A02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68DD1B-5CD8-424B-8173-19E182143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8C825-F06D-4987-81B8-02D493880414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tx2"/>
                </a:solidFill>
              </a:rPr>
              <a:t>ku.ac.ae</a:t>
            </a:r>
            <a:endParaRPr lang="en-US" sz="85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64E6B-FB97-4EC4-BBD3-24FE3C8D1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7" cy="1853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822A8-864B-49B0-9C0B-A862217EF3B8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5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4EFBB-C8CA-4201-A903-805856BE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1DCEB-2462-4151-B7CC-F3EC0D3A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57B99-432B-45A8-9216-9BC01B29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D0C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9F49-C197-4276-BA18-25EE4468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04913"/>
            <a:ext cx="10515600" cy="2852737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4C747-8640-4D13-A1FA-90CDB4EB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0"/>
            <a:ext cx="10515600" cy="1584326"/>
          </a:xfrm>
        </p:spPr>
        <p:txBody>
          <a:bodyPr>
            <a:normAutofit/>
          </a:bodyPr>
          <a:lstStyle>
            <a:lvl1pPr marL="0" indent="0" algn="ctr">
              <a:buNone/>
              <a:defRPr sz="38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6D51-CC51-458D-B7F8-BB8DC09C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97C4-D37A-45E1-B1B8-7100D475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DD6E-BA6A-445E-B542-43DE3AE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424D6-2475-46D6-A699-3A7CA5F8B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65327D-BC3D-4548-B6FC-FF18B53D2785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6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icture Background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9F49-C197-4276-BA18-25EE4468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52513"/>
            <a:ext cx="10515600" cy="2852737"/>
          </a:xfrm>
        </p:spPr>
        <p:txBody>
          <a:bodyPr anchor="b"/>
          <a:lstStyle>
            <a:lvl1pPr algn="ctr">
              <a:lnSpc>
                <a:spcPct val="100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6D51-CC51-458D-B7F8-BB8DC09C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97C4-D37A-45E1-B1B8-7100D475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DD6E-BA6A-445E-B542-43DE3AE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424D6-2475-46D6-A699-3A7CA5F8B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65327D-BC3D-4548-B6FC-FF18B53D2785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9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rgbClr val="0047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A79536-344B-4703-95C3-7F5AD0BFB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7" y="891158"/>
            <a:ext cx="2368684" cy="518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D5768-C7B0-4ABF-BE83-522BCD1F6FE5}"/>
              </a:ext>
            </a:extLst>
          </p:cNvPr>
          <p:cNvSpPr txBox="1"/>
          <p:nvPr userDrawn="1"/>
        </p:nvSpPr>
        <p:spPr>
          <a:xfrm>
            <a:off x="752475" y="2545809"/>
            <a:ext cx="10648950" cy="17697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i-FI" sz="11500" b="1" spc="-100" baseline="0" dirty="0" err="1">
                <a:solidFill>
                  <a:srgbClr val="FFFFFF"/>
                </a:solidFill>
                <a:latin typeface="+mj-lt"/>
              </a:rPr>
              <a:t>Thank</a:t>
            </a:r>
            <a:r>
              <a:rPr lang="fi-FI" sz="11500" b="1" spc="-100" baseline="0" dirty="0">
                <a:solidFill>
                  <a:srgbClr val="FFFFFF"/>
                </a:solidFill>
                <a:latin typeface="+mj-lt"/>
              </a:rPr>
              <a:t> </a:t>
            </a:r>
            <a:r>
              <a:rPr lang="fi-FI" sz="11500" b="1" spc="-100" baseline="0" dirty="0" err="1">
                <a:solidFill>
                  <a:srgbClr val="FFFFFF"/>
                </a:solidFill>
                <a:latin typeface="+mj-lt"/>
              </a:rPr>
              <a:t>You</a:t>
            </a:r>
            <a:endParaRPr lang="en-US" sz="11500" b="1" spc="-100" baseline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333D0-73BA-48D2-AA6E-3F2C63C9CA8F}"/>
              </a:ext>
            </a:extLst>
          </p:cNvPr>
          <p:cNvSpPr txBox="1"/>
          <p:nvPr userDrawn="1"/>
        </p:nvSpPr>
        <p:spPr>
          <a:xfrm>
            <a:off x="5181601" y="6146800"/>
            <a:ext cx="1838324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fi-FI" sz="1250" b="1">
                <a:solidFill>
                  <a:srgbClr val="FFFFFF"/>
                </a:solidFill>
              </a:rPr>
              <a:t>ku.ac.ae</a:t>
            </a:r>
            <a:endParaRPr lang="en-US" sz="125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eg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11D-86B6-41D9-804F-B21E465E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525"/>
            <a:ext cx="9144000" cy="1714500"/>
          </a:xfrm>
        </p:spPr>
        <p:txBody>
          <a:bodyPr anchor="b"/>
          <a:lstStyle>
            <a:lvl1pPr algn="ctr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DCADE-2A34-4B9D-9987-0330895D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125"/>
            <a:ext cx="9144000" cy="1247775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D87C84-1993-43C1-A570-C771C220F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50" y="6162674"/>
            <a:ext cx="4772025" cy="314325"/>
          </a:xfrm>
        </p:spPr>
        <p:txBody>
          <a:bodyPr>
            <a:normAutofit/>
          </a:bodyPr>
          <a:lstStyle>
            <a:lvl1pPr marL="0" indent="0" algn="ctr">
              <a:buNone/>
              <a:defRPr sz="1350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5B0621-5201-4B3C-B3F3-03D9DDA06A71}"/>
              </a:ext>
            </a:extLst>
          </p:cNvPr>
          <p:cNvCxnSpPr/>
          <p:nvPr userDrawn="1"/>
        </p:nvCxnSpPr>
        <p:spPr>
          <a:xfrm>
            <a:off x="5181600" y="2752725"/>
            <a:ext cx="180975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211BEC-8A05-5048-8010-DA55CE467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4" y="654528"/>
            <a:ext cx="3540072" cy="7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bg>
      <p:bgPr>
        <a:solidFill>
          <a:srgbClr val="0047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21E90-80D8-4070-8157-51F5D9E9BA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ED11D-86B6-41D9-804F-B21E465E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525"/>
            <a:ext cx="9144000" cy="1714500"/>
          </a:xfrm>
        </p:spPr>
        <p:txBody>
          <a:bodyPr anchor="b"/>
          <a:lstStyle>
            <a:lvl1pPr algn="ctr"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DCADE-2A34-4B9D-9987-0330895D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125"/>
            <a:ext cx="9144000" cy="1247775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D87C84-1993-43C1-A570-C771C220F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50" y="6162674"/>
            <a:ext cx="4772025" cy="314325"/>
          </a:xfrm>
        </p:spPr>
        <p:txBody>
          <a:bodyPr>
            <a:normAutofit/>
          </a:bodyPr>
          <a:lstStyle>
            <a:lvl1pPr marL="0" indent="0" algn="ctr">
              <a:buNone/>
              <a:defRPr sz="1350" cap="all" baseline="0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C8DC6-096E-714D-AF28-5869725897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3" y="654528"/>
            <a:ext cx="3540072" cy="7744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EF1488-91C4-7449-841C-78AF4CE5EB83}"/>
              </a:ext>
            </a:extLst>
          </p:cNvPr>
          <p:cNvCxnSpPr/>
          <p:nvPr userDrawn="1"/>
        </p:nvCxnSpPr>
        <p:spPr>
          <a:xfrm>
            <a:off x="1769036" y="2752725"/>
            <a:ext cx="180975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4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A0E-D963-4BA4-863C-413B32E5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1A79-8F5C-4459-9F47-4F4A56020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C6A6-466D-458F-9462-128882D6EF6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90FDB3-7706-4B32-BD35-532B4AC7ECDA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9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ortr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A0E-D963-4BA4-863C-413B32E51A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2675" y="1152524"/>
            <a:ext cx="5191124" cy="5162121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1A79-8F5C-4459-9F47-4F4A56020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C6A6-466D-458F-9462-128882D6EF6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C1F0F3F-166A-422E-B49B-E35296BC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23950"/>
            <a:ext cx="4419600" cy="519069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85506D-9F69-4855-B473-3BFDAF44ED69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9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BB98-3A1E-4BA6-A18A-C711FCA9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B3EF-8293-4FA5-B31C-91F5BA7D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0800" y="1868400"/>
            <a:ext cx="4680000" cy="444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6ED27-71A5-4DAD-A199-5EA0A05E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00" y="1868400"/>
            <a:ext cx="4680000" cy="444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24C3-5F25-4ACD-A2D4-0198F4B9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D6D0-37D4-42A5-B774-5A583D84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79724-736B-42D4-9FC2-BBF87F4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462DF-95A9-4839-9F28-1A83BCE28186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B1926-9526-4026-8069-F153FB78B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93EDA0-B8B5-41ED-80CE-BFDA6DF8FC4B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BB98-3A1E-4BA6-A18A-C711FCA9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B3EF-8293-4FA5-B31C-91F5BA7D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0800" y="2352674"/>
            <a:ext cx="4680000" cy="3965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6ED27-71A5-4DAD-A199-5EA0A05E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00" y="2352674"/>
            <a:ext cx="4680000" cy="3965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24C3-5F25-4ACD-A2D4-0198F4B9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D6D0-37D4-42A5-B774-5A583D84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79724-736B-42D4-9FC2-BBF87F4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673FD0-9E13-4C1A-B859-688309735A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60800" y="1868399"/>
            <a:ext cx="4680000" cy="37950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81F1501-AF73-4AAC-9FF0-0767311D3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7500" y="1868399"/>
            <a:ext cx="4687888" cy="37950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E178B-FD49-4EE2-9A05-5F6BE0A0483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110D8-F82F-4692-8B00-F633DEF1A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32C51C-6D36-4A71-A1DB-6C92A35CA313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1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F29153F9-78D4-4D70-B44A-4B9B91D91CB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62675" y="771525"/>
            <a:ext cx="5638800" cy="55340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42925"/>
            <a:ext cx="4181476" cy="1114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A0E-D963-4BA4-863C-413B32E5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4181476" cy="444817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296D0-EF25-4659-9A29-DE874EE0BD57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2D0369-8EEE-446D-A24C-9E71B18567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66C09-963E-47DD-8166-11F0934BF635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42925"/>
            <a:ext cx="4181476" cy="1114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A0E-D963-4BA4-863C-413B32E5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4181476" cy="4448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E416A-BFDB-410E-9AC9-671259E5DA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2675" y="771525"/>
            <a:ext cx="5638800" cy="5534025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296D0-EF25-4659-9A29-DE874EE0BD57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2D0369-8EEE-446D-A24C-9E71B18567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66C09-963E-47DD-8166-11F0934BF635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9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564FE-F745-443F-8321-B0EFD169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991725" cy="11144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1581-2B37-40B3-825A-043921DF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866900"/>
            <a:ext cx="9991725" cy="4448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72D0-FD25-45C4-A82E-F4094DCDE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86725" y="203200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bg2"/>
                </a:solidFill>
              </a:defRPr>
            </a:lvl1pPr>
          </a:lstStyle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8871-7BC3-4A13-9CC9-B9A1DB22F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7025" y="203200"/>
            <a:ext cx="411480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17DA-0D3F-410F-A9AA-3171ED151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349" y="203200"/>
            <a:ext cx="523875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bg2"/>
                </a:solidFill>
              </a:defRPr>
            </a:lvl1pPr>
          </a:lstStyle>
          <a:p>
            <a:fld id="{1E68DD1B-5CD8-424B-8173-19E182143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8493A-1FC9-483C-BC41-405831F9D965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50" r:id="rId4"/>
    <p:sldLayoutId id="2147483662" r:id="rId5"/>
    <p:sldLayoutId id="2147483652" r:id="rId6"/>
    <p:sldLayoutId id="2147483661" r:id="rId7"/>
    <p:sldLayoutId id="2147483663" r:id="rId8"/>
    <p:sldLayoutId id="2147483660" r:id="rId9"/>
    <p:sldLayoutId id="2147483664" r:id="rId10"/>
    <p:sldLayoutId id="2147483665" r:id="rId11"/>
    <p:sldLayoutId id="2147483654" r:id="rId12"/>
    <p:sldLayoutId id="2147483671" r:id="rId13"/>
    <p:sldLayoutId id="2147483655" r:id="rId14"/>
    <p:sldLayoutId id="2147483651" r:id="rId15"/>
    <p:sldLayoutId id="2147483666" r:id="rId16"/>
    <p:sldLayoutId id="2147483667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8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1450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80975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80975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3ABC-9A46-4327-BF74-FE0C643D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43" y="2004350"/>
            <a:ext cx="10953429" cy="1714500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﻿Assessing the potential for deep learning and computer vision to identify bumble bee species from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C7021-FB77-4D35-AE1D-A857D1A42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43" y="3976406"/>
            <a:ext cx="8911390" cy="1247775"/>
          </a:xfrm>
        </p:spPr>
        <p:txBody>
          <a:bodyPr/>
          <a:lstStyle/>
          <a:p>
            <a:pPr algn="l"/>
            <a:r>
              <a:rPr lang="fi-FI" sz="2800" dirty="0" err="1"/>
              <a:t>Adarsh</a:t>
            </a:r>
            <a:r>
              <a:rPr lang="fi-FI" sz="2800" dirty="0"/>
              <a:t> </a:t>
            </a:r>
            <a:r>
              <a:rPr lang="fi-FI" sz="2800" dirty="0" err="1"/>
              <a:t>Ghimire</a:t>
            </a:r>
            <a:endParaRPr lang="fi-FI" sz="2800" dirty="0"/>
          </a:p>
          <a:p>
            <a:pPr algn="l"/>
            <a:endParaRPr lang="fi-FI" sz="2800" dirty="0"/>
          </a:p>
          <a:p>
            <a:pPr algn="l"/>
            <a:r>
              <a:rPr lang="fi-FI" sz="2800" dirty="0"/>
              <a:t>100058927</a:t>
            </a:r>
          </a:p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6F05C-E8E5-40A0-96E2-70DA59031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043" y="5490499"/>
            <a:ext cx="6730165" cy="314325"/>
          </a:xfrm>
        </p:spPr>
        <p:txBody>
          <a:bodyPr/>
          <a:lstStyle/>
          <a:p>
            <a:pPr algn="l"/>
            <a:r>
              <a:rPr lang="en-US" dirty="0"/>
              <a:t>18 April 2021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3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18541"/>
            <a:ext cx="11387328" cy="1114425"/>
          </a:xfrm>
        </p:spPr>
        <p:txBody>
          <a:bodyPr/>
          <a:lstStyle/>
          <a:p>
            <a:r>
              <a:rPr lang="en-US" dirty="0"/>
              <a:t>Major improvement that can be done on current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21" y="1574293"/>
            <a:ext cx="10976228" cy="5283707"/>
          </a:xfrm>
        </p:spPr>
        <p:txBody>
          <a:bodyPr>
            <a:normAutofit/>
          </a:bodyPr>
          <a:lstStyle/>
          <a:p>
            <a:pPr marL="361950" lvl="1" indent="0" algn="just">
              <a:buNone/>
            </a:pPr>
            <a:endParaRPr lang="en-US" b="1" dirty="0"/>
          </a:p>
          <a:p>
            <a:pPr lvl="1" algn="just"/>
            <a:r>
              <a:rPr lang="en-US" b="1" dirty="0"/>
              <a:t>The applied deep learning architectures are not designed with attention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These architecture learns the global feature of the image</a:t>
            </a:r>
          </a:p>
          <a:p>
            <a:pPr lvl="1" algn="just"/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/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Different variants of bees differs from each other based on some specific feature on them</a:t>
            </a:r>
          </a:p>
          <a:p>
            <a:pPr lvl="1" algn="just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Attention mechanism </a:t>
            </a:r>
            <a:r>
              <a:rPr lang="en-US" b="1" dirty="0"/>
              <a:t>can be a powerful tool for this task.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Attention network such as transformer network, convolutional block attention module can be applied for finding region of attention or feature on bee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Finding such specific attentive pattern can be a useful feature for accurate classification task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Use Grad-CAM visualization figuring out where the network is giving attention</a:t>
            </a:r>
          </a:p>
          <a:p>
            <a:pPr lvl="1" algn="just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2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640461"/>
            <a:ext cx="11387328" cy="1114425"/>
          </a:xfrm>
        </p:spPr>
        <p:txBody>
          <a:bodyPr/>
          <a:lstStyle/>
          <a:p>
            <a:r>
              <a:rPr lang="en-US" dirty="0"/>
              <a:t>Major Improvements that can be done on current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21" y="2098549"/>
            <a:ext cx="10976228" cy="5283707"/>
          </a:xfrm>
        </p:spPr>
        <p:txBody>
          <a:bodyPr>
            <a:normAutofit/>
          </a:bodyPr>
          <a:lstStyle/>
          <a:p>
            <a:pPr lvl="1" algn="just"/>
            <a:r>
              <a:rPr lang="en-US" b="1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Siamese Network </a:t>
            </a:r>
            <a:r>
              <a:rPr lang="en-US" b="1" dirty="0"/>
              <a:t>for class agnostic classification</a:t>
            </a:r>
          </a:p>
          <a:p>
            <a:pPr lvl="1" algn="just"/>
            <a:endParaRPr lang="en-US" b="1" dirty="0"/>
          </a:p>
          <a:p>
            <a:pPr lvl="2" algn="just"/>
            <a:r>
              <a:rPr lang="en-US" b="1" dirty="0"/>
              <a:t>This can be better solution for identification of bees with less data</a:t>
            </a:r>
          </a:p>
          <a:p>
            <a:pPr lvl="2" algn="just"/>
            <a:endParaRPr lang="en-US" b="1" dirty="0"/>
          </a:p>
          <a:p>
            <a:pPr lvl="2" algn="just"/>
            <a:r>
              <a:rPr lang="en-US" b="1" dirty="0"/>
              <a:t>Siamese network trained with triplet-loss can help to identify bees very accurately</a:t>
            </a:r>
          </a:p>
          <a:p>
            <a:pPr lvl="3" algn="just"/>
            <a:endParaRPr lang="en-US" b="1" dirty="0"/>
          </a:p>
          <a:p>
            <a:pPr lvl="3" algn="just"/>
            <a:r>
              <a:rPr lang="en-US" b="1" dirty="0"/>
              <a:t>Since, they are capable of performing classification on face recognition task with 99.78+% accuracy</a:t>
            </a:r>
          </a:p>
          <a:p>
            <a:pPr lvl="1" algn="just"/>
            <a:endParaRPr lang="en-US" b="1" dirty="0"/>
          </a:p>
          <a:p>
            <a:pPr lvl="2" algn="just"/>
            <a:r>
              <a:rPr lang="en-US" b="1" dirty="0"/>
              <a:t>Class specific bees feature vector can be developed and saved, for later one-shot classification of bees on future images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Using of Generative Adversarial Network for generating synthetic images</a:t>
            </a:r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2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311277"/>
            <a:ext cx="4667251" cy="111442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4" y="1684020"/>
            <a:ext cx="9467853" cy="24856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Pollinators population is declining</a:t>
            </a:r>
          </a:p>
          <a:p>
            <a:pPr algn="just"/>
            <a:r>
              <a:rPr lang="en-US" dirty="0"/>
              <a:t>Conservation of pollinators is a necessity</a:t>
            </a:r>
          </a:p>
          <a:p>
            <a:pPr algn="just"/>
            <a:r>
              <a:rPr lang="en-US" dirty="0"/>
              <a:t>﻿Number of species and population size in an area can only be assessed when they are accurately identified</a:t>
            </a:r>
          </a:p>
          <a:p>
            <a:pPr algn="just"/>
            <a:r>
              <a:rPr lang="en-US" dirty="0"/>
              <a:t>Species level identification is :</a:t>
            </a:r>
          </a:p>
          <a:p>
            <a:pPr lvl="1" algn="just"/>
            <a:r>
              <a:rPr lang="en-US" dirty="0"/>
              <a:t>Expensive</a:t>
            </a:r>
          </a:p>
          <a:p>
            <a:pPr lvl="1" algn="just"/>
            <a:r>
              <a:rPr lang="en-US" dirty="0"/>
              <a:t>Time Consuming</a:t>
            </a:r>
          </a:p>
          <a:p>
            <a:pPr lvl="1" algn="just"/>
            <a:r>
              <a:rPr lang="en-US" dirty="0"/>
              <a:t>Requires taxonomic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8F7751-3A84-9243-9D15-20844912964B}"/>
              </a:ext>
            </a:extLst>
          </p:cNvPr>
          <p:cNvSpPr txBox="1">
            <a:spLocks/>
          </p:cNvSpPr>
          <p:nvPr/>
        </p:nvSpPr>
        <p:spPr>
          <a:xfrm>
            <a:off x="1362073" y="4070222"/>
            <a:ext cx="4667251" cy="11144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spc="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A70344-EC34-1E48-A024-8D6770AF6DE1}"/>
              </a:ext>
            </a:extLst>
          </p:cNvPr>
          <p:cNvSpPr txBox="1">
            <a:spLocks/>
          </p:cNvSpPr>
          <p:nvPr/>
        </p:nvSpPr>
        <p:spPr>
          <a:xfrm>
            <a:off x="1362075" y="5374004"/>
            <a:ext cx="9467852" cy="19979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5350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problem is specifically a multi-class classification problem</a:t>
            </a:r>
          </a:p>
          <a:p>
            <a:pPr algn="just"/>
            <a:r>
              <a:rPr lang="en-US" dirty="0"/>
              <a:t>Many deep learning architectures exist to solve this problem</a:t>
            </a:r>
          </a:p>
          <a:p>
            <a:pPr algn="just"/>
            <a:r>
              <a:rPr lang="en-US" dirty="0"/>
              <a:t>Thus, using deep learning and computer vision for automating the identification of bees is an appropriate approach.</a:t>
            </a:r>
          </a:p>
        </p:txBody>
      </p:sp>
    </p:spTree>
    <p:extLst>
      <p:ext uri="{BB962C8B-B14F-4D97-AF65-F5344CB8AC3E}">
        <p14:creationId xmlns:p14="http://schemas.microsoft.com/office/powerpoint/2010/main" val="53725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7842886" cy="1114425"/>
          </a:xfrm>
        </p:spPr>
        <p:txBody>
          <a:bodyPr/>
          <a:lstStyle/>
          <a:p>
            <a:r>
              <a:rPr lang="en-US" dirty="0"/>
              <a:t>Paper Scope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4" y="1866900"/>
            <a:ext cx="9659493" cy="4119371"/>
          </a:xfrm>
        </p:spPr>
        <p:txBody>
          <a:bodyPr>
            <a:normAutofit/>
          </a:bodyPr>
          <a:lstStyle/>
          <a:p>
            <a:r>
              <a:rPr lang="en-US" dirty="0"/>
              <a:t>Four deep learning architectures has been tested:</a:t>
            </a:r>
          </a:p>
          <a:p>
            <a:pPr lvl="1"/>
            <a:r>
              <a:rPr lang="en-US" dirty="0"/>
              <a:t>Resnet</a:t>
            </a:r>
          </a:p>
          <a:p>
            <a:pPr lvl="1"/>
            <a:r>
              <a:rPr lang="en-US" dirty="0"/>
              <a:t>Wide Resnet</a:t>
            </a:r>
          </a:p>
          <a:p>
            <a:pPr lvl="1"/>
            <a:r>
              <a:rPr lang="en-US" dirty="0"/>
              <a:t>InceptionV3</a:t>
            </a:r>
          </a:p>
          <a:p>
            <a:pPr lvl="1"/>
            <a:r>
              <a:rPr lang="en-US" dirty="0" err="1"/>
              <a:t>MnasNet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Developed an automatic bee species identification web application</a:t>
            </a:r>
          </a:p>
          <a:p>
            <a:pPr lvl="1"/>
            <a:r>
              <a:rPr lang="en-US" dirty="0"/>
              <a:t>Best Identifier is based on InceptionV3 architecture</a:t>
            </a:r>
          </a:p>
          <a:p>
            <a:pPr lvl="1"/>
            <a:r>
              <a:rPr lang="en-US" dirty="0"/>
              <a:t>The system identifies bees from their image</a:t>
            </a:r>
          </a:p>
          <a:p>
            <a:pPr lvl="1"/>
            <a:r>
              <a:rPr lang="en-US" dirty="0"/>
              <a:t>System can identify bee with an accuracy of 91.6% and at 3.34ms.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7842886" cy="1114425"/>
          </a:xfrm>
        </p:spPr>
        <p:txBody>
          <a:bodyPr/>
          <a:lstStyle/>
          <a:p>
            <a:r>
              <a:rPr lang="en-US" dirty="0"/>
              <a:t>Machine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4" y="1866901"/>
            <a:ext cx="9659493" cy="238810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36 species of North American bumble bees needs to be identified</a:t>
            </a:r>
          </a:p>
          <a:p>
            <a:pPr lvl="2"/>
            <a:r>
              <a:rPr lang="en-US" dirty="0"/>
              <a:t>With varying lighting conditions in images</a:t>
            </a:r>
          </a:p>
          <a:p>
            <a:pPr lvl="2"/>
            <a:r>
              <a:rPr lang="en-US" dirty="0"/>
              <a:t>With varying background in the images</a:t>
            </a:r>
          </a:p>
          <a:p>
            <a:pPr lvl="2"/>
            <a:r>
              <a:rPr lang="en-US" dirty="0"/>
              <a:t>Varying orientation of image</a:t>
            </a:r>
          </a:p>
          <a:p>
            <a:pPr lvl="2"/>
            <a:r>
              <a:rPr lang="en-US" dirty="0"/>
              <a:t>Partially obscured image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EBEB2-5467-7340-A2BA-940F26651EE9}"/>
              </a:ext>
            </a:extLst>
          </p:cNvPr>
          <p:cNvSpPr txBox="1">
            <a:spLocks/>
          </p:cNvSpPr>
          <p:nvPr/>
        </p:nvSpPr>
        <p:spPr>
          <a:xfrm>
            <a:off x="1362073" y="4070222"/>
            <a:ext cx="4667251" cy="11144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spc="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432975-2B53-4945-A4A0-A3A4988E759D}"/>
              </a:ext>
            </a:extLst>
          </p:cNvPr>
          <p:cNvSpPr txBox="1">
            <a:spLocks/>
          </p:cNvSpPr>
          <p:nvPr/>
        </p:nvSpPr>
        <p:spPr>
          <a:xfrm>
            <a:off x="1362075" y="5374004"/>
            <a:ext cx="9467852" cy="19979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5350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Applying Convolutional Neural Network Architecture for learning the features from the images</a:t>
            </a:r>
          </a:p>
        </p:txBody>
      </p:sp>
    </p:spTree>
    <p:extLst>
      <p:ext uri="{BB962C8B-B14F-4D97-AF65-F5344CB8AC3E}">
        <p14:creationId xmlns:p14="http://schemas.microsoft.com/office/powerpoint/2010/main" val="370163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201549"/>
            <a:ext cx="7842886" cy="1114425"/>
          </a:xfrm>
        </p:spPr>
        <p:txBody>
          <a:bodyPr/>
          <a:lstStyle/>
          <a:p>
            <a:r>
              <a:rPr lang="en-US" dirty="0"/>
              <a:t>Raw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4" y="1427989"/>
            <a:ext cx="6428613" cy="1473707"/>
          </a:xfrm>
        </p:spPr>
        <p:txBody>
          <a:bodyPr>
            <a:normAutofit/>
          </a:bodyPr>
          <a:lstStyle/>
          <a:p>
            <a:pPr lvl="1" algn="just"/>
            <a:r>
              <a:rPr lang="en-US" b="1" dirty="0"/>
              <a:t>Verified Images of bumble bees were first collected from : ﻿Bumble Bee Watch, </a:t>
            </a:r>
            <a:r>
              <a:rPr lang="en-US" b="1" dirty="0" err="1"/>
              <a:t>iNaturalist</a:t>
            </a:r>
            <a:r>
              <a:rPr lang="en-US" b="1" dirty="0"/>
              <a:t>, and </a:t>
            </a:r>
            <a:r>
              <a:rPr lang="en-US" b="1" dirty="0" err="1"/>
              <a:t>BugGuide</a:t>
            </a:r>
            <a:endParaRPr lang="en-US" b="1" dirty="0"/>
          </a:p>
          <a:p>
            <a:pPr lvl="1" algn="just"/>
            <a:r>
              <a:rPr lang="en-US" b="1" dirty="0"/>
              <a:t>Total Images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120,000</a:t>
            </a:r>
          </a:p>
          <a:p>
            <a:pPr lvl="1" algn="just"/>
            <a:r>
              <a:rPr lang="en-US" b="1" dirty="0"/>
              <a:t>Original Total target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42</a:t>
            </a:r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0A6266-7460-764C-8B53-B05D17421C28}"/>
              </a:ext>
            </a:extLst>
          </p:cNvPr>
          <p:cNvSpPr txBox="1">
            <a:spLocks/>
          </p:cNvSpPr>
          <p:nvPr/>
        </p:nvSpPr>
        <p:spPr>
          <a:xfrm>
            <a:off x="1362074" y="2913887"/>
            <a:ext cx="7842886" cy="66323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spc="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77EE57-313E-ED41-8E45-C5750A558139}"/>
              </a:ext>
            </a:extLst>
          </p:cNvPr>
          <p:cNvSpPr txBox="1">
            <a:spLocks/>
          </p:cNvSpPr>
          <p:nvPr/>
        </p:nvSpPr>
        <p:spPr>
          <a:xfrm>
            <a:off x="1266254" y="3653029"/>
            <a:ext cx="6524434" cy="32049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5350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80975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b="1" dirty="0"/>
              <a:t>Original Images were cropped tightly to target using an object detection algorithm</a:t>
            </a:r>
          </a:p>
          <a:p>
            <a:pPr lvl="1" algn="just"/>
            <a:r>
              <a:rPr lang="en-US" b="1" dirty="0"/>
              <a:t>﻿Detection algorithm errors included false positives which were discarded manually</a:t>
            </a:r>
          </a:p>
          <a:p>
            <a:pPr lvl="1" algn="just"/>
            <a:r>
              <a:rPr lang="en-US" b="1" dirty="0"/>
              <a:t>Relabeled mis-labelled data</a:t>
            </a:r>
          </a:p>
          <a:p>
            <a:pPr lvl="1" algn="just"/>
            <a:r>
              <a:rPr lang="en-US" b="1" dirty="0"/>
              <a:t>Discarded images less than 200x200 pixels</a:t>
            </a:r>
          </a:p>
          <a:p>
            <a:pPr lvl="1" algn="just"/>
            <a:r>
              <a:rPr lang="en-US" b="1" dirty="0"/>
              <a:t>At least 150 images per bee species was required</a:t>
            </a:r>
          </a:p>
          <a:p>
            <a:pPr lvl="1" algn="just"/>
            <a:r>
              <a:rPr lang="en-US" b="1" dirty="0"/>
              <a:t>6 species did not meet criteria</a:t>
            </a:r>
          </a:p>
          <a:p>
            <a:pPr lvl="1" algn="just"/>
            <a:r>
              <a:rPr lang="en-US" b="1" dirty="0"/>
              <a:t>Final target size </a:t>
            </a:r>
            <a:r>
              <a:rPr lang="en-US" b="1" dirty="0">
                <a:sym typeface="Wingdings" pitchFamily="2" charset="2"/>
              </a:rPr>
              <a:t> 36</a:t>
            </a:r>
          </a:p>
          <a:p>
            <a:pPr lvl="1" algn="just"/>
            <a:r>
              <a:rPr lang="en-US" b="1" dirty="0">
                <a:sym typeface="Wingdings" pitchFamily="2" charset="2"/>
              </a:rPr>
              <a:t>Training Size  89,776</a:t>
            </a:r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E645E3-67B9-1B43-9087-D5C88E033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1315974"/>
            <a:ext cx="3604228" cy="52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1549"/>
            <a:ext cx="11387328" cy="1114425"/>
          </a:xfrm>
        </p:spPr>
        <p:txBody>
          <a:bodyPr/>
          <a:lstStyle/>
          <a:p>
            <a:r>
              <a:rPr lang="en-US" dirty="0"/>
              <a:t>Deep learning architecture design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21" y="1574293"/>
            <a:ext cx="10976228" cy="5283707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﻿Deep neural networks suffers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vanishing gradient problem</a:t>
            </a:r>
          </a:p>
          <a:p>
            <a:pPr lvl="1" algn="just"/>
            <a:r>
              <a:rPr lang="en-US" b="1" dirty="0"/>
              <a:t>Prevents the adjustment of model weights during the training process</a:t>
            </a:r>
          </a:p>
          <a:p>
            <a:pPr lvl="1" algn="just"/>
            <a:r>
              <a:rPr lang="en-US" b="1" dirty="0"/>
              <a:t>Making hard to improve model performance before ﻿information passes through the end of the network</a:t>
            </a:r>
          </a:p>
          <a:p>
            <a:pPr lvl="1" algn="just"/>
            <a:endParaRPr lang="en-US" b="1" dirty="0"/>
          </a:p>
          <a:p>
            <a:pPr algn="just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﻿ResNet-101</a:t>
            </a:r>
            <a:r>
              <a:rPr lang="en-US" b="1" dirty="0"/>
              <a:t> addressed this problem by using skip connections that allow useful layer output to pass over groups of layers (or residual blocks) and thus penetrate much further into deep networks.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Wide-ResNet-101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is wider but shallower than ResNet-101. This difference in architecture allows information to more easily pass through the network while providing a greater number of channels to maintain performance.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InceptionV3</a:t>
            </a:r>
            <a:r>
              <a:rPr lang="en-US" b="1" dirty="0"/>
              <a:t> has fewer layers but achieves greater computational efficiency by using factorized convolution, which breaks down channels into simpler linear sequences while maintaining spatial context within the image.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MnasNet-A1</a:t>
            </a:r>
            <a:r>
              <a:rPr lang="en-US" dirty="0"/>
              <a:t> </a:t>
            </a:r>
            <a:r>
              <a:rPr lang="en-US" b="1" dirty="0"/>
              <a:t>was designed to be faster for mobile devices and thus has the fewest layers </a:t>
            </a:r>
            <a:r>
              <a:rPr lang="en-US" dirty="0"/>
              <a:t>then other models</a:t>
            </a:r>
            <a:r>
              <a:rPr lang="en-US" b="1" dirty="0"/>
              <a:t>. </a:t>
            </a:r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1549"/>
            <a:ext cx="11387328" cy="1114425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21" y="1574293"/>
            <a:ext cx="10976228" cy="5283707"/>
          </a:xfrm>
        </p:spPr>
        <p:txBody>
          <a:bodyPr>
            <a:normAutofit/>
          </a:bodyPr>
          <a:lstStyle/>
          <a:p>
            <a:pPr lvl="1" algn="just"/>
            <a:r>
              <a:rPr lang="en-US" b="1" dirty="0"/>
              <a:t>Image size 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lvl="2" algn="just"/>
            <a:r>
              <a:rPr lang="en-US" b="1" dirty="0">
                <a:sym typeface="Wingdings" pitchFamily="2" charset="2"/>
              </a:rPr>
              <a:t>224x224 pixel for </a:t>
            </a:r>
            <a:r>
              <a:rPr lang="en-US" b="1" dirty="0" err="1">
                <a:sym typeface="Wingdings" pitchFamily="2" charset="2"/>
              </a:rPr>
              <a:t>ResNet</a:t>
            </a:r>
            <a:r>
              <a:rPr lang="en-US" b="1" dirty="0">
                <a:sym typeface="Wingdings" pitchFamily="2" charset="2"/>
              </a:rPr>
              <a:t>, Wide-</a:t>
            </a:r>
            <a:r>
              <a:rPr lang="en-US" b="1" dirty="0" err="1">
                <a:sym typeface="Wingdings" pitchFamily="2" charset="2"/>
              </a:rPr>
              <a:t>ResNet</a:t>
            </a:r>
            <a:r>
              <a:rPr lang="en-US" b="1" dirty="0">
                <a:sym typeface="Wingdings" pitchFamily="2" charset="2"/>
              </a:rPr>
              <a:t>, and, </a:t>
            </a:r>
            <a:r>
              <a:rPr lang="en-US" b="1" dirty="0" err="1">
                <a:sym typeface="Wingdings" pitchFamily="2" charset="2"/>
              </a:rPr>
              <a:t>MnasNet</a:t>
            </a:r>
            <a:r>
              <a:rPr lang="en-US" b="1" dirty="0">
                <a:sym typeface="Wingdings" pitchFamily="2" charset="2"/>
              </a:rPr>
              <a:t>. </a:t>
            </a:r>
          </a:p>
          <a:p>
            <a:pPr lvl="2" algn="just"/>
            <a:r>
              <a:rPr lang="en-US" b="1" dirty="0">
                <a:sym typeface="Wingdings" pitchFamily="2" charset="2"/>
              </a:rPr>
              <a:t>299x299 pixel for Inception</a:t>
            </a:r>
            <a:endParaRPr lang="en-US" b="1" dirty="0"/>
          </a:p>
          <a:p>
            <a:pPr lvl="1" algn="just"/>
            <a:r>
              <a:rPr lang="en-US" b="1" dirty="0"/>
              <a:t>Train test split ratio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80:20</a:t>
            </a:r>
          </a:p>
          <a:p>
            <a:pPr lvl="1" algn="just"/>
            <a:r>
              <a:rPr lang="en-US" b="1" dirty="0"/>
              <a:t>Use of pre-trained models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pretrained on ImageNet Database</a:t>
            </a:r>
          </a:p>
          <a:p>
            <a:pPr lvl="1" algn="just"/>
            <a:r>
              <a:rPr lang="en-US" b="1" dirty="0"/>
              <a:t>Retraining of pretrained models</a:t>
            </a:r>
          </a:p>
          <a:p>
            <a:pPr lvl="1" algn="just"/>
            <a:r>
              <a:rPr lang="en-US" b="1" dirty="0"/>
              <a:t>Image augmentation strategies applied :</a:t>
            </a:r>
          </a:p>
          <a:p>
            <a:pPr lvl="2" algn="just"/>
            <a:r>
              <a:rPr lang="en-US" b="1" dirty="0"/>
              <a:t>Increase generalizability</a:t>
            </a:r>
          </a:p>
          <a:p>
            <a:pPr lvl="2" algn="just"/>
            <a:r>
              <a:rPr lang="en-US" b="1" dirty="0"/>
              <a:t>Reduce Overfitting</a:t>
            </a:r>
          </a:p>
          <a:p>
            <a:pPr lvl="1" algn="just"/>
            <a:r>
              <a:rPr lang="en-US" b="1" dirty="0"/>
              <a:t>Augmentation strategies:</a:t>
            </a:r>
          </a:p>
          <a:p>
            <a:pPr lvl="2" algn="just"/>
            <a:r>
              <a:rPr lang="en-US" b="1" dirty="0"/>
              <a:t>Rotation &lt; 100 degree</a:t>
            </a:r>
          </a:p>
          <a:p>
            <a:pPr lvl="2" algn="just"/>
            <a:r>
              <a:rPr lang="en-US" b="1" dirty="0"/>
              <a:t>Crop &lt; 10%</a:t>
            </a:r>
          </a:p>
          <a:p>
            <a:pPr lvl="2" algn="just"/>
            <a:r>
              <a:rPr lang="en-US" b="1" dirty="0"/>
              <a:t>Sheer &lt; 30%</a:t>
            </a:r>
          </a:p>
          <a:p>
            <a:pPr lvl="2" algn="just"/>
            <a:r>
              <a:rPr lang="en-US" b="1" dirty="0"/>
              <a:t>Horizontal flip</a:t>
            </a:r>
          </a:p>
          <a:p>
            <a:pPr lvl="1" algn="just"/>
            <a:r>
              <a:rPr lang="en-US" b="1" dirty="0"/>
              <a:t>To overcome class imbalance, class weights were given during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1549"/>
            <a:ext cx="11387328" cy="1114425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21" y="1574293"/>
            <a:ext cx="10976228" cy="5283707"/>
          </a:xfrm>
        </p:spPr>
        <p:txBody>
          <a:bodyPr>
            <a:normAutofit/>
          </a:bodyPr>
          <a:lstStyle/>
          <a:p>
            <a:pPr lvl="1" algn="just"/>
            <a:r>
              <a:rPr lang="en-US" b="1" dirty="0"/>
              <a:t>Optimizer – Stochastic Gradient Descent (SGD)</a:t>
            </a:r>
          </a:p>
          <a:p>
            <a:pPr lvl="1" algn="just"/>
            <a:r>
              <a:rPr lang="en-US" b="1" dirty="0">
                <a:sym typeface="Wingdings" pitchFamily="2" charset="2"/>
              </a:rPr>
              <a:t>Batch normalization applied on network layers</a:t>
            </a:r>
            <a:endParaRPr lang="en-US" b="1" dirty="0"/>
          </a:p>
          <a:p>
            <a:pPr lvl="1" algn="just"/>
            <a:r>
              <a:rPr lang="en-US" b="1" dirty="0"/>
              <a:t>Initial Learning rate </a:t>
            </a:r>
            <a:r>
              <a:rPr lang="en-US" b="1" dirty="0">
                <a:sym typeface="Wingdings" pitchFamily="2" charset="2"/>
              </a:rPr>
              <a:t> 0.01 for all networks except </a:t>
            </a:r>
            <a:r>
              <a:rPr lang="en-US" b="1" dirty="0" err="1">
                <a:sym typeface="Wingdings" pitchFamily="2" charset="2"/>
              </a:rPr>
              <a:t>MnasNet</a:t>
            </a:r>
            <a:r>
              <a:rPr lang="en-US" b="1" dirty="0">
                <a:sym typeface="Wingdings" pitchFamily="2" charset="2"/>
              </a:rPr>
              <a:t> which was set to 0.1</a:t>
            </a:r>
          </a:p>
          <a:p>
            <a:pPr lvl="1" algn="just"/>
            <a:r>
              <a:rPr lang="en-US" b="1" dirty="0">
                <a:sym typeface="Wingdings" pitchFamily="2" charset="2"/>
              </a:rPr>
              <a:t>Learning rate reduction factor 10, after each 30 epochs</a:t>
            </a:r>
          </a:p>
          <a:p>
            <a:pPr lvl="1" algn="just"/>
            <a:r>
              <a:rPr lang="en-US" b="1" dirty="0">
                <a:sym typeface="Wingdings" pitchFamily="2" charset="2"/>
              </a:rPr>
              <a:t>Total epochs used  150</a:t>
            </a:r>
          </a:p>
          <a:p>
            <a:pPr lvl="1" algn="just"/>
            <a:r>
              <a:rPr lang="en-US" b="1" dirty="0">
                <a:sym typeface="Wingdings" pitchFamily="2" charset="2"/>
              </a:rPr>
              <a:t>Loss  Categorical </a:t>
            </a:r>
            <a:r>
              <a:rPr lang="en-US" b="1" dirty="0" err="1">
                <a:sym typeface="Wingdings" pitchFamily="2" charset="2"/>
              </a:rPr>
              <a:t>Crossentropy</a:t>
            </a:r>
            <a:endParaRPr lang="en-US" b="1" dirty="0">
              <a:sym typeface="Wingdings" pitchFamily="2" charset="2"/>
            </a:endParaRPr>
          </a:p>
          <a:p>
            <a:pPr lvl="1" algn="just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1549"/>
            <a:ext cx="11387328" cy="1114425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21" y="1574293"/>
            <a:ext cx="10976228" cy="5283707"/>
          </a:xfrm>
        </p:spPr>
        <p:txBody>
          <a:bodyPr>
            <a:normAutofit/>
          </a:bodyPr>
          <a:lstStyle/>
          <a:p>
            <a:pPr lvl="1" algn="just"/>
            <a:r>
              <a:rPr lang="en-US" b="1" dirty="0"/>
              <a:t>Precision</a:t>
            </a:r>
          </a:p>
          <a:p>
            <a:pPr lvl="1" algn="just"/>
            <a:r>
              <a:rPr lang="en-US" b="1" dirty="0"/>
              <a:t>Recall</a:t>
            </a:r>
          </a:p>
          <a:p>
            <a:pPr lvl="1" algn="just"/>
            <a:r>
              <a:rPr lang="en-US" b="1" dirty="0"/>
              <a:t>Speed of prediction</a:t>
            </a:r>
          </a:p>
          <a:p>
            <a:pPr lvl="1" algn="just"/>
            <a:r>
              <a:rPr lang="en-US" b="1" dirty="0"/>
              <a:t>Macro precision </a:t>
            </a:r>
            <a:r>
              <a:rPr lang="en-US" b="1" dirty="0">
                <a:sym typeface="Wingdings" pitchFamily="2" charset="2"/>
              </a:rPr>
              <a:t> ﻿ the mean of species-level precision scores</a:t>
            </a:r>
            <a:endParaRPr lang="en-US" b="1" dirty="0"/>
          </a:p>
          <a:p>
            <a:pPr lvl="1" algn="just"/>
            <a:r>
              <a:rPr lang="en-US" b="1" dirty="0"/>
              <a:t>Macro recall </a:t>
            </a:r>
            <a:r>
              <a:rPr lang="en-US" b="1" dirty="0">
                <a:sym typeface="Wingdings" pitchFamily="2" charset="2"/>
              </a:rPr>
              <a:t> ﻿mean of species-level recall scores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presentation by Adarsh Ghimire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9DBFC-5241-6748-9117-F1A1592D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" y="3832352"/>
            <a:ext cx="12026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4859"/>
      </p:ext>
    </p:extLst>
  </p:cSld>
  <p:clrMapOvr>
    <a:masterClrMapping/>
  </p:clrMapOvr>
</p:sld>
</file>

<file path=ppt/theme/theme1.xml><?xml version="1.0" encoding="utf-8"?>
<a:theme xmlns:a="http://schemas.openxmlformats.org/drawingml/2006/main" name="KU Theme">
  <a:themeElements>
    <a:clrScheme name="KU">
      <a:dk1>
        <a:sysClr val="windowText" lastClr="000000"/>
      </a:dk1>
      <a:lt1>
        <a:sysClr val="window" lastClr="FFFFFF"/>
      </a:lt1>
      <a:dk2>
        <a:srgbClr val="0047BA"/>
      </a:dk2>
      <a:lt2>
        <a:srgbClr val="96969A"/>
      </a:lt2>
      <a:accent1>
        <a:srgbClr val="00CE7C"/>
      </a:accent1>
      <a:accent2>
        <a:srgbClr val="E53E51"/>
      </a:accent2>
      <a:accent3>
        <a:srgbClr val="84DADE"/>
      </a:accent3>
      <a:accent4>
        <a:srgbClr val="4C3041"/>
      </a:accent4>
      <a:accent5>
        <a:srgbClr val="F5CE3E"/>
      </a:accent5>
      <a:accent6>
        <a:srgbClr val="D0CFC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U_presentation_template_v2018-04-09 E.potx" id="{AF960482-6B50-417C-AC38-1AFEBFC77BA4}" vid="{1F04D338-456F-4FFC-9561-BAAA645232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BCE9BEE86D22418B98990A0B028EF2" ma:contentTypeVersion="2" ma:contentTypeDescription="Create a new document." ma:contentTypeScope="" ma:versionID="aa1616543b3b6cd96cdde1c3d7fb1eed">
  <xsd:schema xmlns:xsd="http://www.w3.org/2001/XMLSchema" xmlns:xs="http://www.w3.org/2001/XMLSchema" xmlns:p="http://schemas.microsoft.com/office/2006/metadata/properties" xmlns:ns1="http://schemas.microsoft.com/sharepoint/v3" xmlns:ns2="557946a8-a765-46f2-8d44-445b86b509b9" targetNamespace="http://schemas.microsoft.com/office/2006/metadata/properties" ma:root="true" ma:fieldsID="2da6048df5bc345cad2b9c31d905ebe2" ns1:_="" ns2:_="">
    <xsd:import namespace="http://schemas.microsoft.com/sharepoint/v3"/>
    <xsd:import namespace="557946a8-a765-46f2-8d44-445b86b509b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946a8-a765-46f2-8d44-445b86b50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FD50A8C-CA97-4410-A798-5A85CCD8F1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06B998-7F07-4E38-8400-697D7731F4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57946a8-a765-46f2-8d44-445b86b50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510135-11A2-4CE9-AC9A-F9B5F7E81A9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Theme</Template>
  <TotalTime>201</TotalTime>
  <Words>869</Words>
  <Application>Microsoft Macintosh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KU Theme</vt:lpstr>
      <vt:lpstr>Assessing the potential for deep learning and computer vision to identify bumble bee species from images</vt:lpstr>
      <vt:lpstr>Problem Statement</vt:lpstr>
      <vt:lpstr>Paper Scope of work</vt:lpstr>
      <vt:lpstr>Machine Learning Problem</vt:lpstr>
      <vt:lpstr>Raw Dataset</vt:lpstr>
      <vt:lpstr>Deep learning architecture design considerations </vt:lpstr>
      <vt:lpstr>Model Training</vt:lpstr>
      <vt:lpstr>Model Training</vt:lpstr>
      <vt:lpstr>Performance Metrics</vt:lpstr>
      <vt:lpstr>Major improvement that can be done on current study</vt:lpstr>
      <vt:lpstr>Major Improvements that can be done on current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Goes Here</dc:title>
  <dc:creator>Majed Almansoori</dc:creator>
  <cp:lastModifiedBy>Adarsh  Ghimire</cp:lastModifiedBy>
  <cp:revision>39</cp:revision>
  <dcterms:created xsi:type="dcterms:W3CDTF">2018-04-29T10:48:36Z</dcterms:created>
  <dcterms:modified xsi:type="dcterms:W3CDTF">2021-04-17T22:40:31Z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0x010100E7BCE9BEE86D22418B98990A0B028EF2</vt:lpwstr>
  </property>
</Properties>
</file>