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71" r:id="rId5"/>
    <p:sldId id="261" r:id="rId6"/>
    <p:sldId id="262" r:id="rId7"/>
    <p:sldId id="264" r:id="rId8"/>
    <p:sldId id="272"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14A"/>
    <a:srgbClr val="FFFFFF"/>
    <a:srgbClr val="D0CFCD"/>
    <a:srgbClr val="004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0" autoAdjust="0"/>
    <p:restoredTop sz="94613" autoAdjust="0"/>
  </p:normalViewPr>
  <p:slideViewPr>
    <p:cSldViewPr snapToGrid="0" showGuides="1">
      <p:cViewPr varScale="1">
        <p:scale>
          <a:sx n="105" d="100"/>
          <a:sy n="105" d="100"/>
        </p:scale>
        <p:origin x="208"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66FD6-D2A9-4F00-B491-A99A8AA44ED0}" type="datetimeFigureOut">
              <a:rPr lang="en-US" smtClean="0"/>
              <a:t>4/11/21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F57D8-2956-440C-8FE5-2823967F9ED1}" type="slidenum">
              <a:rPr lang="en-US" smtClean="0"/>
              <a:t>‹#›</a:t>
            </a:fld>
            <a:endParaRPr lang="en-US"/>
          </a:p>
        </p:txBody>
      </p:sp>
    </p:spTree>
    <p:extLst>
      <p:ext uri="{BB962C8B-B14F-4D97-AF65-F5344CB8AC3E}">
        <p14:creationId xmlns:p14="http://schemas.microsoft.com/office/powerpoint/2010/main" val="381662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47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CEA79536-344B-4703-95C3-7F5AD0BFB3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823" y="654528"/>
            <a:ext cx="3540072" cy="774496"/>
          </a:xfrm>
          <a:prstGeom prst="rect">
            <a:avLst/>
          </a:prstGeom>
        </p:spPr>
      </p:pic>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rgbClr val="FFFFFF"/>
                </a:solidFill>
              </a:defRPr>
            </a:lvl1pPr>
            <a:lvl2pPr algn="ctr">
              <a:defRPr/>
            </a:lvl2pPr>
            <a:lvl3pPr algn="ctr">
              <a:defRPr/>
            </a:lvl3pPr>
            <a:lvl4pPr algn="ctr">
              <a:defRPr/>
            </a:lvl4pPr>
            <a:lvl5pPr algn="ctr">
              <a:defRPr/>
            </a:lvl5pPr>
          </a:lstStyle>
          <a:p>
            <a:pPr lvl="0"/>
            <a:r>
              <a:rPr lang="en-US"/>
              <a:t>Edit Master text styles</a:t>
            </a:r>
          </a:p>
        </p:txBody>
      </p:sp>
      <p:cxnSp>
        <p:nvCxnSpPr>
          <p:cNvPr id="14" name="Straight Connector 13">
            <a:extLst>
              <a:ext uri="{FF2B5EF4-FFF2-40B4-BE49-F238E27FC236}">
                <a16:creationId xmlns:a16="http://schemas.microsoft.com/office/drawing/2014/main" id="{BB5B0621-5201-4B3C-B3F3-03D9DDA06A71}"/>
              </a:ext>
            </a:extLst>
          </p:cNvPr>
          <p:cNvCxnSpPr/>
          <p:nvPr userDrawn="1"/>
        </p:nvCxnSpPr>
        <p:spPr>
          <a:xfrm>
            <a:off x="1769036"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66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828676" y="542925"/>
            <a:ext cx="10544174" cy="1114425"/>
          </a:xfrm>
        </p:spPr>
        <p:txBody>
          <a:bodyPr/>
          <a:lstStyle>
            <a:lvl1pPr algn="ctr">
              <a:defRPr/>
            </a:lvl1pPr>
          </a:lstStyle>
          <a:p>
            <a:r>
              <a:rPr lang="en-US"/>
              <a:t>Click to edit Master title style</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3930B2A2-81DA-4F3D-9D9E-46E4F7B93857}"/>
              </a:ext>
            </a:extLst>
          </p:cNvPr>
          <p:cNvSpPr>
            <a:spLocks noGrp="1"/>
          </p:cNvSpPr>
          <p:nvPr>
            <p:ph type="pic" sz="quarter" idx="13"/>
          </p:nvPr>
        </p:nvSpPr>
        <p:spPr>
          <a:xfrm>
            <a:off x="4238625"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4" name="Picture Placeholder 12">
            <a:extLst>
              <a:ext uri="{FF2B5EF4-FFF2-40B4-BE49-F238E27FC236}">
                <a16:creationId xmlns:a16="http://schemas.microsoft.com/office/drawing/2014/main" id="{F16E22AE-DDB9-4C04-8CBA-FF04F1AFB382}"/>
              </a:ext>
            </a:extLst>
          </p:cNvPr>
          <p:cNvSpPr>
            <a:spLocks noGrp="1"/>
          </p:cNvSpPr>
          <p:nvPr>
            <p:ph type="pic" sz="quarter" idx="14"/>
          </p:nvPr>
        </p:nvSpPr>
        <p:spPr>
          <a:xfrm>
            <a:off x="400050"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5" name="Picture Placeholder 12">
            <a:extLst>
              <a:ext uri="{FF2B5EF4-FFF2-40B4-BE49-F238E27FC236}">
                <a16:creationId xmlns:a16="http://schemas.microsoft.com/office/drawing/2014/main" id="{55F3CFBF-C13C-4A9F-BDDF-0E18286F15C6}"/>
              </a:ext>
            </a:extLst>
          </p:cNvPr>
          <p:cNvSpPr>
            <a:spLocks noGrp="1"/>
          </p:cNvSpPr>
          <p:nvPr>
            <p:ph type="pic" sz="quarter" idx="15"/>
          </p:nvPr>
        </p:nvSpPr>
        <p:spPr>
          <a:xfrm>
            <a:off x="8077200" y="2752725"/>
            <a:ext cx="3714750" cy="3562350"/>
          </a:xfrm>
          <a:solidFill>
            <a:schemeClr val="bg1">
              <a:lumMod val="85000"/>
            </a:schemeClr>
          </a:solid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418849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4" y="1114424"/>
            <a:ext cx="6343651" cy="1438275"/>
          </a:xfrm>
        </p:spPr>
        <p:txBody>
          <a:bodyPr anchor="t" anchorCtr="0"/>
          <a:lstStyle>
            <a:lvl1pPr algn="l">
              <a:lnSpc>
                <a:spcPct val="100000"/>
              </a:lnSpc>
              <a:defRPr/>
            </a:lvl1pPr>
          </a:lstStyle>
          <a:p>
            <a:r>
              <a:rPr lang="en-US"/>
              <a:t>Click to edit Master title style</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3930B2A2-81DA-4F3D-9D9E-46E4F7B93857}"/>
              </a:ext>
            </a:extLst>
          </p:cNvPr>
          <p:cNvSpPr>
            <a:spLocks noGrp="1"/>
          </p:cNvSpPr>
          <p:nvPr>
            <p:ph type="pic" sz="quarter" idx="13"/>
          </p:nvPr>
        </p:nvSpPr>
        <p:spPr>
          <a:xfrm>
            <a:off x="4238625"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4" name="Picture Placeholder 12">
            <a:extLst>
              <a:ext uri="{FF2B5EF4-FFF2-40B4-BE49-F238E27FC236}">
                <a16:creationId xmlns:a16="http://schemas.microsoft.com/office/drawing/2014/main" id="{F16E22AE-DDB9-4C04-8CBA-FF04F1AFB382}"/>
              </a:ext>
            </a:extLst>
          </p:cNvPr>
          <p:cNvSpPr>
            <a:spLocks noGrp="1"/>
          </p:cNvSpPr>
          <p:nvPr>
            <p:ph type="pic" sz="quarter" idx="14"/>
          </p:nvPr>
        </p:nvSpPr>
        <p:spPr>
          <a:xfrm>
            <a:off x="400050"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5" name="Picture Placeholder 12">
            <a:extLst>
              <a:ext uri="{FF2B5EF4-FFF2-40B4-BE49-F238E27FC236}">
                <a16:creationId xmlns:a16="http://schemas.microsoft.com/office/drawing/2014/main" id="{55F3CFBF-C13C-4A9F-BDDF-0E18286F15C6}"/>
              </a:ext>
            </a:extLst>
          </p:cNvPr>
          <p:cNvSpPr>
            <a:spLocks noGrp="1"/>
          </p:cNvSpPr>
          <p:nvPr>
            <p:ph type="pic" sz="quarter" idx="15"/>
          </p:nvPr>
        </p:nvSpPr>
        <p:spPr>
          <a:xfrm>
            <a:off x="8077200" y="762000"/>
            <a:ext cx="3714750" cy="5553075"/>
          </a:xfrm>
          <a:solidFill>
            <a:schemeClr val="bg1">
              <a:lumMod val="85000"/>
            </a:schemeClr>
          </a:solid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6066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5EDB-8165-4C09-A93D-01F9B0F72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EA8E-5754-4FAF-B3D4-63EA441FBC46}"/>
              </a:ext>
            </a:extLst>
          </p:cNvPr>
          <p:cNvSpPr>
            <a:spLocks noGrp="1"/>
          </p:cNvSpPr>
          <p:nvPr>
            <p:ph type="dt" sz="half" idx="10"/>
          </p:nvPr>
        </p:nvSpPr>
        <p:spPr/>
        <p:txBody>
          <a:bodyPr/>
          <a:lstStyle/>
          <a:p>
            <a:r>
              <a:rPr lang="en-US"/>
              <a:t>DD Month 20XX</a:t>
            </a:r>
          </a:p>
        </p:txBody>
      </p:sp>
      <p:sp>
        <p:nvSpPr>
          <p:cNvPr id="4" name="Footer Placeholder 3">
            <a:extLst>
              <a:ext uri="{FF2B5EF4-FFF2-40B4-BE49-F238E27FC236}">
                <a16:creationId xmlns:a16="http://schemas.microsoft.com/office/drawing/2014/main" id="{CFF6CD72-BAC2-4994-B821-40432481E830}"/>
              </a:ext>
            </a:extLst>
          </p:cNvPr>
          <p:cNvSpPr>
            <a:spLocks noGrp="1"/>
          </p:cNvSpPr>
          <p:nvPr>
            <p:ph type="ftr" sz="quarter" idx="11"/>
          </p:nvPr>
        </p:nvSpPr>
        <p:spPr/>
        <p:txBody>
          <a:bodyPr/>
          <a:lstStyle/>
          <a:p>
            <a:r>
              <a:rPr lang="en-US"/>
              <a:t>Presentation Title Goes Here</a:t>
            </a:r>
          </a:p>
        </p:txBody>
      </p:sp>
      <p:sp>
        <p:nvSpPr>
          <p:cNvPr id="5" name="Slide Number Placeholder 4">
            <a:extLst>
              <a:ext uri="{FF2B5EF4-FFF2-40B4-BE49-F238E27FC236}">
                <a16:creationId xmlns:a16="http://schemas.microsoft.com/office/drawing/2014/main" id="{D593CFAF-562D-445B-846A-E8F71A026870}"/>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6" name="TextBox 5">
            <a:extLst>
              <a:ext uri="{FF2B5EF4-FFF2-40B4-BE49-F238E27FC236}">
                <a16:creationId xmlns:a16="http://schemas.microsoft.com/office/drawing/2014/main" id="{7C98C825-F06D-4987-81B8-02D493880414}"/>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7" name="Picture 6">
            <a:extLst>
              <a:ext uri="{FF2B5EF4-FFF2-40B4-BE49-F238E27FC236}">
                <a16:creationId xmlns:a16="http://schemas.microsoft.com/office/drawing/2014/main" id="{53464E6B-FB97-4EC4-BBD3-24FE3C8D13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8" name="Straight Connector 7">
            <a:extLst>
              <a:ext uri="{FF2B5EF4-FFF2-40B4-BE49-F238E27FC236}">
                <a16:creationId xmlns:a16="http://schemas.microsoft.com/office/drawing/2014/main" id="{7A8822A8-864B-49B0-9C0B-A862217EF3B8}"/>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884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5EDB-8165-4C09-A93D-01F9B0F72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EA8E-5754-4FAF-B3D4-63EA441FBC46}"/>
              </a:ext>
            </a:extLst>
          </p:cNvPr>
          <p:cNvSpPr>
            <a:spLocks noGrp="1"/>
          </p:cNvSpPr>
          <p:nvPr>
            <p:ph type="dt" sz="half" idx="10"/>
          </p:nvPr>
        </p:nvSpPr>
        <p:spPr/>
        <p:txBody>
          <a:bodyPr/>
          <a:lstStyle>
            <a:lvl1pPr>
              <a:defRPr>
                <a:solidFill>
                  <a:schemeClr val="tx2"/>
                </a:solidFill>
              </a:defRPr>
            </a:lvl1pPr>
          </a:lstStyle>
          <a:p>
            <a:r>
              <a:rPr lang="en-US"/>
              <a:t>DD Month 20XX</a:t>
            </a:r>
          </a:p>
        </p:txBody>
      </p:sp>
      <p:sp>
        <p:nvSpPr>
          <p:cNvPr id="4" name="Footer Placeholder 3">
            <a:extLst>
              <a:ext uri="{FF2B5EF4-FFF2-40B4-BE49-F238E27FC236}">
                <a16:creationId xmlns:a16="http://schemas.microsoft.com/office/drawing/2014/main" id="{CFF6CD72-BAC2-4994-B821-40432481E830}"/>
              </a:ext>
            </a:extLst>
          </p:cNvPr>
          <p:cNvSpPr>
            <a:spLocks noGrp="1"/>
          </p:cNvSpPr>
          <p:nvPr>
            <p:ph type="ftr" sz="quarter" idx="11"/>
          </p:nvPr>
        </p:nvSpPr>
        <p:spPr/>
        <p:txBody>
          <a:bodyPr/>
          <a:lstStyle>
            <a:lvl1pPr>
              <a:defRPr>
                <a:solidFill>
                  <a:schemeClr val="tx2"/>
                </a:solidFill>
              </a:defRPr>
            </a:lvl1pPr>
          </a:lstStyle>
          <a:p>
            <a:r>
              <a:rPr lang="en-US"/>
              <a:t>Presentation Title Goes Here</a:t>
            </a:r>
          </a:p>
        </p:txBody>
      </p:sp>
      <p:sp>
        <p:nvSpPr>
          <p:cNvPr id="5" name="Slide Number Placeholder 4">
            <a:extLst>
              <a:ext uri="{FF2B5EF4-FFF2-40B4-BE49-F238E27FC236}">
                <a16:creationId xmlns:a16="http://schemas.microsoft.com/office/drawing/2014/main" id="{D593CFAF-562D-445B-846A-E8F71A026870}"/>
              </a:ext>
            </a:extLst>
          </p:cNvPr>
          <p:cNvSpPr>
            <a:spLocks noGrp="1"/>
          </p:cNvSpPr>
          <p:nvPr>
            <p:ph type="sldNum" sz="quarter" idx="12"/>
          </p:nvPr>
        </p:nvSpPr>
        <p:spPr/>
        <p:txBody>
          <a:bodyPr/>
          <a:lstStyle>
            <a:lvl1pPr>
              <a:defRPr>
                <a:solidFill>
                  <a:schemeClr val="tx2"/>
                </a:solidFill>
              </a:defRPr>
            </a:lvl1pPr>
          </a:lstStyle>
          <a:p>
            <a:fld id="{1E68DD1B-5CD8-424B-8173-19E182143E0A}" type="slidenum">
              <a:rPr lang="en-US" smtClean="0"/>
              <a:pPr/>
              <a:t>‹#›</a:t>
            </a:fld>
            <a:endParaRPr lang="en-US"/>
          </a:p>
        </p:txBody>
      </p:sp>
      <p:sp>
        <p:nvSpPr>
          <p:cNvPr id="6" name="TextBox 5">
            <a:extLst>
              <a:ext uri="{FF2B5EF4-FFF2-40B4-BE49-F238E27FC236}">
                <a16:creationId xmlns:a16="http://schemas.microsoft.com/office/drawing/2014/main" id="{7C98C825-F06D-4987-81B8-02D493880414}"/>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tx2"/>
                </a:solidFill>
              </a:rPr>
              <a:t>ku.ac.ae</a:t>
            </a:r>
            <a:endParaRPr lang="en-US" sz="850">
              <a:solidFill>
                <a:schemeClr val="tx2"/>
              </a:solidFill>
            </a:endParaRPr>
          </a:p>
        </p:txBody>
      </p:sp>
      <p:pic>
        <p:nvPicPr>
          <p:cNvPr id="7" name="Picture 6">
            <a:extLst>
              <a:ext uri="{FF2B5EF4-FFF2-40B4-BE49-F238E27FC236}">
                <a16:creationId xmlns:a16="http://schemas.microsoft.com/office/drawing/2014/main" id="{53464E6B-FB97-4EC4-BBD3-24FE3C8D13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7" cy="185303"/>
          </a:xfrm>
          <a:prstGeom prst="rect">
            <a:avLst/>
          </a:prstGeom>
        </p:spPr>
      </p:pic>
      <p:cxnSp>
        <p:nvCxnSpPr>
          <p:cNvPr id="8" name="Straight Connector 7">
            <a:extLst>
              <a:ext uri="{FF2B5EF4-FFF2-40B4-BE49-F238E27FC236}">
                <a16:creationId xmlns:a16="http://schemas.microsoft.com/office/drawing/2014/main" id="{7A8822A8-864B-49B0-9C0B-A862217EF3B8}"/>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4EFBB-C8CA-4201-A903-805856BEB310}"/>
              </a:ext>
            </a:extLst>
          </p:cNvPr>
          <p:cNvSpPr>
            <a:spLocks noGrp="1"/>
          </p:cNvSpPr>
          <p:nvPr>
            <p:ph type="dt" sz="half" idx="10"/>
          </p:nvPr>
        </p:nvSpPr>
        <p:spPr/>
        <p:txBody>
          <a:bodyPr/>
          <a:lstStyle/>
          <a:p>
            <a:r>
              <a:rPr lang="en-US"/>
              <a:t>DD Month 20XX</a:t>
            </a:r>
          </a:p>
        </p:txBody>
      </p:sp>
      <p:sp>
        <p:nvSpPr>
          <p:cNvPr id="3" name="Footer Placeholder 2">
            <a:extLst>
              <a:ext uri="{FF2B5EF4-FFF2-40B4-BE49-F238E27FC236}">
                <a16:creationId xmlns:a16="http://schemas.microsoft.com/office/drawing/2014/main" id="{8551DCEB-2462-4151-B7CC-F3EC0D3A59D6}"/>
              </a:ext>
            </a:extLst>
          </p:cNvPr>
          <p:cNvSpPr>
            <a:spLocks noGrp="1"/>
          </p:cNvSpPr>
          <p:nvPr>
            <p:ph type="ftr" sz="quarter" idx="11"/>
          </p:nvPr>
        </p:nvSpPr>
        <p:spPr/>
        <p:txBody>
          <a:bodyPr/>
          <a:lstStyle/>
          <a:p>
            <a:r>
              <a:rPr lang="en-US"/>
              <a:t>Presentation Title Goes Here</a:t>
            </a:r>
          </a:p>
        </p:txBody>
      </p:sp>
      <p:sp>
        <p:nvSpPr>
          <p:cNvPr id="4" name="Slide Number Placeholder 3">
            <a:extLst>
              <a:ext uri="{FF2B5EF4-FFF2-40B4-BE49-F238E27FC236}">
                <a16:creationId xmlns:a16="http://schemas.microsoft.com/office/drawing/2014/main" id="{B5A57B99-432B-45A8-9216-9BC01B297D0C}"/>
              </a:ext>
            </a:extLst>
          </p:cNvPr>
          <p:cNvSpPr>
            <a:spLocks noGrp="1"/>
          </p:cNvSpPr>
          <p:nvPr>
            <p:ph type="sldNum" sz="quarter" idx="12"/>
          </p:nvPr>
        </p:nvSpPr>
        <p:spPr/>
        <p:txBody>
          <a:bodyPr/>
          <a:lstStyle/>
          <a:p>
            <a:fld id="{1E68DD1B-5CD8-424B-8173-19E182143E0A}" type="slidenum">
              <a:rPr lang="en-US" smtClean="0"/>
              <a:t>‹#›</a:t>
            </a:fld>
            <a:endParaRPr lang="en-US"/>
          </a:p>
        </p:txBody>
      </p:sp>
    </p:spTree>
    <p:extLst>
      <p:ext uri="{BB962C8B-B14F-4D97-AF65-F5344CB8AC3E}">
        <p14:creationId xmlns:p14="http://schemas.microsoft.com/office/powerpoint/2010/main" val="4259154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D0CF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F49-C197-4276-BA18-25EE446879E5}"/>
              </a:ext>
            </a:extLst>
          </p:cNvPr>
          <p:cNvSpPr>
            <a:spLocks noGrp="1"/>
          </p:cNvSpPr>
          <p:nvPr>
            <p:ph type="title"/>
          </p:nvPr>
        </p:nvSpPr>
        <p:spPr>
          <a:xfrm>
            <a:off x="831850" y="1204913"/>
            <a:ext cx="10515600" cy="2852737"/>
          </a:xfrm>
        </p:spPr>
        <p:txBody>
          <a:bodyPr anchor="b"/>
          <a:lstStyle>
            <a:lvl1pPr algn="ctr">
              <a:lnSpc>
                <a:spcPct val="100000"/>
              </a:lnSpc>
              <a:defRPr sz="6000"/>
            </a:lvl1pPr>
          </a:lstStyle>
          <a:p>
            <a:r>
              <a:rPr lang="en-US"/>
              <a:t>Click to edit Master title style</a:t>
            </a:r>
          </a:p>
        </p:txBody>
      </p:sp>
      <p:sp>
        <p:nvSpPr>
          <p:cNvPr id="3" name="Text Placeholder 2">
            <a:extLst>
              <a:ext uri="{FF2B5EF4-FFF2-40B4-BE49-F238E27FC236}">
                <a16:creationId xmlns:a16="http://schemas.microsoft.com/office/drawing/2014/main" id="{1104C747-8640-4D13-A1FA-90CDB4EBBF1D}"/>
              </a:ext>
            </a:extLst>
          </p:cNvPr>
          <p:cNvSpPr>
            <a:spLocks noGrp="1"/>
          </p:cNvSpPr>
          <p:nvPr>
            <p:ph type="body" idx="1"/>
          </p:nvPr>
        </p:nvSpPr>
        <p:spPr>
          <a:xfrm>
            <a:off x="831850" y="4000500"/>
            <a:ext cx="10515600" cy="1584326"/>
          </a:xfrm>
        </p:spPr>
        <p:txBody>
          <a:bodyPr>
            <a:normAutofit/>
          </a:bodyPr>
          <a:lstStyle>
            <a:lvl1pPr marL="0" indent="0" algn="ctr">
              <a:buNone/>
              <a:defRPr sz="38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D46D51-CC51-458D-B7F8-BB8DC09CBA9B}"/>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BD7397C4-D37A-45E1-B1B8-7100D475BDA3}"/>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3393DD6E-BA6A-445E-B542-43DE3AEB0032}"/>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9" name="Picture 8">
            <a:extLst>
              <a:ext uri="{FF2B5EF4-FFF2-40B4-BE49-F238E27FC236}">
                <a16:creationId xmlns:a16="http://schemas.microsoft.com/office/drawing/2014/main" id="{965424D6-2475-46D6-A699-3A7CA5F8B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10" name="TextBox 9">
            <a:extLst>
              <a:ext uri="{FF2B5EF4-FFF2-40B4-BE49-F238E27FC236}">
                <a16:creationId xmlns:a16="http://schemas.microsoft.com/office/drawing/2014/main" id="{7265327D-BC3D-4548-B6FC-FF18B53D278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254536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ing Picture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F49-C197-4276-BA18-25EE446879E5}"/>
              </a:ext>
            </a:extLst>
          </p:cNvPr>
          <p:cNvSpPr>
            <a:spLocks noGrp="1"/>
          </p:cNvSpPr>
          <p:nvPr>
            <p:ph type="title"/>
          </p:nvPr>
        </p:nvSpPr>
        <p:spPr>
          <a:xfrm>
            <a:off x="831850" y="1052513"/>
            <a:ext cx="10515600" cy="2852737"/>
          </a:xfrm>
        </p:spPr>
        <p:txBody>
          <a:bodyPr anchor="b"/>
          <a:lstStyle>
            <a:lvl1pPr algn="ctr">
              <a:lnSpc>
                <a:spcPct val="100000"/>
              </a:lnSpc>
              <a:defRPr sz="6000">
                <a:solidFill>
                  <a:srgbClr val="FFFFFF"/>
                </a:solidFill>
              </a:defRPr>
            </a:lvl1pPr>
          </a:lstStyle>
          <a:p>
            <a:r>
              <a:rPr lang="en-US"/>
              <a:t>Click to edit Master title style</a:t>
            </a:r>
          </a:p>
        </p:txBody>
      </p:sp>
      <p:sp>
        <p:nvSpPr>
          <p:cNvPr id="4" name="Date Placeholder 3">
            <a:extLst>
              <a:ext uri="{FF2B5EF4-FFF2-40B4-BE49-F238E27FC236}">
                <a16:creationId xmlns:a16="http://schemas.microsoft.com/office/drawing/2014/main" id="{08D46D51-CC51-458D-B7F8-BB8DC09CBA9B}"/>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BD7397C4-D37A-45E1-B1B8-7100D475BDA3}"/>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3393DD6E-BA6A-445E-B542-43DE3AEB0032}"/>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9" name="Picture 8">
            <a:extLst>
              <a:ext uri="{FF2B5EF4-FFF2-40B4-BE49-F238E27FC236}">
                <a16:creationId xmlns:a16="http://schemas.microsoft.com/office/drawing/2014/main" id="{965424D6-2475-46D6-A699-3A7CA5F8B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10" name="TextBox 9">
            <a:extLst>
              <a:ext uri="{FF2B5EF4-FFF2-40B4-BE49-F238E27FC236}">
                <a16:creationId xmlns:a16="http://schemas.microsoft.com/office/drawing/2014/main" id="{7265327D-BC3D-4548-B6FC-FF18B53D278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365829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0047BA"/>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EA79536-344B-4703-95C3-7F5AD0BFB3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22667" y="891158"/>
            <a:ext cx="2368684" cy="518220"/>
          </a:xfrm>
          <a:prstGeom prst="rect">
            <a:avLst/>
          </a:prstGeom>
        </p:spPr>
      </p:pic>
      <p:sp>
        <p:nvSpPr>
          <p:cNvPr id="4" name="TextBox 3">
            <a:extLst>
              <a:ext uri="{FF2B5EF4-FFF2-40B4-BE49-F238E27FC236}">
                <a16:creationId xmlns:a16="http://schemas.microsoft.com/office/drawing/2014/main" id="{AFAD5768-C7B0-4ABF-BE83-522BCD1F6FE5}"/>
              </a:ext>
            </a:extLst>
          </p:cNvPr>
          <p:cNvSpPr txBox="1"/>
          <p:nvPr userDrawn="1"/>
        </p:nvSpPr>
        <p:spPr>
          <a:xfrm>
            <a:off x="752475" y="2545809"/>
            <a:ext cx="10648950" cy="1769715"/>
          </a:xfrm>
          <a:prstGeom prst="rect">
            <a:avLst/>
          </a:prstGeom>
          <a:noFill/>
        </p:spPr>
        <p:txBody>
          <a:bodyPr wrap="square" lIns="0" tIns="0" rIns="0" bIns="0" rtlCol="0" anchor="ctr" anchorCtr="0">
            <a:spAutoFit/>
          </a:bodyPr>
          <a:lstStyle/>
          <a:p>
            <a:pPr algn="ctr"/>
            <a:r>
              <a:rPr lang="fi-FI" sz="11500" b="1" spc="-100" baseline="0" dirty="0" err="1">
                <a:solidFill>
                  <a:srgbClr val="FFFFFF"/>
                </a:solidFill>
                <a:latin typeface="+mj-lt"/>
              </a:rPr>
              <a:t>Thank</a:t>
            </a:r>
            <a:r>
              <a:rPr lang="fi-FI" sz="11500" b="1" spc="-100" baseline="0" dirty="0">
                <a:solidFill>
                  <a:srgbClr val="FFFFFF"/>
                </a:solidFill>
                <a:latin typeface="+mj-lt"/>
              </a:rPr>
              <a:t> </a:t>
            </a:r>
            <a:r>
              <a:rPr lang="fi-FI" sz="11500" b="1" spc="-100" baseline="0" dirty="0" err="1">
                <a:solidFill>
                  <a:srgbClr val="FFFFFF"/>
                </a:solidFill>
                <a:latin typeface="+mj-lt"/>
              </a:rPr>
              <a:t>You</a:t>
            </a:r>
            <a:endParaRPr lang="en-US" sz="11500" b="1" spc="-100" baseline="0" dirty="0">
              <a:solidFill>
                <a:srgbClr val="FFFFFF"/>
              </a:solidFill>
              <a:latin typeface="+mj-lt"/>
            </a:endParaRPr>
          </a:p>
        </p:txBody>
      </p:sp>
      <p:sp>
        <p:nvSpPr>
          <p:cNvPr id="13" name="TextBox 12">
            <a:extLst>
              <a:ext uri="{FF2B5EF4-FFF2-40B4-BE49-F238E27FC236}">
                <a16:creationId xmlns:a16="http://schemas.microsoft.com/office/drawing/2014/main" id="{A94333D0-73BA-48D2-AA6E-3F2C63C9CA8F}"/>
              </a:ext>
            </a:extLst>
          </p:cNvPr>
          <p:cNvSpPr txBox="1"/>
          <p:nvPr userDrawn="1"/>
        </p:nvSpPr>
        <p:spPr>
          <a:xfrm>
            <a:off x="5181601" y="6146800"/>
            <a:ext cx="1838324" cy="244475"/>
          </a:xfrm>
          <a:prstGeom prst="rect">
            <a:avLst/>
          </a:prstGeom>
          <a:noFill/>
        </p:spPr>
        <p:txBody>
          <a:bodyPr wrap="square" lIns="0" tIns="0" rIns="0" bIns="0" rtlCol="0" anchor="ctr" anchorCtr="0">
            <a:noAutofit/>
          </a:bodyPr>
          <a:lstStyle/>
          <a:p>
            <a:pPr algn="ctr"/>
            <a:r>
              <a:rPr lang="fi-FI" sz="1250" b="1">
                <a:solidFill>
                  <a:srgbClr val="FFFFFF"/>
                </a:solidFill>
              </a:rPr>
              <a:t>ku.ac.ae</a:t>
            </a:r>
            <a:endParaRPr lang="en-US" sz="1250" b="1">
              <a:solidFill>
                <a:srgbClr val="FFFFFF"/>
              </a:solidFill>
            </a:endParaRPr>
          </a:p>
        </p:txBody>
      </p:sp>
    </p:spTree>
    <p:extLst>
      <p:ext uri="{BB962C8B-B14F-4D97-AF65-F5344CB8AC3E}">
        <p14:creationId xmlns:p14="http://schemas.microsoft.com/office/powerpoint/2010/main" val="241956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ega">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chemeClr val="bg2"/>
                </a:solidFill>
              </a:defRPr>
            </a:lvl1pPr>
            <a:lvl2pPr algn="ctr">
              <a:defRPr/>
            </a:lvl2pPr>
            <a:lvl3pPr algn="ctr">
              <a:defRPr/>
            </a:lvl3pPr>
            <a:lvl4pPr algn="ctr">
              <a:defRPr/>
            </a:lvl4pPr>
            <a:lvl5pPr algn="ctr">
              <a:defRPr/>
            </a:lvl5pPr>
          </a:lstStyle>
          <a:p>
            <a:pPr lvl="0"/>
            <a:r>
              <a:rPr lang="en-US"/>
              <a:t>Edit Master text styles</a:t>
            </a:r>
          </a:p>
        </p:txBody>
      </p:sp>
      <p:cxnSp>
        <p:nvCxnSpPr>
          <p:cNvPr id="14" name="Straight Connector 13">
            <a:extLst>
              <a:ext uri="{FF2B5EF4-FFF2-40B4-BE49-F238E27FC236}">
                <a16:creationId xmlns:a16="http://schemas.microsoft.com/office/drawing/2014/main" id="{BB5B0621-5201-4B3C-B3F3-03D9DDA06A71}"/>
              </a:ext>
            </a:extLst>
          </p:cNvPr>
          <p:cNvCxnSpPr/>
          <p:nvPr userDrawn="1"/>
        </p:nvCxnSpPr>
        <p:spPr>
          <a:xfrm>
            <a:off x="5181600"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211BEC-8A05-5048-8010-DA55CE4672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824" y="654528"/>
            <a:ext cx="3540072" cy="774496"/>
          </a:xfrm>
          <a:prstGeom prst="rect">
            <a:avLst/>
          </a:prstGeom>
        </p:spPr>
      </p:pic>
    </p:spTree>
    <p:extLst>
      <p:ext uri="{BB962C8B-B14F-4D97-AF65-F5344CB8AC3E}">
        <p14:creationId xmlns:p14="http://schemas.microsoft.com/office/powerpoint/2010/main" val="368478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rgbClr val="0047B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B21E90-80D8-4070-8157-51F5D9E9BA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rgbClr val="FFFFFF"/>
                </a:solidFill>
              </a:defRPr>
            </a:lvl1pPr>
            <a:lvl2pPr algn="ctr">
              <a:defRPr/>
            </a:lvl2pPr>
            <a:lvl3pPr algn="ctr">
              <a:defRPr/>
            </a:lvl3pPr>
            <a:lvl4pPr algn="ctr">
              <a:defRPr/>
            </a:lvl4pPr>
            <a:lvl5pPr algn="ctr">
              <a:defRPr/>
            </a:lvl5pPr>
          </a:lstStyle>
          <a:p>
            <a:pPr lvl="0"/>
            <a:r>
              <a:rPr lang="en-US"/>
              <a:t>Edit Master text styles</a:t>
            </a:r>
          </a:p>
        </p:txBody>
      </p:sp>
      <p:pic>
        <p:nvPicPr>
          <p:cNvPr id="8" name="Picture 7">
            <a:extLst>
              <a:ext uri="{FF2B5EF4-FFF2-40B4-BE49-F238E27FC236}">
                <a16:creationId xmlns:a16="http://schemas.microsoft.com/office/drawing/2014/main" id="{E14C8DC6-096E-714D-AF28-586972589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823" y="654528"/>
            <a:ext cx="3540072" cy="774496"/>
          </a:xfrm>
          <a:prstGeom prst="rect">
            <a:avLst/>
          </a:prstGeom>
        </p:spPr>
      </p:pic>
      <p:cxnSp>
        <p:nvCxnSpPr>
          <p:cNvPr id="9" name="Straight Connector 8">
            <a:extLst>
              <a:ext uri="{FF2B5EF4-FFF2-40B4-BE49-F238E27FC236}">
                <a16:creationId xmlns:a16="http://schemas.microsoft.com/office/drawing/2014/main" id="{41EF1488-91C4-7449-841C-78AF4CE5EB83}"/>
              </a:ext>
            </a:extLst>
          </p:cNvPr>
          <p:cNvCxnSpPr/>
          <p:nvPr userDrawn="1"/>
        </p:nvCxnSpPr>
        <p:spPr>
          <a:xfrm>
            <a:off x="1769036"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84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79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ortrai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B3A0E-D963-4BA4-863C-413B32E51AE7}"/>
              </a:ext>
            </a:extLst>
          </p:cNvPr>
          <p:cNvSpPr>
            <a:spLocks noGrp="1"/>
          </p:cNvSpPr>
          <p:nvPr>
            <p:ph idx="1" hasCustomPrompt="1"/>
          </p:nvPr>
        </p:nvSpPr>
        <p:spPr>
          <a:xfrm>
            <a:off x="6162675" y="1152524"/>
            <a:ext cx="5191124" cy="5162121"/>
          </a:xfrm>
        </p:spPr>
        <p:txBody>
          <a:bodyPr/>
          <a:lstStyle>
            <a:lvl1pPr>
              <a:defRPr b="0"/>
            </a:lvl1pPr>
          </a:lstStyle>
          <a:p>
            <a:pPr lvl="0"/>
            <a:r>
              <a:rPr lang="en-US"/>
              <a:t>Heading 1</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
        <p:nvSpPr>
          <p:cNvPr id="11" name="Title 10">
            <a:extLst>
              <a:ext uri="{FF2B5EF4-FFF2-40B4-BE49-F238E27FC236}">
                <a16:creationId xmlns:a16="http://schemas.microsoft.com/office/drawing/2014/main" id="{1C1F0F3F-166A-422E-B49B-E35296BCC605}"/>
              </a:ext>
            </a:extLst>
          </p:cNvPr>
          <p:cNvSpPr>
            <a:spLocks noGrp="1"/>
          </p:cNvSpPr>
          <p:nvPr>
            <p:ph type="title"/>
          </p:nvPr>
        </p:nvSpPr>
        <p:spPr>
          <a:xfrm>
            <a:off x="1362075" y="1123950"/>
            <a:ext cx="4419600" cy="5190695"/>
          </a:xfrm>
        </p:spPr>
        <p:txBody>
          <a:bodyPr anchor="t" anchorCtr="0"/>
          <a:lstStyle/>
          <a:p>
            <a:r>
              <a:rPr lang="en-US"/>
              <a:t>Click to edit Master title style</a:t>
            </a:r>
          </a:p>
        </p:txBody>
      </p:sp>
      <p:cxnSp>
        <p:nvCxnSpPr>
          <p:cNvPr id="13" name="Straight Connector 12">
            <a:extLst>
              <a:ext uri="{FF2B5EF4-FFF2-40B4-BE49-F238E27FC236}">
                <a16:creationId xmlns:a16="http://schemas.microsoft.com/office/drawing/2014/main" id="{1385506D-9F69-4855-B473-3BFDAF44ED69}"/>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09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98-3A1E-4BA6-A18A-C711FCA9C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5B3EF-8293-4FA5-B31C-91F5BA7D4E00}"/>
              </a:ext>
            </a:extLst>
          </p:cNvPr>
          <p:cNvSpPr>
            <a:spLocks noGrp="1"/>
          </p:cNvSpPr>
          <p:nvPr>
            <p:ph sz="half" idx="1"/>
          </p:nvPr>
        </p:nvSpPr>
        <p:spPr>
          <a:xfrm>
            <a:off x="1360800" y="1868400"/>
            <a:ext cx="4680000" cy="444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6ED27-71A5-4DAD-A199-5EA0A05E7D6B}"/>
              </a:ext>
            </a:extLst>
          </p:cNvPr>
          <p:cNvSpPr>
            <a:spLocks noGrp="1"/>
          </p:cNvSpPr>
          <p:nvPr>
            <p:ph sz="half" idx="2"/>
          </p:nvPr>
        </p:nvSpPr>
        <p:spPr>
          <a:xfrm>
            <a:off x="6667500" y="1868400"/>
            <a:ext cx="4680000" cy="444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C24C3-5F25-4ACD-A2D4-0198F4B9FF53}"/>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EC61D6D0-37D4-42A5-B774-5A583D8407F5}"/>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C4B79724-736B-42D4-9FC2-BBF87F438A01}"/>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8" name="TextBox 7">
            <a:extLst>
              <a:ext uri="{FF2B5EF4-FFF2-40B4-BE49-F238E27FC236}">
                <a16:creationId xmlns:a16="http://schemas.microsoft.com/office/drawing/2014/main" id="{AA8462DF-95A9-4839-9F28-1A83BCE28186}"/>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9" name="Picture 8">
            <a:extLst>
              <a:ext uri="{FF2B5EF4-FFF2-40B4-BE49-F238E27FC236}">
                <a16:creationId xmlns:a16="http://schemas.microsoft.com/office/drawing/2014/main" id="{DEDB1926-9526-4026-8069-F153FB78B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0" name="Straight Connector 9">
            <a:extLst>
              <a:ext uri="{FF2B5EF4-FFF2-40B4-BE49-F238E27FC236}">
                <a16:creationId xmlns:a16="http://schemas.microsoft.com/office/drawing/2014/main" id="{5B93EDA0-B8B5-41ED-80CE-BFDA6DF8FC4B}"/>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98-3A1E-4BA6-A18A-C711FCA9C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5B3EF-8293-4FA5-B31C-91F5BA7D4E00}"/>
              </a:ext>
            </a:extLst>
          </p:cNvPr>
          <p:cNvSpPr>
            <a:spLocks noGrp="1"/>
          </p:cNvSpPr>
          <p:nvPr>
            <p:ph sz="half" idx="1"/>
          </p:nvPr>
        </p:nvSpPr>
        <p:spPr>
          <a:xfrm>
            <a:off x="1360800" y="2352674"/>
            <a:ext cx="4680000" cy="3965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6ED27-71A5-4DAD-A199-5EA0A05E7D6B}"/>
              </a:ext>
            </a:extLst>
          </p:cNvPr>
          <p:cNvSpPr>
            <a:spLocks noGrp="1"/>
          </p:cNvSpPr>
          <p:nvPr>
            <p:ph sz="half" idx="2"/>
          </p:nvPr>
        </p:nvSpPr>
        <p:spPr>
          <a:xfrm>
            <a:off x="6667500" y="2352674"/>
            <a:ext cx="4680000" cy="3965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C24C3-5F25-4ACD-A2D4-0198F4B9FF53}"/>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EC61D6D0-37D4-42A5-B774-5A583D8407F5}"/>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C4B79724-736B-42D4-9FC2-BBF87F438A01}"/>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8" name="Text Placeholder 2">
            <a:extLst>
              <a:ext uri="{FF2B5EF4-FFF2-40B4-BE49-F238E27FC236}">
                <a16:creationId xmlns:a16="http://schemas.microsoft.com/office/drawing/2014/main" id="{E4673FD0-9E13-4C1A-B859-688309735A0D}"/>
              </a:ext>
            </a:extLst>
          </p:cNvPr>
          <p:cNvSpPr>
            <a:spLocks noGrp="1"/>
          </p:cNvSpPr>
          <p:nvPr>
            <p:ph type="body" idx="13"/>
          </p:nvPr>
        </p:nvSpPr>
        <p:spPr>
          <a:xfrm>
            <a:off x="1360800" y="1868399"/>
            <a:ext cx="4680000" cy="37950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Text Placeholder 4">
            <a:extLst>
              <a:ext uri="{FF2B5EF4-FFF2-40B4-BE49-F238E27FC236}">
                <a16:creationId xmlns:a16="http://schemas.microsoft.com/office/drawing/2014/main" id="{E81F1501-AF73-4AAC-9FF0-0767311D3E75}"/>
              </a:ext>
            </a:extLst>
          </p:cNvPr>
          <p:cNvSpPr>
            <a:spLocks noGrp="1"/>
          </p:cNvSpPr>
          <p:nvPr>
            <p:ph type="body" sz="quarter" idx="3"/>
          </p:nvPr>
        </p:nvSpPr>
        <p:spPr>
          <a:xfrm>
            <a:off x="6667500" y="1868399"/>
            <a:ext cx="4687888" cy="37950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Box 9">
            <a:extLst>
              <a:ext uri="{FF2B5EF4-FFF2-40B4-BE49-F238E27FC236}">
                <a16:creationId xmlns:a16="http://schemas.microsoft.com/office/drawing/2014/main" id="{7ADE178B-FD49-4EE2-9A05-5F6BE0A0483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1" name="Picture 10">
            <a:extLst>
              <a:ext uri="{FF2B5EF4-FFF2-40B4-BE49-F238E27FC236}">
                <a16:creationId xmlns:a16="http://schemas.microsoft.com/office/drawing/2014/main" id="{68D110D8-F82F-4692-8B00-F633DEF1AC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2" name="Straight Connector 11">
            <a:extLst>
              <a:ext uri="{FF2B5EF4-FFF2-40B4-BE49-F238E27FC236}">
                <a16:creationId xmlns:a16="http://schemas.microsoft.com/office/drawing/2014/main" id="{6132C51C-6D36-4A71-A1DB-6C92A35CA313}"/>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1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with Captio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F29153F9-78D4-4D70-B44A-4B9B91D91CB2}"/>
              </a:ext>
            </a:extLst>
          </p:cNvPr>
          <p:cNvSpPr>
            <a:spLocks noGrp="1"/>
          </p:cNvSpPr>
          <p:nvPr>
            <p:ph type="chart" sz="quarter" idx="14"/>
          </p:nvPr>
        </p:nvSpPr>
        <p:spPr>
          <a:xfrm>
            <a:off x="6162675" y="771525"/>
            <a:ext cx="5638800" cy="5534025"/>
          </a:xfrm>
        </p:spPr>
        <p:txBody>
          <a:bodyPr/>
          <a:lstStyle>
            <a:lvl1pPr marL="0" indent="0">
              <a:buNone/>
              <a:defRPr/>
            </a:lvl1pPr>
          </a:lstStyle>
          <a:p>
            <a:r>
              <a:rPr lang="en-US"/>
              <a:t>Click icon to add chart</a:t>
            </a:r>
          </a:p>
        </p:txBody>
      </p:sp>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5" y="542925"/>
            <a:ext cx="4181476" cy="11144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a:xfrm>
            <a:off x="1362075" y="1866900"/>
            <a:ext cx="4181476" cy="4448175"/>
          </a:xfrm>
        </p:spPr>
        <p:txBody>
          <a:bodyPr/>
          <a:lstStyle>
            <a:lvl1pPr marL="0" indent="0">
              <a:buNone/>
              <a:defRPr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11" name="TextBox 10">
            <a:extLst>
              <a:ext uri="{FF2B5EF4-FFF2-40B4-BE49-F238E27FC236}">
                <a16:creationId xmlns:a16="http://schemas.microsoft.com/office/drawing/2014/main" id="{27C296D0-EF25-4659-9A29-DE874EE0BD57}"/>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2" name="Picture 11">
            <a:extLst>
              <a:ext uri="{FF2B5EF4-FFF2-40B4-BE49-F238E27FC236}">
                <a16:creationId xmlns:a16="http://schemas.microsoft.com/office/drawing/2014/main" id="{872D0369-8EEE-446D-A24C-9E71B1856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3" name="Straight Connector 12">
            <a:extLst>
              <a:ext uri="{FF2B5EF4-FFF2-40B4-BE49-F238E27FC236}">
                <a16:creationId xmlns:a16="http://schemas.microsoft.com/office/drawing/2014/main" id="{BDF66C09-963E-47DD-8166-11F0934BF635}"/>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43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5" y="542925"/>
            <a:ext cx="4181476" cy="11144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a:xfrm>
            <a:off x="1362075" y="1866900"/>
            <a:ext cx="4181476" cy="4448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9" name="Picture Placeholder 8">
            <a:extLst>
              <a:ext uri="{FF2B5EF4-FFF2-40B4-BE49-F238E27FC236}">
                <a16:creationId xmlns:a16="http://schemas.microsoft.com/office/drawing/2014/main" id="{A46E416A-BFDB-410E-9AC9-671259E5DAFB}"/>
              </a:ext>
            </a:extLst>
          </p:cNvPr>
          <p:cNvSpPr>
            <a:spLocks noGrp="1"/>
          </p:cNvSpPr>
          <p:nvPr>
            <p:ph type="pic" sz="quarter" idx="13"/>
          </p:nvPr>
        </p:nvSpPr>
        <p:spPr>
          <a:xfrm>
            <a:off x="6162675" y="771525"/>
            <a:ext cx="5638800" cy="5534025"/>
          </a:xfrm>
          <a:solidFill>
            <a:schemeClr val="bg1">
              <a:lumMod val="85000"/>
            </a:schemeClr>
          </a:solidFill>
        </p:spPr>
        <p:txBody>
          <a:bodyPr/>
          <a:lstStyle>
            <a:lvl1pPr marL="0" indent="0">
              <a:buNone/>
              <a:defRPr/>
            </a:lvl1pPr>
          </a:lstStyle>
          <a:p>
            <a:r>
              <a:rPr lang="en-US"/>
              <a:t>Click icon to add picture</a:t>
            </a:r>
          </a:p>
        </p:txBody>
      </p:sp>
      <p:sp>
        <p:nvSpPr>
          <p:cNvPr id="11" name="TextBox 10">
            <a:extLst>
              <a:ext uri="{FF2B5EF4-FFF2-40B4-BE49-F238E27FC236}">
                <a16:creationId xmlns:a16="http://schemas.microsoft.com/office/drawing/2014/main" id="{27C296D0-EF25-4659-9A29-DE874EE0BD57}"/>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2" name="Picture 11">
            <a:extLst>
              <a:ext uri="{FF2B5EF4-FFF2-40B4-BE49-F238E27FC236}">
                <a16:creationId xmlns:a16="http://schemas.microsoft.com/office/drawing/2014/main" id="{872D0369-8EEE-446D-A24C-9E71B1856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3" name="Straight Connector 12">
            <a:extLst>
              <a:ext uri="{FF2B5EF4-FFF2-40B4-BE49-F238E27FC236}">
                <a16:creationId xmlns:a16="http://schemas.microsoft.com/office/drawing/2014/main" id="{BDF66C09-963E-47DD-8166-11F0934BF635}"/>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5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564FE-F745-443F-8321-B0EFD169FAC6}"/>
              </a:ext>
            </a:extLst>
          </p:cNvPr>
          <p:cNvSpPr>
            <a:spLocks noGrp="1"/>
          </p:cNvSpPr>
          <p:nvPr>
            <p:ph type="title"/>
          </p:nvPr>
        </p:nvSpPr>
        <p:spPr>
          <a:xfrm>
            <a:off x="1362074" y="542925"/>
            <a:ext cx="9991725" cy="1114425"/>
          </a:xfrm>
          <a:prstGeom prst="rect">
            <a:avLst/>
          </a:prstGeom>
        </p:spPr>
        <p:txBody>
          <a:bodyPr vert="horz" lIns="0" tIns="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06911581-2B37-40B3-825A-043921DFB80C}"/>
              </a:ext>
            </a:extLst>
          </p:cNvPr>
          <p:cNvSpPr>
            <a:spLocks noGrp="1"/>
          </p:cNvSpPr>
          <p:nvPr>
            <p:ph type="body" idx="1"/>
          </p:nvPr>
        </p:nvSpPr>
        <p:spPr>
          <a:xfrm>
            <a:off x="1362074" y="1866900"/>
            <a:ext cx="9991725" cy="44481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172D0-FD25-45C4-A82E-F4094DCDE0CC}"/>
              </a:ext>
            </a:extLst>
          </p:cNvPr>
          <p:cNvSpPr>
            <a:spLocks noGrp="1"/>
          </p:cNvSpPr>
          <p:nvPr>
            <p:ph type="dt" sz="half" idx="2"/>
          </p:nvPr>
        </p:nvSpPr>
        <p:spPr>
          <a:xfrm>
            <a:off x="8086725" y="203200"/>
            <a:ext cx="1733550" cy="244475"/>
          </a:xfrm>
          <a:prstGeom prst="rect">
            <a:avLst/>
          </a:prstGeom>
        </p:spPr>
        <p:txBody>
          <a:bodyPr vert="horz" lIns="0" tIns="0" rIns="0" bIns="0" rtlCol="0" anchor="ctr"/>
          <a:lstStyle>
            <a:lvl1pPr algn="r">
              <a:defRPr sz="850">
                <a:solidFill>
                  <a:schemeClr val="bg2"/>
                </a:solidFill>
              </a:defRPr>
            </a:lvl1pPr>
          </a:lstStyle>
          <a:p>
            <a:r>
              <a:rPr lang="en-US"/>
              <a:t>DD Month 20XX</a:t>
            </a:r>
          </a:p>
        </p:txBody>
      </p:sp>
      <p:sp>
        <p:nvSpPr>
          <p:cNvPr id="5" name="Footer Placeholder 4">
            <a:extLst>
              <a:ext uri="{FF2B5EF4-FFF2-40B4-BE49-F238E27FC236}">
                <a16:creationId xmlns:a16="http://schemas.microsoft.com/office/drawing/2014/main" id="{F5B18871-7BC3-4A13-9CC9-B9A1DB22F262}"/>
              </a:ext>
            </a:extLst>
          </p:cNvPr>
          <p:cNvSpPr>
            <a:spLocks noGrp="1"/>
          </p:cNvSpPr>
          <p:nvPr>
            <p:ph type="ftr" sz="quarter" idx="3"/>
          </p:nvPr>
        </p:nvSpPr>
        <p:spPr>
          <a:xfrm>
            <a:off x="2867025" y="203200"/>
            <a:ext cx="4114800" cy="244475"/>
          </a:xfrm>
          <a:prstGeom prst="rect">
            <a:avLst/>
          </a:prstGeom>
        </p:spPr>
        <p:txBody>
          <a:bodyPr vert="horz" lIns="0" tIns="0" rIns="0" bIns="0" rtlCol="0" anchor="ctr"/>
          <a:lstStyle>
            <a:lvl1pPr algn="ctr">
              <a:defRPr sz="850">
                <a:solidFill>
                  <a:schemeClr val="bg2"/>
                </a:solidFill>
              </a:defRPr>
            </a:lvl1pPr>
          </a:lstStyle>
          <a:p>
            <a:r>
              <a:rPr lang="en-US"/>
              <a:t>Presentation Title Goes Here</a:t>
            </a:r>
          </a:p>
        </p:txBody>
      </p:sp>
      <p:sp>
        <p:nvSpPr>
          <p:cNvPr id="6" name="Slide Number Placeholder 5">
            <a:extLst>
              <a:ext uri="{FF2B5EF4-FFF2-40B4-BE49-F238E27FC236}">
                <a16:creationId xmlns:a16="http://schemas.microsoft.com/office/drawing/2014/main" id="{A7EA17DA-0D3F-410F-A9AA-3171ED151327}"/>
              </a:ext>
            </a:extLst>
          </p:cNvPr>
          <p:cNvSpPr>
            <a:spLocks noGrp="1"/>
          </p:cNvSpPr>
          <p:nvPr>
            <p:ph type="sldNum" sz="quarter" idx="4"/>
          </p:nvPr>
        </p:nvSpPr>
        <p:spPr>
          <a:xfrm>
            <a:off x="11563349" y="203200"/>
            <a:ext cx="523875" cy="244475"/>
          </a:xfrm>
          <a:prstGeom prst="rect">
            <a:avLst/>
          </a:prstGeom>
        </p:spPr>
        <p:txBody>
          <a:bodyPr vert="horz" lIns="0" tIns="0" rIns="0" bIns="0" rtlCol="0" anchor="ctr"/>
          <a:lstStyle>
            <a:lvl1pPr algn="ctr">
              <a:defRPr sz="850">
                <a:solidFill>
                  <a:schemeClr val="bg2"/>
                </a:solidFill>
              </a:defRPr>
            </a:lvl1pPr>
          </a:lstStyle>
          <a:p>
            <a:fld id="{1E68DD1B-5CD8-424B-8173-19E182143E0A}" type="slidenum">
              <a:rPr lang="en-US" smtClean="0"/>
              <a:pPr/>
              <a:t>‹#›</a:t>
            </a:fld>
            <a:endParaRPr lang="en-US"/>
          </a:p>
        </p:txBody>
      </p:sp>
      <p:sp>
        <p:nvSpPr>
          <p:cNvPr id="13" name="TextBox 12">
            <a:extLst>
              <a:ext uri="{FF2B5EF4-FFF2-40B4-BE49-F238E27FC236}">
                <a16:creationId xmlns:a16="http://schemas.microsoft.com/office/drawing/2014/main" id="{AC18493A-1FC9-483C-BC41-405831F9D96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1107456480"/>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68" r:id="rId3"/>
    <p:sldLayoutId id="2147483650" r:id="rId4"/>
    <p:sldLayoutId id="2147483662" r:id="rId5"/>
    <p:sldLayoutId id="2147483652" r:id="rId6"/>
    <p:sldLayoutId id="2147483661" r:id="rId7"/>
    <p:sldLayoutId id="2147483663" r:id="rId8"/>
    <p:sldLayoutId id="2147483660" r:id="rId9"/>
    <p:sldLayoutId id="2147483664" r:id="rId10"/>
    <p:sldLayoutId id="2147483665" r:id="rId11"/>
    <p:sldLayoutId id="2147483654" r:id="rId12"/>
    <p:sldLayoutId id="2147483671" r:id="rId13"/>
    <p:sldLayoutId id="2147483655" r:id="rId14"/>
    <p:sldLayoutId id="2147483651" r:id="rId15"/>
    <p:sldLayoutId id="2147483666" r:id="rId16"/>
    <p:sldLayoutId id="2147483667" r:id="rId17"/>
  </p:sldLayoutIdLst>
  <p:hf hdr="0"/>
  <p:txStyles>
    <p:title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p:titleStyle>
    <p:body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ABC-9A46-4327-BF74-FE0C643DC4CF}"/>
              </a:ext>
            </a:extLst>
          </p:cNvPr>
          <p:cNvSpPr>
            <a:spLocks noGrp="1"/>
          </p:cNvSpPr>
          <p:nvPr>
            <p:ph type="ctrTitle"/>
          </p:nvPr>
        </p:nvSpPr>
        <p:spPr>
          <a:xfrm>
            <a:off x="292609" y="1670304"/>
            <a:ext cx="11594592" cy="3670082"/>
          </a:xfrm>
        </p:spPr>
        <p:txBody>
          <a:bodyPr>
            <a:normAutofit fontScale="90000"/>
          </a:bodyPr>
          <a:lstStyle/>
          <a:p>
            <a:r>
              <a:rPr lang="en-US" dirty="0"/>
              <a:t>﻿Apply machine learning to predict and avoid streetcar delays using TTC Streetcar Delay Data</a:t>
            </a:r>
            <a:br>
              <a:rPr lang="en-US" dirty="0"/>
            </a:br>
            <a:r>
              <a:rPr lang="en-US" dirty="0"/>
              <a:t> Deliverable 1</a:t>
            </a:r>
          </a:p>
        </p:txBody>
      </p:sp>
      <p:sp>
        <p:nvSpPr>
          <p:cNvPr id="3" name="Subtitle 2">
            <a:extLst>
              <a:ext uri="{FF2B5EF4-FFF2-40B4-BE49-F238E27FC236}">
                <a16:creationId xmlns:a16="http://schemas.microsoft.com/office/drawing/2014/main" id="{C0FC7021-FB77-4D35-AE1D-A857D1A422CD}"/>
              </a:ext>
            </a:extLst>
          </p:cNvPr>
          <p:cNvSpPr>
            <a:spLocks noGrp="1"/>
          </p:cNvSpPr>
          <p:nvPr>
            <p:ph type="subTitle" idx="1"/>
          </p:nvPr>
        </p:nvSpPr>
        <p:spPr>
          <a:xfrm>
            <a:off x="824042" y="5295900"/>
            <a:ext cx="8911390" cy="1247775"/>
          </a:xfrm>
        </p:spPr>
        <p:txBody>
          <a:bodyPr>
            <a:normAutofit/>
          </a:bodyPr>
          <a:lstStyle/>
          <a:p>
            <a:pPr algn="l"/>
            <a:r>
              <a:rPr lang="fi-FI" dirty="0" err="1"/>
              <a:t>Adarsh</a:t>
            </a:r>
            <a:r>
              <a:rPr lang="fi-FI" dirty="0"/>
              <a:t> </a:t>
            </a:r>
            <a:r>
              <a:rPr lang="fi-FI" dirty="0" err="1"/>
              <a:t>Ghimire</a:t>
            </a:r>
            <a:endParaRPr lang="fi-FI" dirty="0"/>
          </a:p>
          <a:p>
            <a:pPr algn="l"/>
            <a:r>
              <a:rPr lang="fi-FI" dirty="0"/>
              <a:t>100058927</a:t>
            </a:r>
            <a:endParaRPr lang="en-US" dirty="0"/>
          </a:p>
        </p:txBody>
      </p:sp>
      <p:sp>
        <p:nvSpPr>
          <p:cNvPr id="4" name="Text Placeholder 3">
            <a:extLst>
              <a:ext uri="{FF2B5EF4-FFF2-40B4-BE49-F238E27FC236}">
                <a16:creationId xmlns:a16="http://schemas.microsoft.com/office/drawing/2014/main" id="{4D96F05C-E8E5-40A0-96E2-70DA59031E10}"/>
              </a:ext>
            </a:extLst>
          </p:cNvPr>
          <p:cNvSpPr>
            <a:spLocks noGrp="1"/>
          </p:cNvSpPr>
          <p:nvPr>
            <p:ph type="body" sz="quarter" idx="10"/>
          </p:nvPr>
        </p:nvSpPr>
        <p:spPr>
          <a:xfrm>
            <a:off x="824043" y="6543675"/>
            <a:ext cx="6730165" cy="314325"/>
          </a:xfrm>
        </p:spPr>
        <p:txBody>
          <a:bodyPr/>
          <a:lstStyle/>
          <a:p>
            <a:pPr algn="l"/>
            <a:r>
              <a:rPr lang="fi-FI" dirty="0"/>
              <a:t>11 APRIL 2021</a:t>
            </a:r>
            <a:endParaRPr lang="en-US" dirty="0"/>
          </a:p>
          <a:p>
            <a:pPr algn="l"/>
            <a:endParaRPr lang="en-US" dirty="0"/>
          </a:p>
        </p:txBody>
      </p:sp>
    </p:spTree>
    <p:extLst>
      <p:ext uri="{BB962C8B-B14F-4D97-AF65-F5344CB8AC3E}">
        <p14:creationId xmlns:p14="http://schemas.microsoft.com/office/powerpoint/2010/main" val="319863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1362075" y="164973"/>
            <a:ext cx="4181476" cy="1114425"/>
          </a:xfrm>
        </p:spPr>
        <p:txBody>
          <a:bodyPr/>
          <a:lstStyle/>
          <a:p>
            <a:r>
              <a:rPr lang="en-US" dirty="0"/>
              <a:t>Objective</a:t>
            </a:r>
          </a:p>
        </p:txBody>
      </p:sp>
      <p:sp>
        <p:nvSpPr>
          <p:cNvPr id="3" name="Content Placeholder 2">
            <a:extLst>
              <a:ext uri="{FF2B5EF4-FFF2-40B4-BE49-F238E27FC236}">
                <a16:creationId xmlns:a16="http://schemas.microsoft.com/office/drawing/2014/main" id="{C194C429-305C-4CC4-9AAC-45E533DB8CCF}"/>
              </a:ext>
            </a:extLst>
          </p:cNvPr>
          <p:cNvSpPr>
            <a:spLocks noGrp="1"/>
          </p:cNvSpPr>
          <p:nvPr>
            <p:ph idx="1"/>
          </p:nvPr>
        </p:nvSpPr>
        <p:spPr>
          <a:xfrm>
            <a:off x="1362074" y="1537716"/>
            <a:ext cx="9915525" cy="4448175"/>
          </a:xfrm>
        </p:spPr>
        <p:txBody>
          <a:bodyPr>
            <a:normAutofit lnSpcReduction="10000"/>
          </a:bodyPr>
          <a:lstStyle/>
          <a:p>
            <a:pPr algn="just"/>
            <a:r>
              <a:rPr lang="en-US" dirty="0"/>
              <a:t>Delay prediction of street car</a:t>
            </a:r>
          </a:p>
          <a:p>
            <a:pPr algn="just"/>
            <a:r>
              <a:rPr lang="en-US" dirty="0"/>
              <a:t>In production the machine learning model will predicts delay on each direction, then the direction with the minimum delay is the route the user will take to avoid delays.</a:t>
            </a:r>
          </a:p>
          <a:p>
            <a:pPr algn="just"/>
            <a:endParaRPr lang="en-US" dirty="0"/>
          </a:p>
          <a:p>
            <a:pPr marL="0" indent="0" algn="just">
              <a:buNone/>
            </a:pPr>
            <a:r>
              <a:rPr lang="en-US" dirty="0"/>
              <a:t>Description:</a:t>
            </a:r>
          </a:p>
          <a:p>
            <a:pPr marL="457200" indent="-457200" algn="just">
              <a:buAutoNum type="arabicPeriod"/>
            </a:pPr>
            <a:r>
              <a:rPr lang="en-US" dirty="0"/>
              <a:t>Notebook </a:t>
            </a:r>
            <a:r>
              <a:rPr lang="en-US" dirty="0">
                <a:sym typeface="Wingdings" pitchFamily="2" charset="2"/>
              </a:rPr>
              <a:t></a:t>
            </a:r>
            <a:r>
              <a:rPr lang="en-US" dirty="0"/>
              <a:t> </a:t>
            </a:r>
            <a:r>
              <a:rPr lang="en-US" i="1" dirty="0">
                <a:solidFill>
                  <a:schemeClr val="tx2"/>
                </a:solidFill>
              </a:rPr>
              <a:t>1 Frame the problem and look at the big </a:t>
            </a:r>
            <a:r>
              <a:rPr lang="en-US" i="1" dirty="0" err="1">
                <a:solidFill>
                  <a:schemeClr val="tx2"/>
                </a:solidFill>
              </a:rPr>
              <a:t>picture.ipynb</a:t>
            </a:r>
            <a:r>
              <a:rPr lang="en-US" i="1" dirty="0">
                <a:solidFill>
                  <a:schemeClr val="tx2"/>
                </a:solidFill>
              </a:rPr>
              <a:t> </a:t>
            </a:r>
            <a:r>
              <a:rPr lang="en-US" dirty="0"/>
              <a:t>comprises detailed explanation about the problem scope, and way of tackling the problem.</a:t>
            </a:r>
          </a:p>
          <a:p>
            <a:pPr marL="457200" indent="-457200" algn="just">
              <a:buAutoNum type="arabicPeriod"/>
            </a:pPr>
            <a:r>
              <a:rPr lang="en-US" dirty="0"/>
              <a:t>Notebook </a:t>
            </a:r>
            <a:r>
              <a:rPr lang="en-US" dirty="0">
                <a:sym typeface="Wingdings" pitchFamily="2" charset="2"/>
              </a:rPr>
              <a:t> </a:t>
            </a:r>
            <a:r>
              <a:rPr lang="en-US" i="1" dirty="0">
                <a:solidFill>
                  <a:schemeClr val="tx2"/>
                </a:solidFill>
                <a:sym typeface="Wingdings" pitchFamily="2" charset="2"/>
              </a:rPr>
              <a:t>2 Get the data and Explore </a:t>
            </a:r>
            <a:r>
              <a:rPr lang="en-US" i="1" dirty="0" err="1">
                <a:solidFill>
                  <a:schemeClr val="tx2"/>
                </a:solidFill>
                <a:sym typeface="Wingdings" pitchFamily="2" charset="2"/>
              </a:rPr>
              <a:t>Data.ipynb</a:t>
            </a:r>
            <a:r>
              <a:rPr lang="en-US" dirty="0">
                <a:solidFill>
                  <a:schemeClr val="tx2"/>
                </a:solidFill>
                <a:sym typeface="Wingdings" pitchFamily="2" charset="2"/>
              </a:rPr>
              <a:t> </a:t>
            </a:r>
            <a:r>
              <a:rPr lang="en-US" dirty="0">
                <a:sym typeface="Wingdings" pitchFamily="2" charset="2"/>
              </a:rPr>
              <a:t>comprises the process of data collection through API, the data cleaning, and processing of the data, the data visualizations, dependency visualization, etc. such that data is readily available for model training.</a:t>
            </a:r>
          </a:p>
          <a:p>
            <a:pPr marL="457200" indent="-457200" algn="just">
              <a:buAutoNum type="arabicPeriod"/>
            </a:pPr>
            <a:r>
              <a:rPr lang="en-US" dirty="0"/>
              <a:t>Notebook </a:t>
            </a:r>
            <a:r>
              <a:rPr lang="en-US" dirty="0">
                <a:sym typeface="Wingdings" pitchFamily="2" charset="2"/>
              </a:rPr>
              <a:t> </a:t>
            </a:r>
            <a:r>
              <a:rPr lang="en-US" i="1" dirty="0">
                <a:solidFill>
                  <a:schemeClr val="tx2"/>
                </a:solidFill>
              </a:rPr>
              <a:t>3 Short-list promising </a:t>
            </a:r>
            <a:r>
              <a:rPr lang="en-US" i="1" dirty="0" err="1">
                <a:solidFill>
                  <a:schemeClr val="tx2"/>
                </a:solidFill>
              </a:rPr>
              <a:t>models.ipynb</a:t>
            </a:r>
            <a:r>
              <a:rPr lang="en-US" dirty="0"/>
              <a:t> comprises of implementation of the different models. The notebook starts with data refining, data conversion and scaling, then goes to various machine learning algorithm implementations and their results.</a:t>
            </a:r>
          </a:p>
          <a:p>
            <a:pPr algn="just"/>
            <a:endParaRPr lang="en-US" dirty="0"/>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2</a:t>
            </a:fld>
            <a:endParaRPr lang="en-US"/>
          </a:p>
        </p:txBody>
      </p:sp>
    </p:spTree>
    <p:extLst>
      <p:ext uri="{BB962C8B-B14F-4D97-AF65-F5344CB8AC3E}">
        <p14:creationId xmlns:p14="http://schemas.microsoft.com/office/powerpoint/2010/main" val="53725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B60F3C-53A5-4E55-A7CB-DB405DA9A88D}"/>
              </a:ext>
            </a:extLst>
          </p:cNvPr>
          <p:cNvSpPr>
            <a:spLocks noGrp="1"/>
          </p:cNvSpPr>
          <p:nvPr>
            <p:ph type="title"/>
          </p:nvPr>
        </p:nvSpPr>
        <p:spPr>
          <a:xfrm>
            <a:off x="1362074" y="542925"/>
            <a:ext cx="9671685" cy="1114425"/>
          </a:xfrm>
        </p:spPr>
        <p:txBody>
          <a:bodyPr>
            <a:normAutofit/>
          </a:bodyPr>
          <a:lstStyle/>
          <a:p>
            <a:r>
              <a:rPr lang="en-US" dirty="0"/>
              <a:t>Features utilized for model training</a:t>
            </a:r>
          </a:p>
        </p:txBody>
      </p:sp>
      <p:sp>
        <p:nvSpPr>
          <p:cNvPr id="4" name="Content Placeholder 3">
            <a:extLst>
              <a:ext uri="{FF2B5EF4-FFF2-40B4-BE49-F238E27FC236}">
                <a16:creationId xmlns:a16="http://schemas.microsoft.com/office/drawing/2014/main" id="{4F3AAB89-664F-4CFB-8E9F-27328B9683DB}"/>
              </a:ext>
            </a:extLst>
          </p:cNvPr>
          <p:cNvSpPr>
            <a:spLocks noGrp="1"/>
          </p:cNvSpPr>
          <p:nvPr>
            <p:ph idx="1"/>
          </p:nvPr>
        </p:nvSpPr>
        <p:spPr>
          <a:xfrm>
            <a:off x="1362075" y="2891028"/>
            <a:ext cx="10201274" cy="4448175"/>
          </a:xfrm>
        </p:spPr>
        <p:txBody>
          <a:bodyPr/>
          <a:lstStyle/>
          <a:p>
            <a:pPr marL="457200" indent="-457200">
              <a:buAutoNum type="arabicPeriod"/>
            </a:pPr>
            <a:r>
              <a:rPr lang="en-US" dirty="0"/>
              <a:t>Route </a:t>
            </a:r>
            <a:r>
              <a:rPr lang="en-US" dirty="0">
                <a:sym typeface="Wingdings" pitchFamily="2" charset="2"/>
              </a:rPr>
              <a:t> Converted to categorical data</a:t>
            </a:r>
            <a:endParaRPr lang="en-US" dirty="0"/>
          </a:p>
          <a:p>
            <a:pPr marL="457200" indent="-457200">
              <a:buAutoNum type="arabicPeriod"/>
            </a:pPr>
            <a:r>
              <a:rPr lang="en-US" dirty="0"/>
              <a:t>Time of a day </a:t>
            </a:r>
            <a:r>
              <a:rPr lang="en-US" dirty="0">
                <a:sym typeface="Wingdings" pitchFamily="2" charset="2"/>
              </a:rPr>
              <a:t> Converted to different part of day(Morning, Afternoon, Evening, and Night)</a:t>
            </a:r>
          </a:p>
          <a:p>
            <a:pPr marL="457200" indent="-457200">
              <a:buAutoNum type="arabicPeriod"/>
            </a:pPr>
            <a:r>
              <a:rPr lang="en-US" dirty="0"/>
              <a:t>Day of the week </a:t>
            </a:r>
            <a:r>
              <a:rPr lang="en-US" dirty="0">
                <a:sym typeface="Wingdings" pitchFamily="2" charset="2"/>
              </a:rPr>
              <a:t> Converted to categorical data</a:t>
            </a:r>
            <a:endParaRPr lang="en-US" dirty="0"/>
          </a:p>
          <a:p>
            <a:pPr marL="457200" indent="-457200">
              <a:buAutoNum type="arabicPeriod"/>
            </a:pPr>
            <a:r>
              <a:rPr lang="en-US" dirty="0"/>
              <a:t>Direction </a:t>
            </a:r>
            <a:r>
              <a:rPr lang="en-US" dirty="0">
                <a:sym typeface="Wingdings" pitchFamily="2" charset="2"/>
              </a:rPr>
              <a:t> 5 directional values were taken into consideration(NB, EB, WB, SB, BW)</a:t>
            </a:r>
            <a:endParaRPr lang="en-US" dirty="0"/>
          </a:p>
          <a:p>
            <a:pPr marL="457200" indent="-457200">
              <a:buAutoNum type="arabicPeriod"/>
            </a:pPr>
            <a:r>
              <a:rPr lang="en-US" dirty="0"/>
              <a:t>Minimum gap </a:t>
            </a:r>
            <a:r>
              <a:rPr lang="en-US" dirty="0">
                <a:sym typeface="Wingdings" pitchFamily="2" charset="2"/>
              </a:rPr>
              <a:t> Continuous value, applied feature standardization. </a:t>
            </a:r>
            <a:endParaRPr lang="en-US" dirty="0"/>
          </a:p>
        </p:txBody>
      </p:sp>
      <p:sp>
        <p:nvSpPr>
          <p:cNvPr id="5" name="Date Placeholder 4">
            <a:extLst>
              <a:ext uri="{FF2B5EF4-FFF2-40B4-BE49-F238E27FC236}">
                <a16:creationId xmlns:a16="http://schemas.microsoft.com/office/drawing/2014/main" id="{DC365DDC-F27E-487F-89F2-3A390AB432DB}"/>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81DB42DF-8B4F-4BC0-85C6-FC1F43579724}"/>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A6AC7D47-0B41-4232-A327-8155ED41552A}"/>
              </a:ext>
            </a:extLst>
          </p:cNvPr>
          <p:cNvSpPr>
            <a:spLocks noGrp="1"/>
          </p:cNvSpPr>
          <p:nvPr>
            <p:ph type="sldNum" sz="quarter" idx="12"/>
          </p:nvPr>
        </p:nvSpPr>
        <p:spPr/>
        <p:txBody>
          <a:bodyPr/>
          <a:lstStyle/>
          <a:p>
            <a:fld id="{1E68DD1B-5CD8-424B-8173-19E182143E0A}" type="slidenum">
              <a:rPr lang="en-US" smtClean="0"/>
              <a:t>3</a:t>
            </a:fld>
            <a:endParaRPr lang="en-US"/>
          </a:p>
        </p:txBody>
      </p:sp>
      <p:sp>
        <p:nvSpPr>
          <p:cNvPr id="9" name="TextBox 8">
            <a:extLst>
              <a:ext uri="{FF2B5EF4-FFF2-40B4-BE49-F238E27FC236}">
                <a16:creationId xmlns:a16="http://schemas.microsoft.com/office/drawing/2014/main" id="{6DFFA502-D33C-754A-B802-CC27C56EA649}"/>
              </a:ext>
            </a:extLst>
          </p:cNvPr>
          <p:cNvSpPr txBox="1"/>
          <p:nvPr/>
        </p:nvSpPr>
        <p:spPr>
          <a:xfrm>
            <a:off x="1362074" y="2027067"/>
            <a:ext cx="10000870" cy="569387"/>
          </a:xfrm>
          <a:prstGeom prst="rect">
            <a:avLst/>
          </a:prstGeom>
          <a:noFill/>
        </p:spPr>
        <p:txBody>
          <a:bodyPr wrap="square" lIns="0" tIns="0" rIns="0" bIns="0" rtlCol="0">
            <a:spAutoFit/>
          </a:bodyPr>
          <a:lstStyle/>
          <a:p>
            <a:pPr algn="just"/>
            <a:r>
              <a:rPr lang="en-US" sz="1850" dirty="0"/>
              <a:t>Features were cleaned, processed, and selected as per the analysis done on each  of the categories on notebook 2</a:t>
            </a:r>
          </a:p>
        </p:txBody>
      </p:sp>
      <p:sp>
        <p:nvSpPr>
          <p:cNvPr id="11" name="TextBox 10">
            <a:extLst>
              <a:ext uri="{FF2B5EF4-FFF2-40B4-BE49-F238E27FC236}">
                <a16:creationId xmlns:a16="http://schemas.microsoft.com/office/drawing/2014/main" id="{2CD79362-9CA6-4844-9263-719B93136119}"/>
              </a:ext>
            </a:extLst>
          </p:cNvPr>
          <p:cNvSpPr txBox="1"/>
          <p:nvPr/>
        </p:nvSpPr>
        <p:spPr>
          <a:xfrm>
            <a:off x="1393589" y="5176302"/>
            <a:ext cx="10666092" cy="854080"/>
          </a:xfrm>
          <a:prstGeom prst="rect">
            <a:avLst/>
          </a:prstGeom>
          <a:noFill/>
        </p:spPr>
        <p:txBody>
          <a:bodyPr wrap="square" lIns="0" tIns="0" rIns="0" bIns="0" rtlCol="0">
            <a:spAutoFit/>
          </a:bodyPr>
          <a:lstStyle/>
          <a:p>
            <a:pPr algn="l"/>
            <a:r>
              <a:rPr lang="en-US" sz="1850" u="sng" dirty="0"/>
              <a:t>Target</a:t>
            </a:r>
          </a:p>
          <a:p>
            <a:pPr algn="l"/>
            <a:r>
              <a:rPr lang="en-US" sz="1850" dirty="0"/>
              <a:t>1. Given the above features above which are readily available predict the delay in minutes.</a:t>
            </a:r>
          </a:p>
          <a:p>
            <a:pPr algn="l"/>
            <a:endParaRPr lang="en-US" sz="1850" dirty="0"/>
          </a:p>
        </p:txBody>
      </p:sp>
    </p:spTree>
    <p:extLst>
      <p:ext uri="{BB962C8B-B14F-4D97-AF65-F5344CB8AC3E}">
        <p14:creationId xmlns:p14="http://schemas.microsoft.com/office/powerpoint/2010/main" val="142665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AD3E-F77E-478A-B183-2502DCA32A87}"/>
              </a:ext>
            </a:extLst>
          </p:cNvPr>
          <p:cNvSpPr>
            <a:spLocks noGrp="1"/>
          </p:cNvSpPr>
          <p:nvPr>
            <p:ph type="title"/>
          </p:nvPr>
        </p:nvSpPr>
        <p:spPr>
          <a:xfrm>
            <a:off x="1362074" y="91821"/>
            <a:ext cx="9991725" cy="1114425"/>
          </a:xfrm>
        </p:spPr>
        <p:txBody>
          <a:bodyPr/>
          <a:lstStyle/>
          <a:p>
            <a:r>
              <a:rPr lang="fi-FI" dirty="0" err="1"/>
              <a:t>Different</a:t>
            </a:r>
            <a:r>
              <a:rPr lang="fi-FI" dirty="0"/>
              <a:t> </a:t>
            </a:r>
            <a:r>
              <a:rPr lang="fi-FI" dirty="0" err="1"/>
              <a:t>Models</a:t>
            </a:r>
            <a:r>
              <a:rPr lang="fi-FI" dirty="0"/>
              <a:t> Performance </a:t>
            </a:r>
            <a:endParaRPr lang="en-US" dirty="0"/>
          </a:p>
        </p:txBody>
      </p:sp>
      <p:graphicFrame>
        <p:nvGraphicFramePr>
          <p:cNvPr id="7" name="Content Placeholder 6">
            <a:extLst>
              <a:ext uri="{FF2B5EF4-FFF2-40B4-BE49-F238E27FC236}">
                <a16:creationId xmlns:a16="http://schemas.microsoft.com/office/drawing/2014/main" id="{373BEAF1-BA0C-445D-B3A0-80DE8D4B0167}"/>
              </a:ext>
            </a:extLst>
          </p:cNvPr>
          <p:cNvGraphicFramePr>
            <a:graphicFrameLocks noGrp="1"/>
          </p:cNvGraphicFramePr>
          <p:nvPr>
            <p:ph idx="1"/>
            <p:extLst>
              <p:ext uri="{D42A27DB-BD31-4B8C-83A1-F6EECF244321}">
                <p14:modId xmlns:p14="http://schemas.microsoft.com/office/powerpoint/2010/main" val="3492218029"/>
              </p:ext>
            </p:extLst>
          </p:nvPr>
        </p:nvGraphicFramePr>
        <p:xfrm>
          <a:off x="24384" y="1207008"/>
          <a:ext cx="12094254" cy="5602213"/>
        </p:xfrm>
        <a:graphic>
          <a:graphicData uri="http://schemas.openxmlformats.org/drawingml/2006/table">
            <a:tbl>
              <a:tblPr firstRow="1" bandRow="1">
                <a:tableStyleId>{E8B1032C-EA38-4F05-BA0D-38AFFFC7BED3}</a:tableStyleId>
              </a:tblPr>
              <a:tblGrid>
                <a:gridCol w="2188759">
                  <a:extLst>
                    <a:ext uri="{9D8B030D-6E8A-4147-A177-3AD203B41FA5}">
                      <a16:colId xmlns:a16="http://schemas.microsoft.com/office/drawing/2014/main" val="3343796688"/>
                    </a:ext>
                  </a:extLst>
                </a:gridCol>
                <a:gridCol w="908009">
                  <a:extLst>
                    <a:ext uri="{9D8B030D-6E8A-4147-A177-3AD203B41FA5}">
                      <a16:colId xmlns:a16="http://schemas.microsoft.com/office/drawing/2014/main" val="3323181143"/>
                    </a:ext>
                  </a:extLst>
                </a:gridCol>
                <a:gridCol w="677603">
                  <a:extLst>
                    <a:ext uri="{9D8B030D-6E8A-4147-A177-3AD203B41FA5}">
                      <a16:colId xmlns:a16="http://schemas.microsoft.com/office/drawing/2014/main" val="2475061758"/>
                    </a:ext>
                  </a:extLst>
                </a:gridCol>
                <a:gridCol w="782986">
                  <a:extLst>
                    <a:ext uri="{9D8B030D-6E8A-4147-A177-3AD203B41FA5}">
                      <a16:colId xmlns:a16="http://schemas.microsoft.com/office/drawing/2014/main" val="3053779711"/>
                    </a:ext>
                  </a:extLst>
                </a:gridCol>
                <a:gridCol w="892783">
                  <a:extLst>
                    <a:ext uri="{9D8B030D-6E8A-4147-A177-3AD203B41FA5}">
                      <a16:colId xmlns:a16="http://schemas.microsoft.com/office/drawing/2014/main" val="197105678"/>
                    </a:ext>
                  </a:extLst>
                </a:gridCol>
                <a:gridCol w="799183">
                  <a:extLst>
                    <a:ext uri="{9D8B030D-6E8A-4147-A177-3AD203B41FA5}">
                      <a16:colId xmlns:a16="http://schemas.microsoft.com/office/drawing/2014/main" val="2928470246"/>
                    </a:ext>
                  </a:extLst>
                </a:gridCol>
                <a:gridCol w="799183">
                  <a:extLst>
                    <a:ext uri="{9D8B030D-6E8A-4147-A177-3AD203B41FA5}">
                      <a16:colId xmlns:a16="http://schemas.microsoft.com/office/drawing/2014/main" val="2121076495"/>
                    </a:ext>
                  </a:extLst>
                </a:gridCol>
                <a:gridCol w="914382">
                  <a:extLst>
                    <a:ext uri="{9D8B030D-6E8A-4147-A177-3AD203B41FA5}">
                      <a16:colId xmlns:a16="http://schemas.microsoft.com/office/drawing/2014/main" val="1300032753"/>
                    </a:ext>
                  </a:extLst>
                </a:gridCol>
                <a:gridCol w="914382">
                  <a:extLst>
                    <a:ext uri="{9D8B030D-6E8A-4147-A177-3AD203B41FA5}">
                      <a16:colId xmlns:a16="http://schemas.microsoft.com/office/drawing/2014/main" val="3645349977"/>
                    </a:ext>
                  </a:extLst>
                </a:gridCol>
                <a:gridCol w="799183">
                  <a:extLst>
                    <a:ext uri="{9D8B030D-6E8A-4147-A177-3AD203B41FA5}">
                      <a16:colId xmlns:a16="http://schemas.microsoft.com/office/drawing/2014/main" val="1540750301"/>
                    </a:ext>
                  </a:extLst>
                </a:gridCol>
                <a:gridCol w="799183">
                  <a:extLst>
                    <a:ext uri="{9D8B030D-6E8A-4147-A177-3AD203B41FA5}">
                      <a16:colId xmlns:a16="http://schemas.microsoft.com/office/drawing/2014/main" val="35822740"/>
                    </a:ext>
                  </a:extLst>
                </a:gridCol>
                <a:gridCol w="809309">
                  <a:extLst>
                    <a:ext uri="{9D8B030D-6E8A-4147-A177-3AD203B41FA5}">
                      <a16:colId xmlns:a16="http://schemas.microsoft.com/office/drawing/2014/main" val="4085966935"/>
                    </a:ext>
                  </a:extLst>
                </a:gridCol>
                <a:gridCol w="809309">
                  <a:extLst>
                    <a:ext uri="{9D8B030D-6E8A-4147-A177-3AD203B41FA5}">
                      <a16:colId xmlns:a16="http://schemas.microsoft.com/office/drawing/2014/main" val="819499989"/>
                    </a:ext>
                  </a:extLst>
                </a:gridCol>
              </a:tblGrid>
              <a:tr h="463084">
                <a:tc rowSpan="3">
                  <a:txBody>
                    <a:bodyPr/>
                    <a:lstStyle/>
                    <a:p>
                      <a:pPr algn="ctr"/>
                      <a:r>
                        <a:rPr lang="en-US" dirty="0"/>
                        <a:t>Models</a:t>
                      </a:r>
                    </a:p>
                  </a:txBody>
                  <a:tcPr anchor="ctr">
                    <a:lnL w="12700" cmpd="sng">
                      <a:noFill/>
                    </a:lnL>
                    <a:lnR w="12700" cap="flat" cmpd="sng" algn="ctr">
                      <a:solidFill>
                        <a:srgbClr val="0047BA"/>
                      </a:solidFill>
                      <a:prstDash val="solid"/>
                      <a:round/>
                      <a:headEnd type="none" w="med" len="med"/>
                      <a:tailEnd type="none" w="med" len="med"/>
                    </a:lnR>
                    <a:lnT w="12700" cmpd="sng">
                      <a:noFill/>
                    </a:lnT>
                    <a:lnTlToBr w="12700" cmpd="sng">
                      <a:noFill/>
                      <a:prstDash val="solid"/>
                    </a:lnTlToBr>
                    <a:lnBlToTr w="12700" cmpd="sng">
                      <a:noFill/>
                      <a:prstDash val="solid"/>
                    </a:lnBlToTr>
                  </a:tcPr>
                </a:tc>
                <a:tc gridSpan="4">
                  <a:txBody>
                    <a:bodyPr/>
                    <a:lstStyle/>
                    <a:p>
                      <a:pPr algn="ctr"/>
                      <a:r>
                        <a:rPr lang="fi-FI" dirty="0"/>
                        <a:t>R2 </a:t>
                      </a:r>
                      <a:r>
                        <a:rPr lang="fi-FI" dirty="0" err="1"/>
                        <a:t>Score</a:t>
                      </a:r>
                      <a:endParaRPr lang="en-US" dirty="0"/>
                    </a:p>
                  </a:txBody>
                  <a:tcPr anchor="ctr">
                    <a:lnL w="12700" cap="flat" cmpd="sng" algn="ctr">
                      <a:solidFill>
                        <a:srgbClr val="0047BA"/>
                      </a:solidFill>
                      <a:prstDash val="solid"/>
                      <a:round/>
                      <a:headEnd type="none" w="med" len="med"/>
                      <a:tailEnd type="none" w="med" len="med"/>
                    </a:lnL>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endParaRPr lang="en-US" dirty="0"/>
                    </a:p>
                  </a:txBody>
                  <a:tcPr anchor="ct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i-FI" dirty="0"/>
                        <a:t>MAE </a:t>
                      </a:r>
                      <a:r>
                        <a:rPr lang="fi-FI" dirty="0" err="1"/>
                        <a:t>Score</a:t>
                      </a:r>
                      <a:endParaRPr lang="en-US" dirty="0"/>
                    </a:p>
                  </a:txBody>
                  <a:tcPr anchor="ct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i-FI" dirty="0"/>
                        <a:t>RMSE </a:t>
                      </a:r>
                      <a:r>
                        <a:rPr lang="fi-FI" dirty="0" err="1"/>
                        <a:t>Score</a:t>
                      </a:r>
                      <a:endParaRPr lang="en-US" dirty="0"/>
                    </a:p>
                  </a:txBody>
                  <a:tcPr anchor="ctr">
                    <a:lnR w="12700" cap="flat" cmpd="sng" algn="ctr">
                      <a:solidFill>
                        <a:srgbClr val="0047BA"/>
                      </a:solidFill>
                      <a:prstDash val="solid"/>
                      <a:round/>
                      <a:headEnd type="none" w="med" len="med"/>
                      <a:tailEnd type="none" w="med" len="med"/>
                    </a:ln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R w="12700" cap="flat" cmpd="sng" algn="ctr">
                      <a:solidFill>
                        <a:srgbClr val="0047BA"/>
                      </a:solidFill>
                      <a:prstDash val="solid"/>
                      <a:round/>
                      <a:headEnd type="none" w="med" len="med"/>
                      <a:tailEnd type="none" w="med" len="med"/>
                    </a:ln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R w="12700" cap="flat" cmpd="sng" algn="ctr">
                      <a:solidFill>
                        <a:srgbClr val="0047BA"/>
                      </a:solidFill>
                      <a:prstDash val="solid"/>
                      <a:round/>
                      <a:headEnd type="none" w="med" len="med"/>
                      <a:tailEnd type="none" w="med" len="med"/>
                    </a:lnR>
                    <a:lnT w="12700" cap="flat" cmpd="sng" algn="ctr">
                      <a:solidFill>
                        <a:srgbClr val="0047BA"/>
                      </a:solidFill>
                      <a:prstDash val="solid"/>
                      <a:round/>
                      <a:headEnd type="none" w="med" len="med"/>
                      <a:tailEnd type="none" w="med" len="med"/>
                    </a:lnT>
                    <a:lnB w="12700" cap="flat" cmpd="sng" algn="ctr">
                      <a:solidFill>
                        <a:srgbClr val="0047BA"/>
                      </a:solidFill>
                      <a:prstDash val="solid"/>
                      <a:round/>
                      <a:headEnd type="none" w="med" len="med"/>
                      <a:tailEnd type="none" w="med" len="med"/>
                    </a:lnB>
                  </a:tcPr>
                </a:tc>
                <a:extLst>
                  <a:ext uri="{0D108BD9-81ED-4DB2-BD59-A6C34878D82A}">
                    <a16:rowId xmlns:a16="http://schemas.microsoft.com/office/drawing/2014/main" val="3819626717"/>
                  </a:ext>
                </a:extLst>
              </a:tr>
              <a:tr h="618598">
                <a:tc vMerge="1">
                  <a:txBody>
                    <a:bodyPr/>
                    <a:lstStyle/>
                    <a:p>
                      <a:endParaRPr lang="en-US" b="1" dirty="0"/>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lnT w="12700" cap="flat" cmpd="sng" algn="ctr">
                      <a:solidFill>
                        <a:srgbClr val="0047BA"/>
                      </a:solidFill>
                      <a:prstDash val="solid"/>
                      <a:round/>
                      <a:headEnd type="none" w="med" len="med"/>
                      <a:tailEnd type="none" w="med" len="med"/>
                    </a:lnT>
                  </a:tcPr>
                </a:tc>
                <a:tc gridSpan="2">
                  <a:txBody>
                    <a:bodyPr/>
                    <a:lstStyle/>
                    <a:p>
                      <a:pPr algn="ctr"/>
                      <a:r>
                        <a:rPr lang="en-US" dirty="0"/>
                        <a:t>Train</a:t>
                      </a:r>
                    </a:p>
                  </a:txBody>
                  <a:tcPr anchor="ctr">
                    <a:lnL w="12700" cap="flat" cmpd="sng" algn="ctr">
                      <a:solidFill>
                        <a:srgbClr val="0047BA"/>
                      </a:solidFill>
                      <a:prstDash val="solid"/>
                      <a:round/>
                      <a:headEnd type="none" w="med" len="med"/>
                      <a:tailEnd type="none" w="med" len="med"/>
                    </a:lnL>
                    <a:lnT w="12700" cap="flat" cmpd="sng" algn="ctr">
                      <a:solidFill>
                        <a:srgbClr val="0047BA"/>
                      </a:solidFill>
                      <a:prstDash val="solid"/>
                      <a:round/>
                      <a:headEnd type="none" w="med" len="med"/>
                      <a:tailEnd type="none" w="med" len="med"/>
                    </a:lnT>
                  </a:tcPr>
                </a:tc>
                <a:tc hMerge="1">
                  <a:txBody>
                    <a:bodyPr/>
                    <a:lstStyle/>
                    <a:p>
                      <a:endParaRPr lang="en-US"/>
                    </a:p>
                  </a:txBody>
                  <a:tcPr/>
                </a:tc>
                <a:tc gridSpan="2">
                  <a:txBody>
                    <a:bodyPr/>
                    <a:lstStyle/>
                    <a:p>
                      <a:r>
                        <a:rPr lang="en-US"/>
                        <a:t>Validation</a:t>
                      </a:r>
                    </a:p>
                  </a:txBody>
                  <a:tcPr anchor="ctr"/>
                </a:tc>
                <a:tc hMerge="1">
                  <a:txBody>
                    <a:bodyPr/>
                    <a:lstStyle/>
                    <a:p>
                      <a:pPr algn="ctr"/>
                      <a:endParaRPr lang="en-US" dirty="0"/>
                    </a:p>
                  </a:txBody>
                  <a:tcPr anchor="ctr">
                    <a:lnT w="12700" cap="flat" cmpd="sng" algn="ctr">
                      <a:solidFill>
                        <a:srgbClr val="0047BA"/>
                      </a:solidFill>
                      <a:prstDash val="solid"/>
                      <a:round/>
                      <a:headEnd type="none" w="med" len="med"/>
                      <a:tailEnd type="none" w="med" len="med"/>
                    </a:lnT>
                  </a:tcPr>
                </a:tc>
                <a:tc gridSpan="2">
                  <a:txBody>
                    <a:bodyPr/>
                    <a:lstStyle/>
                    <a:p>
                      <a:pPr algn="ctr"/>
                      <a:r>
                        <a:rPr lang="en-US" dirty="0"/>
                        <a:t>Train</a:t>
                      </a:r>
                    </a:p>
                  </a:txBody>
                  <a:tcPr anchor="ctr">
                    <a:lnT w="12700" cap="flat" cmpd="sng" algn="ctr">
                      <a:solidFill>
                        <a:srgbClr val="0047BA"/>
                      </a:solidFill>
                      <a:prstDash val="solid"/>
                      <a:round/>
                      <a:headEnd type="none" w="med" len="med"/>
                      <a:tailEnd type="none" w="med" len="med"/>
                    </a:lnT>
                  </a:tcPr>
                </a:tc>
                <a:tc hMerge="1">
                  <a:txBody>
                    <a:bodyPr/>
                    <a:lstStyle/>
                    <a:p>
                      <a:pPr algn="ctr"/>
                      <a:endParaRPr lang="en-US" dirty="0"/>
                    </a:p>
                  </a:txBody>
                  <a:tcPr anchor="ctr"/>
                </a:tc>
                <a:tc gridSpan="2">
                  <a:txBody>
                    <a:bodyPr/>
                    <a:lstStyle/>
                    <a:p>
                      <a:pPr algn="ctr"/>
                      <a:r>
                        <a:rPr lang="en-US" dirty="0"/>
                        <a:t>Validation</a:t>
                      </a:r>
                    </a:p>
                  </a:txBody>
                  <a:tcPr anchor="ctr">
                    <a:lnT w="12700" cap="flat" cmpd="sng" algn="ctr">
                      <a:solidFill>
                        <a:srgbClr val="0047BA"/>
                      </a:solidFill>
                      <a:prstDash val="solid"/>
                      <a:round/>
                      <a:headEnd type="none" w="med" len="med"/>
                      <a:tailEnd type="none" w="med" len="med"/>
                    </a:lnT>
                  </a:tcPr>
                </a:tc>
                <a:tc hMerge="1">
                  <a:txBody>
                    <a:bodyPr/>
                    <a:lstStyle/>
                    <a:p>
                      <a:pPr algn="ctr"/>
                      <a:endParaRPr lang="en-US" dirty="0"/>
                    </a:p>
                  </a:txBody>
                  <a:tcPr anchor="ctr">
                    <a:lnT w="12700" cap="flat" cmpd="sng" algn="ctr">
                      <a:solidFill>
                        <a:srgbClr val="0047BA"/>
                      </a:solidFill>
                      <a:prstDash val="solid"/>
                      <a:round/>
                      <a:headEnd type="none" w="med" len="med"/>
                      <a:tailEnd type="none" w="med" len="med"/>
                    </a:lnT>
                  </a:tcPr>
                </a:tc>
                <a:tc gridSpan="2">
                  <a:txBody>
                    <a:bodyPr/>
                    <a:lstStyle/>
                    <a:p>
                      <a:pPr algn="ctr"/>
                      <a:r>
                        <a:rPr lang="en-US" dirty="0"/>
                        <a:t>Train</a:t>
                      </a:r>
                    </a:p>
                  </a:txBody>
                  <a:tcPr anchor="ctr">
                    <a:lnT w="12700" cap="flat" cmpd="sng" algn="ctr">
                      <a:solidFill>
                        <a:srgbClr val="0047BA"/>
                      </a:solidFill>
                      <a:prstDash val="solid"/>
                      <a:round/>
                      <a:headEnd type="none" w="med" len="med"/>
                      <a:tailEnd type="none" w="med" len="med"/>
                    </a:lnT>
                  </a:tcPr>
                </a:tc>
                <a:tc hMerge="1">
                  <a:txBody>
                    <a:bodyPr/>
                    <a:lstStyle/>
                    <a:p>
                      <a:pPr algn="ctr"/>
                      <a:endParaRPr lang="en-US" dirty="0"/>
                    </a:p>
                  </a:txBody>
                  <a:tcPr anchor="ctr">
                    <a:lnT w="12700" cap="flat" cmpd="sng" algn="ctr">
                      <a:solidFill>
                        <a:srgbClr val="0047BA"/>
                      </a:solidFill>
                      <a:prstDash val="solid"/>
                      <a:round/>
                      <a:headEnd type="none" w="med" len="med"/>
                      <a:tailEnd type="none" w="med" len="med"/>
                    </a:lnT>
                  </a:tcPr>
                </a:tc>
                <a:tc gridSpan="2">
                  <a:txBody>
                    <a:bodyPr/>
                    <a:lstStyle/>
                    <a:p>
                      <a:pPr algn="ctr"/>
                      <a:r>
                        <a:rPr lang="en-US" dirty="0"/>
                        <a:t>Validation</a:t>
                      </a:r>
                    </a:p>
                  </a:txBody>
                  <a:tcPr anchor="ctr">
                    <a:lnT w="12700" cap="flat" cmpd="sng" algn="ctr">
                      <a:solidFill>
                        <a:srgbClr val="0047BA"/>
                      </a:solidFill>
                      <a:prstDash val="solid"/>
                      <a:round/>
                      <a:headEnd type="none" w="med" len="med"/>
                      <a:tailEnd type="none" w="med" len="med"/>
                    </a:lnT>
                  </a:tcPr>
                </a:tc>
                <a:tc hMerge="1">
                  <a:txBody>
                    <a:bodyPr/>
                    <a:lstStyle/>
                    <a:p>
                      <a:pPr algn="ctr"/>
                      <a:endParaRPr lang="en-US" dirty="0"/>
                    </a:p>
                  </a:txBody>
                  <a:tcPr anchor="ctr">
                    <a:lnT w="12700" cap="flat" cmpd="sng" algn="ctr">
                      <a:solidFill>
                        <a:srgbClr val="0047BA"/>
                      </a:solidFill>
                      <a:prstDash val="solid"/>
                      <a:round/>
                      <a:headEnd type="none" w="med" len="med"/>
                      <a:tailEnd type="none" w="med" len="med"/>
                    </a:lnT>
                  </a:tcPr>
                </a:tc>
                <a:extLst>
                  <a:ext uri="{0D108BD9-81ED-4DB2-BD59-A6C34878D82A}">
                    <a16:rowId xmlns:a16="http://schemas.microsoft.com/office/drawing/2014/main" val="1282393674"/>
                  </a:ext>
                </a:extLst>
              </a:tr>
              <a:tr h="463084">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dirty="0"/>
                        <a:t>Mean</a:t>
                      </a:r>
                    </a:p>
                  </a:txBody>
                  <a:tcPr anchor="ctr">
                    <a:lnL w="12700" cap="flat" cmpd="sng" algn="ctr">
                      <a:solidFill>
                        <a:srgbClr val="0047BA"/>
                      </a:solidFill>
                      <a:prstDash val="solid"/>
                      <a:round/>
                      <a:headEnd type="none" w="med" len="med"/>
                      <a:tailEnd type="none" w="med" len="med"/>
                    </a:lnL>
                  </a:tcPr>
                </a:tc>
                <a:tc>
                  <a:txBody>
                    <a:bodyPr/>
                    <a:lstStyle/>
                    <a:p>
                      <a:r>
                        <a:rPr lang="en-US"/>
                        <a:t>Std</a:t>
                      </a:r>
                    </a:p>
                  </a:txBody>
                  <a:tcPr anchor="ctr"/>
                </a:tc>
                <a:tc>
                  <a:txBody>
                    <a:bodyPr/>
                    <a:lstStyle/>
                    <a:p>
                      <a:pPr algn="ctr"/>
                      <a:r>
                        <a:rPr lang="en-US"/>
                        <a:t>Mean</a:t>
                      </a:r>
                      <a:endParaRPr lang="en-US" dirty="0"/>
                    </a:p>
                  </a:txBody>
                  <a:tcPr anchor="ctr"/>
                </a:tc>
                <a:tc>
                  <a:txBody>
                    <a:bodyPr/>
                    <a:lstStyle/>
                    <a:p>
                      <a:pPr algn="ctr"/>
                      <a:r>
                        <a:rPr lang="en-US" dirty="0"/>
                        <a:t>Std</a:t>
                      </a:r>
                    </a:p>
                  </a:txBody>
                  <a:tcPr anchor="ctr"/>
                </a:tc>
                <a:tc>
                  <a:txBody>
                    <a:bodyPr/>
                    <a:lstStyle/>
                    <a:p>
                      <a:pPr algn="ctr"/>
                      <a:r>
                        <a:rPr lang="en-US" dirty="0"/>
                        <a:t>Mean</a:t>
                      </a:r>
                    </a:p>
                  </a:txBody>
                  <a:tcPr anchor="ctr"/>
                </a:tc>
                <a:tc>
                  <a:txBody>
                    <a:bodyPr/>
                    <a:lstStyle/>
                    <a:p>
                      <a:pPr algn="ctr"/>
                      <a:r>
                        <a:rPr lang="en-US" dirty="0"/>
                        <a:t>Std</a:t>
                      </a:r>
                    </a:p>
                  </a:txBody>
                  <a:tcPr anchor="ctr"/>
                </a:tc>
                <a:tc>
                  <a:txBody>
                    <a:bodyPr/>
                    <a:lstStyle/>
                    <a:p>
                      <a:pPr algn="ctr"/>
                      <a:r>
                        <a:rPr lang="en-US" dirty="0"/>
                        <a:t>Mean</a:t>
                      </a:r>
                    </a:p>
                  </a:txBody>
                  <a:tcPr anchor="ctr"/>
                </a:tc>
                <a:tc>
                  <a:txBody>
                    <a:bodyPr/>
                    <a:lstStyle/>
                    <a:p>
                      <a:pPr algn="ctr"/>
                      <a:r>
                        <a:rPr lang="en-US" dirty="0"/>
                        <a:t>Std</a:t>
                      </a:r>
                    </a:p>
                  </a:txBody>
                  <a:tcPr anchor="ctr"/>
                </a:tc>
                <a:tc>
                  <a:txBody>
                    <a:bodyPr/>
                    <a:lstStyle/>
                    <a:p>
                      <a:pPr algn="ctr"/>
                      <a:r>
                        <a:rPr lang="en-US" dirty="0"/>
                        <a:t>Mean</a:t>
                      </a:r>
                    </a:p>
                  </a:txBody>
                  <a:tcPr anchor="ctr"/>
                </a:tc>
                <a:tc>
                  <a:txBody>
                    <a:bodyPr/>
                    <a:lstStyle/>
                    <a:p>
                      <a:pPr algn="ctr"/>
                      <a:r>
                        <a:rPr lang="en-US" dirty="0"/>
                        <a:t>Std</a:t>
                      </a:r>
                    </a:p>
                  </a:txBody>
                  <a:tcPr anchor="ctr"/>
                </a:tc>
                <a:tc>
                  <a:txBody>
                    <a:bodyPr/>
                    <a:lstStyle/>
                    <a:p>
                      <a:pPr algn="ctr"/>
                      <a:r>
                        <a:rPr lang="en-US" dirty="0"/>
                        <a:t>Mean</a:t>
                      </a:r>
                    </a:p>
                  </a:txBody>
                  <a:tcPr anchor="ctr"/>
                </a:tc>
                <a:tc>
                  <a:txBody>
                    <a:bodyPr/>
                    <a:lstStyle/>
                    <a:p>
                      <a:pPr algn="ctr"/>
                      <a:r>
                        <a:rPr lang="en-US" dirty="0"/>
                        <a:t>Std</a:t>
                      </a:r>
                    </a:p>
                  </a:txBody>
                  <a:tcPr anchor="ctr"/>
                </a:tc>
                <a:extLst>
                  <a:ext uri="{0D108BD9-81ED-4DB2-BD59-A6C34878D82A}">
                    <a16:rowId xmlns:a16="http://schemas.microsoft.com/office/drawing/2014/main" val="3277065236"/>
                  </a:ext>
                </a:extLst>
              </a:tr>
              <a:tr h="463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Linear Regression</a:t>
                      </a:r>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sz="1400" dirty="0"/>
                        <a:t>0.641</a:t>
                      </a:r>
                    </a:p>
                  </a:txBody>
                  <a:tcPr anchor="ctr">
                    <a:lnL w="12700" cap="flat" cmpd="sng" algn="ctr">
                      <a:solidFill>
                        <a:srgbClr val="0047BA"/>
                      </a:solidFill>
                      <a:prstDash val="solid"/>
                      <a:round/>
                      <a:headEnd type="none" w="med" len="med"/>
                      <a:tailEnd type="none" w="med" len="med"/>
                    </a:lnL>
                  </a:tcPr>
                </a:tc>
                <a:tc>
                  <a:txBody>
                    <a:bodyPr/>
                    <a:lstStyle/>
                    <a:p>
                      <a:r>
                        <a:rPr lang="en-US" sz="1400" dirty="0"/>
                        <a:t>0.063</a:t>
                      </a:r>
                    </a:p>
                  </a:txBody>
                  <a:tcPr anchor="ctr"/>
                </a:tc>
                <a:tc>
                  <a:txBody>
                    <a:bodyPr/>
                    <a:lstStyle/>
                    <a:p>
                      <a:pPr algn="ctr"/>
                      <a:r>
                        <a:rPr lang="en-US" sz="1400" dirty="0"/>
                        <a:t>0.524</a:t>
                      </a:r>
                    </a:p>
                  </a:txBody>
                  <a:tcPr anchor="ctr"/>
                </a:tc>
                <a:tc>
                  <a:txBody>
                    <a:bodyPr/>
                    <a:lstStyle/>
                    <a:p>
                      <a:pPr algn="ctr"/>
                      <a:r>
                        <a:rPr lang="en-US" sz="1400" dirty="0"/>
                        <a:t>0.793</a:t>
                      </a:r>
                    </a:p>
                  </a:txBody>
                  <a:tcPr anchor="ctr"/>
                </a:tc>
                <a:tc>
                  <a:txBody>
                    <a:bodyPr/>
                    <a:lstStyle/>
                    <a:p>
                      <a:pPr algn="ctr"/>
                      <a:r>
                        <a:rPr lang="en-US" sz="1400" dirty="0"/>
                        <a:t>3.867</a:t>
                      </a:r>
                    </a:p>
                  </a:txBody>
                  <a:tcPr anchor="ctr"/>
                </a:tc>
                <a:tc>
                  <a:txBody>
                    <a:bodyPr/>
                    <a:lstStyle/>
                    <a:p>
                      <a:pPr algn="ctr"/>
                      <a:r>
                        <a:rPr lang="en-US" sz="1400" dirty="0"/>
                        <a:t>0.400</a:t>
                      </a:r>
                    </a:p>
                  </a:txBody>
                  <a:tcPr anchor="ctr"/>
                </a:tc>
                <a:tc>
                  <a:txBody>
                    <a:bodyPr/>
                    <a:lstStyle/>
                    <a:p>
                      <a:pPr algn="ctr"/>
                      <a:r>
                        <a:rPr lang="en-US" sz="1400" dirty="0"/>
                        <a:t>3.902</a:t>
                      </a:r>
                    </a:p>
                  </a:txBody>
                  <a:tcPr anchor="ctr"/>
                </a:tc>
                <a:tc>
                  <a:txBody>
                    <a:bodyPr/>
                    <a:lstStyle/>
                    <a:p>
                      <a:pPr algn="ctr"/>
                      <a:r>
                        <a:rPr lang="en-US" sz="1400" dirty="0"/>
                        <a:t>0.347</a:t>
                      </a:r>
                    </a:p>
                  </a:txBody>
                  <a:tcPr anchor="ctr"/>
                </a:tc>
                <a:tc>
                  <a:txBody>
                    <a:bodyPr/>
                    <a:lstStyle/>
                    <a:p>
                      <a:pPr algn="ctr"/>
                      <a:r>
                        <a:rPr lang="en-US" sz="1400" dirty="0"/>
                        <a:t>17.74</a:t>
                      </a:r>
                    </a:p>
                  </a:txBody>
                  <a:tcPr anchor="ctr"/>
                </a:tc>
                <a:tc>
                  <a:txBody>
                    <a:bodyPr/>
                    <a:lstStyle/>
                    <a:p>
                      <a:pPr algn="ctr"/>
                      <a:r>
                        <a:rPr lang="en-US" sz="1400" dirty="0"/>
                        <a:t>1.803</a:t>
                      </a:r>
                    </a:p>
                  </a:txBody>
                  <a:tcPr anchor="ctr"/>
                </a:tc>
                <a:tc>
                  <a:txBody>
                    <a:bodyPr/>
                    <a:lstStyle/>
                    <a:p>
                      <a:pPr algn="ctr"/>
                      <a:r>
                        <a:rPr lang="en-US" sz="1400" dirty="0"/>
                        <a:t>17.02</a:t>
                      </a:r>
                    </a:p>
                  </a:txBody>
                  <a:tcPr anchor="ctr"/>
                </a:tc>
                <a:tc>
                  <a:txBody>
                    <a:bodyPr/>
                    <a:lstStyle/>
                    <a:p>
                      <a:pPr algn="ctr"/>
                      <a:r>
                        <a:rPr lang="en-US" sz="1400" dirty="0"/>
                        <a:t>10.65</a:t>
                      </a:r>
                    </a:p>
                  </a:txBody>
                  <a:tcPr anchor="ctr"/>
                </a:tc>
                <a:extLst>
                  <a:ext uri="{0D108BD9-81ED-4DB2-BD59-A6C34878D82A}">
                    <a16:rowId xmlns:a16="http://schemas.microsoft.com/office/drawing/2014/main" val="281318743"/>
                  </a:ext>
                </a:extLst>
              </a:tr>
              <a:tr h="4998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400" b="0" dirty="0" err="1"/>
                        <a:t>Polynomial</a:t>
                      </a:r>
                      <a:r>
                        <a:rPr lang="fi-FI" sz="1400" b="0" dirty="0"/>
                        <a:t> Regression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fi-FI" sz="1400" b="0" dirty="0"/>
                        <a:t>(</a:t>
                      </a:r>
                      <a:r>
                        <a:rPr lang="fi-FI" sz="1400" b="0" dirty="0" err="1"/>
                        <a:t>degree</a:t>
                      </a:r>
                      <a:r>
                        <a:rPr lang="fi-FI" sz="1400" b="0" dirty="0"/>
                        <a:t> 2)</a:t>
                      </a:r>
                      <a:endParaRPr lang="en-US" sz="1400" b="0" dirty="0"/>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sz="1400" dirty="0"/>
                        <a:t>0.830</a:t>
                      </a:r>
                    </a:p>
                  </a:txBody>
                  <a:tcPr anchor="ctr">
                    <a:lnL w="12700" cap="flat" cmpd="sng" algn="ctr">
                      <a:solidFill>
                        <a:srgbClr val="0047BA"/>
                      </a:solidFill>
                      <a:prstDash val="solid"/>
                      <a:round/>
                      <a:headEnd type="none" w="med" len="med"/>
                      <a:tailEnd type="none" w="med" len="med"/>
                    </a:lnL>
                  </a:tcPr>
                </a:tc>
                <a:tc>
                  <a:txBody>
                    <a:bodyPr/>
                    <a:lstStyle/>
                    <a:p>
                      <a:endParaRPr lang="en-US" sz="1400" dirty="0"/>
                    </a:p>
                  </a:txBody>
                  <a:tcPr anchor="ctr"/>
                </a:tc>
                <a:tc>
                  <a:txBody>
                    <a:bodyPr/>
                    <a:lstStyle/>
                    <a:p>
                      <a:pPr algn="ctr"/>
                      <a:r>
                        <a:rPr lang="en-US" sz="1400" dirty="0">
                          <a:highlight>
                            <a:srgbClr val="00FF00"/>
                          </a:highlight>
                        </a:rPr>
                        <a:t>0.852</a:t>
                      </a:r>
                    </a:p>
                  </a:txBody>
                  <a:tcPr anchor="ctr"/>
                </a:tc>
                <a:tc>
                  <a:txBody>
                    <a:bodyPr/>
                    <a:lstStyle/>
                    <a:p>
                      <a:pPr algn="ctr"/>
                      <a:endParaRPr lang="en-US" sz="1400" dirty="0"/>
                    </a:p>
                  </a:txBody>
                  <a:tcPr anchor="ctr"/>
                </a:tc>
                <a:tc>
                  <a:txBody>
                    <a:bodyPr/>
                    <a:lstStyle/>
                    <a:p>
                      <a:pPr algn="ctr"/>
                      <a:r>
                        <a:rPr lang="en-US" sz="1400" dirty="0"/>
                        <a:t>2.979</a:t>
                      </a:r>
                    </a:p>
                  </a:txBody>
                  <a:tcPr anchor="ctr"/>
                </a:tc>
                <a:tc>
                  <a:txBody>
                    <a:bodyPr/>
                    <a:lstStyle/>
                    <a:p>
                      <a:pPr algn="ctr"/>
                      <a:endParaRPr lang="en-US" sz="1400" dirty="0"/>
                    </a:p>
                  </a:txBody>
                  <a:tcPr anchor="ctr"/>
                </a:tc>
                <a:tc>
                  <a:txBody>
                    <a:bodyPr/>
                    <a:lstStyle/>
                    <a:p>
                      <a:pPr algn="ctr"/>
                      <a:r>
                        <a:rPr lang="en-US" sz="1400" dirty="0"/>
                        <a:t>2.947</a:t>
                      </a:r>
                    </a:p>
                  </a:txBody>
                  <a:tcPr anchor="ctr"/>
                </a:tc>
                <a:tc>
                  <a:txBody>
                    <a:bodyPr/>
                    <a:lstStyle/>
                    <a:p>
                      <a:pPr algn="ctr"/>
                      <a:endParaRPr lang="en-US" sz="1400"/>
                    </a:p>
                  </a:txBody>
                  <a:tcPr anchor="ctr"/>
                </a:tc>
                <a:tc>
                  <a:txBody>
                    <a:bodyPr/>
                    <a:lstStyle/>
                    <a:p>
                      <a:pPr algn="ctr"/>
                      <a:r>
                        <a:rPr lang="en-US" sz="1400" dirty="0"/>
                        <a:t>12.48</a:t>
                      </a:r>
                    </a:p>
                  </a:txBody>
                  <a:tcPr anchor="ctr"/>
                </a:tc>
                <a:tc>
                  <a:txBody>
                    <a:bodyPr/>
                    <a:lstStyle/>
                    <a:p>
                      <a:pPr algn="ctr"/>
                      <a:endParaRPr lang="en-US" sz="1400"/>
                    </a:p>
                  </a:txBody>
                  <a:tcPr anchor="ctr"/>
                </a:tc>
                <a:tc>
                  <a:txBody>
                    <a:bodyPr/>
                    <a:lstStyle/>
                    <a:p>
                      <a:pPr algn="ctr"/>
                      <a:r>
                        <a:rPr lang="en-US" sz="1400" dirty="0">
                          <a:highlight>
                            <a:srgbClr val="00FF00"/>
                          </a:highlight>
                        </a:rPr>
                        <a:t>9.558</a:t>
                      </a:r>
                    </a:p>
                  </a:txBody>
                  <a:tcPr anchor="ctr"/>
                </a:tc>
                <a:tc>
                  <a:txBody>
                    <a:bodyPr/>
                    <a:lstStyle/>
                    <a:p>
                      <a:pPr algn="ctr"/>
                      <a:endParaRPr lang="en-US" sz="1400" dirty="0"/>
                    </a:p>
                  </a:txBody>
                  <a:tcPr anchor="ctr"/>
                </a:tc>
                <a:extLst>
                  <a:ext uri="{0D108BD9-81ED-4DB2-BD59-A6C34878D82A}">
                    <a16:rowId xmlns:a16="http://schemas.microsoft.com/office/drawing/2014/main" val="334475061"/>
                  </a:ext>
                </a:extLst>
              </a:tr>
              <a:tr h="463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Bayesian Regression</a:t>
                      </a:r>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sz="1400" dirty="0"/>
                        <a:t>0.641</a:t>
                      </a:r>
                    </a:p>
                  </a:txBody>
                  <a:tcPr anchor="ctr">
                    <a:lnL w="12700" cap="flat" cmpd="sng" algn="ctr">
                      <a:solidFill>
                        <a:srgbClr val="0047BA"/>
                      </a:solidFill>
                      <a:prstDash val="solid"/>
                      <a:round/>
                      <a:headEnd type="none" w="med" len="med"/>
                      <a:tailEnd type="none" w="med" len="med"/>
                    </a:lnL>
                  </a:tcPr>
                </a:tc>
                <a:tc>
                  <a:txBody>
                    <a:bodyPr/>
                    <a:lstStyle/>
                    <a:p>
                      <a:r>
                        <a:rPr lang="en-US" sz="1400" dirty="0"/>
                        <a:t>0.063</a:t>
                      </a:r>
                    </a:p>
                  </a:txBody>
                  <a:tcPr anchor="ctr"/>
                </a:tc>
                <a:tc>
                  <a:txBody>
                    <a:bodyPr/>
                    <a:lstStyle/>
                    <a:p>
                      <a:pPr algn="ctr"/>
                      <a:r>
                        <a:rPr lang="en-US" sz="1400" dirty="0"/>
                        <a:t>0.524</a:t>
                      </a:r>
                    </a:p>
                  </a:txBody>
                  <a:tcPr anchor="ctr"/>
                </a:tc>
                <a:tc>
                  <a:txBody>
                    <a:bodyPr/>
                    <a:lstStyle/>
                    <a:p>
                      <a:pPr algn="ctr"/>
                      <a:r>
                        <a:rPr lang="en-US" sz="1400" dirty="0"/>
                        <a:t>0.792</a:t>
                      </a:r>
                    </a:p>
                  </a:txBody>
                  <a:tcPr anchor="ctr"/>
                </a:tc>
                <a:tc>
                  <a:txBody>
                    <a:bodyPr/>
                    <a:lstStyle/>
                    <a:p>
                      <a:pPr algn="ctr"/>
                      <a:r>
                        <a:rPr lang="en-US" sz="1400" dirty="0"/>
                        <a:t>3.868</a:t>
                      </a:r>
                    </a:p>
                  </a:txBody>
                  <a:tcPr anchor="ctr"/>
                </a:tc>
                <a:tc>
                  <a:txBody>
                    <a:bodyPr/>
                    <a:lstStyle/>
                    <a:p>
                      <a:pPr algn="ctr"/>
                      <a:r>
                        <a:rPr lang="en-US" sz="1400" dirty="0"/>
                        <a:t>0.400</a:t>
                      </a:r>
                    </a:p>
                  </a:txBody>
                  <a:tcPr anchor="ctr"/>
                </a:tc>
                <a:tc>
                  <a:txBody>
                    <a:bodyPr/>
                    <a:lstStyle/>
                    <a:p>
                      <a:pPr algn="ctr"/>
                      <a:r>
                        <a:rPr lang="en-US" sz="1400" dirty="0"/>
                        <a:t>3.903</a:t>
                      </a:r>
                    </a:p>
                  </a:txBody>
                  <a:tcPr anchor="ctr"/>
                </a:tc>
                <a:tc>
                  <a:txBody>
                    <a:bodyPr/>
                    <a:lstStyle/>
                    <a:p>
                      <a:pPr algn="ctr"/>
                      <a:r>
                        <a:rPr lang="en-US" sz="1400" dirty="0"/>
                        <a:t>0.347</a:t>
                      </a:r>
                    </a:p>
                  </a:txBody>
                  <a:tcPr anchor="ctr"/>
                </a:tc>
                <a:tc>
                  <a:txBody>
                    <a:bodyPr/>
                    <a:lstStyle/>
                    <a:p>
                      <a:pPr algn="ctr"/>
                      <a:r>
                        <a:rPr lang="en-US" sz="1400" dirty="0"/>
                        <a:t>17.74</a:t>
                      </a:r>
                    </a:p>
                  </a:txBody>
                  <a:tcPr anchor="ctr"/>
                </a:tc>
                <a:tc>
                  <a:txBody>
                    <a:bodyPr/>
                    <a:lstStyle/>
                    <a:p>
                      <a:pPr algn="ctr"/>
                      <a:r>
                        <a:rPr lang="en-US" sz="1400" dirty="0"/>
                        <a:t>1.802</a:t>
                      </a:r>
                    </a:p>
                  </a:txBody>
                  <a:tcPr anchor="ctr"/>
                </a:tc>
                <a:tc>
                  <a:txBody>
                    <a:bodyPr/>
                    <a:lstStyle/>
                    <a:p>
                      <a:pPr algn="ctr"/>
                      <a:r>
                        <a:rPr lang="en-US" sz="1400" dirty="0"/>
                        <a:t>17.02</a:t>
                      </a:r>
                    </a:p>
                  </a:txBody>
                  <a:tcPr anchor="ctr"/>
                </a:tc>
                <a:tc>
                  <a:txBody>
                    <a:bodyPr/>
                    <a:lstStyle/>
                    <a:p>
                      <a:pPr algn="ctr"/>
                      <a:r>
                        <a:rPr lang="en-US" sz="1400" dirty="0"/>
                        <a:t>10.65</a:t>
                      </a:r>
                    </a:p>
                  </a:txBody>
                  <a:tcPr anchor="ctr"/>
                </a:tc>
                <a:extLst>
                  <a:ext uri="{0D108BD9-81ED-4DB2-BD59-A6C34878D82A}">
                    <a16:rowId xmlns:a16="http://schemas.microsoft.com/office/drawing/2014/main" val="1467200708"/>
                  </a:ext>
                </a:extLst>
              </a:tr>
              <a:tr h="463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SVM Regression</a:t>
                      </a:r>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gridSpan="12">
                  <a:txBody>
                    <a:bodyPr/>
                    <a:lstStyle/>
                    <a:p>
                      <a:pPr algn="ctr"/>
                      <a:r>
                        <a:rPr lang="en-US" sz="1400" dirty="0">
                          <a:solidFill>
                            <a:schemeClr val="accent2"/>
                          </a:solidFill>
                        </a:rPr>
                        <a:t>Took so much time to train</a:t>
                      </a:r>
                    </a:p>
                  </a:txBody>
                  <a:tcPr anchor="ctr">
                    <a:lnL w="12700" cap="flat" cmpd="sng" algn="ctr">
                      <a:solidFill>
                        <a:srgbClr val="0047BA"/>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r>
                        <a:rPr lang="en-US" dirty="0"/>
                        <a:t>Took so much time to train</a:t>
                      </a:r>
                    </a:p>
                  </a:txBody>
                  <a:tcPr anchor="ctr"/>
                </a:tc>
                <a:tc hMerge="1">
                  <a:txBody>
                    <a:bodyPr/>
                    <a:lstStyle/>
                    <a:p>
                      <a:endParaRPr lang="en-US"/>
                    </a:p>
                  </a:txBody>
                  <a:tcPr>
                    <a:lnL w="12700" cap="flat" cmpd="sng" algn="ctr">
                      <a:solidFill>
                        <a:srgbClr val="0047BA"/>
                      </a:solidFill>
                      <a:prstDash val="solid"/>
                      <a:round/>
                      <a:headEnd type="none" w="med" len="med"/>
                      <a:tailEnd type="none" w="med" len="med"/>
                    </a:lnL>
                  </a:tcPr>
                </a:tc>
                <a:tc hMerge="1">
                  <a:txBody>
                    <a:bodyPr/>
                    <a:lstStyle/>
                    <a:p>
                      <a:pPr algn="ctr"/>
                      <a:endParaRPr lang="en-US" dirty="0"/>
                    </a:p>
                  </a:txBody>
                  <a:tcPr anchor="ctr"/>
                </a:tc>
                <a:tc hMerge="1">
                  <a:txBody>
                    <a:bodyPr/>
                    <a:lstStyle/>
                    <a:p>
                      <a:endParaRPr lang="en-US"/>
                    </a:p>
                  </a:txBody>
                  <a:tcPr/>
                </a:tc>
                <a:tc hMerge="1">
                  <a:txBody>
                    <a:bodyPr/>
                    <a:lstStyle/>
                    <a:p>
                      <a:pPr algn="ctr"/>
                      <a:endParaRPr lang="en-US" dirty="0"/>
                    </a:p>
                  </a:txBody>
                  <a:tcPr anchor="ctr"/>
                </a:tc>
                <a:tc hMerge="1">
                  <a:txBody>
                    <a:bodyPr/>
                    <a:lstStyle/>
                    <a:p>
                      <a:endParaRPr lang="en-US"/>
                    </a:p>
                  </a:txBody>
                  <a:tcPr/>
                </a:tc>
                <a:tc hMerge="1">
                  <a:txBody>
                    <a:bodyPr/>
                    <a:lstStyle/>
                    <a:p>
                      <a:pPr algn="ctr"/>
                      <a:endParaRPr lang="en-US" dirty="0"/>
                    </a:p>
                  </a:txBody>
                  <a:tcPr anchor="ctr"/>
                </a:tc>
                <a:tc hMerge="1">
                  <a:txBody>
                    <a:bodyPr/>
                    <a:lstStyle/>
                    <a:p>
                      <a:pPr algn="ctr"/>
                      <a:endParaRPr lang="en-US" dirty="0">
                        <a:solidFill>
                          <a:schemeClr val="accent2"/>
                        </a:solidFill>
                      </a:endParaRPr>
                    </a:p>
                  </a:txBody>
                  <a:tcPr anchor="ctr">
                    <a:lnL w="12700" cap="flat" cmpd="sng" algn="ctr">
                      <a:solidFill>
                        <a:srgbClr val="0047BA"/>
                      </a:solidFill>
                      <a:prstDash val="solid"/>
                      <a:round/>
                      <a:headEnd type="none" w="med" len="med"/>
                      <a:tailEnd type="none" w="med" len="med"/>
                    </a:lnL>
                  </a:tcPr>
                </a:tc>
                <a:extLst>
                  <a:ext uri="{0D108BD9-81ED-4DB2-BD59-A6C34878D82A}">
                    <a16:rowId xmlns:a16="http://schemas.microsoft.com/office/drawing/2014/main" val="621385940"/>
                  </a:ext>
                </a:extLst>
              </a:tr>
              <a:tr h="463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Random Forest</a:t>
                      </a:r>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sz="1400" dirty="0">
                          <a:highlight>
                            <a:srgbClr val="00FF00"/>
                          </a:highlight>
                        </a:rPr>
                        <a:t>0.936</a:t>
                      </a:r>
                    </a:p>
                  </a:txBody>
                  <a:tcPr anchor="ctr">
                    <a:lnL w="12700" cap="flat" cmpd="sng" algn="ctr">
                      <a:solidFill>
                        <a:srgbClr val="0047BA"/>
                      </a:solidFill>
                      <a:prstDash val="solid"/>
                      <a:round/>
                      <a:headEnd type="none" w="med" len="med"/>
                      <a:tailEnd type="none" w="med" len="med"/>
                    </a:lnL>
                  </a:tcPr>
                </a:tc>
                <a:tc>
                  <a:txBody>
                    <a:bodyPr/>
                    <a:lstStyle/>
                    <a:p>
                      <a:pPr algn="ctr"/>
                      <a:r>
                        <a:rPr lang="en-US" sz="1400" dirty="0">
                          <a:highlight>
                            <a:srgbClr val="00FF00"/>
                          </a:highlight>
                        </a:rPr>
                        <a:t>0.005</a:t>
                      </a:r>
                    </a:p>
                  </a:txBody>
                  <a:tcPr anchor="ctr"/>
                </a:tc>
                <a:tc>
                  <a:txBody>
                    <a:bodyPr/>
                    <a:lstStyle/>
                    <a:p>
                      <a:pPr algn="ctr"/>
                      <a:r>
                        <a:rPr lang="en-US" sz="1400" dirty="0"/>
                        <a:t>0.805</a:t>
                      </a:r>
                    </a:p>
                  </a:txBody>
                  <a:tcPr anchor="ctr"/>
                </a:tc>
                <a:tc>
                  <a:txBody>
                    <a:bodyPr/>
                    <a:lstStyle/>
                    <a:p>
                      <a:pPr algn="ctr"/>
                      <a:r>
                        <a:rPr lang="en-US" sz="1400" dirty="0"/>
                        <a:t>0.108</a:t>
                      </a:r>
                    </a:p>
                  </a:txBody>
                  <a:tcPr anchor="ctr"/>
                </a:tc>
                <a:tc>
                  <a:txBody>
                    <a:bodyPr/>
                    <a:lstStyle/>
                    <a:p>
                      <a:pPr algn="ctr"/>
                      <a:r>
                        <a:rPr lang="en-US" sz="1400" dirty="0">
                          <a:highlight>
                            <a:srgbClr val="00FF00"/>
                          </a:highlight>
                        </a:rPr>
                        <a:t>1.340</a:t>
                      </a:r>
                    </a:p>
                  </a:txBody>
                  <a:tcPr anchor="ctr"/>
                </a:tc>
                <a:tc>
                  <a:txBody>
                    <a:bodyPr/>
                    <a:lstStyle/>
                    <a:p>
                      <a:pPr algn="ctr"/>
                      <a:r>
                        <a:rPr lang="en-US" sz="1400" dirty="0">
                          <a:highlight>
                            <a:srgbClr val="00FF00"/>
                          </a:highlight>
                        </a:rPr>
                        <a:t>0.038</a:t>
                      </a:r>
                    </a:p>
                  </a:txBody>
                  <a:tcPr anchor="ctr"/>
                </a:tc>
                <a:tc>
                  <a:txBody>
                    <a:bodyPr/>
                    <a:lstStyle/>
                    <a:p>
                      <a:pPr algn="ctr"/>
                      <a:r>
                        <a:rPr lang="en-US" sz="1400" dirty="0"/>
                        <a:t>2.362</a:t>
                      </a:r>
                    </a:p>
                  </a:txBody>
                  <a:tcPr anchor="ctr"/>
                </a:tc>
                <a:tc>
                  <a:txBody>
                    <a:bodyPr/>
                    <a:lstStyle/>
                    <a:p>
                      <a:pPr algn="ctr"/>
                      <a:r>
                        <a:rPr lang="en-US" sz="1400" dirty="0"/>
                        <a:t>0.393</a:t>
                      </a:r>
                    </a:p>
                  </a:txBody>
                  <a:tcPr anchor="ctr"/>
                </a:tc>
                <a:tc>
                  <a:txBody>
                    <a:bodyPr/>
                    <a:lstStyle/>
                    <a:p>
                      <a:pPr algn="ctr"/>
                      <a:r>
                        <a:rPr lang="en-US" sz="1400" dirty="0">
                          <a:highlight>
                            <a:srgbClr val="00FF00"/>
                          </a:highlight>
                        </a:rPr>
                        <a:t>7.534</a:t>
                      </a:r>
                    </a:p>
                  </a:txBody>
                  <a:tcPr anchor="ctr"/>
                </a:tc>
                <a:tc>
                  <a:txBody>
                    <a:bodyPr/>
                    <a:lstStyle/>
                    <a:p>
                      <a:pPr algn="ctr"/>
                      <a:r>
                        <a:rPr lang="en-US" sz="1400" dirty="0">
                          <a:highlight>
                            <a:srgbClr val="00FF00"/>
                          </a:highlight>
                        </a:rPr>
                        <a:t>0.331</a:t>
                      </a:r>
                    </a:p>
                  </a:txBody>
                  <a:tcPr anchor="ctr"/>
                </a:tc>
                <a:tc>
                  <a:txBody>
                    <a:bodyPr/>
                    <a:lstStyle/>
                    <a:p>
                      <a:pPr algn="ctr"/>
                      <a:r>
                        <a:rPr lang="en-US" sz="1400" dirty="0"/>
                        <a:t>12.54</a:t>
                      </a:r>
                    </a:p>
                  </a:txBody>
                  <a:tcPr anchor="ctr"/>
                </a:tc>
                <a:tc>
                  <a:txBody>
                    <a:bodyPr/>
                    <a:lstStyle/>
                    <a:p>
                      <a:pPr algn="ctr"/>
                      <a:r>
                        <a:rPr lang="en-US" sz="1400" dirty="0"/>
                        <a:t>3.710</a:t>
                      </a:r>
                    </a:p>
                  </a:txBody>
                  <a:tcPr anchor="ctr"/>
                </a:tc>
                <a:extLst>
                  <a:ext uri="{0D108BD9-81ED-4DB2-BD59-A6C34878D82A}">
                    <a16:rowId xmlns:a16="http://schemas.microsoft.com/office/drawing/2014/main" val="3368843733"/>
                  </a:ext>
                </a:extLst>
              </a:tr>
              <a:tr h="463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Gradient Boosting</a:t>
                      </a:r>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sz="1400" dirty="0"/>
                        <a:t>0.873</a:t>
                      </a:r>
                    </a:p>
                  </a:txBody>
                  <a:tcPr anchor="ctr">
                    <a:lnL w="12700" cap="flat" cmpd="sng" algn="ctr">
                      <a:solidFill>
                        <a:srgbClr val="0047BA"/>
                      </a:solidFill>
                      <a:prstDash val="solid"/>
                      <a:round/>
                      <a:headEnd type="none" w="med" len="med"/>
                      <a:tailEnd type="none" w="med" len="med"/>
                    </a:lnL>
                  </a:tcPr>
                </a:tc>
                <a:tc>
                  <a:txBody>
                    <a:bodyPr/>
                    <a:lstStyle/>
                    <a:p>
                      <a:pPr algn="ctr"/>
                      <a:r>
                        <a:rPr lang="en-US" sz="1400" dirty="0"/>
                        <a:t>0.010</a:t>
                      </a:r>
                    </a:p>
                  </a:txBody>
                  <a:tcPr anchor="ctr"/>
                </a:tc>
                <a:tc>
                  <a:txBody>
                    <a:bodyPr/>
                    <a:lstStyle/>
                    <a:p>
                      <a:pPr algn="ctr"/>
                      <a:r>
                        <a:rPr lang="en-US" sz="1400" dirty="0">
                          <a:highlight>
                            <a:srgbClr val="00FF00"/>
                          </a:highlight>
                        </a:rPr>
                        <a:t>0.844</a:t>
                      </a:r>
                    </a:p>
                  </a:txBody>
                  <a:tcPr anchor="ctr"/>
                </a:tc>
                <a:tc>
                  <a:txBody>
                    <a:bodyPr/>
                    <a:lstStyle/>
                    <a:p>
                      <a:pPr algn="ctr"/>
                      <a:r>
                        <a:rPr lang="en-US" sz="1400" dirty="0">
                          <a:highlight>
                            <a:srgbClr val="00FF00"/>
                          </a:highlight>
                        </a:rPr>
                        <a:t>0.087</a:t>
                      </a:r>
                    </a:p>
                  </a:txBody>
                  <a:tcPr anchor="ctr"/>
                </a:tc>
                <a:tc>
                  <a:txBody>
                    <a:bodyPr/>
                    <a:lstStyle/>
                    <a:p>
                      <a:pPr algn="ctr"/>
                      <a:r>
                        <a:rPr lang="en-US" sz="1400" dirty="0"/>
                        <a:t>2.157</a:t>
                      </a:r>
                    </a:p>
                  </a:txBody>
                  <a:tcPr anchor="ctr"/>
                </a:tc>
                <a:tc>
                  <a:txBody>
                    <a:bodyPr/>
                    <a:lstStyle/>
                    <a:p>
                      <a:pPr algn="ctr"/>
                      <a:r>
                        <a:rPr lang="en-US" sz="1400" dirty="0"/>
                        <a:t>0.053</a:t>
                      </a:r>
                    </a:p>
                  </a:txBody>
                  <a:tcPr anchor="ctr"/>
                </a:tc>
                <a:tc>
                  <a:txBody>
                    <a:bodyPr/>
                    <a:lstStyle/>
                    <a:p>
                      <a:pPr algn="ctr"/>
                      <a:r>
                        <a:rPr lang="en-US" sz="1400" dirty="0">
                          <a:highlight>
                            <a:srgbClr val="00FF00"/>
                          </a:highlight>
                        </a:rPr>
                        <a:t>2.264</a:t>
                      </a:r>
                    </a:p>
                  </a:txBody>
                  <a:tcPr anchor="ctr"/>
                </a:tc>
                <a:tc>
                  <a:txBody>
                    <a:bodyPr/>
                    <a:lstStyle/>
                    <a:p>
                      <a:pPr algn="ctr"/>
                      <a:r>
                        <a:rPr lang="en-US" sz="1400" dirty="0"/>
                        <a:t>0.35</a:t>
                      </a:r>
                    </a:p>
                  </a:txBody>
                  <a:tcPr anchor="ctr"/>
                </a:tc>
                <a:tc>
                  <a:txBody>
                    <a:bodyPr/>
                    <a:lstStyle/>
                    <a:p>
                      <a:pPr algn="ctr"/>
                      <a:r>
                        <a:rPr lang="en-US" sz="1400" dirty="0"/>
                        <a:t>10.587</a:t>
                      </a:r>
                    </a:p>
                  </a:txBody>
                  <a:tcPr anchor="ctr"/>
                </a:tc>
                <a:tc>
                  <a:txBody>
                    <a:bodyPr/>
                    <a:lstStyle/>
                    <a:p>
                      <a:pPr algn="ctr"/>
                      <a:r>
                        <a:rPr lang="en-US" sz="1400" dirty="0"/>
                        <a:t>0.468</a:t>
                      </a:r>
                    </a:p>
                  </a:txBody>
                  <a:tcPr anchor="ctr"/>
                </a:tc>
                <a:tc>
                  <a:txBody>
                    <a:bodyPr/>
                    <a:lstStyle/>
                    <a:p>
                      <a:pPr algn="ctr"/>
                      <a:r>
                        <a:rPr lang="en-US" sz="1400" dirty="0">
                          <a:highlight>
                            <a:srgbClr val="00FF00"/>
                          </a:highlight>
                        </a:rPr>
                        <a:t>11.16</a:t>
                      </a:r>
                    </a:p>
                  </a:txBody>
                  <a:tcPr anchor="ctr"/>
                </a:tc>
                <a:tc>
                  <a:txBody>
                    <a:bodyPr/>
                    <a:lstStyle/>
                    <a:p>
                      <a:pPr algn="ctr"/>
                      <a:r>
                        <a:rPr lang="en-US" sz="1400" dirty="0">
                          <a:highlight>
                            <a:srgbClr val="00FF00"/>
                          </a:highlight>
                        </a:rPr>
                        <a:t>3.550</a:t>
                      </a:r>
                    </a:p>
                  </a:txBody>
                  <a:tcPr anchor="ctr"/>
                </a:tc>
                <a:extLst>
                  <a:ext uri="{0D108BD9-81ED-4DB2-BD59-A6C34878D82A}">
                    <a16:rowId xmlns:a16="http://schemas.microsoft.com/office/drawing/2014/main" val="3461511264"/>
                  </a:ext>
                </a:extLst>
              </a:tr>
              <a:tr h="4998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400" b="0" dirty="0" err="1"/>
                        <a:t>Neural</a:t>
                      </a:r>
                      <a:r>
                        <a:rPr lang="fi-FI" sz="1400" b="0" dirty="0"/>
                        <a:t>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fi-FI" sz="1400" b="0" dirty="0"/>
                        <a:t>(100 </a:t>
                      </a:r>
                      <a:r>
                        <a:rPr lang="fi-FI" sz="1400" b="0" dirty="0" err="1"/>
                        <a:t>neurons</a:t>
                      </a:r>
                      <a:r>
                        <a:rPr lang="fi-FI" sz="1400" b="0" dirty="0"/>
                        <a:t>)</a:t>
                      </a:r>
                      <a:endParaRPr lang="en-US" sz="1400" b="0" dirty="0"/>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tcPr>
                </a:tc>
                <a:tc>
                  <a:txBody>
                    <a:bodyPr/>
                    <a:lstStyle/>
                    <a:p>
                      <a:pPr algn="ctr"/>
                      <a:r>
                        <a:rPr lang="en-US" sz="1400" dirty="0"/>
                        <a:t>0.848</a:t>
                      </a:r>
                    </a:p>
                  </a:txBody>
                  <a:tcPr anchor="ctr">
                    <a:lnL w="12700" cap="flat" cmpd="sng" algn="ctr">
                      <a:solidFill>
                        <a:srgbClr val="0047BA"/>
                      </a:solidFill>
                      <a:prstDash val="solid"/>
                      <a:round/>
                      <a:headEnd type="none" w="med" len="med"/>
                      <a:tailEnd type="none" w="med" len="med"/>
                    </a:lnL>
                  </a:tcPr>
                </a:tc>
                <a:tc>
                  <a:txBody>
                    <a:bodyPr/>
                    <a:lstStyle/>
                    <a:p>
                      <a:pPr algn="ctr"/>
                      <a:r>
                        <a:rPr lang="en-US" sz="1400" dirty="0"/>
                        <a:t>0.014</a:t>
                      </a:r>
                    </a:p>
                  </a:txBody>
                  <a:tcPr anchor="ctr"/>
                </a:tc>
                <a:tc>
                  <a:txBody>
                    <a:bodyPr/>
                    <a:lstStyle/>
                    <a:p>
                      <a:pPr algn="ctr"/>
                      <a:r>
                        <a:rPr lang="en-US" sz="1400" dirty="0"/>
                        <a:t>0.838</a:t>
                      </a:r>
                    </a:p>
                  </a:txBody>
                  <a:tcPr anchor="ctr"/>
                </a:tc>
                <a:tc>
                  <a:txBody>
                    <a:bodyPr/>
                    <a:lstStyle/>
                    <a:p>
                      <a:pPr algn="ctr"/>
                      <a:r>
                        <a:rPr lang="en-US" sz="1400" dirty="0">
                          <a:highlight>
                            <a:srgbClr val="00FF00"/>
                          </a:highlight>
                        </a:rPr>
                        <a:t>0.088</a:t>
                      </a:r>
                    </a:p>
                  </a:txBody>
                  <a:tcPr anchor="ctr"/>
                </a:tc>
                <a:tc>
                  <a:txBody>
                    <a:bodyPr/>
                    <a:lstStyle/>
                    <a:p>
                      <a:pPr algn="ctr"/>
                      <a:r>
                        <a:rPr lang="en-US" sz="1400" dirty="0"/>
                        <a:t>2.665</a:t>
                      </a:r>
                    </a:p>
                  </a:txBody>
                  <a:tcPr anchor="ctr"/>
                </a:tc>
                <a:tc>
                  <a:txBody>
                    <a:bodyPr/>
                    <a:lstStyle/>
                    <a:p>
                      <a:pPr algn="ctr"/>
                      <a:r>
                        <a:rPr lang="en-US" sz="1400" dirty="0"/>
                        <a:t>0.331</a:t>
                      </a:r>
                    </a:p>
                  </a:txBody>
                  <a:tcPr anchor="ctr"/>
                </a:tc>
                <a:tc>
                  <a:txBody>
                    <a:bodyPr/>
                    <a:lstStyle/>
                    <a:p>
                      <a:pPr algn="ctr"/>
                      <a:r>
                        <a:rPr lang="en-US" sz="1400" dirty="0"/>
                        <a:t>2.755</a:t>
                      </a:r>
                    </a:p>
                  </a:txBody>
                  <a:tcPr anchor="ctr"/>
                </a:tc>
                <a:tc>
                  <a:txBody>
                    <a:bodyPr/>
                    <a:lstStyle/>
                    <a:p>
                      <a:pPr algn="ctr"/>
                      <a:r>
                        <a:rPr lang="en-US" sz="1400" dirty="0">
                          <a:highlight>
                            <a:srgbClr val="00FF00"/>
                          </a:highlight>
                        </a:rPr>
                        <a:t>0.267</a:t>
                      </a:r>
                    </a:p>
                  </a:txBody>
                  <a:tcPr anchor="ctr"/>
                </a:tc>
                <a:tc>
                  <a:txBody>
                    <a:bodyPr/>
                    <a:lstStyle/>
                    <a:p>
                      <a:pPr algn="ctr"/>
                      <a:r>
                        <a:rPr lang="en-US" sz="1400" dirty="0"/>
                        <a:t>11.57</a:t>
                      </a:r>
                    </a:p>
                  </a:txBody>
                  <a:tcPr anchor="ctr"/>
                </a:tc>
                <a:tc>
                  <a:txBody>
                    <a:bodyPr/>
                    <a:lstStyle/>
                    <a:p>
                      <a:pPr algn="ctr"/>
                      <a:r>
                        <a:rPr lang="en-US" sz="1400" dirty="0"/>
                        <a:t>0.554</a:t>
                      </a:r>
                    </a:p>
                  </a:txBody>
                  <a:tcPr anchor="ctr"/>
                </a:tc>
                <a:tc>
                  <a:txBody>
                    <a:bodyPr/>
                    <a:lstStyle/>
                    <a:p>
                      <a:pPr algn="ctr"/>
                      <a:r>
                        <a:rPr lang="en-US" sz="1400" dirty="0"/>
                        <a:t>11.34</a:t>
                      </a:r>
                    </a:p>
                  </a:txBody>
                  <a:tcPr anchor="ctr"/>
                </a:tc>
                <a:tc>
                  <a:txBody>
                    <a:bodyPr/>
                    <a:lstStyle/>
                    <a:p>
                      <a:pPr algn="ctr"/>
                      <a:r>
                        <a:rPr lang="en-US" sz="1400" dirty="0"/>
                        <a:t>3.694</a:t>
                      </a:r>
                    </a:p>
                  </a:txBody>
                  <a:tcPr anchor="ctr"/>
                </a:tc>
                <a:extLst>
                  <a:ext uri="{0D108BD9-81ED-4DB2-BD59-A6C34878D82A}">
                    <a16:rowId xmlns:a16="http://schemas.microsoft.com/office/drawing/2014/main" val="1440670705"/>
                  </a:ext>
                </a:extLst>
              </a:tr>
              <a:tr h="705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Neural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(64, 32 neurons)</a:t>
                      </a:r>
                    </a:p>
                  </a:txBody>
                  <a:tcPr anchor="ctr">
                    <a:lnL w="12700" cap="flat" cmpd="sng" algn="ctr">
                      <a:solidFill>
                        <a:srgbClr val="0047BA"/>
                      </a:solidFill>
                      <a:prstDash val="solid"/>
                      <a:round/>
                      <a:headEnd type="none" w="med" len="med"/>
                      <a:tailEnd type="none" w="med" len="med"/>
                    </a:lnL>
                    <a:lnR w="12700" cap="flat" cmpd="sng" algn="ctr">
                      <a:solidFill>
                        <a:srgbClr val="0047BA"/>
                      </a:solidFill>
                      <a:prstDash val="solid"/>
                      <a:round/>
                      <a:headEnd type="none" w="med" len="med"/>
                      <a:tailEnd type="none" w="med" len="med"/>
                    </a:lnR>
                    <a:lnB w="12700" cap="flat" cmpd="sng" algn="ctr">
                      <a:solidFill>
                        <a:srgbClr val="0047BA"/>
                      </a:solidFill>
                      <a:prstDash val="solid"/>
                      <a:round/>
                      <a:headEnd type="none" w="med" len="med"/>
                      <a:tailEnd type="none" w="med" len="med"/>
                    </a:lnB>
                  </a:tcPr>
                </a:tc>
                <a:tc>
                  <a:txBody>
                    <a:bodyPr/>
                    <a:lstStyle/>
                    <a:p>
                      <a:pPr algn="ctr"/>
                      <a:r>
                        <a:rPr lang="en-US" sz="1400" dirty="0"/>
                        <a:t>0.850</a:t>
                      </a:r>
                    </a:p>
                  </a:txBody>
                  <a:tcPr anchor="ctr">
                    <a:lnL w="12700" cap="flat" cmpd="sng" algn="ctr">
                      <a:solidFill>
                        <a:srgbClr val="0047BA"/>
                      </a:solidFill>
                      <a:prstDash val="solid"/>
                      <a:round/>
                      <a:headEnd type="none" w="med" len="med"/>
                      <a:tailEnd type="none" w="med" len="med"/>
                    </a:lnL>
                  </a:tcPr>
                </a:tc>
                <a:tc>
                  <a:txBody>
                    <a:bodyPr/>
                    <a:lstStyle/>
                    <a:p>
                      <a:pPr algn="ctr"/>
                      <a:r>
                        <a:rPr lang="en-US" sz="1400" dirty="0"/>
                        <a:t>0.015</a:t>
                      </a:r>
                    </a:p>
                  </a:txBody>
                  <a:tcPr anchor="ctr"/>
                </a:tc>
                <a:tc>
                  <a:txBody>
                    <a:bodyPr/>
                    <a:lstStyle/>
                    <a:p>
                      <a:pPr algn="ctr"/>
                      <a:r>
                        <a:rPr lang="en-US" sz="1400" dirty="0"/>
                        <a:t>0.836</a:t>
                      </a:r>
                    </a:p>
                  </a:txBody>
                  <a:tcPr anchor="ctr"/>
                </a:tc>
                <a:tc>
                  <a:txBody>
                    <a:bodyPr/>
                    <a:lstStyle/>
                    <a:p>
                      <a:pPr algn="ctr"/>
                      <a:r>
                        <a:rPr lang="en-US" sz="1400" dirty="0">
                          <a:highlight>
                            <a:srgbClr val="00FF00"/>
                          </a:highlight>
                        </a:rPr>
                        <a:t>0.096</a:t>
                      </a:r>
                    </a:p>
                  </a:txBody>
                  <a:tcPr anchor="ctr"/>
                </a:tc>
                <a:tc>
                  <a:txBody>
                    <a:bodyPr/>
                    <a:lstStyle/>
                    <a:p>
                      <a:pPr algn="ctr"/>
                      <a:r>
                        <a:rPr lang="en-US" sz="1400" dirty="0"/>
                        <a:t>2.898</a:t>
                      </a:r>
                    </a:p>
                  </a:txBody>
                  <a:tcPr anchor="ctr"/>
                </a:tc>
                <a:tc>
                  <a:txBody>
                    <a:bodyPr/>
                    <a:lstStyle/>
                    <a:p>
                      <a:pPr algn="ctr"/>
                      <a:r>
                        <a:rPr lang="en-US" sz="1400" dirty="0"/>
                        <a:t>0.465</a:t>
                      </a:r>
                    </a:p>
                  </a:txBody>
                  <a:tcPr anchor="ctr"/>
                </a:tc>
                <a:tc>
                  <a:txBody>
                    <a:bodyPr/>
                    <a:lstStyle/>
                    <a:p>
                      <a:pPr algn="ctr"/>
                      <a:r>
                        <a:rPr lang="en-US" sz="1400" dirty="0"/>
                        <a:t>3.002</a:t>
                      </a:r>
                    </a:p>
                  </a:txBody>
                  <a:tcPr anchor="ctr"/>
                </a:tc>
                <a:tc>
                  <a:txBody>
                    <a:bodyPr/>
                    <a:lstStyle/>
                    <a:p>
                      <a:pPr algn="ctr"/>
                      <a:r>
                        <a:rPr lang="en-US" sz="1400" dirty="0"/>
                        <a:t>0.378</a:t>
                      </a:r>
                    </a:p>
                  </a:txBody>
                  <a:tcPr anchor="ctr"/>
                </a:tc>
                <a:tc>
                  <a:txBody>
                    <a:bodyPr/>
                    <a:lstStyle/>
                    <a:p>
                      <a:pPr algn="ctr"/>
                      <a:r>
                        <a:rPr lang="en-US" sz="1400" dirty="0"/>
                        <a:t>11.52</a:t>
                      </a:r>
                    </a:p>
                  </a:txBody>
                  <a:tcPr anchor="ctr"/>
                </a:tc>
                <a:tc>
                  <a:txBody>
                    <a:bodyPr/>
                    <a:lstStyle/>
                    <a:p>
                      <a:pPr algn="ctr"/>
                      <a:r>
                        <a:rPr lang="en-US" sz="1400" dirty="0"/>
                        <a:t>0.595</a:t>
                      </a:r>
                    </a:p>
                  </a:txBody>
                  <a:tcPr anchor="ctr"/>
                </a:tc>
                <a:tc>
                  <a:txBody>
                    <a:bodyPr/>
                    <a:lstStyle/>
                    <a:p>
                      <a:pPr algn="ctr"/>
                      <a:r>
                        <a:rPr lang="en-US" sz="1400" dirty="0"/>
                        <a:t>11.42</a:t>
                      </a:r>
                    </a:p>
                  </a:txBody>
                  <a:tcPr anchor="ctr"/>
                </a:tc>
                <a:tc>
                  <a:txBody>
                    <a:bodyPr/>
                    <a:lstStyle/>
                    <a:p>
                      <a:pPr algn="ctr"/>
                      <a:r>
                        <a:rPr lang="en-US" sz="1400" dirty="0"/>
                        <a:t>3.7562</a:t>
                      </a:r>
                    </a:p>
                  </a:txBody>
                  <a:tcPr anchor="ctr"/>
                </a:tc>
                <a:extLst>
                  <a:ext uri="{0D108BD9-81ED-4DB2-BD59-A6C34878D82A}">
                    <a16:rowId xmlns:a16="http://schemas.microsoft.com/office/drawing/2014/main" val="4147625779"/>
                  </a:ext>
                </a:extLst>
              </a:tr>
            </a:tbl>
          </a:graphicData>
        </a:graphic>
      </p:graphicFrame>
      <p:sp>
        <p:nvSpPr>
          <p:cNvPr id="4" name="Date Placeholder 3">
            <a:extLst>
              <a:ext uri="{FF2B5EF4-FFF2-40B4-BE49-F238E27FC236}">
                <a16:creationId xmlns:a16="http://schemas.microsoft.com/office/drawing/2014/main" id="{512C8232-AD1D-4796-B5BA-E44B0F320F10}"/>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8140C8D1-A2AC-4926-851A-F8D8ECD5F8E0}"/>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0584CD9E-B642-41DE-A2D4-BD10EB4A4B69}"/>
              </a:ext>
            </a:extLst>
          </p:cNvPr>
          <p:cNvSpPr>
            <a:spLocks noGrp="1"/>
          </p:cNvSpPr>
          <p:nvPr>
            <p:ph type="sldNum" sz="quarter" idx="12"/>
          </p:nvPr>
        </p:nvSpPr>
        <p:spPr/>
        <p:txBody>
          <a:bodyPr/>
          <a:lstStyle/>
          <a:p>
            <a:fld id="{1E68DD1B-5CD8-424B-8173-19E182143E0A}" type="slidenum">
              <a:rPr lang="en-US" smtClean="0"/>
              <a:t>4</a:t>
            </a:fld>
            <a:endParaRPr lang="en-US"/>
          </a:p>
        </p:txBody>
      </p:sp>
    </p:spTree>
    <p:extLst>
      <p:ext uri="{BB962C8B-B14F-4D97-AF65-F5344CB8AC3E}">
        <p14:creationId xmlns:p14="http://schemas.microsoft.com/office/powerpoint/2010/main" val="294183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8D2D-D585-48DE-B35D-86E2A871448F}"/>
              </a:ext>
            </a:extLst>
          </p:cNvPr>
          <p:cNvSpPr>
            <a:spLocks noGrp="1"/>
          </p:cNvSpPr>
          <p:nvPr>
            <p:ph type="title"/>
          </p:nvPr>
        </p:nvSpPr>
        <p:spPr>
          <a:xfrm>
            <a:off x="-723899" y="811738"/>
            <a:ext cx="10544174" cy="1114425"/>
          </a:xfrm>
        </p:spPr>
        <p:txBody>
          <a:bodyPr/>
          <a:lstStyle/>
          <a:p>
            <a:r>
              <a:rPr lang="en-US" dirty="0"/>
              <a:t>List of promising models</a:t>
            </a:r>
          </a:p>
        </p:txBody>
      </p:sp>
      <p:sp>
        <p:nvSpPr>
          <p:cNvPr id="3" name="Date Placeholder 2">
            <a:extLst>
              <a:ext uri="{FF2B5EF4-FFF2-40B4-BE49-F238E27FC236}">
                <a16:creationId xmlns:a16="http://schemas.microsoft.com/office/drawing/2014/main" id="{E104AF92-5B5D-4044-936C-70E5DDA2364B}"/>
              </a:ext>
            </a:extLst>
          </p:cNvPr>
          <p:cNvSpPr>
            <a:spLocks noGrp="1"/>
          </p:cNvSpPr>
          <p:nvPr>
            <p:ph type="dt" sz="half" idx="10"/>
          </p:nvPr>
        </p:nvSpPr>
        <p:spPr/>
        <p:txBody>
          <a:bodyPr/>
          <a:lstStyle/>
          <a:p>
            <a:r>
              <a:rPr lang="en-US"/>
              <a:t>DD Month 20XX</a:t>
            </a:r>
          </a:p>
        </p:txBody>
      </p:sp>
      <p:sp>
        <p:nvSpPr>
          <p:cNvPr id="4" name="Footer Placeholder 3">
            <a:extLst>
              <a:ext uri="{FF2B5EF4-FFF2-40B4-BE49-F238E27FC236}">
                <a16:creationId xmlns:a16="http://schemas.microsoft.com/office/drawing/2014/main" id="{75CACFFF-01FA-45EF-ABA6-2ADBF19AFA60}"/>
              </a:ext>
            </a:extLst>
          </p:cNvPr>
          <p:cNvSpPr>
            <a:spLocks noGrp="1"/>
          </p:cNvSpPr>
          <p:nvPr>
            <p:ph type="ftr" sz="quarter" idx="11"/>
          </p:nvPr>
        </p:nvSpPr>
        <p:spPr/>
        <p:txBody>
          <a:bodyPr/>
          <a:lstStyle/>
          <a:p>
            <a:r>
              <a:rPr lang="en-US"/>
              <a:t>Presentation Title Goes Here</a:t>
            </a:r>
          </a:p>
        </p:txBody>
      </p:sp>
      <p:sp>
        <p:nvSpPr>
          <p:cNvPr id="5" name="Slide Number Placeholder 4">
            <a:extLst>
              <a:ext uri="{FF2B5EF4-FFF2-40B4-BE49-F238E27FC236}">
                <a16:creationId xmlns:a16="http://schemas.microsoft.com/office/drawing/2014/main" id="{50D3C295-9518-408C-9344-432302EB252A}"/>
              </a:ext>
            </a:extLst>
          </p:cNvPr>
          <p:cNvSpPr>
            <a:spLocks noGrp="1"/>
          </p:cNvSpPr>
          <p:nvPr>
            <p:ph type="sldNum" sz="quarter" idx="12"/>
          </p:nvPr>
        </p:nvSpPr>
        <p:spPr/>
        <p:txBody>
          <a:bodyPr/>
          <a:lstStyle/>
          <a:p>
            <a:fld id="{1E68DD1B-5CD8-424B-8173-19E182143E0A}" type="slidenum">
              <a:rPr lang="en-US" smtClean="0"/>
              <a:t>5</a:t>
            </a:fld>
            <a:endParaRPr lang="en-US"/>
          </a:p>
        </p:txBody>
      </p:sp>
      <p:sp>
        <p:nvSpPr>
          <p:cNvPr id="9" name="TextBox 8">
            <a:extLst>
              <a:ext uri="{FF2B5EF4-FFF2-40B4-BE49-F238E27FC236}">
                <a16:creationId xmlns:a16="http://schemas.microsoft.com/office/drawing/2014/main" id="{32D9589E-FDBB-234F-B5BE-70A4CF7D4FAD}"/>
              </a:ext>
            </a:extLst>
          </p:cNvPr>
          <p:cNvSpPr txBox="1"/>
          <p:nvPr/>
        </p:nvSpPr>
        <p:spPr>
          <a:xfrm>
            <a:off x="3112157" y="2290227"/>
            <a:ext cx="5945538" cy="1423467"/>
          </a:xfrm>
          <a:prstGeom prst="rect">
            <a:avLst/>
          </a:prstGeom>
          <a:noFill/>
        </p:spPr>
        <p:txBody>
          <a:bodyPr wrap="none" lIns="0" tIns="0" rIns="0" bIns="0" rtlCol="0">
            <a:spAutoFit/>
          </a:bodyPr>
          <a:lstStyle/>
          <a:p>
            <a:pPr marL="457200" indent="-457200" algn="l">
              <a:buAutoNum type="arabicPeriod"/>
            </a:pPr>
            <a:r>
              <a:rPr lang="en-US" sz="1850" dirty="0"/>
              <a:t>Polynomial regression of degree 2</a:t>
            </a:r>
          </a:p>
          <a:p>
            <a:pPr marL="457200" indent="-457200" algn="l">
              <a:buAutoNum type="arabicPeriod"/>
            </a:pPr>
            <a:r>
              <a:rPr lang="en-US" sz="1850" dirty="0"/>
              <a:t>Random forest regression (100 estimators)</a:t>
            </a:r>
          </a:p>
          <a:p>
            <a:pPr marL="457200" indent="-457200" algn="l">
              <a:buAutoNum type="arabicPeriod"/>
            </a:pPr>
            <a:r>
              <a:rPr lang="en-US" sz="1850" dirty="0" err="1"/>
              <a:t>XGBoost</a:t>
            </a:r>
            <a:r>
              <a:rPr lang="en-US" sz="1850" dirty="0"/>
              <a:t> regression (100 estimators)</a:t>
            </a:r>
          </a:p>
          <a:p>
            <a:pPr marL="457200" indent="-457200" algn="l">
              <a:buAutoNum type="arabicPeriod"/>
            </a:pPr>
            <a:r>
              <a:rPr lang="en-US" sz="1850" dirty="0"/>
              <a:t>Neural Network (1 hidden layer) with 100 neurons</a:t>
            </a:r>
          </a:p>
          <a:p>
            <a:pPr marL="457200" indent="-457200" algn="l">
              <a:buAutoNum type="arabicPeriod"/>
            </a:pPr>
            <a:r>
              <a:rPr lang="en-US" sz="1850" dirty="0"/>
              <a:t>Neural network (2 hidden layers) with 64,32 neurons</a:t>
            </a:r>
          </a:p>
        </p:txBody>
      </p:sp>
    </p:spTree>
    <p:extLst>
      <p:ext uri="{BB962C8B-B14F-4D97-AF65-F5344CB8AC3E}">
        <p14:creationId xmlns:p14="http://schemas.microsoft.com/office/powerpoint/2010/main" val="177084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85847"/>
      </p:ext>
    </p:extLst>
  </p:cSld>
  <p:clrMapOvr>
    <a:masterClrMapping/>
  </p:clrMapOvr>
</p:sld>
</file>

<file path=ppt/theme/theme1.xml><?xml version="1.0" encoding="utf-8"?>
<a:theme xmlns:a="http://schemas.openxmlformats.org/drawingml/2006/main" name="KU Theme">
  <a:themeElements>
    <a:clrScheme name="KU">
      <a:dk1>
        <a:sysClr val="windowText" lastClr="000000"/>
      </a:dk1>
      <a:lt1>
        <a:sysClr val="window" lastClr="FFFFFF"/>
      </a:lt1>
      <a:dk2>
        <a:srgbClr val="0047BA"/>
      </a:dk2>
      <a:lt2>
        <a:srgbClr val="96969A"/>
      </a:lt2>
      <a:accent1>
        <a:srgbClr val="00CE7C"/>
      </a:accent1>
      <a:accent2>
        <a:srgbClr val="E53E51"/>
      </a:accent2>
      <a:accent3>
        <a:srgbClr val="84DADE"/>
      </a:accent3>
      <a:accent4>
        <a:srgbClr val="4C3041"/>
      </a:accent4>
      <a:accent5>
        <a:srgbClr val="F5CE3E"/>
      </a:accent5>
      <a:accent6>
        <a:srgbClr val="D0CFC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50" smtClean="0"/>
        </a:defPPr>
      </a:lstStyle>
    </a:txDef>
  </a:objectDefaults>
  <a:extraClrSchemeLst/>
  <a:extLst>
    <a:ext uri="{05A4C25C-085E-4340-85A3-A5531E510DB2}">
      <thm15:themeFamily xmlns:thm15="http://schemas.microsoft.com/office/thememl/2012/main" name="KU_presentation_template_v2018-04-09 E.potx" id="{AF960482-6B50-417C-AC38-1AFEBFC77BA4}" vid="{1F04D338-456F-4FFC-9561-BAAA645232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BCE9BEE86D22418B98990A0B028EF2" ma:contentTypeVersion="2" ma:contentTypeDescription="Create a new document." ma:contentTypeScope="" ma:versionID="aa1616543b3b6cd96cdde1c3d7fb1eed">
  <xsd:schema xmlns:xsd="http://www.w3.org/2001/XMLSchema" xmlns:xs="http://www.w3.org/2001/XMLSchema" xmlns:p="http://schemas.microsoft.com/office/2006/metadata/properties" xmlns:ns1="http://schemas.microsoft.com/sharepoint/v3" xmlns:ns2="557946a8-a765-46f2-8d44-445b86b509b9" targetNamespace="http://schemas.microsoft.com/office/2006/metadata/properties" ma:root="true" ma:fieldsID="2da6048df5bc345cad2b9c31d905ebe2" ns1:_="" ns2:_="">
    <xsd:import namespace="http://schemas.microsoft.com/sharepoint/v3"/>
    <xsd:import namespace="557946a8-a765-46f2-8d44-445b86b509b9"/>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7946a8-a765-46f2-8d44-445b86b509b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FD50A8C-CA97-4410-A798-5A85CCD8F172}">
  <ds:schemaRefs>
    <ds:schemaRef ds:uri="http://schemas.microsoft.com/sharepoint/v3/contenttype/forms"/>
  </ds:schemaRefs>
</ds:datastoreItem>
</file>

<file path=customXml/itemProps2.xml><?xml version="1.0" encoding="utf-8"?>
<ds:datastoreItem xmlns:ds="http://schemas.openxmlformats.org/officeDocument/2006/customXml" ds:itemID="{C406B998-7F07-4E38-8400-697D7731F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57946a8-a765-46f2-8d44-445b86b509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510135-11A2-4CE9-AC9A-F9B5F7E81A9F}">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KU Theme</Template>
  <TotalTime>177</TotalTime>
  <Words>508</Words>
  <Application>Microsoft Macintosh PowerPoint</Application>
  <PresentationFormat>Widescreen</PresentationFormat>
  <Paragraphs>152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KU Theme</vt:lpstr>
      <vt:lpstr>Apply machine learning to predict and avoid streetcar delays using TTC Streetcar Delay Data  Deliverable 1</vt:lpstr>
      <vt:lpstr>Objective</vt:lpstr>
      <vt:lpstr>Features utilized for model training</vt:lpstr>
      <vt:lpstr>Different Models Performance </vt:lpstr>
      <vt:lpstr>List of promising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Goes Here</dc:title>
  <dc:creator>Majed Almansoori</dc:creator>
  <cp:lastModifiedBy>Adarsh  Ghimire</cp:lastModifiedBy>
  <cp:revision>22</cp:revision>
  <dcterms:created xsi:type="dcterms:W3CDTF">2018-04-29T10:48:36Z</dcterms:created>
  <dcterms:modified xsi:type="dcterms:W3CDTF">2021-04-11T06:19:32Z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0x010100E7BCE9BEE86D22418B98990A0B028EF2</vt:lpwstr>
  </property>
</Properties>
</file>