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30"/>
  </p:notesMasterIdLst>
  <p:sldIdLst>
    <p:sldId id="256" r:id="rId2"/>
    <p:sldId id="257" r:id="rId3"/>
    <p:sldId id="258" r:id="rId4"/>
    <p:sldId id="260" r:id="rId5"/>
    <p:sldId id="261" r:id="rId6"/>
    <p:sldId id="262" r:id="rId7"/>
    <p:sldId id="263" r:id="rId8"/>
    <p:sldId id="264" r:id="rId9"/>
    <p:sldId id="266" r:id="rId10"/>
    <p:sldId id="267" r:id="rId11"/>
    <p:sldId id="280" r:id="rId12"/>
    <p:sldId id="268" r:id="rId13"/>
    <p:sldId id="281" r:id="rId14"/>
    <p:sldId id="269" r:id="rId15"/>
    <p:sldId id="270" r:id="rId16"/>
    <p:sldId id="271" r:id="rId17"/>
    <p:sldId id="273" r:id="rId18"/>
    <p:sldId id="285" r:id="rId19"/>
    <p:sldId id="272" r:id="rId20"/>
    <p:sldId id="278" r:id="rId21"/>
    <p:sldId id="277" r:id="rId22"/>
    <p:sldId id="279" r:id="rId23"/>
    <p:sldId id="274" r:id="rId24"/>
    <p:sldId id="275" r:id="rId25"/>
    <p:sldId id="276" r:id="rId26"/>
    <p:sldId id="284" r:id="rId27"/>
    <p:sldId id="282" r:id="rId28"/>
    <p:sldId id="283" r:id="rId29"/>
  </p:sldIdLst>
  <p:sldSz cx="9144000" cy="5143500" type="screen16x9"/>
  <p:notesSz cx="6858000" cy="9144000"/>
  <p:embeddedFontLst>
    <p:embeddedFont>
      <p:font typeface="Calibri" pitchFamily="34" charset="0"/>
      <p:regular r:id="rId31"/>
      <p:bold r:id="rId32"/>
      <p:italic r:id="rId33"/>
      <p:boldItalic r:id="rId34"/>
    </p:embeddedFont>
    <p:embeddedFont>
      <p:font typeface="Franklin Gothic Book" pitchFamily="34" charset="0"/>
      <p:regular r:id="rId35"/>
      <p:italic r:id="rId36"/>
    </p:embeddedFont>
    <p:embeddedFont>
      <p:font typeface="Century Gothic" pitchFamily="34" charset="0"/>
      <p:regular r:id="rId37"/>
      <p:bold r:id="rId38"/>
      <p:italic r:id="rId39"/>
      <p:boldItalic r:id="rId40"/>
    </p:embeddedFont>
    <p:embeddedFont>
      <p:font typeface="Perpetua" pitchFamily="18" charset="0"/>
      <p:regular r:id="rId41"/>
      <p:bold r:id="rId42"/>
      <p:italic r:id="rId43"/>
      <p:boldItalic r:id="rId44"/>
    </p:embeddedFont>
    <p:embeddedFont>
      <p:font typeface="Wingdings 2" pitchFamily="18" charset="2"/>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4585" autoAdjust="0"/>
  </p:normalViewPr>
  <p:slideViewPr>
    <p:cSldViewPr snapToGrid="0">
      <p:cViewPr>
        <p:scale>
          <a:sx n="90" d="100"/>
          <a:sy n="90" d="100"/>
        </p:scale>
        <p:origin x="-936"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348196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1365475af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1365475af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1365475af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1365475af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7092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1365475af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1365475af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1365475af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1365475af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1365475af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1365475af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1365475af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1365475af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1365475af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1365475af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1365475af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1365475af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211756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11fb69cf6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11fb69cf6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1365475af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1365475af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1365475af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1365475af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1365475af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1365475af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11fb69cf62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11fb69cf6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13128a44a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13128a44a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13128a44a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13128a44a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13128a44a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13128a44a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1365475a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1365475a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1365475a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1365475a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1365475af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1365475af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45"/>
        <p:cNvGrpSpPr/>
        <p:nvPr/>
      </p:nvGrpSpPr>
      <p:grpSpPr>
        <a:xfrm>
          <a:off x="0" y="0"/>
          <a:ext cx="0" cy="0"/>
          <a:chOff x="0" y="0"/>
          <a:chExt cx="0" cy="0"/>
        </a:xfrm>
      </p:grpSpPr>
      <p:sp>
        <p:nvSpPr>
          <p:cNvPr id="247" name="Google Shape;247;p19"/>
          <p:cNvSpPr txBox="1">
            <a:spLocks noGrp="1"/>
          </p:cNvSpPr>
          <p:nvPr>
            <p:ph type="title"/>
          </p:nvPr>
        </p:nvSpPr>
        <p:spPr>
          <a:xfrm>
            <a:off x="387900" y="458025"/>
            <a:ext cx="8368200" cy="686100"/>
          </a:xfrm>
          <a:prstGeom prst="rect">
            <a:avLst/>
          </a:prstGeom>
        </p:spPr>
        <p:txBody>
          <a:bodyPr spcFirstLastPara="1" wrap="square" lIns="68575" tIns="34275" rIns="68575" bIns="34275" anchor="ctr" anchorCtr="0">
            <a:noAutofit/>
          </a:bodyPr>
          <a:lstStyle>
            <a:lvl1pPr lvl="0">
              <a:spcBef>
                <a:spcPts val="0"/>
              </a:spcBef>
              <a:spcAft>
                <a:spcPts val="0"/>
              </a:spcAft>
              <a:buSzPts val="27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8" name="Google Shape;248;p19"/>
          <p:cNvSpPr txBox="1">
            <a:spLocks noGrp="1"/>
          </p:cNvSpPr>
          <p:nvPr>
            <p:ph type="body" idx="1"/>
          </p:nvPr>
        </p:nvSpPr>
        <p:spPr>
          <a:xfrm>
            <a:off x="387900" y="1489824"/>
            <a:ext cx="8368200" cy="3078900"/>
          </a:xfrm>
          <a:prstGeom prst="rect">
            <a:avLst/>
          </a:prstGeom>
        </p:spPr>
        <p:txBody>
          <a:bodyPr spcFirstLastPara="1" wrap="square" lIns="68575" tIns="34275" rIns="68575" bIns="34275" anchor="t" anchorCtr="0">
            <a:normAutofit/>
          </a:bodyPr>
          <a:lstStyle>
            <a:lvl1pPr marL="457200" lvl="0" indent="-298450">
              <a:spcBef>
                <a:spcPts val="800"/>
              </a:spcBef>
              <a:spcAft>
                <a:spcPts val="0"/>
              </a:spcAft>
              <a:buSzPts val="1100"/>
              <a:buChar char="►"/>
              <a:defRPr/>
            </a:lvl1pPr>
            <a:lvl2pPr marL="914400" lvl="1" indent="-292100">
              <a:spcBef>
                <a:spcPts val="800"/>
              </a:spcBef>
              <a:spcAft>
                <a:spcPts val="0"/>
              </a:spcAft>
              <a:buSzPts val="1000"/>
              <a:buChar char="►"/>
              <a:defRPr/>
            </a:lvl2pPr>
            <a:lvl3pPr marL="1371600" lvl="2" indent="-279400">
              <a:spcBef>
                <a:spcPts val="800"/>
              </a:spcBef>
              <a:spcAft>
                <a:spcPts val="0"/>
              </a:spcAft>
              <a:buSzPts val="800"/>
              <a:buChar char="►"/>
              <a:defRPr/>
            </a:lvl3pPr>
            <a:lvl4pPr marL="1828800" lvl="3" indent="-273050">
              <a:spcBef>
                <a:spcPts val="800"/>
              </a:spcBef>
              <a:spcAft>
                <a:spcPts val="0"/>
              </a:spcAft>
              <a:buSzPts val="700"/>
              <a:buChar char="►"/>
              <a:defRPr/>
            </a:lvl4pPr>
            <a:lvl5pPr marL="2286000" lvl="4" indent="-273050">
              <a:spcBef>
                <a:spcPts val="800"/>
              </a:spcBef>
              <a:spcAft>
                <a:spcPts val="0"/>
              </a:spcAft>
              <a:buSzPts val="700"/>
              <a:buChar char="►"/>
              <a:defRPr/>
            </a:lvl5pPr>
            <a:lvl6pPr marL="2743200" lvl="5" indent="-273050">
              <a:spcBef>
                <a:spcPts val="800"/>
              </a:spcBef>
              <a:spcAft>
                <a:spcPts val="0"/>
              </a:spcAft>
              <a:buSzPts val="700"/>
              <a:buChar char="►"/>
              <a:defRPr/>
            </a:lvl6pPr>
            <a:lvl7pPr marL="3200400" lvl="6" indent="-273050">
              <a:spcBef>
                <a:spcPts val="800"/>
              </a:spcBef>
              <a:spcAft>
                <a:spcPts val="0"/>
              </a:spcAft>
              <a:buSzPts val="700"/>
              <a:buChar char="►"/>
              <a:defRPr/>
            </a:lvl7pPr>
            <a:lvl8pPr marL="3657600" lvl="7" indent="-273050">
              <a:spcBef>
                <a:spcPts val="800"/>
              </a:spcBef>
              <a:spcAft>
                <a:spcPts val="0"/>
              </a:spcAft>
              <a:buSzPts val="700"/>
              <a:buChar char="►"/>
              <a:defRPr/>
            </a:lvl8pPr>
            <a:lvl9pPr marL="4114800" lvl="8" indent="-273050">
              <a:spcBef>
                <a:spcPts val="800"/>
              </a:spcBef>
              <a:spcAft>
                <a:spcPts val="0"/>
              </a:spcAft>
              <a:buSzPts val="700"/>
              <a:buChar char="►"/>
              <a:defRPr/>
            </a:lvl9pPr>
          </a:lstStyle>
          <a:p>
            <a:endParaRPr/>
          </a:p>
        </p:txBody>
      </p:sp>
      <p:sp>
        <p:nvSpPr>
          <p:cNvPr id="249" name="Google Shape;249;p19"/>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4629150"/>
            <a:ext cx="4000500" cy="342900"/>
          </a:xfrm>
        </p:spPr>
        <p:txBody>
          <a:bodyPr/>
          <a:lstStyle/>
          <a:p>
            <a:endParaRPr lang="en-US"/>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4629150"/>
            <a:ext cx="3886200" cy="342900"/>
          </a:xfrm>
        </p:spPr>
        <p:txBody>
          <a:bodyPr/>
          <a:lstStyle/>
          <a:p>
            <a:endParaRPr lang="en-US"/>
          </a:p>
        </p:txBody>
      </p:sp>
      <p:sp>
        <p:nvSpPr>
          <p:cNvPr id="7" name="Slide Number Placeholder 6"/>
          <p:cNvSpPr>
            <a:spLocks noGrp="1"/>
          </p:cNvSpPr>
          <p:nvPr>
            <p:ph type="sldNum" sz="quarter" idx="12"/>
          </p:nvPr>
        </p:nvSpPr>
        <p:spPr>
          <a:xfrm>
            <a:off x="146304" y="4656582"/>
            <a:ext cx="457200" cy="3429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spd="slow">
    <p:wipe/>
  </p:transition>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20"/>
          <p:cNvSpPr txBox="1">
            <a:spLocks noGrp="1"/>
          </p:cNvSpPr>
          <p:nvPr>
            <p:ph type="subTitle" idx="1"/>
          </p:nvPr>
        </p:nvSpPr>
        <p:spPr>
          <a:xfrm>
            <a:off x="4561490" y="3018762"/>
            <a:ext cx="4582510" cy="590700"/>
          </a:xfrm>
          <a:prstGeom prst="rect">
            <a:avLst/>
          </a:prstGeom>
        </p:spPr>
        <p:txBody>
          <a:bodyPr spcFirstLastPara="1" wrap="square" lIns="68575" tIns="34275" rIns="68575" bIns="34275" anchor="t" anchorCtr="0">
            <a:noAutofit/>
          </a:bodyPr>
          <a:lstStyle/>
          <a:p>
            <a:pPr marL="0" lvl="0" indent="0" rtl="0">
              <a:spcBef>
                <a:spcPts val="800"/>
              </a:spcBef>
              <a:spcAft>
                <a:spcPts val="0"/>
              </a:spcAft>
              <a:buNone/>
            </a:pPr>
            <a:r>
              <a:rPr lang="en-US" sz="1800" dirty="0" smtClean="0">
                <a:solidFill>
                  <a:schemeClr val="tx1">
                    <a:lumMod val="95000"/>
                    <a:lumOff val="5000"/>
                  </a:schemeClr>
                </a:solidFill>
                <a:latin typeface="Arial" pitchFamily="34" charset="0"/>
                <a:cs typeface="Arial" pitchFamily="34" charset="0"/>
              </a:rPr>
              <a:t>Presented by:</a:t>
            </a:r>
          </a:p>
          <a:p>
            <a:pPr marL="0" lvl="0" indent="0" rtl="0">
              <a:spcBef>
                <a:spcPts val="800"/>
              </a:spcBef>
              <a:spcAft>
                <a:spcPts val="0"/>
              </a:spcAft>
              <a:buNone/>
            </a:pPr>
            <a:r>
              <a:rPr lang="en-US" sz="1800" dirty="0" smtClean="0">
                <a:solidFill>
                  <a:schemeClr val="tx1">
                    <a:lumMod val="95000"/>
                    <a:lumOff val="5000"/>
                  </a:schemeClr>
                </a:solidFill>
                <a:latin typeface="Arial" pitchFamily="34" charset="0"/>
                <a:cs typeface="Arial" pitchFamily="34" charset="0"/>
              </a:rPr>
              <a:t>          </a:t>
            </a:r>
            <a:r>
              <a:rPr lang="en-US" sz="1800" dirty="0" err="1" smtClean="0">
                <a:solidFill>
                  <a:schemeClr val="tx1">
                    <a:lumMod val="95000"/>
                    <a:lumOff val="5000"/>
                  </a:schemeClr>
                </a:solidFill>
                <a:latin typeface="Arial" pitchFamily="34" charset="0"/>
                <a:cs typeface="Arial" pitchFamily="34" charset="0"/>
              </a:rPr>
              <a:t>Anuradha</a:t>
            </a:r>
            <a:r>
              <a:rPr lang="en-US" sz="1800" dirty="0" smtClean="0">
                <a:solidFill>
                  <a:schemeClr val="tx1">
                    <a:lumMod val="95000"/>
                    <a:lumOff val="5000"/>
                  </a:schemeClr>
                </a:solidFill>
                <a:latin typeface="Arial" pitchFamily="34" charset="0"/>
                <a:cs typeface="Arial" pitchFamily="34" charset="0"/>
              </a:rPr>
              <a:t> </a:t>
            </a:r>
            <a:r>
              <a:rPr lang="en-US" sz="1800" dirty="0" err="1" smtClean="0">
                <a:solidFill>
                  <a:schemeClr val="tx1">
                    <a:lumMod val="95000"/>
                    <a:lumOff val="5000"/>
                  </a:schemeClr>
                </a:solidFill>
                <a:latin typeface="Arial" pitchFamily="34" charset="0"/>
                <a:cs typeface="Arial" pitchFamily="34" charset="0"/>
              </a:rPr>
              <a:t>Dulal</a:t>
            </a:r>
            <a:endParaRPr lang="en-US" sz="1800" dirty="0" smtClean="0">
              <a:solidFill>
                <a:schemeClr val="tx1">
                  <a:lumMod val="95000"/>
                  <a:lumOff val="5000"/>
                </a:schemeClr>
              </a:solidFill>
              <a:latin typeface="Arial" pitchFamily="34" charset="0"/>
              <a:cs typeface="Arial" pitchFamily="34" charset="0"/>
            </a:endParaRPr>
          </a:p>
          <a:p>
            <a:pPr marL="0" lvl="0" indent="0" rtl="0">
              <a:spcBef>
                <a:spcPts val="800"/>
              </a:spcBef>
              <a:spcAft>
                <a:spcPts val="0"/>
              </a:spcAft>
              <a:buNone/>
            </a:pPr>
            <a:r>
              <a:rPr lang="en-US" sz="1800" smtClean="0">
                <a:solidFill>
                  <a:schemeClr val="tx1">
                    <a:lumMod val="95000"/>
                    <a:lumOff val="5000"/>
                  </a:schemeClr>
                </a:solidFill>
                <a:latin typeface="Arial" pitchFamily="34" charset="0"/>
                <a:cs typeface="Arial" pitchFamily="34" charset="0"/>
              </a:rPr>
              <a:t>         Niru</a:t>
            </a:r>
            <a:r>
              <a:rPr lang="en-US" sz="1800" dirty="0" smtClean="0">
                <a:solidFill>
                  <a:schemeClr val="tx1">
                    <a:lumMod val="95000"/>
                    <a:lumOff val="5000"/>
                  </a:schemeClr>
                </a:solidFill>
                <a:latin typeface="Arial" pitchFamily="34" charset="0"/>
                <a:cs typeface="Arial" pitchFamily="34" charset="0"/>
              </a:rPr>
              <a:t> </a:t>
            </a:r>
            <a:r>
              <a:rPr lang="en-US" sz="1800" dirty="0" err="1" smtClean="0">
                <a:solidFill>
                  <a:schemeClr val="tx1">
                    <a:lumMod val="95000"/>
                    <a:lumOff val="5000"/>
                  </a:schemeClr>
                </a:solidFill>
                <a:latin typeface="Arial" pitchFamily="34" charset="0"/>
                <a:cs typeface="Arial" pitchFamily="34" charset="0"/>
              </a:rPr>
              <a:t>Prajapati</a:t>
            </a:r>
            <a:endParaRPr sz="2000" dirty="0">
              <a:solidFill>
                <a:schemeClr val="tx2">
                  <a:lumMod val="75000"/>
                </a:schemeClr>
              </a:solidFill>
              <a:latin typeface="Arial" pitchFamily="34" charset="0"/>
              <a:cs typeface="Arial" pitchFamily="34" charset="0"/>
            </a:endParaRPr>
          </a:p>
        </p:txBody>
      </p:sp>
      <p:sp>
        <p:nvSpPr>
          <p:cNvPr id="254" name="Google Shape;254;p20"/>
          <p:cNvSpPr txBox="1">
            <a:spLocks noGrp="1"/>
          </p:cNvSpPr>
          <p:nvPr>
            <p:ph type="ctrTitle"/>
          </p:nvPr>
        </p:nvSpPr>
        <p:spPr>
          <a:xfrm>
            <a:off x="1339253" y="606789"/>
            <a:ext cx="6443100" cy="2681400"/>
          </a:xfrm>
          <a:prstGeom prst="rect">
            <a:avLst/>
          </a:prstGeom>
        </p:spPr>
        <p:txBody>
          <a:bodyPr spcFirstLastPara="1" wrap="square" lIns="68575" tIns="34275" rIns="68575" bIns="34275" anchor="b" anchorCtr="0">
            <a:noAutofit/>
          </a:bodyPr>
          <a:lstStyle/>
          <a:p>
            <a:pPr marL="0" lvl="0" indent="0" algn="ctr" rtl="0">
              <a:lnSpc>
                <a:spcPct val="150000"/>
              </a:lnSpc>
              <a:spcBef>
                <a:spcPts val="0"/>
              </a:spcBef>
              <a:spcAft>
                <a:spcPts val="0"/>
              </a:spcAft>
              <a:buNone/>
            </a:pPr>
            <a:r>
              <a:rPr lang="en" sz="2800" b="1" dirty="0">
                <a:latin typeface="Times New Roman"/>
                <a:ea typeface="Times New Roman"/>
                <a:cs typeface="Times New Roman"/>
                <a:sym typeface="Times New Roman"/>
              </a:rPr>
              <a:t/>
            </a:r>
            <a:br>
              <a:rPr lang="en" sz="2800" b="1" dirty="0">
                <a:latin typeface="Times New Roman"/>
                <a:ea typeface="Times New Roman"/>
                <a:cs typeface="Times New Roman"/>
                <a:sym typeface="Times New Roman"/>
              </a:rPr>
            </a:br>
            <a:endParaRPr sz="2800" b="1" dirty="0">
              <a:latin typeface="Times New Roman"/>
              <a:ea typeface="Times New Roman"/>
              <a:cs typeface="Times New Roman"/>
              <a:sym typeface="Times New Roman"/>
            </a:endParaRPr>
          </a:p>
          <a:p>
            <a:pPr marL="0" lvl="0" indent="0" rtl="0">
              <a:lnSpc>
                <a:spcPct val="150000"/>
              </a:lnSpc>
              <a:spcBef>
                <a:spcPts val="0"/>
              </a:spcBef>
              <a:spcAft>
                <a:spcPts val="0"/>
              </a:spcAft>
              <a:buNone/>
            </a:pPr>
            <a:r>
              <a:rPr lang="en" sz="2800" b="1" dirty="0" smtClean="0">
                <a:latin typeface="Calibri" pitchFamily="34" charset="0"/>
                <a:ea typeface="Times New Roman"/>
                <a:cs typeface="Calibri" pitchFamily="34" charset="0"/>
                <a:sym typeface="Times New Roman"/>
              </a:rPr>
              <a:t>Project Defense </a:t>
            </a:r>
            <a:r>
              <a:rPr lang="en" sz="2800" b="1" dirty="0">
                <a:latin typeface="Calibri" pitchFamily="34" charset="0"/>
                <a:ea typeface="Times New Roman"/>
                <a:cs typeface="Calibri" pitchFamily="34" charset="0"/>
                <a:sym typeface="Times New Roman"/>
              </a:rPr>
              <a:t>on </a:t>
            </a:r>
            <a:endParaRPr sz="2800" b="1" dirty="0">
              <a:latin typeface="Calibri" pitchFamily="34" charset="0"/>
              <a:ea typeface="Times New Roman"/>
              <a:cs typeface="Calibri" pitchFamily="34" charset="0"/>
              <a:sym typeface="Times New Roman"/>
            </a:endParaRPr>
          </a:p>
          <a:p>
            <a:pPr marL="0" lvl="0" indent="0" rtl="0">
              <a:lnSpc>
                <a:spcPct val="150000"/>
              </a:lnSpc>
              <a:spcBef>
                <a:spcPts val="0"/>
              </a:spcBef>
              <a:spcAft>
                <a:spcPts val="0"/>
              </a:spcAft>
              <a:buClr>
                <a:schemeClr val="lt2"/>
              </a:buClr>
              <a:buSzPts val="2800"/>
              <a:buFont typeface="Times New Roman"/>
              <a:buNone/>
            </a:pPr>
            <a:r>
              <a:rPr lang="en" sz="2800" b="1" dirty="0">
                <a:latin typeface="Calibri" pitchFamily="34" charset="0"/>
                <a:ea typeface="Times New Roman"/>
                <a:cs typeface="Calibri" pitchFamily="34" charset="0"/>
                <a:sym typeface="Times New Roman"/>
              </a:rPr>
              <a:t>Pharmacy Inventory &amp; Billing System</a:t>
            </a:r>
            <a:r>
              <a:rPr lang="en" sz="2800" dirty="0">
                <a:latin typeface="Times New Roman"/>
                <a:ea typeface="Times New Roman"/>
                <a:cs typeface="Times New Roman"/>
                <a:sym typeface="Times New Roman"/>
              </a:rPr>
              <a:t/>
            </a:r>
            <a:br>
              <a:rPr lang="en" sz="2800" dirty="0">
                <a:latin typeface="Times New Roman"/>
                <a:ea typeface="Times New Roman"/>
                <a:cs typeface="Times New Roman"/>
                <a:sym typeface="Times New Roman"/>
              </a:rPr>
            </a:br>
            <a:endParaRPr sz="2800" dirty="0">
              <a:latin typeface="Times New Roman"/>
              <a:ea typeface="Times New Roman"/>
              <a:cs typeface="Times New Roman"/>
              <a:sym typeface="Times New Roman"/>
            </a:endParaRPr>
          </a:p>
          <a:p>
            <a:pPr marL="0" lvl="0" indent="0" algn="l" rtl="0">
              <a:spcBef>
                <a:spcPts val="0"/>
              </a:spcBef>
              <a:spcAft>
                <a:spcPts val="0"/>
              </a:spcAft>
              <a:buNone/>
            </a:pPr>
            <a:endParaRPr sz="2500" dirty="0">
              <a:latin typeface="Times New Roman"/>
              <a:ea typeface="Times New Roman"/>
              <a:cs typeface="Times New Roman"/>
              <a:sym typeface="Times New Roman"/>
            </a:endParaRPr>
          </a:p>
        </p:txBody>
      </p:sp>
      <p:sp>
        <p:nvSpPr>
          <p:cNvPr id="4" name="TextBox 3"/>
          <p:cNvSpPr txBox="1"/>
          <p:nvPr/>
        </p:nvSpPr>
        <p:spPr>
          <a:xfrm>
            <a:off x="406989" y="2712065"/>
            <a:ext cx="1813317" cy="2369880"/>
          </a:xfrm>
          <a:prstGeom prst="rect">
            <a:avLst/>
          </a:prstGeom>
          <a:noFill/>
        </p:spPr>
        <p:txBody>
          <a:bodyPr wrap="none" rtlCol="0">
            <a:spAutoFit/>
          </a:bodyPr>
          <a:lstStyle/>
          <a:p>
            <a:endParaRPr lang="en-US" sz="1800" dirty="0" smtClean="0">
              <a:solidFill>
                <a:schemeClr val="tx2">
                  <a:lumMod val="75000"/>
                </a:schemeClr>
              </a:solidFill>
            </a:endParaRPr>
          </a:p>
          <a:p>
            <a:r>
              <a:rPr lang="en-US" sz="1800" dirty="0" smtClean="0">
                <a:solidFill>
                  <a:schemeClr val="tx1">
                    <a:lumMod val="95000"/>
                    <a:lumOff val="5000"/>
                  </a:schemeClr>
                </a:solidFill>
              </a:rPr>
              <a:t>Supervisor:</a:t>
            </a:r>
          </a:p>
          <a:p>
            <a:r>
              <a:rPr lang="en-US" sz="1800" dirty="0" smtClean="0">
                <a:solidFill>
                  <a:schemeClr val="tx1">
                    <a:lumMod val="95000"/>
                    <a:lumOff val="5000"/>
                  </a:schemeClr>
                </a:solidFill>
              </a:rPr>
              <a:t>Susan Sunuwar</a:t>
            </a:r>
          </a:p>
          <a:p>
            <a:endParaRPr lang="en-US" sz="1800" dirty="0" smtClean="0">
              <a:solidFill>
                <a:schemeClr val="tx1">
                  <a:lumMod val="95000"/>
                  <a:lumOff val="5000"/>
                </a:schemeClr>
              </a:solidFill>
            </a:endParaRPr>
          </a:p>
          <a:p>
            <a:r>
              <a:rPr lang="en-US" sz="1600" dirty="0" smtClean="0">
                <a:solidFill>
                  <a:schemeClr val="tx1">
                    <a:lumMod val="95000"/>
                    <a:lumOff val="5000"/>
                  </a:schemeClr>
                </a:solidFill>
              </a:rPr>
              <a:t>11 March, 2025</a:t>
            </a:r>
          </a:p>
          <a:p>
            <a:r>
              <a:rPr lang="en-US" sz="1600" dirty="0" smtClean="0">
                <a:solidFill>
                  <a:schemeClr val="tx1">
                    <a:lumMod val="95000"/>
                    <a:lumOff val="5000"/>
                  </a:schemeClr>
                </a:solidFill>
              </a:rPr>
              <a:t>BCA Department:</a:t>
            </a:r>
          </a:p>
          <a:p>
            <a:r>
              <a:rPr lang="en-US" sz="1600" dirty="0" smtClean="0">
                <a:solidFill>
                  <a:schemeClr val="tx1">
                    <a:lumMod val="95000"/>
                    <a:lumOff val="5000"/>
                  </a:schemeClr>
                </a:solidFill>
              </a:rPr>
              <a:t>Swastik College</a:t>
            </a:r>
          </a:p>
          <a:p>
            <a:endParaRPr lang="en-US" dirty="0" smtClean="0"/>
          </a:p>
          <a:p>
            <a:endParaRPr lang="en-US" dirty="0"/>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1"/>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ea typeface="Times New Roman"/>
                <a:cs typeface="Calibri" pitchFamily="34" charset="0"/>
                <a:sym typeface="Times New Roman"/>
              </a:rPr>
              <a:t>Feasibility Analysis</a:t>
            </a:r>
            <a:endParaRPr sz="3200" b="1" dirty="0">
              <a:solidFill>
                <a:schemeClr val="accent1">
                  <a:lumMod val="75000"/>
                </a:schemeClr>
              </a:solidFill>
              <a:latin typeface="Calibri" pitchFamily="34" charset="0"/>
              <a:ea typeface="Times New Roman"/>
              <a:cs typeface="Calibri" pitchFamily="34" charset="0"/>
              <a:sym typeface="Times New Roman"/>
            </a:endParaRPr>
          </a:p>
        </p:txBody>
      </p:sp>
      <p:sp>
        <p:nvSpPr>
          <p:cNvPr id="325" name="Google Shape;325;p31"/>
          <p:cNvSpPr txBox="1">
            <a:spLocks noGrp="1"/>
          </p:cNvSpPr>
          <p:nvPr>
            <p:ph type="body" idx="1"/>
          </p:nvPr>
        </p:nvSpPr>
        <p:spPr>
          <a:xfrm>
            <a:off x="387900" y="1537015"/>
            <a:ext cx="8368200" cy="3078900"/>
          </a:xfrm>
          <a:prstGeom prst="rect">
            <a:avLst/>
          </a:prstGeom>
        </p:spPr>
        <p:txBody>
          <a:bodyPr spcFirstLastPara="1" wrap="square" lIns="68575" tIns="34275" rIns="68575" bIns="34275" anchor="t" anchorCtr="0">
            <a:normAutofit/>
          </a:bodyPr>
          <a:lstStyle/>
          <a:p>
            <a:pPr marL="342900" lvl="0" indent="-342900" algn="l" rtl="0">
              <a:spcBef>
                <a:spcPts val="0"/>
              </a:spcBef>
              <a:spcAft>
                <a:spcPts val="0"/>
              </a:spcAft>
              <a:buSzPts val="1760"/>
              <a:buFont typeface="Wingdings" pitchFamily="2" charset="2"/>
              <a:buChar char="Ø"/>
            </a:pPr>
            <a:r>
              <a:rPr lang="en" sz="2200" dirty="0">
                <a:solidFill>
                  <a:schemeClr val="dk1"/>
                </a:solidFill>
                <a:latin typeface="Arial" pitchFamily="34" charset="0"/>
                <a:ea typeface="Times New Roman"/>
                <a:cs typeface="Arial" pitchFamily="34" charset="0"/>
                <a:sym typeface="Times New Roman"/>
              </a:rPr>
              <a:t>Technical Feasibility</a:t>
            </a:r>
            <a:endParaRPr sz="2200" dirty="0">
              <a:latin typeface="Arial" pitchFamily="34" charset="0"/>
              <a:cs typeface="Arial" pitchFamily="34" charset="0"/>
            </a:endParaRPr>
          </a:p>
          <a:p>
            <a:pPr marL="342900" lvl="0" indent="-342900" algn="l" rtl="0">
              <a:spcBef>
                <a:spcPts val="1000"/>
              </a:spcBef>
              <a:spcAft>
                <a:spcPts val="0"/>
              </a:spcAft>
              <a:buSzPts val="1760"/>
              <a:buFont typeface="Wingdings" pitchFamily="2" charset="2"/>
              <a:buChar char="Ø"/>
            </a:pPr>
            <a:r>
              <a:rPr lang="en" sz="2200" dirty="0">
                <a:solidFill>
                  <a:schemeClr val="dk1"/>
                </a:solidFill>
                <a:latin typeface="Arial" pitchFamily="34" charset="0"/>
                <a:ea typeface="Times New Roman"/>
                <a:cs typeface="Arial" pitchFamily="34" charset="0"/>
                <a:sym typeface="Times New Roman"/>
              </a:rPr>
              <a:t>Economical Feasibility</a:t>
            </a:r>
            <a:endParaRPr sz="2200" dirty="0">
              <a:latin typeface="Arial" pitchFamily="34" charset="0"/>
              <a:cs typeface="Arial" pitchFamily="34" charset="0"/>
            </a:endParaRPr>
          </a:p>
          <a:p>
            <a:pPr marL="342900" lvl="0" indent="-342900" algn="l" rtl="0">
              <a:spcBef>
                <a:spcPts val="1000"/>
              </a:spcBef>
              <a:spcAft>
                <a:spcPts val="0"/>
              </a:spcAft>
              <a:buSzPts val="1760"/>
              <a:buFont typeface="Wingdings" pitchFamily="2" charset="2"/>
              <a:buChar char="Ø"/>
            </a:pPr>
            <a:r>
              <a:rPr lang="en" sz="2200" dirty="0">
                <a:solidFill>
                  <a:schemeClr val="dk1"/>
                </a:solidFill>
                <a:latin typeface="Arial" pitchFamily="34" charset="0"/>
                <a:ea typeface="Times New Roman"/>
                <a:cs typeface="Arial" pitchFamily="34" charset="0"/>
                <a:sym typeface="Times New Roman"/>
              </a:rPr>
              <a:t>Operational Feasibility</a:t>
            </a:r>
            <a:endParaRPr sz="2200" dirty="0">
              <a:latin typeface="Arial" pitchFamily="34" charset="0"/>
              <a:cs typeface="Arial" pitchFamily="34" charset="0"/>
            </a:endParaRPr>
          </a:p>
          <a:p>
            <a:pPr marL="342900" lvl="0" indent="-342900" algn="l" rtl="0">
              <a:spcBef>
                <a:spcPts val="1000"/>
              </a:spcBef>
              <a:spcAft>
                <a:spcPts val="0"/>
              </a:spcAft>
              <a:buSzPts val="1760"/>
              <a:buFont typeface="Wingdings" pitchFamily="2" charset="2"/>
              <a:buChar char="Ø"/>
            </a:pPr>
            <a:r>
              <a:rPr lang="en" sz="2200" dirty="0">
                <a:solidFill>
                  <a:schemeClr val="dk1"/>
                </a:solidFill>
                <a:latin typeface="Arial" pitchFamily="34" charset="0"/>
                <a:ea typeface="Times New Roman"/>
                <a:cs typeface="Arial" pitchFamily="34" charset="0"/>
                <a:sym typeface="Times New Roman"/>
              </a:rPr>
              <a:t>Schedule Feasibility</a:t>
            </a:r>
            <a:endParaRPr sz="2200" dirty="0">
              <a:latin typeface="Arial" pitchFamily="34" charset="0"/>
              <a:cs typeface="Arial" pitchFamily="34" charset="0"/>
            </a:endParaRPr>
          </a:p>
          <a:p>
            <a:pPr marL="0" lvl="0" indent="0" algn="l" rtl="0">
              <a:spcBef>
                <a:spcPts val="800"/>
              </a:spcBef>
              <a:spcAft>
                <a:spcPts val="0"/>
              </a:spcAft>
              <a:buNone/>
            </a:pPr>
            <a:endParaRPr dirty="0"/>
          </a:p>
        </p:txBody>
      </p:sp>
      <p:sp>
        <p:nvSpPr>
          <p:cNvPr id="2" name="Slide Number Placeholder 1"/>
          <p:cNvSpPr>
            <a:spLocks noGrp="1"/>
          </p:cNvSpPr>
          <p:nvPr>
            <p:ph type="sldNum" idx="12"/>
          </p:nvPr>
        </p:nvSpPr>
        <p:spPr>
          <a:xfrm>
            <a:off x="8451193" y="4620687"/>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accent1">
                    <a:lumMod val="75000"/>
                  </a:schemeClr>
                </a:solidFill>
                <a:latin typeface="Calibri" pitchFamily="34" charset="0"/>
                <a:cs typeface="Calibri" pitchFamily="34" charset="0"/>
              </a:rPr>
              <a:t>Project Timeline(Gantt Chart):</a:t>
            </a:r>
            <a:endParaRPr lang="en-US" sz="3200" b="1" dirty="0">
              <a:solidFill>
                <a:schemeClr val="accent1">
                  <a:lumMod val="75000"/>
                </a:schemeClr>
              </a:solidFill>
              <a:latin typeface="Calibri" pitchFamily="34" charset="0"/>
              <a:cs typeface="Calibri" pitchFamily="34" charset="0"/>
            </a:endParaRPr>
          </a:p>
        </p:txBody>
      </p:sp>
      <p:sp>
        <p:nvSpPr>
          <p:cNvPr id="4" name="Slide Number Placeholder 3"/>
          <p:cNvSpPr>
            <a:spLocks noGrp="1"/>
          </p:cNvSpPr>
          <p:nvPr>
            <p:ph type="sldNum" idx="12"/>
          </p:nvPr>
        </p:nvSpPr>
        <p:spPr>
          <a:xfrm>
            <a:off x="8429926" y="4620685"/>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75" y="1127184"/>
            <a:ext cx="8080744" cy="208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327992" y="4571999"/>
            <a:ext cx="1715534" cy="307777"/>
          </a:xfrm>
          <a:prstGeom prst="rect">
            <a:avLst/>
          </a:prstGeom>
          <a:noFill/>
        </p:spPr>
        <p:txBody>
          <a:bodyPr wrap="none" rtlCol="0">
            <a:spAutoFit/>
          </a:bodyPr>
          <a:lstStyle/>
          <a:p>
            <a:r>
              <a:rPr lang="en-US" i="1" dirty="0" smtClean="0"/>
              <a:t>Figure: Gantt Chart</a:t>
            </a:r>
            <a:endParaRPr lang="en-US" i="1" dirty="0"/>
          </a:p>
        </p:txBody>
      </p:sp>
      <p:graphicFrame>
        <p:nvGraphicFramePr>
          <p:cNvPr id="5" name="Object 4"/>
          <p:cNvGraphicFramePr>
            <a:graphicFrameLocks noChangeAspect="1"/>
          </p:cNvGraphicFramePr>
          <p:nvPr>
            <p:extLst>
              <p:ext uri="{D42A27DB-BD31-4B8C-83A1-F6EECF244321}">
                <p14:modId xmlns:p14="http://schemas.microsoft.com/office/powerpoint/2010/main" val="518647802"/>
              </p:ext>
            </p:extLst>
          </p:nvPr>
        </p:nvGraphicFramePr>
        <p:xfrm>
          <a:off x="531628" y="3249613"/>
          <a:ext cx="7719237" cy="1322387"/>
        </p:xfrm>
        <a:graphic>
          <a:graphicData uri="http://schemas.openxmlformats.org/presentationml/2006/ole">
            <mc:AlternateContent xmlns:mc="http://schemas.openxmlformats.org/markup-compatibility/2006">
              <mc:Choice xmlns:v="urn:schemas-microsoft-com:vml" Requires="v">
                <p:oleObj spid="_x0000_s1029" name="Document" r:id="rId5" imgW="6305719" imgH="1322373" progId="Word.Document.12">
                  <p:embed/>
                </p:oleObj>
              </mc:Choice>
              <mc:Fallback>
                <p:oleObj name="Document" r:id="rId5" imgW="6305719" imgH="1322373" progId="Word.Document.12">
                  <p:embed/>
                  <p:pic>
                    <p:nvPicPr>
                      <p:cNvPr id="0" name=""/>
                      <p:cNvPicPr/>
                      <p:nvPr/>
                    </p:nvPicPr>
                    <p:blipFill>
                      <a:blip r:embed="rId6"/>
                      <a:stretch>
                        <a:fillRect/>
                      </a:stretch>
                    </p:blipFill>
                    <p:spPr>
                      <a:xfrm>
                        <a:off x="531628" y="3249613"/>
                        <a:ext cx="7719237" cy="1322387"/>
                      </a:xfrm>
                      <a:prstGeom prst="rect">
                        <a:avLst/>
                      </a:prstGeom>
                    </p:spPr>
                  </p:pic>
                </p:oleObj>
              </mc:Fallback>
            </mc:AlternateContent>
          </a:graphicData>
        </a:graphic>
      </p:graphicFrame>
    </p:spTree>
    <p:extLst>
      <p:ext uri="{BB962C8B-B14F-4D97-AF65-F5344CB8AC3E}">
        <p14:creationId xmlns:p14="http://schemas.microsoft.com/office/powerpoint/2010/main" val="81263426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2"/>
          <p:cNvSpPr txBox="1">
            <a:spLocks noGrp="1"/>
          </p:cNvSpPr>
          <p:nvPr>
            <p:ph type="title"/>
          </p:nvPr>
        </p:nvSpPr>
        <p:spPr>
          <a:xfrm>
            <a:off x="775800" y="462712"/>
            <a:ext cx="8368200" cy="6861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ea typeface="Times New Roman"/>
                <a:cs typeface="Calibri" pitchFamily="34" charset="0"/>
                <a:sym typeface="Times New Roman"/>
              </a:rPr>
              <a:t>ER Diagram</a:t>
            </a:r>
            <a:endParaRPr sz="3200" b="1" dirty="0">
              <a:solidFill>
                <a:schemeClr val="accent1">
                  <a:lumMod val="75000"/>
                </a:schemeClr>
              </a:solidFill>
              <a:latin typeface="Calibri" pitchFamily="34" charset="0"/>
              <a:ea typeface="Times New Roman"/>
              <a:cs typeface="Calibri" pitchFamily="34" charset="0"/>
              <a:sym typeface="Times New Roman"/>
            </a:endParaRPr>
          </a:p>
        </p:txBody>
      </p:sp>
      <p:sp>
        <p:nvSpPr>
          <p:cNvPr id="2" name="Slide Number Placeholder 1"/>
          <p:cNvSpPr>
            <a:spLocks noGrp="1"/>
          </p:cNvSpPr>
          <p:nvPr>
            <p:ph type="sldNum" idx="12"/>
          </p:nvPr>
        </p:nvSpPr>
        <p:spPr>
          <a:xfrm>
            <a:off x="8451192" y="4588786"/>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grpSp>
        <p:nvGrpSpPr>
          <p:cNvPr id="5" name="Group 4"/>
          <p:cNvGrpSpPr/>
          <p:nvPr/>
        </p:nvGrpSpPr>
        <p:grpSpPr>
          <a:xfrm>
            <a:off x="1774178" y="1020727"/>
            <a:ext cx="6678706" cy="3857421"/>
            <a:chOff x="-374100" y="1171575"/>
            <a:chExt cx="7017046" cy="5372608"/>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00" y="1171575"/>
              <a:ext cx="7017046" cy="4801137"/>
            </a:xfrm>
            <a:prstGeom prst="rect">
              <a:avLst/>
            </a:prstGeom>
          </p:spPr>
        </p:pic>
        <p:sp>
          <p:nvSpPr>
            <p:cNvPr id="7" name="Text Box 11"/>
            <p:cNvSpPr txBox="1"/>
            <p:nvPr/>
          </p:nvSpPr>
          <p:spPr>
            <a:xfrm>
              <a:off x="161806" y="6248400"/>
              <a:ext cx="5073650" cy="295783"/>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lnSpc>
                  <a:spcPct val="115000"/>
                </a:lnSpc>
                <a:spcBef>
                  <a:spcPts val="0"/>
                </a:spcBef>
                <a:spcAft>
                  <a:spcPts val="1000"/>
                </a:spcAft>
              </a:pPr>
              <a:r>
                <a:rPr lang="en-US" sz="1200" i="1" u="sng" dirty="0" smtClean="0">
                  <a:solidFill>
                    <a:srgbClr val="000000"/>
                  </a:solidFill>
                  <a:effectLst/>
                  <a:latin typeface="Times New Roman"/>
                  <a:ea typeface="Times New Roman"/>
                  <a:cs typeface="Mangal"/>
                </a:rPr>
                <a:t>Figure</a:t>
              </a:r>
              <a:r>
                <a:rPr lang="en-US" sz="1200" i="1" u="sng" dirty="0" smtClean="0">
                  <a:latin typeface="Times New Roman"/>
                  <a:ea typeface="Times New Roman"/>
                  <a:cs typeface="Mangal"/>
                </a:rPr>
                <a:t>: </a:t>
              </a:r>
              <a:r>
                <a:rPr lang="en-US" sz="1200" i="1" u="sng" dirty="0" smtClean="0">
                  <a:solidFill>
                    <a:srgbClr val="000000"/>
                  </a:solidFill>
                  <a:effectLst/>
                  <a:latin typeface="Times New Roman"/>
                  <a:ea typeface="Times New Roman"/>
                  <a:cs typeface="Mangal"/>
                </a:rPr>
                <a:t>E-R </a:t>
              </a:r>
              <a:r>
                <a:rPr lang="en-US" sz="1200" i="1" u="sng" dirty="0">
                  <a:solidFill>
                    <a:srgbClr val="000000"/>
                  </a:solidFill>
                  <a:effectLst/>
                  <a:latin typeface="Times New Roman"/>
                  <a:ea typeface="Times New Roman"/>
                  <a:cs typeface="Mangal"/>
                </a:rPr>
                <a:t>Diagram</a:t>
              </a:r>
              <a:endParaRPr lang="en-US" sz="1200" dirty="0">
                <a:solidFill>
                  <a:srgbClr val="000000"/>
                </a:solidFill>
                <a:effectLst/>
                <a:latin typeface="Times New Roman"/>
                <a:ea typeface="Times New Roman"/>
                <a:cs typeface="Mangal"/>
              </a:endParaRPr>
            </a:p>
          </p:txBody>
        </p:sp>
      </p:gr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accent1">
                    <a:lumMod val="75000"/>
                  </a:schemeClr>
                </a:solidFill>
                <a:latin typeface="Calibri" pitchFamily="34" charset="0"/>
                <a:cs typeface="Calibri" pitchFamily="34" charset="0"/>
              </a:rPr>
              <a:t>Implementation &amp; Testing</a:t>
            </a:r>
            <a:endParaRPr lang="en-US" sz="3200" b="1" dirty="0">
              <a:solidFill>
                <a:schemeClr val="accent1">
                  <a:lumMod val="75000"/>
                </a:schemeClr>
              </a:solidFill>
              <a:latin typeface="Calibri" pitchFamily="34" charset="0"/>
              <a:cs typeface="Calibri" pitchFamily="34" charset="0"/>
            </a:endParaRPr>
          </a:p>
        </p:txBody>
      </p:sp>
      <p:sp>
        <p:nvSpPr>
          <p:cNvPr id="3" name="Text Placeholder 2"/>
          <p:cNvSpPr>
            <a:spLocks noGrp="1"/>
          </p:cNvSpPr>
          <p:nvPr>
            <p:ph type="body" idx="1"/>
          </p:nvPr>
        </p:nvSpPr>
        <p:spPr>
          <a:xfrm>
            <a:off x="377269" y="1021992"/>
            <a:ext cx="3726900" cy="3114074"/>
          </a:xfrm>
        </p:spPr>
        <p:txBody>
          <a:bodyPr/>
          <a:lstStyle/>
          <a:p>
            <a:pPr marL="730250" indent="-571500">
              <a:spcBef>
                <a:spcPts val="600"/>
              </a:spcBef>
              <a:buSzPct val="50000"/>
              <a:buNone/>
            </a:pPr>
            <a:r>
              <a:rPr lang="en-US" dirty="0" smtClean="0">
                <a:solidFill>
                  <a:srgbClr val="C00000"/>
                </a:solidFill>
                <a:latin typeface="Calibri" pitchFamily="34" charset="0"/>
                <a:cs typeface="Calibri" pitchFamily="34" charset="0"/>
              </a:rPr>
              <a:t>I</a:t>
            </a:r>
            <a:r>
              <a:rPr lang="en-US" sz="2200" dirty="0" smtClean="0">
                <a:solidFill>
                  <a:srgbClr val="C00000"/>
                </a:solidFill>
                <a:latin typeface="Arial" pitchFamily="34" charset="0"/>
                <a:cs typeface="Arial" pitchFamily="34" charset="0"/>
              </a:rPr>
              <a:t>. </a:t>
            </a:r>
            <a:r>
              <a:rPr lang="en-US" sz="2200" dirty="0" smtClean="0">
                <a:latin typeface="Arial" pitchFamily="34" charset="0"/>
                <a:cs typeface="Arial" pitchFamily="34" charset="0"/>
              </a:rPr>
              <a:t>Frontend Tools                                    </a:t>
            </a:r>
          </a:p>
          <a:p>
            <a:pPr lvl="1">
              <a:spcBef>
                <a:spcPts val="600"/>
              </a:spcBef>
              <a:buSzPct val="50000"/>
              <a:buFont typeface="Wingdings" pitchFamily="2" charset="2"/>
              <a:buChar char="Ø"/>
            </a:pPr>
            <a:r>
              <a:rPr lang="en-US" sz="2200" dirty="0" smtClean="0">
                <a:latin typeface="Arial" pitchFamily="34" charset="0"/>
                <a:cs typeface="Arial" pitchFamily="34" charset="0"/>
              </a:rPr>
              <a:t>HTML                                                       </a:t>
            </a:r>
          </a:p>
          <a:p>
            <a:pPr lvl="1">
              <a:spcBef>
                <a:spcPts val="600"/>
              </a:spcBef>
              <a:buSzPct val="50000"/>
              <a:buFont typeface="Wingdings" pitchFamily="2" charset="2"/>
              <a:buChar char="Ø"/>
            </a:pPr>
            <a:r>
              <a:rPr lang="en-US" sz="2200" dirty="0" smtClean="0">
                <a:latin typeface="Arial" pitchFamily="34" charset="0"/>
                <a:cs typeface="Arial" pitchFamily="34" charset="0"/>
              </a:rPr>
              <a:t>JavaScript</a:t>
            </a:r>
          </a:p>
          <a:p>
            <a:pPr lvl="1">
              <a:spcBef>
                <a:spcPts val="600"/>
              </a:spcBef>
              <a:buSzPct val="50000"/>
              <a:buFont typeface="Wingdings" pitchFamily="2" charset="2"/>
              <a:buChar char="Ø"/>
            </a:pPr>
            <a:r>
              <a:rPr lang="en-US" sz="2200" dirty="0" smtClean="0">
                <a:latin typeface="Arial" pitchFamily="34" charset="0"/>
                <a:cs typeface="Arial" pitchFamily="34" charset="0"/>
              </a:rPr>
              <a:t>CSS</a:t>
            </a:r>
          </a:p>
          <a:p>
            <a:pPr marL="730250" indent="-571500">
              <a:buSzPct val="50000"/>
              <a:buFont typeface="+mj-lt"/>
              <a:buAutoNum type="romanUcPeriod"/>
            </a:pPr>
            <a:endParaRPr lang="en-US" dirty="0">
              <a:latin typeface="Calibri" pitchFamily="34" charset="0"/>
              <a:cs typeface="Calibri" pitchFamily="34" charset="0"/>
            </a:endParaRPr>
          </a:p>
        </p:txBody>
      </p:sp>
      <p:sp>
        <p:nvSpPr>
          <p:cNvPr id="4" name="Slide Number Placeholder 3"/>
          <p:cNvSpPr>
            <a:spLocks noGrp="1"/>
          </p:cNvSpPr>
          <p:nvPr>
            <p:ph type="sldNum" idx="12"/>
          </p:nvPr>
        </p:nvSpPr>
        <p:spPr>
          <a:xfrm>
            <a:off x="8440559" y="4599419"/>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
        <p:nvSpPr>
          <p:cNvPr id="5" name="TextBox 4"/>
          <p:cNvSpPr txBox="1"/>
          <p:nvPr/>
        </p:nvSpPr>
        <p:spPr>
          <a:xfrm>
            <a:off x="574157" y="2913320"/>
            <a:ext cx="2366353" cy="430887"/>
          </a:xfrm>
          <a:prstGeom prst="rect">
            <a:avLst/>
          </a:prstGeom>
          <a:noFill/>
        </p:spPr>
        <p:txBody>
          <a:bodyPr wrap="none" rtlCol="0">
            <a:spAutoFit/>
          </a:bodyPr>
          <a:lstStyle/>
          <a:p>
            <a:r>
              <a:rPr lang="en-US" sz="2200" dirty="0" smtClean="0">
                <a:solidFill>
                  <a:srgbClr val="C00000"/>
                </a:solidFill>
              </a:rPr>
              <a:t>II. </a:t>
            </a:r>
            <a:r>
              <a:rPr lang="en-US" sz="2200" dirty="0" smtClean="0"/>
              <a:t>Backend Tools</a:t>
            </a:r>
          </a:p>
        </p:txBody>
      </p:sp>
      <p:sp>
        <p:nvSpPr>
          <p:cNvPr id="6" name="TextBox 5"/>
          <p:cNvSpPr txBox="1"/>
          <p:nvPr/>
        </p:nvSpPr>
        <p:spPr>
          <a:xfrm>
            <a:off x="967563" y="3327990"/>
            <a:ext cx="987771" cy="430887"/>
          </a:xfrm>
          <a:prstGeom prst="rect">
            <a:avLst/>
          </a:prstGeom>
          <a:noFill/>
        </p:spPr>
        <p:txBody>
          <a:bodyPr wrap="none" rtlCol="0">
            <a:spAutoFit/>
          </a:bodyPr>
          <a:lstStyle/>
          <a:p>
            <a:pPr>
              <a:buFont typeface="Wingdings" pitchFamily="2" charset="2"/>
              <a:buChar char="Ø"/>
            </a:pPr>
            <a:r>
              <a:rPr lang="en-US" sz="2200" dirty="0" smtClean="0"/>
              <a:t>PHP</a:t>
            </a:r>
            <a:endParaRPr lang="en-US" sz="2200" dirty="0"/>
          </a:p>
        </p:txBody>
      </p:sp>
      <p:sp>
        <p:nvSpPr>
          <p:cNvPr id="7" name="TextBox 6"/>
          <p:cNvSpPr txBox="1"/>
          <p:nvPr/>
        </p:nvSpPr>
        <p:spPr>
          <a:xfrm>
            <a:off x="4986669" y="1158950"/>
            <a:ext cx="3264196" cy="769441"/>
          </a:xfrm>
          <a:prstGeom prst="rect">
            <a:avLst/>
          </a:prstGeom>
          <a:noFill/>
        </p:spPr>
        <p:txBody>
          <a:bodyPr wrap="square" rtlCol="0">
            <a:spAutoFit/>
          </a:bodyPr>
          <a:lstStyle/>
          <a:p>
            <a:r>
              <a:rPr lang="en-US" sz="2200" dirty="0" smtClean="0">
                <a:solidFill>
                  <a:srgbClr val="FF0000"/>
                </a:solidFill>
              </a:rPr>
              <a:t>III</a:t>
            </a:r>
            <a:r>
              <a:rPr lang="en-US" sz="2200" dirty="0" smtClean="0"/>
              <a:t>. Design Tools</a:t>
            </a:r>
          </a:p>
          <a:p>
            <a:pPr lvl="6"/>
            <a:r>
              <a:rPr lang="en-US" sz="2200" dirty="0" smtClean="0"/>
              <a:t>        </a:t>
            </a:r>
            <a:endParaRPr lang="en-US" sz="2200" dirty="0"/>
          </a:p>
        </p:txBody>
      </p:sp>
      <p:sp>
        <p:nvSpPr>
          <p:cNvPr id="8" name="TextBox 7"/>
          <p:cNvSpPr txBox="1"/>
          <p:nvPr/>
        </p:nvSpPr>
        <p:spPr>
          <a:xfrm>
            <a:off x="5454502" y="1562985"/>
            <a:ext cx="1366080" cy="430887"/>
          </a:xfrm>
          <a:prstGeom prst="rect">
            <a:avLst/>
          </a:prstGeom>
          <a:noFill/>
        </p:spPr>
        <p:txBody>
          <a:bodyPr wrap="none" rtlCol="0">
            <a:spAutoFit/>
          </a:bodyPr>
          <a:lstStyle/>
          <a:p>
            <a:pPr>
              <a:buFont typeface="Wingdings" pitchFamily="2" charset="2"/>
              <a:buChar char="Ø"/>
            </a:pPr>
            <a:r>
              <a:rPr lang="en-US" sz="2200" dirty="0" smtClean="0"/>
              <a:t>Draw.io</a:t>
            </a:r>
            <a:endParaRPr lang="en-US" sz="2200" dirty="0"/>
          </a:p>
        </p:txBody>
      </p:sp>
      <p:sp>
        <p:nvSpPr>
          <p:cNvPr id="9" name="TextBox 8"/>
          <p:cNvSpPr txBox="1"/>
          <p:nvPr/>
        </p:nvSpPr>
        <p:spPr>
          <a:xfrm>
            <a:off x="6698512" y="2647507"/>
            <a:ext cx="1142796" cy="307777"/>
          </a:xfrm>
          <a:prstGeom prst="rect">
            <a:avLst/>
          </a:prstGeom>
          <a:noFill/>
        </p:spPr>
        <p:txBody>
          <a:bodyPr wrap="square" rtlCol="0">
            <a:spAutoFit/>
          </a:bodyPr>
          <a:lstStyle/>
          <a:p>
            <a:endParaRPr lang="en-US" dirty="0"/>
          </a:p>
        </p:txBody>
      </p:sp>
      <p:sp>
        <p:nvSpPr>
          <p:cNvPr id="10" name="TextBox 9"/>
          <p:cNvSpPr txBox="1"/>
          <p:nvPr/>
        </p:nvSpPr>
        <p:spPr>
          <a:xfrm>
            <a:off x="5061098" y="2828260"/>
            <a:ext cx="2528256" cy="646331"/>
          </a:xfrm>
          <a:prstGeom prst="rect">
            <a:avLst/>
          </a:prstGeom>
          <a:noFill/>
        </p:spPr>
        <p:txBody>
          <a:bodyPr wrap="none" rtlCol="0">
            <a:spAutoFit/>
          </a:bodyPr>
          <a:lstStyle/>
          <a:p>
            <a:r>
              <a:rPr lang="en-US" sz="2200" dirty="0" smtClean="0">
                <a:solidFill>
                  <a:srgbClr val="FF0000"/>
                </a:solidFill>
              </a:rPr>
              <a:t>IV</a:t>
            </a:r>
            <a:r>
              <a:rPr lang="en-US" dirty="0" smtClean="0"/>
              <a:t>. </a:t>
            </a:r>
            <a:r>
              <a:rPr lang="en-US" sz="2200" dirty="0" smtClean="0"/>
              <a:t>Database Tools</a:t>
            </a:r>
          </a:p>
          <a:p>
            <a:endParaRPr lang="en-US" dirty="0"/>
          </a:p>
        </p:txBody>
      </p:sp>
      <p:sp>
        <p:nvSpPr>
          <p:cNvPr id="11" name="TextBox 10"/>
          <p:cNvSpPr txBox="1"/>
          <p:nvPr/>
        </p:nvSpPr>
        <p:spPr>
          <a:xfrm>
            <a:off x="5518298" y="3232298"/>
            <a:ext cx="1396536" cy="430887"/>
          </a:xfrm>
          <a:prstGeom prst="rect">
            <a:avLst/>
          </a:prstGeom>
          <a:noFill/>
        </p:spPr>
        <p:txBody>
          <a:bodyPr wrap="none" rtlCol="0">
            <a:spAutoFit/>
          </a:bodyPr>
          <a:lstStyle/>
          <a:p>
            <a:pPr>
              <a:buFont typeface="Wingdings" pitchFamily="2" charset="2"/>
              <a:buChar char="Ø"/>
            </a:pPr>
            <a:r>
              <a:rPr lang="en-US" sz="2200" dirty="0" smtClean="0"/>
              <a:t>MYSQL</a:t>
            </a:r>
            <a:endParaRPr lang="en-US" sz="2200" dirty="0"/>
          </a:p>
        </p:txBody>
      </p:sp>
    </p:spTree>
    <p:extLst>
      <p:ext uri="{BB962C8B-B14F-4D97-AF65-F5344CB8AC3E}">
        <p14:creationId xmlns:p14="http://schemas.microsoft.com/office/powerpoint/2010/main" val="406842109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3"/>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ea typeface="Times New Roman"/>
                <a:cs typeface="Calibri" pitchFamily="34" charset="0"/>
                <a:sym typeface="Times New Roman"/>
              </a:rPr>
              <a:t>Database Schema Diagram</a:t>
            </a:r>
            <a:endParaRPr sz="3200" b="1" dirty="0">
              <a:solidFill>
                <a:schemeClr val="accent1">
                  <a:lumMod val="75000"/>
                </a:schemeClr>
              </a:solidFill>
              <a:latin typeface="Calibri" pitchFamily="34" charset="0"/>
              <a:ea typeface="Times New Roman"/>
              <a:cs typeface="Calibri" pitchFamily="34" charset="0"/>
              <a:sym typeface="Times New Roman"/>
            </a:endParaRPr>
          </a:p>
        </p:txBody>
      </p:sp>
      <p:sp>
        <p:nvSpPr>
          <p:cNvPr id="338" name="Google Shape;338;p33"/>
          <p:cNvSpPr txBox="1">
            <a:spLocks noGrp="1"/>
          </p:cNvSpPr>
          <p:nvPr>
            <p:ph type="body" idx="1"/>
          </p:nvPr>
        </p:nvSpPr>
        <p:spPr>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dirty="0"/>
          </a:p>
        </p:txBody>
      </p:sp>
      <p:pic>
        <p:nvPicPr>
          <p:cNvPr id="4" name="Picture 3"/>
          <p:cNvPicPr/>
          <p:nvPr/>
        </p:nvPicPr>
        <p:blipFill>
          <a:blip r:embed="rId3"/>
          <a:stretch>
            <a:fillRect/>
          </a:stretch>
        </p:blipFill>
        <p:spPr>
          <a:xfrm>
            <a:off x="286439" y="1476260"/>
            <a:ext cx="8460954" cy="3267741"/>
          </a:xfrm>
          <a:prstGeom prst="rect">
            <a:avLst/>
          </a:prstGeom>
        </p:spPr>
      </p:pic>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4"/>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ea typeface="Times New Roman"/>
                <a:cs typeface="Calibri" pitchFamily="34" charset="0"/>
                <a:sym typeface="Times New Roman"/>
              </a:rPr>
              <a:t>DFD(Level 0)</a:t>
            </a:r>
            <a:endParaRPr sz="3200" b="1" dirty="0">
              <a:solidFill>
                <a:schemeClr val="accent1">
                  <a:lumMod val="75000"/>
                </a:schemeClr>
              </a:solidFill>
              <a:latin typeface="Calibri" pitchFamily="34" charset="0"/>
              <a:ea typeface="Times New Roman"/>
              <a:cs typeface="Calibri" pitchFamily="34" charset="0"/>
              <a:sym typeface="Times New Roman"/>
            </a:endParaRPr>
          </a:p>
        </p:txBody>
      </p:sp>
      <p:sp>
        <p:nvSpPr>
          <p:cNvPr id="344" name="Google Shape;344;p34"/>
          <p:cNvSpPr txBox="1">
            <a:spLocks noGrp="1"/>
          </p:cNvSpPr>
          <p:nvPr>
            <p:ph type="body" idx="1"/>
          </p:nvPr>
        </p:nvSpPr>
        <p:spPr>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dirty="0"/>
          </a:p>
        </p:txBody>
      </p:sp>
      <p:sp>
        <p:nvSpPr>
          <p:cNvPr id="2" name="Slide Number Placeholder 1"/>
          <p:cNvSpPr>
            <a:spLocks noGrp="1"/>
          </p:cNvSpPr>
          <p:nvPr>
            <p:ph type="sldNum" idx="12"/>
          </p:nvPr>
        </p:nvSpPr>
        <p:spPr>
          <a:xfrm>
            <a:off x="8429926" y="4610052"/>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95" y="1116197"/>
            <a:ext cx="8104187"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title"/>
          </p:nvPr>
        </p:nvSpPr>
        <p:spPr>
          <a:xfrm>
            <a:off x="387900" y="107115"/>
            <a:ext cx="8368200" cy="6861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ea typeface="Times New Roman"/>
                <a:cs typeface="Calibri" pitchFamily="34" charset="0"/>
                <a:sym typeface="Times New Roman"/>
              </a:rPr>
              <a:t>DFD(Level 1)</a:t>
            </a:r>
            <a:endParaRPr sz="3200" b="1" dirty="0">
              <a:solidFill>
                <a:schemeClr val="accent1">
                  <a:lumMod val="75000"/>
                </a:schemeClr>
              </a:solidFill>
              <a:latin typeface="Calibri" pitchFamily="34" charset="0"/>
              <a:ea typeface="Times New Roman"/>
              <a:cs typeface="Calibri" pitchFamily="34" charset="0"/>
              <a:sym typeface="Times New Roman"/>
            </a:endParaRPr>
          </a:p>
        </p:txBody>
      </p:sp>
      <p:sp>
        <p:nvSpPr>
          <p:cNvPr id="2" name="Slide Number Placeholder 1"/>
          <p:cNvSpPr>
            <a:spLocks noGrp="1"/>
          </p:cNvSpPr>
          <p:nvPr>
            <p:ph type="sldNum" idx="12"/>
          </p:nvPr>
        </p:nvSpPr>
        <p:spPr>
          <a:xfrm>
            <a:off x="8429926" y="4610052"/>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98" y="733646"/>
            <a:ext cx="7729869" cy="4104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387900" y="213476"/>
            <a:ext cx="8368200" cy="6861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ea typeface="Times New Roman"/>
                <a:cs typeface="Calibri" pitchFamily="34" charset="0"/>
                <a:sym typeface="Times New Roman"/>
              </a:rPr>
              <a:t>Test Cases</a:t>
            </a:r>
            <a:endParaRPr sz="3200" b="1" dirty="0">
              <a:solidFill>
                <a:schemeClr val="accent1">
                  <a:lumMod val="75000"/>
                </a:schemeClr>
              </a:solidFill>
              <a:latin typeface="Calibri" pitchFamily="34" charset="0"/>
              <a:ea typeface="Times New Roman"/>
              <a:cs typeface="Calibri" pitchFamily="34" charset="0"/>
              <a:sym typeface="Times New Roman"/>
            </a:endParaRPr>
          </a:p>
        </p:txBody>
      </p:sp>
      <p:sp>
        <p:nvSpPr>
          <p:cNvPr id="2" name="Slide Number Placeholder 1"/>
          <p:cNvSpPr>
            <a:spLocks noGrp="1"/>
          </p:cNvSpPr>
          <p:nvPr>
            <p:ph type="sldNum" idx="12"/>
          </p:nvPr>
        </p:nvSpPr>
        <p:spPr>
          <a:xfrm>
            <a:off x="8440559" y="4599419"/>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graphicFrame>
        <p:nvGraphicFramePr>
          <p:cNvPr id="6" name="Table 5"/>
          <p:cNvGraphicFramePr>
            <a:graphicFrameLocks noGrp="1"/>
          </p:cNvGraphicFramePr>
          <p:nvPr/>
        </p:nvGraphicFramePr>
        <p:xfrm>
          <a:off x="386313" y="1222744"/>
          <a:ext cx="8268588" cy="2966484"/>
        </p:xfrm>
        <a:graphic>
          <a:graphicData uri="http://schemas.openxmlformats.org/drawingml/2006/table">
            <a:tbl>
              <a:tblPr firstRow="1" bandRow="1">
                <a:tableStyleId>{BC89EF96-8CEA-46FF-86C4-4CE0E7609802}</a:tableStyleId>
              </a:tblPr>
              <a:tblGrid>
                <a:gridCol w="1378098"/>
                <a:gridCol w="1378098"/>
                <a:gridCol w="1378098"/>
                <a:gridCol w="1378098"/>
                <a:gridCol w="1378098"/>
                <a:gridCol w="1378098"/>
              </a:tblGrid>
              <a:tr h="988828">
                <a:tc>
                  <a:txBody>
                    <a:bodyPr/>
                    <a:lstStyle/>
                    <a:p>
                      <a:r>
                        <a:rPr lang="en-US" dirty="0" smtClean="0"/>
                        <a:t>Test Cases</a:t>
                      </a:r>
                    </a:p>
                    <a:p>
                      <a:r>
                        <a:rPr lang="en-US" dirty="0" smtClean="0"/>
                        <a:t>ID</a:t>
                      </a:r>
                      <a:endParaRPr lang="en-US" dirty="0"/>
                    </a:p>
                  </a:txBody>
                  <a:tcPr/>
                </a:tc>
                <a:tc>
                  <a:txBody>
                    <a:bodyPr/>
                    <a:lstStyle/>
                    <a:p>
                      <a:r>
                        <a:rPr lang="en-US" dirty="0" smtClean="0"/>
                        <a:t>Test Name</a:t>
                      </a:r>
                      <a:endParaRPr lang="en-US" dirty="0"/>
                    </a:p>
                  </a:txBody>
                  <a:tcPr/>
                </a:tc>
                <a:tc>
                  <a:txBody>
                    <a:bodyPr/>
                    <a:lstStyle/>
                    <a:p>
                      <a:r>
                        <a:rPr lang="en-US" dirty="0" smtClean="0"/>
                        <a:t>Test Case Details</a:t>
                      </a:r>
                      <a:endParaRPr lang="en-US" dirty="0"/>
                    </a:p>
                  </a:txBody>
                  <a:tcPr/>
                </a:tc>
                <a:tc>
                  <a:txBody>
                    <a:bodyPr/>
                    <a:lstStyle/>
                    <a:p>
                      <a:r>
                        <a:rPr lang="en-US" dirty="0" smtClean="0"/>
                        <a:t>Expected result</a:t>
                      </a:r>
                      <a:endParaRPr lang="en-US" dirty="0"/>
                    </a:p>
                  </a:txBody>
                  <a:tcPr/>
                </a:tc>
                <a:tc>
                  <a:txBody>
                    <a:bodyPr/>
                    <a:lstStyle/>
                    <a:p>
                      <a:r>
                        <a:rPr lang="en-US" dirty="0" smtClean="0"/>
                        <a:t>Test result</a:t>
                      </a:r>
                      <a:endParaRPr lang="en-US" dirty="0"/>
                    </a:p>
                  </a:txBody>
                  <a:tcPr/>
                </a:tc>
                <a:tc>
                  <a:txBody>
                    <a:bodyPr/>
                    <a:lstStyle/>
                    <a:p>
                      <a:r>
                        <a:rPr lang="en-US" dirty="0" smtClean="0"/>
                        <a:t>Status</a:t>
                      </a:r>
                      <a:endParaRPr lang="en-US" dirty="0"/>
                    </a:p>
                  </a:txBody>
                  <a:tcPr/>
                </a:tc>
              </a:tr>
              <a:tr h="988828">
                <a:tc>
                  <a:txBody>
                    <a:bodyPr/>
                    <a:lstStyle/>
                    <a:p>
                      <a:r>
                        <a:rPr lang="en-US" dirty="0" smtClean="0"/>
                        <a:t>1</a:t>
                      </a:r>
                      <a:endParaRPr lang="en-US" dirty="0"/>
                    </a:p>
                  </a:txBody>
                  <a:tcPr/>
                </a:tc>
                <a:tc>
                  <a:txBody>
                    <a:bodyPr/>
                    <a:lstStyle/>
                    <a:p>
                      <a:r>
                        <a:rPr lang="en-US" dirty="0" smtClean="0"/>
                        <a:t>Login functionality test</a:t>
                      </a:r>
                      <a:endParaRPr lang="en-US" dirty="0"/>
                    </a:p>
                  </a:txBody>
                  <a:tcPr/>
                </a:tc>
                <a:tc>
                  <a:txBody>
                    <a:bodyPr/>
                    <a:lstStyle/>
                    <a:p>
                      <a:r>
                        <a:rPr lang="en-US" dirty="0" smtClean="0"/>
                        <a:t>Wrong</a:t>
                      </a:r>
                      <a:r>
                        <a:rPr lang="en-US" baseline="0" dirty="0" smtClean="0"/>
                        <a:t> username and password</a:t>
                      </a:r>
                      <a:endParaRPr lang="en-US" dirty="0"/>
                    </a:p>
                  </a:txBody>
                  <a:tcPr/>
                </a:tc>
                <a:tc>
                  <a:txBody>
                    <a:bodyPr/>
                    <a:lstStyle/>
                    <a:p>
                      <a:r>
                        <a:rPr lang="en-US" dirty="0" smtClean="0"/>
                        <a:t>Login unsuccessful</a:t>
                      </a:r>
                      <a:endParaRPr lang="en-US" dirty="0"/>
                    </a:p>
                  </a:txBody>
                  <a:tcPr/>
                </a:tc>
                <a:tc>
                  <a:txBody>
                    <a:bodyPr/>
                    <a:lstStyle/>
                    <a:p>
                      <a:r>
                        <a:rPr lang="en-US" dirty="0" smtClean="0"/>
                        <a:t>Login unsuccessful</a:t>
                      </a:r>
                      <a:endParaRPr lang="en-US" dirty="0"/>
                    </a:p>
                  </a:txBody>
                  <a:tcPr/>
                </a:tc>
                <a:tc>
                  <a:txBody>
                    <a:bodyPr/>
                    <a:lstStyle/>
                    <a:p>
                      <a:r>
                        <a:rPr lang="en-US" dirty="0" smtClean="0"/>
                        <a:t>Pass</a:t>
                      </a:r>
                      <a:endParaRPr lang="en-US" dirty="0"/>
                    </a:p>
                  </a:txBody>
                  <a:tcPr/>
                </a:tc>
              </a:tr>
              <a:tr h="988828">
                <a:tc>
                  <a:txBody>
                    <a:bodyPr/>
                    <a:lstStyle/>
                    <a:p>
                      <a:r>
                        <a:rPr lang="en-US" dirty="0" smtClean="0"/>
                        <a:t>2</a:t>
                      </a:r>
                      <a:endParaRPr lang="en-US" dirty="0"/>
                    </a:p>
                  </a:txBody>
                  <a:tcPr/>
                </a:tc>
                <a:tc>
                  <a:txBody>
                    <a:bodyPr/>
                    <a:lstStyle/>
                    <a:p>
                      <a:r>
                        <a:rPr lang="en-US" dirty="0" smtClean="0"/>
                        <a:t>Login functionality test</a:t>
                      </a:r>
                      <a:endParaRPr lang="en-US" dirty="0"/>
                    </a:p>
                  </a:txBody>
                  <a:tcPr/>
                </a:tc>
                <a:tc>
                  <a:txBody>
                    <a:bodyPr/>
                    <a:lstStyle/>
                    <a:p>
                      <a:r>
                        <a:rPr lang="en-US" dirty="0" smtClean="0"/>
                        <a:t>Correct username and password</a:t>
                      </a:r>
                      <a:endParaRPr lang="en-US" dirty="0"/>
                    </a:p>
                  </a:txBody>
                  <a:tcPr/>
                </a:tc>
                <a:tc>
                  <a:txBody>
                    <a:bodyPr/>
                    <a:lstStyle/>
                    <a:p>
                      <a:r>
                        <a:rPr lang="en-US" dirty="0" smtClean="0"/>
                        <a:t>Login</a:t>
                      </a:r>
                      <a:r>
                        <a:rPr lang="en-US" baseline="0" dirty="0" smtClean="0"/>
                        <a:t> successful</a:t>
                      </a:r>
                      <a:endParaRPr lang="en-US" dirty="0"/>
                    </a:p>
                  </a:txBody>
                  <a:tcPr/>
                </a:tc>
                <a:tc>
                  <a:txBody>
                    <a:bodyPr/>
                    <a:lstStyle/>
                    <a:p>
                      <a:r>
                        <a:rPr lang="en-US" dirty="0" smtClean="0"/>
                        <a:t>Login successful</a:t>
                      </a:r>
                      <a:endParaRPr lang="en-US" dirty="0"/>
                    </a:p>
                  </a:txBody>
                  <a:tcPr/>
                </a:tc>
                <a:tc>
                  <a:txBody>
                    <a:bodyPr/>
                    <a:lstStyle/>
                    <a:p>
                      <a:r>
                        <a:rPr lang="en-US" dirty="0" smtClean="0"/>
                        <a:t>Pass</a:t>
                      </a:r>
                      <a:endParaRPr lang="en-US" dirty="0"/>
                    </a:p>
                  </a:txBody>
                  <a:tcPr/>
                </a:tc>
              </a:tr>
            </a:tbl>
          </a:graphicData>
        </a:graphic>
      </p:graphicFrame>
      <p:sp>
        <p:nvSpPr>
          <p:cNvPr id="7" name="TextBox 6"/>
          <p:cNvSpPr txBox="1"/>
          <p:nvPr/>
        </p:nvSpPr>
        <p:spPr>
          <a:xfrm>
            <a:off x="616689" y="818707"/>
            <a:ext cx="6542176" cy="353943"/>
          </a:xfrm>
          <a:prstGeom prst="rect">
            <a:avLst/>
          </a:prstGeom>
          <a:noFill/>
        </p:spPr>
        <p:txBody>
          <a:bodyPr wrap="none" rtlCol="0">
            <a:spAutoFit/>
          </a:bodyPr>
          <a:lstStyle/>
          <a:p>
            <a:r>
              <a:rPr lang="en-US" sz="1700" dirty="0" smtClean="0">
                <a:latin typeface="Calibri" pitchFamily="34" charset="0"/>
                <a:cs typeface="Calibri" pitchFamily="34" charset="0"/>
              </a:rPr>
              <a:t>Test cases for admin login of the Pharmacy Inventory and Billing System</a:t>
            </a:r>
            <a:endParaRPr lang="en-US" sz="1700" dirty="0">
              <a:latin typeface="Calibri" pitchFamily="34" charset="0"/>
              <a:cs typeface="Calibri" pitchFamily="34" charset="0"/>
            </a:endParaRP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387900" y="213476"/>
            <a:ext cx="8368200" cy="6861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ea typeface="Times New Roman"/>
                <a:cs typeface="Calibri" pitchFamily="34" charset="0"/>
                <a:sym typeface="Times New Roman"/>
              </a:rPr>
              <a:t>Test Cases</a:t>
            </a:r>
            <a:endParaRPr sz="3200" b="1" dirty="0">
              <a:solidFill>
                <a:schemeClr val="accent1">
                  <a:lumMod val="75000"/>
                </a:schemeClr>
              </a:solidFill>
              <a:latin typeface="Calibri" pitchFamily="34" charset="0"/>
              <a:ea typeface="Times New Roman"/>
              <a:cs typeface="Calibri" pitchFamily="34" charset="0"/>
              <a:sym typeface="Times New Roman"/>
            </a:endParaRPr>
          </a:p>
        </p:txBody>
      </p:sp>
      <p:sp>
        <p:nvSpPr>
          <p:cNvPr id="2" name="Slide Number Placeholder 1"/>
          <p:cNvSpPr>
            <a:spLocks noGrp="1"/>
          </p:cNvSpPr>
          <p:nvPr>
            <p:ph type="sldNum" idx="12"/>
          </p:nvPr>
        </p:nvSpPr>
        <p:spPr>
          <a:xfrm>
            <a:off x="8440559" y="4599419"/>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a:p>
        </p:txBody>
      </p:sp>
      <p:graphicFrame>
        <p:nvGraphicFramePr>
          <p:cNvPr id="6" name="Table 5"/>
          <p:cNvGraphicFramePr>
            <a:graphicFrameLocks noGrp="1"/>
          </p:cNvGraphicFramePr>
          <p:nvPr/>
        </p:nvGraphicFramePr>
        <p:xfrm>
          <a:off x="386313" y="1552354"/>
          <a:ext cx="8268588" cy="1977656"/>
        </p:xfrm>
        <a:graphic>
          <a:graphicData uri="http://schemas.openxmlformats.org/drawingml/2006/table">
            <a:tbl>
              <a:tblPr firstRow="1" bandRow="1">
                <a:tableStyleId>{BC89EF96-8CEA-46FF-86C4-4CE0E7609802}</a:tableStyleId>
              </a:tblPr>
              <a:tblGrid>
                <a:gridCol w="1378098"/>
                <a:gridCol w="1378098"/>
                <a:gridCol w="1378098"/>
                <a:gridCol w="1378098"/>
                <a:gridCol w="1378098"/>
                <a:gridCol w="1378098"/>
              </a:tblGrid>
              <a:tr h="988828">
                <a:tc>
                  <a:txBody>
                    <a:bodyPr/>
                    <a:lstStyle/>
                    <a:p>
                      <a:r>
                        <a:rPr lang="en-US" dirty="0" smtClean="0"/>
                        <a:t>Test Cases</a:t>
                      </a:r>
                    </a:p>
                    <a:p>
                      <a:r>
                        <a:rPr lang="en-US" dirty="0" smtClean="0"/>
                        <a:t>ID</a:t>
                      </a:r>
                      <a:endParaRPr lang="en-US" dirty="0"/>
                    </a:p>
                  </a:txBody>
                  <a:tcPr/>
                </a:tc>
                <a:tc>
                  <a:txBody>
                    <a:bodyPr/>
                    <a:lstStyle/>
                    <a:p>
                      <a:r>
                        <a:rPr lang="en-US" dirty="0" smtClean="0"/>
                        <a:t>Test Name</a:t>
                      </a:r>
                      <a:endParaRPr lang="en-US" dirty="0"/>
                    </a:p>
                  </a:txBody>
                  <a:tcPr/>
                </a:tc>
                <a:tc>
                  <a:txBody>
                    <a:bodyPr/>
                    <a:lstStyle/>
                    <a:p>
                      <a:r>
                        <a:rPr lang="en-US" dirty="0" smtClean="0"/>
                        <a:t>Test Case Details</a:t>
                      </a:r>
                      <a:endParaRPr lang="en-US" dirty="0"/>
                    </a:p>
                  </a:txBody>
                  <a:tcPr/>
                </a:tc>
                <a:tc>
                  <a:txBody>
                    <a:bodyPr/>
                    <a:lstStyle/>
                    <a:p>
                      <a:r>
                        <a:rPr lang="en-US" dirty="0" smtClean="0"/>
                        <a:t>Expected result</a:t>
                      </a:r>
                      <a:endParaRPr lang="en-US" dirty="0"/>
                    </a:p>
                  </a:txBody>
                  <a:tcPr/>
                </a:tc>
                <a:tc>
                  <a:txBody>
                    <a:bodyPr/>
                    <a:lstStyle/>
                    <a:p>
                      <a:r>
                        <a:rPr lang="en-US" dirty="0" smtClean="0"/>
                        <a:t>Test result</a:t>
                      </a:r>
                      <a:endParaRPr lang="en-US" dirty="0"/>
                    </a:p>
                  </a:txBody>
                  <a:tcPr/>
                </a:tc>
                <a:tc>
                  <a:txBody>
                    <a:bodyPr/>
                    <a:lstStyle/>
                    <a:p>
                      <a:r>
                        <a:rPr lang="en-US" dirty="0" smtClean="0"/>
                        <a:t>Status</a:t>
                      </a:r>
                      <a:endParaRPr lang="en-US" dirty="0"/>
                    </a:p>
                  </a:txBody>
                  <a:tcPr/>
                </a:tc>
              </a:tr>
              <a:tr h="988828">
                <a:tc>
                  <a:txBody>
                    <a:bodyPr/>
                    <a:lstStyle/>
                    <a:p>
                      <a:r>
                        <a:rPr lang="en-US" dirty="0" smtClean="0"/>
                        <a:t>1</a:t>
                      </a:r>
                      <a:endParaRPr lang="en-US" dirty="0"/>
                    </a:p>
                  </a:txBody>
                  <a:tcPr/>
                </a:tc>
                <a:tc>
                  <a:txBody>
                    <a:bodyPr/>
                    <a:lstStyle/>
                    <a:p>
                      <a:r>
                        <a:rPr lang="en-US" dirty="0" smtClean="0"/>
                        <a:t>Logout</a:t>
                      </a:r>
                      <a:r>
                        <a:rPr lang="en-US" baseline="0" dirty="0" smtClean="0"/>
                        <a:t> </a:t>
                      </a:r>
                      <a:r>
                        <a:rPr lang="en-US" dirty="0" smtClean="0"/>
                        <a:t>functionality test</a:t>
                      </a:r>
                      <a:endParaRPr lang="en-US" dirty="0"/>
                    </a:p>
                  </a:txBody>
                  <a:tcPr/>
                </a:tc>
                <a:tc>
                  <a:txBody>
                    <a:bodyPr/>
                    <a:lstStyle/>
                    <a:p>
                      <a:r>
                        <a:rPr lang="en-US" dirty="0" smtClean="0"/>
                        <a:t>Click</a:t>
                      </a:r>
                      <a:r>
                        <a:rPr lang="en-US" baseline="0" dirty="0" smtClean="0"/>
                        <a:t>  on logout</a:t>
                      </a:r>
                    </a:p>
                    <a:p>
                      <a:r>
                        <a:rPr lang="en-US" baseline="0" dirty="0" smtClean="0"/>
                        <a:t> Button</a:t>
                      </a:r>
                      <a:endParaRPr lang="en-US" dirty="0"/>
                    </a:p>
                  </a:txBody>
                  <a:tcPr/>
                </a:tc>
                <a:tc>
                  <a:txBody>
                    <a:bodyPr/>
                    <a:lstStyle/>
                    <a:p>
                      <a:r>
                        <a:rPr lang="en-US" dirty="0" smtClean="0"/>
                        <a:t>Get</a:t>
                      </a:r>
                      <a:r>
                        <a:rPr lang="en-US" baseline="0" dirty="0" smtClean="0"/>
                        <a:t> into Login form page</a:t>
                      </a:r>
                      <a:endParaRPr lang="en-US" dirty="0"/>
                    </a:p>
                  </a:txBody>
                  <a:tcPr/>
                </a:tc>
                <a:tc>
                  <a:txBody>
                    <a:bodyPr/>
                    <a:lstStyle/>
                    <a:p>
                      <a:r>
                        <a:rPr lang="en-US" dirty="0" smtClean="0"/>
                        <a:t>Get</a:t>
                      </a:r>
                      <a:r>
                        <a:rPr lang="en-US" baseline="0" dirty="0" smtClean="0"/>
                        <a:t> into</a:t>
                      </a:r>
                    </a:p>
                    <a:p>
                      <a:r>
                        <a:rPr lang="en-US" baseline="0" dirty="0" smtClean="0"/>
                        <a:t> login form page</a:t>
                      </a:r>
                      <a:endParaRPr lang="en-US" dirty="0"/>
                    </a:p>
                  </a:txBody>
                  <a:tcPr/>
                </a:tc>
                <a:tc>
                  <a:txBody>
                    <a:bodyPr/>
                    <a:lstStyle/>
                    <a:p>
                      <a:r>
                        <a:rPr lang="en-US" dirty="0" smtClean="0"/>
                        <a:t>Pass</a:t>
                      </a:r>
                      <a:endParaRPr lang="en-US" dirty="0"/>
                    </a:p>
                  </a:txBody>
                  <a:tcPr/>
                </a:tc>
              </a:tr>
            </a:tbl>
          </a:graphicData>
        </a:graphic>
      </p:graphicFrame>
      <p:sp>
        <p:nvSpPr>
          <p:cNvPr id="7" name="TextBox 6"/>
          <p:cNvSpPr txBox="1"/>
          <p:nvPr/>
        </p:nvSpPr>
        <p:spPr>
          <a:xfrm>
            <a:off x="616689" y="956930"/>
            <a:ext cx="6494085" cy="353943"/>
          </a:xfrm>
          <a:prstGeom prst="rect">
            <a:avLst/>
          </a:prstGeom>
          <a:noFill/>
        </p:spPr>
        <p:txBody>
          <a:bodyPr wrap="none" rtlCol="0">
            <a:spAutoFit/>
          </a:bodyPr>
          <a:lstStyle/>
          <a:p>
            <a:r>
              <a:rPr lang="en-US" sz="1700" dirty="0" smtClean="0">
                <a:latin typeface="Calibri" pitchFamily="34" charset="0"/>
                <a:cs typeface="Calibri" pitchFamily="34" charset="0"/>
              </a:rPr>
              <a:t>Test cases for logging out of the Pharmacy Inventory and Billing System</a:t>
            </a:r>
            <a:endParaRPr lang="en-US" sz="1700" dirty="0">
              <a:latin typeface="Calibri" pitchFamily="34" charset="0"/>
              <a:cs typeface="Calibri" pitchFamily="34" charset="0"/>
            </a:endParaRP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6"/>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ea typeface="Times New Roman"/>
                <a:cs typeface="Calibri" pitchFamily="34" charset="0"/>
                <a:sym typeface="Times New Roman"/>
              </a:rPr>
              <a:t>Result</a:t>
            </a:r>
            <a:endParaRPr sz="3200" b="1" dirty="0">
              <a:solidFill>
                <a:schemeClr val="accent1">
                  <a:lumMod val="75000"/>
                </a:schemeClr>
              </a:solidFill>
              <a:latin typeface="Calibri" pitchFamily="34" charset="0"/>
              <a:ea typeface="Times New Roman"/>
              <a:cs typeface="Calibri" pitchFamily="34" charset="0"/>
              <a:sym typeface="Times New Roman"/>
            </a:endParaRPr>
          </a:p>
        </p:txBody>
      </p:sp>
      <p:sp>
        <p:nvSpPr>
          <p:cNvPr id="357" name="Google Shape;357;p36"/>
          <p:cNvSpPr txBox="1">
            <a:spLocks noGrp="1"/>
          </p:cNvSpPr>
          <p:nvPr>
            <p:ph type="body" idx="1"/>
          </p:nvPr>
        </p:nvSpPr>
        <p:spPr>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dirty="0"/>
          </a:p>
        </p:txBody>
      </p:sp>
      <p:sp>
        <p:nvSpPr>
          <p:cNvPr id="2" name="Slide Number Placeholder 1"/>
          <p:cNvSpPr>
            <a:spLocks noGrp="1"/>
          </p:cNvSpPr>
          <p:nvPr>
            <p:ph type="sldNum" idx="12"/>
          </p:nvPr>
        </p:nvSpPr>
        <p:spPr>
          <a:xfrm>
            <a:off x="8429926" y="4610052"/>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12" y="1252204"/>
            <a:ext cx="8570527" cy="3319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1"/>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US" sz="3200" b="1" dirty="0" smtClean="0">
                <a:solidFill>
                  <a:schemeClr val="accent1">
                    <a:lumMod val="75000"/>
                  </a:schemeClr>
                </a:solidFill>
                <a:latin typeface="Calibri" pitchFamily="34" charset="0"/>
                <a:cs typeface="Calibri" pitchFamily="34" charset="0"/>
              </a:rPr>
              <a:t>Outlines</a:t>
            </a:r>
            <a:endParaRPr sz="3200" b="1" dirty="0">
              <a:solidFill>
                <a:schemeClr val="accent1">
                  <a:lumMod val="75000"/>
                </a:schemeClr>
              </a:solidFill>
              <a:latin typeface="Calibri" pitchFamily="34" charset="0"/>
              <a:cs typeface="Calibri" pitchFamily="34" charset="0"/>
            </a:endParaRPr>
          </a:p>
        </p:txBody>
      </p:sp>
      <p:sp>
        <p:nvSpPr>
          <p:cNvPr id="261" name="Google Shape;261;p21"/>
          <p:cNvSpPr txBox="1">
            <a:spLocks noGrp="1"/>
          </p:cNvSpPr>
          <p:nvPr>
            <p:ph type="body" idx="1"/>
          </p:nvPr>
        </p:nvSpPr>
        <p:spPr>
          <a:xfrm>
            <a:off x="775800" y="1629102"/>
            <a:ext cx="3302214" cy="3076421"/>
          </a:xfrm>
          <a:prstGeom prst="rect">
            <a:avLst/>
          </a:prstGeom>
        </p:spPr>
        <p:txBody>
          <a:bodyPr spcFirstLastPara="1" wrap="square" lIns="68575" tIns="34275" rIns="68575" bIns="34275" anchor="t" anchorCtr="0">
            <a:noAutofit/>
          </a:bodyPr>
          <a:lstStyle/>
          <a:p>
            <a:pPr marL="514350" lvl="0" indent="-514350">
              <a:lnSpc>
                <a:spcPct val="80000"/>
              </a:lnSpc>
              <a:spcBef>
                <a:spcPts val="0"/>
              </a:spcBef>
              <a:buClr>
                <a:schemeClr val="dk1"/>
              </a:buClr>
              <a:buSzPts val="2400"/>
              <a:buFont typeface="Times New Roman"/>
              <a:buAutoNum type="arabicPeriod"/>
            </a:pPr>
            <a:r>
              <a:rPr lang="en-US" sz="2200" dirty="0" smtClean="0">
                <a:solidFill>
                  <a:schemeClr val="dk1"/>
                </a:solidFill>
                <a:latin typeface="Arial" pitchFamily="34" charset="0"/>
                <a:ea typeface="Times New Roman"/>
                <a:cs typeface="Arial" pitchFamily="34" charset="0"/>
                <a:sym typeface="Times New Roman"/>
              </a:rPr>
              <a:t>Introduction</a:t>
            </a:r>
            <a:endParaRPr lang="en-US" sz="2200" dirty="0" smtClean="0">
              <a:latin typeface="Arial" pitchFamily="34" charset="0"/>
              <a:cs typeface="Arial" pitchFamily="34" charset="0"/>
            </a:endParaRPr>
          </a:p>
          <a:p>
            <a:pPr marL="514350" lvl="0" indent="-514350">
              <a:lnSpc>
                <a:spcPct val="80000"/>
              </a:lnSpc>
              <a:spcBef>
                <a:spcPts val="1000"/>
              </a:spcBef>
              <a:buClr>
                <a:schemeClr val="dk1"/>
              </a:buClr>
              <a:buSzPts val="2400"/>
              <a:buFont typeface="Times New Roman"/>
              <a:buAutoNum type="arabicPeriod"/>
            </a:pPr>
            <a:r>
              <a:rPr lang="en-US" sz="2200" dirty="0" smtClean="0">
                <a:solidFill>
                  <a:schemeClr val="dk1"/>
                </a:solidFill>
                <a:latin typeface="Arial" pitchFamily="34" charset="0"/>
                <a:ea typeface="Times New Roman"/>
                <a:cs typeface="Arial" pitchFamily="34" charset="0"/>
                <a:sym typeface="Times New Roman"/>
              </a:rPr>
              <a:t>Problem Statement</a:t>
            </a:r>
            <a:endParaRPr lang="en-US" sz="2200" dirty="0" smtClean="0">
              <a:latin typeface="Arial" pitchFamily="34" charset="0"/>
              <a:cs typeface="Arial" pitchFamily="34" charset="0"/>
            </a:endParaRPr>
          </a:p>
          <a:p>
            <a:pPr marL="514350" lvl="0" indent="-514350">
              <a:lnSpc>
                <a:spcPct val="80000"/>
              </a:lnSpc>
              <a:spcBef>
                <a:spcPts val="1000"/>
              </a:spcBef>
              <a:buClr>
                <a:schemeClr val="dk1"/>
              </a:buClr>
              <a:buSzPts val="2400"/>
              <a:buFont typeface="Times New Roman"/>
              <a:buAutoNum type="arabicPeriod"/>
            </a:pPr>
            <a:r>
              <a:rPr lang="en-US" sz="2200" dirty="0" smtClean="0">
                <a:solidFill>
                  <a:schemeClr val="dk1"/>
                </a:solidFill>
                <a:latin typeface="Arial" pitchFamily="34" charset="0"/>
                <a:ea typeface="Times New Roman"/>
                <a:cs typeface="Arial" pitchFamily="34" charset="0"/>
                <a:sym typeface="Times New Roman"/>
              </a:rPr>
              <a:t>Objectives</a:t>
            </a:r>
            <a:endParaRPr lang="en-US" sz="2200" dirty="0" smtClean="0">
              <a:latin typeface="Arial" pitchFamily="34" charset="0"/>
              <a:cs typeface="Arial" pitchFamily="34" charset="0"/>
            </a:endParaRPr>
          </a:p>
          <a:p>
            <a:pPr marL="514350" lvl="0" indent="-514350">
              <a:lnSpc>
                <a:spcPct val="80000"/>
              </a:lnSpc>
              <a:spcBef>
                <a:spcPts val="1000"/>
              </a:spcBef>
              <a:buClr>
                <a:schemeClr val="dk1"/>
              </a:buClr>
              <a:buSzPts val="2400"/>
              <a:buFont typeface="Times New Roman"/>
              <a:buAutoNum type="arabicPeriod"/>
            </a:pPr>
            <a:r>
              <a:rPr lang="en-US" sz="2200" dirty="0" smtClean="0">
                <a:solidFill>
                  <a:schemeClr val="dk1"/>
                </a:solidFill>
                <a:latin typeface="Arial" pitchFamily="34" charset="0"/>
                <a:ea typeface="Times New Roman"/>
                <a:cs typeface="Arial" pitchFamily="34" charset="0"/>
                <a:sym typeface="Times New Roman"/>
              </a:rPr>
              <a:t>Scope</a:t>
            </a:r>
            <a:endParaRPr lang="en-US" sz="2200" dirty="0" smtClean="0">
              <a:latin typeface="Arial" pitchFamily="34" charset="0"/>
              <a:cs typeface="Arial" pitchFamily="34" charset="0"/>
            </a:endParaRPr>
          </a:p>
          <a:p>
            <a:pPr marL="514350" lvl="0" indent="-514350">
              <a:lnSpc>
                <a:spcPct val="80000"/>
              </a:lnSpc>
              <a:spcBef>
                <a:spcPts val="1000"/>
              </a:spcBef>
              <a:buClr>
                <a:schemeClr val="dk1"/>
              </a:buClr>
              <a:buSzPts val="2400"/>
              <a:buFont typeface="Times New Roman"/>
              <a:buAutoNum type="arabicPeriod"/>
            </a:pPr>
            <a:r>
              <a:rPr lang="en-US" sz="2200" dirty="0" smtClean="0">
                <a:solidFill>
                  <a:schemeClr val="dk1"/>
                </a:solidFill>
                <a:latin typeface="Arial" pitchFamily="34" charset="0"/>
                <a:ea typeface="Times New Roman"/>
                <a:cs typeface="Arial" pitchFamily="34" charset="0"/>
                <a:sym typeface="Times New Roman"/>
              </a:rPr>
              <a:t>Literature Review</a:t>
            </a:r>
            <a:endParaRPr lang="en-US" sz="2200" dirty="0" smtClean="0">
              <a:latin typeface="Arial" pitchFamily="34" charset="0"/>
              <a:cs typeface="Arial" pitchFamily="34" charset="0"/>
            </a:endParaRPr>
          </a:p>
          <a:p>
            <a:pPr marL="514350" lvl="0" indent="-514350">
              <a:lnSpc>
                <a:spcPct val="80000"/>
              </a:lnSpc>
              <a:spcBef>
                <a:spcPts val="1000"/>
              </a:spcBef>
              <a:buClr>
                <a:schemeClr val="dk1"/>
              </a:buClr>
              <a:buSzPts val="2400"/>
              <a:buFont typeface="Times New Roman"/>
              <a:buAutoNum type="arabicPeriod"/>
            </a:pPr>
            <a:r>
              <a:rPr lang="en-US" sz="2200" dirty="0" smtClean="0">
                <a:solidFill>
                  <a:schemeClr val="dk1"/>
                </a:solidFill>
                <a:latin typeface="Arial" pitchFamily="34" charset="0"/>
                <a:ea typeface="Times New Roman"/>
                <a:cs typeface="Arial" pitchFamily="34" charset="0"/>
                <a:sym typeface="Times New Roman"/>
              </a:rPr>
              <a:t>Requirement Analysis</a:t>
            </a:r>
            <a:endParaRPr lang="en-US" sz="2200" dirty="0" smtClean="0">
              <a:latin typeface="Arial" pitchFamily="34" charset="0"/>
              <a:cs typeface="Arial" pitchFamily="34" charset="0"/>
            </a:endParaRPr>
          </a:p>
          <a:p>
            <a:pPr marL="514350" lvl="0" indent="-514350">
              <a:lnSpc>
                <a:spcPct val="80000"/>
              </a:lnSpc>
              <a:spcBef>
                <a:spcPts val="1000"/>
              </a:spcBef>
              <a:buClr>
                <a:schemeClr val="dk1"/>
              </a:buClr>
              <a:buSzPts val="2400"/>
              <a:buFont typeface="Times New Roman"/>
              <a:buAutoNum type="arabicPeriod"/>
            </a:pPr>
            <a:r>
              <a:rPr lang="en-US" sz="2200" dirty="0" smtClean="0">
                <a:solidFill>
                  <a:schemeClr val="dk1"/>
                </a:solidFill>
                <a:latin typeface="Arial" pitchFamily="34" charset="0"/>
                <a:ea typeface="Times New Roman"/>
                <a:cs typeface="Arial" pitchFamily="34" charset="0"/>
                <a:sym typeface="Times New Roman"/>
              </a:rPr>
              <a:t>Feasibility Analysis</a:t>
            </a:r>
            <a:endParaRPr lang="en-US" sz="2200" dirty="0" smtClean="0">
              <a:latin typeface="Arial" pitchFamily="34" charset="0"/>
              <a:cs typeface="Arial" pitchFamily="34" charset="0"/>
            </a:endParaRPr>
          </a:p>
          <a:p>
            <a:pPr marL="0" lvl="0" indent="0" algn="l" rtl="0">
              <a:lnSpc>
                <a:spcPct val="90000"/>
              </a:lnSpc>
              <a:spcBef>
                <a:spcPts val="800"/>
              </a:spcBef>
              <a:spcAft>
                <a:spcPts val="0"/>
              </a:spcAft>
              <a:buNone/>
            </a:pPr>
            <a:endParaRPr sz="1700" dirty="0">
              <a:latin typeface="Arial" pitchFamily="34" charset="0"/>
              <a:cs typeface="Arial" pitchFamily="34" charset="0"/>
            </a:endParaRPr>
          </a:p>
        </p:txBody>
      </p:sp>
      <p:cxnSp>
        <p:nvCxnSpPr>
          <p:cNvPr id="262" name="Google Shape;262;p21"/>
          <p:cNvCxnSpPr/>
          <p:nvPr/>
        </p:nvCxnSpPr>
        <p:spPr>
          <a:xfrm rot="5400000">
            <a:off x="2363724" y="3137903"/>
            <a:ext cx="3485849" cy="5795"/>
          </a:xfrm>
          <a:prstGeom prst="straightConnector1">
            <a:avLst/>
          </a:prstGeom>
          <a:noFill/>
          <a:ln w="38100" cap="flat" cmpd="sng">
            <a:solidFill>
              <a:schemeClr val="dk2"/>
            </a:solidFill>
            <a:prstDash val="solid"/>
            <a:round/>
            <a:headEnd type="none" w="med" len="med"/>
            <a:tailEnd type="none" w="med" len="med"/>
          </a:ln>
        </p:spPr>
      </p:cxnSp>
      <p:sp>
        <p:nvSpPr>
          <p:cNvPr id="263" name="Google Shape;263;p21"/>
          <p:cNvSpPr txBox="1"/>
          <p:nvPr/>
        </p:nvSpPr>
        <p:spPr>
          <a:xfrm>
            <a:off x="4132500" y="1496719"/>
            <a:ext cx="4623600" cy="919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400"/>
              <a:buFont typeface="Arial"/>
              <a:buNone/>
            </a:pPr>
            <a:endParaRPr sz="2200" dirty="0">
              <a:solidFill>
                <a:srgbClr val="3F3F3F"/>
              </a:solidFill>
              <a:latin typeface="Arial" pitchFamily="34" charset="0"/>
              <a:ea typeface="Century Gothic"/>
              <a:cs typeface="Arial" pitchFamily="34" charset="0"/>
              <a:sym typeface="Century Gothic"/>
            </a:endParaRPr>
          </a:p>
        </p:txBody>
      </p:sp>
      <p:sp>
        <p:nvSpPr>
          <p:cNvPr id="6" name="TextBox 5"/>
          <p:cNvSpPr txBox="1"/>
          <p:nvPr/>
        </p:nvSpPr>
        <p:spPr>
          <a:xfrm>
            <a:off x="4225159" y="1650123"/>
            <a:ext cx="3310758" cy="2561727"/>
          </a:xfrm>
          <a:prstGeom prst="rect">
            <a:avLst/>
          </a:prstGeom>
          <a:noFill/>
        </p:spPr>
        <p:txBody>
          <a:bodyPr wrap="square" rtlCol="0">
            <a:spAutoFit/>
          </a:bodyPr>
          <a:lstStyle/>
          <a:p>
            <a:pPr lvl="0">
              <a:lnSpc>
                <a:spcPct val="90000"/>
              </a:lnSpc>
              <a:buClr>
                <a:schemeClr val="dk1"/>
              </a:buClr>
              <a:buSzPts val="2400"/>
            </a:pPr>
            <a:r>
              <a:rPr lang="en-US" sz="2200" dirty="0" smtClean="0">
                <a:solidFill>
                  <a:schemeClr val="dk1"/>
                </a:solidFill>
                <a:latin typeface="Arial" pitchFamily="34" charset="0"/>
                <a:ea typeface="Times New Roman"/>
                <a:cs typeface="Arial" pitchFamily="34" charset="0"/>
                <a:sym typeface="Times New Roman"/>
              </a:rPr>
              <a:t>8.  Project Timeline</a:t>
            </a:r>
            <a:endParaRPr lang="en-US" sz="2200" dirty="0" smtClean="0">
              <a:solidFill>
                <a:srgbClr val="3F3F3F"/>
              </a:solidFill>
              <a:latin typeface="Arial" pitchFamily="34" charset="0"/>
              <a:ea typeface="Century Gothic"/>
              <a:cs typeface="Arial" pitchFamily="34" charset="0"/>
              <a:sym typeface="Century Gothic"/>
            </a:endParaRPr>
          </a:p>
          <a:p>
            <a:pPr lvl="0">
              <a:lnSpc>
                <a:spcPct val="90000"/>
              </a:lnSpc>
              <a:spcBef>
                <a:spcPts val="1000"/>
              </a:spcBef>
            </a:pPr>
            <a:r>
              <a:rPr lang="en-US" sz="2200" dirty="0" smtClean="0">
                <a:solidFill>
                  <a:schemeClr val="dk1"/>
                </a:solidFill>
                <a:latin typeface="Arial" pitchFamily="34" charset="0"/>
                <a:ea typeface="Times New Roman"/>
                <a:cs typeface="Arial" pitchFamily="34" charset="0"/>
                <a:sym typeface="Times New Roman"/>
              </a:rPr>
              <a:t>9.   Results</a:t>
            </a:r>
          </a:p>
          <a:p>
            <a:pPr lvl="0">
              <a:lnSpc>
                <a:spcPct val="90000"/>
              </a:lnSpc>
              <a:spcBef>
                <a:spcPts val="1000"/>
              </a:spcBef>
            </a:pPr>
            <a:r>
              <a:rPr lang="en-US" sz="2200" dirty="0" smtClean="0">
                <a:solidFill>
                  <a:schemeClr val="dk1"/>
                </a:solidFill>
                <a:latin typeface="Arial" pitchFamily="34" charset="0"/>
                <a:ea typeface="Times New Roman"/>
                <a:cs typeface="Arial" pitchFamily="34" charset="0"/>
                <a:sym typeface="Times New Roman"/>
              </a:rPr>
              <a:t>10. Test Cases</a:t>
            </a:r>
          </a:p>
          <a:p>
            <a:pPr lvl="0">
              <a:lnSpc>
                <a:spcPct val="90000"/>
              </a:lnSpc>
              <a:spcBef>
                <a:spcPts val="1000"/>
              </a:spcBef>
            </a:pPr>
            <a:r>
              <a:rPr lang="en-US" sz="2200" dirty="0" smtClean="0">
                <a:solidFill>
                  <a:schemeClr val="dk1"/>
                </a:solidFill>
                <a:latin typeface="Arial" pitchFamily="34" charset="0"/>
                <a:ea typeface="Times New Roman"/>
                <a:cs typeface="Arial" pitchFamily="34" charset="0"/>
                <a:sym typeface="Times New Roman"/>
              </a:rPr>
              <a:t>11. Limitation</a:t>
            </a:r>
          </a:p>
          <a:p>
            <a:pPr lvl="0">
              <a:lnSpc>
                <a:spcPct val="90000"/>
              </a:lnSpc>
              <a:spcBef>
                <a:spcPts val="1000"/>
              </a:spcBef>
            </a:pPr>
            <a:r>
              <a:rPr lang="en-US" sz="2200" dirty="0" smtClean="0">
                <a:solidFill>
                  <a:schemeClr val="dk1"/>
                </a:solidFill>
                <a:latin typeface="Arial" pitchFamily="34" charset="0"/>
                <a:ea typeface="Times New Roman"/>
                <a:cs typeface="Arial" pitchFamily="34" charset="0"/>
                <a:sym typeface="Times New Roman"/>
              </a:rPr>
              <a:t>12. Recommendation</a:t>
            </a:r>
          </a:p>
          <a:p>
            <a:pPr lvl="0">
              <a:lnSpc>
                <a:spcPct val="90000"/>
              </a:lnSpc>
              <a:spcBef>
                <a:spcPts val="1000"/>
              </a:spcBef>
            </a:pPr>
            <a:r>
              <a:rPr lang="en-US" sz="2200" dirty="0" smtClean="0">
                <a:solidFill>
                  <a:schemeClr val="dk1"/>
                </a:solidFill>
                <a:latin typeface="Arial" pitchFamily="34" charset="0"/>
                <a:cs typeface="Arial" pitchFamily="34" charset="0"/>
                <a:sym typeface="Times New Roman"/>
              </a:rPr>
              <a:t>13. Conclusion</a:t>
            </a:r>
            <a:endParaRPr lang="en-US" dirty="0"/>
          </a:p>
        </p:txBody>
      </p:sp>
      <p:sp>
        <p:nvSpPr>
          <p:cNvPr id="2" name="Slide Number Placeholder 1"/>
          <p:cNvSpPr>
            <a:spLocks noGrp="1"/>
          </p:cNvSpPr>
          <p:nvPr>
            <p:ph type="sldNum" idx="12"/>
          </p:nvPr>
        </p:nvSpPr>
        <p:spPr>
          <a:xfrm>
            <a:off x="8395340" y="4686925"/>
            <a:ext cx="482846" cy="331642"/>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accent1">
                    <a:lumMod val="75000"/>
                  </a:schemeClr>
                </a:solidFill>
                <a:latin typeface="Calibri" pitchFamily="34" charset="0"/>
                <a:cs typeface="Calibri" pitchFamily="34" charset="0"/>
              </a:rPr>
              <a:t>Continue..</a:t>
            </a:r>
            <a:endParaRPr lang="en-US" sz="3200" b="1" dirty="0">
              <a:solidFill>
                <a:schemeClr val="accent1">
                  <a:lumMod val="75000"/>
                </a:schemeClr>
              </a:solidFill>
              <a:latin typeface="Calibri" pitchFamily="34" charset="0"/>
              <a:cs typeface="Calibri" pitchFamily="34" charset="0"/>
            </a:endParaRPr>
          </a:p>
        </p:txBody>
      </p:sp>
      <p:sp>
        <p:nvSpPr>
          <p:cNvPr id="3" name="Text Placeholder 2"/>
          <p:cNvSpPr>
            <a:spLocks noGrp="1"/>
          </p:cNvSpPr>
          <p:nvPr>
            <p:ph type="body" idx="1"/>
          </p:nvPr>
        </p:nvSpPr>
        <p:spPr/>
        <p:txBody>
          <a:bodyPr/>
          <a:lstStyle/>
          <a:p>
            <a:endParaRPr lang="en-US" dirty="0"/>
          </a:p>
        </p:txBody>
      </p:sp>
      <p:sp>
        <p:nvSpPr>
          <p:cNvPr id="5" name="Slide Number Placeholder 4"/>
          <p:cNvSpPr>
            <a:spLocks noGrp="1"/>
          </p:cNvSpPr>
          <p:nvPr>
            <p:ph type="sldNum" idx="12"/>
          </p:nvPr>
        </p:nvSpPr>
        <p:spPr>
          <a:xfrm>
            <a:off x="8429926" y="4610052"/>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75" y="1104846"/>
            <a:ext cx="8516678" cy="352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712608"/>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accent1">
                    <a:lumMod val="75000"/>
                  </a:schemeClr>
                </a:solidFill>
                <a:latin typeface="Calibri" pitchFamily="34" charset="0"/>
                <a:cs typeface="Calibri" pitchFamily="34" charset="0"/>
              </a:rPr>
              <a:t>Continue..</a:t>
            </a:r>
            <a:endParaRPr lang="en-US" sz="3200" b="1" dirty="0">
              <a:solidFill>
                <a:schemeClr val="accent1">
                  <a:lumMod val="75000"/>
                </a:schemeClr>
              </a:solidFill>
              <a:latin typeface="Calibri" pitchFamily="34" charset="0"/>
              <a:cs typeface="Calibri" pitchFamily="34" charset="0"/>
            </a:endParaRPr>
          </a:p>
        </p:txBody>
      </p:sp>
      <p:sp>
        <p:nvSpPr>
          <p:cNvPr id="3" name="Text Placeholder 2"/>
          <p:cNvSpPr>
            <a:spLocks noGrp="1"/>
          </p:cNvSpPr>
          <p:nvPr>
            <p:ph type="body" idx="1"/>
          </p:nvPr>
        </p:nvSpPr>
        <p:spPr/>
        <p:txBody>
          <a:bodyPr/>
          <a:lstStyle/>
          <a:p>
            <a:endParaRPr lang="en-US" dirty="0"/>
          </a:p>
        </p:txBody>
      </p:sp>
      <p:sp>
        <p:nvSpPr>
          <p:cNvPr id="5" name="Slide Number Placeholder 4"/>
          <p:cNvSpPr>
            <a:spLocks noGrp="1"/>
          </p:cNvSpPr>
          <p:nvPr>
            <p:ph type="sldNum" idx="12"/>
          </p:nvPr>
        </p:nvSpPr>
        <p:spPr>
          <a:xfrm>
            <a:off x="8440559" y="4631318"/>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21</a:t>
            </a:fld>
            <a:endParaRPr lang="e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74" y="1361830"/>
            <a:ext cx="8420985" cy="3240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00503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accent1">
                    <a:lumMod val="75000"/>
                  </a:schemeClr>
                </a:solidFill>
                <a:latin typeface="Calibri" pitchFamily="34" charset="0"/>
                <a:cs typeface="Calibri" pitchFamily="34" charset="0"/>
              </a:rPr>
              <a:t>Continue.</a:t>
            </a:r>
            <a:endParaRPr lang="en-US" sz="3200" b="1" dirty="0">
              <a:solidFill>
                <a:schemeClr val="accent1">
                  <a:lumMod val="75000"/>
                </a:schemeClr>
              </a:solidFill>
              <a:latin typeface="Calibri" pitchFamily="34" charset="0"/>
              <a:cs typeface="Calibri" pitchFamily="34" charset="0"/>
            </a:endParaRPr>
          </a:p>
        </p:txBody>
      </p:sp>
      <p:sp>
        <p:nvSpPr>
          <p:cNvPr id="5" name="Slide Number Placeholder 4"/>
          <p:cNvSpPr>
            <a:spLocks noGrp="1"/>
          </p:cNvSpPr>
          <p:nvPr>
            <p:ph type="sldNum" idx="12"/>
          </p:nvPr>
        </p:nvSpPr>
        <p:spPr>
          <a:xfrm>
            <a:off x="8440559" y="4610052"/>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22</a:t>
            </a:fld>
            <a:endParaRPr lang="e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51" y="1103520"/>
            <a:ext cx="8293395" cy="3547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075850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8"/>
          <p:cNvSpPr txBox="1">
            <a:spLocks noGrp="1"/>
          </p:cNvSpPr>
          <p:nvPr>
            <p:ph type="title"/>
          </p:nvPr>
        </p:nvSpPr>
        <p:spPr>
          <a:xfrm>
            <a:off x="524725" y="458025"/>
            <a:ext cx="8368200" cy="6861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ea typeface="Times New Roman"/>
                <a:cs typeface="Calibri" pitchFamily="34" charset="0"/>
                <a:sym typeface="Times New Roman"/>
              </a:rPr>
              <a:t>Limitation</a:t>
            </a:r>
            <a:endParaRPr sz="3200" b="1" dirty="0">
              <a:solidFill>
                <a:schemeClr val="accent1">
                  <a:lumMod val="75000"/>
                </a:schemeClr>
              </a:solidFill>
              <a:latin typeface="Calibri" pitchFamily="34" charset="0"/>
              <a:ea typeface="Times New Roman"/>
              <a:cs typeface="Calibri" pitchFamily="34" charset="0"/>
              <a:sym typeface="Times New Roman"/>
            </a:endParaRPr>
          </a:p>
        </p:txBody>
      </p:sp>
      <p:sp>
        <p:nvSpPr>
          <p:cNvPr id="370" name="Google Shape;370;p38"/>
          <p:cNvSpPr txBox="1">
            <a:spLocks noGrp="1"/>
          </p:cNvSpPr>
          <p:nvPr>
            <p:ph type="body" idx="1"/>
          </p:nvPr>
        </p:nvSpPr>
        <p:spPr>
          <a:xfrm>
            <a:off x="431992" y="1219659"/>
            <a:ext cx="8368200" cy="3078900"/>
          </a:xfrm>
          <a:prstGeom prst="rect">
            <a:avLst/>
          </a:prstGeom>
        </p:spPr>
        <p:txBody>
          <a:bodyPr spcFirstLastPara="1" wrap="square" lIns="68575" tIns="34275" rIns="68575" bIns="34275" anchor="t" anchorCtr="0">
            <a:normAutofit/>
          </a:bodyPr>
          <a:lstStyle/>
          <a:p>
            <a:pPr marL="457200" lvl="0" indent="-349250" algn="l" rtl="0">
              <a:spcBef>
                <a:spcPts val="800"/>
              </a:spcBef>
              <a:spcAft>
                <a:spcPts val="0"/>
              </a:spcAft>
              <a:buSzPts val="1900"/>
              <a:buFont typeface="Times New Roman"/>
              <a:buAutoNum type="arabicPeriod"/>
            </a:pPr>
            <a:r>
              <a:rPr lang="en" sz="2200" dirty="0">
                <a:latin typeface="Arial" pitchFamily="34" charset="0"/>
                <a:ea typeface="Times New Roman"/>
                <a:cs typeface="Arial" pitchFamily="34" charset="0"/>
                <a:sym typeface="Times New Roman"/>
              </a:rPr>
              <a:t>It is best suited for Small to Medium -Sized Pharmacies Only.</a:t>
            </a:r>
            <a:endParaRPr sz="2200" dirty="0">
              <a:latin typeface="Arial" pitchFamily="34" charset="0"/>
              <a:ea typeface="Times New Roman"/>
              <a:cs typeface="Arial" pitchFamily="34" charset="0"/>
              <a:sym typeface="Times New Roman"/>
            </a:endParaRPr>
          </a:p>
          <a:p>
            <a:pPr marL="457200" lvl="0" indent="-349250" algn="l" rtl="0">
              <a:spcBef>
                <a:spcPts val="0"/>
              </a:spcBef>
              <a:spcAft>
                <a:spcPts val="0"/>
              </a:spcAft>
              <a:buSzPts val="1900"/>
              <a:buFont typeface="Times New Roman"/>
              <a:buAutoNum type="arabicPeriod"/>
            </a:pPr>
            <a:r>
              <a:rPr lang="en" sz="2200" dirty="0" smtClean="0">
                <a:latin typeface="Arial" pitchFamily="34" charset="0"/>
                <a:ea typeface="Times New Roman"/>
                <a:cs typeface="Arial" pitchFamily="34" charset="0"/>
                <a:sym typeface="Times New Roman"/>
              </a:rPr>
              <a:t>It </a:t>
            </a:r>
            <a:r>
              <a:rPr lang="en" sz="2200" dirty="0">
                <a:latin typeface="Arial" pitchFamily="34" charset="0"/>
                <a:ea typeface="Times New Roman"/>
                <a:cs typeface="Arial" pitchFamily="34" charset="0"/>
                <a:sym typeface="Times New Roman"/>
              </a:rPr>
              <a:t>has limited offline functionalities.</a:t>
            </a:r>
            <a:endParaRPr sz="2200" dirty="0">
              <a:latin typeface="Arial" pitchFamily="34" charset="0"/>
              <a:ea typeface="Times New Roman"/>
              <a:cs typeface="Arial" pitchFamily="34" charset="0"/>
              <a:sym typeface="Times New Roman"/>
            </a:endParaRPr>
          </a:p>
          <a:p>
            <a:pPr marL="457200" lvl="0" indent="-349250" algn="l" rtl="0">
              <a:spcBef>
                <a:spcPts val="0"/>
              </a:spcBef>
              <a:spcAft>
                <a:spcPts val="0"/>
              </a:spcAft>
              <a:buSzPts val="1900"/>
              <a:buFont typeface="Times New Roman"/>
              <a:buAutoNum type="arabicPeriod"/>
            </a:pPr>
            <a:r>
              <a:rPr lang="en" sz="2200" dirty="0">
                <a:latin typeface="Arial" pitchFamily="34" charset="0"/>
                <a:ea typeface="Times New Roman"/>
                <a:cs typeface="Arial" pitchFamily="34" charset="0"/>
                <a:sym typeface="Times New Roman"/>
              </a:rPr>
              <a:t>It has basic Analytics and Reporting.</a:t>
            </a:r>
            <a:endParaRPr sz="2200" dirty="0">
              <a:latin typeface="Arial" pitchFamily="34" charset="0"/>
              <a:ea typeface="Times New Roman"/>
              <a:cs typeface="Arial" pitchFamily="34" charset="0"/>
              <a:sym typeface="Times New Roman"/>
            </a:endParaRPr>
          </a:p>
        </p:txBody>
      </p:sp>
      <p:sp>
        <p:nvSpPr>
          <p:cNvPr id="2" name="Slide Number Placeholder 1"/>
          <p:cNvSpPr>
            <a:spLocks noGrp="1"/>
          </p:cNvSpPr>
          <p:nvPr>
            <p:ph type="sldNum" idx="12"/>
          </p:nvPr>
        </p:nvSpPr>
        <p:spPr>
          <a:xfrm>
            <a:off x="8440559" y="4599419"/>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23</a:t>
            </a:fld>
            <a:endParaRPr lang="en"/>
          </a:p>
        </p:txBody>
      </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9"/>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ea typeface="Times New Roman"/>
                <a:cs typeface="Calibri" pitchFamily="34" charset="0"/>
                <a:sym typeface="Times New Roman"/>
              </a:rPr>
              <a:t>Recommendation</a:t>
            </a:r>
            <a:endParaRPr sz="3200" b="1" dirty="0">
              <a:solidFill>
                <a:schemeClr val="accent1">
                  <a:lumMod val="75000"/>
                </a:schemeClr>
              </a:solidFill>
              <a:latin typeface="Calibri" pitchFamily="34" charset="0"/>
              <a:ea typeface="Times New Roman"/>
              <a:cs typeface="Calibri" pitchFamily="34" charset="0"/>
              <a:sym typeface="Times New Roman"/>
            </a:endParaRPr>
          </a:p>
        </p:txBody>
      </p:sp>
      <p:sp>
        <p:nvSpPr>
          <p:cNvPr id="376" name="Google Shape;376;p39"/>
          <p:cNvSpPr txBox="1">
            <a:spLocks noGrp="1"/>
          </p:cNvSpPr>
          <p:nvPr>
            <p:ph type="body" idx="1"/>
          </p:nvPr>
        </p:nvSpPr>
        <p:spPr>
          <a:xfrm>
            <a:off x="409165" y="1263668"/>
            <a:ext cx="8368200" cy="3078900"/>
          </a:xfrm>
          <a:prstGeom prst="rect">
            <a:avLst/>
          </a:prstGeom>
        </p:spPr>
        <p:txBody>
          <a:bodyPr spcFirstLastPara="1" wrap="square" lIns="68575" tIns="34275" rIns="68575" bIns="34275" anchor="t" anchorCtr="0">
            <a:normAutofit/>
          </a:bodyPr>
          <a:lstStyle/>
          <a:p>
            <a:pPr lvl="1" indent="-361950">
              <a:lnSpc>
                <a:spcPct val="150000"/>
              </a:lnSpc>
              <a:buSzPts val="2100"/>
              <a:buFont typeface="Wingdings" pitchFamily="2" charset="2"/>
              <a:buChar char="Ø"/>
            </a:pPr>
            <a:r>
              <a:rPr lang="en" sz="2000" dirty="0">
                <a:latin typeface="Arial" pitchFamily="34" charset="0"/>
                <a:ea typeface="Times New Roman"/>
                <a:cs typeface="Arial" pitchFamily="34" charset="0"/>
                <a:sym typeface="Times New Roman"/>
              </a:rPr>
              <a:t>Improve User Interface Design</a:t>
            </a:r>
            <a:endParaRPr sz="2000" dirty="0">
              <a:latin typeface="Arial" pitchFamily="34" charset="0"/>
              <a:ea typeface="Times New Roman"/>
              <a:cs typeface="Arial" pitchFamily="34" charset="0"/>
              <a:sym typeface="Times New Roman"/>
            </a:endParaRPr>
          </a:p>
          <a:p>
            <a:pPr lvl="1" indent="-361950">
              <a:lnSpc>
                <a:spcPct val="150000"/>
              </a:lnSpc>
              <a:spcBef>
                <a:spcPts val="0"/>
              </a:spcBef>
              <a:buSzPts val="2100"/>
              <a:buFont typeface="Wingdings" pitchFamily="2" charset="2"/>
              <a:buChar char="Ø"/>
            </a:pPr>
            <a:r>
              <a:rPr lang="en" sz="2000" dirty="0">
                <a:latin typeface="Arial" pitchFamily="34" charset="0"/>
                <a:ea typeface="Times New Roman"/>
                <a:cs typeface="Arial" pitchFamily="34" charset="0"/>
                <a:sym typeface="Times New Roman"/>
              </a:rPr>
              <a:t>Add Barcode Scanning Integration</a:t>
            </a:r>
            <a:endParaRPr sz="2000" dirty="0">
              <a:latin typeface="Arial" pitchFamily="34" charset="0"/>
              <a:ea typeface="Times New Roman"/>
              <a:cs typeface="Arial" pitchFamily="34" charset="0"/>
              <a:sym typeface="Times New Roman"/>
            </a:endParaRPr>
          </a:p>
          <a:p>
            <a:pPr lvl="1" indent="-361950">
              <a:lnSpc>
                <a:spcPct val="150000"/>
              </a:lnSpc>
              <a:spcBef>
                <a:spcPts val="0"/>
              </a:spcBef>
              <a:buSzPts val="2100"/>
              <a:buFont typeface="Wingdings" pitchFamily="2" charset="2"/>
              <a:buChar char="Ø"/>
            </a:pPr>
            <a:r>
              <a:rPr lang="en" sz="2000" dirty="0">
                <a:latin typeface="Arial" pitchFamily="34" charset="0"/>
                <a:ea typeface="Times New Roman"/>
                <a:cs typeface="Arial" pitchFamily="34" charset="0"/>
                <a:sym typeface="Times New Roman"/>
              </a:rPr>
              <a:t>Implement Advanced Search and Filter Options</a:t>
            </a:r>
            <a:endParaRPr sz="2000" dirty="0">
              <a:latin typeface="Arial" pitchFamily="34" charset="0"/>
              <a:ea typeface="Times New Roman"/>
              <a:cs typeface="Arial" pitchFamily="34" charset="0"/>
              <a:sym typeface="Times New Roman"/>
            </a:endParaRPr>
          </a:p>
          <a:p>
            <a:pPr lvl="1" indent="-361950">
              <a:lnSpc>
                <a:spcPct val="150000"/>
              </a:lnSpc>
              <a:spcBef>
                <a:spcPts val="0"/>
              </a:spcBef>
              <a:buSzPts val="2100"/>
              <a:buFont typeface="Wingdings" pitchFamily="2" charset="2"/>
              <a:buChar char="Ø"/>
            </a:pPr>
            <a:r>
              <a:rPr lang="en" sz="2000" dirty="0">
                <a:latin typeface="Arial" pitchFamily="34" charset="0"/>
                <a:ea typeface="Times New Roman"/>
                <a:cs typeface="Arial" pitchFamily="34" charset="0"/>
                <a:sym typeface="Times New Roman"/>
              </a:rPr>
              <a:t>Develop Mobile App Access</a:t>
            </a:r>
            <a:endParaRPr sz="2000" dirty="0">
              <a:latin typeface="Arial" pitchFamily="34" charset="0"/>
              <a:ea typeface="Times New Roman"/>
              <a:cs typeface="Arial" pitchFamily="34" charset="0"/>
              <a:sym typeface="Times New Roman"/>
            </a:endParaRPr>
          </a:p>
        </p:txBody>
      </p:sp>
      <p:sp>
        <p:nvSpPr>
          <p:cNvPr id="2" name="Slide Number Placeholder 1"/>
          <p:cNvSpPr>
            <a:spLocks noGrp="1"/>
          </p:cNvSpPr>
          <p:nvPr>
            <p:ph type="sldNum" idx="12"/>
          </p:nvPr>
        </p:nvSpPr>
        <p:spPr>
          <a:xfrm>
            <a:off x="8419293" y="4610052"/>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24</a:t>
            </a:fld>
            <a:endParaRPr lang="en"/>
          </a:p>
        </p:txBody>
      </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0"/>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ea typeface="Times New Roman"/>
                <a:cs typeface="Calibri" pitchFamily="34" charset="0"/>
                <a:sym typeface="Times New Roman"/>
              </a:rPr>
              <a:t>Conclusion</a:t>
            </a:r>
            <a:endParaRPr sz="3200" b="1" dirty="0">
              <a:solidFill>
                <a:schemeClr val="accent1">
                  <a:lumMod val="75000"/>
                </a:schemeClr>
              </a:solidFill>
              <a:latin typeface="Calibri" pitchFamily="34" charset="0"/>
              <a:ea typeface="Times New Roman"/>
              <a:cs typeface="Calibri" pitchFamily="34" charset="0"/>
              <a:sym typeface="Times New Roman"/>
            </a:endParaRPr>
          </a:p>
        </p:txBody>
      </p:sp>
      <p:sp>
        <p:nvSpPr>
          <p:cNvPr id="382" name="Google Shape;382;p40"/>
          <p:cNvSpPr txBox="1">
            <a:spLocks noGrp="1"/>
          </p:cNvSpPr>
          <p:nvPr>
            <p:ph type="body" idx="1"/>
          </p:nvPr>
        </p:nvSpPr>
        <p:spPr>
          <a:xfrm>
            <a:off x="404037" y="786809"/>
            <a:ext cx="8012850" cy="2453432"/>
          </a:xfrm>
          <a:prstGeom prst="rect">
            <a:avLst/>
          </a:prstGeom>
        </p:spPr>
        <p:txBody>
          <a:bodyPr spcFirstLastPara="1" wrap="square" lIns="68575" tIns="34275" rIns="68575" bIns="34275" anchor="t" anchorCtr="0">
            <a:normAutofit fontScale="25000" lnSpcReduction="20000"/>
          </a:bodyPr>
          <a:lstStyle/>
          <a:p>
            <a:pPr marL="0" lvl="0" indent="0" algn="l" rtl="0">
              <a:spcBef>
                <a:spcPts val="800"/>
              </a:spcBef>
              <a:spcAft>
                <a:spcPts val="0"/>
              </a:spcAft>
              <a:buClr>
                <a:schemeClr val="dk1"/>
              </a:buClr>
              <a:buSzPts val="1100"/>
              <a:buFont typeface="Arial"/>
              <a:buNone/>
            </a:pPr>
            <a:endParaRPr dirty="0"/>
          </a:p>
          <a:p>
            <a:pPr marL="0" lvl="0" indent="0" algn="l" rtl="0">
              <a:spcBef>
                <a:spcPts val="800"/>
              </a:spcBef>
              <a:spcAft>
                <a:spcPts val="0"/>
              </a:spcAft>
              <a:buClr>
                <a:schemeClr val="dk1"/>
              </a:buClr>
              <a:buSzPts val="1100"/>
              <a:buFont typeface="Arial"/>
              <a:buNone/>
            </a:pPr>
            <a:endParaRPr dirty="0"/>
          </a:p>
          <a:p>
            <a:pPr marL="0" lvl="0" indent="0" algn="just" rtl="0">
              <a:lnSpc>
                <a:spcPct val="120000"/>
              </a:lnSpc>
              <a:spcBef>
                <a:spcPts val="800"/>
              </a:spcBef>
              <a:spcAft>
                <a:spcPts val="0"/>
              </a:spcAft>
              <a:buClr>
                <a:schemeClr val="dk1"/>
              </a:buClr>
              <a:buSzPts val="1100"/>
              <a:buFont typeface="Arial"/>
              <a:buNone/>
            </a:pPr>
            <a:r>
              <a:rPr lang="en" sz="8800" dirty="0">
                <a:latin typeface="Arial" pitchFamily="34" charset="0"/>
                <a:ea typeface="Times New Roman"/>
                <a:cs typeface="Arial" pitchFamily="34" charset="0"/>
                <a:sym typeface="Times New Roman"/>
              </a:rPr>
              <a:t>In summary, the Pharmacy Inventory Management and Billing System meets the needs of small to medium-sized pharmacies by providing an easy-to-use platform for managing inventory, billing, and transactions. It improves accuracy, keeps stock information up-to-date, and ensures secure financial handling, making pharmacy operations smoother and more reliable.</a:t>
            </a:r>
            <a:endParaRPr sz="8800" dirty="0">
              <a:latin typeface="Arial" pitchFamily="34" charset="0"/>
              <a:ea typeface="Times New Roman"/>
              <a:cs typeface="Arial" pitchFamily="34" charset="0"/>
              <a:sym typeface="Times New Roman"/>
            </a:endParaRPr>
          </a:p>
          <a:p>
            <a:pPr marL="0" lvl="0" indent="0" algn="l" rtl="0">
              <a:spcBef>
                <a:spcPts val="800"/>
              </a:spcBef>
              <a:spcAft>
                <a:spcPts val="0"/>
              </a:spcAft>
              <a:buNone/>
            </a:pPr>
            <a:endParaRPr dirty="0"/>
          </a:p>
        </p:txBody>
      </p:sp>
      <p:sp>
        <p:nvSpPr>
          <p:cNvPr id="2" name="Slide Number Placeholder 1"/>
          <p:cNvSpPr>
            <a:spLocks noGrp="1"/>
          </p:cNvSpPr>
          <p:nvPr>
            <p:ph type="sldNum" idx="12"/>
          </p:nvPr>
        </p:nvSpPr>
        <p:spPr>
          <a:xfrm>
            <a:off x="8429926" y="4620685"/>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25</a:t>
            </a:fld>
            <a:endParaRPr lang="en"/>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References</a:t>
            </a:r>
            <a:endParaRPr lang="en-US" dirty="0">
              <a:solidFill>
                <a:schemeClr val="accent1">
                  <a:lumMod val="75000"/>
                </a:schemeClr>
              </a:solidFill>
            </a:endParaRPr>
          </a:p>
        </p:txBody>
      </p:sp>
      <p:sp>
        <p:nvSpPr>
          <p:cNvPr id="3" name="Text Placeholder 2"/>
          <p:cNvSpPr>
            <a:spLocks noGrp="1"/>
          </p:cNvSpPr>
          <p:nvPr>
            <p:ph type="body" idx="1"/>
          </p:nvPr>
        </p:nvSpPr>
        <p:spPr/>
        <p:txBody>
          <a:bodyPr>
            <a:normAutofit/>
          </a:bodyPr>
          <a:lstStyle/>
          <a:p>
            <a:r>
              <a:rPr lang="en-US" sz="1800" dirty="0"/>
              <a:t>1. </a:t>
            </a:r>
            <a:r>
              <a:rPr lang="en-US" sz="1800" i="1" dirty="0"/>
              <a:t>Library Management System. </a:t>
            </a:r>
            <a:r>
              <a:rPr lang="en-US" sz="1800" b="1" dirty="0"/>
              <a:t>Sharma, </a:t>
            </a:r>
            <a:r>
              <a:rPr lang="en-US" sz="1800" b="1" dirty="0" err="1"/>
              <a:t>Shourabh</a:t>
            </a:r>
            <a:r>
              <a:rPr lang="en-US" sz="1800" b="1" dirty="0"/>
              <a:t>, et al., et al.</a:t>
            </a:r>
            <a:r>
              <a:rPr lang="en-US" sz="1800" dirty="0"/>
              <a:t> </a:t>
            </a:r>
            <a:r>
              <a:rPr lang="en-US" sz="1800" dirty="0" err="1"/>
              <a:t>s.l</a:t>
            </a:r>
            <a:r>
              <a:rPr lang="en-US" sz="1800" dirty="0"/>
              <a:t>. : IJRASET, 05 08, 2022, </a:t>
            </a:r>
            <a:r>
              <a:rPr lang="en-US" sz="1800" dirty="0" err="1"/>
              <a:t>Ijraset</a:t>
            </a:r>
            <a:r>
              <a:rPr lang="en-US" sz="1800" dirty="0"/>
              <a:t> Journal For Research in Applied Science and Engineering Technology.</a:t>
            </a:r>
          </a:p>
          <a:p>
            <a:r>
              <a:rPr lang="en-US" sz="1800" dirty="0"/>
              <a:t>2. </a:t>
            </a:r>
            <a:r>
              <a:rPr lang="en-US" sz="1800" i="1" dirty="0"/>
              <a:t>Pharmacy Inventory </a:t>
            </a:r>
            <a:r>
              <a:rPr lang="en-US" sz="1800" i="1" dirty="0" err="1"/>
              <a:t>Managemnet</a:t>
            </a:r>
            <a:r>
              <a:rPr lang="en-US" sz="1800" i="1" dirty="0"/>
              <a:t> System: A comprehensive Guide. </a:t>
            </a:r>
            <a:r>
              <a:rPr lang="en-US" sz="1800" b="1" dirty="0"/>
              <a:t>PARMANANDANI, NIHA.</a:t>
            </a:r>
            <a:r>
              <a:rPr lang="en-US" sz="1800" dirty="0"/>
              <a:t> </a:t>
            </a:r>
            <a:r>
              <a:rPr lang="en-US" sz="1800" dirty="0" err="1"/>
              <a:t>s.l</a:t>
            </a:r>
            <a:r>
              <a:rPr lang="en-US" sz="1800" dirty="0"/>
              <a:t>. : </a:t>
            </a:r>
            <a:r>
              <a:rPr lang="en-US" sz="1800" dirty="0" err="1"/>
              <a:t>Openxcell</a:t>
            </a:r>
            <a:r>
              <a:rPr lang="en-US" sz="1800" dirty="0"/>
              <a:t>, 2024.</a:t>
            </a:r>
          </a:p>
          <a:p>
            <a:r>
              <a:rPr lang="en-US" sz="1800" dirty="0"/>
              <a:t>3. </a:t>
            </a:r>
            <a:r>
              <a:rPr lang="en-US" sz="1800" b="1" dirty="0"/>
              <a:t>Harrington, Thomas C.</a:t>
            </a:r>
            <a:r>
              <a:rPr lang="en-US" sz="1800" dirty="0"/>
              <a:t> Implementing an effective inventory </a:t>
            </a:r>
            <a:r>
              <a:rPr lang="en-US" sz="1800" dirty="0" err="1"/>
              <a:t>managemnet</a:t>
            </a:r>
            <a:r>
              <a:rPr lang="en-US" sz="1800" dirty="0"/>
              <a:t> system. </a:t>
            </a:r>
            <a:r>
              <a:rPr lang="en-US" sz="1800" i="1" dirty="0"/>
              <a:t>International Journal of physical distribution and logistics management. </a:t>
            </a:r>
            <a:r>
              <a:rPr lang="en-US" sz="1800" dirty="0"/>
              <a:t>[Online] pp.17-23.</a:t>
            </a:r>
          </a:p>
          <a:p>
            <a:endParaRPr lang="en-US" sz="2200" dirty="0"/>
          </a:p>
          <a:p>
            <a:endParaRPr lang="en-US" dirty="0"/>
          </a:p>
        </p:txBody>
      </p:sp>
      <p:sp>
        <p:nvSpPr>
          <p:cNvPr id="4" name="Slide Number Placeholder 3"/>
          <p:cNvSpPr>
            <a:spLocks noGrp="1"/>
          </p:cNvSpPr>
          <p:nvPr>
            <p:ph type="sldNum" idx="12"/>
          </p:nvPr>
        </p:nvSpPr>
        <p:spPr>
          <a:xfrm>
            <a:off x="8429926" y="4599419"/>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26</a:t>
            </a:fld>
            <a:endParaRPr lang="en" dirty="0"/>
          </a:p>
        </p:txBody>
      </p:sp>
    </p:spTree>
    <p:extLst>
      <p:ext uri="{BB962C8B-B14F-4D97-AF65-F5344CB8AC3E}">
        <p14:creationId xmlns:p14="http://schemas.microsoft.com/office/powerpoint/2010/main" val="2768673838"/>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27</a:t>
            </a:fld>
            <a:endParaRPr lang="en"/>
          </a:p>
        </p:txBody>
      </p:sp>
      <p:pic>
        <p:nvPicPr>
          <p:cNvPr id="1028" name="Picture 4"/>
          <p:cNvPicPr>
            <a:picLocks noChangeAspect="1" noChangeArrowheads="1"/>
          </p:cNvPicPr>
          <p:nvPr/>
        </p:nvPicPr>
        <p:blipFill>
          <a:blip r:embed="rId2"/>
          <a:srcRect/>
          <a:stretch>
            <a:fillRect/>
          </a:stretch>
        </p:blipFill>
        <p:spPr bwMode="auto">
          <a:xfrm>
            <a:off x="925033" y="223282"/>
            <a:ext cx="7389627" cy="4600787"/>
          </a:xfrm>
          <a:prstGeom prst="rect">
            <a:avLst/>
          </a:prstGeom>
          <a:noFill/>
          <a:ln w="9525">
            <a:noFill/>
            <a:miter lim="800000"/>
            <a:headEnd/>
            <a:tailEnd/>
          </a:ln>
          <a:effectLst/>
        </p:spPr>
      </p:pic>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28</a:t>
            </a:fld>
            <a:endParaRPr lang="en"/>
          </a:p>
        </p:txBody>
      </p:sp>
      <p:pic>
        <p:nvPicPr>
          <p:cNvPr id="64514" name="Picture 2" descr="Text Any Questions and Question Mark — Stock Photo © ChristianChan  #112146766"/>
          <p:cNvPicPr>
            <a:picLocks noChangeAspect="1" noChangeArrowheads="1"/>
          </p:cNvPicPr>
          <p:nvPr/>
        </p:nvPicPr>
        <p:blipFill>
          <a:blip r:embed="rId2"/>
          <a:srcRect/>
          <a:stretch>
            <a:fillRect/>
          </a:stretch>
        </p:blipFill>
        <p:spPr bwMode="auto">
          <a:xfrm>
            <a:off x="520997" y="275640"/>
            <a:ext cx="7899990" cy="4441827"/>
          </a:xfrm>
          <a:prstGeom prst="rect">
            <a:avLst/>
          </a:prstGeom>
          <a:noFill/>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2"/>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cs typeface="Calibri" pitchFamily="34" charset="0"/>
              </a:rPr>
              <a:t>Introduction</a:t>
            </a:r>
            <a:endParaRPr sz="3200" b="1" dirty="0">
              <a:solidFill>
                <a:schemeClr val="accent1">
                  <a:lumMod val="75000"/>
                </a:schemeClr>
              </a:solidFill>
              <a:latin typeface="Calibri" pitchFamily="34" charset="0"/>
              <a:cs typeface="Calibri" pitchFamily="34" charset="0"/>
            </a:endParaRPr>
          </a:p>
        </p:txBody>
      </p:sp>
      <p:sp>
        <p:nvSpPr>
          <p:cNvPr id="269" name="Google Shape;269;p22"/>
          <p:cNvSpPr txBox="1">
            <a:spLocks noGrp="1"/>
          </p:cNvSpPr>
          <p:nvPr>
            <p:ph type="body" idx="1"/>
          </p:nvPr>
        </p:nvSpPr>
        <p:spPr>
          <a:xfrm>
            <a:off x="-1" y="977462"/>
            <a:ext cx="8824511" cy="3803858"/>
          </a:xfrm>
          <a:prstGeom prst="rect">
            <a:avLst/>
          </a:prstGeom>
        </p:spPr>
        <p:txBody>
          <a:bodyPr spcFirstLastPara="1" wrap="square" lIns="68575" tIns="34275" rIns="68575" bIns="34275" anchor="t" anchorCtr="0">
            <a:noAutofit/>
          </a:bodyPr>
          <a:lstStyle/>
          <a:p>
            <a:pPr indent="-349250" algn="just">
              <a:buSzPts val="1900"/>
              <a:buNone/>
            </a:pPr>
            <a:r>
              <a:rPr lang="en-US" sz="1800" dirty="0" smtClean="0">
                <a:solidFill>
                  <a:schemeClr val="tx1">
                    <a:lumMod val="95000"/>
                    <a:lumOff val="5000"/>
                  </a:schemeClr>
                </a:solidFill>
                <a:latin typeface="Arial" pitchFamily="34" charset="0"/>
                <a:cs typeface="Arial" pitchFamily="34" charset="0"/>
              </a:rPr>
              <a:t>    </a:t>
            </a:r>
            <a:r>
              <a:rPr lang="en-US" sz="1800" dirty="0" smtClean="0">
                <a:solidFill>
                  <a:schemeClr val="tx1">
                    <a:lumMod val="95000"/>
                    <a:lumOff val="5000"/>
                  </a:schemeClr>
                </a:solidFill>
                <a:latin typeface="Times New Roman" pitchFamily="18" charset="0"/>
                <a:cs typeface="Times New Roman" pitchFamily="18" charset="0"/>
              </a:rPr>
              <a:t>Pharmacy Inventory and Billing System aims to help in maintaining and managing the records for a pharmaceutical store by improving efficiency, accuracy and security.</a:t>
            </a:r>
          </a:p>
          <a:p>
            <a:pPr indent="-349250" algn="just">
              <a:buSzPts val="1900"/>
              <a:buNone/>
            </a:pPr>
            <a:r>
              <a:rPr lang="en-US" sz="1600" b="1" dirty="0" smtClean="0">
                <a:latin typeface="Times New Roman" pitchFamily="18" charset="0"/>
                <a:cs typeface="Times New Roman" pitchFamily="18" charset="0"/>
              </a:rPr>
              <a:t>     Using the Pharmacy Management System, one can:</a:t>
            </a:r>
          </a:p>
          <a:p>
            <a:pPr lvl="1" algn="just" fontAlgn="base">
              <a:buFont typeface="Wingdings" pitchFamily="2" charset="2"/>
              <a:buChar char="Ø"/>
            </a:pPr>
            <a:r>
              <a:rPr lang="en-US" sz="1400" dirty="0">
                <a:latin typeface="Times New Roman" pitchFamily="18" charset="0"/>
                <a:cs typeface="Times New Roman" pitchFamily="18" charset="0"/>
              </a:rPr>
              <a:t>User Registration and Login</a:t>
            </a:r>
          </a:p>
          <a:p>
            <a:pPr lvl="1" algn="just" fontAlgn="base">
              <a:buFont typeface="Wingdings" pitchFamily="2" charset="2"/>
              <a:buChar char="Ø"/>
            </a:pPr>
            <a:r>
              <a:rPr lang="en-US" sz="1400" dirty="0">
                <a:latin typeface="Times New Roman" pitchFamily="18" charset="0"/>
                <a:cs typeface="Times New Roman" pitchFamily="18" charset="0"/>
              </a:rPr>
              <a:t>Inventory Management</a:t>
            </a:r>
          </a:p>
          <a:p>
            <a:pPr lvl="1" algn="just" fontAlgn="base">
              <a:buFont typeface="Wingdings" pitchFamily="2" charset="2"/>
              <a:buChar char="Ø"/>
            </a:pPr>
            <a:r>
              <a:rPr lang="en-US" sz="1400" dirty="0">
                <a:latin typeface="Times New Roman" pitchFamily="18" charset="0"/>
                <a:cs typeface="Times New Roman" pitchFamily="18" charset="0"/>
              </a:rPr>
              <a:t>Billing and Invoicing</a:t>
            </a:r>
          </a:p>
          <a:p>
            <a:pPr lvl="1" algn="just" fontAlgn="base">
              <a:buFont typeface="Wingdings" pitchFamily="2" charset="2"/>
              <a:buChar char="Ø"/>
            </a:pPr>
            <a:r>
              <a:rPr lang="en-US" sz="1400" dirty="0">
                <a:latin typeface="Times New Roman" pitchFamily="18" charset="0"/>
                <a:cs typeface="Times New Roman" pitchFamily="18" charset="0"/>
              </a:rPr>
              <a:t>Product and Service </a:t>
            </a:r>
            <a:r>
              <a:rPr lang="en-US" sz="1400" dirty="0" smtClean="0">
                <a:latin typeface="Times New Roman" pitchFamily="18" charset="0"/>
                <a:cs typeface="Times New Roman" pitchFamily="18" charset="0"/>
              </a:rPr>
              <a:t>Management </a:t>
            </a:r>
          </a:p>
          <a:p>
            <a:pPr lvl="1" fontAlgn="base">
              <a:buFont typeface="Wingdings" pitchFamily="2" charset="2"/>
              <a:buChar char="Ø"/>
            </a:pPr>
            <a:r>
              <a:rPr lang="en-US" sz="1400" dirty="0">
                <a:latin typeface="Times New Roman" pitchFamily="18" charset="0"/>
                <a:cs typeface="Times New Roman" pitchFamily="18" charset="0"/>
              </a:rPr>
              <a:t>Sales and Transaction History</a:t>
            </a:r>
          </a:p>
          <a:p>
            <a:pPr lvl="1" fontAlgn="base">
              <a:buFont typeface="Wingdings" pitchFamily="2" charset="2"/>
              <a:buChar char="Ø"/>
            </a:pPr>
            <a:r>
              <a:rPr lang="en-US" sz="1400" dirty="0">
                <a:latin typeface="Times New Roman" pitchFamily="18" charset="0"/>
                <a:cs typeface="Times New Roman" pitchFamily="18" charset="0"/>
              </a:rPr>
              <a:t>Expiry and Stock Alerts</a:t>
            </a:r>
          </a:p>
          <a:p>
            <a:pPr lvl="1" fontAlgn="base">
              <a:buFont typeface="Wingdings" pitchFamily="2" charset="2"/>
              <a:buChar char="Ø"/>
            </a:pPr>
            <a:r>
              <a:rPr lang="en-US" sz="1400" dirty="0">
                <a:latin typeface="Times New Roman" pitchFamily="18" charset="0"/>
                <a:cs typeface="Times New Roman" pitchFamily="18" charset="0"/>
              </a:rPr>
              <a:t>Financial Tracking and Reporting</a:t>
            </a:r>
          </a:p>
          <a:p>
            <a:pPr lvl="1" fontAlgn="base">
              <a:buFont typeface="Wingdings" pitchFamily="2" charset="2"/>
              <a:buChar char="Ø"/>
            </a:pPr>
            <a:r>
              <a:rPr lang="en-US" sz="1400" dirty="0">
                <a:latin typeface="Times New Roman" pitchFamily="18" charset="0"/>
                <a:cs typeface="Times New Roman" pitchFamily="18" charset="0"/>
              </a:rPr>
              <a:t>Multi- User Access with Role Management</a:t>
            </a:r>
          </a:p>
          <a:p>
            <a:pPr marL="622300" lvl="1" indent="0" fontAlgn="base">
              <a:buNone/>
            </a:pPr>
            <a:endParaRPr lang="en-US" sz="1200" dirty="0">
              <a:latin typeface="Calibri" pitchFamily="34" charset="0"/>
              <a:cs typeface="Calibri" pitchFamily="34" charset="0"/>
            </a:endParaRPr>
          </a:p>
          <a:p>
            <a:pPr lvl="2" algn="just" fontAlgn="base">
              <a:buFont typeface="Wingdings" pitchFamily="2" charset="2"/>
              <a:buChar char="Ø"/>
            </a:pPr>
            <a:endParaRPr lang="en-US" sz="1000" dirty="0">
              <a:latin typeface="Calibri" pitchFamily="34" charset="0"/>
              <a:cs typeface="Calibri" pitchFamily="34" charset="0"/>
            </a:endParaRPr>
          </a:p>
          <a:p>
            <a:pPr indent="-349250" algn="just">
              <a:buSzPts val="1900"/>
              <a:buFont typeface="Wingdings" pitchFamily="2" charset="2"/>
              <a:buChar char="Ø"/>
            </a:pPr>
            <a:endParaRPr lang="en-US" sz="2200" dirty="0" smtClean="0">
              <a:latin typeface="Calibri" pitchFamily="34" charset="0"/>
              <a:cs typeface="Calibri" pitchFamily="34" charset="0"/>
            </a:endParaRPr>
          </a:p>
          <a:p>
            <a:pPr indent="-349250" algn="just">
              <a:buSzPts val="1900"/>
              <a:buNone/>
            </a:pPr>
            <a:endParaRPr lang="en-US" sz="2200" dirty="0" smtClean="0">
              <a:latin typeface="Arial" pitchFamily="34" charset="0"/>
              <a:cs typeface="Arial" pitchFamily="34" charset="0"/>
            </a:endParaRPr>
          </a:p>
          <a:p>
            <a:pPr marL="0" lvl="0" indent="0" algn="l" rtl="0">
              <a:spcBef>
                <a:spcPts val="800"/>
              </a:spcBef>
              <a:spcAft>
                <a:spcPts val="0"/>
              </a:spcAft>
              <a:buNone/>
            </a:pPr>
            <a:endParaRPr sz="2200" dirty="0"/>
          </a:p>
          <a:p>
            <a:pPr marL="0" lvl="0" indent="0" algn="l" rtl="0">
              <a:spcBef>
                <a:spcPts val="800"/>
              </a:spcBef>
              <a:spcAft>
                <a:spcPts val="0"/>
              </a:spcAft>
              <a:buNone/>
            </a:pPr>
            <a:endParaRPr sz="2200" dirty="0"/>
          </a:p>
          <a:p>
            <a:pPr marL="457200" lvl="0" indent="0" algn="l" rtl="0">
              <a:spcBef>
                <a:spcPts val="800"/>
              </a:spcBef>
              <a:spcAft>
                <a:spcPts val="0"/>
              </a:spcAft>
              <a:buNone/>
            </a:pPr>
            <a:endParaRPr sz="2200" dirty="0"/>
          </a:p>
        </p:txBody>
      </p:sp>
      <p:sp>
        <p:nvSpPr>
          <p:cNvPr id="2" name="Slide Number Placeholder 1"/>
          <p:cNvSpPr>
            <a:spLocks noGrp="1"/>
          </p:cNvSpPr>
          <p:nvPr>
            <p:ph type="sldNum" idx="12"/>
          </p:nvPr>
        </p:nvSpPr>
        <p:spPr>
          <a:xfrm>
            <a:off x="8325293" y="4688958"/>
            <a:ext cx="510363" cy="314696"/>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677" y="1827471"/>
            <a:ext cx="2648835" cy="2648835"/>
          </a:xfrm>
          <a:prstGeom prst="rect">
            <a:avLst/>
          </a:prstGeom>
        </p:spPr>
      </p:pic>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4"/>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cs typeface="Calibri" pitchFamily="34" charset="0"/>
              </a:rPr>
              <a:t>Problem Statement </a:t>
            </a:r>
            <a:endParaRPr sz="3200" b="1" dirty="0">
              <a:solidFill>
                <a:schemeClr val="accent1">
                  <a:lumMod val="75000"/>
                </a:schemeClr>
              </a:solidFill>
              <a:latin typeface="Calibri" pitchFamily="34" charset="0"/>
              <a:cs typeface="Calibri" pitchFamily="34" charset="0"/>
            </a:endParaRPr>
          </a:p>
        </p:txBody>
      </p:sp>
      <p:sp>
        <p:nvSpPr>
          <p:cNvPr id="281" name="Google Shape;281;p24"/>
          <p:cNvSpPr txBox="1">
            <a:spLocks noGrp="1"/>
          </p:cNvSpPr>
          <p:nvPr>
            <p:ph type="body" idx="1"/>
          </p:nvPr>
        </p:nvSpPr>
        <p:spPr>
          <a:xfrm>
            <a:off x="336356" y="1275889"/>
            <a:ext cx="8467402" cy="3487497"/>
          </a:xfrm>
          <a:prstGeom prst="rect">
            <a:avLst/>
          </a:prstGeom>
        </p:spPr>
        <p:txBody>
          <a:bodyPr spcFirstLastPara="1" wrap="square" lIns="68575" tIns="34275" rIns="68575" bIns="34275" anchor="t" anchorCtr="0">
            <a:normAutofit/>
          </a:bodyPr>
          <a:lstStyle/>
          <a:p>
            <a:pPr marL="457200" lvl="0" indent="-349250" algn="l" rtl="0">
              <a:spcBef>
                <a:spcPts val="800"/>
              </a:spcBef>
              <a:spcAft>
                <a:spcPts val="0"/>
              </a:spcAft>
              <a:buSzPts val="1900"/>
              <a:buFont typeface="Times New Roman"/>
              <a:buChar char="●"/>
            </a:pPr>
            <a:r>
              <a:rPr lang="en" sz="2200" dirty="0">
                <a:latin typeface="Arial" pitchFamily="34" charset="0"/>
                <a:ea typeface="Times New Roman"/>
                <a:cs typeface="Arial" pitchFamily="34" charset="0"/>
                <a:sym typeface="Times New Roman"/>
              </a:rPr>
              <a:t>Inefficient Inventory Tracking</a:t>
            </a:r>
            <a:endParaRPr sz="2200" dirty="0">
              <a:latin typeface="Arial" pitchFamily="34" charset="0"/>
              <a:ea typeface="Times New Roman"/>
              <a:cs typeface="Arial" pitchFamily="34" charset="0"/>
              <a:sym typeface="Times New Roman"/>
            </a:endParaRPr>
          </a:p>
          <a:p>
            <a:pPr marL="457200" lvl="0" indent="-349250" algn="l" rtl="0">
              <a:spcBef>
                <a:spcPts val="0"/>
              </a:spcBef>
              <a:spcAft>
                <a:spcPts val="0"/>
              </a:spcAft>
              <a:buSzPts val="1900"/>
              <a:buFont typeface="Times New Roman"/>
              <a:buChar char="●"/>
            </a:pPr>
            <a:r>
              <a:rPr lang="en" sz="2200" dirty="0">
                <a:latin typeface="Arial" pitchFamily="34" charset="0"/>
                <a:ea typeface="Times New Roman"/>
                <a:cs typeface="Arial" pitchFamily="34" charset="0"/>
                <a:sym typeface="Times New Roman"/>
              </a:rPr>
              <a:t>Manual Billing </a:t>
            </a:r>
            <a:r>
              <a:rPr lang="en" sz="2200" dirty="0" smtClean="0">
                <a:latin typeface="Arial" pitchFamily="34" charset="0"/>
                <a:ea typeface="Times New Roman"/>
                <a:cs typeface="Arial" pitchFamily="34" charset="0"/>
                <a:sym typeface="Times New Roman"/>
              </a:rPr>
              <a:t>Errors</a:t>
            </a:r>
            <a:endParaRPr sz="2200" dirty="0">
              <a:latin typeface="Arial" pitchFamily="34" charset="0"/>
              <a:ea typeface="Times New Roman"/>
              <a:cs typeface="Arial" pitchFamily="34" charset="0"/>
              <a:sym typeface="Times New Roman"/>
            </a:endParaRPr>
          </a:p>
          <a:p>
            <a:pPr marL="457200" lvl="0" indent="-349250" algn="l" rtl="0">
              <a:spcBef>
                <a:spcPts val="0"/>
              </a:spcBef>
              <a:spcAft>
                <a:spcPts val="0"/>
              </a:spcAft>
              <a:buSzPts val="1900"/>
              <a:buFont typeface="Times New Roman"/>
              <a:buChar char="●"/>
            </a:pPr>
            <a:r>
              <a:rPr lang="en" sz="2200" dirty="0">
                <a:latin typeface="Arial" pitchFamily="34" charset="0"/>
                <a:ea typeface="Times New Roman"/>
                <a:cs typeface="Arial" pitchFamily="34" charset="0"/>
                <a:sym typeface="Times New Roman"/>
              </a:rPr>
              <a:t>Time Consuming Transaction Processing</a:t>
            </a:r>
            <a:endParaRPr sz="2200" dirty="0">
              <a:latin typeface="Arial" pitchFamily="34" charset="0"/>
              <a:ea typeface="Times New Roman"/>
              <a:cs typeface="Arial" pitchFamily="34" charset="0"/>
              <a:sym typeface="Times New Roman"/>
            </a:endParaRPr>
          </a:p>
          <a:p>
            <a:pPr marL="457200" lvl="0" indent="0" algn="l" rtl="0">
              <a:spcBef>
                <a:spcPts val="800"/>
              </a:spcBef>
              <a:spcAft>
                <a:spcPts val="0"/>
              </a:spcAft>
              <a:buNone/>
            </a:pPr>
            <a:endParaRPr dirty="0"/>
          </a:p>
        </p:txBody>
      </p:sp>
      <p:sp>
        <p:nvSpPr>
          <p:cNvPr id="2" name="Slide Number Placeholder 1"/>
          <p:cNvSpPr>
            <a:spLocks noGrp="1"/>
          </p:cNvSpPr>
          <p:nvPr>
            <p:ph type="sldNum" idx="12"/>
          </p:nvPr>
        </p:nvSpPr>
        <p:spPr>
          <a:xfrm>
            <a:off x="8302337" y="4556891"/>
            <a:ext cx="554584" cy="408514"/>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cs typeface="Calibri" pitchFamily="34" charset="0"/>
              </a:rPr>
              <a:t>Objectives</a:t>
            </a:r>
            <a:endParaRPr sz="3200" b="1" dirty="0">
              <a:solidFill>
                <a:schemeClr val="accent1">
                  <a:lumMod val="75000"/>
                </a:schemeClr>
              </a:solidFill>
              <a:latin typeface="Calibri" pitchFamily="34" charset="0"/>
              <a:cs typeface="Calibri" pitchFamily="34" charset="0"/>
            </a:endParaRPr>
          </a:p>
        </p:txBody>
      </p:sp>
      <p:sp>
        <p:nvSpPr>
          <p:cNvPr id="287" name="Google Shape;287;p25"/>
          <p:cNvSpPr txBox="1">
            <a:spLocks noGrp="1"/>
          </p:cNvSpPr>
          <p:nvPr>
            <p:ph type="body" idx="1"/>
          </p:nvPr>
        </p:nvSpPr>
        <p:spPr>
          <a:xfrm>
            <a:off x="260310" y="1155863"/>
            <a:ext cx="8368200" cy="3078900"/>
          </a:xfrm>
          <a:prstGeom prst="rect">
            <a:avLst/>
          </a:prstGeom>
        </p:spPr>
        <p:txBody>
          <a:bodyPr spcFirstLastPara="1" wrap="square" lIns="68575" tIns="34275" rIns="68575" bIns="34275" anchor="t" anchorCtr="0">
            <a:normAutofit lnSpcReduction="10000"/>
          </a:bodyPr>
          <a:lstStyle/>
          <a:p>
            <a:pPr marL="457200" lvl="0" indent="-368300" algn="l" rtl="0">
              <a:lnSpc>
                <a:spcPct val="150000"/>
              </a:lnSpc>
              <a:spcBef>
                <a:spcPts val="1200"/>
              </a:spcBef>
              <a:spcAft>
                <a:spcPts val="0"/>
              </a:spcAft>
              <a:buClr>
                <a:srgbClr val="1F2328"/>
              </a:buClr>
              <a:buSzPts val="2200"/>
              <a:buFont typeface="Times New Roman"/>
              <a:buChar char="●"/>
            </a:pPr>
            <a:r>
              <a:rPr lang="en" sz="2200" dirty="0">
                <a:solidFill>
                  <a:srgbClr val="1F2328"/>
                </a:solidFill>
                <a:highlight>
                  <a:srgbClr val="FFFFFF"/>
                </a:highlight>
                <a:latin typeface="Arial" pitchFamily="34" charset="0"/>
                <a:ea typeface="Times New Roman"/>
                <a:cs typeface="Arial" pitchFamily="34" charset="0"/>
                <a:sym typeface="Times New Roman"/>
              </a:rPr>
              <a:t>User-Friendly Interface</a:t>
            </a:r>
            <a:endParaRPr sz="2200" dirty="0">
              <a:solidFill>
                <a:srgbClr val="1F2328"/>
              </a:solidFill>
              <a:highlight>
                <a:srgbClr val="FFFFFF"/>
              </a:highlight>
              <a:latin typeface="Arial" pitchFamily="34" charset="0"/>
              <a:ea typeface="Times New Roman"/>
              <a:cs typeface="Arial" pitchFamily="34" charset="0"/>
              <a:sym typeface="Times New Roman"/>
            </a:endParaRPr>
          </a:p>
          <a:p>
            <a:pPr marL="457200" lvl="0" indent="-368300" algn="l" rtl="0">
              <a:lnSpc>
                <a:spcPct val="150000"/>
              </a:lnSpc>
              <a:spcBef>
                <a:spcPts val="0"/>
              </a:spcBef>
              <a:spcAft>
                <a:spcPts val="0"/>
              </a:spcAft>
              <a:buClr>
                <a:srgbClr val="1F2328"/>
              </a:buClr>
              <a:buSzPts val="2200"/>
              <a:buFont typeface="Times New Roman"/>
              <a:buChar char="●"/>
            </a:pPr>
            <a:r>
              <a:rPr lang="en" sz="2200" dirty="0">
                <a:solidFill>
                  <a:srgbClr val="1F2328"/>
                </a:solidFill>
                <a:highlight>
                  <a:srgbClr val="FFFFFF"/>
                </a:highlight>
                <a:latin typeface="Arial" pitchFamily="34" charset="0"/>
                <a:ea typeface="Times New Roman"/>
                <a:cs typeface="Arial" pitchFamily="34" charset="0"/>
                <a:sym typeface="Times New Roman"/>
              </a:rPr>
              <a:t>Automated Inventory &amp;  Billing Processes</a:t>
            </a:r>
            <a:endParaRPr sz="2200" dirty="0">
              <a:solidFill>
                <a:srgbClr val="1F2328"/>
              </a:solidFill>
              <a:highlight>
                <a:srgbClr val="FFFFFF"/>
              </a:highlight>
              <a:latin typeface="Arial" pitchFamily="34" charset="0"/>
              <a:ea typeface="Times New Roman"/>
              <a:cs typeface="Arial" pitchFamily="34" charset="0"/>
              <a:sym typeface="Times New Roman"/>
            </a:endParaRPr>
          </a:p>
          <a:p>
            <a:pPr marL="457200" lvl="0" indent="-368300" algn="l" rtl="0">
              <a:lnSpc>
                <a:spcPct val="150000"/>
              </a:lnSpc>
              <a:spcBef>
                <a:spcPts val="0"/>
              </a:spcBef>
              <a:spcAft>
                <a:spcPts val="0"/>
              </a:spcAft>
              <a:buClr>
                <a:srgbClr val="1F2328"/>
              </a:buClr>
              <a:buSzPts val="2200"/>
              <a:buFont typeface="Times New Roman"/>
              <a:buChar char="●"/>
            </a:pPr>
            <a:r>
              <a:rPr lang="en" sz="2200" dirty="0">
                <a:solidFill>
                  <a:srgbClr val="1F2328"/>
                </a:solidFill>
                <a:highlight>
                  <a:srgbClr val="FFFFFF"/>
                </a:highlight>
                <a:latin typeface="Arial" pitchFamily="34" charset="0"/>
                <a:ea typeface="Times New Roman"/>
                <a:cs typeface="Arial" pitchFamily="34" charset="0"/>
                <a:sym typeface="Times New Roman"/>
              </a:rPr>
              <a:t>Provides fast searching capabilities</a:t>
            </a:r>
            <a:endParaRPr sz="2200" dirty="0">
              <a:solidFill>
                <a:srgbClr val="1F2328"/>
              </a:solidFill>
              <a:highlight>
                <a:srgbClr val="FFFFFF"/>
              </a:highlight>
              <a:latin typeface="Arial" pitchFamily="34" charset="0"/>
              <a:ea typeface="Times New Roman"/>
              <a:cs typeface="Arial" pitchFamily="34" charset="0"/>
              <a:sym typeface="Times New Roman"/>
            </a:endParaRPr>
          </a:p>
          <a:p>
            <a:pPr marL="457200" lvl="0" indent="-368300" algn="l" rtl="0">
              <a:lnSpc>
                <a:spcPct val="150000"/>
              </a:lnSpc>
              <a:spcBef>
                <a:spcPts val="0"/>
              </a:spcBef>
              <a:spcAft>
                <a:spcPts val="0"/>
              </a:spcAft>
              <a:buClr>
                <a:srgbClr val="1F2328"/>
              </a:buClr>
              <a:buSzPts val="2200"/>
              <a:buFont typeface="Times New Roman"/>
              <a:buChar char="●"/>
            </a:pPr>
            <a:r>
              <a:rPr lang="en" sz="2200" dirty="0">
                <a:solidFill>
                  <a:srgbClr val="1F2328"/>
                </a:solidFill>
                <a:highlight>
                  <a:srgbClr val="FFFFFF"/>
                </a:highlight>
                <a:latin typeface="Arial" pitchFamily="34" charset="0"/>
                <a:ea typeface="Times New Roman"/>
                <a:cs typeface="Arial" pitchFamily="34" charset="0"/>
                <a:sym typeface="Times New Roman"/>
              </a:rPr>
              <a:t>Resource Optimization through Digitalization</a:t>
            </a:r>
            <a:endParaRPr sz="2200" dirty="0">
              <a:solidFill>
                <a:srgbClr val="1F2328"/>
              </a:solidFill>
              <a:highlight>
                <a:srgbClr val="FFFFFF"/>
              </a:highlight>
              <a:latin typeface="Arial" pitchFamily="34" charset="0"/>
              <a:ea typeface="Times New Roman"/>
              <a:cs typeface="Arial" pitchFamily="34" charset="0"/>
              <a:sym typeface="Times New Roman"/>
            </a:endParaRPr>
          </a:p>
          <a:p>
            <a:pPr marL="457200" lvl="0" indent="-368300" algn="l" rtl="0">
              <a:lnSpc>
                <a:spcPct val="150000"/>
              </a:lnSpc>
              <a:spcBef>
                <a:spcPts val="0"/>
              </a:spcBef>
              <a:spcAft>
                <a:spcPts val="0"/>
              </a:spcAft>
              <a:buClr>
                <a:srgbClr val="1F2328"/>
              </a:buClr>
              <a:buSzPts val="2200"/>
              <a:buFont typeface="Times New Roman"/>
              <a:buChar char="●"/>
            </a:pPr>
            <a:r>
              <a:rPr lang="en" sz="2200" dirty="0">
                <a:solidFill>
                  <a:srgbClr val="1F2328"/>
                </a:solidFill>
                <a:highlight>
                  <a:srgbClr val="FFFFFF"/>
                </a:highlight>
                <a:latin typeface="Arial" pitchFamily="34" charset="0"/>
                <a:ea typeface="Times New Roman"/>
                <a:cs typeface="Arial" pitchFamily="34" charset="0"/>
                <a:sym typeface="Times New Roman"/>
              </a:rPr>
              <a:t>Generate alerts and reports as required on sales and medicines.</a:t>
            </a:r>
            <a:endParaRPr sz="2200" dirty="0">
              <a:solidFill>
                <a:srgbClr val="1F2328"/>
              </a:solidFill>
              <a:highlight>
                <a:srgbClr val="FFFFFF"/>
              </a:highlight>
              <a:latin typeface="Arial" pitchFamily="34" charset="0"/>
              <a:ea typeface="Times New Roman"/>
              <a:cs typeface="Arial" pitchFamily="34" charset="0"/>
              <a:sym typeface="Times New Roman"/>
            </a:endParaRPr>
          </a:p>
          <a:p>
            <a:pPr marL="0" lvl="0" indent="0" algn="l" rtl="0">
              <a:spcBef>
                <a:spcPts val="1200"/>
              </a:spcBef>
              <a:spcAft>
                <a:spcPts val="0"/>
              </a:spcAft>
              <a:buNone/>
            </a:pPr>
            <a:endParaRPr dirty="0"/>
          </a:p>
        </p:txBody>
      </p:sp>
      <p:sp>
        <p:nvSpPr>
          <p:cNvPr id="2" name="Slide Number Placeholder 1"/>
          <p:cNvSpPr>
            <a:spLocks noGrp="1"/>
          </p:cNvSpPr>
          <p:nvPr>
            <p:ph type="sldNum" idx="12"/>
          </p:nvPr>
        </p:nvSpPr>
        <p:spPr>
          <a:xfrm>
            <a:off x="8355500" y="4588789"/>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6"/>
          <p:cNvSpPr txBox="1">
            <a:spLocks noGrp="1"/>
          </p:cNvSpPr>
          <p:nvPr>
            <p:ph type="title"/>
          </p:nvPr>
        </p:nvSpPr>
        <p:spPr>
          <a:xfrm>
            <a:off x="387900" y="0"/>
            <a:ext cx="8368200" cy="6861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cs typeface="Calibri" pitchFamily="34" charset="0"/>
              </a:rPr>
              <a:t>Scope</a:t>
            </a:r>
            <a:r>
              <a:rPr lang="en" dirty="0">
                <a:solidFill>
                  <a:schemeClr val="accent1">
                    <a:lumMod val="75000"/>
                  </a:schemeClr>
                </a:solidFill>
              </a:rPr>
              <a:t> </a:t>
            </a:r>
            <a:endParaRPr dirty="0">
              <a:solidFill>
                <a:schemeClr val="accent1">
                  <a:lumMod val="75000"/>
                </a:schemeClr>
              </a:solidFill>
            </a:endParaRPr>
          </a:p>
        </p:txBody>
      </p:sp>
      <p:sp>
        <p:nvSpPr>
          <p:cNvPr id="293" name="Google Shape;293;p26"/>
          <p:cNvSpPr txBox="1">
            <a:spLocks noGrp="1"/>
          </p:cNvSpPr>
          <p:nvPr>
            <p:ph type="body" idx="1"/>
          </p:nvPr>
        </p:nvSpPr>
        <p:spPr>
          <a:xfrm>
            <a:off x="352540" y="991518"/>
            <a:ext cx="8348476" cy="2629755"/>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dirty="0"/>
          </a:p>
          <a:p>
            <a:pPr marL="457200" lvl="0" indent="0" algn="l" rtl="0">
              <a:spcBef>
                <a:spcPts val="1200"/>
              </a:spcBef>
              <a:spcAft>
                <a:spcPts val="0"/>
              </a:spcAft>
              <a:buNone/>
            </a:pPr>
            <a:endParaRPr dirty="0"/>
          </a:p>
          <a:p>
            <a:pPr marL="457200" lvl="0" indent="0" algn="l" rtl="0">
              <a:spcBef>
                <a:spcPts val="800"/>
              </a:spcBef>
              <a:spcAft>
                <a:spcPts val="0"/>
              </a:spcAft>
              <a:buNone/>
            </a:pPr>
            <a:endParaRPr dirty="0"/>
          </a:p>
        </p:txBody>
      </p:sp>
      <p:sp>
        <p:nvSpPr>
          <p:cNvPr id="4" name="TextBox 3"/>
          <p:cNvSpPr txBox="1"/>
          <p:nvPr/>
        </p:nvSpPr>
        <p:spPr>
          <a:xfrm>
            <a:off x="220339" y="605928"/>
            <a:ext cx="8615189" cy="4847481"/>
          </a:xfrm>
          <a:prstGeom prst="rect">
            <a:avLst/>
          </a:prstGeom>
          <a:noFill/>
        </p:spPr>
        <p:txBody>
          <a:bodyPr wrap="square" rtlCol="0">
            <a:spAutoFit/>
          </a:bodyPr>
          <a:lstStyle/>
          <a:p>
            <a:pPr lvl="0" algn="just">
              <a:spcBef>
                <a:spcPts val="1200"/>
              </a:spcBef>
              <a:buClr>
                <a:schemeClr val="dk1"/>
              </a:buClr>
              <a:buSzPts val="275"/>
            </a:pPr>
            <a:r>
              <a:rPr lang="en-US" sz="2200" dirty="0" smtClean="0">
                <a:solidFill>
                  <a:schemeClr val="dk1"/>
                </a:solidFill>
                <a:latin typeface="Arial" pitchFamily="34" charset="0"/>
                <a:ea typeface="Times New Roman"/>
                <a:cs typeface="Arial" pitchFamily="34" charset="0"/>
                <a:sym typeface="Times New Roman"/>
              </a:rPr>
              <a:t>This system can be used in various establishments, such as retail pharmacies, clinics, and small medical stores, which require efficient management of inventory and streamlined billing processes.</a:t>
            </a:r>
          </a:p>
          <a:p>
            <a:pPr marL="457200" lvl="0" indent="-342900" algn="just">
              <a:lnSpc>
                <a:spcPct val="150000"/>
              </a:lnSpc>
              <a:spcBef>
                <a:spcPts val="1200"/>
              </a:spcBef>
              <a:buSzPct val="100000"/>
              <a:buFont typeface="Wingdings" pitchFamily="2" charset="2"/>
              <a:buChar char="Ø"/>
            </a:pPr>
            <a:r>
              <a:rPr lang="en-US" sz="1800" dirty="0" smtClean="0">
                <a:solidFill>
                  <a:schemeClr val="dk1"/>
                </a:solidFill>
                <a:latin typeface="Arial" pitchFamily="34" charset="0"/>
                <a:ea typeface="Times New Roman"/>
                <a:cs typeface="Arial" pitchFamily="34" charset="0"/>
                <a:sym typeface="Times New Roman"/>
              </a:rPr>
              <a:t> Manage Inventory</a:t>
            </a:r>
          </a:p>
          <a:p>
            <a:pPr marL="457200" lvl="0" indent="-323850" algn="just">
              <a:lnSpc>
                <a:spcPct val="150000"/>
              </a:lnSpc>
              <a:buSzPct val="100000"/>
              <a:buFont typeface="Wingdings" pitchFamily="2" charset="2"/>
              <a:buChar char="Ø"/>
            </a:pPr>
            <a:r>
              <a:rPr lang="en-US" sz="1800" dirty="0" smtClean="0">
                <a:solidFill>
                  <a:schemeClr val="dk1"/>
                </a:solidFill>
                <a:latin typeface="Arial" pitchFamily="34" charset="0"/>
                <a:ea typeface="Times New Roman"/>
                <a:cs typeface="Arial" pitchFamily="34" charset="0"/>
                <a:sym typeface="Times New Roman"/>
              </a:rPr>
              <a:t> Handle Billing and Sales</a:t>
            </a:r>
          </a:p>
          <a:p>
            <a:pPr marL="457200" lvl="0" indent="-323850" algn="just">
              <a:lnSpc>
                <a:spcPct val="150000"/>
              </a:lnSpc>
              <a:buSzPct val="100000"/>
              <a:buFont typeface="Wingdings" pitchFamily="2" charset="2"/>
              <a:buChar char="Ø"/>
            </a:pPr>
            <a:r>
              <a:rPr lang="en-US" sz="1800" dirty="0" smtClean="0">
                <a:solidFill>
                  <a:schemeClr val="dk1"/>
                </a:solidFill>
                <a:latin typeface="Arial" pitchFamily="34" charset="0"/>
                <a:ea typeface="Times New Roman"/>
                <a:cs typeface="Arial" pitchFamily="34" charset="0"/>
                <a:sym typeface="Times New Roman"/>
              </a:rPr>
              <a:t> Supplier and Purchase Management</a:t>
            </a:r>
          </a:p>
          <a:p>
            <a:pPr marL="457200" lvl="0" indent="-323850" algn="just">
              <a:lnSpc>
                <a:spcPct val="150000"/>
              </a:lnSpc>
              <a:buSzPct val="100000"/>
              <a:buFont typeface="Wingdings" pitchFamily="2" charset="2"/>
              <a:buChar char="Ø"/>
            </a:pPr>
            <a:r>
              <a:rPr lang="en-US" sz="1800" dirty="0" smtClean="0">
                <a:solidFill>
                  <a:schemeClr val="dk1"/>
                </a:solidFill>
                <a:latin typeface="Arial" pitchFamily="34" charset="0"/>
                <a:ea typeface="Times New Roman"/>
                <a:cs typeface="Arial" pitchFamily="34" charset="0"/>
                <a:sym typeface="Times New Roman"/>
              </a:rPr>
              <a:t> Customer and Prescription Records</a:t>
            </a:r>
          </a:p>
          <a:p>
            <a:pPr marL="457200" lvl="0" indent="-323850" algn="just">
              <a:lnSpc>
                <a:spcPct val="150000"/>
              </a:lnSpc>
              <a:buSzPct val="100000"/>
              <a:buFont typeface="Wingdings" pitchFamily="2" charset="2"/>
              <a:buChar char="Ø"/>
            </a:pPr>
            <a:r>
              <a:rPr lang="en-US" sz="1800" dirty="0" smtClean="0">
                <a:solidFill>
                  <a:schemeClr val="dk1"/>
                </a:solidFill>
                <a:latin typeface="Arial" pitchFamily="34" charset="0"/>
                <a:ea typeface="Times New Roman"/>
                <a:cs typeface="Arial" pitchFamily="34" charset="0"/>
                <a:sym typeface="Times New Roman"/>
              </a:rPr>
              <a:t> Employee Management</a:t>
            </a:r>
          </a:p>
          <a:p>
            <a:pPr marL="457200" lvl="0" indent="-323850" algn="just">
              <a:lnSpc>
                <a:spcPct val="150000"/>
              </a:lnSpc>
              <a:buSzPct val="100000"/>
              <a:buFont typeface="Wingdings" pitchFamily="2" charset="2"/>
              <a:buChar char="Ø"/>
            </a:pPr>
            <a:r>
              <a:rPr lang="en-US" sz="1800" dirty="0" smtClean="0">
                <a:solidFill>
                  <a:schemeClr val="dk1"/>
                </a:solidFill>
                <a:latin typeface="Arial" pitchFamily="34" charset="0"/>
                <a:ea typeface="Times New Roman"/>
                <a:cs typeface="Arial" pitchFamily="34" charset="0"/>
                <a:sym typeface="Times New Roman"/>
              </a:rPr>
              <a:t> Generate Reports</a:t>
            </a:r>
          </a:p>
          <a:p>
            <a:pPr marL="457200" lvl="0" indent="-323850" algn="just">
              <a:lnSpc>
                <a:spcPct val="150000"/>
              </a:lnSpc>
              <a:buSzPct val="100000"/>
              <a:buFont typeface="Wingdings" pitchFamily="2" charset="2"/>
              <a:buChar char="Ø"/>
            </a:pPr>
            <a:endParaRPr lang="en-US" sz="1800" dirty="0" smtClean="0">
              <a:solidFill>
                <a:schemeClr val="dk1"/>
              </a:solidFill>
              <a:latin typeface="Arial" pitchFamily="34" charset="0"/>
              <a:ea typeface="Times New Roman"/>
              <a:cs typeface="Arial" pitchFamily="34" charset="0"/>
              <a:sym typeface="Times New Roman"/>
            </a:endParaRPr>
          </a:p>
          <a:p>
            <a:endParaRPr lang="en-US" sz="2200" dirty="0"/>
          </a:p>
        </p:txBody>
      </p:sp>
      <p:sp>
        <p:nvSpPr>
          <p:cNvPr id="2" name="Slide Number Placeholder 1"/>
          <p:cNvSpPr>
            <a:spLocks noGrp="1"/>
          </p:cNvSpPr>
          <p:nvPr>
            <p:ph type="sldNum" idx="12"/>
          </p:nvPr>
        </p:nvSpPr>
        <p:spPr>
          <a:xfrm>
            <a:off x="8495414" y="4625163"/>
            <a:ext cx="435807" cy="361507"/>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dirty="0"/>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cs typeface="Calibri" pitchFamily="34" charset="0"/>
              </a:rPr>
              <a:t>Literature Review</a:t>
            </a:r>
            <a:endParaRPr sz="3200" b="1" dirty="0">
              <a:solidFill>
                <a:schemeClr val="accent1">
                  <a:lumMod val="75000"/>
                </a:schemeClr>
              </a:solidFill>
              <a:latin typeface="Calibri" pitchFamily="34" charset="0"/>
              <a:cs typeface="Calibri" pitchFamily="34" charset="0"/>
            </a:endParaRPr>
          </a:p>
        </p:txBody>
      </p:sp>
      <p:sp>
        <p:nvSpPr>
          <p:cNvPr id="299" name="Google Shape;299;p27"/>
          <p:cNvSpPr txBox="1">
            <a:spLocks noGrp="1"/>
          </p:cNvSpPr>
          <p:nvPr>
            <p:ph type="body" idx="1"/>
          </p:nvPr>
        </p:nvSpPr>
        <p:spPr>
          <a:xfrm>
            <a:off x="387900" y="1201479"/>
            <a:ext cx="8368200" cy="3367245"/>
          </a:xfrm>
          <a:prstGeom prst="rect">
            <a:avLst/>
          </a:prstGeom>
        </p:spPr>
        <p:txBody>
          <a:bodyPr spcFirstLastPara="1" wrap="square" lIns="68575" tIns="34275" rIns="68575" bIns="34275" anchor="t" anchorCtr="0">
            <a:normAutofit/>
          </a:bodyPr>
          <a:lstStyle/>
          <a:p>
            <a:pPr marL="342900" lvl="0" indent="-342900">
              <a:buClr>
                <a:schemeClr val="accent1">
                  <a:lumMod val="75000"/>
                </a:schemeClr>
              </a:buClr>
              <a:buSzPct val="91000"/>
              <a:buFont typeface="Arial" pitchFamily="34" charset="0"/>
              <a:buChar char="•"/>
            </a:pPr>
            <a:r>
              <a:rPr lang="en-US" sz="1800" dirty="0" smtClean="0">
                <a:latin typeface="Calibri" pitchFamily="34" charset="0"/>
                <a:cs typeface="Calibri" pitchFamily="34" charset="0"/>
              </a:rPr>
              <a:t>[1] Stock </a:t>
            </a:r>
            <a:r>
              <a:rPr lang="en-US" sz="1800" dirty="0">
                <a:latin typeface="Calibri" pitchFamily="34" charset="0"/>
                <a:cs typeface="Calibri" pitchFamily="34" charset="0"/>
              </a:rPr>
              <a:t>management, billing, and prescriptions, leading to errors and inefficiencies. Digital inventory and billing systems address these issues by automating stock management, tracking expiry dates, and ensuring faster, more accurate billing. This improves efficiency, reduces waste, and enhances customer service</a:t>
            </a:r>
            <a:r>
              <a:rPr lang="en-US" sz="1800" dirty="0" smtClean="0">
                <a:latin typeface="Calibri" pitchFamily="34" charset="0"/>
                <a:cs typeface="Calibri" pitchFamily="34" charset="0"/>
              </a:rPr>
              <a:t>.</a:t>
            </a:r>
          </a:p>
          <a:p>
            <a:pPr marL="342900" lvl="0" indent="-342900">
              <a:buClr>
                <a:schemeClr val="accent1">
                  <a:lumMod val="75000"/>
                </a:schemeClr>
              </a:buClr>
              <a:buSzPct val="91000"/>
              <a:buFont typeface="Arial" pitchFamily="34" charset="0"/>
              <a:buChar char="•"/>
            </a:pPr>
            <a:r>
              <a:rPr lang="en-US" sz="1800" dirty="0" smtClean="0">
                <a:latin typeface="Calibri" pitchFamily="34" charset="0"/>
                <a:cs typeface="Calibri" pitchFamily="34" charset="0"/>
              </a:rPr>
              <a:t>[2] Pharmahands.com let us know about the interfaces and the features to add on our system which includes invoicing , accounting, stock management etc.</a:t>
            </a:r>
          </a:p>
          <a:p>
            <a:pPr marL="342900" lvl="0" indent="-342900">
              <a:buClr>
                <a:schemeClr val="accent1">
                  <a:lumMod val="75000"/>
                </a:schemeClr>
              </a:buClr>
              <a:buSzPct val="91000"/>
              <a:buFont typeface="Arial" pitchFamily="34" charset="0"/>
              <a:buChar char="•"/>
            </a:pPr>
            <a:r>
              <a:rPr lang="en-US" sz="1800" dirty="0" smtClean="0">
                <a:latin typeface="Calibri" pitchFamily="34" charset="0"/>
                <a:cs typeface="Calibri" pitchFamily="34" charset="0"/>
              </a:rPr>
              <a:t>[3] From </a:t>
            </a:r>
            <a:r>
              <a:rPr lang="en-US" sz="1800" dirty="0">
                <a:latin typeface="Calibri" pitchFamily="34" charset="0"/>
                <a:cs typeface="Calibri" pitchFamily="34" charset="0"/>
              </a:rPr>
              <a:t>an operational perspective, effective inventory management plays a crucial role in ensuring that customer and patient demands are consistently met. Proper inventory control minimizes shortages and overstocking, thereby improving service quality and operational efficiency.</a:t>
            </a:r>
            <a:endParaRPr sz="1800" dirty="0">
              <a:latin typeface="Calibri" pitchFamily="34" charset="0"/>
              <a:cs typeface="Calibri" pitchFamily="34" charset="0"/>
            </a:endParaRPr>
          </a:p>
        </p:txBody>
      </p:sp>
      <p:sp>
        <p:nvSpPr>
          <p:cNvPr id="2" name="Slide Number Placeholder 1"/>
          <p:cNvSpPr>
            <a:spLocks noGrp="1"/>
          </p:cNvSpPr>
          <p:nvPr>
            <p:ph type="sldNum" idx="12"/>
          </p:nvPr>
        </p:nvSpPr>
        <p:spPr>
          <a:xfrm>
            <a:off x="8580473" y="4646428"/>
            <a:ext cx="387521" cy="272166"/>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8"/>
          <p:cNvSpPr txBox="1">
            <a:spLocks noGrp="1"/>
          </p:cNvSpPr>
          <p:nvPr>
            <p:ph type="title"/>
          </p:nvPr>
        </p:nvSpPr>
        <p:spPr>
          <a:xfrm>
            <a:off x="196514" y="234741"/>
            <a:ext cx="8368200" cy="6861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ea typeface="Times New Roman"/>
                <a:cs typeface="Calibri" pitchFamily="34" charset="0"/>
                <a:sym typeface="Times New Roman"/>
              </a:rPr>
              <a:t>Requirement Analysis</a:t>
            </a:r>
            <a:endParaRPr sz="3200" b="1" dirty="0">
              <a:solidFill>
                <a:schemeClr val="accent1">
                  <a:lumMod val="75000"/>
                </a:schemeClr>
              </a:solidFill>
              <a:latin typeface="Calibri" pitchFamily="34" charset="0"/>
              <a:ea typeface="Times New Roman"/>
              <a:cs typeface="Calibri" pitchFamily="34" charset="0"/>
              <a:sym typeface="Times New Roman"/>
            </a:endParaRPr>
          </a:p>
        </p:txBody>
      </p:sp>
      <p:sp>
        <p:nvSpPr>
          <p:cNvPr id="305" name="Google Shape;305;p28"/>
          <p:cNvSpPr txBox="1">
            <a:spLocks noGrp="1"/>
          </p:cNvSpPr>
          <p:nvPr>
            <p:ph type="body" idx="1"/>
          </p:nvPr>
        </p:nvSpPr>
        <p:spPr>
          <a:xfrm>
            <a:off x="341891" y="901016"/>
            <a:ext cx="2964836" cy="1282262"/>
          </a:xfrm>
          <a:prstGeom prst="rect">
            <a:avLst/>
          </a:prstGeom>
        </p:spPr>
        <p:txBody>
          <a:bodyPr spcFirstLastPara="1" wrap="square" lIns="68575" tIns="34275" rIns="68575" bIns="34275" anchor="t" anchorCtr="0">
            <a:normAutofit/>
          </a:bodyPr>
          <a:lstStyle/>
          <a:p>
            <a:pPr marL="0" indent="0">
              <a:buSzPct val="100000"/>
              <a:buNone/>
            </a:pPr>
            <a:r>
              <a:rPr lang="en-US" sz="2200" dirty="0" smtClean="0">
                <a:solidFill>
                  <a:schemeClr val="tx1">
                    <a:lumMod val="85000"/>
                    <a:lumOff val="15000"/>
                  </a:schemeClr>
                </a:solidFill>
                <a:latin typeface="Arial" pitchFamily="34" charset="0"/>
                <a:ea typeface="Times New Roman"/>
                <a:cs typeface="Arial" pitchFamily="34" charset="0"/>
                <a:sym typeface="Times New Roman"/>
              </a:rPr>
              <a:t>Functional Requirement</a:t>
            </a:r>
          </a:p>
          <a:p>
            <a:pPr marL="0" lvl="0" indent="0" algn="l" rtl="0">
              <a:spcBef>
                <a:spcPts val="800"/>
              </a:spcBef>
              <a:spcAft>
                <a:spcPts val="0"/>
              </a:spcAft>
              <a:buNone/>
            </a:pPr>
            <a:endParaRPr sz="2400" dirty="0">
              <a:latin typeface="Arial" pitchFamily="34" charset="0"/>
              <a:ea typeface="Times New Roman"/>
              <a:cs typeface="Arial" pitchFamily="34" charset="0"/>
              <a:sym typeface="Times New Roman"/>
            </a:endParaRPr>
          </a:p>
        </p:txBody>
      </p:sp>
      <p:sp>
        <p:nvSpPr>
          <p:cNvPr id="307" name="Google Shape;307;p28"/>
          <p:cNvSpPr txBox="1"/>
          <p:nvPr/>
        </p:nvSpPr>
        <p:spPr>
          <a:xfrm>
            <a:off x="4909430" y="4610100"/>
            <a:ext cx="2389367"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3F3F3F"/>
                </a:solidFill>
                <a:latin typeface="Times New Roman"/>
                <a:ea typeface="Times New Roman"/>
                <a:cs typeface="Times New Roman"/>
                <a:sym typeface="Times New Roman"/>
              </a:rPr>
              <a:t>Fig: Use Case Diagram</a:t>
            </a:r>
            <a:endParaRPr b="1" dirty="0">
              <a:solidFill>
                <a:srgbClr val="3F3F3F"/>
              </a:solidFill>
              <a:latin typeface="Times New Roman"/>
              <a:ea typeface="Times New Roman"/>
              <a:cs typeface="Times New Roman"/>
              <a:sym typeface="Times New Roman"/>
            </a:endParaRPr>
          </a:p>
        </p:txBody>
      </p:sp>
      <p:sp>
        <p:nvSpPr>
          <p:cNvPr id="2" name="Slide Number Placeholder 1"/>
          <p:cNvSpPr>
            <a:spLocks noGrp="1"/>
          </p:cNvSpPr>
          <p:nvPr>
            <p:ph type="sldNum" idx="12"/>
          </p:nvPr>
        </p:nvSpPr>
        <p:spPr>
          <a:xfrm>
            <a:off x="8559209" y="4610099"/>
            <a:ext cx="361508" cy="365937"/>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dirty="0"/>
          </a:p>
        </p:txBody>
      </p:sp>
      <p:sp>
        <p:nvSpPr>
          <p:cNvPr id="8" name="TextBox 7"/>
          <p:cNvSpPr txBox="1"/>
          <p:nvPr/>
        </p:nvSpPr>
        <p:spPr>
          <a:xfrm>
            <a:off x="467832" y="1594883"/>
            <a:ext cx="3274828" cy="1538883"/>
          </a:xfrm>
          <a:prstGeom prst="rect">
            <a:avLst/>
          </a:prstGeom>
          <a:noFill/>
        </p:spPr>
        <p:txBody>
          <a:bodyPr wrap="square" rtlCol="0">
            <a:spAutoFit/>
          </a:bodyPr>
          <a:lstStyle/>
          <a:p>
            <a:pPr lvl="2">
              <a:buFont typeface="Wingdings" pitchFamily="2" charset="2"/>
              <a:buChar char="Ø"/>
            </a:pPr>
            <a:endParaRPr lang="en-US" sz="2000" dirty="0" smtClean="0"/>
          </a:p>
          <a:p>
            <a:pPr lvl="6">
              <a:buFont typeface="Wingdings" pitchFamily="2" charset="2"/>
              <a:buChar char="Ø"/>
            </a:pPr>
            <a:r>
              <a:rPr lang="en-US" sz="2000" dirty="0" smtClean="0"/>
              <a:t>Role Authentication</a:t>
            </a:r>
          </a:p>
          <a:p>
            <a:pPr lvl="6">
              <a:buFont typeface="Wingdings" pitchFamily="2" charset="2"/>
              <a:buChar char="Ø"/>
            </a:pPr>
            <a:r>
              <a:rPr lang="en-US" sz="2000" dirty="0" smtClean="0"/>
              <a:t>Stock Control</a:t>
            </a:r>
          </a:p>
          <a:p>
            <a:pPr lvl="6">
              <a:buFont typeface="Wingdings" pitchFamily="2" charset="2"/>
              <a:buChar char="Ø"/>
            </a:pPr>
            <a:r>
              <a:rPr lang="en-US" sz="2000" dirty="0" smtClean="0"/>
              <a:t>Report Generation</a:t>
            </a:r>
          </a:p>
          <a:p>
            <a:endParaRPr lang="en-US" dirty="0"/>
          </a:p>
        </p:txBody>
      </p:sp>
      <p:pic>
        <p:nvPicPr>
          <p:cNvPr id="9" name="Picture 8"/>
          <p:cNvPicPr/>
          <p:nvPr/>
        </p:nvPicPr>
        <p:blipFill>
          <a:blip r:embed="rId3"/>
          <a:stretch>
            <a:fillRect/>
          </a:stretch>
        </p:blipFill>
        <p:spPr>
          <a:xfrm>
            <a:off x="3498112" y="978195"/>
            <a:ext cx="5143500" cy="3631905"/>
          </a:xfrm>
          <a:prstGeom prst="rect">
            <a:avLst/>
          </a:prstGeom>
        </p:spPr>
      </p:pic>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0"/>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200" b="1" dirty="0">
                <a:solidFill>
                  <a:schemeClr val="accent1">
                    <a:lumMod val="75000"/>
                  </a:schemeClr>
                </a:solidFill>
                <a:latin typeface="Calibri" pitchFamily="34" charset="0"/>
                <a:ea typeface="Times New Roman"/>
                <a:cs typeface="Calibri" pitchFamily="34" charset="0"/>
                <a:sym typeface="Times New Roman"/>
              </a:rPr>
              <a:t>Requirement Analysis</a:t>
            </a:r>
            <a:endParaRPr sz="3200" b="1" dirty="0">
              <a:solidFill>
                <a:schemeClr val="accent1">
                  <a:lumMod val="75000"/>
                </a:schemeClr>
              </a:solidFill>
              <a:latin typeface="Calibri" pitchFamily="34" charset="0"/>
              <a:ea typeface="Times New Roman"/>
              <a:cs typeface="Calibri" pitchFamily="34" charset="0"/>
              <a:sym typeface="Times New Roman"/>
            </a:endParaRPr>
          </a:p>
        </p:txBody>
      </p:sp>
      <p:sp>
        <p:nvSpPr>
          <p:cNvPr id="319" name="Google Shape;319;p30"/>
          <p:cNvSpPr txBox="1">
            <a:spLocks noGrp="1"/>
          </p:cNvSpPr>
          <p:nvPr>
            <p:ph type="body" idx="1"/>
          </p:nvPr>
        </p:nvSpPr>
        <p:spPr>
          <a:xfrm>
            <a:off x="278450" y="1257527"/>
            <a:ext cx="8368200" cy="30789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sz="2200" dirty="0">
                <a:latin typeface="Arial" pitchFamily="34" charset="0"/>
                <a:ea typeface="Times New Roman"/>
                <a:cs typeface="Arial" pitchFamily="34" charset="0"/>
                <a:sym typeface="Times New Roman"/>
              </a:rPr>
              <a:t>Non- Functional Requirement:</a:t>
            </a:r>
            <a:endParaRPr sz="2200" dirty="0">
              <a:latin typeface="Arial" pitchFamily="34" charset="0"/>
              <a:ea typeface="Times New Roman"/>
              <a:cs typeface="Arial" pitchFamily="34" charset="0"/>
              <a:sym typeface="Times New Roman"/>
            </a:endParaRPr>
          </a:p>
          <a:p>
            <a:pPr marL="457200" lvl="0" indent="-368300" algn="l" rtl="0">
              <a:spcBef>
                <a:spcPts val="800"/>
              </a:spcBef>
              <a:spcAft>
                <a:spcPts val="0"/>
              </a:spcAft>
              <a:buSzPts val="2200"/>
              <a:buFont typeface="Wingdings" pitchFamily="2" charset="2"/>
              <a:buChar char="Ø"/>
            </a:pPr>
            <a:r>
              <a:rPr lang="en" sz="2200" dirty="0">
                <a:latin typeface="Arial" pitchFamily="34" charset="0"/>
                <a:ea typeface="Times New Roman"/>
                <a:cs typeface="Arial" pitchFamily="34" charset="0"/>
                <a:sym typeface="Times New Roman"/>
              </a:rPr>
              <a:t>Efficiency</a:t>
            </a:r>
            <a:endParaRPr sz="2200" dirty="0">
              <a:latin typeface="Arial" pitchFamily="34" charset="0"/>
              <a:ea typeface="Times New Roman"/>
              <a:cs typeface="Arial" pitchFamily="34" charset="0"/>
              <a:sym typeface="Times New Roman"/>
            </a:endParaRPr>
          </a:p>
          <a:p>
            <a:pPr marL="457200" lvl="0" indent="-368300" algn="l" rtl="0">
              <a:spcBef>
                <a:spcPts val="0"/>
              </a:spcBef>
              <a:spcAft>
                <a:spcPts val="0"/>
              </a:spcAft>
              <a:buSzPts val="2200"/>
              <a:buFont typeface="Wingdings" pitchFamily="2" charset="2"/>
              <a:buChar char="Ø"/>
            </a:pPr>
            <a:r>
              <a:rPr lang="en" sz="2200" dirty="0">
                <a:latin typeface="Arial" pitchFamily="34" charset="0"/>
                <a:ea typeface="Times New Roman"/>
                <a:cs typeface="Arial" pitchFamily="34" charset="0"/>
                <a:sym typeface="Times New Roman"/>
              </a:rPr>
              <a:t>Maintainability</a:t>
            </a:r>
            <a:endParaRPr sz="2200" dirty="0">
              <a:latin typeface="Arial" pitchFamily="34" charset="0"/>
              <a:ea typeface="Times New Roman"/>
              <a:cs typeface="Arial" pitchFamily="34" charset="0"/>
              <a:sym typeface="Times New Roman"/>
            </a:endParaRPr>
          </a:p>
          <a:p>
            <a:pPr marL="457200" lvl="0" indent="-368300" algn="l" rtl="0">
              <a:spcBef>
                <a:spcPts val="0"/>
              </a:spcBef>
              <a:spcAft>
                <a:spcPts val="0"/>
              </a:spcAft>
              <a:buSzPts val="2200"/>
              <a:buFont typeface="Wingdings" pitchFamily="2" charset="2"/>
              <a:buChar char="Ø"/>
            </a:pPr>
            <a:r>
              <a:rPr lang="en" sz="2200" dirty="0">
                <a:latin typeface="Arial" pitchFamily="34" charset="0"/>
                <a:ea typeface="Times New Roman"/>
                <a:cs typeface="Arial" pitchFamily="34" charset="0"/>
                <a:sym typeface="Times New Roman"/>
              </a:rPr>
              <a:t>Reliability</a:t>
            </a:r>
            <a:endParaRPr sz="2200" dirty="0">
              <a:latin typeface="Arial" pitchFamily="34" charset="0"/>
              <a:ea typeface="Times New Roman"/>
              <a:cs typeface="Arial" pitchFamily="34" charset="0"/>
              <a:sym typeface="Times New Roman"/>
            </a:endParaRPr>
          </a:p>
          <a:p>
            <a:pPr marL="457200" lvl="0" indent="-368300" algn="l" rtl="0">
              <a:spcBef>
                <a:spcPts val="0"/>
              </a:spcBef>
              <a:spcAft>
                <a:spcPts val="0"/>
              </a:spcAft>
              <a:buSzPts val="2200"/>
              <a:buFont typeface="Wingdings" pitchFamily="2" charset="2"/>
              <a:buChar char="Ø"/>
            </a:pPr>
            <a:r>
              <a:rPr lang="en" sz="2200" dirty="0">
                <a:latin typeface="Arial" pitchFamily="34" charset="0"/>
                <a:ea typeface="Times New Roman"/>
                <a:cs typeface="Arial" pitchFamily="34" charset="0"/>
                <a:sym typeface="Times New Roman"/>
              </a:rPr>
              <a:t>Security</a:t>
            </a:r>
            <a:endParaRPr sz="2200" dirty="0">
              <a:latin typeface="Arial" pitchFamily="34" charset="0"/>
              <a:ea typeface="Times New Roman"/>
              <a:cs typeface="Arial" pitchFamily="34" charset="0"/>
              <a:sym typeface="Times New Roman"/>
            </a:endParaRPr>
          </a:p>
          <a:p>
            <a:pPr marL="457200" lvl="0" indent="-368300" algn="l" rtl="0">
              <a:spcBef>
                <a:spcPts val="0"/>
              </a:spcBef>
              <a:spcAft>
                <a:spcPts val="0"/>
              </a:spcAft>
              <a:buSzPts val="2200"/>
              <a:buFont typeface="Wingdings" pitchFamily="2" charset="2"/>
              <a:buChar char="Ø"/>
            </a:pPr>
            <a:r>
              <a:rPr lang="en" sz="2200" dirty="0">
                <a:latin typeface="Arial" pitchFamily="34" charset="0"/>
                <a:ea typeface="Times New Roman"/>
                <a:cs typeface="Arial" pitchFamily="34" charset="0"/>
                <a:sym typeface="Times New Roman"/>
              </a:rPr>
              <a:t>Accessibility</a:t>
            </a:r>
            <a:endParaRPr sz="2200" dirty="0">
              <a:latin typeface="Arial" pitchFamily="34" charset="0"/>
              <a:ea typeface="Times New Roman"/>
              <a:cs typeface="Arial" pitchFamily="34" charset="0"/>
              <a:sym typeface="Times New Roman"/>
            </a:endParaRPr>
          </a:p>
          <a:p>
            <a:pPr marL="0" lvl="0" indent="0" algn="l" rtl="0">
              <a:spcBef>
                <a:spcPts val="800"/>
              </a:spcBef>
              <a:spcAft>
                <a:spcPts val="0"/>
              </a:spcAft>
              <a:buNone/>
            </a:pPr>
            <a:endParaRPr sz="2000" dirty="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a:xfrm>
            <a:off x="8398030" y="4535626"/>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spTree>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754</TotalTime>
  <Words>624</Words>
  <Application>Microsoft Office PowerPoint</Application>
  <PresentationFormat>On-screen Show (16:9)</PresentationFormat>
  <Paragraphs>190</Paragraphs>
  <Slides>28</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9" baseType="lpstr">
      <vt:lpstr>Arial</vt:lpstr>
      <vt:lpstr>Times New Roman</vt:lpstr>
      <vt:lpstr>Calibri</vt:lpstr>
      <vt:lpstr>Franklin Gothic Book</vt:lpstr>
      <vt:lpstr>Century Gothic</vt:lpstr>
      <vt:lpstr>Mangal</vt:lpstr>
      <vt:lpstr>Perpetua</vt:lpstr>
      <vt:lpstr>Wingdings 2</vt:lpstr>
      <vt:lpstr>Wingdings</vt:lpstr>
      <vt:lpstr>Equity</vt:lpstr>
      <vt:lpstr>Document</vt:lpstr>
      <vt:lpstr>  Project Defense on  Pharmacy Inventory &amp; Billing System  </vt:lpstr>
      <vt:lpstr>Outlines</vt:lpstr>
      <vt:lpstr>Introduction</vt:lpstr>
      <vt:lpstr>Problem Statement </vt:lpstr>
      <vt:lpstr>Objectives</vt:lpstr>
      <vt:lpstr>Scope </vt:lpstr>
      <vt:lpstr>Literature Review</vt:lpstr>
      <vt:lpstr>Requirement Analysis</vt:lpstr>
      <vt:lpstr>Requirement Analysis</vt:lpstr>
      <vt:lpstr>Feasibility Analysis</vt:lpstr>
      <vt:lpstr>Project Timeline(Gantt Chart):</vt:lpstr>
      <vt:lpstr>ER Diagram</vt:lpstr>
      <vt:lpstr>Implementation &amp; Testing</vt:lpstr>
      <vt:lpstr>Database Schema Diagram</vt:lpstr>
      <vt:lpstr>DFD(Level 0)</vt:lpstr>
      <vt:lpstr>DFD(Level 1)</vt:lpstr>
      <vt:lpstr>Test Cases</vt:lpstr>
      <vt:lpstr>Test Cases</vt:lpstr>
      <vt:lpstr>Result</vt:lpstr>
      <vt:lpstr>Continue..</vt:lpstr>
      <vt:lpstr>Continue..</vt:lpstr>
      <vt:lpstr>Continue.</vt:lpstr>
      <vt:lpstr>Limitation</vt:lpstr>
      <vt:lpstr>Recommendation</vt:lpstr>
      <vt:lpstr>Conclusion</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Mid- Defense on  Pharmacy Inventory &amp; Billing System  </dc:title>
  <dc:creator>Dell</dc:creator>
  <cp:lastModifiedBy>anuradha</cp:lastModifiedBy>
  <cp:revision>91</cp:revision>
  <dcterms:modified xsi:type="dcterms:W3CDTF">2025-03-13T15:27:07Z</dcterms:modified>
</cp:coreProperties>
</file>