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54"/>
  </p:notesMasterIdLst>
  <p:handoutMasterIdLst>
    <p:handoutMasterId r:id="rId55"/>
  </p:handoutMasterIdLst>
  <p:sldIdLst>
    <p:sldId id="257" r:id="rId3"/>
    <p:sldId id="363" r:id="rId4"/>
    <p:sldId id="425" r:id="rId5"/>
    <p:sldId id="364" r:id="rId6"/>
    <p:sldId id="365" r:id="rId7"/>
    <p:sldId id="366" r:id="rId8"/>
    <p:sldId id="367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07" r:id="rId33"/>
    <p:sldId id="395" r:id="rId34"/>
    <p:sldId id="396" r:id="rId35"/>
    <p:sldId id="397" r:id="rId36"/>
    <p:sldId id="398" r:id="rId37"/>
    <p:sldId id="40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9" r:id="rId47"/>
    <p:sldId id="410" r:id="rId48"/>
    <p:sldId id="411" r:id="rId49"/>
    <p:sldId id="412" r:id="rId50"/>
    <p:sldId id="413" r:id="rId51"/>
    <p:sldId id="414" r:id="rId52"/>
    <p:sldId id="32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46"/>
    </p:cViewPr>
  </p:sorter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3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B897F77-4CFB-4853-B03D-CAF83665A193}" type="datetime1">
              <a:rPr lang="en-US" smtClean="0"/>
              <a:t>3/5/2020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0B0AC30-288A-4776-8853-7979AE254E99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F8FFF25-4C00-4893-A032-D4B009F2F1A3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9846"/>
            <a:ext cx="11062252" cy="517711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792" y="0"/>
            <a:ext cx="9982277" cy="999846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3CC00E9-1E0B-441B-BDAC-C8584E1A53C6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1526" y="63563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3852" y="635634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61" y="118733"/>
            <a:ext cx="914093" cy="5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11A5062-8717-4AF5-98CD-0DECD574DB38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046A309-BA1F-425A-987C-F4421A49BBCF}" type="datetime1">
              <a:rPr lang="en-US" smtClean="0"/>
              <a:t>3/5/2020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5FAB2D0-9115-45BA-ACD6-D8CAB0733233}" type="datetime1">
              <a:rPr lang="en-US" smtClean="0"/>
              <a:t>3/5/2020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4950294-589A-4345-B04B-BC3AD6A3EA83}" type="datetime1">
              <a:rPr lang="en-US" smtClean="0"/>
              <a:t>3/5/2020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54D9352-2E65-49F5-96EB-AFBA258B8E86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8818015-AD83-4D87-BE73-12E67CE97C04}" type="datetime1">
              <a:rPr lang="en-US" smtClean="0"/>
              <a:t>3/5/2020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DF12C68-E52A-411E-A8D9-1ECA73265C6B}" type="datetime1">
              <a:rPr lang="en-US" smtClean="0"/>
              <a:t>3/5/2020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81AFA5D-BC05-45D2-B2D6-983FCBF0F7B1}" type="datetime1">
              <a:rPr lang="en-US" smtClean="0"/>
              <a:t>3/5/2020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gg.com/" TargetMode="External"/><Relationship Id="rId3" Type="http://schemas.openxmlformats.org/officeDocument/2006/relationships/hyperlink" Target="http://www.facebook.com/" TargetMode="External"/><Relationship Id="rId7" Type="http://schemas.openxmlformats.org/officeDocument/2006/relationships/hyperlink" Target="http://www.friendster.com/" TargetMode="External"/><Relationship Id="rId12" Type="http://schemas.openxmlformats.org/officeDocument/2006/relationships/hyperlink" Target="https://www.octalsoftware.com/blog/top-10-successful-websites-developed-php" TargetMode="External"/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ordpress.com/" TargetMode="External"/><Relationship Id="rId11" Type="http://schemas.openxmlformats.org/officeDocument/2006/relationships/hyperlink" Target="http://www.mailchimp.com/" TargetMode="External"/><Relationship Id="rId5" Type="http://schemas.openxmlformats.org/officeDocument/2006/relationships/hyperlink" Target="http://www.flickr.com/" TargetMode="External"/><Relationship Id="rId10" Type="http://schemas.openxmlformats.org/officeDocument/2006/relationships/hyperlink" Target="http://www.istockphoto.com/" TargetMode="External"/><Relationship Id="rId4" Type="http://schemas.openxmlformats.org/officeDocument/2006/relationships/hyperlink" Target="http://www.wikipedia.org/" TargetMode="External"/><Relationship Id="rId9" Type="http://schemas.openxmlformats.org/officeDocument/2006/relationships/hyperlink" Target="http://www.sourceforge.net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hangecore.com/blog/how-redirect-using-php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strpos.ph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substr.ph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substr-replace.ph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func_date_date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5824" y="349624"/>
            <a:ext cx="7503458" cy="295058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5"/>
                </a:solidFill>
              </a:rPr>
              <a:t>Introduction to</a:t>
            </a:r>
            <a:br>
              <a:rPr lang="en-US" sz="6600" b="1" dirty="0">
                <a:solidFill>
                  <a:schemeClr val="accent5"/>
                </a:solidFill>
              </a:rPr>
            </a:br>
            <a:br>
              <a:rPr lang="en-US" sz="6600" b="1" dirty="0">
                <a:solidFill>
                  <a:schemeClr val="accent5"/>
                </a:solidFill>
              </a:rPr>
            </a:br>
            <a:endParaRPr lang="en-US" b="1" dirty="0">
              <a:solidFill>
                <a:schemeClr val="accent5"/>
              </a:solidFill>
              <a:latin typeface="Charlemagne Std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53" y="1395210"/>
            <a:ext cx="35814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1" y="664851"/>
            <a:ext cx="3762087" cy="23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PHP has no command for declaring a variable.</a:t>
            </a:r>
          </a:p>
          <a:p>
            <a:r>
              <a:rPr lang="en-CA" dirty="0"/>
              <a:t>A variable is created the moment you first assign a value to it:</a:t>
            </a:r>
          </a:p>
          <a:p>
            <a:pPr lvl="1"/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$txt = "Hello world!";</a:t>
            </a:r>
          </a:p>
          <a:p>
            <a:pPr lvl="1"/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$x = 5;</a:t>
            </a:r>
          </a:p>
          <a:p>
            <a:r>
              <a:rPr lang="en-CA" dirty="0"/>
              <a:t>After the execution of the statements above, the variable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  <a:r>
              <a:rPr lang="en-CA" dirty="0"/>
              <a:t> will hold the value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  <a:r>
              <a:rPr lang="en-CA" dirty="0"/>
              <a:t>, and the variable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/>
              <a:t> will hold the value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dirty="0"/>
              <a:t>.</a:t>
            </a:r>
          </a:p>
          <a:p>
            <a:r>
              <a:rPr lang="en-CA" b="1" dirty="0">
                <a:solidFill>
                  <a:srgbClr val="C00000"/>
                </a:solidFill>
              </a:rPr>
              <a:t>Note:</a:t>
            </a:r>
            <a:r>
              <a:rPr lang="en-CA" dirty="0"/>
              <a:t> When you assign a text value to a variable, put quotes </a:t>
            </a:r>
            <a:br>
              <a:rPr lang="en-CA" dirty="0"/>
            </a:br>
            <a:r>
              <a:rPr lang="en-CA" dirty="0"/>
              <a:t>(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/>
              <a:t> ) around the value.</a:t>
            </a:r>
          </a:p>
          <a:p>
            <a:r>
              <a:rPr lang="en-US" b="1" dirty="0">
                <a:solidFill>
                  <a:srgbClr val="C00000"/>
                </a:solidFill>
              </a:rPr>
              <a:t>Tip:</a:t>
            </a:r>
            <a:r>
              <a:rPr lang="en-US" dirty="0"/>
              <a:t> You can use both, single quotes (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/>
              <a:t> ) and double quotes (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 ) for strings.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(Declaring) PHP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74EF78-5741-45BC-9627-9DAD0A1B6324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 the previous example, notice that we did not have to tell PHP which data type the variable is.</a:t>
            </a:r>
          </a:p>
          <a:p>
            <a:endParaRPr lang="en-CA" dirty="0"/>
          </a:p>
          <a:p>
            <a:r>
              <a:rPr lang="en-CA" dirty="0"/>
              <a:t>PHP automatically converts the variable to the correct data type, depending on its value.</a:t>
            </a:r>
          </a:p>
          <a:p>
            <a:endParaRPr lang="en-CA" dirty="0"/>
          </a:p>
          <a:p>
            <a:r>
              <a:rPr lang="en-CA" dirty="0"/>
              <a:t>In a strongly typed programming language, we will have to declare (define) the type and name of the variable before using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is a Loosely Typed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34AD1-ECC6-4E0A-AA1A-3F1B5608C9C1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PHP has a total of </a:t>
            </a:r>
            <a:r>
              <a:rPr lang="en-CA" b="1" i="1" dirty="0">
                <a:solidFill>
                  <a:srgbClr val="7030A0"/>
                </a:solidFill>
              </a:rPr>
              <a:t>eight data types</a:t>
            </a:r>
            <a:r>
              <a:rPr lang="en-CA" dirty="0"/>
              <a:t> which we use to construct our variables:</a:t>
            </a:r>
          </a:p>
          <a:p>
            <a:pPr lvl="1">
              <a:spcAft>
                <a:spcPts val="1800"/>
              </a:spcAft>
            </a:pPr>
            <a:r>
              <a:rPr lang="en-CA" b="1" dirty="0">
                <a:solidFill>
                  <a:schemeClr val="accent6"/>
                </a:solidFill>
              </a:rPr>
              <a:t>Integers:</a:t>
            </a:r>
            <a:r>
              <a:rPr lang="en-CA" dirty="0"/>
              <a:t> are whole numbers, without a decimal point, like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4195</a:t>
            </a:r>
            <a:r>
              <a:rPr lang="en-CA" dirty="0"/>
              <a:t>.</a:t>
            </a:r>
          </a:p>
          <a:p>
            <a:pPr lvl="1">
              <a:spcAft>
                <a:spcPts val="1800"/>
              </a:spcAft>
            </a:pPr>
            <a:r>
              <a:rPr lang="en-CA" b="1" dirty="0">
                <a:solidFill>
                  <a:schemeClr val="accent6"/>
                </a:solidFill>
              </a:rPr>
              <a:t>Doubles:</a:t>
            </a:r>
            <a:r>
              <a:rPr lang="en-CA" dirty="0"/>
              <a:t> are floating-point numbers, like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</a:t>
            </a:r>
            <a:r>
              <a:rPr lang="en-CA" dirty="0"/>
              <a:t> or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49.1</a:t>
            </a:r>
            <a:r>
              <a:rPr lang="en-CA" dirty="0"/>
              <a:t>.</a:t>
            </a:r>
          </a:p>
          <a:p>
            <a:pPr lvl="1">
              <a:spcAft>
                <a:spcPts val="1800"/>
              </a:spcAft>
            </a:pPr>
            <a:r>
              <a:rPr lang="en-CA" b="1" dirty="0">
                <a:solidFill>
                  <a:schemeClr val="accent6"/>
                </a:solidFill>
              </a:rPr>
              <a:t>Booleans:</a:t>
            </a:r>
            <a:r>
              <a:rPr lang="en-CA" dirty="0"/>
              <a:t> have only two possible values either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/>
              <a:t>.</a:t>
            </a:r>
          </a:p>
          <a:p>
            <a:pPr lvl="1">
              <a:spcAft>
                <a:spcPts val="1800"/>
              </a:spcAft>
            </a:pPr>
            <a:r>
              <a:rPr lang="en-CA" b="1" dirty="0">
                <a:solidFill>
                  <a:schemeClr val="accent6"/>
                </a:solidFill>
              </a:rPr>
              <a:t>NULL:</a:t>
            </a:r>
            <a:r>
              <a:rPr lang="en-CA" dirty="0"/>
              <a:t> is a special type that only has one value: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/>
              <a:t>.</a:t>
            </a:r>
          </a:p>
          <a:p>
            <a:pPr lvl="1">
              <a:spcAft>
                <a:spcPts val="1800"/>
              </a:spcAft>
            </a:pPr>
            <a:r>
              <a:rPr lang="en-CA" b="1" dirty="0">
                <a:solidFill>
                  <a:schemeClr val="accent6"/>
                </a:solidFill>
              </a:rPr>
              <a:t>Strings:</a:t>
            </a:r>
            <a:r>
              <a:rPr lang="en-CA" dirty="0"/>
              <a:t> are sequences of characters, like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"PHP supports string operations."</a:t>
            </a:r>
          </a:p>
          <a:p>
            <a:pPr lvl="1">
              <a:spcAft>
                <a:spcPts val="1800"/>
              </a:spcAft>
            </a:pPr>
            <a:r>
              <a:rPr lang="en-CA" b="1" dirty="0">
                <a:solidFill>
                  <a:schemeClr val="accent6"/>
                </a:solidFill>
              </a:rPr>
              <a:t>Arrays:</a:t>
            </a:r>
            <a:r>
              <a:rPr lang="en-CA" dirty="0"/>
              <a:t> are named and indexed collections of other values.</a:t>
            </a:r>
          </a:p>
          <a:p>
            <a:pPr lvl="1">
              <a:spcAft>
                <a:spcPts val="1800"/>
              </a:spcAft>
            </a:pPr>
            <a:r>
              <a:rPr lang="en-CA" b="1" dirty="0">
                <a:solidFill>
                  <a:schemeClr val="accent6"/>
                </a:solidFill>
              </a:rPr>
              <a:t>Objects:</a:t>
            </a:r>
            <a:r>
              <a:rPr lang="en-CA" dirty="0"/>
              <a:t> are instances of programmer-defined classes, which can package up both other kinds of values and functions that are specific to the class.</a:t>
            </a:r>
          </a:p>
          <a:p>
            <a:pPr lvl="1">
              <a:spcAft>
                <a:spcPts val="1800"/>
              </a:spcAft>
            </a:pPr>
            <a:r>
              <a:rPr lang="en-CA" b="1" dirty="0">
                <a:solidFill>
                  <a:schemeClr val="accent6"/>
                </a:solidFill>
              </a:rPr>
              <a:t>Resources:</a:t>
            </a:r>
            <a:r>
              <a:rPr lang="en-CA" dirty="0"/>
              <a:t> are special variables that hold references to resources external to PHP (such as database connections).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Data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927AD7-B23E-4DD4-A2E8-55884A3EE7F5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2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are whole numbers, without a decimal point, like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4195</a:t>
            </a:r>
            <a:r>
              <a:rPr lang="en-CA" dirty="0"/>
              <a:t>.</a:t>
            </a:r>
          </a:p>
          <a:p>
            <a:r>
              <a:rPr lang="en-CA" dirty="0"/>
              <a:t>They are the simplest type.</a:t>
            </a:r>
          </a:p>
          <a:p>
            <a:r>
              <a:rPr lang="en-CA" dirty="0"/>
              <a:t>They correspond to simple whole numbers, both positive and negative.</a:t>
            </a:r>
          </a:p>
          <a:p>
            <a:r>
              <a:rPr lang="en-CA" dirty="0"/>
              <a:t>Integers can be assigned to variables, or they can be used in expressions.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Data Types - Integers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134817-FCD0-4B36-ADD2-EB02C04EF04A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68726" y="4894730"/>
            <a:ext cx="9601199" cy="800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int_var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12345;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-12345 + 12345;</a:t>
            </a:r>
          </a:p>
        </p:txBody>
      </p:sp>
    </p:spTree>
    <p:extLst>
      <p:ext uri="{BB962C8B-B14F-4D97-AF65-F5344CB8AC3E}">
        <p14:creationId xmlns:p14="http://schemas.microsoft.com/office/powerpoint/2010/main" val="22599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6"/>
            <a:ext cx="11062252" cy="1649225"/>
          </a:xfrm>
        </p:spPr>
        <p:txBody>
          <a:bodyPr>
            <a:normAutofit/>
          </a:bodyPr>
          <a:lstStyle/>
          <a:p>
            <a:r>
              <a:rPr lang="en-CA" sz="2400" dirty="0"/>
              <a:t>They are like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3.14159</a:t>
            </a:r>
            <a:r>
              <a:rPr lang="en-CA" sz="2400" dirty="0"/>
              <a:t> or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49.1</a:t>
            </a:r>
            <a:r>
              <a:rPr lang="en-CA" sz="2400" dirty="0"/>
              <a:t>.</a:t>
            </a:r>
          </a:p>
          <a:p>
            <a:r>
              <a:rPr lang="en-CA" sz="2400" dirty="0"/>
              <a:t>By default, doubles print with the minimum number of decimal places needed. For example, the code: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Data Types - Doubles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90C14-1B03-40D9-A097-E8DF63F23BB7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90870" y="2649071"/>
            <a:ext cx="9601199" cy="1387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$num1 = 2.2888800;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$num2 = 2.2111200;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$sum = $num1 + $num2;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echo "$num1 + $num2 = $sum";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4298296"/>
            <a:ext cx="11062252" cy="56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It produces the following browser output: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490869" y="4867835"/>
            <a:ext cx="9601199" cy="510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2.28888 + 2.21112 = 4.5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3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661192"/>
          </a:xfrm>
        </p:spPr>
        <p:txBody>
          <a:bodyPr/>
          <a:lstStyle/>
          <a:p>
            <a:r>
              <a:rPr lang="en-CA" dirty="0"/>
              <a:t>They have only two possible values either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/>
              <a:t> or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Data Types - Boolean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EBFDE5-D86F-4E6E-9B81-1595FBEB9A47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90870" y="1815354"/>
            <a:ext cx="9601199" cy="1519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if (true)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print("This will always print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print("This will never print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9370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>
                <a:solidFill>
                  <a:srgbClr val="7030A0"/>
                </a:solidFill>
              </a:rPr>
              <a:t>Interpreting other types as Booleans:</a:t>
            </a:r>
          </a:p>
          <a:p>
            <a:r>
              <a:rPr lang="en-CA" dirty="0"/>
              <a:t>Here are the rules for determine the "truth" of any value not already of the Boolean type:</a:t>
            </a:r>
          </a:p>
          <a:p>
            <a:pPr lvl="1"/>
            <a:r>
              <a:rPr lang="en-CA" dirty="0"/>
              <a:t>If the value is a </a:t>
            </a:r>
            <a:r>
              <a:rPr lang="en-CA" i="1" dirty="0">
                <a:solidFill>
                  <a:schemeClr val="accent6"/>
                </a:solidFill>
              </a:rPr>
              <a:t>number</a:t>
            </a:r>
            <a:r>
              <a:rPr lang="en-CA" dirty="0"/>
              <a:t>, it is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/>
              <a:t> if exactly equal to </a:t>
            </a:r>
            <a:r>
              <a:rPr lang="en-CA" dirty="0">
                <a:solidFill>
                  <a:schemeClr val="accent6"/>
                </a:solidFill>
              </a:rPr>
              <a:t>zero</a:t>
            </a:r>
            <a:r>
              <a:rPr lang="en-CA" dirty="0"/>
              <a:t> and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/>
              <a:t> otherwise.</a:t>
            </a:r>
          </a:p>
          <a:p>
            <a:pPr lvl="1"/>
            <a:r>
              <a:rPr lang="en-CA" dirty="0"/>
              <a:t>If the value is a </a:t>
            </a:r>
            <a:r>
              <a:rPr lang="en-CA" dirty="0">
                <a:solidFill>
                  <a:schemeClr val="accent6"/>
                </a:solidFill>
              </a:rPr>
              <a:t>string</a:t>
            </a:r>
            <a:r>
              <a:rPr lang="en-CA" dirty="0"/>
              <a:t>, it is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/>
              <a:t> if the string is </a:t>
            </a:r>
            <a:r>
              <a:rPr lang="en-CA" dirty="0">
                <a:solidFill>
                  <a:schemeClr val="accent6"/>
                </a:solidFill>
              </a:rPr>
              <a:t>empty</a:t>
            </a:r>
            <a:r>
              <a:rPr lang="en-CA" dirty="0"/>
              <a:t> (has zero characters) or is the string "</a:t>
            </a:r>
            <a:r>
              <a:rPr lang="en-CA" dirty="0">
                <a:solidFill>
                  <a:schemeClr val="accent6"/>
                </a:solidFill>
              </a:rPr>
              <a:t>0</a:t>
            </a:r>
            <a:r>
              <a:rPr lang="en-CA" dirty="0"/>
              <a:t>", and is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/>
              <a:t> otherwise.</a:t>
            </a:r>
          </a:p>
          <a:p>
            <a:pPr lvl="1"/>
            <a:r>
              <a:rPr lang="en-CA" dirty="0"/>
              <a:t>Values of type </a:t>
            </a:r>
            <a:r>
              <a:rPr lang="en-CA" dirty="0">
                <a:solidFill>
                  <a:schemeClr val="accent5"/>
                </a:solidFill>
              </a:rPr>
              <a:t>NULL</a:t>
            </a:r>
            <a:r>
              <a:rPr lang="en-CA" dirty="0"/>
              <a:t> are always </a:t>
            </a:r>
            <a:r>
              <a:rPr lang="en-CA" dirty="0">
                <a:solidFill>
                  <a:schemeClr val="accent5"/>
                </a:solidFill>
              </a:rPr>
              <a:t>false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If the value is an </a:t>
            </a:r>
            <a:r>
              <a:rPr lang="en-CA" dirty="0">
                <a:solidFill>
                  <a:schemeClr val="accent6"/>
                </a:solidFill>
              </a:rPr>
              <a:t>array</a:t>
            </a:r>
            <a:r>
              <a:rPr lang="en-CA" dirty="0"/>
              <a:t>, it is </a:t>
            </a:r>
            <a:r>
              <a:rPr lang="en-CA" dirty="0">
                <a:solidFill>
                  <a:schemeClr val="accent5"/>
                </a:solidFill>
              </a:rPr>
              <a:t>false</a:t>
            </a:r>
            <a:r>
              <a:rPr lang="en-CA" dirty="0"/>
              <a:t> if it contains </a:t>
            </a:r>
            <a:r>
              <a:rPr lang="en-CA" dirty="0">
                <a:solidFill>
                  <a:schemeClr val="accent6"/>
                </a:solidFill>
              </a:rPr>
              <a:t>no other values</a:t>
            </a:r>
            <a:r>
              <a:rPr lang="en-CA" dirty="0"/>
              <a:t>, and it is </a:t>
            </a:r>
            <a:r>
              <a:rPr lang="en-CA" dirty="0">
                <a:solidFill>
                  <a:schemeClr val="accent5"/>
                </a:solidFill>
              </a:rPr>
              <a:t>true</a:t>
            </a:r>
            <a:r>
              <a:rPr lang="en-CA" dirty="0"/>
              <a:t> otherwise.</a:t>
            </a:r>
          </a:p>
          <a:p>
            <a:pPr lvl="1"/>
            <a:r>
              <a:rPr lang="en-CA" dirty="0"/>
              <a:t>For an </a:t>
            </a:r>
            <a:r>
              <a:rPr lang="en-CA" dirty="0">
                <a:solidFill>
                  <a:schemeClr val="accent6"/>
                </a:solidFill>
              </a:rPr>
              <a:t>object</a:t>
            </a:r>
            <a:r>
              <a:rPr lang="en-CA" dirty="0"/>
              <a:t>, containing a value means having a member variable that has been assigned a value.</a:t>
            </a:r>
          </a:p>
          <a:p>
            <a:pPr lvl="1"/>
            <a:r>
              <a:rPr lang="en-CA" dirty="0"/>
              <a:t>Valid </a:t>
            </a:r>
            <a:r>
              <a:rPr lang="en-CA" dirty="0">
                <a:solidFill>
                  <a:schemeClr val="accent6"/>
                </a:solidFill>
              </a:rPr>
              <a:t>resources</a:t>
            </a:r>
            <a:r>
              <a:rPr lang="en-CA" dirty="0"/>
              <a:t> are </a:t>
            </a:r>
            <a:r>
              <a:rPr lang="en-CA" dirty="0">
                <a:solidFill>
                  <a:schemeClr val="accent5"/>
                </a:solidFill>
              </a:rPr>
              <a:t>true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b="1" dirty="0">
                <a:solidFill>
                  <a:srgbClr val="C00000"/>
                </a:solidFill>
              </a:rPr>
              <a:t>Note:</a:t>
            </a:r>
            <a:r>
              <a:rPr lang="en-CA" dirty="0"/>
              <a:t> Don't use </a:t>
            </a:r>
            <a:r>
              <a:rPr lang="en-CA" dirty="0">
                <a:solidFill>
                  <a:schemeClr val="accent6"/>
                </a:solidFill>
              </a:rPr>
              <a:t>double</a:t>
            </a:r>
            <a:r>
              <a:rPr lang="en-CA" dirty="0"/>
              <a:t> as Booleans.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Data Types - Boolean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C9E844-15C4-404F-9056-9EC2092D57F6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2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113823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400" dirty="0"/>
              <a:t> is a special type that only has one value: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400" dirty="0"/>
              <a:t>.</a:t>
            </a:r>
          </a:p>
          <a:p>
            <a:r>
              <a:rPr lang="en-CA" sz="2400" dirty="0"/>
              <a:t>To give a variable the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400" dirty="0"/>
              <a:t> value, simply assign it like this: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Data Types - 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5E4449-6078-461E-9812-A10206A37199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90868" y="2265358"/>
            <a:ext cx="9601199" cy="466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$myVar = NULL;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3020448"/>
            <a:ext cx="11062252" cy="107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The special constant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400" dirty="0"/>
              <a:t> is capitalized by convention, but actually it is case insensitive; you could just as well have typed: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490868" y="4146457"/>
            <a:ext cx="9601199" cy="510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$myVar = null;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38200" y="4846169"/>
            <a:ext cx="11062252" cy="1510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A variable that has been assigned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400" dirty="0"/>
              <a:t> has the following properties.</a:t>
            </a:r>
          </a:p>
          <a:p>
            <a:pPr lvl="1"/>
            <a:r>
              <a:rPr lang="en-CA" sz="2000" dirty="0"/>
              <a:t>It evaluates to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sz="2000" dirty="0"/>
              <a:t> in a Boolean context.</a:t>
            </a:r>
          </a:p>
          <a:p>
            <a:pPr lvl="1"/>
            <a:r>
              <a:rPr lang="en-CA" sz="2000" dirty="0"/>
              <a:t>It returns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sz="2000" dirty="0"/>
              <a:t> when tested with </a:t>
            </a:r>
            <a:r>
              <a:rPr lang="en-CA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sz="20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42075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8"/>
            <a:ext cx="11062252" cy="455044"/>
          </a:xfrm>
        </p:spPr>
        <p:txBody>
          <a:bodyPr>
            <a:noAutofit/>
          </a:bodyPr>
          <a:lstStyle/>
          <a:p>
            <a:r>
              <a:rPr lang="en-CA" sz="2000" dirty="0"/>
              <a:t>They are sequences of characters, like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</a:rPr>
              <a:t>"PHP supports string operations"</a:t>
            </a:r>
            <a:r>
              <a:rPr lang="en-CA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Data Types - 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74D96A-005B-4B1D-B35B-6F764CD4751F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90868" y="1510269"/>
            <a:ext cx="9601199" cy="999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$string_1 = "This is a string in double quotes";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$string_2 = 'This is a string in single quotes';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$string_3 = ""; </a:t>
            </a:r>
            <a:r>
              <a:rPr lang="en-CA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string with zero characters</a:t>
            </a:r>
            <a:endParaRPr lang="pt-BR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2698750"/>
            <a:ext cx="11062252" cy="125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accent2"/>
                </a:solidFill>
              </a:rPr>
              <a:t>Single quoted strings are treated almost literally </a:t>
            </a:r>
            <a:r>
              <a:rPr lang="en-CA" sz="2000" dirty="0"/>
              <a:t>(as it is), whereas </a:t>
            </a:r>
            <a:r>
              <a:rPr lang="en-CA" sz="2000" dirty="0">
                <a:solidFill>
                  <a:schemeClr val="accent5"/>
                </a:solidFill>
              </a:rPr>
              <a:t>double quoted strings replace variables with their values</a:t>
            </a:r>
            <a:r>
              <a:rPr lang="en-CA" sz="2000" dirty="0"/>
              <a:t> as well as specially interpreting certain character sequences.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490867" y="3957735"/>
            <a:ext cx="9601199" cy="1017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$name = “Joe";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echo 'My name is $name' .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echo "My name is $name";</a:t>
            </a:r>
            <a:endParaRPr lang="pt-B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38200" y="5107782"/>
            <a:ext cx="11062252" cy="46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This will produce the following result: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490867" y="5569557"/>
            <a:ext cx="9601199" cy="692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My name is $name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My name </a:t>
            </a:r>
            <a:r>
              <a:rPr lang="en-CA" sz="2000">
                <a:latin typeface="Consolas" panose="020B0609020204030204" pitchFamily="49" charset="0"/>
                <a:cs typeface="Consolas" panose="020B0609020204030204" pitchFamily="49" charset="0"/>
              </a:rPr>
              <a:t>is Joe</a:t>
            </a:r>
            <a:endParaRPr lang="pt-B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Strings that are delimited by double quotes are preprocessed in both the following two ways by PHP:</a:t>
            </a:r>
          </a:p>
          <a:p>
            <a:pPr lvl="1"/>
            <a:r>
              <a:rPr lang="en-CA" dirty="0"/>
              <a:t>Certain character sequences beginning with backslash (</a:t>
            </a:r>
            <a:r>
              <a:rPr lang="en-CA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CA" dirty="0"/>
              <a:t>) are replaced with special characters.</a:t>
            </a:r>
          </a:p>
          <a:p>
            <a:pPr lvl="1"/>
            <a:r>
              <a:rPr lang="en-CA" dirty="0"/>
              <a:t>Variable names (starting with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CA" dirty="0"/>
              <a:t>) are replaced with string representations of their values.</a:t>
            </a:r>
          </a:p>
          <a:p>
            <a:endParaRPr lang="en-CA" dirty="0"/>
          </a:p>
          <a:p>
            <a:r>
              <a:rPr lang="en-CA" dirty="0"/>
              <a:t>The escape-sequence replacements are:</a:t>
            </a:r>
          </a:p>
          <a:p>
            <a:pPr lvl="1"/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CA" dirty="0"/>
              <a:t> is replaced by the </a:t>
            </a:r>
            <a:r>
              <a:rPr lang="en-CA" b="1" i="1" dirty="0">
                <a:solidFill>
                  <a:schemeClr val="accent6"/>
                </a:solidFill>
              </a:rPr>
              <a:t>newline</a:t>
            </a:r>
            <a:r>
              <a:rPr lang="en-CA" dirty="0"/>
              <a:t> character</a:t>
            </a:r>
          </a:p>
          <a:p>
            <a:pPr lvl="1"/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\r</a:t>
            </a:r>
            <a:r>
              <a:rPr lang="en-CA" dirty="0"/>
              <a:t> is replaced by the </a:t>
            </a:r>
            <a:r>
              <a:rPr lang="en-CA" b="1" i="1" dirty="0">
                <a:solidFill>
                  <a:schemeClr val="accent6"/>
                </a:solidFill>
              </a:rPr>
              <a:t>carriage-return</a:t>
            </a:r>
            <a:r>
              <a:rPr lang="en-CA" dirty="0"/>
              <a:t> character</a:t>
            </a:r>
          </a:p>
          <a:p>
            <a:pPr lvl="1"/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-CA" dirty="0"/>
              <a:t> is replaced by the </a:t>
            </a:r>
            <a:r>
              <a:rPr lang="en-CA" b="1" i="1" dirty="0">
                <a:solidFill>
                  <a:schemeClr val="accent6"/>
                </a:solidFill>
              </a:rPr>
              <a:t>tab</a:t>
            </a:r>
            <a:r>
              <a:rPr lang="en-CA" dirty="0"/>
              <a:t> character</a:t>
            </a:r>
          </a:p>
          <a:p>
            <a:pPr lvl="1"/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\$</a:t>
            </a:r>
            <a:r>
              <a:rPr lang="en-CA" dirty="0"/>
              <a:t> is replaced by the </a:t>
            </a:r>
            <a:r>
              <a:rPr lang="en-CA" b="1" i="1" dirty="0">
                <a:solidFill>
                  <a:schemeClr val="accent6"/>
                </a:solidFill>
              </a:rPr>
              <a:t>dollar sign</a:t>
            </a:r>
            <a:r>
              <a:rPr lang="en-CA" dirty="0"/>
              <a:t> itself (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CA" dirty="0"/>
              <a:t> is replaced by a single </a:t>
            </a:r>
            <a:r>
              <a:rPr lang="en-CA" b="1" i="1" dirty="0">
                <a:solidFill>
                  <a:schemeClr val="accent6"/>
                </a:solidFill>
              </a:rPr>
              <a:t>double-quote</a:t>
            </a:r>
            <a:r>
              <a:rPr lang="en-CA" dirty="0"/>
              <a:t> (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CA" dirty="0"/>
              <a:t> is replaced by a single </a:t>
            </a:r>
            <a:r>
              <a:rPr lang="en-CA" b="1" i="1" dirty="0">
                <a:solidFill>
                  <a:schemeClr val="accent6"/>
                </a:solidFill>
              </a:rPr>
              <a:t>backslash</a:t>
            </a:r>
            <a:r>
              <a:rPr lang="en-CA" dirty="0"/>
              <a:t> (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CA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Data Types - 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AAB434-A379-4F85-AAE9-6CE697A537A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6"/>
            <a:ext cx="10905877" cy="5496488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rgbClr val="C00000"/>
                </a:solidFill>
              </a:rPr>
              <a:t>PHP</a:t>
            </a:r>
            <a:r>
              <a:rPr lang="en-CA" dirty="0"/>
              <a:t> is a recursive acronym for:</a:t>
            </a:r>
          </a:p>
          <a:p>
            <a:pPr marL="0" indent="0" algn="ctr">
              <a:buNone/>
            </a:pPr>
            <a:r>
              <a:rPr lang="en-CA" b="1" dirty="0">
                <a:solidFill>
                  <a:srgbClr val="C00000"/>
                </a:solidFill>
              </a:rPr>
              <a:t>P</a:t>
            </a:r>
            <a:r>
              <a:rPr lang="en-CA" dirty="0"/>
              <a:t>HP </a:t>
            </a:r>
            <a:r>
              <a:rPr lang="en-CA" b="1" dirty="0">
                <a:solidFill>
                  <a:srgbClr val="C00000"/>
                </a:solidFill>
              </a:rPr>
              <a:t>H</a:t>
            </a:r>
            <a:r>
              <a:rPr lang="en-CA" dirty="0"/>
              <a:t>ypertext </a:t>
            </a:r>
            <a:r>
              <a:rPr lang="en-CA" b="1" dirty="0">
                <a:solidFill>
                  <a:srgbClr val="C00000"/>
                </a:solidFill>
              </a:rPr>
              <a:t>P</a:t>
            </a:r>
            <a:r>
              <a:rPr lang="en-CA" dirty="0"/>
              <a:t>reprocessor</a:t>
            </a:r>
          </a:p>
          <a:p>
            <a:r>
              <a:rPr lang="en-CA" dirty="0"/>
              <a:t>PHP is a widely-used, </a:t>
            </a:r>
            <a:r>
              <a:rPr lang="en-CA" i="1" dirty="0">
                <a:solidFill>
                  <a:schemeClr val="accent6"/>
                </a:solidFill>
              </a:rPr>
              <a:t>open source</a:t>
            </a:r>
            <a:r>
              <a:rPr lang="en-CA" dirty="0">
                <a:solidFill>
                  <a:schemeClr val="accent6"/>
                </a:solidFill>
              </a:rPr>
              <a:t> </a:t>
            </a:r>
            <a:r>
              <a:rPr lang="en-CA" dirty="0"/>
              <a:t>scripting language.</a:t>
            </a:r>
          </a:p>
          <a:p>
            <a:r>
              <a:rPr lang="en-CA" dirty="0"/>
              <a:t>PHP is a </a:t>
            </a:r>
            <a:r>
              <a:rPr lang="en-CA" i="1" dirty="0">
                <a:solidFill>
                  <a:schemeClr val="accent6"/>
                </a:solidFill>
              </a:rPr>
              <a:t>server side </a:t>
            </a:r>
            <a:r>
              <a:rPr lang="en-CA" dirty="0"/>
              <a:t>scripting language that is embedded in HTML.</a:t>
            </a:r>
          </a:p>
          <a:p>
            <a:r>
              <a:rPr lang="en-CA" dirty="0"/>
              <a:t>It is used to manage dynamic content, databases, session tracking, even build entire e-commerce sites.</a:t>
            </a:r>
          </a:p>
          <a:p>
            <a:r>
              <a:rPr lang="en-CA" dirty="0"/>
              <a:t>It is integrated with a number of popular databases, including MySQL, </a:t>
            </a:r>
            <a:r>
              <a:rPr lang="en-CA" dirty="0" err="1"/>
              <a:t>PostgreSQL</a:t>
            </a:r>
            <a:r>
              <a:rPr lang="en-CA" dirty="0"/>
              <a:t>, Oracle, Sybase, Informix, and Microsoft SQL Server.</a:t>
            </a:r>
          </a:p>
          <a:p>
            <a:r>
              <a:rPr lang="en-CA" dirty="0"/>
              <a:t>PHP is free to download and use.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451424-5BF6-4371-9C06-5DDB36A3DBA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2724987"/>
          </a:xfrm>
        </p:spPr>
        <p:txBody>
          <a:bodyPr>
            <a:noAutofit/>
          </a:bodyPr>
          <a:lstStyle/>
          <a:p>
            <a:r>
              <a:rPr lang="en-CA" dirty="0"/>
              <a:t>The concatenation operator (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dirty="0"/>
              <a:t>)  is used to join two string values together.</a:t>
            </a:r>
          </a:p>
          <a:p>
            <a:r>
              <a:rPr lang="en-CA" dirty="0"/>
              <a:t>The example below shows how to concatenate two string variables together.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PHP Concatenation Operator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7118F5-3153-45CB-9293-689DC0972BBF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300330" y="3419751"/>
            <a:ext cx="9601199" cy="1999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$txt1 = "Hello world!";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$txt2 = "What a nice day!";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$txt1 . " " . $txt2;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1109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Scope can be defined as the range of availability a variable has to the program in which it is declared.</a:t>
            </a:r>
          </a:p>
          <a:p>
            <a:r>
              <a:rPr lang="en-CA" dirty="0"/>
              <a:t>PHP variables can be one of four scope types:</a:t>
            </a:r>
          </a:p>
          <a:p>
            <a:pPr lvl="1"/>
            <a:r>
              <a:rPr lang="en-CA" dirty="0"/>
              <a:t>Local Variables</a:t>
            </a:r>
          </a:p>
          <a:p>
            <a:pPr lvl="1"/>
            <a:r>
              <a:rPr lang="en-CA" dirty="0"/>
              <a:t>Global Variables</a:t>
            </a:r>
          </a:p>
          <a:p>
            <a:pPr lvl="1"/>
            <a:r>
              <a:rPr lang="en-CA" dirty="0"/>
              <a:t>Function Parameters</a:t>
            </a:r>
          </a:p>
          <a:p>
            <a:pPr lvl="1"/>
            <a:r>
              <a:rPr lang="en-CA" dirty="0"/>
              <a:t>Static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PHP Variable 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D0F68C-D81A-4BC3-9081-BF96FDEB4B51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8"/>
            <a:ext cx="11062252" cy="1743352"/>
          </a:xfrm>
        </p:spPr>
        <p:txBody>
          <a:bodyPr>
            <a:noAutofit/>
          </a:bodyPr>
          <a:lstStyle/>
          <a:p>
            <a:r>
              <a:rPr lang="en-CA" sz="2000" dirty="0"/>
              <a:t>A variable declared in a function is considered local; that is, it can be referenced solely in that function.</a:t>
            </a:r>
          </a:p>
          <a:p>
            <a:r>
              <a:rPr lang="en-CA" sz="2000" dirty="0"/>
              <a:t>Any assignment outside of that function will be considered to be an entirely different variable from the one contained in the function.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Local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686339-49BF-45E6-9D66-16AEDC9FD383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68726" y="2922680"/>
            <a:ext cx="9601199" cy="3254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$x = 4;</a:t>
            </a:r>
          </a:p>
          <a:p>
            <a:pPr marL="0" indent="0"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assignx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$x =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echo "\$x inside function is $x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assignx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echo "\$x outside of function is $x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pt-B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8"/>
            <a:ext cx="11062252" cy="2321576"/>
          </a:xfrm>
        </p:spPr>
        <p:txBody>
          <a:bodyPr>
            <a:noAutofit/>
          </a:bodyPr>
          <a:lstStyle/>
          <a:p>
            <a:r>
              <a:rPr lang="en-CA" sz="2000" dirty="0"/>
              <a:t>A global variable can be accessed in any part of the program.</a:t>
            </a:r>
          </a:p>
          <a:p>
            <a:r>
              <a:rPr lang="en-CA" sz="2000" dirty="0"/>
              <a:t>However, in order to be modified, a global variable must be explicitly declared to be global in the function in which it is to be modified.</a:t>
            </a:r>
          </a:p>
          <a:p>
            <a:r>
              <a:rPr lang="en-CA" sz="2000" dirty="0"/>
              <a:t>This is accomplished, conveniently enough, by placing the keyword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CA" sz="2000" dirty="0"/>
              <a:t> </a:t>
            </a:r>
            <a:br>
              <a:rPr lang="en-CA" sz="2000" dirty="0"/>
            </a:br>
            <a:r>
              <a:rPr lang="en-CA" sz="2000" dirty="0"/>
              <a:t>(or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CA" sz="2000" dirty="0"/>
              <a:t>) in front of the variable that should be recognized as global.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Global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74A37-9CC9-42F7-AC62-7CF7C3C56E7D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68727" y="3227294"/>
            <a:ext cx="9601199" cy="3129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15;</a:t>
            </a:r>
          </a:p>
          <a:p>
            <a:pPr marL="0" indent="0"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GLOBAL $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CA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global variable inside function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echo "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is $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t-B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8"/>
            <a:ext cx="11062252" cy="2066081"/>
          </a:xfrm>
        </p:spPr>
        <p:txBody>
          <a:bodyPr>
            <a:noAutofit/>
          </a:bodyPr>
          <a:lstStyle/>
          <a:p>
            <a:r>
              <a:rPr lang="en-CA" sz="2000" dirty="0"/>
              <a:t>In contrast to the local/function variables, which are destroyed on the function's exit, a static variable will not lose its value when the function exits and will still hold that value should the function be called again.</a:t>
            </a:r>
          </a:p>
          <a:p>
            <a:r>
              <a:rPr lang="en-CA" sz="2000" dirty="0"/>
              <a:t>You can declare a variable to be static simply by placing the keyword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sz="2000" dirty="0"/>
              <a:t> </a:t>
            </a:r>
            <a:br>
              <a:rPr lang="en-CA" sz="2000" dirty="0"/>
            </a:br>
            <a:r>
              <a:rPr lang="en-CA" sz="2000" dirty="0"/>
              <a:t>(or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sz="2000" dirty="0"/>
              <a:t>) in front of the variable name.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Static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1E4AAA-7B26-4632-B307-C2841BF02DEA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68727" y="3227294"/>
            <a:ext cx="9601199" cy="3129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keepTrack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STATIC $count =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$count++;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echo "$count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keepTrack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keepTrack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keepTrack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t-B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8194" y="2552131"/>
            <a:ext cx="10522264" cy="1637731"/>
          </a:xfrm>
        </p:spPr>
        <p:txBody>
          <a:bodyPr>
            <a:noAutofit/>
          </a:bodyPr>
          <a:lstStyle/>
          <a:p>
            <a:r>
              <a:rPr lang="en-US" sz="5400" dirty="0"/>
              <a:t>Display HTML Output using PHP</a:t>
            </a:r>
            <a:endParaRPr lang="en-CA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324972-9AFE-4C52-98B8-D263DBEE8C17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1825239"/>
          </a:xfrm>
        </p:spPr>
        <p:txBody>
          <a:bodyPr>
            <a:noAutofit/>
          </a:bodyPr>
          <a:lstStyle/>
          <a:p>
            <a:r>
              <a:rPr lang="en-US" dirty="0"/>
              <a:t>PHP’s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echo</a:t>
            </a:r>
            <a:r>
              <a:rPr lang="en-US" dirty="0"/>
              <a:t> statement can be used to print something on the screen.</a:t>
            </a:r>
          </a:p>
          <a:p>
            <a:r>
              <a:rPr lang="en-US" dirty="0"/>
              <a:t>Here are few examples: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 Text with 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C1AC93-5DE0-45A5-804D-5E3F97786A51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26611" y="2961564"/>
            <a:ext cx="8348637" cy="28387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"&lt;h1&gt;Welcome&lt;/h1&gt;";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"&lt;p&gt;This is my website.&lt;/p&gt;";</a:t>
            </a:r>
          </a:p>
          <a:p>
            <a:pPr marL="0" indent="0">
              <a:spcAft>
                <a:spcPts val="0"/>
              </a:spcAft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$name = "John Smith";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"My name is " . $name;</a:t>
            </a:r>
          </a:p>
          <a:p>
            <a:pPr marL="0" indent="0">
              <a:spcAft>
                <a:spcPts val="0"/>
              </a:spcAft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='page2.php'&gt;Second Page&lt;/a&gt;";</a:t>
            </a:r>
          </a:p>
        </p:txBody>
      </p:sp>
    </p:spTree>
    <p:extLst>
      <p:ext uri="{BB962C8B-B14F-4D97-AF65-F5344CB8AC3E}">
        <p14:creationId xmlns:p14="http://schemas.microsoft.com/office/powerpoint/2010/main" val="13986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8"/>
            <a:ext cx="11062252" cy="1224738"/>
          </a:xfrm>
        </p:spPr>
        <p:txBody>
          <a:bodyPr>
            <a:noAutofit/>
          </a:bodyPr>
          <a:lstStyle/>
          <a:p>
            <a:r>
              <a:rPr lang="en-US" dirty="0"/>
              <a:t>The following code will display an image of a flower 5 times on a webpage.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 Images with 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4F8BE6-E435-4D31-9FF5-8D416CE7A925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26611" y="2224586"/>
            <a:ext cx="8348637" cy="996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($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=1; 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&lt;=5; 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echo "&lt;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='flower.jpg'&gt;";</a:t>
            </a:r>
          </a:p>
        </p:txBody>
      </p:sp>
    </p:spTree>
    <p:extLst>
      <p:ext uri="{BB962C8B-B14F-4D97-AF65-F5344CB8AC3E}">
        <p14:creationId xmlns:p14="http://schemas.microsoft.com/office/powerpoint/2010/main" val="32090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8"/>
            <a:ext cx="11062252" cy="887051"/>
          </a:xfrm>
        </p:spPr>
        <p:txBody>
          <a:bodyPr>
            <a:noAutofit/>
          </a:bodyPr>
          <a:lstStyle/>
          <a:p>
            <a:r>
              <a:rPr lang="en-US" sz="2600" dirty="0"/>
              <a:t>The following code will display a table of 2 rows and 2 columns.</a:t>
            </a:r>
            <a:endParaRPr lang="en-CA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 Table with 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EA1B55-C969-49A8-A92B-CF021FF1B6EC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26611" y="1886899"/>
            <a:ext cx="8348637" cy="3794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"&lt;table border='1'&gt;";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"&lt;td&gt;Cell 1&lt;/td&gt;";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"&lt;td&gt;Cell 2&lt;/td&gt;";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"&lt;td&gt;Cell 3&lt;/td&gt;";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"&lt;td&gt;Cell 4&lt;/td&gt;";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"&lt;/table&gt;";</a:t>
            </a:r>
          </a:p>
        </p:txBody>
      </p:sp>
    </p:spTree>
    <p:extLst>
      <p:ext uri="{BB962C8B-B14F-4D97-AF65-F5344CB8AC3E}">
        <p14:creationId xmlns:p14="http://schemas.microsoft.com/office/powerpoint/2010/main" val="29322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8"/>
            <a:ext cx="11062252" cy="887051"/>
          </a:xfrm>
        </p:spPr>
        <p:txBody>
          <a:bodyPr>
            <a:noAutofit/>
          </a:bodyPr>
          <a:lstStyle/>
          <a:p>
            <a:r>
              <a:rPr lang="en-US" sz="2600" dirty="0"/>
              <a:t>The following code uses a loop to print a table with 5 rows and 2 columns.</a:t>
            </a:r>
            <a:endParaRPr lang="en-CA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 Table with 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89E067-E88B-43CE-94C5-760717C09753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09792" y="2132559"/>
            <a:ext cx="10790660" cy="4223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echo "&lt;table border='1'&gt;";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cellNum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=1;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&lt;=5;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				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loop for rows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($j=1; $j&lt;=2;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			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loop for columns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echo "&lt;td&gt;Cell " .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cellNum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"&lt;/td&gt;";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cellNum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"&lt;/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defTabSz="723900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2390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echo "&lt;/table&gt;";</a:t>
            </a:r>
          </a:p>
        </p:txBody>
      </p:sp>
    </p:spTree>
    <p:extLst>
      <p:ext uri="{BB962C8B-B14F-4D97-AF65-F5344CB8AC3E}">
        <p14:creationId xmlns:p14="http://schemas.microsoft.com/office/powerpoint/2010/main" val="2664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6"/>
            <a:ext cx="11062252" cy="535650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Yahoo 			(</a:t>
            </a:r>
            <a:r>
              <a:rPr lang="en-CA" dirty="0">
                <a:hlinkClick r:id="rId2"/>
              </a:rPr>
              <a:t>www.yahoo.com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Facebook 		(</a:t>
            </a:r>
            <a:r>
              <a:rPr lang="en-CA" dirty="0">
                <a:hlinkClick r:id="rId3"/>
              </a:rPr>
              <a:t>www.facebook.com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Wikipedia 			(</a:t>
            </a:r>
            <a:r>
              <a:rPr lang="en-CA" dirty="0">
                <a:hlinkClick r:id="rId4"/>
              </a:rPr>
              <a:t>www.wikipedia.org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Flickr 			(</a:t>
            </a:r>
            <a:r>
              <a:rPr lang="en-CA" dirty="0">
                <a:hlinkClick r:id="rId5"/>
              </a:rPr>
              <a:t>www.flickr.com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WordPress 		(</a:t>
            </a:r>
            <a:r>
              <a:rPr lang="en-CA" dirty="0">
                <a:hlinkClick r:id="rId6"/>
              </a:rPr>
              <a:t>www.wordpress.com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Friendster 			(</a:t>
            </a:r>
            <a:r>
              <a:rPr lang="en-CA" dirty="0">
                <a:hlinkClick r:id="rId7"/>
              </a:rPr>
              <a:t>www.friendster.com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Digg 			(</a:t>
            </a:r>
            <a:r>
              <a:rPr lang="en-CA" dirty="0">
                <a:hlinkClick r:id="rId8"/>
              </a:rPr>
              <a:t>www.digg.com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SourceForge</a:t>
            </a:r>
            <a:r>
              <a:rPr lang="en-CA" dirty="0"/>
              <a:t> 		(</a:t>
            </a:r>
            <a:r>
              <a:rPr lang="en-CA" dirty="0">
                <a:hlinkClick r:id="rId9"/>
              </a:rPr>
              <a:t>www.sourceforge.net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iStockPhoto</a:t>
            </a:r>
            <a:r>
              <a:rPr lang="en-CA" dirty="0"/>
              <a:t> 		(</a:t>
            </a:r>
            <a:r>
              <a:rPr lang="en-CA" dirty="0">
                <a:hlinkClick r:id="rId10"/>
              </a:rPr>
              <a:t>www.istockphoto.com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MailChimp</a:t>
            </a:r>
            <a:r>
              <a:rPr lang="en-CA" dirty="0"/>
              <a:t> 		(</a:t>
            </a:r>
            <a:r>
              <a:rPr lang="en-CA" dirty="0">
                <a:hlinkClick r:id="rId11"/>
              </a:rPr>
              <a:t>www.mailchimp.com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sz="1900" dirty="0"/>
              <a:t>Source: </a:t>
            </a:r>
            <a:r>
              <a:rPr lang="en-CA" sz="1900" dirty="0">
                <a:hlinkClick r:id="rId12"/>
              </a:rPr>
              <a:t>https://www.octalsoftware.com/blog/top-10-successful-websites-developed-php</a:t>
            </a:r>
            <a:r>
              <a:rPr lang="en-CA" sz="19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Top 10 Successful Websites Developed in PHP</a:t>
            </a:r>
            <a:endParaRPr lang="en-CA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B82B1C-80E7-48DD-A739-BAF4D131DEF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5482840"/>
          </a:xfrm>
        </p:spPr>
        <p:txBody>
          <a:bodyPr>
            <a:noAutofit/>
          </a:bodyPr>
          <a:lstStyle/>
          <a:p>
            <a:r>
              <a:rPr lang="en-US" sz="2600" dirty="0"/>
              <a:t>The following code can be used to redirect a user to a different webpage using PHP: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>
                <a:solidFill>
                  <a:srgbClr val="C00000"/>
                </a:solidFill>
              </a:rPr>
              <a:t>Note:</a:t>
            </a:r>
            <a:r>
              <a:rPr lang="en-US" sz="2600" dirty="0"/>
              <a:t> You should always use </a:t>
            </a:r>
            <a:r>
              <a:rPr lang="en-US" sz="2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ob_start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sz="2600" dirty="0"/>
              <a:t> at the beginning of your 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header('location: ...');</a:t>
            </a:r>
            <a:r>
              <a:rPr lang="en-US" sz="2600" dirty="0"/>
              <a:t> function, and you should always follow them with a 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die()</a:t>
            </a:r>
            <a:r>
              <a:rPr lang="en-US" sz="2600" dirty="0"/>
              <a:t> or 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exit()</a:t>
            </a:r>
            <a:r>
              <a:rPr lang="en-US" sz="2600" dirty="0"/>
              <a:t> function to prevent further code execution.</a:t>
            </a:r>
          </a:p>
          <a:p>
            <a:r>
              <a:rPr lang="en-US" sz="2600" dirty="0"/>
              <a:t>More information: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dirty="0">
                <a:hlinkClick r:id="rId2"/>
              </a:rPr>
              <a:t>https://www.exchangecore.com/blog/how-redirect-using-php/</a:t>
            </a:r>
            <a:r>
              <a:rPr lang="en-US" sz="2600" dirty="0"/>
              <a:t> </a:t>
            </a:r>
            <a:endParaRPr lang="en-CA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Redirect using 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23A475-A1FF-4F0C-9A7C-CE6E58BFE005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921526" y="1682183"/>
            <a:ext cx="6170543" cy="1443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ob_start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header("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location:secondpage.php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ob_end_flush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die();</a:t>
            </a:r>
          </a:p>
        </p:txBody>
      </p:sp>
    </p:spTree>
    <p:extLst>
      <p:ext uri="{BB962C8B-B14F-4D97-AF65-F5344CB8AC3E}">
        <p14:creationId xmlns:p14="http://schemas.microsoft.com/office/powerpoint/2010/main" val="8456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5972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String Problems and Solutions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92993C-11B6-4AF8-984A-51727CBA0E40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25232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want to know if a string contains a particular substring.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strpos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http://php.net/manual/en/function.strpos.php</a:t>
            </a:r>
            <a:endParaRPr lang="en-US" dirty="0"/>
          </a:p>
          <a:p>
            <a:r>
              <a:rPr lang="en-US" dirty="0"/>
              <a:t>For example, you want to find out if an email address contains a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@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Accessing Substrings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8B46DF-CEB9-4517-A35D-9749CC27EDAE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300330" y="3523130"/>
            <a:ext cx="9601199" cy="283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$email = "myemailabc.com";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strpos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($email, "@")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if 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=== false)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echo "There was no @ in the e-mail address!";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141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28910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want to extract part of a string, starting at a particular place in the string.</a:t>
            </a:r>
          </a:p>
          <a:p>
            <a:r>
              <a:rPr lang="en-US" dirty="0" err="1">
                <a:latin typeface="Consolas" panose="020B0609020204030204" pitchFamily="49" charset="0"/>
              </a:rPr>
              <a:t>substr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http://php.net/manual/en/function.substr.php</a:t>
            </a:r>
            <a:endParaRPr lang="en-US" dirty="0"/>
          </a:p>
          <a:p>
            <a:r>
              <a:rPr lang="en-US" dirty="0"/>
              <a:t>For example, you want the first eight characters of a username entered into a form.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Extracting Substrings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E5CC74-C253-41A4-804C-6B41171BCCBE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09792" y="3958101"/>
            <a:ext cx="9601199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$username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($username, 0, 8);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4938435"/>
            <a:ext cx="11062252" cy="70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What would be the output of the following statement?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300329" y="5642724"/>
            <a:ext cx="9601199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("watch out for that tree", 6, 5);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3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2433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want to replace a substring with a different string.</a:t>
            </a:r>
          </a:p>
          <a:p>
            <a:r>
              <a:rPr lang="en-US" dirty="0" err="1">
                <a:latin typeface="Consolas" panose="020B0609020204030204" pitchFamily="49" charset="0"/>
              </a:rPr>
              <a:t>substr_replace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http://php.net/manual/en/function.substr-replace.php</a:t>
            </a:r>
            <a:endParaRPr lang="en-US" dirty="0"/>
          </a:p>
          <a:p>
            <a:r>
              <a:rPr lang="en-US" dirty="0"/>
              <a:t>For example, you want to obscure all but the last four digits of a credit card number before printing it.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Replacing Substrings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0BE60E-B183-47C9-9190-C1C5E8134325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09792" y="3433415"/>
            <a:ext cx="10790660" cy="25145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Everything from position $start to the end of $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old_string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becomes $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new_substring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substr_replace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old_string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new_substring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$start);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$length characters, starting at position $start, become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new_substring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substr_replace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old_string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new_substring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$start, $length);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4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2402259"/>
          </a:xfrm>
        </p:spPr>
        <p:txBody>
          <a:bodyPr>
            <a:normAutofit/>
          </a:bodyPr>
          <a:lstStyle/>
          <a:p>
            <a:r>
              <a:rPr lang="en-US" dirty="0"/>
              <a:t>Without the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$length</a:t>
            </a:r>
            <a:r>
              <a:rPr lang="en-US" dirty="0"/>
              <a:t> argument,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substr_replace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replaces everything from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$start</a:t>
            </a:r>
            <a:r>
              <a:rPr lang="en-US" dirty="0"/>
              <a:t> to the end of the string.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$length</a:t>
            </a:r>
            <a:r>
              <a:rPr lang="en-US" dirty="0"/>
              <a:t> is specified, only that many characters are replaced.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Replacing Substrings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C6E020-3BD2-48F9-9019-9E540BBE7B14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09792" y="3523131"/>
            <a:ext cx="10790660" cy="2331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substr_replace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("My pet is a blue dog.", "fish.", 12);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substr_replace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("My pet is a blue dog.", "green", 12, 4);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credit_card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"4111 1111 1111 1111";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substr_replace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credit_card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", 0,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credit_card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)-4);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    // prints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1111</a:t>
            </a:r>
            <a:endParaRPr lang="en-CA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6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Number Problems and Solutions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345FB4-862C-42F8-8E14-C1E5DBEFE14B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8"/>
            <a:ext cx="11062252" cy="17836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want to ensure that a variable contains a number, even if it’s typed as a string.</a:t>
            </a:r>
          </a:p>
          <a:p>
            <a:r>
              <a:rPr lang="en-US" dirty="0"/>
              <a:t>Alternatively, you want to check if a variable is not only a number, but is also specifically typed as one.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Checking Whether a Variable Contains a Valid Number</a:t>
            </a:r>
            <a:endParaRPr lang="en-CA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AD8383-6C47-4407-9098-A07F02249DEC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09792" y="2581834"/>
            <a:ext cx="10600122" cy="388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array(5, "5", "05", 12.3, "16.7", "five");</a:t>
            </a:r>
          </a:p>
          <a:p>
            <a:pPr marL="0" indent="0">
              <a:spcAft>
                <a:spcPts val="0"/>
              </a:spcAft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as $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maybeNumber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isItNumeric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is_numeric</a:t>
            </a:r>
            <a:r>
              <a:rPr lang="en-CA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maybeNumber</a:t>
            </a:r>
            <a:r>
              <a:rPr lang="en-CA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actualType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maybeNumber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echo "Is the $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actualType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maybeNumber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numeric? ";</a:t>
            </a:r>
          </a:p>
          <a:p>
            <a:pPr marL="0" indent="0">
              <a:spcAft>
                <a:spcPts val="0"/>
              </a:spcAft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if ($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isItNumeric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echo "yes";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echo "no";</a:t>
            </a:r>
          </a:p>
          <a:p>
            <a:pPr marL="0" indent="0">
              <a:spcAft>
                <a:spcPts val="0"/>
              </a:spcAft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echo "&lt;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22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28863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is_numeric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to check whether a variable holds something that’s either an actual number, or a string containing characters that can be translated into a number.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is_numeric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properly parses decimal numbers, such as 5.1.</a:t>
            </a:r>
          </a:p>
          <a:p>
            <a:r>
              <a:rPr lang="en-US" dirty="0"/>
              <a:t>However, numbers with thousands separators, such as 5,100, cause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is_numeric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to return false.</a:t>
            </a:r>
          </a:p>
          <a:p>
            <a:r>
              <a:rPr lang="en-US" dirty="0"/>
              <a:t>To strip the thousands separators from your number before calling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is_numeric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use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str_replace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is_numeric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39C312-89C2-4DB1-8251-57BD94E20C45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68726" y="3765179"/>
            <a:ext cx="9601199" cy="2285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$number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"5,100"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is_numeric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call returns false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withCommas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is_numeric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($number);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is_numeric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call returns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withoutCommas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is_numeric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str_replace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$number));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6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6"/>
            <a:ext cx="11062252" cy="5253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check if your number is a specific type, there are a variety of related functions with self-explanatory names: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is_float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is_double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is_real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They’re all the same.</a:t>
            </a:r>
          </a:p>
          <a:p>
            <a:r>
              <a:rPr lang="en-US" dirty="0"/>
              <a:t>And: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is_int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is_integer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is_long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is_numeric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501CB9-9508-49FC-8A80-6557DE180B4D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8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PHP files can contain text, HTML, JavaScript code, and PHP code.</a:t>
            </a:r>
          </a:p>
          <a:p>
            <a:endParaRPr lang="en-CA" dirty="0"/>
          </a:p>
          <a:p>
            <a:r>
              <a:rPr lang="en-CA" dirty="0"/>
              <a:t>PHP code is executed on the </a:t>
            </a:r>
            <a:r>
              <a:rPr lang="en-CA" i="1" dirty="0">
                <a:solidFill>
                  <a:schemeClr val="accent6"/>
                </a:solidFill>
              </a:rPr>
              <a:t>server</a:t>
            </a:r>
            <a:r>
              <a:rPr lang="en-CA" dirty="0"/>
              <a:t>, and the result is returned to the browser as </a:t>
            </a:r>
            <a:r>
              <a:rPr lang="en-CA" i="1" dirty="0">
                <a:solidFill>
                  <a:schemeClr val="accent6"/>
                </a:solidFill>
              </a:rPr>
              <a:t>plain HTML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PHP files have a file extension of "</a:t>
            </a:r>
            <a:r>
              <a:rPr lang="en-CA" dirty="0">
                <a:solidFill>
                  <a:schemeClr val="accent5"/>
                </a:solidFill>
              </a:rPr>
              <a:t>.</a:t>
            </a:r>
            <a:r>
              <a:rPr lang="en-CA" dirty="0" err="1">
                <a:solidFill>
                  <a:schemeClr val="accent5"/>
                </a:solidFill>
              </a:rPr>
              <a:t>php</a:t>
            </a:r>
            <a:r>
              <a:rPr lang="en-CA" dirty="0"/>
              <a:t>".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PHP File?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D770F5-72EE-4067-8262-9BEF2EA2F55D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9"/>
            <a:ext cx="11062252" cy="5356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want to round a floating-point number, either to an integer value or to a set number of decimal places.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Solution:</a:t>
            </a:r>
          </a:p>
          <a:p>
            <a:r>
              <a:rPr lang="en-US" dirty="0"/>
              <a:t>To round a number to the closest integer, use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round()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$number = round(2.4);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echo "2.4 rounds to " . $number;</a:t>
            </a:r>
          </a:p>
          <a:p>
            <a:r>
              <a:rPr lang="en-US" dirty="0"/>
              <a:t>This prints:</a:t>
            </a:r>
          </a:p>
          <a:p>
            <a:pPr marL="0" indent="0">
              <a:buNone/>
            </a:pPr>
            <a:r>
              <a:rPr lang="en-US" dirty="0"/>
              <a:t>	2.4 rounds to 2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Rounding Floating-Point Numbers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EE8776-79B6-4251-BD5D-CD5DE468F3A5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9"/>
            <a:ext cx="11062252" cy="55623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round up, use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ceil()</a:t>
            </a:r>
            <a:r>
              <a:rPr lang="en-US" dirty="0"/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$number1 = ceil(2.1);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ceil(2.1) is the float 3.0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$number2 = ceil(2.9);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ceil(2.9) is the float 3.0, also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$number3 = ceil(-2.1);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ceil(-2.1) is the float -2.0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$number4 = ceil(-2.9);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ceil(-2.9) is the float -2.0, also</a:t>
            </a:r>
          </a:p>
          <a:p>
            <a:r>
              <a:rPr lang="en-US" dirty="0"/>
              <a:t>To round down, use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floor()</a:t>
            </a:r>
            <a:r>
              <a:rPr lang="en-US" dirty="0"/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$number1 = floor(2.1);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floor(2.1) is the float 2.0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$number2 = floor(2.9);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floor(2.9) is the float 2.0, also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$number3 = floor(-2.1);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floor(-2.1) is the float -3.0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$number4 = floor(-2.9);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floor(-2.9) is the float -3.0, also</a:t>
            </a:r>
          </a:p>
          <a:p>
            <a:r>
              <a:rPr lang="en-US" dirty="0"/>
              <a:t>These two functions are named because when you’re rounding down, you’re rounding “toward the floor,” and when you’re rounding up, you’re rounding “toward the ceiling.”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Rounding Floating-Point Numbers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0FF88C-416C-45E9-AEFD-646B7DBF4186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9"/>
            <a:ext cx="11062252" cy="5356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want to generate a random number within a range of numbers.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Solution: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mt_rand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$lower = 65;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$upper = 97;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random number between $upper and $lower, inclusive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random_number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mt_rand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($lower, $upper);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Generating Random Numbers Within a Range</a:t>
            </a:r>
            <a:endParaRPr lang="en-CA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3CD133-EE38-493B-BC6E-0564A8C4DAC6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34492"/>
            <a:ext cx="11062252" cy="57216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have a number and you want to print it with thousands and decimal separators.</a:t>
            </a:r>
          </a:p>
          <a:p>
            <a:r>
              <a:rPr lang="en-US" dirty="0"/>
              <a:t>For example, you want to display the number of people who have viewed a page.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Solution:</a:t>
            </a:r>
          </a:p>
          <a:p>
            <a:pPr>
              <a:spcAft>
                <a:spcPts val="0"/>
              </a:spcAft>
            </a:pPr>
            <a:r>
              <a:rPr lang="en-US" dirty="0"/>
              <a:t>Use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number_format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$number = 1234.56;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$formatted1 is "1,235"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$formatted1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number_format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($number);</a:t>
            </a:r>
          </a:p>
          <a:p>
            <a:pPr>
              <a:spcAft>
                <a:spcPts val="0"/>
              </a:spcAft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Second argument specifies number of decimal places to use.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// $formatted2 is 1,234.56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$formatted2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number_format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($number, 2);</a:t>
            </a:r>
          </a:p>
          <a:p>
            <a:pPr>
              <a:spcAft>
                <a:spcPts val="0"/>
              </a:spcAft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Third argument specifies decimal point character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// Fourth argument specifies thousands separator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// $formatted3 is 1234.56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$formatted3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number_format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($number, 2, ".", "");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Formatting Numbers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854734-264F-494E-8BE6-A05B78B5E714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9"/>
            <a:ext cx="11062252" cy="5356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want to correctly pluralize words based on the value of a variable.</a:t>
            </a:r>
          </a:p>
          <a:p>
            <a:r>
              <a:rPr lang="en-US" dirty="0"/>
              <a:t>For instance, you are returning text that depends on the number of matches found by a search.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Solution:</a:t>
            </a:r>
          </a:p>
          <a:p>
            <a:pPr>
              <a:spcAft>
                <a:spcPts val="0"/>
              </a:spcAft>
            </a:pPr>
            <a:r>
              <a:rPr lang="en-US" dirty="0"/>
              <a:t>Use a conditional expression: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1900" dirty="0">
                <a:solidFill>
                  <a:schemeClr val="accent5"/>
                </a:solidFill>
                <a:latin typeface="Consolas" panose="020B0609020204030204" pitchFamily="49" charset="0"/>
              </a:rPr>
              <a:t>$number = 4;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5"/>
                </a:solidFill>
                <a:latin typeface="Consolas" panose="020B0609020204030204" pitchFamily="49" charset="0"/>
              </a:rPr>
              <a:t>	echo "Your search returned $number " . ($number == 1 ? 'hit' : 'hits') . '.';</a:t>
            </a:r>
          </a:p>
          <a:p>
            <a:pPr>
              <a:spcAft>
                <a:spcPts val="0"/>
              </a:spcAft>
            </a:pPr>
            <a:r>
              <a:rPr lang="en-US" dirty="0"/>
              <a:t>This prints: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/>
              <a:t>	Your search returned 4 hits.</a:t>
            </a:r>
            <a:endParaRPr lang="en-CA" sz="2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Printing Correct Plurals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85D5B4-1EB9-4BD9-87DD-1ED9CC74F23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354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Dates and Times Problems and Solutions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61A0D9-9F72-434D-815E-3BD06CD33A36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9"/>
            <a:ext cx="11062252" cy="535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want to know what the time or date is.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Solution:</a:t>
            </a:r>
          </a:p>
          <a:p>
            <a:pPr>
              <a:spcAft>
                <a:spcPts val="0"/>
              </a:spcAft>
            </a:pPr>
            <a:r>
              <a:rPr lang="en-US" dirty="0"/>
              <a:t>Use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date()</a:t>
            </a:r>
            <a:r>
              <a:rPr lang="en-US" dirty="0"/>
              <a:t> for a formatted time string: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echo date('r');</a:t>
            </a:r>
          </a:p>
          <a:p>
            <a:pPr>
              <a:spcAft>
                <a:spcPts val="0"/>
              </a:spcAft>
            </a:pPr>
            <a:r>
              <a:rPr lang="en-US" dirty="0"/>
              <a:t>It obviously depends on the time and date the code is run, but it prints something like: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s-ES" dirty="0" err="1"/>
              <a:t>Sun</a:t>
            </a:r>
            <a:r>
              <a:rPr lang="es-ES" dirty="0"/>
              <a:t>, 06 Mar 2016 22:48:58 -0500</a:t>
            </a:r>
            <a:endParaRPr lang="en-CA" sz="2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Finding the Current Date and Time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EBF0E5-A229-4E2F-BE12-4093AF207701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8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9"/>
            <a:ext cx="11062252" cy="535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need to print out a date or time formatted in a particular way.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Solution: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echo "Today is " . date("y/m/d") . "&lt;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&gt;";	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19/03/01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	echo "Today is " . date("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Y.m.d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") . "&lt;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&gt;";	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2019.03.01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	echo "Today is " . date("Y-M-d") . "&lt;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br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&gt;";	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2019-Mar-01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</a:rPr>
              <a:t>	echo "Today is " . date("l");				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Friday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Date or Time in a Specified Format</a:t>
            </a: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088B46-C0ED-4AF7-B714-39264D68B6E4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9"/>
            <a:ext cx="11062252" cy="5356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 are some characters that are commonly used for dates: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- Represents the day of the month (01 to 31)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m</a:t>
            </a:r>
            <a:r>
              <a:rPr lang="en-US" dirty="0"/>
              <a:t> - Represents a month (01 to 12)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- Represents a year (in four digits)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 (lowercase 'L') - Represents the day of the week</a:t>
            </a:r>
          </a:p>
          <a:p>
            <a:pPr lvl="1"/>
            <a:endParaRPr lang="en-US" dirty="0"/>
          </a:p>
          <a:p>
            <a:r>
              <a:rPr lang="en-US" dirty="0"/>
              <a:t>Refer to this link for complete list</a:t>
            </a:r>
          </a:p>
          <a:p>
            <a:pPr lvl="1"/>
            <a:r>
              <a:rPr lang="en-US" dirty="0">
                <a:hlinkClick r:id="rId2"/>
              </a:rPr>
              <a:t>http://www.w3schools.com/php/func_date_date.asp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characters, like"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", "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", or "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" can also be inserted between the characters to add additional formatting.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Date or Time in a Specified Format</a:t>
            </a:r>
            <a:endParaRPr lang="en-CA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EB45B5-4642-45E0-BEDE-BD848AF5D1DA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9"/>
            <a:ext cx="11062252" cy="535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need to automatically update the copyright year on your website.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Solution: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s-ES" dirty="0" err="1">
                <a:solidFill>
                  <a:schemeClr val="accent5"/>
                </a:solidFill>
                <a:latin typeface="Consolas" panose="020B0609020204030204" pitchFamily="49" charset="0"/>
              </a:rPr>
              <a:t>copy</a:t>
            </a: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</a:rPr>
              <a:t>; 2010-&lt;?</a:t>
            </a:r>
            <a:r>
              <a:rPr lang="es-ES" dirty="0" err="1">
                <a:solidFill>
                  <a:schemeClr val="accent5"/>
                </a:solidFill>
                <a:latin typeface="Consolas" panose="020B0609020204030204" pitchFamily="49" charset="0"/>
              </a:rPr>
              <a:t>php</a:t>
            </a: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</a:rPr>
              <a:t> echo date("Y");?&gt;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Copyright Year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48910A-1943-4671-8666-6BE8964297B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start using PHP, you can:</a:t>
            </a:r>
          </a:p>
          <a:p>
            <a:endParaRPr lang="en-CA" dirty="0"/>
          </a:p>
          <a:p>
            <a:pPr lvl="1"/>
            <a:r>
              <a:rPr lang="en-CA" dirty="0"/>
              <a:t>Find a web host with PHP and MySQL support.</a:t>
            </a:r>
          </a:p>
          <a:p>
            <a:pPr lvl="2"/>
            <a:r>
              <a:rPr lang="en-US" dirty="0"/>
              <a:t>We will be using college’s web server.</a:t>
            </a: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Install a web server on your own PC, and then install PHP and MySQL.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I Need?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F7AC24-DD18-4CE7-B6B7-53B838B7E6DD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9"/>
            <a:ext cx="11062252" cy="53565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Problem:</a:t>
            </a:r>
          </a:p>
          <a:p>
            <a:r>
              <a:rPr lang="en-US" dirty="0"/>
              <a:t>You want to check if a date is valid.</a:t>
            </a:r>
          </a:p>
          <a:p>
            <a:r>
              <a:rPr lang="en-US" dirty="0"/>
              <a:t>For example, you want to make sure a user hasn’t provided a birthdate such as February 30, 1982.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Solution:</a:t>
            </a:r>
          </a:p>
          <a:p>
            <a:pPr>
              <a:spcAft>
                <a:spcPts val="0"/>
              </a:spcAft>
            </a:pPr>
            <a:r>
              <a:rPr lang="en-US" dirty="0"/>
              <a:t>Use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checkdate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chemeClr val="accent6"/>
                </a:solidFill>
                <a:latin typeface="Consolas" panose="020B0609020204030204" pitchFamily="49" charset="0"/>
              </a:rPr>
              <a:t>// $ok is true - March 10, 1993 is a valid date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	$ok = </a:t>
            </a:r>
            <a:r>
              <a:rPr lang="en-US" sz="2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checkdate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(3, 10, 1993);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chemeClr val="accent6"/>
                </a:solidFill>
                <a:latin typeface="Consolas" panose="020B0609020204030204" pitchFamily="49" charset="0"/>
              </a:rPr>
              <a:t>// $</a:t>
            </a:r>
            <a:r>
              <a:rPr lang="en-US" sz="2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not_ok</a:t>
            </a:r>
            <a:r>
              <a:rPr lang="en-US" sz="2600" dirty="0">
                <a:solidFill>
                  <a:schemeClr val="accent6"/>
                </a:solidFill>
                <a:latin typeface="Consolas" panose="020B0609020204030204" pitchFamily="49" charset="0"/>
              </a:rPr>
              <a:t> is false - February 30, 1982 is not a valid date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	$</a:t>
            </a:r>
            <a:r>
              <a:rPr lang="en-US" sz="2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not_ok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checkdate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</a:rPr>
              <a:t>(2, 30, 1982);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a Date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D08FF9-1C26-4A08-AE21-D9C019717C02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60BAB7-DF02-424E-BBF2-4DACB955373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5" y="0"/>
            <a:ext cx="11642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99847"/>
            <a:ext cx="11062252" cy="1266276"/>
          </a:xfrm>
        </p:spPr>
        <p:txBody>
          <a:bodyPr/>
          <a:lstStyle/>
          <a:p>
            <a:r>
              <a:rPr lang="en-CA" dirty="0"/>
              <a:t>All PHP code must be included inside one of the three special markup tags: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Tags to Place PHP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3CDB1C-1B73-4245-A815-22FDF88A209D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490870" y="2266123"/>
            <a:ext cx="9601199" cy="26683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CA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	 PHP code goes here  </a:t>
            </a:r>
            <a:r>
              <a:rPr lang="en-CA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PHP code goes here  </a:t>
            </a:r>
            <a:r>
              <a:rPr lang="en-CA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language="</a:t>
            </a:r>
            <a:r>
              <a:rPr lang="en-CA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CA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PHP code goes here </a:t>
            </a:r>
            <a:r>
              <a:rPr lang="en-CA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090072"/>
            <a:ext cx="11062252" cy="1244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Most common tag is the 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CA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CA" sz="2400" dirty="0"/>
              <a:t> … 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CA" sz="2400" dirty="0"/>
              <a:t> and we will also use the same tag.</a:t>
            </a:r>
          </a:p>
          <a:p>
            <a:r>
              <a:rPr lang="en-CA" sz="2400" b="1" dirty="0">
                <a:solidFill>
                  <a:srgbClr val="C00000"/>
                </a:solidFill>
              </a:rPr>
              <a:t>Note:</a:t>
            </a:r>
            <a:r>
              <a:rPr lang="en-CA" sz="2400" dirty="0"/>
              <a:t> A PHP script can be placed anywhere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1455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PHP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86A400-73DC-4A89-BD14-31E92C66546F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68726" y="1076483"/>
            <a:ext cx="9601199" cy="3486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&lt;h1&gt;My First PHP Page&lt;/h1&gt;</a:t>
            </a:r>
          </a:p>
          <a:p>
            <a:pPr marL="0" indent="0"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CA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CA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echo "&lt;p&gt;Hello World!&lt;/p&gt;";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echo "&lt;p&gt;Today is " . date("Y-M-d") . "&lt;/p&gt;";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?&gt;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199" y="4563141"/>
            <a:ext cx="11062252" cy="1793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If you examine the HTML output of the above example, you'll notice that the </a:t>
            </a:r>
            <a:r>
              <a:rPr lang="en-CA" sz="2000" dirty="0">
                <a:solidFill>
                  <a:schemeClr val="accent2"/>
                </a:solidFill>
              </a:rPr>
              <a:t>PHP code is not present</a:t>
            </a:r>
            <a:r>
              <a:rPr lang="en-CA" sz="2000" dirty="0"/>
              <a:t> in the file sent from the server to your web browser.</a:t>
            </a:r>
          </a:p>
          <a:p>
            <a:r>
              <a:rPr lang="en-CA" sz="2000" dirty="0"/>
              <a:t>All of the PHP present in the web page is processed and stripped from the page; the </a:t>
            </a:r>
            <a:r>
              <a:rPr lang="en-CA" sz="2000" dirty="0">
                <a:solidFill>
                  <a:srgbClr val="00B050"/>
                </a:solidFill>
              </a:rPr>
              <a:t>only thing returned to the client from the web server is pure HTML output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7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 in 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00AE9A-1C66-4E44-BA22-D6250F660B4D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68725" y="1685645"/>
            <a:ext cx="9601199" cy="1627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// This is a comment, and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// This is the second line of the comment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# This is a comment too.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199" y="3617468"/>
            <a:ext cx="11062252" cy="851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Multi-line Comment: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38199" y="999846"/>
            <a:ext cx="11062252" cy="681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Single-line Comment: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568725" y="4370294"/>
            <a:ext cx="9601199" cy="1986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/* This is a comment with multiline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   Purpose: Multiline Comments Demo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*/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212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>
                <a:solidFill>
                  <a:srgbClr val="7030A0"/>
                </a:solidFill>
              </a:rPr>
              <a:t>PHP variables</a:t>
            </a:r>
            <a:r>
              <a:rPr lang="en-CA" dirty="0"/>
              <a:t> can be used to hold </a:t>
            </a:r>
            <a:r>
              <a:rPr lang="en-CA" dirty="0">
                <a:solidFill>
                  <a:srgbClr val="00B050"/>
                </a:solidFill>
              </a:rPr>
              <a:t>values</a:t>
            </a:r>
            <a:r>
              <a:rPr lang="en-CA" dirty="0"/>
              <a:t> (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= 5</a:t>
            </a:r>
            <a:r>
              <a:rPr lang="en-CA" dirty="0"/>
              <a:t>) or </a:t>
            </a:r>
            <a:r>
              <a:rPr lang="en-CA" dirty="0">
                <a:solidFill>
                  <a:srgbClr val="00B050"/>
                </a:solidFill>
              </a:rPr>
              <a:t>expressions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(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r>
              <a:rPr lang="en-CA" dirty="0"/>
              <a:t>).</a:t>
            </a:r>
          </a:p>
          <a:p>
            <a:r>
              <a:rPr lang="en-CA" dirty="0"/>
              <a:t>Variable can have short names (like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CA" dirty="0"/>
              <a:t>) or more descriptive names (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CA" dirty="0"/>
              <a:t>,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carName</a:t>
            </a:r>
            <a:r>
              <a:rPr lang="en-CA" dirty="0"/>
              <a:t>,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CA" dirty="0"/>
              <a:t>).</a:t>
            </a:r>
          </a:p>
          <a:p>
            <a:r>
              <a:rPr lang="en-CA" dirty="0"/>
              <a:t>Rules for PHP variables (after the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A variable starts with the </a:t>
            </a:r>
            <a:r>
              <a:rPr lang="en-CA" b="1" dirty="0">
                <a:solidFill>
                  <a:srgbClr val="0070C0"/>
                </a:solidFill>
              </a:rPr>
              <a:t>$</a:t>
            </a:r>
            <a:r>
              <a:rPr lang="en-CA" dirty="0"/>
              <a:t> sign, followed by the name of the variable.</a:t>
            </a:r>
          </a:p>
          <a:p>
            <a:pPr lvl="1"/>
            <a:r>
              <a:rPr lang="en-CA" dirty="0"/>
              <a:t>A variable name must begin with a letter or the underscore character.</a:t>
            </a:r>
          </a:p>
          <a:p>
            <a:pPr lvl="1"/>
            <a:r>
              <a:rPr lang="en-CA" dirty="0"/>
              <a:t>A variable name can only contain alpha-numeric characters and underscores </a:t>
            </a:r>
            <a:br>
              <a:rPr lang="en-CA" dirty="0"/>
            </a:br>
            <a:r>
              <a:rPr lang="en-CA" dirty="0"/>
              <a:t>(A-Z, a-z, 0-9, and _ ).</a:t>
            </a:r>
          </a:p>
          <a:p>
            <a:pPr lvl="1"/>
            <a:r>
              <a:rPr lang="en-CA" dirty="0"/>
              <a:t>A variable name should not contain spaces.</a:t>
            </a:r>
          </a:p>
          <a:p>
            <a:pPr lvl="1"/>
            <a:r>
              <a:rPr lang="en-CA" dirty="0"/>
              <a:t>Variable names are </a:t>
            </a:r>
            <a:r>
              <a:rPr lang="en-CA" i="1" dirty="0">
                <a:solidFill>
                  <a:srgbClr val="7030A0"/>
                </a:solidFill>
              </a:rPr>
              <a:t>case sensitive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</a:t>
            </a:r>
            <a:r>
              <a:rPr lang="en-CA" dirty="0"/>
              <a:t> and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</a:t>
            </a:r>
            <a:r>
              <a:rPr lang="en-CA" dirty="0"/>
              <a:t> are two different variables).</a:t>
            </a:r>
          </a:p>
          <a:p>
            <a:r>
              <a:rPr lang="en-CA" b="1">
                <a:solidFill>
                  <a:srgbClr val="C00000"/>
                </a:solidFill>
              </a:rPr>
              <a:t>Note:</a:t>
            </a:r>
            <a:r>
              <a:rPr lang="en-CA"/>
              <a:t> Both PHP statements and PHP variables are </a:t>
            </a:r>
            <a:r>
              <a:rPr lang="en-CA" b="1" i="1">
                <a:solidFill>
                  <a:srgbClr val="7030A0"/>
                </a:solidFill>
              </a:rPr>
              <a:t>case-sensitive</a:t>
            </a:r>
            <a:r>
              <a:rPr lang="en-CA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D32C0C-C1B2-4DA2-85EF-5ED73CE2ADA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4367</Words>
  <Application>Microsoft Office PowerPoint</Application>
  <PresentationFormat>Widescreen</PresentationFormat>
  <Paragraphs>573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Century Gothic</vt:lpstr>
      <vt:lpstr>Charlemagne Std</vt:lpstr>
      <vt:lpstr>Consolas</vt:lpstr>
      <vt:lpstr>Times New Roman</vt:lpstr>
      <vt:lpstr>Wingdings</vt:lpstr>
      <vt:lpstr>Presentation level design</vt:lpstr>
      <vt:lpstr>Introduction to  </vt:lpstr>
      <vt:lpstr>Introduction</vt:lpstr>
      <vt:lpstr>Top 10 Successful Websites Developed in PHP</vt:lpstr>
      <vt:lpstr>What is a PHP File?</vt:lpstr>
      <vt:lpstr>What Do I Need?</vt:lpstr>
      <vt:lpstr>Tags to Place PHP Code</vt:lpstr>
      <vt:lpstr>First PHP Script</vt:lpstr>
      <vt:lpstr>Comments in PHP</vt:lpstr>
      <vt:lpstr>PHP Variables</vt:lpstr>
      <vt:lpstr>Creating (Declaring) PHP Variables</vt:lpstr>
      <vt:lpstr>PHP is a Loosely Typed Language</vt:lpstr>
      <vt:lpstr>PHP Data Types</vt:lpstr>
      <vt:lpstr>PHP Data Types - Integers</vt:lpstr>
      <vt:lpstr>PHP Data Types - Doubles</vt:lpstr>
      <vt:lpstr>PHP Data Types - Boolean</vt:lpstr>
      <vt:lpstr>PHP Data Types - Boolean</vt:lpstr>
      <vt:lpstr>PHP Data Types - NULL</vt:lpstr>
      <vt:lpstr>PHP Data Types - Strings</vt:lpstr>
      <vt:lpstr>PHP Data Types - Strings</vt:lpstr>
      <vt:lpstr>The PHP Concatenation Operator</vt:lpstr>
      <vt:lpstr>PHP Variable Scope</vt:lpstr>
      <vt:lpstr>PHP Local Variables</vt:lpstr>
      <vt:lpstr>PHP Global Variables</vt:lpstr>
      <vt:lpstr>PHP Static Variables</vt:lpstr>
      <vt:lpstr>Display HTML Output using PHP</vt:lpstr>
      <vt:lpstr>Display Text with PHP</vt:lpstr>
      <vt:lpstr>Display Images with PHP</vt:lpstr>
      <vt:lpstr>Display Table with PHP</vt:lpstr>
      <vt:lpstr>Display Table with PHP</vt:lpstr>
      <vt:lpstr>Redirect using PHP</vt:lpstr>
      <vt:lpstr>String Problems and Solutions</vt:lpstr>
      <vt:lpstr>Accessing Substrings</vt:lpstr>
      <vt:lpstr>Extracting Substrings</vt:lpstr>
      <vt:lpstr>Replacing Substrings</vt:lpstr>
      <vt:lpstr>Replacing Substrings</vt:lpstr>
      <vt:lpstr>Number Problems and Solutions</vt:lpstr>
      <vt:lpstr>Checking Whether a Variable Contains a Valid Number</vt:lpstr>
      <vt:lpstr>is_numeric()</vt:lpstr>
      <vt:lpstr>is_numeric()</vt:lpstr>
      <vt:lpstr>Rounding Floating-Point Numbers</vt:lpstr>
      <vt:lpstr>Rounding Floating-Point Numbers</vt:lpstr>
      <vt:lpstr>Generating Random Numbers Within a Range</vt:lpstr>
      <vt:lpstr>Formatting Numbers</vt:lpstr>
      <vt:lpstr>Printing Correct Plurals</vt:lpstr>
      <vt:lpstr>Dates and Times Problems and Solutions</vt:lpstr>
      <vt:lpstr>Finding the Current Date and Time</vt:lpstr>
      <vt:lpstr>Printing a Date or Time in a Specified Format</vt:lpstr>
      <vt:lpstr>Printing a Date or Time in a Specified Format</vt:lpstr>
      <vt:lpstr>Automatic Copyright Year</vt:lpstr>
      <vt:lpstr>Validating a Date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2020-03-06T15:46:03Z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