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sldIdLst>
    <p:sldId id="256" r:id="rId2"/>
    <p:sldId id="257" r:id="rId3"/>
    <p:sldId id="259" r:id="rId4"/>
    <p:sldId id="258" r:id="rId5"/>
    <p:sldId id="260" r:id="rId6"/>
    <p:sldId id="261" r:id="rId7"/>
    <p:sldId id="262" r:id="rId8"/>
    <p:sldId id="265" r:id="rId9"/>
    <p:sldId id="263" r:id="rId10"/>
    <p:sldId id="264"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E56A"/>
    <a:srgbClr val="FBE197"/>
    <a:srgbClr val="C125FF"/>
    <a:srgbClr val="5EEC3C"/>
    <a:srgbClr val="FFA3FF"/>
    <a:srgbClr val="FA6AF3"/>
    <a:srgbClr val="D47A02"/>
    <a:srgbClr val="E6B254"/>
    <a:srgbClr val="BF7E37"/>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706" y="8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‹N°›</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59785" y="3946094"/>
            <a:ext cx="7635249" cy="610821"/>
          </a:xfrm>
        </p:spPr>
        <p:txBody>
          <a:bodyPr>
            <a:normAutofit/>
          </a:bodyPr>
          <a:lstStyle>
            <a:lvl1pPr marL="0" indent="0" algn="r">
              <a:buNone/>
              <a:defRPr sz="2800" b="0" i="0">
                <a:solidFill>
                  <a:schemeClr val="accent5">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 name="Title 1"/>
          <p:cNvSpPr>
            <a:spLocks noGrp="1"/>
          </p:cNvSpPr>
          <p:nvPr>
            <p:ph type="ctrTitle" hasCustomPrompt="1"/>
          </p:nvPr>
        </p:nvSpPr>
        <p:spPr>
          <a:xfrm>
            <a:off x="5335525" y="1808225"/>
            <a:ext cx="3359511" cy="2137869"/>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40164" y="2769394"/>
            <a:ext cx="1463675" cy="39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128470"/>
            <a:ext cx="7940659" cy="891995"/>
          </a:xfrm>
        </p:spPr>
        <p:txBody>
          <a:bodyPr>
            <a:normAutofit/>
          </a:bodyPr>
          <a:lstStyle>
            <a:lvl1pPr algn="r">
              <a:defRPr sz="3600" baseline="0">
                <a:solidFill>
                  <a:schemeClr val="accent5">
                    <a:lumMod val="20000"/>
                    <a:lumOff val="8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601670" y="1655519"/>
            <a:ext cx="7940660" cy="3206805"/>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8720" y="433880"/>
            <a:ext cx="6413610" cy="916229"/>
          </a:xfrm>
          <a:noFill/>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28720" y="1350110"/>
            <a:ext cx="6413610" cy="3359510"/>
          </a:xfrm>
        </p:spPr>
        <p:txBody>
          <a:bodyPr/>
          <a:lstStyle>
            <a:lvl1pPr algn="l">
              <a:defRPr sz="2800">
                <a:solidFill>
                  <a:schemeClr val="accent5">
                    <a:lumMod val="40000"/>
                    <a:lumOff val="60000"/>
                  </a:schemeClr>
                </a:solidFill>
              </a:defRPr>
            </a:lvl1pPr>
            <a:lvl2pPr algn="l">
              <a:defRPr>
                <a:solidFill>
                  <a:schemeClr val="accent5">
                    <a:lumMod val="40000"/>
                    <a:lumOff val="60000"/>
                  </a:schemeClr>
                </a:solidFill>
              </a:defRPr>
            </a:lvl2pPr>
            <a:lvl3pPr algn="l">
              <a:defRPr>
                <a:solidFill>
                  <a:schemeClr val="accent5">
                    <a:lumMod val="40000"/>
                    <a:lumOff val="60000"/>
                  </a:schemeClr>
                </a:solidFill>
              </a:defRPr>
            </a:lvl3pPr>
            <a:lvl4pPr algn="l">
              <a:defRPr>
                <a:solidFill>
                  <a:schemeClr val="accent5">
                    <a:lumMod val="40000"/>
                    <a:lumOff val="60000"/>
                  </a:schemeClr>
                </a:solidFill>
              </a:defRPr>
            </a:lvl4pPr>
            <a:lvl5pPr algn="l">
              <a:defRPr>
                <a:solidFill>
                  <a:schemeClr val="accent5">
                    <a:lumMod val="40000"/>
                    <a:lumOff val="6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093365" cy="916230"/>
          </a:xfrm>
        </p:spPr>
        <p:txBody>
          <a:bodyPr>
            <a:normAutofit/>
          </a:bodyPr>
          <a:lstStyle>
            <a:lvl1pPr algn="r">
              <a:defRPr sz="3600" baseline="0">
                <a:solidFill>
                  <a:schemeClr val="accent5">
                    <a:lumMod val="20000"/>
                    <a:lumOff val="8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7" y="18082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7" y="2280621"/>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1"/>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3/30/2023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‹N°›</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lobalsign.com/fr/blog/glossaire-des-algorithmes-cryptographiques-premiere-partie" TargetMode="External"/><Relationship Id="rId2" Type="http://schemas.openxmlformats.org/officeDocument/2006/relationships/hyperlink" Target="https://www.thesslstore.com/blog/what-is-a-hash-function-in-cryptography-a-beginners-guide/"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58219" y="1808225"/>
            <a:ext cx="3054100" cy="763526"/>
          </a:xfrm>
        </p:spPr>
        <p:txBody>
          <a:bodyPr>
            <a:normAutofit/>
          </a:bodyPr>
          <a:lstStyle/>
          <a:p>
            <a:pPr algn="ctr"/>
            <a:r>
              <a:rPr lang="fr-FR" sz="1600" dirty="0"/>
              <a:t>Assemblage Hachage et Cryptographie Algorithme</a:t>
            </a:r>
            <a:endParaRPr lang="en-US" sz="1600" dirty="0"/>
          </a:p>
        </p:txBody>
      </p:sp>
      <p:sp>
        <p:nvSpPr>
          <p:cNvPr id="3" name="Subtitle 2"/>
          <p:cNvSpPr>
            <a:spLocks noGrp="1"/>
          </p:cNvSpPr>
          <p:nvPr>
            <p:ph type="subTitle" idx="1"/>
          </p:nvPr>
        </p:nvSpPr>
        <p:spPr>
          <a:xfrm>
            <a:off x="5946345" y="4633267"/>
            <a:ext cx="3197655" cy="510233"/>
          </a:xfrm>
        </p:spPr>
        <p:txBody>
          <a:bodyPr>
            <a:normAutofit/>
          </a:bodyPr>
          <a:lstStyle/>
          <a:p>
            <a:r>
              <a:rPr lang="en-US" sz="1800" b="1" dirty="0"/>
              <a:t>Rita Riti et Laaraj Mohammed</a:t>
            </a:r>
          </a:p>
        </p:txBody>
      </p:sp>
      <p:sp>
        <p:nvSpPr>
          <p:cNvPr id="4" name="Title 1">
            <a:extLst>
              <a:ext uri="{FF2B5EF4-FFF2-40B4-BE49-F238E27FC236}">
                <a16:creationId xmlns:a16="http://schemas.microsoft.com/office/drawing/2014/main" id="{D15FE74E-10A0-7969-2EC8-4DAD0F24315C}"/>
              </a:ext>
            </a:extLst>
          </p:cNvPr>
          <p:cNvSpPr txBox="1">
            <a:spLocks/>
          </p:cNvSpPr>
          <p:nvPr/>
        </p:nvSpPr>
        <p:spPr>
          <a:xfrm>
            <a:off x="5335525" y="662937"/>
            <a:ext cx="3499489" cy="1374345"/>
          </a:xfrm>
          <a:prstGeom prst="rect">
            <a:avLst/>
          </a:prstGeom>
          <a:noFill/>
          <a:effectLst>
            <a:outerShdw blurRad="50800" dist="38100" dir="2700000" algn="tl" rotWithShape="0">
              <a:prstClr val="black">
                <a:alpha val="40000"/>
              </a:prstClr>
            </a:outerShdw>
          </a:effectLst>
        </p:spPr>
        <p:txBody>
          <a:bodyPr vert="horz" lIns="91440" tIns="45720" rIns="91440" bIns="45720" rtlCol="0" anchor="ctr">
            <a:normAutofit/>
          </a:bodyPr>
          <a:lstStyle>
            <a:lvl1pPr algn="r" defTabSz="914400" rtl="0" eaLnBrk="1" latinLnBrk="0" hangingPunct="1">
              <a:spcBef>
                <a:spcPct val="0"/>
              </a:spcBef>
              <a:buNone/>
              <a:defRPr sz="3600" kern="1200">
                <a:solidFill>
                  <a:schemeClr val="bg1"/>
                </a:solidFill>
                <a:latin typeface="+mj-lt"/>
                <a:ea typeface="+mj-ea"/>
                <a:cs typeface="+mj-cs"/>
              </a:defRPr>
            </a:lvl1pPr>
          </a:lstStyle>
          <a:p>
            <a:pPr algn="ctr"/>
            <a:r>
              <a:rPr lang="en-US" sz="8000" dirty="0"/>
              <a:t>CHAA</a:t>
            </a:r>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Word"/>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E67E0-7FA6-297F-59AF-EABCAAA7826E}"/>
              </a:ext>
            </a:extLst>
          </p:cNvPr>
          <p:cNvSpPr>
            <a:spLocks noGrp="1"/>
          </p:cNvSpPr>
          <p:nvPr>
            <p:ph type="title"/>
          </p:nvPr>
        </p:nvSpPr>
        <p:spPr>
          <a:xfrm>
            <a:off x="1670605" y="433880"/>
            <a:ext cx="6413610" cy="916229"/>
          </a:xfrm>
        </p:spPr>
        <p:txBody>
          <a:bodyPr>
            <a:normAutofit/>
          </a:bodyPr>
          <a:lstStyle/>
          <a:p>
            <a:r>
              <a:rPr lang="fr-FR" dirty="0"/>
              <a:t>Sources</a:t>
            </a:r>
            <a:endParaRPr lang="en-US" dirty="0"/>
          </a:p>
        </p:txBody>
      </p:sp>
      <p:sp>
        <p:nvSpPr>
          <p:cNvPr id="3" name="Content Placeholder 2">
            <a:extLst>
              <a:ext uri="{FF2B5EF4-FFF2-40B4-BE49-F238E27FC236}">
                <a16:creationId xmlns:a16="http://schemas.microsoft.com/office/drawing/2014/main" id="{78D3DEE0-B681-1BE6-A5FE-07C286E3568C}"/>
              </a:ext>
            </a:extLst>
          </p:cNvPr>
          <p:cNvSpPr>
            <a:spLocks noGrp="1"/>
          </p:cNvSpPr>
          <p:nvPr>
            <p:ph idx="1"/>
          </p:nvPr>
        </p:nvSpPr>
        <p:spPr>
          <a:xfrm>
            <a:off x="1605564" y="2724455"/>
            <a:ext cx="7329840" cy="1221640"/>
          </a:xfrm>
        </p:spPr>
        <p:txBody>
          <a:bodyPr>
            <a:normAutofit/>
          </a:bodyPr>
          <a:lstStyle/>
          <a:p>
            <a:pPr>
              <a:lnSpc>
                <a:spcPct val="107000"/>
              </a:lnSpc>
              <a:spcAft>
                <a:spcPts val="800"/>
              </a:spcAft>
            </a:pPr>
            <a:r>
              <a:rPr lang="en-US" sz="1300" i="0" dirty="0">
                <a:solidFill>
                  <a:schemeClr val="bg1">
                    <a:lumMod val="95000"/>
                  </a:schemeClr>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https://www.thesslstore.com/blog/what-is-a-hash-function-in-cryptography-a-beginners-guide/</a:t>
            </a:r>
            <a:endParaRPr lang="en-US" sz="1300" dirty="0">
              <a:solidFill>
                <a:schemeClr val="bg1">
                  <a:lumMod val="95000"/>
                </a:schemeClr>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300" i="0" dirty="0">
                <a:solidFill>
                  <a:schemeClr val="bg1">
                    <a:lumMod val="95000"/>
                  </a:schemeClr>
                </a:solidFill>
                <a:effectLst/>
                <a:latin typeface="Calibri" panose="020F050202020403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https://www.globalsign.com/fr/blog/glossaire-des-algorithmes-cryptographiques-premiere-partie</a:t>
            </a:r>
            <a:endParaRPr lang="en-US" sz="1300" dirty="0">
              <a:solidFill>
                <a:schemeClr val="bg1">
                  <a:lumMod val="95000"/>
                </a:schemeClr>
              </a:solidFill>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300" dirty="0">
                <a:solidFill>
                  <a:schemeClr val="bg1">
                    <a:lumMod val="95000"/>
                  </a:schemeClr>
                </a:solidFill>
                <a:effectLst/>
                <a:latin typeface="Calibri" panose="020F0502020204030204" pitchFamily="34" charset="0"/>
                <a:ea typeface="Calibri" panose="020F0502020204030204" pitchFamily="34" charset="0"/>
                <a:cs typeface="Arial" panose="020B0604020202020204" pitchFamily="34" charset="0"/>
              </a:rPr>
              <a:t>Hacking Secret Ciphers with Python  By Al Sweigart Copyright © 2013 by Al Sweigart</a:t>
            </a:r>
          </a:p>
          <a:p>
            <a:endParaRPr lang="en-US" dirty="0"/>
          </a:p>
        </p:txBody>
      </p:sp>
    </p:spTree>
    <p:extLst>
      <p:ext uri="{BB962C8B-B14F-4D97-AF65-F5344CB8AC3E}">
        <p14:creationId xmlns:p14="http://schemas.microsoft.com/office/powerpoint/2010/main" val="3659483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1755" y="128470"/>
            <a:ext cx="2290574" cy="891995"/>
          </a:xfrm>
        </p:spPr>
        <p:txBody>
          <a:bodyPr/>
          <a:lstStyle/>
          <a:p>
            <a:r>
              <a:rPr lang="en-US" dirty="0" err="1"/>
              <a:t>Sommaire</a:t>
            </a:r>
            <a:endParaRPr lang="en-US" dirty="0"/>
          </a:p>
        </p:txBody>
      </p:sp>
      <p:sp>
        <p:nvSpPr>
          <p:cNvPr id="3" name="Content Placeholder 2"/>
          <p:cNvSpPr>
            <a:spLocks noGrp="1"/>
          </p:cNvSpPr>
          <p:nvPr>
            <p:ph idx="1"/>
          </p:nvPr>
        </p:nvSpPr>
        <p:spPr>
          <a:xfrm>
            <a:off x="1670605" y="1655520"/>
            <a:ext cx="6117349" cy="2443280"/>
          </a:xfrm>
        </p:spPr>
        <p:txBody>
          <a:bodyPr>
            <a:noAutofit/>
          </a:bodyPr>
          <a:lstStyle/>
          <a:p>
            <a:r>
              <a:rPr lang="en-US" sz="2600" dirty="0" err="1"/>
              <a:t>Pr</a:t>
            </a:r>
            <a:r>
              <a:rPr lang="fr-FR" sz="2600" dirty="0"/>
              <a:t>ésent</a:t>
            </a:r>
            <a:r>
              <a:rPr lang="en-US" sz="2600" dirty="0" err="1"/>
              <a:t>ation</a:t>
            </a:r>
            <a:endParaRPr lang="en-US" sz="2600" dirty="0"/>
          </a:p>
          <a:p>
            <a:r>
              <a:rPr lang="en-US" sz="2600" dirty="0"/>
              <a:t>Le Hachage</a:t>
            </a:r>
          </a:p>
          <a:p>
            <a:r>
              <a:rPr lang="en-US" sz="2600" dirty="0"/>
              <a:t>Algorithme Cryptographique</a:t>
            </a:r>
          </a:p>
          <a:p>
            <a:r>
              <a:rPr lang="en-US" sz="2600" dirty="0"/>
              <a:t>Python code</a:t>
            </a:r>
          </a:p>
          <a:p>
            <a:r>
              <a:rPr lang="fr-FR" sz="2600" dirty="0"/>
              <a:t>Sources</a:t>
            </a:r>
            <a:endParaRPr lang="en-US" sz="2600" dirty="0"/>
          </a:p>
        </p:txBody>
      </p:sp>
    </p:spTree>
    <p:extLst>
      <p:ext uri="{BB962C8B-B14F-4D97-AF65-F5344CB8AC3E}">
        <p14:creationId xmlns:p14="http://schemas.microsoft.com/office/powerpoint/2010/main" val="4103309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anim calcmode="lin" valueType="num">
                                      <p:cBhvr>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anim calcmode="lin" valueType="num">
                                      <p:cBhvr>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anim calcmode="lin" valueType="num">
                                      <p:cBhvr>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anim calcmode="lin" valueType="num">
                                      <p:cBhvr>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14" presetClass="entr" presetSubtype="10" fill="hold" grpId="0"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randombar(horizontal)">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3310" y="229792"/>
            <a:ext cx="6413610" cy="916229"/>
          </a:xfrm>
        </p:spPr>
        <p:txBody>
          <a:bodyPr/>
          <a:lstStyle/>
          <a:p>
            <a:r>
              <a:rPr lang="en-US" dirty="0" err="1"/>
              <a:t>Pr</a:t>
            </a:r>
            <a:r>
              <a:rPr lang="fr-FR" dirty="0" err="1"/>
              <a:t>ésentation</a:t>
            </a:r>
            <a:endParaRPr lang="en-US" dirty="0"/>
          </a:p>
        </p:txBody>
      </p:sp>
      <p:sp>
        <p:nvSpPr>
          <p:cNvPr id="5" name="Content Placeholder 4"/>
          <p:cNvSpPr>
            <a:spLocks noGrp="1"/>
          </p:cNvSpPr>
          <p:nvPr>
            <p:ph idx="1"/>
          </p:nvPr>
        </p:nvSpPr>
        <p:spPr>
          <a:xfrm>
            <a:off x="1823310" y="1146022"/>
            <a:ext cx="6413610" cy="1120318"/>
          </a:xfrm>
        </p:spPr>
        <p:txBody>
          <a:bodyPr>
            <a:normAutofit/>
          </a:bodyPr>
          <a:lstStyle/>
          <a:p>
            <a:pPr marL="0" indent="0">
              <a:buNone/>
            </a:pPr>
            <a:r>
              <a:rPr lang="fr-FR" sz="1800" i="1" dirty="0">
                <a:solidFill>
                  <a:schemeClr val="bg1"/>
                </a:solidFill>
                <a:effectLst/>
                <a:latin typeface="Calibri" panose="020F0502020204030204" pitchFamily="34" charset="0"/>
                <a:ea typeface="Calibri" panose="020F0502020204030204" pitchFamily="34" charset="0"/>
                <a:cs typeface="Arial" panose="020B0604020202020204" pitchFamily="34" charset="0"/>
              </a:rPr>
              <a:t>Programme </a:t>
            </a:r>
            <a:r>
              <a:rPr lang="fr-FR" sz="1800" i="1">
                <a:solidFill>
                  <a:schemeClr val="bg1"/>
                </a:solidFill>
                <a:effectLst/>
                <a:latin typeface="Calibri" panose="020F0502020204030204" pitchFamily="34" charset="0"/>
                <a:ea typeface="Calibri" panose="020F0502020204030204" pitchFamily="34" charset="0"/>
                <a:cs typeface="Arial" panose="020B0604020202020204" pitchFamily="34" charset="0"/>
              </a:rPr>
              <a:t>en Python </a:t>
            </a:r>
            <a:r>
              <a:rPr lang="fr-FR" sz="1800" i="1" dirty="0">
                <a:solidFill>
                  <a:schemeClr val="bg1"/>
                </a:solidFill>
                <a:effectLst/>
                <a:latin typeface="Calibri" panose="020F0502020204030204" pitchFamily="34" charset="0"/>
                <a:ea typeface="Calibri" panose="020F0502020204030204" pitchFamily="34" charset="0"/>
                <a:cs typeface="Arial" panose="020B0604020202020204" pitchFamily="34" charset="0"/>
              </a:rPr>
              <a:t>qui combine les algorithmes de cryptographie et de hachage pour chiffrer un message avec une clé privée et le déchiffrer avec une clé publique. </a:t>
            </a:r>
          </a:p>
          <a:p>
            <a:pPr marL="0" indent="0">
              <a:buNone/>
            </a:pPr>
            <a:endParaRPr lang="fr-FR" sz="1800" i="1" dirty="0">
              <a:solidFill>
                <a:schemeClr val="bg1"/>
              </a:solidFill>
              <a:latin typeface="Calibri" panose="020F0502020204030204" pitchFamily="34" charset="0"/>
              <a:cs typeface="Arial" panose="020B0604020202020204" pitchFamily="34" charset="0"/>
            </a:endParaRPr>
          </a:p>
          <a:p>
            <a:pPr marL="0" indent="0">
              <a:buNone/>
            </a:pPr>
            <a:endParaRPr lang="en-US" dirty="0">
              <a:solidFill>
                <a:schemeClr val="bg1"/>
              </a:solidFill>
            </a:endParaRPr>
          </a:p>
        </p:txBody>
      </p:sp>
      <p:pic>
        <p:nvPicPr>
          <p:cNvPr id="3" name="Picture 2">
            <a:extLst>
              <a:ext uri="{FF2B5EF4-FFF2-40B4-BE49-F238E27FC236}">
                <a16:creationId xmlns:a16="http://schemas.microsoft.com/office/drawing/2014/main" id="{20C33E0E-8E89-798E-B5C1-8E3B3ED1FA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63115" y="2368467"/>
            <a:ext cx="902621" cy="691951"/>
          </a:xfrm>
          <a:prstGeom prst="rect">
            <a:avLst/>
          </a:prstGeom>
        </p:spPr>
      </p:pic>
      <p:pic>
        <p:nvPicPr>
          <p:cNvPr id="7" name="Picture 6">
            <a:extLst>
              <a:ext uri="{FF2B5EF4-FFF2-40B4-BE49-F238E27FC236}">
                <a16:creationId xmlns:a16="http://schemas.microsoft.com/office/drawing/2014/main" id="{A2680DD8-A60A-1CEB-EAAB-BB4DC1DBFC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5725" y="2303593"/>
            <a:ext cx="797838" cy="797838"/>
          </a:xfrm>
          <a:prstGeom prst="rect">
            <a:avLst/>
          </a:prstGeom>
        </p:spPr>
      </p:pic>
      <p:pic>
        <p:nvPicPr>
          <p:cNvPr id="9" name="Picture 8">
            <a:extLst>
              <a:ext uri="{FF2B5EF4-FFF2-40B4-BE49-F238E27FC236}">
                <a16:creationId xmlns:a16="http://schemas.microsoft.com/office/drawing/2014/main" id="{573CB3AB-CC34-B231-9DA2-EE7E0F5F968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8762" y="2877160"/>
            <a:ext cx="1428839" cy="1428839"/>
          </a:xfrm>
          <a:prstGeom prst="rect">
            <a:avLst/>
          </a:prstGeom>
        </p:spPr>
      </p:pic>
      <p:cxnSp>
        <p:nvCxnSpPr>
          <p:cNvPr id="11" name="Straight Arrow Connector 10">
            <a:extLst>
              <a:ext uri="{FF2B5EF4-FFF2-40B4-BE49-F238E27FC236}">
                <a16:creationId xmlns:a16="http://schemas.microsoft.com/office/drawing/2014/main" id="{11761A0E-7DFD-E8A5-A4CC-A81AD0B56315}"/>
              </a:ext>
            </a:extLst>
          </p:cNvPr>
          <p:cNvCxnSpPr/>
          <p:nvPr/>
        </p:nvCxnSpPr>
        <p:spPr>
          <a:xfrm>
            <a:off x="3786739" y="2925285"/>
            <a:ext cx="520189" cy="329412"/>
          </a:xfrm>
          <a:prstGeom prst="straightConnector1">
            <a:avLst/>
          </a:prstGeom>
          <a:ln w="19050"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FC62F9E4-A1E6-35D7-CC42-383DB6EC8612}"/>
              </a:ext>
            </a:extLst>
          </p:cNvPr>
          <p:cNvCxnSpPr>
            <a:cxnSpLocks/>
          </p:cNvCxnSpPr>
          <p:nvPr/>
        </p:nvCxnSpPr>
        <p:spPr>
          <a:xfrm flipH="1">
            <a:off x="5197558" y="2877160"/>
            <a:ext cx="454578" cy="366516"/>
          </a:xfrm>
          <a:prstGeom prst="straightConnector1">
            <a:avLst/>
          </a:prstGeom>
          <a:ln w="19050" cap="flat" cmpd="sng" algn="ctr">
            <a:solidFill>
              <a:schemeClr val="bg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6" name="Picture 15">
            <a:extLst>
              <a:ext uri="{FF2B5EF4-FFF2-40B4-BE49-F238E27FC236}">
                <a16:creationId xmlns:a16="http://schemas.microsoft.com/office/drawing/2014/main" id="{B4C62797-1B4B-2E0A-1FD1-36717E17BD6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25346" y="3335275"/>
            <a:ext cx="858301" cy="1044700"/>
          </a:xfrm>
          <a:prstGeom prst="rect">
            <a:avLst/>
          </a:prstGeom>
        </p:spPr>
      </p:pic>
      <p:pic>
        <p:nvPicPr>
          <p:cNvPr id="18" name="Picture 17">
            <a:extLst>
              <a:ext uri="{FF2B5EF4-FFF2-40B4-BE49-F238E27FC236}">
                <a16:creationId xmlns:a16="http://schemas.microsoft.com/office/drawing/2014/main" id="{8220CDC3-FEA7-B340-9C4E-4BA66E713EA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13888" y="3289032"/>
            <a:ext cx="854755" cy="1044700"/>
          </a:xfrm>
          <a:prstGeom prst="rect">
            <a:avLst/>
          </a:prstGeom>
        </p:spPr>
      </p:pic>
      <p:cxnSp>
        <p:nvCxnSpPr>
          <p:cNvPr id="22" name="Straight Arrow Connector 21">
            <a:extLst>
              <a:ext uri="{FF2B5EF4-FFF2-40B4-BE49-F238E27FC236}">
                <a16:creationId xmlns:a16="http://schemas.microsoft.com/office/drawing/2014/main" id="{D40143B3-C254-A397-4371-1531C397573A}"/>
              </a:ext>
            </a:extLst>
          </p:cNvPr>
          <p:cNvCxnSpPr>
            <a:cxnSpLocks/>
            <a:endCxn id="9" idx="1"/>
          </p:cNvCxnSpPr>
          <p:nvPr/>
        </p:nvCxnSpPr>
        <p:spPr>
          <a:xfrm>
            <a:off x="2768643" y="3591579"/>
            <a:ext cx="1200119" cy="1"/>
          </a:xfrm>
          <a:prstGeom prst="straightConnector1">
            <a:avLst/>
          </a:prstGeom>
          <a:ln w="19050" cap="flat" cmpd="sng" algn="ctr">
            <a:solidFill>
              <a:schemeClr val="bg1"/>
            </a:solidFill>
            <a:prstDash val="lgDashDot"/>
            <a:round/>
            <a:headEnd type="none" w="med" len="med"/>
            <a:tailEnd type="arrow" w="med" len="med"/>
          </a:ln>
          <a:effectLst>
            <a:glow rad="63500">
              <a:schemeClr val="accent5">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C8176EE6-2455-140E-A47C-02E6F7AE933D}"/>
              </a:ext>
            </a:extLst>
          </p:cNvPr>
          <p:cNvCxnSpPr>
            <a:cxnSpLocks/>
          </p:cNvCxnSpPr>
          <p:nvPr/>
        </p:nvCxnSpPr>
        <p:spPr>
          <a:xfrm>
            <a:off x="5424847" y="3585192"/>
            <a:ext cx="1200119" cy="1"/>
          </a:xfrm>
          <a:prstGeom prst="straightConnector1">
            <a:avLst/>
          </a:prstGeom>
          <a:ln w="19050" cap="flat" cmpd="sng" algn="ctr">
            <a:solidFill>
              <a:schemeClr val="bg1"/>
            </a:solidFill>
            <a:prstDash val="lgDashDot"/>
            <a:round/>
            <a:headEnd type="none" w="med" len="med"/>
            <a:tailEnd type="arrow" w="med" len="med"/>
          </a:ln>
          <a:effectLst>
            <a:glow rad="63500">
              <a:schemeClr val="accent5">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8140AF8B-C8C5-06FF-C43A-BC80CD416053}"/>
              </a:ext>
            </a:extLst>
          </p:cNvPr>
          <p:cNvCxnSpPr>
            <a:cxnSpLocks/>
          </p:cNvCxnSpPr>
          <p:nvPr/>
        </p:nvCxnSpPr>
        <p:spPr>
          <a:xfrm flipH="1">
            <a:off x="5397601" y="3926709"/>
            <a:ext cx="1227365" cy="0"/>
          </a:xfrm>
          <a:prstGeom prst="straightConnector1">
            <a:avLst/>
          </a:prstGeom>
          <a:ln w="19050" cap="flat" cmpd="sng" algn="ctr">
            <a:solidFill>
              <a:schemeClr val="bg1"/>
            </a:solidFill>
            <a:prstDash val="lgDashDot"/>
            <a:round/>
            <a:headEnd type="none" w="med" len="med"/>
            <a:tailEnd type="arrow" w="med" len="med"/>
          </a:ln>
          <a:effectLst>
            <a:glow rad="63500">
              <a:schemeClr val="accent5">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1EE4A9A0-57BE-E586-F49D-8B77D2791926}"/>
              </a:ext>
            </a:extLst>
          </p:cNvPr>
          <p:cNvCxnSpPr>
            <a:cxnSpLocks/>
          </p:cNvCxnSpPr>
          <p:nvPr/>
        </p:nvCxnSpPr>
        <p:spPr>
          <a:xfrm flipH="1">
            <a:off x="2768643" y="3946095"/>
            <a:ext cx="1227365" cy="0"/>
          </a:xfrm>
          <a:prstGeom prst="straightConnector1">
            <a:avLst/>
          </a:prstGeom>
          <a:ln w="19050" cap="flat" cmpd="sng" algn="ctr">
            <a:solidFill>
              <a:schemeClr val="bg1"/>
            </a:solidFill>
            <a:prstDash val="lgDashDot"/>
            <a:round/>
            <a:headEnd type="none" w="med" len="med"/>
            <a:tailEnd type="arrow" w="med" len="med"/>
          </a:ln>
          <a:effectLst>
            <a:glow rad="63500">
              <a:schemeClr val="accent5">
                <a:satMod val="175000"/>
                <a:alpha val="40000"/>
              </a:schemeClr>
            </a:glow>
          </a:effectLst>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01633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1" dur="500"/>
                                        <p:tgtEl>
                                          <p:spTgt spid="5">
                                            <p:txEl>
                                              <p:pRg st="0" end="0"/>
                                            </p:txEl>
                                          </p:spTgt>
                                        </p:tgtEl>
                                      </p:cBhvr>
                                    </p:animEffect>
                                  </p:childTnLst>
                                </p:cTn>
                              </p:par>
                            </p:childTnLst>
                          </p:cTn>
                        </p:par>
                        <p:par>
                          <p:cTn id="12" fill="hold">
                            <p:stCondLst>
                              <p:cond delay="1000"/>
                            </p:stCondLst>
                            <p:childTnLst>
                              <p:par>
                                <p:cTn id="13" presetID="21"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50"/>
                                        <p:tgtEl>
                                          <p:spTgt spid="9"/>
                                        </p:tgtEl>
                                      </p:cBhvr>
                                    </p:animEffect>
                                  </p:childTnLst>
                                </p:cTn>
                              </p:par>
                            </p:childTnLst>
                          </p:cTn>
                        </p:par>
                        <p:par>
                          <p:cTn id="16" fill="hold">
                            <p:stCondLst>
                              <p:cond delay="1250"/>
                            </p:stCondLst>
                            <p:childTnLst>
                              <p:par>
                                <p:cTn id="17" presetID="22" presetClass="entr" presetSubtype="4"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par>
                          <p:cTn id="20" fill="hold">
                            <p:stCondLst>
                              <p:cond delay="1750"/>
                            </p:stCondLst>
                            <p:childTnLst>
                              <p:par>
                                <p:cTn id="21" presetID="22" presetClass="entr" presetSubtype="4"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par>
                          <p:cTn id="24" fill="hold">
                            <p:stCondLst>
                              <p:cond delay="2250"/>
                            </p:stCondLst>
                            <p:childTnLst>
                              <p:par>
                                <p:cTn id="25" presetID="22" presetClass="entr" presetSubtype="4"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par>
                          <p:cTn id="28" fill="hold">
                            <p:stCondLst>
                              <p:cond delay="2750"/>
                            </p:stCondLst>
                            <p:childTnLst>
                              <p:par>
                                <p:cTn id="29" presetID="22" presetClass="entr" presetSubtype="4"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par>
                          <p:cTn id="32" fill="hold">
                            <p:stCondLst>
                              <p:cond delay="3250"/>
                            </p:stCondLst>
                            <p:childTnLst>
                              <p:par>
                                <p:cTn id="33" presetID="16" presetClass="entr" presetSubtype="21"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arn(inVertical)">
                                      <p:cBhvr>
                                        <p:cTn id="35" dur="500"/>
                                        <p:tgtEl>
                                          <p:spTgt spid="18"/>
                                        </p:tgtEl>
                                      </p:cBhvr>
                                    </p:animEffect>
                                  </p:childTnLst>
                                </p:cTn>
                              </p:par>
                            </p:childTnLst>
                          </p:cTn>
                        </p:par>
                        <p:par>
                          <p:cTn id="36" fill="hold">
                            <p:stCondLst>
                              <p:cond delay="3750"/>
                            </p:stCondLst>
                            <p:childTnLst>
                              <p:par>
                                <p:cTn id="37" presetID="16" presetClass="entr" presetSubtype="21"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barn(inVertical)">
                                      <p:cBhvr>
                                        <p:cTn id="39" dur="500"/>
                                        <p:tgtEl>
                                          <p:spTgt spid="16"/>
                                        </p:tgtEl>
                                      </p:cBhvr>
                                    </p:animEffect>
                                  </p:childTnLst>
                                </p:cTn>
                              </p:par>
                            </p:childTnLst>
                          </p:cTn>
                        </p:par>
                        <p:par>
                          <p:cTn id="40" fill="hold">
                            <p:stCondLst>
                              <p:cond delay="4250"/>
                            </p:stCondLst>
                            <p:childTnLst>
                              <p:par>
                                <p:cTn id="41" presetID="22" presetClass="entr" presetSubtype="8" fill="hold"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left)">
                                      <p:cBhvr>
                                        <p:cTn id="43" dur="500"/>
                                        <p:tgtEl>
                                          <p:spTgt spid="22"/>
                                        </p:tgtEl>
                                      </p:cBhvr>
                                    </p:animEffect>
                                  </p:childTnLst>
                                </p:cTn>
                              </p:par>
                            </p:childTnLst>
                          </p:cTn>
                        </p:par>
                        <p:par>
                          <p:cTn id="44" fill="hold">
                            <p:stCondLst>
                              <p:cond delay="4750"/>
                            </p:stCondLst>
                            <p:childTnLst>
                              <p:par>
                                <p:cTn id="45" presetID="22" presetClass="entr" presetSubtype="8"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left)">
                                      <p:cBhvr>
                                        <p:cTn id="47" dur="500"/>
                                        <p:tgtEl>
                                          <p:spTgt spid="24"/>
                                        </p:tgtEl>
                                      </p:cBhvr>
                                    </p:animEffect>
                                  </p:childTnLst>
                                </p:cTn>
                              </p:par>
                            </p:childTnLst>
                          </p:cTn>
                        </p:par>
                        <p:par>
                          <p:cTn id="48" fill="hold">
                            <p:stCondLst>
                              <p:cond delay="5250"/>
                            </p:stCondLst>
                            <p:childTnLst>
                              <p:par>
                                <p:cTn id="49" presetID="22" presetClass="entr" presetSubtype="2" fill="hold"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right)">
                                      <p:cBhvr>
                                        <p:cTn id="51" dur="500"/>
                                        <p:tgtEl>
                                          <p:spTgt spid="25"/>
                                        </p:tgtEl>
                                      </p:cBhvr>
                                    </p:animEffect>
                                  </p:childTnLst>
                                </p:cTn>
                              </p:par>
                            </p:childTnLst>
                          </p:cTn>
                        </p:par>
                        <p:par>
                          <p:cTn id="52" fill="hold">
                            <p:stCondLst>
                              <p:cond delay="5750"/>
                            </p:stCondLst>
                            <p:childTnLst>
                              <p:par>
                                <p:cTn id="53" presetID="22" presetClass="entr" presetSubtype="2"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right)">
                                      <p:cBhvr>
                                        <p:cTn id="5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8720" y="128470"/>
            <a:ext cx="6413610" cy="916230"/>
          </a:xfrm>
        </p:spPr>
        <p:txBody>
          <a:bodyPr/>
          <a:lstStyle/>
          <a:p>
            <a:pPr algn="l"/>
            <a:r>
              <a:rPr lang="en-US" sz="3600" dirty="0"/>
              <a:t>Le Hachage</a:t>
            </a:r>
          </a:p>
        </p:txBody>
      </p:sp>
      <p:pic>
        <p:nvPicPr>
          <p:cNvPr id="16" name="Picture 15">
            <a:extLst>
              <a:ext uri="{FF2B5EF4-FFF2-40B4-BE49-F238E27FC236}">
                <a16:creationId xmlns:a16="http://schemas.microsoft.com/office/drawing/2014/main" id="{7674DFAB-CA42-B40F-02DE-5721044029B6}"/>
              </a:ext>
            </a:extLst>
          </p:cNvPr>
          <p:cNvPicPr>
            <a:picLocks noChangeAspect="1"/>
          </p:cNvPicPr>
          <p:nvPr/>
        </p:nvPicPr>
        <p:blipFill>
          <a:blip r:embed="rId2" cstate="print">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015280" y="281175"/>
            <a:ext cx="1985165" cy="1985165"/>
          </a:xfrm>
          <a:prstGeom prst="rect">
            <a:avLst/>
          </a:prstGeom>
        </p:spPr>
      </p:pic>
      <p:sp>
        <p:nvSpPr>
          <p:cNvPr id="17" name="TextBox 16">
            <a:extLst>
              <a:ext uri="{FF2B5EF4-FFF2-40B4-BE49-F238E27FC236}">
                <a16:creationId xmlns:a16="http://schemas.microsoft.com/office/drawing/2014/main" id="{5346A1A0-A7AB-E1C2-AFDC-C844ADC0AED2}"/>
              </a:ext>
            </a:extLst>
          </p:cNvPr>
          <p:cNvSpPr txBox="1"/>
          <p:nvPr/>
        </p:nvSpPr>
        <p:spPr>
          <a:xfrm>
            <a:off x="2128720" y="1171755"/>
            <a:ext cx="5039265" cy="923330"/>
          </a:xfrm>
          <a:prstGeom prst="rect">
            <a:avLst/>
          </a:prstGeom>
          <a:noFill/>
        </p:spPr>
        <p:txBody>
          <a:bodyPr wrap="square" rtlCol="0">
            <a:spAutoFit/>
          </a:bodyPr>
          <a:lstStyle/>
          <a:p>
            <a:r>
              <a:rPr lang="fr-FR" b="1" dirty="0">
                <a:solidFill>
                  <a:schemeClr val="accent6">
                    <a:lumMod val="60000"/>
                    <a:lumOff val="40000"/>
                  </a:schemeClr>
                </a:solidFill>
              </a:rPr>
              <a:t>Un algorithme de hachage organise l’application d’une fonction de hachage a un ensemble de valeurs numérique.</a:t>
            </a:r>
            <a:endParaRPr lang="en-US" b="1" dirty="0">
              <a:solidFill>
                <a:schemeClr val="accent6">
                  <a:lumMod val="60000"/>
                  <a:lumOff val="40000"/>
                </a:schemeClr>
              </a:solidFill>
            </a:endParaRPr>
          </a:p>
        </p:txBody>
      </p:sp>
      <p:sp>
        <p:nvSpPr>
          <p:cNvPr id="18" name="TextBox 17">
            <a:extLst>
              <a:ext uri="{FF2B5EF4-FFF2-40B4-BE49-F238E27FC236}">
                <a16:creationId xmlns:a16="http://schemas.microsoft.com/office/drawing/2014/main" id="{22FF2CF7-B10B-BFA6-2F97-DF715255DB9E}"/>
              </a:ext>
            </a:extLst>
          </p:cNvPr>
          <p:cNvSpPr txBox="1"/>
          <p:nvPr/>
        </p:nvSpPr>
        <p:spPr>
          <a:xfrm>
            <a:off x="1212490" y="2266340"/>
            <a:ext cx="7024430" cy="2616101"/>
          </a:xfrm>
          <a:prstGeom prst="rect">
            <a:avLst/>
          </a:prstGeom>
          <a:noFill/>
        </p:spPr>
        <p:txBody>
          <a:bodyPr wrap="square" rtlCol="0">
            <a:spAutoFit/>
          </a:bodyPr>
          <a:lstStyle/>
          <a:p>
            <a:pPr marL="285750" indent="-285750">
              <a:spcBef>
                <a:spcPts val="1200"/>
              </a:spcBef>
              <a:buFont typeface="Courier New" panose="02070309020205020404" pitchFamily="49" charset="0"/>
              <a:buChar char="o"/>
            </a:pPr>
            <a:r>
              <a:rPr lang="fr-FR" dirty="0">
                <a:solidFill>
                  <a:schemeClr val="bg1"/>
                </a:solidFill>
              </a:rPr>
              <a:t>Un algorithme de hachage découpe les données pour produire un nouveau groupe de données totalement différent.</a:t>
            </a:r>
          </a:p>
          <a:p>
            <a:pPr marL="285750" indent="-285750">
              <a:spcBef>
                <a:spcPts val="1200"/>
              </a:spcBef>
              <a:buFont typeface="Courier New" panose="02070309020205020404" pitchFamily="49" charset="0"/>
              <a:buChar char="o"/>
            </a:pPr>
            <a:r>
              <a:rPr lang="fr-FR" dirty="0">
                <a:solidFill>
                  <a:schemeClr val="bg1"/>
                </a:solidFill>
              </a:rPr>
              <a:t>Un algorithme de hachage détermine la façon dont va être utilisée la fonction de hachage. Il est donc important de différencier l’algorithme et la fonction.</a:t>
            </a:r>
          </a:p>
          <a:p>
            <a:pPr marL="285750" indent="-285750">
              <a:spcBef>
                <a:spcPts val="1200"/>
              </a:spcBef>
              <a:buFont typeface="Courier New" panose="02070309020205020404" pitchFamily="49" charset="0"/>
              <a:buChar char="o"/>
            </a:pPr>
            <a:r>
              <a:rPr lang="fr-FR" dirty="0">
                <a:solidFill>
                  <a:schemeClr val="bg1"/>
                </a:solidFill>
              </a:rPr>
              <a:t>Un algorithme de hachage détermine la façon dont va être utilisée la fonction de hachage. Il est donc important de différencier l’algorithme et la fonction.</a:t>
            </a:r>
            <a:endParaRPr lang="en-US" dirty="0">
              <a:solidFill>
                <a:schemeClr val="bg1"/>
              </a:solidFill>
            </a:endParaRPr>
          </a:p>
        </p:txBody>
      </p:sp>
    </p:spTree>
    <p:extLst>
      <p:ext uri="{BB962C8B-B14F-4D97-AF65-F5344CB8AC3E}">
        <p14:creationId xmlns:p14="http://schemas.microsoft.com/office/powerpoint/2010/main" val="4170783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11" dur="500"/>
                                        <p:tgtEl>
                                          <p:spTgt spid="17">
                                            <p:txEl>
                                              <p:pRg st="0" end="0"/>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15" dur="500"/>
                                        <p:tgtEl>
                                          <p:spTgt spid="18">
                                            <p:txEl>
                                              <p:pRg st="0" end="0"/>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18">
                                            <p:txEl>
                                              <p:pRg st="1" end="1"/>
                                            </p:txEl>
                                          </p:spTgt>
                                        </p:tgtEl>
                                        <p:attrNameLst>
                                          <p:attrName>style.visibility</p:attrName>
                                        </p:attrNameLst>
                                      </p:cBhvr>
                                      <p:to>
                                        <p:strVal val="visible"/>
                                      </p:to>
                                    </p:set>
                                    <p:animEffect transition="in" filter="randombar(horizontal)">
                                      <p:cBhvr>
                                        <p:cTn id="19" dur="500"/>
                                        <p:tgtEl>
                                          <p:spTgt spid="18">
                                            <p:txEl>
                                              <p:pRg st="1" end="1"/>
                                            </p:txEl>
                                          </p:spTgt>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18">
                                            <p:txEl>
                                              <p:pRg st="2" end="2"/>
                                            </p:txEl>
                                          </p:spTgt>
                                        </p:tgtEl>
                                        <p:attrNameLst>
                                          <p:attrName>style.visibility</p:attrName>
                                        </p:attrNameLst>
                                      </p:cBhvr>
                                      <p:to>
                                        <p:strVal val="visible"/>
                                      </p:to>
                                    </p:set>
                                    <p:animEffect transition="in" filter="randombar(horizontal)">
                                      <p:cBhvr>
                                        <p:cTn id="23" dur="500"/>
                                        <p:tgtEl>
                                          <p:spTgt spid="18">
                                            <p:txEl>
                                              <p:pRg st="2" end="2"/>
                                            </p:txEl>
                                          </p:spTgt>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randombar(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1A9BC9-1149-CA99-27D0-E06F532B9AEF}"/>
              </a:ext>
            </a:extLst>
          </p:cNvPr>
          <p:cNvSpPr>
            <a:spLocks noGrp="1"/>
          </p:cNvSpPr>
          <p:nvPr>
            <p:ph sz="half" idx="1"/>
          </p:nvPr>
        </p:nvSpPr>
        <p:spPr>
          <a:xfrm>
            <a:off x="296260" y="2724455"/>
            <a:ext cx="8246070" cy="1832460"/>
          </a:xfrm>
        </p:spPr>
        <p:txBody>
          <a:bodyPr>
            <a:normAutofit fontScale="92500" lnSpcReduction="10000"/>
          </a:bodyPr>
          <a:lstStyle/>
          <a:p>
            <a:r>
              <a:rPr lang="fr-FR" sz="2600" b="1" dirty="0">
                <a:solidFill>
                  <a:schemeClr val="bg1">
                    <a:lumMod val="95000"/>
                  </a:schemeClr>
                </a:solidFill>
              </a:rPr>
              <a:t>Types d'algorithmes:</a:t>
            </a:r>
          </a:p>
          <a:p>
            <a:pPr lvl="1" algn="just">
              <a:spcBef>
                <a:spcPts val="1200"/>
              </a:spcBef>
            </a:pPr>
            <a:r>
              <a:rPr lang="fr-FR" sz="1900" dirty="0">
                <a:solidFill>
                  <a:schemeClr val="bg1"/>
                </a:solidFill>
              </a:rPr>
              <a:t>Il n'y a pas qu'un seul algorithme de hachage utilisé partout. Il existe différents algorithmes de hachage tels que SHA-256 ou SHA-512. SHA signifie Secure Hashing Algorithm. Il existe également MD (MD, MD2, MD4, MD5 et MD6) qui signifie Message Digest et RIPEMD (RIPEMD, RIPEMD-128, RIPEMD-256 et RIPEMD-160).</a:t>
            </a:r>
            <a:endParaRPr lang="en-US" sz="1900" dirty="0">
              <a:solidFill>
                <a:schemeClr val="bg1"/>
              </a:solidFill>
            </a:endParaRPr>
          </a:p>
        </p:txBody>
      </p:sp>
      <p:sp>
        <p:nvSpPr>
          <p:cNvPr id="8" name="Title 3">
            <a:extLst>
              <a:ext uri="{FF2B5EF4-FFF2-40B4-BE49-F238E27FC236}">
                <a16:creationId xmlns:a16="http://schemas.microsoft.com/office/drawing/2014/main" id="{1A9C22D1-56E5-CEB5-F6EB-22AE0415F1F6}"/>
              </a:ext>
            </a:extLst>
          </p:cNvPr>
          <p:cNvSpPr>
            <a:spLocks noGrp="1"/>
          </p:cNvSpPr>
          <p:nvPr>
            <p:ph type="title"/>
          </p:nvPr>
        </p:nvSpPr>
        <p:spPr>
          <a:xfrm>
            <a:off x="2128720" y="128470"/>
            <a:ext cx="6413610" cy="916230"/>
          </a:xfrm>
        </p:spPr>
        <p:txBody>
          <a:bodyPr/>
          <a:lstStyle/>
          <a:p>
            <a:pPr algn="l"/>
            <a:r>
              <a:rPr lang="en-US" sz="3600" dirty="0">
                <a:solidFill>
                  <a:schemeClr val="bg1">
                    <a:lumMod val="95000"/>
                  </a:schemeClr>
                </a:solidFill>
              </a:rPr>
              <a:t>Le Hachage</a:t>
            </a:r>
          </a:p>
        </p:txBody>
      </p:sp>
      <p:pic>
        <p:nvPicPr>
          <p:cNvPr id="12" name="Picture 11">
            <a:extLst>
              <a:ext uri="{FF2B5EF4-FFF2-40B4-BE49-F238E27FC236}">
                <a16:creationId xmlns:a16="http://schemas.microsoft.com/office/drawing/2014/main" id="{B2E85478-7828-D021-B10D-A7DD2DBF30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39540" y="891995"/>
            <a:ext cx="3961180" cy="1679755"/>
          </a:xfrm>
          <a:prstGeom prst="rect">
            <a:avLst/>
          </a:prstGeom>
        </p:spPr>
      </p:pic>
    </p:spTree>
    <p:extLst>
      <p:ext uri="{BB962C8B-B14F-4D97-AF65-F5344CB8AC3E}">
        <p14:creationId xmlns:p14="http://schemas.microsoft.com/office/powerpoint/2010/main" val="109100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circle(in)">
                                      <p:cBhvr>
                                        <p:cTn id="11" dur="500"/>
                                        <p:tgtEl>
                                          <p:spTgt spid="1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500"/>
                                        <p:tgtEl>
                                          <p:spTgt spid="3">
                                            <p:txEl>
                                              <p:pRg st="0" end="0"/>
                                            </p:txEl>
                                          </p:spTgt>
                                        </p:tgtEl>
                                      </p:cBhvr>
                                    </p:animEffect>
                                    <p:anim calcmode="lin" valueType="num">
                                      <p:cBhvr>
                                        <p:cTn id="2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53DC8-6719-D390-049E-A50646E8B6FA}"/>
              </a:ext>
            </a:extLst>
          </p:cNvPr>
          <p:cNvSpPr>
            <a:spLocks noGrp="1"/>
          </p:cNvSpPr>
          <p:nvPr>
            <p:ph type="title"/>
          </p:nvPr>
        </p:nvSpPr>
        <p:spPr/>
        <p:txBody>
          <a:bodyPr>
            <a:normAutofit/>
          </a:bodyPr>
          <a:lstStyle/>
          <a:p>
            <a:r>
              <a:rPr lang="en-US" sz="3600" dirty="0"/>
              <a:t>Algorithme Cryptographique</a:t>
            </a:r>
            <a:endParaRPr lang="en-US" dirty="0"/>
          </a:p>
        </p:txBody>
      </p:sp>
      <p:sp>
        <p:nvSpPr>
          <p:cNvPr id="3" name="Content Placeholder 2">
            <a:extLst>
              <a:ext uri="{FF2B5EF4-FFF2-40B4-BE49-F238E27FC236}">
                <a16:creationId xmlns:a16="http://schemas.microsoft.com/office/drawing/2014/main" id="{6AD99B97-1E97-6F07-8CCB-AC751AC6AB7E}"/>
              </a:ext>
            </a:extLst>
          </p:cNvPr>
          <p:cNvSpPr>
            <a:spLocks noGrp="1"/>
          </p:cNvSpPr>
          <p:nvPr>
            <p:ph idx="1"/>
          </p:nvPr>
        </p:nvSpPr>
        <p:spPr>
          <a:xfrm>
            <a:off x="1994498" y="1502815"/>
            <a:ext cx="6413610" cy="916229"/>
          </a:xfrm>
        </p:spPr>
        <p:txBody>
          <a:bodyPr/>
          <a:lstStyle/>
          <a:p>
            <a:pPr>
              <a:lnSpc>
                <a:spcPct val="107000"/>
              </a:lnSpc>
              <a:spcAft>
                <a:spcPts val="800"/>
              </a:spcAft>
            </a:pPr>
            <a:r>
              <a:rPr lang="fr-FR" sz="1400" dirty="0">
                <a:solidFill>
                  <a:schemeClr val="bg1"/>
                </a:solidFill>
              </a:rPr>
              <a:t>L’essence de la cryptographie, ce sont les mathématiques pures et simples. Ce sont elles qui ont créé les algorithmes sur lesquels repose le chiffrement. Et c’est de ce chiffrement que dépendent la confidentialité et la sécurité sur Internet.</a:t>
            </a:r>
          </a:p>
          <a:p>
            <a:pPr>
              <a:lnSpc>
                <a:spcPct val="107000"/>
              </a:lnSpc>
              <a:spcAft>
                <a:spcPts val="800"/>
              </a:spcAft>
            </a:pPr>
            <a:endParaRPr lang="en-US" dirty="0"/>
          </a:p>
        </p:txBody>
      </p:sp>
      <p:pic>
        <p:nvPicPr>
          <p:cNvPr id="5" name="Picture 4">
            <a:extLst>
              <a:ext uri="{FF2B5EF4-FFF2-40B4-BE49-F238E27FC236}">
                <a16:creationId xmlns:a16="http://schemas.microsoft.com/office/drawing/2014/main" id="{1BC8D928-E9B1-06A9-659D-DEFBD2784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4130" y="2266340"/>
            <a:ext cx="5973063" cy="2218566"/>
          </a:xfrm>
          <a:prstGeom prst="rect">
            <a:avLst/>
          </a:prstGeom>
        </p:spPr>
      </p:pic>
    </p:spTree>
    <p:extLst>
      <p:ext uri="{BB962C8B-B14F-4D97-AF65-F5344CB8AC3E}">
        <p14:creationId xmlns:p14="http://schemas.microsoft.com/office/powerpoint/2010/main" val="371924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B0288-7FFD-58E7-72FA-2EFD4966D978}"/>
              </a:ext>
            </a:extLst>
          </p:cNvPr>
          <p:cNvSpPr>
            <a:spLocks noGrp="1"/>
          </p:cNvSpPr>
          <p:nvPr>
            <p:ph type="title"/>
          </p:nvPr>
        </p:nvSpPr>
        <p:spPr>
          <a:xfrm>
            <a:off x="1670605" y="128470"/>
            <a:ext cx="6413610" cy="916229"/>
          </a:xfrm>
        </p:spPr>
        <p:txBody>
          <a:bodyPr/>
          <a:lstStyle/>
          <a:p>
            <a:r>
              <a:rPr lang="en-US" sz="3600" dirty="0"/>
              <a:t>Algorithme Cryptographique</a:t>
            </a:r>
            <a:endParaRPr lang="en-US" dirty="0"/>
          </a:p>
        </p:txBody>
      </p:sp>
      <p:sp>
        <p:nvSpPr>
          <p:cNvPr id="3" name="Content Placeholder 2">
            <a:extLst>
              <a:ext uri="{FF2B5EF4-FFF2-40B4-BE49-F238E27FC236}">
                <a16:creationId xmlns:a16="http://schemas.microsoft.com/office/drawing/2014/main" id="{C01D9783-BDD5-04B3-6CC4-BA7E5C0E8DA5}"/>
              </a:ext>
            </a:extLst>
          </p:cNvPr>
          <p:cNvSpPr>
            <a:spLocks noGrp="1"/>
          </p:cNvSpPr>
          <p:nvPr>
            <p:ph idx="1"/>
          </p:nvPr>
        </p:nvSpPr>
        <p:spPr>
          <a:xfrm>
            <a:off x="1517900" y="891995"/>
            <a:ext cx="6413610" cy="3359510"/>
          </a:xfrm>
        </p:spPr>
        <p:txBody>
          <a:bodyPr>
            <a:normAutofit/>
          </a:bodyPr>
          <a:lstStyle/>
          <a:p>
            <a:r>
              <a:rPr lang="en-US" sz="2600" dirty="0">
                <a:solidFill>
                  <a:schemeClr val="bg1">
                    <a:lumMod val="95000"/>
                  </a:schemeClr>
                </a:solidFill>
              </a:rPr>
              <a:t>Quelques Termes</a:t>
            </a:r>
            <a:r>
              <a:rPr lang="en-US" dirty="0">
                <a:solidFill>
                  <a:schemeClr val="bg1">
                    <a:lumMod val="95000"/>
                  </a:schemeClr>
                </a:solidFill>
              </a:rPr>
              <a:t>:</a:t>
            </a:r>
          </a:p>
          <a:p>
            <a:pPr lvl="1"/>
            <a:r>
              <a:rPr lang="en-US" sz="1500" dirty="0"/>
              <a:t>Attaque par force brute</a:t>
            </a:r>
          </a:p>
          <a:p>
            <a:pPr lvl="1"/>
            <a:r>
              <a:rPr lang="fr-FR" sz="1500" dirty="0"/>
              <a:t>Taille des clés de chiffrement</a:t>
            </a:r>
          </a:p>
          <a:p>
            <a:pPr lvl="1"/>
            <a:r>
              <a:rPr lang="en-US" sz="1500" dirty="0"/>
              <a:t>Taille des blocs</a:t>
            </a:r>
          </a:p>
          <a:p>
            <a:pPr lvl="1"/>
            <a:r>
              <a:rPr lang="en-US" sz="1500" dirty="0"/>
              <a:t>Algorithme à clé symétrique</a:t>
            </a:r>
          </a:p>
          <a:p>
            <a:pPr lvl="1"/>
            <a:r>
              <a:rPr lang="en-US" sz="1500" dirty="0"/>
              <a:t>AES</a:t>
            </a:r>
          </a:p>
          <a:p>
            <a:pPr lvl="1"/>
            <a:r>
              <a:rPr lang="en-US" sz="1500" dirty="0"/>
              <a:t>RSA</a:t>
            </a:r>
          </a:p>
        </p:txBody>
      </p:sp>
      <p:pic>
        <p:nvPicPr>
          <p:cNvPr id="9" name="Picture 8">
            <a:extLst>
              <a:ext uri="{FF2B5EF4-FFF2-40B4-BE49-F238E27FC236}">
                <a16:creationId xmlns:a16="http://schemas.microsoft.com/office/drawing/2014/main" id="{E2C2790D-AF26-2A57-A68C-E74CDA981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877753"/>
            <a:ext cx="4514890" cy="3054102"/>
          </a:xfrm>
          <a:prstGeom prst="rect">
            <a:avLst/>
          </a:prstGeom>
        </p:spPr>
      </p:pic>
    </p:spTree>
    <p:extLst>
      <p:ext uri="{BB962C8B-B14F-4D97-AF65-F5344CB8AC3E}">
        <p14:creationId xmlns:p14="http://schemas.microsoft.com/office/powerpoint/2010/main" val="2333661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500"/>
                                        <p:tgtEl>
                                          <p:spTgt spid="3">
                                            <p:txEl>
                                              <p:pRg st="2" end="2"/>
                                            </p:txEl>
                                          </p:spTgt>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3" dur="500"/>
                                        <p:tgtEl>
                                          <p:spTgt spid="3">
                                            <p:txEl>
                                              <p:pRg st="3" end="3"/>
                                            </p:txEl>
                                          </p:spTgt>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1" dur="500"/>
                                        <p:tgtEl>
                                          <p:spTgt spid="3">
                                            <p:txEl>
                                              <p:pRg st="5" end="5"/>
                                            </p:txEl>
                                          </p:spTgt>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5" dur="500"/>
                                        <p:tgtEl>
                                          <p:spTgt spid="3">
                                            <p:txEl>
                                              <p:pRg st="6" end="6"/>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AE81A-2774-A361-E001-302C0234018B}"/>
              </a:ext>
            </a:extLst>
          </p:cNvPr>
          <p:cNvSpPr>
            <a:spLocks noGrp="1"/>
          </p:cNvSpPr>
          <p:nvPr>
            <p:ph type="title"/>
          </p:nvPr>
        </p:nvSpPr>
        <p:spPr>
          <a:xfrm>
            <a:off x="1976015" y="128470"/>
            <a:ext cx="6413610" cy="916229"/>
          </a:xfrm>
        </p:spPr>
        <p:txBody>
          <a:bodyPr/>
          <a:lstStyle/>
          <a:p>
            <a:r>
              <a:rPr lang="en-US" sz="3600" dirty="0"/>
              <a:t>Python Code</a:t>
            </a:r>
            <a:endParaRPr lang="en-US" dirty="0"/>
          </a:p>
        </p:txBody>
      </p:sp>
      <p:sp>
        <p:nvSpPr>
          <p:cNvPr id="5" name="Content Placeholder 4">
            <a:extLst>
              <a:ext uri="{FF2B5EF4-FFF2-40B4-BE49-F238E27FC236}">
                <a16:creationId xmlns:a16="http://schemas.microsoft.com/office/drawing/2014/main" id="{177504AE-0529-1288-4393-79CC89BD84BD}"/>
              </a:ext>
            </a:extLst>
          </p:cNvPr>
          <p:cNvSpPr>
            <a:spLocks noGrp="1"/>
          </p:cNvSpPr>
          <p:nvPr>
            <p:ph idx="1"/>
          </p:nvPr>
        </p:nvSpPr>
        <p:spPr>
          <a:xfrm>
            <a:off x="2128720" y="891995"/>
            <a:ext cx="4123035" cy="610820"/>
          </a:xfrm>
        </p:spPr>
        <p:txBody>
          <a:bodyPr/>
          <a:lstStyle/>
          <a:p>
            <a:r>
              <a:rPr lang="en-US" dirty="0" err="1"/>
              <a:t>Inteface</a:t>
            </a:r>
            <a:r>
              <a:rPr lang="en-US" dirty="0"/>
              <a:t> Graphic (</a:t>
            </a:r>
            <a:r>
              <a:rPr lang="en-US" dirty="0" err="1"/>
              <a:t>gui</a:t>
            </a:r>
            <a:r>
              <a:rPr lang="en-US" dirty="0"/>
              <a:t>)</a:t>
            </a:r>
          </a:p>
        </p:txBody>
      </p:sp>
      <p:pic>
        <p:nvPicPr>
          <p:cNvPr id="7" name="Picture 6">
            <a:extLst>
              <a:ext uri="{FF2B5EF4-FFF2-40B4-BE49-F238E27FC236}">
                <a16:creationId xmlns:a16="http://schemas.microsoft.com/office/drawing/2014/main" id="{FBDCFEC8-7C61-8921-B6CE-92AFB400E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424" y="1502815"/>
            <a:ext cx="6260905" cy="3526112"/>
          </a:xfrm>
          <a:prstGeom prst="rect">
            <a:avLst/>
          </a:prstGeom>
        </p:spPr>
      </p:pic>
    </p:spTree>
    <p:extLst>
      <p:ext uri="{BB962C8B-B14F-4D97-AF65-F5344CB8AC3E}">
        <p14:creationId xmlns:p14="http://schemas.microsoft.com/office/powerpoint/2010/main" val="3164598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down)">
                                      <p:cBhvr>
                                        <p:cTn id="11" dur="500"/>
                                        <p:tgtEl>
                                          <p:spTgt spid="5">
                                            <p:txEl>
                                              <p:pRg st="0" end="0"/>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AD388-E38C-4244-58F0-C6CD51EC28BE}"/>
              </a:ext>
            </a:extLst>
          </p:cNvPr>
          <p:cNvSpPr>
            <a:spLocks noGrp="1"/>
          </p:cNvSpPr>
          <p:nvPr>
            <p:ph type="title"/>
          </p:nvPr>
        </p:nvSpPr>
        <p:spPr>
          <a:xfrm>
            <a:off x="1670605" y="128470"/>
            <a:ext cx="6413610" cy="763525"/>
          </a:xfrm>
        </p:spPr>
        <p:txBody>
          <a:bodyPr>
            <a:normAutofit/>
          </a:bodyPr>
          <a:lstStyle/>
          <a:p>
            <a:r>
              <a:rPr lang="en-US" sz="3600" dirty="0"/>
              <a:t>Python Code</a:t>
            </a:r>
            <a:endParaRPr lang="en-US" dirty="0"/>
          </a:p>
        </p:txBody>
      </p:sp>
      <p:sp>
        <p:nvSpPr>
          <p:cNvPr id="3" name="Content Placeholder 2">
            <a:extLst>
              <a:ext uri="{FF2B5EF4-FFF2-40B4-BE49-F238E27FC236}">
                <a16:creationId xmlns:a16="http://schemas.microsoft.com/office/drawing/2014/main" id="{B7F73FF5-ADE3-A1CE-6081-B5B513F5C11D}"/>
              </a:ext>
            </a:extLst>
          </p:cNvPr>
          <p:cNvSpPr>
            <a:spLocks noGrp="1"/>
          </p:cNvSpPr>
          <p:nvPr>
            <p:ph idx="1"/>
          </p:nvPr>
        </p:nvSpPr>
        <p:spPr>
          <a:xfrm>
            <a:off x="1670605" y="891995"/>
            <a:ext cx="3664920" cy="3359510"/>
          </a:xfrm>
        </p:spPr>
        <p:txBody>
          <a:bodyPr>
            <a:noAutofit/>
          </a:bodyPr>
          <a:lstStyle/>
          <a:p>
            <a:r>
              <a:rPr lang="en-US" sz="1000" i="1" dirty="0"/>
              <a:t> def </a:t>
            </a:r>
            <a:r>
              <a:rPr lang="en-US" sz="1000" i="1" dirty="0" err="1"/>
              <a:t>open_file_dialog</a:t>
            </a:r>
            <a:r>
              <a:rPr lang="en-US" sz="1000" i="1" dirty="0"/>
              <a:t>(self):</a:t>
            </a:r>
          </a:p>
          <a:p>
            <a:r>
              <a:rPr lang="en-US" sz="1000" i="1" dirty="0"/>
              <a:t>        </a:t>
            </a:r>
            <a:r>
              <a:rPr lang="en-US" sz="1000" i="1" dirty="0" err="1"/>
              <a:t>fname</a:t>
            </a:r>
            <a:r>
              <a:rPr lang="en-US" sz="1000" i="1" dirty="0"/>
              <a:t>= </a:t>
            </a:r>
            <a:r>
              <a:rPr lang="en-US" sz="1000" i="1" dirty="0" err="1"/>
              <a:t>QFileDialog.getOpenFileName</a:t>
            </a:r>
            <a:r>
              <a:rPr lang="en-US" sz="1000" i="1" dirty="0"/>
              <a:t>(None, "Open File for crypto-hash", "", "Text Files (*.txt);;All Files (*)")</a:t>
            </a:r>
          </a:p>
          <a:p>
            <a:r>
              <a:rPr lang="en-US" sz="1000" i="1" dirty="0"/>
              <a:t>        </a:t>
            </a:r>
            <a:r>
              <a:rPr lang="en-US" sz="1000" i="1" dirty="0" err="1"/>
              <a:t>fh</a:t>
            </a:r>
            <a:r>
              <a:rPr lang="en-US" sz="1000" i="1" dirty="0"/>
              <a:t>= open(</a:t>
            </a:r>
            <a:r>
              <a:rPr lang="en-US" sz="1000" i="1" dirty="0" err="1"/>
              <a:t>fname</a:t>
            </a:r>
            <a:r>
              <a:rPr lang="en-US" sz="1000" i="1" dirty="0"/>
              <a:t>[0], 'r')</a:t>
            </a:r>
          </a:p>
          <a:p>
            <a:r>
              <a:rPr lang="en-US" sz="1000" i="1" dirty="0"/>
              <a:t>        data= </a:t>
            </a:r>
            <a:r>
              <a:rPr lang="en-US" sz="1000" i="1" dirty="0" err="1"/>
              <a:t>fh.read</a:t>
            </a:r>
            <a:r>
              <a:rPr lang="en-US" sz="1000" i="1" dirty="0"/>
              <a:t>()</a:t>
            </a:r>
          </a:p>
          <a:p>
            <a:r>
              <a:rPr lang="en-US" sz="1000" i="1" dirty="0"/>
              <a:t>        return data    </a:t>
            </a:r>
          </a:p>
          <a:p>
            <a:r>
              <a:rPr lang="en-US" sz="1000" i="1" dirty="0"/>
              <a:t>    def </a:t>
            </a:r>
            <a:r>
              <a:rPr lang="en-US" sz="1000" i="1" dirty="0" err="1"/>
              <a:t>display_message</a:t>
            </a:r>
            <a:r>
              <a:rPr lang="en-US" sz="1000" i="1" dirty="0"/>
              <a:t>(self):</a:t>
            </a:r>
          </a:p>
          <a:p>
            <a:r>
              <a:rPr lang="en-US" sz="1000" i="1" dirty="0"/>
              <a:t>        data= </a:t>
            </a:r>
            <a:r>
              <a:rPr lang="en-US" sz="1000" i="1" dirty="0" err="1"/>
              <a:t>self.open_file_dialog</a:t>
            </a:r>
            <a:r>
              <a:rPr lang="en-US" sz="1000" i="1" dirty="0"/>
              <a:t>()</a:t>
            </a:r>
          </a:p>
          <a:p>
            <a:r>
              <a:rPr lang="en-US" sz="1000" i="1" dirty="0"/>
              <a:t>        </a:t>
            </a:r>
            <a:r>
              <a:rPr lang="en-US" sz="1000" i="1" dirty="0" err="1"/>
              <a:t>self.file_path.setText</a:t>
            </a:r>
            <a:r>
              <a:rPr lang="en-US" sz="1000" i="1" dirty="0"/>
              <a:t>(data) </a:t>
            </a:r>
          </a:p>
          <a:p>
            <a:r>
              <a:rPr lang="en-US" sz="1000" i="1" dirty="0"/>
              <a:t>    def </a:t>
            </a:r>
            <a:r>
              <a:rPr lang="en-US" sz="1000" i="1" dirty="0" err="1"/>
              <a:t>hash_calculate</a:t>
            </a:r>
            <a:r>
              <a:rPr lang="en-US" sz="1000" i="1" dirty="0"/>
              <a:t>(self):</a:t>
            </a:r>
            <a:br>
              <a:rPr lang="en-US" sz="1000" i="1" dirty="0"/>
            </a:br>
            <a:r>
              <a:rPr lang="en-US" sz="1000" i="1" dirty="0"/>
              <a:t>        data= </a:t>
            </a:r>
            <a:r>
              <a:rPr lang="en-US" sz="1000" i="1" dirty="0" err="1"/>
              <a:t>self.file_path.toPlainText</a:t>
            </a:r>
            <a:r>
              <a:rPr lang="en-US" sz="1000" i="1" dirty="0"/>
              <a:t>()</a:t>
            </a:r>
            <a:br>
              <a:rPr lang="en-US" sz="1000" i="1" dirty="0"/>
            </a:br>
            <a:r>
              <a:rPr lang="en-US" sz="1000" i="1" dirty="0"/>
              <a:t>        if data=="":</a:t>
            </a:r>
          </a:p>
          <a:p>
            <a:r>
              <a:rPr lang="en-US" sz="1000" i="1" dirty="0"/>
              <a:t>            </a:t>
            </a:r>
            <a:r>
              <a:rPr lang="en-US" sz="1000" i="1" dirty="0" err="1"/>
              <a:t>msg_box</a:t>
            </a:r>
            <a:r>
              <a:rPr lang="en-US" sz="1000" i="1" dirty="0"/>
              <a:t>= </a:t>
            </a:r>
            <a:r>
              <a:rPr lang="en-US" sz="1000" i="1" dirty="0" err="1"/>
              <a:t>QMessageBox</a:t>
            </a:r>
            <a:r>
              <a:rPr lang="en-US" sz="1000" i="1" dirty="0"/>
              <a:t>()</a:t>
            </a:r>
          </a:p>
          <a:p>
            <a:r>
              <a:rPr lang="en-US" sz="1000" i="1" dirty="0"/>
              <a:t>            </a:t>
            </a:r>
            <a:r>
              <a:rPr lang="en-US" sz="1000" i="1" dirty="0" err="1"/>
              <a:t>msg_box.setWindowTitle</a:t>
            </a:r>
            <a:r>
              <a:rPr lang="en-US" sz="1000" i="1" dirty="0"/>
              <a:t>("Empty field.")</a:t>
            </a:r>
          </a:p>
          <a:p>
            <a:r>
              <a:rPr lang="en-US" sz="1000" i="1" dirty="0"/>
              <a:t>            </a:t>
            </a:r>
            <a:r>
              <a:rPr lang="en-US" sz="1000" i="1" dirty="0" err="1"/>
              <a:t>msg_box.setWindowIcon</a:t>
            </a:r>
            <a:r>
              <a:rPr lang="en-US" sz="1000" i="1" dirty="0"/>
              <a:t>(</a:t>
            </a:r>
            <a:r>
              <a:rPr lang="en-US" sz="1000" i="1" dirty="0" err="1"/>
              <a:t>QIcon</a:t>
            </a:r>
            <a:r>
              <a:rPr lang="en-US" sz="1000" i="1" dirty="0"/>
              <a:t>("./</a:t>
            </a:r>
            <a:r>
              <a:rPr lang="en-US" sz="1000" i="1" dirty="0" err="1"/>
              <a:t>imgs</a:t>
            </a:r>
            <a:r>
              <a:rPr lang="en-US" sz="1000" i="1" dirty="0"/>
              <a:t>/itachi-alt.ico"))</a:t>
            </a:r>
          </a:p>
          <a:p>
            <a:r>
              <a:rPr lang="en-US" sz="1000" i="1" dirty="0"/>
              <a:t>            </a:t>
            </a:r>
            <a:r>
              <a:rPr lang="en-US" sz="1000" i="1" dirty="0" err="1"/>
              <a:t>msg_box.setIcon</a:t>
            </a:r>
            <a:r>
              <a:rPr lang="en-US" sz="1000" i="1" dirty="0"/>
              <a:t>(</a:t>
            </a:r>
            <a:r>
              <a:rPr lang="en-US" sz="1000" i="1" dirty="0" err="1"/>
              <a:t>QMessageBox.Information</a:t>
            </a:r>
            <a:r>
              <a:rPr lang="en-US" sz="1000" i="1" dirty="0"/>
              <a:t>)</a:t>
            </a:r>
          </a:p>
          <a:p>
            <a:r>
              <a:rPr lang="en-US" sz="1000" i="1" dirty="0"/>
              <a:t>            </a:t>
            </a:r>
            <a:r>
              <a:rPr lang="en-US" sz="1000" i="1" dirty="0" err="1"/>
              <a:t>msg_box.setText</a:t>
            </a:r>
            <a:r>
              <a:rPr lang="en-US" sz="1000" i="1" dirty="0"/>
              <a:t>("text edit empty, Open file or create one in text edit!")              # generate RSA key pair</a:t>
            </a:r>
          </a:p>
          <a:p>
            <a:r>
              <a:rPr lang="en-US" sz="1000" i="1" dirty="0"/>
              <a:t>        key = </a:t>
            </a:r>
            <a:r>
              <a:rPr lang="en-US" sz="1000" i="1" dirty="0" err="1"/>
              <a:t>RSA.generate</a:t>
            </a:r>
            <a:r>
              <a:rPr lang="en-US" sz="1000" i="1" dirty="0"/>
              <a:t>(2048)</a:t>
            </a:r>
          </a:p>
          <a:p>
            <a:br>
              <a:rPr lang="en-US" sz="1000" i="1" dirty="0"/>
            </a:br>
            <a:r>
              <a:rPr lang="en-US" sz="1000" i="1" dirty="0"/>
              <a:t>        # encrypt the file with the RSA public key</a:t>
            </a:r>
          </a:p>
          <a:p>
            <a:r>
              <a:rPr lang="en-US" sz="1000" i="1" dirty="0"/>
              <a:t>        with open(</a:t>
            </a:r>
            <a:r>
              <a:rPr lang="en-US" sz="1000" i="1" dirty="0" err="1"/>
              <a:t>file_name</a:t>
            </a:r>
            <a:r>
              <a:rPr lang="en-US" sz="1000" i="1" dirty="0"/>
              <a:t>, '</a:t>
            </a:r>
            <a:r>
              <a:rPr lang="en-US" sz="1000" i="1" dirty="0" err="1"/>
              <a:t>rb</a:t>
            </a:r>
            <a:r>
              <a:rPr lang="en-US" sz="1000" i="1" dirty="0"/>
              <a:t>') as file:</a:t>
            </a:r>
            <a:r>
              <a:rPr lang="en-US" sz="1000" i="1" dirty="0">
                <a:solidFill>
                  <a:schemeClr val="bg1">
                    <a:lumMod val="95000"/>
                  </a:schemeClr>
                </a:solidFill>
                <a:effectLst/>
                <a:latin typeface="Calibri" panose="020F0502020204030204" pitchFamily="34" charset="0"/>
                <a:ea typeface="Calibri" panose="020F0502020204030204" pitchFamily="34" charset="0"/>
                <a:cs typeface="Arial" panose="020B0604020202020204" pitchFamily="34" charset="0"/>
              </a:rPr>
              <a:t>)</a:t>
            </a:r>
          </a:p>
          <a:p>
            <a:r>
              <a:rPr lang="en-US" sz="1000" i="1" dirty="0">
                <a:solidFill>
                  <a:schemeClr val="bg1">
                    <a:lumMod val="95000"/>
                  </a:schemeClr>
                </a:solidFill>
                <a:latin typeface="Calibri" panose="020F0502020204030204" pitchFamily="34" charset="0"/>
                <a:ea typeface="Calibri" panose="020F0502020204030204" pitchFamily="34" charset="0"/>
                <a:cs typeface="Arial" panose="020B0604020202020204" pitchFamily="34" charset="0"/>
              </a:rPr>
              <a:t>…</a:t>
            </a:r>
            <a:endParaRPr lang="en-US" sz="1000" i="1" dirty="0">
              <a:solidFill>
                <a:schemeClr val="bg1">
                  <a:lumMod val="95000"/>
                </a:schemeClr>
              </a:solidFill>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buNone/>
            </a:pPr>
            <a:r>
              <a:rPr lang="en-US" sz="1000" i="1" dirty="0">
                <a:solidFill>
                  <a:schemeClr val="bg1">
                    <a:lumMod val="95000"/>
                  </a:schemeClr>
                </a:solidFill>
                <a:effectLst/>
                <a:latin typeface="Calibri" panose="020F0502020204030204" pitchFamily="34" charset="0"/>
                <a:ea typeface="Calibri" panose="020F0502020204030204" pitchFamily="34" charset="0"/>
                <a:cs typeface="Arial" panose="020B0604020202020204" pitchFamily="34" charset="0"/>
              </a:rPr>
              <a:t> </a:t>
            </a:r>
          </a:p>
          <a:p>
            <a:pPr marL="0" indent="0">
              <a:spcBef>
                <a:spcPts val="0"/>
              </a:spcBef>
              <a:buNone/>
            </a:pPr>
            <a:endParaRPr lang="en-US" sz="1000" i="1" dirty="0">
              <a:solidFill>
                <a:schemeClr val="bg1">
                  <a:lumMod val="95000"/>
                </a:schemeClr>
              </a:solidFill>
            </a:endParaRPr>
          </a:p>
        </p:txBody>
      </p:sp>
      <p:pic>
        <p:nvPicPr>
          <p:cNvPr id="6" name="Picture 5">
            <a:extLst>
              <a:ext uri="{FF2B5EF4-FFF2-40B4-BE49-F238E27FC236}">
                <a16:creationId xmlns:a16="http://schemas.microsoft.com/office/drawing/2014/main" id="{034412C9-6F9C-2F4E-FFB8-2A62D3CC46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7410" y="1343084"/>
            <a:ext cx="4227391" cy="2603011"/>
          </a:xfrm>
          <a:prstGeom prst="rect">
            <a:avLst/>
          </a:prstGeom>
        </p:spPr>
      </p:pic>
    </p:spTree>
    <p:extLst>
      <p:ext uri="{BB962C8B-B14F-4D97-AF65-F5344CB8AC3E}">
        <p14:creationId xmlns:p14="http://schemas.microsoft.com/office/powerpoint/2010/main" val="1278727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1" presetClass="entr" presetSubtype="0" fill="hold" grpId="0" nodeType="afterEffect">
                                  <p:stCondLst>
                                    <p:cond delay="0"/>
                                  </p:stCondLst>
                                  <p:iterate type="lt">
                                    <p:tmAbs val="30"/>
                                  </p:iterate>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par>
                          <p:cTn id="11" fill="hold">
                            <p:stCondLst>
                              <p:cond delay="1251"/>
                            </p:stCondLst>
                            <p:childTnLst>
                              <p:par>
                                <p:cTn id="12" presetID="1" presetClass="entr" presetSubtype="0" fill="hold" grpId="0" nodeType="afterEffect">
                                  <p:stCondLst>
                                    <p:cond delay="0"/>
                                  </p:stCondLst>
                                  <p:iterate type="lt">
                                    <p:tmAbs val="30"/>
                                  </p:iterate>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par>
                          <p:cTn id="14" fill="hold">
                            <p:stCondLst>
                              <p:cond delay="4192"/>
                            </p:stCondLst>
                            <p:childTnLst>
                              <p:par>
                                <p:cTn id="15" presetID="1" presetClass="entr" presetSubtype="0" fill="hold" grpId="0" nodeType="afterEffect">
                                  <p:stCondLst>
                                    <p:cond delay="0"/>
                                  </p:stCondLst>
                                  <p:iterate type="lt">
                                    <p:tmAbs val="30"/>
                                  </p:iterate>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par>
                          <p:cTn id="17" fill="hold">
                            <p:stCondLst>
                              <p:cond delay="4793"/>
                            </p:stCondLst>
                            <p:childTnLst>
                              <p:par>
                                <p:cTn id="18" presetID="1" presetClass="entr" presetSubtype="0" fill="hold" grpId="0" nodeType="afterEffect">
                                  <p:stCondLst>
                                    <p:cond delay="0"/>
                                  </p:stCondLst>
                                  <p:iterate type="lt">
                                    <p:tmAbs val="30"/>
                                  </p:iterate>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par>
                          <p:cTn id="20" fill="hold">
                            <p:stCondLst>
                              <p:cond delay="5184"/>
                            </p:stCondLst>
                            <p:childTnLst>
                              <p:par>
                                <p:cTn id="21" presetID="1" presetClass="entr" presetSubtype="0" fill="hold" grpId="0" nodeType="afterEffect">
                                  <p:stCondLst>
                                    <p:cond delay="0"/>
                                  </p:stCondLst>
                                  <p:iterate type="lt">
                                    <p:tmAbs val="30"/>
                                  </p:iterate>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par>
                          <p:cTn id="23" fill="hold">
                            <p:stCondLst>
                              <p:cond delay="5455"/>
                            </p:stCondLst>
                            <p:childTnLst>
                              <p:par>
                                <p:cTn id="24" presetID="1" presetClass="entr" presetSubtype="0" fill="hold" grpId="0" nodeType="afterEffect">
                                  <p:stCondLst>
                                    <p:cond delay="0"/>
                                  </p:stCondLst>
                                  <p:iterate type="lt">
                                    <p:tmAbs val="30"/>
                                  </p:iterate>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par>
                          <p:cTn id="26" fill="hold">
                            <p:stCondLst>
                              <p:cond delay="6176"/>
                            </p:stCondLst>
                            <p:childTnLst>
                              <p:par>
                                <p:cTn id="27" presetID="1" presetClass="entr" presetSubtype="0" fill="hold" grpId="0" nodeType="afterEffect">
                                  <p:stCondLst>
                                    <p:cond delay="0"/>
                                  </p:stCondLst>
                                  <p:iterate type="lt">
                                    <p:tmAbs val="30"/>
                                  </p:iterate>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par>
                          <p:cTn id="29" fill="hold">
                            <p:stCondLst>
                              <p:cond delay="6987"/>
                            </p:stCondLst>
                            <p:childTnLst>
                              <p:par>
                                <p:cTn id="30" presetID="1" presetClass="entr" presetSubtype="0" fill="hold" grpId="0" nodeType="afterEffect">
                                  <p:stCondLst>
                                    <p:cond delay="0"/>
                                  </p:stCondLst>
                                  <p:iterate type="lt">
                                    <p:tmAbs val="30"/>
                                  </p:iterate>
                                  <p:childTnLst>
                                    <p:set>
                                      <p:cBhvr>
                                        <p:cTn id="31" dur="1" fill="hold">
                                          <p:stCondLst>
                                            <p:cond delay="0"/>
                                          </p:stCondLst>
                                        </p:cTn>
                                        <p:tgtEl>
                                          <p:spTgt spid="3">
                                            <p:txEl>
                                              <p:pRg st="7" end="7"/>
                                            </p:txEl>
                                          </p:spTgt>
                                        </p:tgtEl>
                                        <p:attrNameLst>
                                          <p:attrName>style.visibility</p:attrName>
                                        </p:attrNameLst>
                                      </p:cBhvr>
                                      <p:to>
                                        <p:strVal val="visible"/>
                                      </p:to>
                                    </p:set>
                                  </p:childTnLst>
                                </p:cTn>
                              </p:par>
                            </p:childTnLst>
                          </p:cTn>
                        </p:par>
                        <p:par>
                          <p:cTn id="32" fill="hold">
                            <p:stCondLst>
                              <p:cond delay="7798"/>
                            </p:stCondLst>
                            <p:childTnLst>
                              <p:par>
                                <p:cTn id="33" presetID="1" presetClass="entr" presetSubtype="0" fill="hold" grpId="0" nodeType="afterEffect">
                                  <p:stCondLst>
                                    <p:cond delay="0"/>
                                  </p:stCondLst>
                                  <p:iterate type="lt">
                                    <p:tmAbs val="30"/>
                                  </p:iterate>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par>
                          <p:cTn id="35" fill="hold">
                            <p:stCondLst>
                              <p:cond delay="9809"/>
                            </p:stCondLst>
                            <p:childTnLst>
                              <p:par>
                                <p:cTn id="36" presetID="1" presetClass="entr" presetSubtype="0" fill="hold" grpId="0" nodeType="afterEffect">
                                  <p:stCondLst>
                                    <p:cond delay="0"/>
                                  </p:stCondLst>
                                  <p:iterate type="lt">
                                    <p:tmAbs val="30"/>
                                  </p:iterate>
                                  <p:childTnLst>
                                    <p:set>
                                      <p:cBhvr>
                                        <p:cTn id="37" dur="1" fill="hold">
                                          <p:stCondLst>
                                            <p:cond delay="0"/>
                                          </p:stCondLst>
                                        </p:cTn>
                                        <p:tgtEl>
                                          <p:spTgt spid="3">
                                            <p:txEl>
                                              <p:pRg st="9" end="9"/>
                                            </p:txEl>
                                          </p:spTgt>
                                        </p:tgtEl>
                                        <p:attrNameLst>
                                          <p:attrName>style.visibility</p:attrName>
                                        </p:attrNameLst>
                                      </p:cBhvr>
                                      <p:to>
                                        <p:strVal val="visible"/>
                                      </p:to>
                                    </p:set>
                                  </p:childTnLst>
                                </p:cTn>
                              </p:par>
                            </p:childTnLst>
                          </p:cTn>
                        </p:par>
                        <p:par>
                          <p:cTn id="38" fill="hold">
                            <p:stCondLst>
                              <p:cond delay="10410"/>
                            </p:stCondLst>
                            <p:childTnLst>
                              <p:par>
                                <p:cTn id="39" presetID="1" presetClass="entr" presetSubtype="0" fill="hold" grpId="0" nodeType="afterEffect">
                                  <p:stCondLst>
                                    <p:cond delay="0"/>
                                  </p:stCondLst>
                                  <p:iterate type="lt">
                                    <p:tmAbs val="30"/>
                                  </p:iterate>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par>
                          <p:cTn id="41" fill="hold">
                            <p:stCondLst>
                              <p:cond delay="11491"/>
                            </p:stCondLst>
                            <p:childTnLst>
                              <p:par>
                                <p:cTn id="42" presetID="1" presetClass="entr" presetSubtype="0" fill="hold" grpId="0" nodeType="afterEffect">
                                  <p:stCondLst>
                                    <p:cond delay="0"/>
                                  </p:stCondLst>
                                  <p:iterate type="lt">
                                    <p:tmAbs val="30"/>
                                  </p:iterate>
                                  <p:childTnLst>
                                    <p:set>
                                      <p:cBhvr>
                                        <p:cTn id="43" dur="1" fill="hold">
                                          <p:stCondLst>
                                            <p:cond delay="0"/>
                                          </p:stCondLst>
                                        </p:cTn>
                                        <p:tgtEl>
                                          <p:spTgt spid="3">
                                            <p:txEl>
                                              <p:pRg st="11" end="11"/>
                                            </p:txEl>
                                          </p:spTgt>
                                        </p:tgtEl>
                                        <p:attrNameLst>
                                          <p:attrName>style.visibility</p:attrName>
                                        </p:attrNameLst>
                                      </p:cBhvr>
                                      <p:to>
                                        <p:strVal val="visible"/>
                                      </p:to>
                                    </p:set>
                                  </p:childTnLst>
                                </p:cTn>
                              </p:par>
                            </p:childTnLst>
                          </p:cTn>
                        </p:par>
                        <p:par>
                          <p:cTn id="44" fill="hold">
                            <p:stCondLst>
                              <p:cond delay="13052"/>
                            </p:stCondLst>
                            <p:childTnLst>
                              <p:par>
                                <p:cTn id="45" presetID="1" presetClass="entr" presetSubtype="0" fill="hold" grpId="0" nodeType="afterEffect">
                                  <p:stCondLst>
                                    <p:cond delay="0"/>
                                  </p:stCondLst>
                                  <p:iterate type="lt">
                                    <p:tmAbs val="30"/>
                                  </p:iterate>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par>
                          <p:cTn id="47" fill="hold">
                            <p:stCondLst>
                              <p:cond delay="14223"/>
                            </p:stCondLst>
                            <p:childTnLst>
                              <p:par>
                                <p:cTn id="48" presetID="1" presetClass="entr" presetSubtype="0" fill="hold" grpId="0" nodeType="afterEffect">
                                  <p:stCondLst>
                                    <p:cond delay="0"/>
                                  </p:stCondLst>
                                  <p:iterate type="lt">
                                    <p:tmAbs val="30"/>
                                  </p:iterate>
                                  <p:childTnLst>
                                    <p:set>
                                      <p:cBhvr>
                                        <p:cTn id="49" dur="1" fill="hold">
                                          <p:stCondLst>
                                            <p:cond delay="0"/>
                                          </p:stCondLst>
                                        </p:cTn>
                                        <p:tgtEl>
                                          <p:spTgt spid="3">
                                            <p:txEl>
                                              <p:pRg st="13" end="13"/>
                                            </p:txEl>
                                          </p:spTgt>
                                        </p:tgtEl>
                                        <p:attrNameLst>
                                          <p:attrName>style.visibility</p:attrName>
                                        </p:attrNameLst>
                                      </p:cBhvr>
                                      <p:to>
                                        <p:strVal val="visible"/>
                                      </p:to>
                                    </p:set>
                                  </p:childTnLst>
                                </p:cTn>
                              </p:par>
                            </p:childTnLst>
                          </p:cTn>
                        </p:par>
                        <p:par>
                          <p:cTn id="50" fill="hold">
                            <p:stCondLst>
                              <p:cond delay="16654"/>
                            </p:stCondLst>
                            <p:childTnLst>
                              <p:par>
                                <p:cTn id="51" presetID="1" presetClass="entr" presetSubtype="0" fill="hold" grpId="0" nodeType="afterEffect">
                                  <p:stCondLst>
                                    <p:cond delay="0"/>
                                  </p:stCondLst>
                                  <p:iterate type="lt">
                                    <p:tmAbs val="30"/>
                                  </p:iterate>
                                  <p:childTnLst>
                                    <p:set>
                                      <p:cBhvr>
                                        <p:cTn id="52" dur="1" fill="hold">
                                          <p:stCondLst>
                                            <p:cond delay="0"/>
                                          </p:stCondLst>
                                        </p:cTn>
                                        <p:tgtEl>
                                          <p:spTgt spid="3">
                                            <p:txEl>
                                              <p:pRg st="14" end="14"/>
                                            </p:txEl>
                                          </p:spTgt>
                                        </p:tgtEl>
                                        <p:attrNameLst>
                                          <p:attrName>style.visibility</p:attrName>
                                        </p:attrNameLst>
                                      </p:cBhvr>
                                      <p:to>
                                        <p:strVal val="visible"/>
                                      </p:to>
                                    </p:set>
                                  </p:childTnLst>
                                </p:cTn>
                              </p:par>
                            </p:childTnLst>
                          </p:cTn>
                        </p:par>
                        <p:par>
                          <p:cTn id="53" fill="hold">
                            <p:stCondLst>
                              <p:cond delay="17285"/>
                            </p:stCondLst>
                            <p:childTnLst>
                              <p:par>
                                <p:cTn id="54" presetID="1" presetClass="entr" presetSubtype="0" fill="hold" grpId="0" nodeType="afterEffect">
                                  <p:stCondLst>
                                    <p:cond delay="0"/>
                                  </p:stCondLst>
                                  <p:iterate type="lt">
                                    <p:tmAbs val="30"/>
                                  </p:iterate>
                                  <p:childTnLst>
                                    <p:set>
                                      <p:cBhvr>
                                        <p:cTn id="55" dur="1" fill="hold">
                                          <p:stCondLst>
                                            <p:cond delay="0"/>
                                          </p:stCondLst>
                                        </p:cTn>
                                        <p:tgtEl>
                                          <p:spTgt spid="3">
                                            <p:txEl>
                                              <p:pRg st="15" end="15"/>
                                            </p:txEl>
                                          </p:spTgt>
                                        </p:tgtEl>
                                        <p:attrNameLst>
                                          <p:attrName>style.visibility</p:attrName>
                                        </p:attrNameLst>
                                      </p:cBhvr>
                                      <p:to>
                                        <p:strVal val="visible"/>
                                      </p:to>
                                    </p:set>
                                  </p:childTnLst>
                                </p:cTn>
                              </p:par>
                            </p:childTnLst>
                          </p:cTn>
                        </p:par>
                        <p:par>
                          <p:cTn id="56" fill="hold">
                            <p:stCondLst>
                              <p:cond delay="18276"/>
                            </p:stCondLst>
                            <p:childTnLst>
                              <p:par>
                                <p:cTn id="57" presetID="1" presetClass="entr" presetSubtype="0" fill="hold" grpId="0" nodeType="afterEffect">
                                  <p:stCondLst>
                                    <p:cond delay="0"/>
                                  </p:stCondLst>
                                  <p:iterate type="lt">
                                    <p:tmAbs val="30"/>
                                  </p:iterate>
                                  <p:childTnLst>
                                    <p:set>
                                      <p:cBhvr>
                                        <p:cTn id="58" dur="1" fill="hold">
                                          <p:stCondLst>
                                            <p:cond delay="0"/>
                                          </p:stCondLst>
                                        </p:cTn>
                                        <p:tgtEl>
                                          <p:spTgt spid="3">
                                            <p:txEl>
                                              <p:pRg st="16" end="16"/>
                                            </p:txEl>
                                          </p:spTgt>
                                        </p:tgtEl>
                                        <p:attrNameLst>
                                          <p:attrName>style.visibility</p:attrName>
                                        </p:attrNameLst>
                                      </p:cBhvr>
                                      <p:to>
                                        <p:strVal val="visible"/>
                                      </p:to>
                                    </p:set>
                                  </p:childTnLst>
                                </p:cTn>
                              </p:par>
                            </p:childTnLst>
                          </p:cTn>
                        </p:par>
                        <p:par>
                          <p:cTn id="59" fill="hold">
                            <p:stCondLst>
                              <p:cond delay="19207"/>
                            </p:stCondLst>
                            <p:childTnLst>
                              <p:par>
                                <p:cTn id="60" presetID="1" presetClass="entr" presetSubtype="0" fill="hold" grpId="0" nodeType="afterEffect">
                                  <p:stCondLst>
                                    <p:cond delay="0"/>
                                  </p:stCondLst>
                                  <p:iterate type="lt">
                                    <p:tmAbs val="30"/>
                                  </p:iterate>
                                  <p:childTnLst>
                                    <p:set>
                                      <p:cBhvr>
                                        <p:cTn id="61" dur="1" fill="hold">
                                          <p:stCondLst>
                                            <p:cond delay="0"/>
                                          </p:stCondLst>
                                        </p:cTn>
                                        <p:tgtEl>
                                          <p:spTgt spid="3">
                                            <p:txEl>
                                              <p:pRg st="17" end="17"/>
                                            </p:txEl>
                                          </p:spTgt>
                                        </p:tgtEl>
                                        <p:attrNameLst>
                                          <p:attrName>style.visibility</p:attrName>
                                        </p:attrNameLst>
                                      </p:cBhvr>
                                      <p:to>
                                        <p:strVal val="visible"/>
                                      </p:to>
                                    </p:set>
                                  </p:childTnLst>
                                </p:cTn>
                              </p:par>
                            </p:childTnLst>
                          </p:cTn>
                        </p:par>
                        <p:par>
                          <p:cTn id="62" fill="hold">
                            <p:stCondLst>
                              <p:cond delay="19207"/>
                            </p:stCondLst>
                            <p:childTnLst>
                              <p:par>
                                <p:cTn id="63" presetID="1" presetClass="entr" presetSubtype="0" fill="hold" grpId="0" nodeType="afterEffect">
                                  <p:stCondLst>
                                    <p:cond delay="0"/>
                                  </p:stCondLst>
                                  <p:iterate type="lt">
                                    <p:tmAbs val="30"/>
                                  </p:iterate>
                                  <p:childTnLst>
                                    <p:set>
                                      <p:cBhvr>
                                        <p:cTn id="64" dur="1" fill="hold">
                                          <p:stCondLst>
                                            <p:cond delay="0"/>
                                          </p:stCondLst>
                                        </p:cTn>
                                        <p:tgtEl>
                                          <p:spTgt spid="3">
                                            <p:txEl>
                                              <p:pRg st="18" end="18"/>
                                            </p:txEl>
                                          </p:spTgt>
                                        </p:tgtEl>
                                        <p:attrNameLst>
                                          <p:attrName>style.visibility</p:attrName>
                                        </p:attrNameLst>
                                      </p:cBhvr>
                                      <p:to>
                                        <p:strVal val="visible"/>
                                      </p:to>
                                    </p:set>
                                  </p:childTnLst>
                                </p:cTn>
                              </p:par>
                            </p:childTnLst>
                          </p:cTn>
                        </p:par>
                        <p:par>
                          <p:cTn id="65" fill="hold">
                            <p:stCondLst>
                              <p:cond delay="19207"/>
                            </p:stCondLst>
                            <p:childTnLst>
                              <p:par>
                                <p:cTn id="66" presetID="6" presetClass="entr" presetSubtype="16" fill="hold" nodeType="after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circle(in)">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538</Words>
  <Application>Microsoft Office PowerPoint</Application>
  <PresentationFormat>Affichage à l'écran (16:9)</PresentationFormat>
  <Paragraphs>56</Paragraphs>
  <Slides>10</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Courier New</vt:lpstr>
      <vt:lpstr>Office Theme</vt:lpstr>
      <vt:lpstr>Assemblage Hachage et Cryptographie Algorithme</vt:lpstr>
      <vt:lpstr>Sommaire</vt:lpstr>
      <vt:lpstr>Présentation</vt:lpstr>
      <vt:lpstr>Le Hachage</vt:lpstr>
      <vt:lpstr>Le Hachage</vt:lpstr>
      <vt:lpstr>Algorithme Cryptographique</vt:lpstr>
      <vt:lpstr>Algorithme Cryptographique</vt:lpstr>
      <vt:lpstr>Python Code</vt:lpstr>
      <vt:lpstr>Python Code</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2023-03-30T20:34:58Z</dcterms:modified>
</cp:coreProperties>
</file>