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6" r:id="rId3"/>
    <p:sldId id="267" r:id="rId4"/>
    <p:sldId id="330" r:id="rId5"/>
    <p:sldId id="321" r:id="rId6"/>
    <p:sldId id="325" r:id="rId7"/>
    <p:sldId id="298" r:id="rId8"/>
    <p:sldId id="300" r:id="rId9"/>
    <p:sldId id="268" r:id="rId10"/>
    <p:sldId id="269" r:id="rId11"/>
    <p:sldId id="327" r:id="rId12"/>
    <p:sldId id="305" r:id="rId13"/>
    <p:sldId id="306" r:id="rId14"/>
    <p:sldId id="307" r:id="rId15"/>
    <p:sldId id="326" r:id="rId16"/>
    <p:sldId id="310" r:id="rId17"/>
    <p:sldId id="275" r:id="rId18"/>
    <p:sldId id="312" r:id="rId19"/>
    <p:sldId id="322" r:id="rId20"/>
    <p:sldId id="332" r:id="rId21"/>
    <p:sldId id="315" r:id="rId22"/>
    <p:sldId id="328" r:id="rId23"/>
    <p:sldId id="324" r:id="rId24"/>
    <p:sldId id="296" r:id="rId25"/>
    <p:sldId id="331" r:id="rId26"/>
    <p:sldId id="297"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5050"/>
    <a:srgbClr val="990099"/>
    <a:srgbClr val="FF4370"/>
    <a:srgbClr val="FE9202"/>
    <a:srgbClr val="FFF3E7"/>
    <a:srgbClr val="5EEC3C"/>
    <a:srgbClr val="FFDC47"/>
    <a:srgbClr val="CCCC00"/>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89051" autoAdjust="0"/>
  </p:normalViewPr>
  <p:slideViewPr>
    <p:cSldViewPr>
      <p:cViewPr varScale="1">
        <p:scale>
          <a:sx n="97" d="100"/>
          <a:sy n="97" d="100"/>
        </p:scale>
        <p:origin x="494" y="5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759B3-20ED-419A-A77D-71AE35F06108}"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3AF9A-6E76-4CCC-89CF-B04065708FB7}" type="slidenum">
              <a:rPr lang="en-US" smtClean="0"/>
              <a:t>‹#›</a:t>
            </a:fld>
            <a:endParaRPr lang="en-US"/>
          </a:p>
        </p:txBody>
      </p:sp>
    </p:spTree>
    <p:extLst>
      <p:ext uri="{BB962C8B-B14F-4D97-AF65-F5344CB8AC3E}">
        <p14:creationId xmlns:p14="http://schemas.microsoft.com/office/powerpoint/2010/main" val="932168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3</a:t>
            </a:fld>
            <a:endParaRPr lang="en-US"/>
          </a:p>
        </p:txBody>
      </p:sp>
    </p:spTree>
    <p:extLst>
      <p:ext uri="{BB962C8B-B14F-4D97-AF65-F5344CB8AC3E}">
        <p14:creationId xmlns:p14="http://schemas.microsoft.com/office/powerpoint/2010/main" val="296629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12</a:t>
            </a:fld>
            <a:endParaRPr lang="en-US"/>
          </a:p>
        </p:txBody>
      </p:sp>
    </p:spTree>
    <p:extLst>
      <p:ext uri="{BB962C8B-B14F-4D97-AF65-F5344CB8AC3E}">
        <p14:creationId xmlns:p14="http://schemas.microsoft.com/office/powerpoint/2010/main" val="3122335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13</a:t>
            </a:fld>
            <a:endParaRPr lang="en-US"/>
          </a:p>
        </p:txBody>
      </p:sp>
    </p:spTree>
    <p:extLst>
      <p:ext uri="{BB962C8B-B14F-4D97-AF65-F5344CB8AC3E}">
        <p14:creationId xmlns:p14="http://schemas.microsoft.com/office/powerpoint/2010/main" val="2128814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14</a:t>
            </a:fld>
            <a:endParaRPr lang="en-US"/>
          </a:p>
        </p:txBody>
      </p:sp>
    </p:spTree>
    <p:extLst>
      <p:ext uri="{BB962C8B-B14F-4D97-AF65-F5344CB8AC3E}">
        <p14:creationId xmlns:p14="http://schemas.microsoft.com/office/powerpoint/2010/main" val="866996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15</a:t>
            </a:fld>
            <a:endParaRPr lang="en-US"/>
          </a:p>
        </p:txBody>
      </p:sp>
    </p:spTree>
    <p:extLst>
      <p:ext uri="{BB962C8B-B14F-4D97-AF65-F5344CB8AC3E}">
        <p14:creationId xmlns:p14="http://schemas.microsoft.com/office/powerpoint/2010/main" val="233247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16</a:t>
            </a:fld>
            <a:endParaRPr lang="en-US"/>
          </a:p>
        </p:txBody>
      </p:sp>
    </p:spTree>
    <p:extLst>
      <p:ext uri="{BB962C8B-B14F-4D97-AF65-F5344CB8AC3E}">
        <p14:creationId xmlns:p14="http://schemas.microsoft.com/office/powerpoint/2010/main" val="227834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17</a:t>
            </a:fld>
            <a:endParaRPr lang="en-US"/>
          </a:p>
        </p:txBody>
      </p:sp>
    </p:spTree>
    <p:extLst>
      <p:ext uri="{BB962C8B-B14F-4D97-AF65-F5344CB8AC3E}">
        <p14:creationId xmlns:p14="http://schemas.microsoft.com/office/powerpoint/2010/main" val="25370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18</a:t>
            </a:fld>
            <a:endParaRPr lang="en-US"/>
          </a:p>
        </p:txBody>
      </p:sp>
    </p:spTree>
    <p:extLst>
      <p:ext uri="{BB962C8B-B14F-4D97-AF65-F5344CB8AC3E}">
        <p14:creationId xmlns:p14="http://schemas.microsoft.com/office/powerpoint/2010/main" val="1080504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19</a:t>
            </a:fld>
            <a:endParaRPr lang="en-US"/>
          </a:p>
        </p:txBody>
      </p:sp>
    </p:spTree>
    <p:extLst>
      <p:ext uri="{BB962C8B-B14F-4D97-AF65-F5344CB8AC3E}">
        <p14:creationId xmlns:p14="http://schemas.microsoft.com/office/powerpoint/2010/main" val="3101106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20</a:t>
            </a:fld>
            <a:endParaRPr lang="en-US"/>
          </a:p>
        </p:txBody>
      </p:sp>
    </p:spTree>
    <p:extLst>
      <p:ext uri="{BB962C8B-B14F-4D97-AF65-F5344CB8AC3E}">
        <p14:creationId xmlns:p14="http://schemas.microsoft.com/office/powerpoint/2010/main" val="929520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21</a:t>
            </a:fld>
            <a:endParaRPr lang="en-US"/>
          </a:p>
        </p:txBody>
      </p:sp>
    </p:spTree>
    <p:extLst>
      <p:ext uri="{BB962C8B-B14F-4D97-AF65-F5344CB8AC3E}">
        <p14:creationId xmlns:p14="http://schemas.microsoft.com/office/powerpoint/2010/main" val="82337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4</a:t>
            </a:fld>
            <a:endParaRPr lang="en-US"/>
          </a:p>
        </p:txBody>
      </p:sp>
    </p:spTree>
    <p:extLst>
      <p:ext uri="{BB962C8B-B14F-4D97-AF65-F5344CB8AC3E}">
        <p14:creationId xmlns:p14="http://schemas.microsoft.com/office/powerpoint/2010/main" val="732059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22</a:t>
            </a:fld>
            <a:endParaRPr lang="en-US"/>
          </a:p>
        </p:txBody>
      </p:sp>
    </p:spTree>
    <p:extLst>
      <p:ext uri="{BB962C8B-B14F-4D97-AF65-F5344CB8AC3E}">
        <p14:creationId xmlns:p14="http://schemas.microsoft.com/office/powerpoint/2010/main" val="3531449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23</a:t>
            </a:fld>
            <a:endParaRPr lang="en-US"/>
          </a:p>
        </p:txBody>
      </p:sp>
    </p:spTree>
    <p:extLst>
      <p:ext uri="{BB962C8B-B14F-4D97-AF65-F5344CB8AC3E}">
        <p14:creationId xmlns:p14="http://schemas.microsoft.com/office/powerpoint/2010/main" val="2933821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24</a:t>
            </a:fld>
            <a:endParaRPr lang="en-US"/>
          </a:p>
        </p:txBody>
      </p:sp>
    </p:spTree>
    <p:extLst>
      <p:ext uri="{BB962C8B-B14F-4D97-AF65-F5344CB8AC3E}">
        <p14:creationId xmlns:p14="http://schemas.microsoft.com/office/powerpoint/2010/main" val="2363856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25</a:t>
            </a:fld>
            <a:endParaRPr lang="en-US"/>
          </a:p>
        </p:txBody>
      </p:sp>
    </p:spTree>
    <p:extLst>
      <p:ext uri="{BB962C8B-B14F-4D97-AF65-F5344CB8AC3E}">
        <p14:creationId xmlns:p14="http://schemas.microsoft.com/office/powerpoint/2010/main" val="3980187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26</a:t>
            </a:fld>
            <a:endParaRPr lang="en-US"/>
          </a:p>
        </p:txBody>
      </p:sp>
    </p:spTree>
    <p:extLst>
      <p:ext uri="{BB962C8B-B14F-4D97-AF65-F5344CB8AC3E}">
        <p14:creationId xmlns:p14="http://schemas.microsoft.com/office/powerpoint/2010/main" val="2462098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5</a:t>
            </a:fld>
            <a:endParaRPr lang="en-US"/>
          </a:p>
        </p:txBody>
      </p:sp>
    </p:spTree>
    <p:extLst>
      <p:ext uri="{BB962C8B-B14F-4D97-AF65-F5344CB8AC3E}">
        <p14:creationId xmlns:p14="http://schemas.microsoft.com/office/powerpoint/2010/main" val="15688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6</a:t>
            </a:fld>
            <a:endParaRPr lang="en-US"/>
          </a:p>
        </p:txBody>
      </p:sp>
    </p:spTree>
    <p:extLst>
      <p:ext uri="{BB962C8B-B14F-4D97-AF65-F5344CB8AC3E}">
        <p14:creationId xmlns:p14="http://schemas.microsoft.com/office/powerpoint/2010/main" val="2839624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7</a:t>
            </a:fld>
            <a:endParaRPr lang="en-US"/>
          </a:p>
        </p:txBody>
      </p:sp>
    </p:spTree>
    <p:extLst>
      <p:ext uri="{BB962C8B-B14F-4D97-AF65-F5344CB8AC3E}">
        <p14:creationId xmlns:p14="http://schemas.microsoft.com/office/powerpoint/2010/main" val="2080914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8</a:t>
            </a:fld>
            <a:endParaRPr lang="en-US"/>
          </a:p>
        </p:txBody>
      </p:sp>
    </p:spTree>
    <p:extLst>
      <p:ext uri="{BB962C8B-B14F-4D97-AF65-F5344CB8AC3E}">
        <p14:creationId xmlns:p14="http://schemas.microsoft.com/office/powerpoint/2010/main" val="294777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9</a:t>
            </a:fld>
            <a:endParaRPr lang="en-US"/>
          </a:p>
        </p:txBody>
      </p:sp>
    </p:spTree>
    <p:extLst>
      <p:ext uri="{BB962C8B-B14F-4D97-AF65-F5344CB8AC3E}">
        <p14:creationId xmlns:p14="http://schemas.microsoft.com/office/powerpoint/2010/main" val="1215008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10</a:t>
            </a:fld>
            <a:endParaRPr lang="en-US"/>
          </a:p>
        </p:txBody>
      </p:sp>
    </p:spTree>
    <p:extLst>
      <p:ext uri="{BB962C8B-B14F-4D97-AF65-F5344CB8AC3E}">
        <p14:creationId xmlns:p14="http://schemas.microsoft.com/office/powerpoint/2010/main" val="77349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63AF9A-6E76-4CCC-89CF-B04065708FB7}" type="slidenum">
              <a:rPr lang="en-US" smtClean="0"/>
              <a:t>11</a:t>
            </a:fld>
            <a:endParaRPr lang="en-US"/>
          </a:p>
        </p:txBody>
      </p:sp>
    </p:spTree>
    <p:extLst>
      <p:ext uri="{BB962C8B-B14F-4D97-AF65-F5344CB8AC3E}">
        <p14:creationId xmlns:p14="http://schemas.microsoft.com/office/powerpoint/2010/main" val="2750576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1425" y="1655520"/>
            <a:ext cx="6260905"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8964" y="3793390"/>
            <a:ext cx="8093365" cy="610820"/>
          </a:xfrm>
        </p:spPr>
        <p:txBody>
          <a:bodyPr>
            <a:normAutofit/>
          </a:bodyPr>
          <a:lstStyle>
            <a:lvl1pPr marL="0" indent="0" algn="r">
              <a:buNone/>
              <a:defRPr sz="2800" b="0" i="0">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1E91400-5E0C-4841-8881-27BE2874B549}" type="datetime1">
              <a:rPr lang="en-US" smtClean="0"/>
              <a:t>7/20/2023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8542A-F2FB-4D39-8025-1EF0F066ABE0}" type="datetime1">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55130-409B-47C6-8908-39A9B20D3165}"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BBEDF-E44E-4CD8-BC40-9A6DC7CC9899}"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C1B04D13-C884-4E4D-85F8-5A1F19D64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39329FB-A861-4DF0-A92D-815D5C098652}"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4130" y="433880"/>
            <a:ext cx="6260905" cy="572644"/>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34130" y="1197406"/>
            <a:ext cx="6260905" cy="335835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C4F1D9-5AA2-4596-A2E2-96D9079C928F}" type="datetime1">
              <a:rPr lang="en-US" smtClean="0"/>
              <a:t>7/20/2023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7C5DBB-6E57-4E89-A315-3F7ACBA78C24}"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7F0165-0B65-4F2F-A3B9-37BB6207E3A7}" type="datetime1">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610820"/>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66340"/>
            <a:ext cx="4040188"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66340"/>
            <a:ext cx="4041775" cy="2137871"/>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F3D258A-E5F5-4FED-BC92-7D275D2555B4}" type="datetime1">
              <a:rPr lang="en-US" smtClean="0"/>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0607F3-92E0-43ED-9E8F-F7326148D557}" type="datetime1">
              <a:rPr lang="en-US" smtClean="0"/>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CDD3F-CB05-4FB8-810A-3386F63A5493}" type="datetime1">
              <a:rPr lang="en-US" smtClean="0"/>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98CC02-4318-4A0E-AF1D-161B1273606F}" type="datetime1">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92B5DF2-1F90-4B06-9890-4B10D32FE9C8}" type="datetime1">
              <a:rPr lang="en-US" smtClean="0"/>
              <a:t>7/20/2023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D07D83C-363B-4338-B99E-91525119F2FF}"/>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10" Type="http://schemas.openxmlformats.org/officeDocument/2006/relationships/image" Target="../media/image15.png"/><Relationship Id="rId4" Type="http://schemas.openxmlformats.org/officeDocument/2006/relationships/image" Target="../media/image11.png"/><Relationship Id="rId9"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97655" y="1665133"/>
            <a:ext cx="6260905" cy="1527050"/>
          </a:xfrm>
        </p:spPr>
        <p:txBody>
          <a:bodyPr/>
          <a:lstStyle/>
          <a:p>
            <a:pPr algn="ctr"/>
            <a:r>
              <a:rPr lang="en-US" dirty="0"/>
              <a:t>Credit Risk Scoring </a:t>
            </a:r>
          </a:p>
        </p:txBody>
      </p:sp>
      <p:sp>
        <p:nvSpPr>
          <p:cNvPr id="5" name="ZoneTexte 4"/>
          <p:cNvSpPr txBox="1"/>
          <p:nvPr/>
        </p:nvSpPr>
        <p:spPr>
          <a:xfrm>
            <a:off x="3621725" y="4183596"/>
            <a:ext cx="1900549" cy="646331"/>
          </a:xfrm>
          <a:prstGeom prst="rect">
            <a:avLst/>
          </a:prstGeom>
          <a:noFill/>
        </p:spPr>
        <p:txBody>
          <a:bodyPr wrap="square" rtlCol="0">
            <a:spAutoFit/>
          </a:bodyPr>
          <a:lstStyle/>
          <a:p>
            <a:r>
              <a:rPr lang="fr-FR" dirty="0">
                <a:solidFill>
                  <a:schemeClr val="accent1">
                    <a:lumMod val="75000"/>
                  </a:schemeClr>
                </a:solidFill>
                <a:cs typeface="Andalus" panose="02020603050405020304" pitchFamily="18" charset="-78"/>
              </a:rPr>
              <a:t>Présentée Par :</a:t>
            </a:r>
          </a:p>
          <a:p>
            <a:r>
              <a:rPr lang="fr-FR" dirty="0">
                <a:solidFill>
                  <a:schemeClr val="accent1">
                    <a:lumMod val="75000"/>
                  </a:schemeClr>
                </a:solidFill>
                <a:cs typeface="Andalus" panose="02020603050405020304" pitchFamily="18" charset="-78"/>
              </a:rPr>
              <a:t>  </a:t>
            </a:r>
            <a:r>
              <a:rPr lang="fr-FR" dirty="0" err="1">
                <a:solidFill>
                  <a:schemeClr val="accent1">
                    <a:lumMod val="75000"/>
                  </a:schemeClr>
                </a:solidFill>
                <a:cs typeface="Andalus" panose="02020603050405020304" pitchFamily="18" charset="-78"/>
              </a:rPr>
              <a:t>Chtouki</a:t>
            </a:r>
            <a:r>
              <a:rPr lang="fr-FR" dirty="0">
                <a:solidFill>
                  <a:schemeClr val="accent1">
                    <a:lumMod val="75000"/>
                  </a:schemeClr>
                </a:solidFill>
                <a:cs typeface="Andalus" panose="02020603050405020304" pitchFamily="18" charset="-78"/>
              </a:rPr>
              <a:t> </a:t>
            </a:r>
            <a:r>
              <a:rPr lang="fr-FR" dirty="0" err="1">
                <a:solidFill>
                  <a:schemeClr val="accent1">
                    <a:lumMod val="75000"/>
                  </a:schemeClr>
                </a:solidFill>
                <a:cs typeface="Andalus" panose="02020603050405020304" pitchFamily="18" charset="-78"/>
              </a:rPr>
              <a:t>Ghizlane</a:t>
            </a:r>
            <a:endParaRPr lang="fr-FR" dirty="0">
              <a:solidFill>
                <a:schemeClr val="accent1">
                  <a:lumMod val="75000"/>
                </a:schemeClr>
              </a:solidFill>
              <a:cs typeface="Andalus" panose="02020603050405020304" pitchFamily="18" charset="-78"/>
            </a:endParaRPr>
          </a:p>
        </p:txBody>
      </p:sp>
      <p:sp>
        <p:nvSpPr>
          <p:cNvPr id="6" name="ZoneTexte 5"/>
          <p:cNvSpPr txBox="1"/>
          <p:nvPr/>
        </p:nvSpPr>
        <p:spPr>
          <a:xfrm>
            <a:off x="6862575" y="4098800"/>
            <a:ext cx="2128720" cy="923330"/>
          </a:xfrm>
          <a:prstGeom prst="rect">
            <a:avLst/>
          </a:prstGeom>
          <a:noFill/>
        </p:spPr>
        <p:txBody>
          <a:bodyPr wrap="square" rtlCol="0">
            <a:spAutoFit/>
          </a:bodyPr>
          <a:lstStyle/>
          <a:p>
            <a:r>
              <a:rPr lang="fr-FR" dirty="0">
                <a:solidFill>
                  <a:schemeClr val="accent1">
                    <a:lumMod val="75000"/>
                  </a:schemeClr>
                </a:solidFill>
              </a:rPr>
              <a:t>Encadrée Par :</a:t>
            </a:r>
          </a:p>
          <a:p>
            <a:r>
              <a:rPr lang="fr-FR" dirty="0">
                <a:solidFill>
                  <a:schemeClr val="accent1">
                    <a:lumMod val="75000"/>
                  </a:schemeClr>
                </a:solidFill>
              </a:rPr>
              <a:t>    Pr. Anas El Ansari</a:t>
            </a:r>
          </a:p>
          <a:p>
            <a:endParaRPr lang="fr-FR" dirty="0"/>
          </a:p>
        </p:txBody>
      </p:sp>
      <p:grpSp>
        <p:nvGrpSpPr>
          <p:cNvPr id="7" name="Groupe 6">
            <a:extLst>
              <a:ext uri="{FF2B5EF4-FFF2-40B4-BE49-F238E27FC236}">
                <a16:creationId xmlns:a16="http://schemas.microsoft.com/office/drawing/2014/main" id="{B7F05BA4-9556-4BBE-8CCB-BF9E2E766BAA}"/>
              </a:ext>
            </a:extLst>
          </p:cNvPr>
          <p:cNvGrpSpPr/>
          <p:nvPr/>
        </p:nvGrpSpPr>
        <p:grpSpPr>
          <a:xfrm>
            <a:off x="8017670" y="0"/>
            <a:ext cx="1126330" cy="1050724"/>
            <a:chOff x="9035416" y="10928"/>
            <a:chExt cx="1980000" cy="1666028"/>
          </a:xfrm>
        </p:grpSpPr>
        <p:pic>
          <p:nvPicPr>
            <p:cNvPr id="8" name="Image 11">
              <a:extLst>
                <a:ext uri="{FF2B5EF4-FFF2-40B4-BE49-F238E27FC236}">
                  <a16:creationId xmlns:a16="http://schemas.microsoft.com/office/drawing/2014/main" id="{5E06A460-212C-4A1A-A32B-65A26C0CDB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87065" y="10928"/>
              <a:ext cx="968621" cy="968621"/>
            </a:xfrm>
            <a:prstGeom prst="rect">
              <a:avLst/>
            </a:prstGeom>
          </p:spPr>
        </p:pic>
        <p:pic>
          <p:nvPicPr>
            <p:cNvPr id="9" name="Image 14">
              <a:extLst>
                <a:ext uri="{FF2B5EF4-FFF2-40B4-BE49-F238E27FC236}">
                  <a16:creationId xmlns:a16="http://schemas.microsoft.com/office/drawing/2014/main" id="{EC78BBA7-BC12-4F84-AA95-CAD4BFACE9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5416" y="1018927"/>
              <a:ext cx="1980000" cy="658029"/>
            </a:xfrm>
            <a:prstGeom prst="rect">
              <a:avLst/>
            </a:prstGeom>
          </p:spPr>
        </p:pic>
      </p:grpSp>
      <p:grpSp>
        <p:nvGrpSpPr>
          <p:cNvPr id="10" name="Groupe 9">
            <a:extLst>
              <a:ext uri="{FF2B5EF4-FFF2-40B4-BE49-F238E27FC236}">
                <a16:creationId xmlns:a16="http://schemas.microsoft.com/office/drawing/2014/main" id="{2B073B27-FB2E-4E9E-8F4D-29158326C185}"/>
              </a:ext>
            </a:extLst>
          </p:cNvPr>
          <p:cNvGrpSpPr/>
          <p:nvPr/>
        </p:nvGrpSpPr>
        <p:grpSpPr>
          <a:xfrm>
            <a:off x="4795690" y="0"/>
            <a:ext cx="1232373" cy="1050724"/>
            <a:chOff x="1216860" y="6837"/>
            <a:chExt cx="1974839" cy="1670120"/>
          </a:xfrm>
        </p:grpSpPr>
        <p:pic>
          <p:nvPicPr>
            <p:cNvPr id="11" name="Image 10">
              <a:extLst>
                <a:ext uri="{FF2B5EF4-FFF2-40B4-BE49-F238E27FC236}">
                  <a16:creationId xmlns:a16="http://schemas.microsoft.com/office/drawing/2014/main" id="{309451FF-0111-4122-91A0-7400A95CE4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6937" y="6837"/>
              <a:ext cx="973492" cy="971000"/>
            </a:xfrm>
            <a:prstGeom prst="rect">
              <a:avLst/>
            </a:prstGeom>
          </p:spPr>
        </p:pic>
        <p:pic>
          <p:nvPicPr>
            <p:cNvPr id="12" name="Image 16">
              <a:extLst>
                <a:ext uri="{FF2B5EF4-FFF2-40B4-BE49-F238E27FC236}">
                  <a16:creationId xmlns:a16="http://schemas.microsoft.com/office/drawing/2014/main" id="{0D712E0A-2D75-441E-BC6C-F616A558C4A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6860" y="1018928"/>
              <a:ext cx="1974839" cy="658029"/>
            </a:xfrm>
            <a:prstGeom prst="rect">
              <a:avLst/>
            </a:prstGeom>
          </p:spPr>
        </p:pic>
      </p:grpSp>
      <p:sp>
        <p:nvSpPr>
          <p:cNvPr id="3" name="Slide Number Placeholder 2">
            <a:extLst>
              <a:ext uri="{FF2B5EF4-FFF2-40B4-BE49-F238E27FC236}">
                <a16:creationId xmlns:a16="http://schemas.microsoft.com/office/drawing/2014/main" id="{3999F767-0EC5-82E8-D3C5-5C3BCB2363A4}"/>
              </a:ext>
            </a:extLst>
          </p:cNvPr>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389625" cy="610820"/>
          </a:xfrm>
        </p:spPr>
        <p:txBody>
          <a:bodyPr>
            <a:normAutofit/>
          </a:bodyPr>
          <a:lstStyle/>
          <a:p>
            <a:r>
              <a:rPr lang="en-US" sz="2400" dirty="0"/>
              <a:t>L'analyse </a:t>
            </a:r>
            <a:r>
              <a:rPr lang="en-US" sz="2400" dirty="0" err="1"/>
              <a:t>exploratoire</a:t>
            </a:r>
            <a:r>
              <a:rPr lang="en-US" sz="2400" dirty="0"/>
              <a:t> des </a:t>
            </a:r>
            <a:r>
              <a:rPr lang="en-US" sz="2400" dirty="0" err="1"/>
              <a:t>données</a:t>
            </a:r>
            <a:endParaRPr lang="en-US" sz="2400" dirty="0"/>
          </a:p>
        </p:txBody>
      </p:sp>
      <p:sp>
        <p:nvSpPr>
          <p:cNvPr id="2" name="Slide Number Placeholder 1">
            <a:extLst>
              <a:ext uri="{FF2B5EF4-FFF2-40B4-BE49-F238E27FC236}">
                <a16:creationId xmlns:a16="http://schemas.microsoft.com/office/drawing/2014/main" id="{F29446B0-CC2A-71AA-D930-63579C3BCAB8}"/>
              </a:ext>
            </a:extLst>
          </p:cNvPr>
          <p:cNvSpPr>
            <a:spLocks noGrp="1"/>
          </p:cNvSpPr>
          <p:nvPr>
            <p:ph type="sldNum" sz="quarter" idx="12"/>
          </p:nvPr>
        </p:nvSpPr>
        <p:spPr/>
        <p:txBody>
          <a:bodyPr/>
          <a:lstStyle/>
          <a:p>
            <a:fld id="{B82CCC60-E8CD-4174-8B1A-7DF615B22EEF}" type="slidenum">
              <a:rPr lang="en-US" smtClean="0"/>
              <a:pPr/>
              <a:t>10</a:t>
            </a:fld>
            <a:endParaRPr lang="en-US"/>
          </a:p>
        </p:txBody>
      </p:sp>
      <p:sp>
        <p:nvSpPr>
          <p:cNvPr id="5" name="TextBox 4">
            <a:extLst>
              <a:ext uri="{FF2B5EF4-FFF2-40B4-BE49-F238E27FC236}">
                <a16:creationId xmlns:a16="http://schemas.microsoft.com/office/drawing/2014/main" id="{778A93AD-2A93-A4C3-265D-816E99E82B3F}"/>
              </a:ext>
            </a:extLst>
          </p:cNvPr>
          <p:cNvSpPr txBox="1"/>
          <p:nvPr/>
        </p:nvSpPr>
        <p:spPr>
          <a:xfrm>
            <a:off x="143555" y="1241796"/>
            <a:ext cx="259598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Analyse de </a:t>
            </a:r>
            <a:r>
              <a:rPr lang="en-CA" dirty="0" err="1">
                <a:solidFill>
                  <a:schemeClr val="accent1"/>
                </a:solidFill>
                <a:latin typeface="Roboto" panose="02000000000000000000" pitchFamily="2" charset="0"/>
              </a:rPr>
              <a:t>forme</a:t>
            </a:r>
            <a:endParaRPr lang="en-CA" dirty="0">
              <a:solidFill>
                <a:schemeClr val="accent1"/>
              </a:solidFill>
              <a:latin typeface="Roboto" panose="02000000000000000000" pitchFamily="2" charset="0"/>
            </a:endParaRPr>
          </a:p>
        </p:txBody>
      </p:sp>
      <p:pic>
        <p:nvPicPr>
          <p:cNvPr id="7" name="Picture 6">
            <a:extLst>
              <a:ext uri="{FF2B5EF4-FFF2-40B4-BE49-F238E27FC236}">
                <a16:creationId xmlns:a16="http://schemas.microsoft.com/office/drawing/2014/main" id="{31DAE780-20CD-5A7A-D7A6-2454BFC41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70" y="2181556"/>
            <a:ext cx="7473395" cy="2621226"/>
          </a:xfrm>
          <a:prstGeom prst="rect">
            <a:avLst/>
          </a:prstGeom>
        </p:spPr>
      </p:pic>
      <p:sp>
        <p:nvSpPr>
          <p:cNvPr id="3" name="TextBox 2">
            <a:extLst>
              <a:ext uri="{FF2B5EF4-FFF2-40B4-BE49-F238E27FC236}">
                <a16:creationId xmlns:a16="http://schemas.microsoft.com/office/drawing/2014/main" id="{DFC6CCE1-60FC-E051-38A2-B317B181D91A}"/>
              </a:ext>
            </a:extLst>
          </p:cNvPr>
          <p:cNvSpPr txBox="1"/>
          <p:nvPr/>
        </p:nvSpPr>
        <p:spPr>
          <a:xfrm>
            <a:off x="143555" y="1611128"/>
            <a:ext cx="3970330" cy="338554"/>
          </a:xfrm>
          <a:prstGeom prst="rect">
            <a:avLst/>
          </a:prstGeom>
          <a:noFill/>
        </p:spPr>
        <p:txBody>
          <a:bodyPr wrap="square" rtlCol="0">
            <a:spAutoFit/>
          </a:bodyPr>
          <a:lstStyle/>
          <a:p>
            <a:r>
              <a:rPr lang="en-CA" sz="1600" dirty="0" err="1">
                <a:latin typeface="Roboto" panose="02000000000000000000" pitchFamily="2" charset="0"/>
              </a:rPr>
              <a:t>L’affichage</a:t>
            </a:r>
            <a:r>
              <a:rPr lang="en-CA" sz="1600" dirty="0">
                <a:latin typeface="Roboto" panose="02000000000000000000" pitchFamily="2" charset="0"/>
              </a:rPr>
              <a:t> de </a:t>
            </a:r>
            <a:r>
              <a:rPr lang="en-CA" sz="1600" dirty="0" err="1">
                <a:latin typeface="Roboto" panose="02000000000000000000" pitchFamily="2" charset="0"/>
              </a:rPr>
              <a:t>notre</a:t>
            </a:r>
            <a:r>
              <a:rPr lang="en-CA" sz="1600" dirty="0">
                <a:latin typeface="Roboto" panose="02000000000000000000" pitchFamily="2" charset="0"/>
              </a:rPr>
              <a:t> data </a:t>
            </a:r>
          </a:p>
        </p:txBody>
      </p:sp>
    </p:spTree>
    <p:extLst>
      <p:ext uri="{BB962C8B-B14F-4D97-AF65-F5344CB8AC3E}">
        <p14:creationId xmlns:p14="http://schemas.microsoft.com/office/powerpoint/2010/main" val="128515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389625" cy="610820"/>
          </a:xfrm>
        </p:spPr>
        <p:txBody>
          <a:bodyPr>
            <a:normAutofit/>
          </a:bodyPr>
          <a:lstStyle/>
          <a:p>
            <a:r>
              <a:rPr lang="en-US" sz="2400" dirty="0"/>
              <a:t>L'analyse </a:t>
            </a:r>
            <a:r>
              <a:rPr lang="en-US" sz="2400" dirty="0" err="1"/>
              <a:t>exploratoire</a:t>
            </a:r>
            <a:r>
              <a:rPr lang="en-US" sz="2400" dirty="0"/>
              <a:t> des </a:t>
            </a:r>
            <a:r>
              <a:rPr lang="en-US" sz="2400" dirty="0" err="1"/>
              <a:t>données</a:t>
            </a:r>
            <a:endParaRPr lang="en-US" sz="2400" dirty="0"/>
          </a:p>
        </p:txBody>
      </p:sp>
      <p:sp>
        <p:nvSpPr>
          <p:cNvPr id="2" name="Slide Number Placeholder 1">
            <a:extLst>
              <a:ext uri="{FF2B5EF4-FFF2-40B4-BE49-F238E27FC236}">
                <a16:creationId xmlns:a16="http://schemas.microsoft.com/office/drawing/2014/main" id="{F29446B0-CC2A-71AA-D930-63579C3BCAB8}"/>
              </a:ext>
            </a:extLst>
          </p:cNvPr>
          <p:cNvSpPr>
            <a:spLocks noGrp="1"/>
          </p:cNvSpPr>
          <p:nvPr>
            <p:ph type="sldNum" sz="quarter" idx="12"/>
          </p:nvPr>
        </p:nvSpPr>
        <p:spPr/>
        <p:txBody>
          <a:bodyPr/>
          <a:lstStyle/>
          <a:p>
            <a:fld id="{B82CCC60-E8CD-4174-8B1A-7DF615B22EEF}" type="slidenum">
              <a:rPr lang="en-US" smtClean="0"/>
              <a:pPr/>
              <a:t>11</a:t>
            </a:fld>
            <a:endParaRPr lang="en-US"/>
          </a:p>
        </p:txBody>
      </p:sp>
      <p:sp>
        <p:nvSpPr>
          <p:cNvPr id="5" name="TextBox 4">
            <a:extLst>
              <a:ext uri="{FF2B5EF4-FFF2-40B4-BE49-F238E27FC236}">
                <a16:creationId xmlns:a16="http://schemas.microsoft.com/office/drawing/2014/main" id="{778A93AD-2A93-A4C3-265D-816E99E82B3F}"/>
              </a:ext>
            </a:extLst>
          </p:cNvPr>
          <p:cNvSpPr txBox="1"/>
          <p:nvPr/>
        </p:nvSpPr>
        <p:spPr>
          <a:xfrm>
            <a:off x="143555" y="1197405"/>
            <a:ext cx="259598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Analyse de </a:t>
            </a:r>
            <a:r>
              <a:rPr lang="en-CA" dirty="0" err="1">
                <a:solidFill>
                  <a:schemeClr val="accent1"/>
                </a:solidFill>
                <a:latin typeface="Roboto" panose="02000000000000000000" pitchFamily="2" charset="0"/>
              </a:rPr>
              <a:t>forme</a:t>
            </a:r>
            <a:endParaRPr lang="en-CA" dirty="0">
              <a:solidFill>
                <a:schemeClr val="accent1"/>
              </a:solidFill>
              <a:latin typeface="Roboto" panose="02000000000000000000" pitchFamily="2" charset="0"/>
            </a:endParaRPr>
          </a:p>
        </p:txBody>
      </p:sp>
      <p:pic>
        <p:nvPicPr>
          <p:cNvPr id="8" name="Picture 7" descr="Problème - Icônes utilisateur gratuites">
            <a:extLst>
              <a:ext uri="{FF2B5EF4-FFF2-40B4-BE49-F238E27FC236}">
                <a16:creationId xmlns:a16="http://schemas.microsoft.com/office/drawing/2014/main" id="{593AEC2B-8CDC-F087-C267-8347404E686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6345" y="1719713"/>
            <a:ext cx="1985165" cy="13788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5B72BDC-8551-69F8-D173-1B61BD957D3E}"/>
              </a:ext>
            </a:extLst>
          </p:cNvPr>
          <p:cNvSpPr txBox="1"/>
          <p:nvPr/>
        </p:nvSpPr>
        <p:spPr>
          <a:xfrm flipH="1">
            <a:off x="5640935" y="3487980"/>
            <a:ext cx="2982324" cy="369332"/>
          </a:xfrm>
          <a:prstGeom prst="rect">
            <a:avLst/>
          </a:prstGeom>
          <a:noFill/>
        </p:spPr>
        <p:txBody>
          <a:bodyPr wrap="square" rtlCol="0">
            <a:spAutoFit/>
          </a:bodyPr>
          <a:lstStyle/>
          <a:p>
            <a:pPr algn="ctr"/>
            <a:r>
              <a:rPr lang="fr-FR" dirty="0">
                <a:solidFill>
                  <a:srgbClr val="FF0000"/>
                </a:solidFill>
                <a:latin typeface="Times New Roman" panose="02020603050405020304" pitchFamily="18" charset="0"/>
                <a:cs typeface="Times New Roman" panose="02020603050405020304" pitchFamily="18" charset="0"/>
              </a:rPr>
              <a:t>Le </a:t>
            </a:r>
            <a:r>
              <a:rPr lang="fr-FR" dirty="0" err="1">
                <a:solidFill>
                  <a:srgbClr val="FF0000"/>
                </a:solidFill>
                <a:latin typeface="Times New Roman" panose="02020603050405020304" pitchFamily="18" charset="0"/>
                <a:cs typeface="Times New Roman" panose="02020603050405020304" pitchFamily="18" charset="0"/>
              </a:rPr>
              <a:t>dataset</a:t>
            </a:r>
            <a:r>
              <a:rPr lang="fr-FR" dirty="0">
                <a:solidFill>
                  <a:srgbClr val="FF0000"/>
                </a:solidFill>
                <a:latin typeface="Times New Roman" panose="02020603050405020304" pitchFamily="18" charset="0"/>
                <a:cs typeface="Times New Roman" panose="02020603050405020304" pitchFamily="18" charset="0"/>
              </a:rPr>
              <a:t>  est déséquilibré</a:t>
            </a:r>
          </a:p>
        </p:txBody>
      </p:sp>
      <p:pic>
        <p:nvPicPr>
          <p:cNvPr id="7" name="Picture 6">
            <a:extLst>
              <a:ext uri="{FF2B5EF4-FFF2-40B4-BE49-F238E27FC236}">
                <a16:creationId xmlns:a16="http://schemas.microsoft.com/office/drawing/2014/main" id="{3E01F023-A566-CED3-02A8-768442B204CF}"/>
              </a:ext>
            </a:extLst>
          </p:cNvPr>
          <p:cNvPicPr>
            <a:picLocks noChangeAspect="1"/>
          </p:cNvPicPr>
          <p:nvPr/>
        </p:nvPicPr>
        <p:blipFill>
          <a:blip r:embed="rId4"/>
          <a:stretch>
            <a:fillRect/>
          </a:stretch>
        </p:blipFill>
        <p:spPr>
          <a:xfrm>
            <a:off x="754375" y="1715721"/>
            <a:ext cx="4341219" cy="3029864"/>
          </a:xfrm>
          <a:prstGeom prst="rect">
            <a:avLst/>
          </a:prstGeom>
        </p:spPr>
      </p:pic>
    </p:spTree>
    <p:extLst>
      <p:ext uri="{BB962C8B-B14F-4D97-AF65-F5344CB8AC3E}">
        <p14:creationId xmlns:p14="http://schemas.microsoft.com/office/powerpoint/2010/main" val="379408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389625" cy="610820"/>
          </a:xfrm>
        </p:spPr>
        <p:txBody>
          <a:bodyPr>
            <a:normAutofit/>
          </a:bodyPr>
          <a:lstStyle/>
          <a:p>
            <a:r>
              <a:rPr lang="en-US" sz="2400" dirty="0"/>
              <a:t>L'analyse </a:t>
            </a:r>
            <a:r>
              <a:rPr lang="en-US" sz="2400" dirty="0" err="1"/>
              <a:t>exploratoire</a:t>
            </a:r>
            <a:r>
              <a:rPr lang="en-US" sz="2400" dirty="0"/>
              <a:t> des </a:t>
            </a:r>
            <a:r>
              <a:rPr lang="en-US" sz="2400" dirty="0" err="1"/>
              <a:t>données</a:t>
            </a:r>
            <a:endParaRPr lang="en-US" sz="2400" dirty="0"/>
          </a:p>
        </p:txBody>
      </p:sp>
      <p:sp>
        <p:nvSpPr>
          <p:cNvPr id="2" name="Slide Number Placeholder 1">
            <a:extLst>
              <a:ext uri="{FF2B5EF4-FFF2-40B4-BE49-F238E27FC236}">
                <a16:creationId xmlns:a16="http://schemas.microsoft.com/office/drawing/2014/main" id="{F29446B0-CC2A-71AA-D930-63579C3BCAB8}"/>
              </a:ext>
            </a:extLst>
          </p:cNvPr>
          <p:cNvSpPr>
            <a:spLocks noGrp="1"/>
          </p:cNvSpPr>
          <p:nvPr>
            <p:ph type="sldNum" sz="quarter" idx="12"/>
          </p:nvPr>
        </p:nvSpPr>
        <p:spPr/>
        <p:txBody>
          <a:bodyPr/>
          <a:lstStyle/>
          <a:p>
            <a:fld id="{B82CCC60-E8CD-4174-8B1A-7DF615B22EEF}" type="slidenum">
              <a:rPr lang="en-US" smtClean="0"/>
              <a:pPr/>
              <a:t>12</a:t>
            </a:fld>
            <a:endParaRPr lang="en-US"/>
          </a:p>
        </p:txBody>
      </p:sp>
      <p:sp>
        <p:nvSpPr>
          <p:cNvPr id="5" name="TextBox 4">
            <a:extLst>
              <a:ext uri="{FF2B5EF4-FFF2-40B4-BE49-F238E27FC236}">
                <a16:creationId xmlns:a16="http://schemas.microsoft.com/office/drawing/2014/main" id="{778A93AD-2A93-A4C3-265D-816E99E82B3F}"/>
              </a:ext>
            </a:extLst>
          </p:cNvPr>
          <p:cNvSpPr txBox="1"/>
          <p:nvPr/>
        </p:nvSpPr>
        <p:spPr>
          <a:xfrm>
            <a:off x="143555" y="1197405"/>
            <a:ext cx="259598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Analyse de </a:t>
            </a:r>
            <a:r>
              <a:rPr lang="en-CA" dirty="0" err="1">
                <a:solidFill>
                  <a:schemeClr val="accent1"/>
                </a:solidFill>
                <a:latin typeface="Roboto" panose="02000000000000000000" pitchFamily="2" charset="0"/>
              </a:rPr>
              <a:t>forme</a:t>
            </a:r>
            <a:endParaRPr lang="en-CA" dirty="0">
              <a:solidFill>
                <a:schemeClr val="accent1"/>
              </a:solidFill>
              <a:latin typeface="Roboto" panose="02000000000000000000" pitchFamily="2" charset="0"/>
            </a:endParaRPr>
          </a:p>
        </p:txBody>
      </p:sp>
      <p:pic>
        <p:nvPicPr>
          <p:cNvPr id="3" name="Picture 2" descr="Problème - Icônes utilisateur gratuites">
            <a:extLst>
              <a:ext uri="{FF2B5EF4-FFF2-40B4-BE49-F238E27FC236}">
                <a16:creationId xmlns:a16="http://schemas.microsoft.com/office/drawing/2014/main" id="{800D8F9E-FF6E-7201-C6BB-D134A5A3B0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5280" y="1808225"/>
            <a:ext cx="1378818" cy="13788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B60662-7256-6A40-CA62-8CDD066AD68B}"/>
              </a:ext>
            </a:extLst>
          </p:cNvPr>
          <p:cNvSpPr txBox="1"/>
          <p:nvPr/>
        </p:nvSpPr>
        <p:spPr>
          <a:xfrm flipH="1">
            <a:off x="6715593" y="3456944"/>
            <a:ext cx="1915964" cy="646331"/>
          </a:xfrm>
          <a:prstGeom prst="rect">
            <a:avLst/>
          </a:prstGeom>
          <a:noFill/>
        </p:spPr>
        <p:txBody>
          <a:bodyPr wrap="square" rtlCol="0">
            <a:spAutoFit/>
          </a:bodyPr>
          <a:lstStyle/>
          <a:p>
            <a:pPr algn="ctr"/>
            <a:r>
              <a:rPr lang="fr-FR" dirty="0">
                <a:solidFill>
                  <a:srgbClr val="FF0000"/>
                </a:solidFill>
                <a:latin typeface="Times New Roman" panose="02020603050405020304" pitchFamily="18" charset="0"/>
                <a:cs typeface="Times New Roman" panose="02020603050405020304" pitchFamily="18" charset="0"/>
              </a:rPr>
              <a:t>Il y’a des valeurs manquantes </a:t>
            </a:r>
          </a:p>
        </p:txBody>
      </p:sp>
      <p:pic>
        <p:nvPicPr>
          <p:cNvPr id="9" name="Picture 8">
            <a:extLst>
              <a:ext uri="{FF2B5EF4-FFF2-40B4-BE49-F238E27FC236}">
                <a16:creationId xmlns:a16="http://schemas.microsoft.com/office/drawing/2014/main" id="{C40450EE-F886-87D5-BE0E-235C16BEF19D}"/>
              </a:ext>
            </a:extLst>
          </p:cNvPr>
          <p:cNvPicPr>
            <a:picLocks noChangeAspect="1"/>
          </p:cNvPicPr>
          <p:nvPr/>
        </p:nvPicPr>
        <p:blipFill>
          <a:blip r:embed="rId4"/>
          <a:stretch>
            <a:fillRect/>
          </a:stretch>
        </p:blipFill>
        <p:spPr>
          <a:xfrm>
            <a:off x="1212490" y="1862442"/>
            <a:ext cx="3664920" cy="2532063"/>
          </a:xfrm>
          <a:prstGeom prst="rect">
            <a:avLst/>
          </a:prstGeom>
        </p:spPr>
      </p:pic>
    </p:spTree>
    <p:extLst>
      <p:ext uri="{BB962C8B-B14F-4D97-AF65-F5344CB8AC3E}">
        <p14:creationId xmlns:p14="http://schemas.microsoft.com/office/powerpoint/2010/main" val="2981693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389625" cy="610820"/>
          </a:xfrm>
        </p:spPr>
        <p:txBody>
          <a:bodyPr>
            <a:normAutofit/>
          </a:bodyPr>
          <a:lstStyle/>
          <a:p>
            <a:r>
              <a:rPr lang="en-US" sz="2400" dirty="0"/>
              <a:t>L'analyse </a:t>
            </a:r>
            <a:r>
              <a:rPr lang="en-US" sz="2400" dirty="0" err="1"/>
              <a:t>exploratoire</a:t>
            </a:r>
            <a:r>
              <a:rPr lang="en-US" sz="2400" dirty="0"/>
              <a:t> des </a:t>
            </a:r>
            <a:r>
              <a:rPr lang="en-US" sz="2400" dirty="0" err="1"/>
              <a:t>données</a:t>
            </a:r>
            <a:endParaRPr lang="en-US" sz="2400" dirty="0"/>
          </a:p>
        </p:txBody>
      </p:sp>
      <p:sp>
        <p:nvSpPr>
          <p:cNvPr id="2" name="Slide Number Placeholder 1">
            <a:extLst>
              <a:ext uri="{FF2B5EF4-FFF2-40B4-BE49-F238E27FC236}">
                <a16:creationId xmlns:a16="http://schemas.microsoft.com/office/drawing/2014/main" id="{F29446B0-CC2A-71AA-D930-63579C3BCAB8}"/>
              </a:ext>
            </a:extLst>
          </p:cNvPr>
          <p:cNvSpPr>
            <a:spLocks noGrp="1"/>
          </p:cNvSpPr>
          <p:nvPr>
            <p:ph type="sldNum" sz="quarter" idx="12"/>
          </p:nvPr>
        </p:nvSpPr>
        <p:spPr/>
        <p:txBody>
          <a:bodyPr/>
          <a:lstStyle/>
          <a:p>
            <a:fld id="{B82CCC60-E8CD-4174-8B1A-7DF615B22EEF}" type="slidenum">
              <a:rPr lang="en-US" smtClean="0"/>
              <a:pPr/>
              <a:t>13</a:t>
            </a:fld>
            <a:endParaRPr lang="en-US"/>
          </a:p>
        </p:txBody>
      </p:sp>
      <p:sp>
        <p:nvSpPr>
          <p:cNvPr id="5" name="TextBox 4">
            <a:extLst>
              <a:ext uri="{FF2B5EF4-FFF2-40B4-BE49-F238E27FC236}">
                <a16:creationId xmlns:a16="http://schemas.microsoft.com/office/drawing/2014/main" id="{778A93AD-2A93-A4C3-265D-816E99E82B3F}"/>
              </a:ext>
            </a:extLst>
          </p:cNvPr>
          <p:cNvSpPr txBox="1"/>
          <p:nvPr/>
        </p:nvSpPr>
        <p:spPr>
          <a:xfrm>
            <a:off x="143555" y="1197405"/>
            <a:ext cx="259598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Analyse de fond</a:t>
            </a:r>
          </a:p>
        </p:txBody>
      </p:sp>
      <p:pic>
        <p:nvPicPr>
          <p:cNvPr id="3" name="Picture 2" descr="Problème - Icônes utilisateur gratuites">
            <a:extLst>
              <a:ext uri="{FF2B5EF4-FFF2-40B4-BE49-F238E27FC236}">
                <a16:creationId xmlns:a16="http://schemas.microsoft.com/office/drawing/2014/main" id="{15C8E5F1-7948-99DC-90C4-9F58A39B05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9653" y="1960930"/>
            <a:ext cx="2282339" cy="13788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EEBB3A-FB6E-1711-9D24-6DB03F8393D8}"/>
              </a:ext>
            </a:extLst>
          </p:cNvPr>
          <p:cNvSpPr txBox="1"/>
          <p:nvPr/>
        </p:nvSpPr>
        <p:spPr>
          <a:xfrm flipH="1">
            <a:off x="6157209" y="3487980"/>
            <a:ext cx="2767225" cy="646331"/>
          </a:xfrm>
          <a:prstGeom prst="rect">
            <a:avLst/>
          </a:prstGeom>
          <a:noFill/>
        </p:spPr>
        <p:txBody>
          <a:bodyPr wrap="square" rtlCol="0">
            <a:spAutoFit/>
          </a:bodyPr>
          <a:lstStyle/>
          <a:p>
            <a:pPr algn="ctr"/>
            <a:r>
              <a:rPr lang="fr-FR" dirty="0">
                <a:solidFill>
                  <a:srgbClr val="FF0000"/>
                </a:solidFill>
                <a:latin typeface="Times New Roman" panose="02020603050405020304" pitchFamily="18" charset="0"/>
                <a:cs typeface="Times New Roman" panose="02020603050405020304" pitchFamily="18" charset="0"/>
              </a:rPr>
              <a:t>Il y’a des </a:t>
            </a:r>
            <a:r>
              <a:rPr lang="fr-FR" dirty="0" err="1">
                <a:solidFill>
                  <a:srgbClr val="FF0000"/>
                </a:solidFill>
                <a:latin typeface="Times New Roman" panose="02020603050405020304" pitchFamily="18" charset="0"/>
                <a:cs typeface="Times New Roman" panose="02020603050405020304" pitchFamily="18" charset="0"/>
              </a:rPr>
              <a:t>outliers</a:t>
            </a:r>
            <a:r>
              <a:rPr lang="fr-FR" dirty="0">
                <a:solidFill>
                  <a:srgbClr val="FF0000"/>
                </a:solidFill>
                <a:latin typeface="Times New Roman" panose="02020603050405020304" pitchFamily="18" charset="0"/>
                <a:cs typeface="Times New Roman" panose="02020603050405020304" pitchFamily="18" charset="0"/>
              </a:rPr>
              <a:t> dans le colonne </a:t>
            </a:r>
            <a:r>
              <a:rPr lang="fr-FR" dirty="0" err="1">
                <a:solidFill>
                  <a:srgbClr val="FF0000"/>
                </a:solidFill>
                <a:latin typeface="Times New Roman" panose="02020603050405020304" pitchFamily="18" charset="0"/>
                <a:cs typeface="Times New Roman" panose="02020603050405020304" pitchFamily="18" charset="0"/>
              </a:rPr>
              <a:t>AppliCantIncome</a:t>
            </a:r>
            <a:endParaRPr lang="fr-FR"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870A18F-51F1-1FC9-3473-357E7795AED6}"/>
              </a:ext>
            </a:extLst>
          </p:cNvPr>
          <p:cNvPicPr>
            <a:picLocks noChangeAspect="1"/>
          </p:cNvPicPr>
          <p:nvPr/>
        </p:nvPicPr>
        <p:blipFill>
          <a:blip r:embed="rId4"/>
          <a:stretch>
            <a:fillRect/>
          </a:stretch>
        </p:blipFill>
        <p:spPr>
          <a:xfrm>
            <a:off x="395382" y="1831380"/>
            <a:ext cx="5182820" cy="2959038"/>
          </a:xfrm>
          <a:prstGeom prst="rect">
            <a:avLst/>
          </a:prstGeom>
        </p:spPr>
      </p:pic>
    </p:spTree>
    <p:extLst>
      <p:ext uri="{BB962C8B-B14F-4D97-AF65-F5344CB8AC3E}">
        <p14:creationId xmlns:p14="http://schemas.microsoft.com/office/powerpoint/2010/main" val="355959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389625" cy="610820"/>
          </a:xfrm>
        </p:spPr>
        <p:txBody>
          <a:bodyPr>
            <a:normAutofit/>
          </a:bodyPr>
          <a:lstStyle/>
          <a:p>
            <a:r>
              <a:rPr lang="en-US" sz="2400" dirty="0"/>
              <a:t>L'analyse </a:t>
            </a:r>
            <a:r>
              <a:rPr lang="en-US" sz="2400" dirty="0" err="1"/>
              <a:t>exploratoire</a:t>
            </a:r>
            <a:r>
              <a:rPr lang="en-US" sz="2400" dirty="0"/>
              <a:t> des </a:t>
            </a:r>
            <a:r>
              <a:rPr lang="en-US" sz="2400" dirty="0" err="1"/>
              <a:t>données</a:t>
            </a:r>
            <a:endParaRPr lang="en-US" sz="2400" dirty="0"/>
          </a:p>
        </p:txBody>
      </p:sp>
      <p:sp>
        <p:nvSpPr>
          <p:cNvPr id="2" name="Slide Number Placeholder 1">
            <a:extLst>
              <a:ext uri="{FF2B5EF4-FFF2-40B4-BE49-F238E27FC236}">
                <a16:creationId xmlns:a16="http://schemas.microsoft.com/office/drawing/2014/main" id="{F29446B0-CC2A-71AA-D930-63579C3BCAB8}"/>
              </a:ext>
            </a:extLst>
          </p:cNvPr>
          <p:cNvSpPr>
            <a:spLocks noGrp="1"/>
          </p:cNvSpPr>
          <p:nvPr>
            <p:ph type="sldNum" sz="quarter" idx="12"/>
          </p:nvPr>
        </p:nvSpPr>
        <p:spPr/>
        <p:txBody>
          <a:bodyPr/>
          <a:lstStyle/>
          <a:p>
            <a:fld id="{B82CCC60-E8CD-4174-8B1A-7DF615B22EEF}" type="slidenum">
              <a:rPr lang="en-US" smtClean="0"/>
              <a:pPr/>
              <a:t>14</a:t>
            </a:fld>
            <a:endParaRPr lang="en-US"/>
          </a:p>
        </p:txBody>
      </p:sp>
      <p:sp>
        <p:nvSpPr>
          <p:cNvPr id="5" name="TextBox 4">
            <a:extLst>
              <a:ext uri="{FF2B5EF4-FFF2-40B4-BE49-F238E27FC236}">
                <a16:creationId xmlns:a16="http://schemas.microsoft.com/office/drawing/2014/main" id="{778A93AD-2A93-A4C3-265D-816E99E82B3F}"/>
              </a:ext>
            </a:extLst>
          </p:cNvPr>
          <p:cNvSpPr txBox="1"/>
          <p:nvPr/>
        </p:nvSpPr>
        <p:spPr>
          <a:xfrm>
            <a:off x="143555" y="1197405"/>
            <a:ext cx="259598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Analyse de fond</a:t>
            </a:r>
          </a:p>
        </p:txBody>
      </p:sp>
      <p:pic>
        <p:nvPicPr>
          <p:cNvPr id="3" name="Picture 2" descr="Problème - Icônes utilisateur gratuites">
            <a:extLst>
              <a:ext uri="{FF2B5EF4-FFF2-40B4-BE49-F238E27FC236}">
                <a16:creationId xmlns:a16="http://schemas.microsoft.com/office/drawing/2014/main" id="{BC8C0142-9A37-A6E0-89D1-FA34830022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9653" y="1960930"/>
            <a:ext cx="2282339" cy="13788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3FB47E-2264-42AB-6858-283BB086DB67}"/>
              </a:ext>
            </a:extLst>
          </p:cNvPr>
          <p:cNvSpPr txBox="1"/>
          <p:nvPr/>
        </p:nvSpPr>
        <p:spPr>
          <a:xfrm flipH="1">
            <a:off x="5975425" y="3487980"/>
            <a:ext cx="3130794" cy="646331"/>
          </a:xfrm>
          <a:prstGeom prst="rect">
            <a:avLst/>
          </a:prstGeom>
          <a:noFill/>
        </p:spPr>
        <p:txBody>
          <a:bodyPr wrap="square" rtlCol="0">
            <a:spAutoFit/>
          </a:bodyPr>
          <a:lstStyle/>
          <a:p>
            <a:pPr algn="ctr"/>
            <a:r>
              <a:rPr lang="fr-FR" dirty="0">
                <a:solidFill>
                  <a:srgbClr val="FF0000"/>
                </a:solidFill>
                <a:latin typeface="Times New Roman" panose="02020603050405020304" pitchFamily="18" charset="0"/>
                <a:cs typeface="Times New Roman" panose="02020603050405020304" pitchFamily="18" charset="0"/>
              </a:rPr>
              <a:t>Il y’a des </a:t>
            </a:r>
            <a:r>
              <a:rPr lang="fr-FR" dirty="0" err="1">
                <a:solidFill>
                  <a:srgbClr val="FF0000"/>
                </a:solidFill>
                <a:latin typeface="Times New Roman" panose="02020603050405020304" pitchFamily="18" charset="0"/>
                <a:cs typeface="Times New Roman" panose="02020603050405020304" pitchFamily="18" charset="0"/>
              </a:rPr>
              <a:t>outliers</a:t>
            </a:r>
            <a:r>
              <a:rPr lang="fr-FR" dirty="0">
                <a:solidFill>
                  <a:srgbClr val="FF0000"/>
                </a:solidFill>
                <a:latin typeface="Times New Roman" panose="02020603050405020304" pitchFamily="18" charset="0"/>
                <a:cs typeface="Times New Roman" panose="02020603050405020304" pitchFamily="18" charset="0"/>
              </a:rPr>
              <a:t> dans le colonne </a:t>
            </a:r>
            <a:r>
              <a:rPr lang="fr-FR" dirty="0" err="1">
                <a:solidFill>
                  <a:srgbClr val="FF0000"/>
                </a:solidFill>
                <a:latin typeface="Times New Roman" panose="02020603050405020304" pitchFamily="18" charset="0"/>
                <a:cs typeface="Times New Roman" panose="02020603050405020304" pitchFamily="18" charset="0"/>
              </a:rPr>
              <a:t>CoappliCantIncome</a:t>
            </a:r>
            <a:endParaRPr lang="fr-FR"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701DB9-DB83-B67C-D24F-6FDC3C4BCB1F}"/>
              </a:ext>
            </a:extLst>
          </p:cNvPr>
          <p:cNvPicPr>
            <a:picLocks noChangeAspect="1"/>
          </p:cNvPicPr>
          <p:nvPr/>
        </p:nvPicPr>
        <p:blipFill>
          <a:blip r:embed="rId4"/>
          <a:stretch>
            <a:fillRect/>
          </a:stretch>
        </p:blipFill>
        <p:spPr>
          <a:xfrm>
            <a:off x="462008" y="1960930"/>
            <a:ext cx="5030115" cy="2443280"/>
          </a:xfrm>
          <a:prstGeom prst="rect">
            <a:avLst/>
          </a:prstGeom>
        </p:spPr>
      </p:pic>
    </p:spTree>
    <p:extLst>
      <p:ext uri="{BB962C8B-B14F-4D97-AF65-F5344CB8AC3E}">
        <p14:creationId xmlns:p14="http://schemas.microsoft.com/office/powerpoint/2010/main" val="107920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281175"/>
            <a:ext cx="8389625" cy="610820"/>
          </a:xfrm>
        </p:spPr>
        <p:txBody>
          <a:bodyPr>
            <a:normAutofit/>
          </a:bodyPr>
          <a:lstStyle/>
          <a:p>
            <a:r>
              <a:rPr lang="en-US" sz="2400" dirty="0"/>
              <a:t>L'analyse </a:t>
            </a:r>
            <a:r>
              <a:rPr lang="en-US" sz="2400" dirty="0" err="1"/>
              <a:t>exploratoire</a:t>
            </a:r>
            <a:r>
              <a:rPr lang="en-US" sz="2400" dirty="0"/>
              <a:t> des </a:t>
            </a:r>
            <a:r>
              <a:rPr lang="en-US" sz="2400" dirty="0" err="1"/>
              <a:t>données</a:t>
            </a:r>
            <a:endParaRPr lang="en-US" sz="2400" dirty="0"/>
          </a:p>
        </p:txBody>
      </p:sp>
      <p:sp>
        <p:nvSpPr>
          <p:cNvPr id="2" name="Slide Number Placeholder 1">
            <a:extLst>
              <a:ext uri="{FF2B5EF4-FFF2-40B4-BE49-F238E27FC236}">
                <a16:creationId xmlns:a16="http://schemas.microsoft.com/office/drawing/2014/main" id="{F29446B0-CC2A-71AA-D930-63579C3BCAB8}"/>
              </a:ext>
            </a:extLst>
          </p:cNvPr>
          <p:cNvSpPr>
            <a:spLocks noGrp="1"/>
          </p:cNvSpPr>
          <p:nvPr>
            <p:ph type="sldNum" sz="quarter" idx="12"/>
          </p:nvPr>
        </p:nvSpPr>
        <p:spPr/>
        <p:txBody>
          <a:bodyPr/>
          <a:lstStyle/>
          <a:p>
            <a:fld id="{B82CCC60-E8CD-4174-8B1A-7DF615B22EEF}" type="slidenum">
              <a:rPr lang="en-US" smtClean="0"/>
              <a:pPr/>
              <a:t>15</a:t>
            </a:fld>
            <a:endParaRPr lang="en-US"/>
          </a:p>
        </p:txBody>
      </p:sp>
      <p:pic>
        <p:nvPicPr>
          <p:cNvPr id="3" name="Picture 2" descr="Lampe - Icônes la technologie gratuites">
            <a:extLst>
              <a:ext uri="{FF2B5EF4-FFF2-40B4-BE49-F238E27FC236}">
                <a16:creationId xmlns:a16="http://schemas.microsoft.com/office/drawing/2014/main" id="{8B2A6273-4FE0-764C-E960-89EAD4117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3186" y="1379947"/>
            <a:ext cx="3817625" cy="20636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FD27E9-1E47-C23E-5B85-C1C2C6C664F8}"/>
              </a:ext>
            </a:extLst>
          </p:cNvPr>
          <p:cNvSpPr txBox="1"/>
          <p:nvPr/>
        </p:nvSpPr>
        <p:spPr>
          <a:xfrm flipH="1">
            <a:off x="0" y="3946095"/>
            <a:ext cx="9143999" cy="400110"/>
          </a:xfrm>
          <a:prstGeom prst="rect">
            <a:avLst/>
          </a:prstGeom>
          <a:noFill/>
        </p:spPr>
        <p:txBody>
          <a:bodyPr wrap="square" rtlCol="0">
            <a:spAutoFit/>
          </a:bodyPr>
          <a:lstStyle/>
          <a:p>
            <a:pPr algn="ctr"/>
            <a:r>
              <a:rPr lang="fr-FR" sz="2000" dirty="0">
                <a:solidFill>
                  <a:srgbClr val="00B050"/>
                </a:solidFill>
                <a:latin typeface="Times New Roman" panose="02020603050405020304" pitchFamily="18" charset="0"/>
                <a:cs typeface="Times New Roman" panose="02020603050405020304" pitchFamily="18" charset="0"/>
              </a:rPr>
              <a:t>La solution des problèmes remarque dans EAD</a:t>
            </a:r>
          </a:p>
        </p:txBody>
      </p:sp>
    </p:spTree>
    <p:extLst>
      <p:ext uri="{BB962C8B-B14F-4D97-AF65-F5344CB8AC3E}">
        <p14:creationId xmlns:p14="http://schemas.microsoft.com/office/powerpoint/2010/main" val="132065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8064" y="249150"/>
            <a:ext cx="8246070" cy="610820"/>
          </a:xfrm>
        </p:spPr>
        <p:txBody>
          <a:bodyPr>
            <a:normAutofit/>
          </a:bodyPr>
          <a:lstStyle/>
          <a:p>
            <a:r>
              <a:rPr lang="en-US" sz="2400" dirty="0" err="1">
                <a:solidFill>
                  <a:prstClr val="white"/>
                </a:solidFill>
              </a:rPr>
              <a:t>Pré-traitement</a:t>
            </a:r>
            <a:r>
              <a:rPr lang="en-US" sz="2400" dirty="0">
                <a:solidFill>
                  <a:prstClr val="white"/>
                </a:solidFill>
              </a:rPr>
              <a:t> des </a:t>
            </a:r>
            <a:r>
              <a:rPr lang="en-US" sz="2400" dirty="0" err="1">
                <a:solidFill>
                  <a:prstClr val="white"/>
                </a:solidFill>
              </a:rPr>
              <a:t>données</a:t>
            </a:r>
            <a:r>
              <a:rPr lang="en-US" sz="2400" dirty="0">
                <a:solidFill>
                  <a:prstClr val="white"/>
                </a:solidFill>
              </a:rPr>
              <a:t> </a:t>
            </a:r>
            <a:endParaRPr lang="en-US" dirty="0"/>
          </a:p>
        </p:txBody>
      </p:sp>
      <p:sp>
        <p:nvSpPr>
          <p:cNvPr id="2" name="Slide Number Placeholder 1">
            <a:extLst>
              <a:ext uri="{FF2B5EF4-FFF2-40B4-BE49-F238E27FC236}">
                <a16:creationId xmlns:a16="http://schemas.microsoft.com/office/drawing/2014/main" id="{24D1BB5C-FEE2-4A55-2B10-8C7634B84F1F}"/>
              </a:ext>
            </a:extLst>
          </p:cNvPr>
          <p:cNvSpPr>
            <a:spLocks noGrp="1"/>
          </p:cNvSpPr>
          <p:nvPr>
            <p:ph type="sldNum" sz="quarter" idx="12"/>
          </p:nvPr>
        </p:nvSpPr>
        <p:spPr/>
        <p:txBody>
          <a:bodyPr/>
          <a:lstStyle/>
          <a:p>
            <a:fld id="{B82CCC60-E8CD-4174-8B1A-7DF615B22EEF}" type="slidenum">
              <a:rPr lang="en-US" smtClean="0"/>
              <a:pPr/>
              <a:t>16</a:t>
            </a:fld>
            <a:endParaRPr lang="en-US"/>
          </a:p>
        </p:txBody>
      </p:sp>
      <p:sp>
        <p:nvSpPr>
          <p:cNvPr id="7" name="TextBox 6">
            <a:extLst>
              <a:ext uri="{FF2B5EF4-FFF2-40B4-BE49-F238E27FC236}">
                <a16:creationId xmlns:a16="http://schemas.microsoft.com/office/drawing/2014/main" id="{9254A355-0298-2300-8873-812717B1336C}"/>
              </a:ext>
            </a:extLst>
          </p:cNvPr>
          <p:cNvSpPr txBox="1"/>
          <p:nvPr/>
        </p:nvSpPr>
        <p:spPr>
          <a:xfrm>
            <a:off x="164109" y="1337236"/>
            <a:ext cx="8246070"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err="1">
                <a:solidFill>
                  <a:schemeClr val="accent1"/>
                </a:solidFill>
                <a:latin typeface="Roboto" panose="02000000000000000000" pitchFamily="2" charset="0"/>
              </a:rPr>
              <a:t>Remplacement</a:t>
            </a:r>
            <a:r>
              <a:rPr lang="en-CA" dirty="0">
                <a:solidFill>
                  <a:schemeClr val="accent1"/>
                </a:solidFill>
                <a:latin typeface="Roboto" panose="02000000000000000000" pitchFamily="2" charset="0"/>
              </a:rPr>
              <a:t> des les  </a:t>
            </a:r>
            <a:r>
              <a:rPr lang="en-CA" dirty="0" err="1">
                <a:solidFill>
                  <a:schemeClr val="accent1"/>
                </a:solidFill>
                <a:latin typeface="Roboto" panose="02000000000000000000" pitchFamily="2" charset="0"/>
              </a:rPr>
              <a:t>valeurs</a:t>
            </a:r>
            <a:r>
              <a:rPr lang="en-CA" dirty="0">
                <a:solidFill>
                  <a:schemeClr val="accent1"/>
                </a:solidFill>
                <a:latin typeface="Roboto" panose="02000000000000000000" pitchFamily="2" charset="0"/>
              </a:rPr>
              <a:t> nulls avec les </a:t>
            </a:r>
            <a:r>
              <a:rPr lang="en-CA" dirty="0" err="1">
                <a:solidFill>
                  <a:schemeClr val="accent1"/>
                </a:solidFill>
                <a:latin typeface="Roboto" panose="02000000000000000000" pitchFamily="2" charset="0"/>
              </a:rPr>
              <a:t>valeurs</a:t>
            </a:r>
            <a:r>
              <a:rPr lang="en-CA" dirty="0">
                <a:solidFill>
                  <a:schemeClr val="accent1"/>
                </a:solidFill>
                <a:latin typeface="Roboto" panose="02000000000000000000" pitchFamily="2" charset="0"/>
              </a:rPr>
              <a:t> plus frequents</a:t>
            </a:r>
          </a:p>
        </p:txBody>
      </p:sp>
      <p:pic>
        <p:nvPicPr>
          <p:cNvPr id="6" name="Picture 5">
            <a:extLst>
              <a:ext uri="{FF2B5EF4-FFF2-40B4-BE49-F238E27FC236}">
                <a16:creationId xmlns:a16="http://schemas.microsoft.com/office/drawing/2014/main" id="{64FEB8AA-C02D-4625-6B38-032FA265F706}"/>
              </a:ext>
            </a:extLst>
          </p:cNvPr>
          <p:cNvPicPr>
            <a:picLocks noChangeAspect="1"/>
          </p:cNvPicPr>
          <p:nvPr/>
        </p:nvPicPr>
        <p:blipFill>
          <a:blip r:embed="rId3"/>
          <a:stretch>
            <a:fillRect/>
          </a:stretch>
        </p:blipFill>
        <p:spPr>
          <a:xfrm>
            <a:off x="3466754" y="2238966"/>
            <a:ext cx="2748689" cy="2500923"/>
          </a:xfrm>
          <a:prstGeom prst="rect">
            <a:avLst/>
          </a:prstGeom>
        </p:spPr>
      </p:pic>
    </p:spTree>
    <p:extLst>
      <p:ext uri="{BB962C8B-B14F-4D97-AF65-F5344CB8AC3E}">
        <p14:creationId xmlns:p14="http://schemas.microsoft.com/office/powerpoint/2010/main" val="2111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8064" y="249150"/>
            <a:ext cx="8246070" cy="610820"/>
          </a:xfrm>
        </p:spPr>
        <p:txBody>
          <a:bodyPr>
            <a:normAutofit/>
          </a:bodyPr>
          <a:lstStyle/>
          <a:p>
            <a:r>
              <a:rPr lang="en-US" sz="2400" dirty="0" err="1">
                <a:solidFill>
                  <a:prstClr val="white"/>
                </a:solidFill>
              </a:rPr>
              <a:t>Pré-traitement</a:t>
            </a:r>
            <a:r>
              <a:rPr lang="en-US" sz="2400" dirty="0">
                <a:solidFill>
                  <a:prstClr val="white"/>
                </a:solidFill>
              </a:rPr>
              <a:t> des </a:t>
            </a:r>
            <a:r>
              <a:rPr lang="en-US" sz="2400" dirty="0" err="1">
                <a:solidFill>
                  <a:prstClr val="white"/>
                </a:solidFill>
              </a:rPr>
              <a:t>données</a:t>
            </a:r>
            <a:r>
              <a:rPr lang="en-US" sz="2400" dirty="0">
                <a:solidFill>
                  <a:prstClr val="white"/>
                </a:solidFill>
              </a:rPr>
              <a:t> </a:t>
            </a:r>
            <a:endParaRPr lang="en-US" dirty="0"/>
          </a:p>
        </p:txBody>
      </p:sp>
      <p:sp>
        <p:nvSpPr>
          <p:cNvPr id="2" name="Slide Number Placeholder 1">
            <a:extLst>
              <a:ext uri="{FF2B5EF4-FFF2-40B4-BE49-F238E27FC236}">
                <a16:creationId xmlns:a16="http://schemas.microsoft.com/office/drawing/2014/main" id="{24D1BB5C-FEE2-4A55-2B10-8C7634B84F1F}"/>
              </a:ext>
            </a:extLst>
          </p:cNvPr>
          <p:cNvSpPr>
            <a:spLocks noGrp="1"/>
          </p:cNvSpPr>
          <p:nvPr>
            <p:ph type="sldNum" sz="quarter" idx="12"/>
          </p:nvPr>
        </p:nvSpPr>
        <p:spPr/>
        <p:txBody>
          <a:bodyPr/>
          <a:lstStyle/>
          <a:p>
            <a:fld id="{B82CCC60-E8CD-4174-8B1A-7DF615B22EEF}" type="slidenum">
              <a:rPr lang="en-US" smtClean="0"/>
              <a:pPr/>
              <a:t>17</a:t>
            </a:fld>
            <a:endParaRPr lang="en-US"/>
          </a:p>
        </p:txBody>
      </p:sp>
      <p:sp>
        <p:nvSpPr>
          <p:cNvPr id="6" name="TextBox 5">
            <a:extLst>
              <a:ext uri="{FF2B5EF4-FFF2-40B4-BE49-F238E27FC236}">
                <a16:creationId xmlns:a16="http://schemas.microsoft.com/office/drawing/2014/main" id="{4FBD0A16-D21B-B2C2-978F-E6E07D08B8F0}"/>
              </a:ext>
            </a:extLst>
          </p:cNvPr>
          <p:cNvSpPr txBox="1"/>
          <p:nvPr/>
        </p:nvSpPr>
        <p:spPr>
          <a:xfrm>
            <a:off x="601670" y="1518431"/>
            <a:ext cx="412303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Le replacements des outliers </a:t>
            </a:r>
          </a:p>
        </p:txBody>
      </p:sp>
      <p:sp>
        <p:nvSpPr>
          <p:cNvPr id="3" name="TextBox 2">
            <a:extLst>
              <a:ext uri="{FF2B5EF4-FFF2-40B4-BE49-F238E27FC236}">
                <a16:creationId xmlns:a16="http://schemas.microsoft.com/office/drawing/2014/main" id="{34B166A6-9BF5-27E0-7B35-4EBF51326437}"/>
              </a:ext>
            </a:extLst>
          </p:cNvPr>
          <p:cNvSpPr txBox="1"/>
          <p:nvPr/>
        </p:nvSpPr>
        <p:spPr>
          <a:xfrm>
            <a:off x="718064" y="2546224"/>
            <a:ext cx="7482545" cy="1200329"/>
          </a:xfrm>
          <a:prstGeom prst="rect">
            <a:avLst/>
          </a:prstGeom>
          <a:noFill/>
        </p:spPr>
        <p:txBody>
          <a:bodyPr wrap="square" rtlCol="0">
            <a:spAutoFit/>
          </a:bodyPr>
          <a:lstStyle/>
          <a:p>
            <a:r>
              <a:rPr lang="fr-FR" dirty="0">
                <a:solidFill>
                  <a:schemeClr val="accent1"/>
                </a:solidFill>
                <a:latin typeface="Roboto" panose="02000000000000000000" pitchFamily="2" charset="0"/>
              </a:rPr>
              <a:t> </a:t>
            </a:r>
            <a:r>
              <a:rPr lang="fr-FR" dirty="0">
                <a:latin typeface="Roboto" panose="02000000000000000000" pitchFamily="2" charset="0"/>
              </a:rPr>
              <a:t>tous d abord j'ai calculé l'intervalle des valeurs qui n'ont pas  </a:t>
            </a:r>
            <a:r>
              <a:rPr lang="fr-FR" dirty="0" err="1">
                <a:latin typeface="Roboto" panose="02000000000000000000" pitchFamily="2" charset="0"/>
              </a:rPr>
              <a:t>outliers</a:t>
            </a:r>
            <a:r>
              <a:rPr lang="fr-FR" dirty="0">
                <a:latin typeface="Roboto" panose="02000000000000000000" pitchFamily="2" charset="0"/>
              </a:rPr>
              <a:t> et j'ai remplacé les valeurs qui ont supérieur a cet intervalle avec la valeur de borne supérieure et les valeurs qui ont inférieur à cet  intervalle avec la borne inférieure</a:t>
            </a:r>
            <a:endParaRPr lang="en-CA" dirty="0">
              <a:latin typeface="Roboto" panose="02000000000000000000" pitchFamily="2" charset="0"/>
            </a:endParaRPr>
          </a:p>
        </p:txBody>
      </p:sp>
    </p:spTree>
    <p:extLst>
      <p:ext uri="{BB962C8B-B14F-4D97-AF65-F5344CB8AC3E}">
        <p14:creationId xmlns:p14="http://schemas.microsoft.com/office/powerpoint/2010/main" val="414009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4" y="226354"/>
            <a:ext cx="8246070" cy="610820"/>
          </a:xfrm>
        </p:spPr>
        <p:txBody>
          <a:bodyPr>
            <a:normAutofit/>
          </a:bodyPr>
          <a:lstStyle/>
          <a:p>
            <a:r>
              <a:rPr lang="en-US" sz="2400" dirty="0" err="1">
                <a:solidFill>
                  <a:prstClr val="white"/>
                </a:solidFill>
              </a:rPr>
              <a:t>Pré-traitement</a:t>
            </a:r>
            <a:r>
              <a:rPr lang="en-US" sz="2400" dirty="0">
                <a:solidFill>
                  <a:prstClr val="white"/>
                </a:solidFill>
              </a:rPr>
              <a:t> des </a:t>
            </a:r>
            <a:r>
              <a:rPr lang="en-US" sz="2400" dirty="0" err="1">
                <a:solidFill>
                  <a:prstClr val="white"/>
                </a:solidFill>
              </a:rPr>
              <a:t>données</a:t>
            </a:r>
            <a:r>
              <a:rPr lang="en-US" sz="2400" dirty="0">
                <a:solidFill>
                  <a:prstClr val="white"/>
                </a:solidFill>
              </a:rPr>
              <a:t> </a:t>
            </a:r>
            <a:endParaRPr lang="en-US" dirty="0"/>
          </a:p>
        </p:txBody>
      </p:sp>
      <p:sp>
        <p:nvSpPr>
          <p:cNvPr id="2" name="Slide Number Placeholder 1">
            <a:extLst>
              <a:ext uri="{FF2B5EF4-FFF2-40B4-BE49-F238E27FC236}">
                <a16:creationId xmlns:a16="http://schemas.microsoft.com/office/drawing/2014/main" id="{76210489-F3D5-F44F-C155-2BA2AEE83BAF}"/>
              </a:ext>
            </a:extLst>
          </p:cNvPr>
          <p:cNvSpPr>
            <a:spLocks noGrp="1"/>
          </p:cNvSpPr>
          <p:nvPr>
            <p:ph type="sldNum" sz="quarter" idx="12"/>
          </p:nvPr>
        </p:nvSpPr>
        <p:spPr/>
        <p:txBody>
          <a:bodyPr/>
          <a:lstStyle/>
          <a:p>
            <a:fld id="{B82CCC60-E8CD-4174-8B1A-7DF615B22EEF}" type="slidenum">
              <a:rPr lang="en-US" smtClean="0"/>
              <a:pPr/>
              <a:t>18</a:t>
            </a:fld>
            <a:endParaRPr lang="en-US"/>
          </a:p>
        </p:txBody>
      </p:sp>
      <p:sp>
        <p:nvSpPr>
          <p:cNvPr id="10" name="TextBox 9">
            <a:extLst>
              <a:ext uri="{FF2B5EF4-FFF2-40B4-BE49-F238E27FC236}">
                <a16:creationId xmlns:a16="http://schemas.microsoft.com/office/drawing/2014/main" id="{9651200F-18EF-409D-9881-5D6BF25703E7}"/>
              </a:ext>
            </a:extLst>
          </p:cNvPr>
          <p:cNvSpPr txBox="1"/>
          <p:nvPr/>
        </p:nvSpPr>
        <p:spPr>
          <a:xfrm>
            <a:off x="143555" y="1145383"/>
            <a:ext cx="3970330"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 </a:t>
            </a:r>
            <a:r>
              <a:rPr lang="en-CA" dirty="0" err="1">
                <a:solidFill>
                  <a:schemeClr val="accent1"/>
                </a:solidFill>
                <a:latin typeface="Roboto" panose="02000000000000000000" pitchFamily="2" charset="0"/>
              </a:rPr>
              <a:t>L'équilibrage</a:t>
            </a:r>
            <a:r>
              <a:rPr lang="en-CA" dirty="0">
                <a:solidFill>
                  <a:schemeClr val="accent1"/>
                </a:solidFill>
                <a:latin typeface="Roboto" panose="02000000000000000000" pitchFamily="2" charset="0"/>
              </a:rPr>
              <a:t> des datasets </a:t>
            </a:r>
          </a:p>
        </p:txBody>
      </p:sp>
      <p:pic>
        <p:nvPicPr>
          <p:cNvPr id="5" name="Picture 4">
            <a:extLst>
              <a:ext uri="{FF2B5EF4-FFF2-40B4-BE49-F238E27FC236}">
                <a16:creationId xmlns:a16="http://schemas.microsoft.com/office/drawing/2014/main" id="{7CE04BAA-A4F5-767B-077B-0D0358690217}"/>
              </a:ext>
            </a:extLst>
          </p:cNvPr>
          <p:cNvPicPr>
            <a:picLocks noChangeAspect="1"/>
          </p:cNvPicPr>
          <p:nvPr/>
        </p:nvPicPr>
        <p:blipFill>
          <a:blip r:embed="rId3"/>
          <a:stretch>
            <a:fillRect/>
          </a:stretch>
        </p:blipFill>
        <p:spPr>
          <a:xfrm>
            <a:off x="476086" y="1947969"/>
            <a:ext cx="4343150" cy="2956216"/>
          </a:xfrm>
          <a:prstGeom prst="rect">
            <a:avLst/>
          </a:prstGeom>
        </p:spPr>
      </p:pic>
      <p:sp>
        <p:nvSpPr>
          <p:cNvPr id="6" name="TextBox 5">
            <a:extLst>
              <a:ext uri="{FF2B5EF4-FFF2-40B4-BE49-F238E27FC236}">
                <a16:creationId xmlns:a16="http://schemas.microsoft.com/office/drawing/2014/main" id="{A5219544-7EF5-D5CB-CB6D-1C4C5DB50571}"/>
              </a:ext>
            </a:extLst>
          </p:cNvPr>
          <p:cNvSpPr txBox="1"/>
          <p:nvPr/>
        </p:nvSpPr>
        <p:spPr>
          <a:xfrm>
            <a:off x="5182820" y="3024964"/>
            <a:ext cx="4179867" cy="923330"/>
          </a:xfrm>
          <a:prstGeom prst="rect">
            <a:avLst/>
          </a:prstGeom>
          <a:noFill/>
        </p:spPr>
        <p:txBody>
          <a:bodyPr wrap="square" rtlCol="0">
            <a:spAutoFit/>
          </a:bodyPr>
          <a:lstStyle/>
          <a:p>
            <a:r>
              <a:rPr lang="fr-FR" dirty="0">
                <a:latin typeface="Roboto" panose="02000000000000000000" pitchFamily="2" charset="0"/>
              </a:rPr>
              <a:t>Je n'ai pas un </a:t>
            </a:r>
            <a:r>
              <a:rPr lang="fr-FR" dirty="0" err="1">
                <a:latin typeface="Roboto" panose="02000000000000000000" pitchFamily="2" charset="0"/>
              </a:rPr>
              <a:t>dataset</a:t>
            </a:r>
            <a:r>
              <a:rPr lang="fr-FR" dirty="0">
                <a:latin typeface="Roboto" panose="02000000000000000000" pitchFamily="2" charset="0"/>
              </a:rPr>
              <a:t> volumineux, donc j'ai équilibré les données avec l'</a:t>
            </a:r>
            <a:r>
              <a:rPr lang="fr-FR" dirty="0" err="1">
                <a:latin typeface="Roboto" panose="02000000000000000000" pitchFamily="2" charset="0"/>
              </a:rPr>
              <a:t>oversampling</a:t>
            </a:r>
            <a:r>
              <a:rPr lang="fr-FR" dirty="0">
                <a:latin typeface="Roboto" panose="02000000000000000000" pitchFamily="2" charset="0"/>
              </a:rPr>
              <a:t>.</a:t>
            </a:r>
            <a:endParaRPr lang="en-CA" dirty="0">
              <a:latin typeface="Roboto" panose="02000000000000000000" pitchFamily="2" charset="0"/>
            </a:endParaRPr>
          </a:p>
        </p:txBody>
      </p:sp>
    </p:spTree>
    <p:extLst>
      <p:ext uri="{BB962C8B-B14F-4D97-AF65-F5344CB8AC3E}">
        <p14:creationId xmlns:p14="http://schemas.microsoft.com/office/powerpoint/2010/main" val="384444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4" y="226354"/>
            <a:ext cx="8246070" cy="610820"/>
          </a:xfrm>
        </p:spPr>
        <p:txBody>
          <a:bodyPr>
            <a:normAutofit/>
          </a:bodyPr>
          <a:lstStyle/>
          <a:p>
            <a:r>
              <a:rPr lang="en-US" sz="2400" dirty="0" err="1">
                <a:solidFill>
                  <a:prstClr val="white"/>
                </a:solidFill>
              </a:rPr>
              <a:t>Pré-traitement</a:t>
            </a:r>
            <a:r>
              <a:rPr lang="en-US" sz="2400" dirty="0">
                <a:solidFill>
                  <a:prstClr val="white"/>
                </a:solidFill>
              </a:rPr>
              <a:t> des </a:t>
            </a:r>
            <a:r>
              <a:rPr lang="en-US" sz="2400" dirty="0" err="1">
                <a:solidFill>
                  <a:prstClr val="white"/>
                </a:solidFill>
              </a:rPr>
              <a:t>données</a:t>
            </a:r>
            <a:r>
              <a:rPr lang="en-US" sz="2400" dirty="0">
                <a:solidFill>
                  <a:prstClr val="white"/>
                </a:solidFill>
              </a:rPr>
              <a:t> </a:t>
            </a:r>
            <a:endParaRPr lang="en-US" dirty="0"/>
          </a:p>
        </p:txBody>
      </p:sp>
      <p:sp>
        <p:nvSpPr>
          <p:cNvPr id="2" name="Slide Number Placeholder 1">
            <a:extLst>
              <a:ext uri="{FF2B5EF4-FFF2-40B4-BE49-F238E27FC236}">
                <a16:creationId xmlns:a16="http://schemas.microsoft.com/office/drawing/2014/main" id="{76210489-F3D5-F44F-C155-2BA2AEE83BAF}"/>
              </a:ext>
            </a:extLst>
          </p:cNvPr>
          <p:cNvSpPr>
            <a:spLocks noGrp="1"/>
          </p:cNvSpPr>
          <p:nvPr>
            <p:ph type="sldNum" sz="quarter" idx="12"/>
          </p:nvPr>
        </p:nvSpPr>
        <p:spPr/>
        <p:txBody>
          <a:bodyPr/>
          <a:lstStyle/>
          <a:p>
            <a:fld id="{B82CCC60-E8CD-4174-8B1A-7DF615B22EEF}" type="slidenum">
              <a:rPr lang="en-US" smtClean="0"/>
              <a:pPr/>
              <a:t>19</a:t>
            </a:fld>
            <a:endParaRPr lang="en-US"/>
          </a:p>
        </p:txBody>
      </p:sp>
      <p:sp>
        <p:nvSpPr>
          <p:cNvPr id="10" name="TextBox 9">
            <a:extLst>
              <a:ext uri="{FF2B5EF4-FFF2-40B4-BE49-F238E27FC236}">
                <a16:creationId xmlns:a16="http://schemas.microsoft.com/office/drawing/2014/main" id="{9651200F-18EF-409D-9881-5D6BF25703E7}"/>
              </a:ext>
            </a:extLst>
          </p:cNvPr>
          <p:cNvSpPr txBox="1"/>
          <p:nvPr/>
        </p:nvSpPr>
        <p:spPr>
          <a:xfrm>
            <a:off x="143555" y="1197405"/>
            <a:ext cx="3970330"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La normalisation </a:t>
            </a:r>
          </a:p>
        </p:txBody>
      </p:sp>
      <p:sp>
        <p:nvSpPr>
          <p:cNvPr id="3" name="Google Shape;428;p37">
            <a:extLst>
              <a:ext uri="{FF2B5EF4-FFF2-40B4-BE49-F238E27FC236}">
                <a16:creationId xmlns:a16="http://schemas.microsoft.com/office/drawing/2014/main" id="{7BF29A67-BC5B-1A63-85BC-B032EE10E6E7}"/>
              </a:ext>
            </a:extLst>
          </p:cNvPr>
          <p:cNvSpPr txBox="1">
            <a:spLocks/>
          </p:cNvSpPr>
          <p:nvPr/>
        </p:nvSpPr>
        <p:spPr>
          <a:xfrm>
            <a:off x="417786" y="1805152"/>
            <a:ext cx="8429954" cy="3218258"/>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fr-FR" sz="1600" b="1" dirty="0"/>
          </a:p>
          <a:p>
            <a:pPr marL="0" indent="0">
              <a:buNone/>
            </a:pPr>
            <a:r>
              <a:rPr lang="fr-FR" sz="1600" dirty="0">
                <a:latin typeface="Roboto" panose="02000000000000000000" pitchFamily="2" charset="0"/>
              </a:rPr>
              <a:t>Au cours de cette étape, nous avons réalisé la normalisation de notre </a:t>
            </a:r>
            <a:r>
              <a:rPr lang="fr-FR" sz="1600" dirty="0" err="1">
                <a:latin typeface="Roboto" panose="02000000000000000000" pitchFamily="2" charset="0"/>
              </a:rPr>
              <a:t>dataset</a:t>
            </a:r>
            <a:r>
              <a:rPr lang="fr-FR" sz="1600" dirty="0">
                <a:latin typeface="Roboto" panose="02000000000000000000" pitchFamily="2" charset="0"/>
              </a:rPr>
              <a:t>, ce qui a été essentiel pour ajuster les valeurs de nos variables prédictives (x) dans une échelle commune allant de 0 à 1. Cette transformation permet de faciliter la comparaison et l'interprétation des données en réduisant les écarts de magnitude entre les différentes variables. La normalisation garantit que les caractéristiques ne dominent pas les prédictions simplement en raison de leurs valeurs d'échelle. Ainsi, les modèles d'apprentissage automatique peuvent traiter les données de manière plus équilibrée et faire des prédictions plus précises t cohérentes.</a:t>
            </a:r>
          </a:p>
          <a:p>
            <a:pPr marL="0" indent="0">
              <a:buNone/>
            </a:pPr>
            <a:endParaRPr lang="fr-FR" dirty="0"/>
          </a:p>
          <a:p>
            <a:pPr marL="0" indent="0"/>
            <a:endParaRPr lang="fr-FR" dirty="0"/>
          </a:p>
        </p:txBody>
      </p:sp>
    </p:spTree>
    <p:extLst>
      <p:ext uri="{BB962C8B-B14F-4D97-AF65-F5344CB8AC3E}">
        <p14:creationId xmlns:p14="http://schemas.microsoft.com/office/powerpoint/2010/main" val="95848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en angle 4"/>
          <p:cNvCxnSpPr/>
          <p:nvPr/>
        </p:nvCxnSpPr>
        <p:spPr>
          <a:xfrm>
            <a:off x="3257536" y="1550434"/>
            <a:ext cx="705159" cy="79565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3257536" y="2953462"/>
            <a:ext cx="453465" cy="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flipV="1">
            <a:off x="5429674" y="2953462"/>
            <a:ext cx="456791" cy="302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en angle 7"/>
          <p:cNvCxnSpPr/>
          <p:nvPr/>
        </p:nvCxnSpPr>
        <p:spPr>
          <a:xfrm flipV="1">
            <a:off x="3257536" y="3566893"/>
            <a:ext cx="705159" cy="79555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 name="Connecteur en angle 8"/>
          <p:cNvCxnSpPr/>
          <p:nvPr/>
        </p:nvCxnSpPr>
        <p:spPr>
          <a:xfrm rot="16200000" flipH="1">
            <a:off x="5134447" y="3610425"/>
            <a:ext cx="795551" cy="70848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 name="Connecteur en angle 9"/>
          <p:cNvCxnSpPr/>
          <p:nvPr/>
        </p:nvCxnSpPr>
        <p:spPr>
          <a:xfrm rot="5400000" flipH="1" flipV="1">
            <a:off x="5134395" y="1594019"/>
            <a:ext cx="795654" cy="70848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 name="Oval 49">
            <a:extLst>
              <a:ext uri="{FF2B5EF4-FFF2-40B4-BE49-F238E27FC236}">
                <a16:creationId xmlns:a16="http://schemas.microsoft.com/office/drawing/2014/main" id="{720ADA4E-DC70-4C7D-AE50-04F8FDB773CD}"/>
              </a:ext>
            </a:extLst>
          </p:cNvPr>
          <p:cNvSpPr/>
          <p:nvPr/>
        </p:nvSpPr>
        <p:spPr>
          <a:xfrm>
            <a:off x="2554671" y="1197405"/>
            <a:ext cx="702865" cy="70605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12" name="Oval 50">
            <a:extLst>
              <a:ext uri="{FF2B5EF4-FFF2-40B4-BE49-F238E27FC236}">
                <a16:creationId xmlns:a16="http://schemas.microsoft.com/office/drawing/2014/main" id="{E9519632-CEC4-415D-97B8-D48A115F8B29}"/>
              </a:ext>
            </a:extLst>
          </p:cNvPr>
          <p:cNvSpPr/>
          <p:nvPr/>
        </p:nvSpPr>
        <p:spPr>
          <a:xfrm>
            <a:off x="2621324" y="1269621"/>
            <a:ext cx="569559" cy="5721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14" name="Oval 53">
            <a:extLst>
              <a:ext uri="{FF2B5EF4-FFF2-40B4-BE49-F238E27FC236}">
                <a16:creationId xmlns:a16="http://schemas.microsoft.com/office/drawing/2014/main" id="{C809C56C-E731-4BB5-9ECF-AEEA6D99AF26}"/>
              </a:ext>
            </a:extLst>
          </p:cNvPr>
          <p:cNvSpPr/>
          <p:nvPr/>
        </p:nvSpPr>
        <p:spPr>
          <a:xfrm>
            <a:off x="2554671" y="2600433"/>
            <a:ext cx="702865" cy="70605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15" name="Oval 54">
            <a:extLst>
              <a:ext uri="{FF2B5EF4-FFF2-40B4-BE49-F238E27FC236}">
                <a16:creationId xmlns:a16="http://schemas.microsoft.com/office/drawing/2014/main" id="{9044823A-FC28-4156-B023-69FB63845D27}"/>
              </a:ext>
            </a:extLst>
          </p:cNvPr>
          <p:cNvSpPr/>
          <p:nvPr/>
        </p:nvSpPr>
        <p:spPr>
          <a:xfrm>
            <a:off x="2621324" y="2667389"/>
            <a:ext cx="569559" cy="5721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16" name="TextBox 62">
            <a:extLst>
              <a:ext uri="{FF2B5EF4-FFF2-40B4-BE49-F238E27FC236}">
                <a16:creationId xmlns:a16="http://schemas.microsoft.com/office/drawing/2014/main" id="{A6C9C077-04C2-48EF-95D9-902A6D7D1B7A}"/>
              </a:ext>
            </a:extLst>
          </p:cNvPr>
          <p:cNvSpPr txBox="1"/>
          <p:nvPr/>
        </p:nvSpPr>
        <p:spPr>
          <a:xfrm>
            <a:off x="2669007" y="2722733"/>
            <a:ext cx="447252" cy="3792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95000"/>
                    <a:lumOff val="5000"/>
                  </a:schemeClr>
                </a:solidFill>
                <a:latin typeface="Georgia Pro Cond" panose="02040506050405020303" pitchFamily="18" charset="0"/>
              </a:rPr>
              <a:t>03</a:t>
            </a:r>
            <a:endParaRPr lang="en-IN" sz="2400" dirty="0"/>
          </a:p>
        </p:txBody>
      </p:sp>
      <p:sp>
        <p:nvSpPr>
          <p:cNvPr id="17" name="Oval 57">
            <a:extLst>
              <a:ext uri="{FF2B5EF4-FFF2-40B4-BE49-F238E27FC236}">
                <a16:creationId xmlns:a16="http://schemas.microsoft.com/office/drawing/2014/main" id="{4C9BB4F0-43AA-411B-A9FB-CBEA94AF9327}"/>
              </a:ext>
            </a:extLst>
          </p:cNvPr>
          <p:cNvSpPr/>
          <p:nvPr/>
        </p:nvSpPr>
        <p:spPr>
          <a:xfrm>
            <a:off x="2554671" y="4009415"/>
            <a:ext cx="702865" cy="70605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95000"/>
                  <a:lumOff val="5000"/>
                </a:schemeClr>
              </a:solidFill>
            </a:endParaRPr>
          </a:p>
        </p:txBody>
      </p:sp>
      <p:sp>
        <p:nvSpPr>
          <p:cNvPr id="18" name="Oval 58">
            <a:extLst>
              <a:ext uri="{FF2B5EF4-FFF2-40B4-BE49-F238E27FC236}">
                <a16:creationId xmlns:a16="http://schemas.microsoft.com/office/drawing/2014/main" id="{C0EB6892-B429-4966-9B0D-76533F74E593}"/>
              </a:ext>
            </a:extLst>
          </p:cNvPr>
          <p:cNvSpPr/>
          <p:nvPr/>
        </p:nvSpPr>
        <p:spPr>
          <a:xfrm>
            <a:off x="2621324" y="4076371"/>
            <a:ext cx="569559" cy="5721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19" name="TextBox 64">
            <a:extLst>
              <a:ext uri="{FF2B5EF4-FFF2-40B4-BE49-F238E27FC236}">
                <a16:creationId xmlns:a16="http://schemas.microsoft.com/office/drawing/2014/main" id="{F64C0E2B-7BB7-4D00-8353-DC7D8EB15B11}"/>
              </a:ext>
            </a:extLst>
          </p:cNvPr>
          <p:cNvSpPr txBox="1"/>
          <p:nvPr/>
        </p:nvSpPr>
        <p:spPr>
          <a:xfrm>
            <a:off x="2678948" y="4140581"/>
            <a:ext cx="447252" cy="3792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95000"/>
                    <a:lumOff val="5000"/>
                  </a:schemeClr>
                </a:solidFill>
                <a:latin typeface="Georgia Pro Cond" panose="02040506050405020303" pitchFamily="18" charset="0"/>
              </a:rPr>
              <a:t>05</a:t>
            </a:r>
            <a:endParaRPr lang="en-IN" sz="2400" dirty="0"/>
          </a:p>
        </p:txBody>
      </p:sp>
      <p:sp>
        <p:nvSpPr>
          <p:cNvPr id="20" name="Oval 37">
            <a:extLst>
              <a:ext uri="{FF2B5EF4-FFF2-40B4-BE49-F238E27FC236}">
                <a16:creationId xmlns:a16="http://schemas.microsoft.com/office/drawing/2014/main" id="{CA790EC5-788E-4782-8F2A-823996352106}"/>
              </a:ext>
            </a:extLst>
          </p:cNvPr>
          <p:cNvSpPr/>
          <p:nvPr/>
        </p:nvSpPr>
        <p:spPr>
          <a:xfrm>
            <a:off x="5886465" y="1197405"/>
            <a:ext cx="702865" cy="70605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21" name="Oval 38">
            <a:extLst>
              <a:ext uri="{FF2B5EF4-FFF2-40B4-BE49-F238E27FC236}">
                <a16:creationId xmlns:a16="http://schemas.microsoft.com/office/drawing/2014/main" id="{05ECFDD6-5411-47A4-B558-8DB226C139C4}"/>
              </a:ext>
            </a:extLst>
          </p:cNvPr>
          <p:cNvSpPr/>
          <p:nvPr/>
        </p:nvSpPr>
        <p:spPr>
          <a:xfrm>
            <a:off x="5953117" y="1264361"/>
            <a:ext cx="569559" cy="5721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27" name="TextBox 60">
            <a:extLst>
              <a:ext uri="{FF2B5EF4-FFF2-40B4-BE49-F238E27FC236}">
                <a16:creationId xmlns:a16="http://schemas.microsoft.com/office/drawing/2014/main" id="{E338800B-F70D-4789-BB6E-5B402BCF105B}"/>
              </a:ext>
            </a:extLst>
          </p:cNvPr>
          <p:cNvSpPr txBox="1"/>
          <p:nvPr/>
        </p:nvSpPr>
        <p:spPr>
          <a:xfrm>
            <a:off x="2678948" y="1301838"/>
            <a:ext cx="447251" cy="3792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95000"/>
                    <a:lumOff val="5000"/>
                  </a:schemeClr>
                </a:solidFill>
                <a:latin typeface="Georgia Pro Cond" panose="02040506050405020303" pitchFamily="18" charset="0"/>
              </a:rPr>
              <a:t>01</a:t>
            </a:r>
            <a:endParaRPr lang="en-IN" sz="2400" dirty="0"/>
          </a:p>
        </p:txBody>
      </p:sp>
      <p:sp>
        <p:nvSpPr>
          <p:cNvPr id="28" name="TextBox 61">
            <a:extLst>
              <a:ext uri="{FF2B5EF4-FFF2-40B4-BE49-F238E27FC236}">
                <a16:creationId xmlns:a16="http://schemas.microsoft.com/office/drawing/2014/main" id="{4D36A878-E832-4255-8AE6-C9B3811C5ECB}"/>
              </a:ext>
            </a:extLst>
          </p:cNvPr>
          <p:cNvSpPr txBox="1"/>
          <p:nvPr/>
        </p:nvSpPr>
        <p:spPr>
          <a:xfrm>
            <a:off x="6010687" y="1312376"/>
            <a:ext cx="447252" cy="3792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95000"/>
                    <a:lumOff val="5000"/>
                  </a:schemeClr>
                </a:solidFill>
                <a:latin typeface="Georgia Pro Cond" panose="02040506050405020303" pitchFamily="18" charset="0"/>
              </a:rPr>
              <a:t>02</a:t>
            </a:r>
            <a:endParaRPr lang="en-IN" sz="2400" dirty="0"/>
          </a:p>
        </p:txBody>
      </p:sp>
      <p:sp>
        <p:nvSpPr>
          <p:cNvPr id="33" name="Oval 41">
            <a:extLst>
              <a:ext uri="{FF2B5EF4-FFF2-40B4-BE49-F238E27FC236}">
                <a16:creationId xmlns:a16="http://schemas.microsoft.com/office/drawing/2014/main" id="{FCD56AE4-E56D-4A81-BC38-C53E6A7FEE83}"/>
              </a:ext>
            </a:extLst>
          </p:cNvPr>
          <p:cNvSpPr/>
          <p:nvPr/>
        </p:nvSpPr>
        <p:spPr>
          <a:xfrm>
            <a:off x="5886463" y="2600433"/>
            <a:ext cx="702866" cy="70605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34" name="Oval 42">
            <a:extLst>
              <a:ext uri="{FF2B5EF4-FFF2-40B4-BE49-F238E27FC236}">
                <a16:creationId xmlns:a16="http://schemas.microsoft.com/office/drawing/2014/main" id="{13DFEECE-A31D-4FFB-8F34-6A3FB20F7568}"/>
              </a:ext>
            </a:extLst>
          </p:cNvPr>
          <p:cNvSpPr/>
          <p:nvPr/>
        </p:nvSpPr>
        <p:spPr>
          <a:xfrm>
            <a:off x="5953117" y="2667389"/>
            <a:ext cx="569559" cy="5721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35" name="TextBox 63">
            <a:extLst>
              <a:ext uri="{FF2B5EF4-FFF2-40B4-BE49-F238E27FC236}">
                <a16:creationId xmlns:a16="http://schemas.microsoft.com/office/drawing/2014/main" id="{50D1BFAF-B5AC-4A97-BEE4-81582309767B}"/>
              </a:ext>
            </a:extLst>
          </p:cNvPr>
          <p:cNvSpPr txBox="1"/>
          <p:nvPr/>
        </p:nvSpPr>
        <p:spPr>
          <a:xfrm>
            <a:off x="6010687" y="2736493"/>
            <a:ext cx="447252" cy="3792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95000"/>
                    <a:lumOff val="5000"/>
                  </a:schemeClr>
                </a:solidFill>
                <a:latin typeface="Georgia Pro Cond" panose="02040506050405020303" pitchFamily="18" charset="0"/>
              </a:rPr>
              <a:t>04</a:t>
            </a:r>
            <a:endParaRPr lang="en-IN" sz="2400" dirty="0"/>
          </a:p>
        </p:txBody>
      </p:sp>
      <p:sp>
        <p:nvSpPr>
          <p:cNvPr id="36" name="Oval 45">
            <a:extLst>
              <a:ext uri="{FF2B5EF4-FFF2-40B4-BE49-F238E27FC236}">
                <a16:creationId xmlns:a16="http://schemas.microsoft.com/office/drawing/2014/main" id="{FED19AE0-E216-46E1-A98D-01069CF9A6BD}"/>
              </a:ext>
            </a:extLst>
          </p:cNvPr>
          <p:cNvSpPr/>
          <p:nvPr/>
        </p:nvSpPr>
        <p:spPr>
          <a:xfrm>
            <a:off x="5886464" y="4009415"/>
            <a:ext cx="702865" cy="70605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37" name="Oval 46">
            <a:extLst>
              <a:ext uri="{FF2B5EF4-FFF2-40B4-BE49-F238E27FC236}">
                <a16:creationId xmlns:a16="http://schemas.microsoft.com/office/drawing/2014/main" id="{F0933A6F-7A8F-4BAB-B04A-2F2A3C9B846D}"/>
              </a:ext>
            </a:extLst>
          </p:cNvPr>
          <p:cNvSpPr/>
          <p:nvPr/>
        </p:nvSpPr>
        <p:spPr>
          <a:xfrm>
            <a:off x="5953117" y="4076371"/>
            <a:ext cx="569559" cy="5721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38" name="TextBox 65">
            <a:extLst>
              <a:ext uri="{FF2B5EF4-FFF2-40B4-BE49-F238E27FC236}">
                <a16:creationId xmlns:a16="http://schemas.microsoft.com/office/drawing/2014/main" id="{B3022F91-88F3-46A9-8E62-05479446DD5B}"/>
              </a:ext>
            </a:extLst>
          </p:cNvPr>
          <p:cNvSpPr txBox="1"/>
          <p:nvPr/>
        </p:nvSpPr>
        <p:spPr>
          <a:xfrm>
            <a:off x="6010688" y="4140533"/>
            <a:ext cx="5786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95000"/>
                    <a:lumOff val="5000"/>
                  </a:schemeClr>
                </a:solidFill>
                <a:latin typeface="Georgia Pro Cond" panose="02040506050405020303" pitchFamily="18" charset="0"/>
              </a:rPr>
              <a:t>06</a:t>
            </a:r>
            <a:endParaRPr lang="en-IN" sz="2400" dirty="0"/>
          </a:p>
        </p:txBody>
      </p:sp>
      <p:sp>
        <p:nvSpPr>
          <p:cNvPr id="39" name="Google Shape;707;p19">
            <a:extLst>
              <a:ext uri="{FF2B5EF4-FFF2-40B4-BE49-F238E27FC236}">
                <a16:creationId xmlns:a16="http://schemas.microsoft.com/office/drawing/2014/main" id="{D8DAAB6A-C57C-4B33-AB0A-6FCC40380272}"/>
              </a:ext>
            </a:extLst>
          </p:cNvPr>
          <p:cNvSpPr/>
          <p:nvPr/>
        </p:nvSpPr>
        <p:spPr>
          <a:xfrm>
            <a:off x="3711001" y="2093251"/>
            <a:ext cx="1718673" cy="1726479"/>
          </a:xfrm>
          <a:prstGeom prst="ellipse">
            <a:avLst/>
          </a:prstGeom>
          <a:solidFill>
            <a:schemeClr val="bg1">
              <a:lumMod val="85000"/>
            </a:schemeClr>
          </a:solidFill>
          <a:ln>
            <a:noFill/>
          </a:ln>
          <a:effectLst>
            <a:outerShdw blurRad="63500" algn="ctr" rotWithShape="0">
              <a:prstClr val="black">
                <a:alpha val="40000"/>
              </a:prstClr>
            </a:outerShdw>
          </a:effectLst>
        </p:spPr>
        <p:txBody>
          <a:bodyPr spcFirstLastPara="1" wrap="square" lIns="91425" tIns="91425" rIns="91425" bIns="91425"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rtl="0">
              <a:spcBef>
                <a:spcPts val="0"/>
              </a:spcBef>
              <a:spcAft>
                <a:spcPts val="0"/>
              </a:spcAft>
              <a:buNone/>
            </a:pPr>
            <a:r>
              <a:rPr lang="en" sz="1600" b="1" dirty="0">
                <a:solidFill>
                  <a:schemeClr val="dk1"/>
                </a:solidFill>
                <a:latin typeface="Georgia" panose="02040502050405020303" pitchFamily="18" charset="0"/>
                <a:ea typeface="Fira Sans Extra Condensed"/>
                <a:cs typeface="Fira Sans Extra Condensed"/>
                <a:sym typeface="Fira Sans Extra Condensed"/>
              </a:rPr>
              <a:t>Plan</a:t>
            </a:r>
            <a:endParaRPr sz="1600" dirty="0">
              <a:solidFill>
                <a:schemeClr val="dk1"/>
              </a:solidFill>
              <a:latin typeface="Georgia" panose="02040502050405020303" pitchFamily="18" charset="0"/>
            </a:endParaRPr>
          </a:p>
        </p:txBody>
      </p:sp>
      <p:sp>
        <p:nvSpPr>
          <p:cNvPr id="2" name="Rectangle 1"/>
          <p:cNvSpPr/>
          <p:nvPr/>
        </p:nvSpPr>
        <p:spPr>
          <a:xfrm>
            <a:off x="401764" y="1396545"/>
            <a:ext cx="1757212" cy="307777"/>
          </a:xfrm>
          <a:prstGeom prst="rect">
            <a:avLst/>
          </a:prstGeom>
        </p:spPr>
        <p:txBody>
          <a:bodyPr wrap="none">
            <a:spAutoFit/>
          </a:body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INTRODUCTION</a:t>
            </a:r>
          </a:p>
        </p:txBody>
      </p:sp>
      <p:sp>
        <p:nvSpPr>
          <p:cNvPr id="40" name="TextBox 68">
            <a:extLst>
              <a:ext uri="{FF2B5EF4-FFF2-40B4-BE49-F238E27FC236}">
                <a16:creationId xmlns:a16="http://schemas.microsoft.com/office/drawing/2014/main" id="{94326596-F2A0-4961-977B-30F39AD8EE0A}"/>
              </a:ext>
            </a:extLst>
          </p:cNvPr>
          <p:cNvSpPr txBox="1"/>
          <p:nvPr/>
        </p:nvSpPr>
        <p:spPr>
          <a:xfrm>
            <a:off x="171570" y="2722733"/>
            <a:ext cx="234446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TECHNIQUES ,OUTILS UTILISÉES</a:t>
            </a:r>
          </a:p>
        </p:txBody>
      </p:sp>
      <p:sp>
        <p:nvSpPr>
          <p:cNvPr id="41" name="TextBox 69">
            <a:extLst>
              <a:ext uri="{FF2B5EF4-FFF2-40B4-BE49-F238E27FC236}">
                <a16:creationId xmlns:a16="http://schemas.microsoft.com/office/drawing/2014/main" id="{075648C9-ED58-4411-9CF1-D22D46AFCC55}"/>
              </a:ext>
            </a:extLst>
          </p:cNvPr>
          <p:cNvSpPr txBox="1"/>
          <p:nvPr/>
        </p:nvSpPr>
        <p:spPr>
          <a:xfrm>
            <a:off x="569783" y="4211985"/>
            <a:ext cx="210916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a:solidFill>
                  <a:schemeClr val="tx1">
                    <a:lumMod val="95000"/>
                    <a:lumOff val="5000"/>
                  </a:schemeClr>
                </a:solidFill>
                <a:latin typeface="Georgia" panose="02040502050405020303" pitchFamily="18" charset="0"/>
              </a:rPr>
              <a:t>PRE-TRAITEMENT DES DONNEES</a:t>
            </a:r>
            <a:endParaRPr lang="en-US" sz="1400" b="1" dirty="0">
              <a:solidFill>
                <a:schemeClr val="tx1">
                  <a:lumMod val="95000"/>
                  <a:lumOff val="5000"/>
                </a:schemeClr>
              </a:solidFill>
              <a:latin typeface="Georgia" panose="02040502050405020303" pitchFamily="18" charset="0"/>
            </a:endParaRPr>
          </a:p>
        </p:txBody>
      </p:sp>
      <p:sp>
        <p:nvSpPr>
          <p:cNvPr id="42" name="TextBox 76">
            <a:extLst>
              <a:ext uri="{FF2B5EF4-FFF2-40B4-BE49-F238E27FC236}">
                <a16:creationId xmlns:a16="http://schemas.microsoft.com/office/drawing/2014/main" id="{8103F327-181D-4DA8-8A1C-8A01D09BEF9E}"/>
              </a:ext>
            </a:extLst>
          </p:cNvPr>
          <p:cNvSpPr txBox="1"/>
          <p:nvPr/>
        </p:nvSpPr>
        <p:spPr>
          <a:xfrm>
            <a:off x="6646900" y="1288823"/>
            <a:ext cx="248801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fr-FR" sz="1400" b="1" dirty="0">
                <a:solidFill>
                  <a:schemeClr val="tx1">
                    <a:lumMod val="95000"/>
                    <a:lumOff val="5000"/>
                  </a:schemeClr>
                </a:solidFill>
                <a:latin typeface="Georgia" panose="02040502050405020303" pitchFamily="18" charset="0"/>
              </a:rPr>
              <a:t>COMPREHENSION DE PROBLEME</a:t>
            </a:r>
            <a:endParaRPr lang="en-US" sz="1400" b="1" dirty="0">
              <a:solidFill>
                <a:schemeClr val="tx1">
                  <a:lumMod val="95000"/>
                  <a:lumOff val="5000"/>
                </a:schemeClr>
              </a:solidFill>
              <a:latin typeface="Georgia" panose="02040502050405020303" pitchFamily="18" charset="0"/>
            </a:endParaRPr>
          </a:p>
        </p:txBody>
      </p:sp>
      <p:sp>
        <p:nvSpPr>
          <p:cNvPr id="43" name="TextBox 77">
            <a:extLst>
              <a:ext uri="{FF2B5EF4-FFF2-40B4-BE49-F238E27FC236}">
                <a16:creationId xmlns:a16="http://schemas.microsoft.com/office/drawing/2014/main" id="{7EEEF1BE-A5C6-4B58-9E1D-08B1A71C27FB}"/>
              </a:ext>
            </a:extLst>
          </p:cNvPr>
          <p:cNvSpPr txBox="1"/>
          <p:nvPr/>
        </p:nvSpPr>
        <p:spPr>
          <a:xfrm>
            <a:off x="6891279" y="2675808"/>
            <a:ext cx="2109166" cy="7755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L’ANALYSE EXPLORATOIRE DES DONNEES</a:t>
            </a:r>
          </a:p>
          <a:p>
            <a:pPr defTabSz="1219170">
              <a:spcBef>
                <a:spcPct val="20000"/>
              </a:spcBef>
              <a:defRPr/>
            </a:pPr>
            <a:endParaRPr lang="en-US" sz="200" b="1" dirty="0">
              <a:solidFill>
                <a:srgbClr val="4D4D4D"/>
              </a:solidFill>
              <a:latin typeface="Candara" panose="020E0502030303020204" pitchFamily="34" charset="0"/>
            </a:endParaRPr>
          </a:p>
        </p:txBody>
      </p:sp>
      <p:sp>
        <p:nvSpPr>
          <p:cNvPr id="44" name="TextBox 78">
            <a:extLst>
              <a:ext uri="{FF2B5EF4-FFF2-40B4-BE49-F238E27FC236}">
                <a16:creationId xmlns:a16="http://schemas.microsoft.com/office/drawing/2014/main" id="{4FE9B1AC-8BB5-4DAD-89FB-90511923820F}"/>
              </a:ext>
            </a:extLst>
          </p:cNvPr>
          <p:cNvSpPr txBox="1"/>
          <p:nvPr/>
        </p:nvSpPr>
        <p:spPr>
          <a:xfrm>
            <a:off x="6891279" y="4081814"/>
            <a:ext cx="210916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MODELISATION ET ÉVALUATION DES</a:t>
            </a:r>
            <a:endParaRPr lang="en-US" sz="200" b="1" dirty="0">
              <a:solidFill>
                <a:srgbClr val="4D4D4D"/>
              </a:solidFill>
              <a:latin typeface="Candara" panose="020E0502030303020204" pitchFamily="34" charset="0"/>
            </a:endParaRPr>
          </a:p>
        </p:txBody>
      </p:sp>
      <p:sp>
        <p:nvSpPr>
          <p:cNvPr id="4" name="Rectangle 3"/>
          <p:cNvSpPr/>
          <p:nvPr/>
        </p:nvSpPr>
        <p:spPr>
          <a:xfrm>
            <a:off x="7945862" y="200545"/>
            <a:ext cx="992579" cy="646331"/>
          </a:xfrm>
          <a:prstGeom prst="rect">
            <a:avLst/>
          </a:prstGeom>
        </p:spPr>
        <p:txBody>
          <a:bodyPr wrap="none">
            <a:spAutoFit/>
          </a:bodyPr>
          <a:lstStyle/>
          <a:p>
            <a:r>
              <a:rPr lang="en-US" sz="3600" dirty="0">
                <a:solidFill>
                  <a:prstClr val="white"/>
                </a:solidFill>
                <a:effectLst>
                  <a:outerShdw blurRad="50800" dist="38100" dir="2700000" algn="tl" rotWithShape="0">
                    <a:prstClr val="black">
                      <a:alpha val="40000"/>
                    </a:prstClr>
                  </a:outerShdw>
                </a:effectLst>
              </a:rPr>
              <a:t>Plan</a:t>
            </a:r>
            <a:endParaRPr lang="fr-FR" dirty="0"/>
          </a:p>
        </p:txBody>
      </p:sp>
      <p:sp>
        <p:nvSpPr>
          <p:cNvPr id="3" name="Slide Number Placeholder 2">
            <a:extLst>
              <a:ext uri="{FF2B5EF4-FFF2-40B4-BE49-F238E27FC236}">
                <a16:creationId xmlns:a16="http://schemas.microsoft.com/office/drawing/2014/main" id="{AA80DC04-CEC3-5B0A-2420-3F1460A1E6A1}"/>
              </a:ext>
            </a:extLst>
          </p:cNvPr>
          <p:cNvSpPr>
            <a:spLocks noGrp="1"/>
          </p:cNvSpPr>
          <p:nvPr>
            <p:ph type="sldNum" sz="quarter" idx="12"/>
          </p:nvPr>
        </p:nvSpPr>
        <p:spPr/>
        <p:txBody>
          <a:bodyPr/>
          <a:lstStyle/>
          <a:p>
            <a:fld id="{B82CCC60-E8CD-4174-8B1A-7DF615B22EEF}" type="slidenum">
              <a:rPr lang="en-US" smtClean="0"/>
              <a:pPr/>
              <a:t>2</a:t>
            </a:fld>
            <a:endParaRPr lang="en-US"/>
          </a:p>
        </p:txBody>
      </p:sp>
      <p:sp>
        <p:nvSpPr>
          <p:cNvPr id="13" name="Oval 45">
            <a:extLst>
              <a:ext uri="{FF2B5EF4-FFF2-40B4-BE49-F238E27FC236}">
                <a16:creationId xmlns:a16="http://schemas.microsoft.com/office/drawing/2014/main" id="{EFD2C540-6CDF-CCDF-BE7B-3B3FAC37DE3C}"/>
              </a:ext>
            </a:extLst>
          </p:cNvPr>
          <p:cNvSpPr/>
          <p:nvPr/>
        </p:nvSpPr>
        <p:spPr>
          <a:xfrm>
            <a:off x="4122628" y="4161058"/>
            <a:ext cx="702865" cy="70605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95000"/>
                  <a:lumOff val="5000"/>
                </a:schemeClr>
              </a:solidFill>
            </a:endParaRPr>
          </a:p>
        </p:txBody>
      </p:sp>
      <p:sp>
        <p:nvSpPr>
          <p:cNvPr id="22" name="Oval 46">
            <a:extLst>
              <a:ext uri="{FF2B5EF4-FFF2-40B4-BE49-F238E27FC236}">
                <a16:creationId xmlns:a16="http://schemas.microsoft.com/office/drawing/2014/main" id="{696B2677-2AD0-DC5D-2009-0ADBA3A5CB69}"/>
              </a:ext>
            </a:extLst>
          </p:cNvPr>
          <p:cNvSpPr/>
          <p:nvPr/>
        </p:nvSpPr>
        <p:spPr>
          <a:xfrm>
            <a:off x="4199389" y="4225030"/>
            <a:ext cx="569559" cy="5491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95000"/>
                  <a:lumOff val="5000"/>
                </a:schemeClr>
              </a:solidFill>
            </a:endParaRPr>
          </a:p>
        </p:txBody>
      </p:sp>
      <p:sp>
        <p:nvSpPr>
          <p:cNvPr id="23" name="TextBox 65">
            <a:extLst>
              <a:ext uri="{FF2B5EF4-FFF2-40B4-BE49-F238E27FC236}">
                <a16:creationId xmlns:a16="http://schemas.microsoft.com/office/drawing/2014/main" id="{0132EE68-202A-2AD7-B958-466F6D0053F1}"/>
              </a:ext>
            </a:extLst>
          </p:cNvPr>
          <p:cNvSpPr txBox="1"/>
          <p:nvPr/>
        </p:nvSpPr>
        <p:spPr>
          <a:xfrm>
            <a:off x="4132980" y="4283255"/>
            <a:ext cx="62302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tx1">
                    <a:lumMod val="95000"/>
                    <a:lumOff val="5000"/>
                  </a:schemeClr>
                </a:solidFill>
                <a:latin typeface="Georgia Pro Cond" panose="02040506050405020303" pitchFamily="18" charset="0"/>
              </a:rPr>
              <a:t>07</a:t>
            </a:r>
            <a:endParaRPr lang="en-IN" sz="2400" dirty="0"/>
          </a:p>
        </p:txBody>
      </p:sp>
      <p:sp>
        <p:nvSpPr>
          <p:cNvPr id="24" name="TextBox 78">
            <a:extLst>
              <a:ext uri="{FF2B5EF4-FFF2-40B4-BE49-F238E27FC236}">
                <a16:creationId xmlns:a16="http://schemas.microsoft.com/office/drawing/2014/main" id="{2288DBF5-87C7-CD8A-BA0F-454B808276F6}"/>
              </a:ext>
            </a:extLst>
          </p:cNvPr>
          <p:cNvSpPr txBox="1"/>
          <p:nvPr/>
        </p:nvSpPr>
        <p:spPr>
          <a:xfrm>
            <a:off x="3843951" y="4838187"/>
            <a:ext cx="2109166"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spcBef>
                <a:spcPct val="20000"/>
              </a:spcBef>
              <a:defRPr/>
            </a:pPr>
            <a:r>
              <a:rPr lang="en-US" sz="1400" b="1" dirty="0">
                <a:solidFill>
                  <a:schemeClr val="tx1">
                    <a:lumMod val="95000"/>
                    <a:lumOff val="5000"/>
                  </a:schemeClr>
                </a:solidFill>
                <a:latin typeface="Georgia" panose="02040502050405020303" pitchFamily="18" charset="0"/>
              </a:rPr>
              <a:t>DEPLOIMENT</a:t>
            </a:r>
            <a:endParaRPr lang="en-US" sz="200" b="1" dirty="0">
              <a:solidFill>
                <a:srgbClr val="4D4D4D"/>
              </a:solidFill>
              <a:latin typeface="Candara" panose="020E0502030303020204" pitchFamily="34" charset="0"/>
            </a:endParaRPr>
          </a:p>
        </p:txBody>
      </p:sp>
    </p:spTree>
    <p:extLst>
      <p:ext uri="{BB962C8B-B14F-4D97-AF65-F5344CB8AC3E}">
        <p14:creationId xmlns:p14="http://schemas.microsoft.com/office/powerpoint/2010/main" val="125968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500"/>
                                        <p:tgtEl>
                                          <p:spTgt spid="3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500"/>
                                        <p:tgtEl>
                                          <p:spTgt spid="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9"/>
                                        </p:tgtEl>
                                        <p:attrNameLst>
                                          <p:attrName>style.visibility</p:attrName>
                                        </p:attrNameLst>
                                      </p:cBhvr>
                                      <p:to>
                                        <p:strVal val="visible"/>
                                      </p:to>
                                    </p:set>
                                    <p:animEffect transition="in" filter="fade">
                                      <p:cBhvr>
                                        <p:cTn id="107" dur="500"/>
                                        <p:tgtEl>
                                          <p:spTgt spid="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fade">
                                      <p:cBhvr>
                                        <p:cTn id="110" dur="500"/>
                                        <p:tgtEl>
                                          <p:spTgt spid="3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fade">
                                      <p:cBhvr>
                                        <p:cTn id="113" dur="500"/>
                                        <p:tgtEl>
                                          <p:spTgt spid="37"/>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fade">
                                      <p:cBhvr>
                                        <p:cTn id="116" dur="500"/>
                                        <p:tgtEl>
                                          <p:spTgt spid="38"/>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fade">
                                      <p:cBhvr>
                                        <p:cTn id="124" dur="500"/>
                                        <p:tgtEl>
                                          <p:spTgt spid="1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fade">
                                      <p:cBhvr>
                                        <p:cTn id="127" dur="500"/>
                                        <p:tgtEl>
                                          <p:spTgt spid="2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fade">
                                      <p:cBhvr>
                                        <p:cTn id="130" dur="500"/>
                                        <p:tgtEl>
                                          <p:spTgt spid="23"/>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fade">
                                      <p:cBhvr>
                                        <p:cTn id="1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p:bldP spid="17" grpId="0" animBg="1"/>
      <p:bldP spid="18" grpId="0" animBg="1"/>
      <p:bldP spid="19" grpId="0"/>
      <p:bldP spid="20" grpId="0" animBg="1"/>
      <p:bldP spid="21" grpId="0" animBg="1"/>
      <p:bldP spid="27" grpId="0"/>
      <p:bldP spid="28" grpId="0"/>
      <p:bldP spid="33" grpId="0" animBg="1"/>
      <p:bldP spid="34" grpId="0" animBg="1"/>
      <p:bldP spid="35" grpId="0"/>
      <p:bldP spid="36" grpId="0" animBg="1"/>
      <p:bldP spid="37" grpId="0" animBg="1"/>
      <p:bldP spid="38" grpId="0"/>
      <p:bldP spid="39" grpId="0" animBg="1"/>
      <p:bldP spid="2" grpId="0"/>
      <p:bldP spid="40" grpId="0"/>
      <p:bldP spid="41" grpId="0"/>
      <p:bldP spid="42" grpId="0"/>
      <p:bldP spid="43" grpId="0"/>
      <p:bldP spid="44" grpId="0"/>
      <p:bldP spid="13" grpId="0" animBg="1"/>
      <p:bldP spid="22" grpId="0" animBg="1"/>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4" y="226354"/>
            <a:ext cx="8246070" cy="610820"/>
          </a:xfrm>
        </p:spPr>
        <p:txBody>
          <a:bodyPr>
            <a:normAutofit/>
          </a:bodyPr>
          <a:lstStyle/>
          <a:p>
            <a:r>
              <a:rPr lang="en-US" sz="2400" dirty="0" err="1">
                <a:solidFill>
                  <a:prstClr val="white"/>
                </a:solidFill>
              </a:rPr>
              <a:t>Pré-traitement</a:t>
            </a:r>
            <a:r>
              <a:rPr lang="en-US" sz="2400" dirty="0">
                <a:solidFill>
                  <a:prstClr val="white"/>
                </a:solidFill>
              </a:rPr>
              <a:t> des </a:t>
            </a:r>
            <a:r>
              <a:rPr lang="en-US" sz="2400" dirty="0" err="1">
                <a:solidFill>
                  <a:prstClr val="white"/>
                </a:solidFill>
              </a:rPr>
              <a:t>données</a:t>
            </a:r>
            <a:r>
              <a:rPr lang="en-US" sz="2400" dirty="0">
                <a:solidFill>
                  <a:prstClr val="white"/>
                </a:solidFill>
              </a:rPr>
              <a:t> </a:t>
            </a:r>
            <a:endParaRPr lang="en-US" dirty="0"/>
          </a:p>
        </p:txBody>
      </p:sp>
      <p:sp>
        <p:nvSpPr>
          <p:cNvPr id="2" name="Slide Number Placeholder 1">
            <a:extLst>
              <a:ext uri="{FF2B5EF4-FFF2-40B4-BE49-F238E27FC236}">
                <a16:creationId xmlns:a16="http://schemas.microsoft.com/office/drawing/2014/main" id="{76210489-F3D5-F44F-C155-2BA2AEE83BAF}"/>
              </a:ext>
            </a:extLst>
          </p:cNvPr>
          <p:cNvSpPr>
            <a:spLocks noGrp="1"/>
          </p:cNvSpPr>
          <p:nvPr>
            <p:ph type="sldNum" sz="quarter" idx="12"/>
          </p:nvPr>
        </p:nvSpPr>
        <p:spPr/>
        <p:txBody>
          <a:bodyPr/>
          <a:lstStyle/>
          <a:p>
            <a:fld id="{B82CCC60-E8CD-4174-8B1A-7DF615B22EEF}" type="slidenum">
              <a:rPr lang="en-US" smtClean="0"/>
              <a:pPr/>
              <a:t>20</a:t>
            </a:fld>
            <a:endParaRPr lang="en-US"/>
          </a:p>
        </p:txBody>
      </p:sp>
      <p:sp>
        <p:nvSpPr>
          <p:cNvPr id="10" name="TextBox 9">
            <a:extLst>
              <a:ext uri="{FF2B5EF4-FFF2-40B4-BE49-F238E27FC236}">
                <a16:creationId xmlns:a16="http://schemas.microsoft.com/office/drawing/2014/main" id="{9651200F-18EF-409D-9881-5D6BF25703E7}"/>
              </a:ext>
            </a:extLst>
          </p:cNvPr>
          <p:cNvSpPr txBox="1"/>
          <p:nvPr/>
        </p:nvSpPr>
        <p:spPr>
          <a:xfrm>
            <a:off x="126125" y="1111470"/>
            <a:ext cx="6085490" cy="646331"/>
          </a:xfrm>
          <a:prstGeom prst="rect">
            <a:avLst/>
          </a:prstGeom>
          <a:noFill/>
        </p:spPr>
        <p:txBody>
          <a:bodyPr wrap="square" rtlCol="0">
            <a:spAutoFit/>
          </a:bodyPr>
          <a:lstStyle/>
          <a:p>
            <a:pPr marL="285750" indent="-285750">
              <a:buFont typeface="Wingdings" panose="05000000000000000000" pitchFamily="2" charset="2"/>
              <a:buChar char="ü"/>
            </a:pPr>
            <a:r>
              <a:rPr lang="fr-FR" dirty="0">
                <a:solidFill>
                  <a:schemeClr val="accent1"/>
                </a:solidFill>
                <a:latin typeface="Roboto" panose="02000000000000000000" pitchFamily="2" charset="0"/>
              </a:rPr>
              <a:t>Création des collection d’entrainement et de test </a:t>
            </a:r>
            <a:r>
              <a:rPr lang="fr-FR" b="1" dirty="0"/>
              <a:t>:</a:t>
            </a:r>
          </a:p>
          <a:p>
            <a:r>
              <a:rPr lang="en-CA" dirty="0">
                <a:solidFill>
                  <a:schemeClr val="accent1"/>
                </a:solidFill>
                <a:latin typeface="Roboto" panose="02000000000000000000" pitchFamily="2" charset="0"/>
              </a:rPr>
              <a:t> </a:t>
            </a:r>
          </a:p>
        </p:txBody>
      </p:sp>
      <p:sp>
        <p:nvSpPr>
          <p:cNvPr id="7" name="Google Shape;428;p37">
            <a:extLst>
              <a:ext uri="{FF2B5EF4-FFF2-40B4-BE49-F238E27FC236}">
                <a16:creationId xmlns:a16="http://schemas.microsoft.com/office/drawing/2014/main" id="{394EE42D-4F23-899F-8106-2EC509DFB5F2}"/>
              </a:ext>
            </a:extLst>
          </p:cNvPr>
          <p:cNvSpPr txBox="1">
            <a:spLocks/>
          </p:cNvSpPr>
          <p:nvPr/>
        </p:nvSpPr>
        <p:spPr>
          <a:xfrm>
            <a:off x="601670" y="1808224"/>
            <a:ext cx="7307104" cy="2852033"/>
          </a:xfrm>
          <a:prstGeom prst="rect">
            <a:avLst/>
          </a:prstGeom>
        </p:spPr>
        <p:txBody>
          <a:bodyPr spcFirstLastPara="1" wrap="square" lIns="91425" tIns="91425" rIns="91425" bIns="91425" anchor="t"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600" dirty="0"/>
              <a:t>On va diviser le </a:t>
            </a:r>
            <a:r>
              <a:rPr lang="fr-FR" sz="1600" dirty="0" err="1"/>
              <a:t>dataset</a:t>
            </a:r>
            <a:r>
              <a:rPr lang="fr-FR" sz="1600" dirty="0"/>
              <a:t> en deux parties :</a:t>
            </a:r>
            <a:endParaRPr lang="fr-FR" sz="1600" b="1" dirty="0"/>
          </a:p>
        </p:txBody>
      </p:sp>
      <p:sp>
        <p:nvSpPr>
          <p:cNvPr id="8" name="Rectangle 7">
            <a:extLst>
              <a:ext uri="{FF2B5EF4-FFF2-40B4-BE49-F238E27FC236}">
                <a16:creationId xmlns:a16="http://schemas.microsoft.com/office/drawing/2014/main" id="{96BDA8A1-3E46-0114-323F-AE1377456059}"/>
              </a:ext>
            </a:extLst>
          </p:cNvPr>
          <p:cNvSpPr/>
          <p:nvPr/>
        </p:nvSpPr>
        <p:spPr>
          <a:xfrm>
            <a:off x="1476443" y="2968089"/>
            <a:ext cx="5948855" cy="72521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224AD697-B04D-0F50-96BA-EE170E7330B0}"/>
              </a:ext>
            </a:extLst>
          </p:cNvPr>
          <p:cNvSpPr/>
          <p:nvPr/>
        </p:nvSpPr>
        <p:spPr>
          <a:xfrm>
            <a:off x="1476443" y="2968088"/>
            <a:ext cx="4745422" cy="725215"/>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A9867F5D-53E0-E6C4-1215-AC928317B799}"/>
              </a:ext>
            </a:extLst>
          </p:cNvPr>
          <p:cNvSpPr/>
          <p:nvPr/>
        </p:nvSpPr>
        <p:spPr>
          <a:xfrm>
            <a:off x="6221865" y="2968087"/>
            <a:ext cx="1203433" cy="725215"/>
          </a:xfrm>
          <a:prstGeom prst="rect">
            <a:avLst/>
          </a:prstGeom>
          <a:solidFill>
            <a:schemeClr val="accent6">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F4339B81-EF3C-C0C7-F797-E42238C3E06A}"/>
              </a:ext>
            </a:extLst>
          </p:cNvPr>
          <p:cNvSpPr/>
          <p:nvPr/>
        </p:nvSpPr>
        <p:spPr>
          <a:xfrm>
            <a:off x="3552438" y="3176806"/>
            <a:ext cx="593432" cy="307777"/>
          </a:xfrm>
          <a:prstGeom prst="rect">
            <a:avLst/>
          </a:prstGeom>
        </p:spPr>
        <p:txBody>
          <a:bodyPr wrap="none">
            <a:spAutoFit/>
          </a:bodyPr>
          <a:lstStyle/>
          <a:p>
            <a:r>
              <a:rPr lang="fr-FR" b="1" dirty="0"/>
              <a:t>70% </a:t>
            </a:r>
          </a:p>
        </p:txBody>
      </p:sp>
      <p:sp>
        <p:nvSpPr>
          <p:cNvPr id="13" name="Rectangle 12">
            <a:extLst>
              <a:ext uri="{FF2B5EF4-FFF2-40B4-BE49-F238E27FC236}">
                <a16:creationId xmlns:a16="http://schemas.microsoft.com/office/drawing/2014/main" id="{63513C5F-1310-D4E7-5339-DA9976CB7D36}"/>
              </a:ext>
            </a:extLst>
          </p:cNvPr>
          <p:cNvSpPr/>
          <p:nvPr/>
        </p:nvSpPr>
        <p:spPr>
          <a:xfrm>
            <a:off x="6502019" y="3176804"/>
            <a:ext cx="643125" cy="307777"/>
          </a:xfrm>
          <a:prstGeom prst="rect">
            <a:avLst/>
          </a:prstGeom>
        </p:spPr>
        <p:txBody>
          <a:bodyPr wrap="none">
            <a:spAutoFit/>
          </a:bodyPr>
          <a:lstStyle/>
          <a:p>
            <a:pPr marL="0" indent="0"/>
            <a:r>
              <a:rPr lang="fr-FR" b="1" dirty="0"/>
              <a:t> 30% </a:t>
            </a:r>
          </a:p>
        </p:txBody>
      </p:sp>
      <p:sp>
        <p:nvSpPr>
          <p:cNvPr id="14" name="Left Brace 13">
            <a:extLst>
              <a:ext uri="{FF2B5EF4-FFF2-40B4-BE49-F238E27FC236}">
                <a16:creationId xmlns:a16="http://schemas.microsoft.com/office/drawing/2014/main" id="{DAC11F03-123E-5706-3E7A-42C79D49CB60}"/>
              </a:ext>
            </a:extLst>
          </p:cNvPr>
          <p:cNvSpPr/>
          <p:nvPr/>
        </p:nvSpPr>
        <p:spPr>
          <a:xfrm rot="16200000">
            <a:off x="3661071" y="1717391"/>
            <a:ext cx="376165" cy="4745422"/>
          </a:xfrm>
          <a:prstGeom prst="leftBrac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Rectangle 14">
            <a:extLst>
              <a:ext uri="{FF2B5EF4-FFF2-40B4-BE49-F238E27FC236}">
                <a16:creationId xmlns:a16="http://schemas.microsoft.com/office/drawing/2014/main" id="{5434F451-5C2F-6B0A-C346-3F9646DD1CA7}"/>
              </a:ext>
            </a:extLst>
          </p:cNvPr>
          <p:cNvSpPr/>
          <p:nvPr/>
        </p:nvSpPr>
        <p:spPr>
          <a:xfrm>
            <a:off x="3585571" y="4403157"/>
            <a:ext cx="622286" cy="307777"/>
          </a:xfrm>
          <a:prstGeom prst="rect">
            <a:avLst/>
          </a:prstGeom>
        </p:spPr>
        <p:txBody>
          <a:bodyPr wrap="none">
            <a:spAutoFit/>
          </a:bodyPr>
          <a:lstStyle/>
          <a:p>
            <a:r>
              <a:rPr lang="fr-FR" b="1" dirty="0">
                <a:latin typeface="Figtree" panose="020B0604020202020204" charset="0"/>
              </a:rPr>
              <a:t>Train</a:t>
            </a:r>
          </a:p>
        </p:txBody>
      </p:sp>
      <p:sp>
        <p:nvSpPr>
          <p:cNvPr id="16" name="Left Brace 15">
            <a:extLst>
              <a:ext uri="{FF2B5EF4-FFF2-40B4-BE49-F238E27FC236}">
                <a16:creationId xmlns:a16="http://schemas.microsoft.com/office/drawing/2014/main" id="{2A791659-ED2C-AE87-4054-B5903063D656}"/>
              </a:ext>
            </a:extLst>
          </p:cNvPr>
          <p:cNvSpPr/>
          <p:nvPr/>
        </p:nvSpPr>
        <p:spPr>
          <a:xfrm rot="16200000">
            <a:off x="6635500" y="3488385"/>
            <a:ext cx="376165" cy="1203434"/>
          </a:xfrm>
          <a:prstGeom prst="leftBrace">
            <a:avLst/>
          </a:prstGeom>
          <a:noFill/>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Rectangle 16">
            <a:extLst>
              <a:ext uri="{FF2B5EF4-FFF2-40B4-BE49-F238E27FC236}">
                <a16:creationId xmlns:a16="http://schemas.microsoft.com/office/drawing/2014/main" id="{E05CD29C-B640-FE29-9E43-2FC69FFEADAE}"/>
              </a:ext>
            </a:extLst>
          </p:cNvPr>
          <p:cNvSpPr/>
          <p:nvPr/>
        </p:nvSpPr>
        <p:spPr>
          <a:xfrm>
            <a:off x="6638565" y="4352480"/>
            <a:ext cx="543739" cy="307777"/>
          </a:xfrm>
          <a:prstGeom prst="rect">
            <a:avLst/>
          </a:prstGeom>
        </p:spPr>
        <p:txBody>
          <a:bodyPr wrap="none">
            <a:spAutoFit/>
          </a:bodyPr>
          <a:lstStyle/>
          <a:p>
            <a:r>
              <a:rPr lang="fr-FR" b="1" dirty="0">
                <a:latin typeface="Figtree" panose="020B0604020202020204" charset="0"/>
              </a:rPr>
              <a:t>Test</a:t>
            </a:r>
          </a:p>
        </p:txBody>
      </p:sp>
    </p:spTree>
    <p:extLst>
      <p:ext uri="{BB962C8B-B14F-4D97-AF65-F5344CB8AC3E}">
        <p14:creationId xmlns:p14="http://schemas.microsoft.com/office/powerpoint/2010/main" val="89830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par>
                                <p:cTn id="53" presetID="47" presetClass="entr" presetSubtype="0" fill="hold"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1000"/>
                                        <p:tgtEl>
                                          <p:spTgt spid="13">
                                            <p:txEl>
                                              <p:pRg st="0" end="0"/>
                                            </p:txEl>
                                          </p:spTgt>
                                        </p:tgtEl>
                                      </p:cBhvr>
                                    </p:animEffect>
                                    <p:anim calcmode="lin" valueType="num">
                                      <p:cBhvr>
                                        <p:cTn id="56"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1000"/>
                                        <p:tgtEl>
                                          <p:spTgt spid="16"/>
                                        </p:tgtEl>
                                      </p:cBhvr>
                                    </p:animEffect>
                                    <p:anim calcmode="lin" valueType="num">
                                      <p:cBhvr>
                                        <p:cTn id="61" dur="1000" fill="hold"/>
                                        <p:tgtEl>
                                          <p:spTgt spid="16"/>
                                        </p:tgtEl>
                                        <p:attrNameLst>
                                          <p:attrName>ppt_x</p:attrName>
                                        </p:attrNameLst>
                                      </p:cBhvr>
                                      <p:tavLst>
                                        <p:tav tm="0">
                                          <p:val>
                                            <p:strVal val="#ppt_x"/>
                                          </p:val>
                                        </p:tav>
                                        <p:tav tm="100000">
                                          <p:val>
                                            <p:strVal val="#ppt_x"/>
                                          </p:val>
                                        </p:tav>
                                      </p:tavLst>
                                    </p:anim>
                                    <p:anim calcmode="lin" valueType="num">
                                      <p:cBhvr>
                                        <p:cTn id="62" dur="1000" fill="hold"/>
                                        <p:tgtEl>
                                          <p:spTgt spid="1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1000"/>
                                        <p:tgtEl>
                                          <p:spTgt spid="17"/>
                                        </p:tgtEl>
                                      </p:cBhvr>
                                    </p:animEffect>
                                    <p:anim calcmode="lin" valueType="num">
                                      <p:cBhvr>
                                        <p:cTn id="66" dur="1000" fill="hold"/>
                                        <p:tgtEl>
                                          <p:spTgt spid="17"/>
                                        </p:tgtEl>
                                        <p:attrNameLst>
                                          <p:attrName>ppt_x</p:attrName>
                                        </p:attrNameLst>
                                      </p:cBhvr>
                                      <p:tavLst>
                                        <p:tav tm="0">
                                          <p:val>
                                            <p:strVal val="#ppt_x"/>
                                          </p:val>
                                        </p:tav>
                                        <p:tav tm="100000">
                                          <p:val>
                                            <p:strVal val="#ppt_x"/>
                                          </p:val>
                                        </p:tav>
                                      </p:tavLst>
                                    </p:anim>
                                    <p:anim calcmode="lin" valueType="num">
                                      <p:cBhvr>
                                        <p:cTn id="6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7" grpId="0"/>
      <p:bldP spid="8" grpId="0" animBg="1"/>
      <p:bldP spid="9" grpId="0" animBg="1"/>
      <p:bldP spid="11" grpId="0" animBg="1"/>
      <p:bldP spid="12" grpId="0"/>
      <p:bldP spid="14" grpId="0" animBg="1"/>
      <p:bldP spid="15" grpId="0"/>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7930" y="281175"/>
            <a:ext cx="8246070" cy="610820"/>
          </a:xfrm>
        </p:spPr>
        <p:txBody>
          <a:bodyPr>
            <a:normAutofit fontScale="90000"/>
          </a:bodyPr>
          <a:lstStyle/>
          <a:p>
            <a:r>
              <a:rPr lang="en-US" dirty="0"/>
              <a:t>Models et Evaluation</a:t>
            </a:r>
          </a:p>
        </p:txBody>
      </p:sp>
      <p:sp>
        <p:nvSpPr>
          <p:cNvPr id="2" name="Slide Number Placeholder 1">
            <a:extLst>
              <a:ext uri="{FF2B5EF4-FFF2-40B4-BE49-F238E27FC236}">
                <a16:creationId xmlns:a16="http://schemas.microsoft.com/office/drawing/2014/main" id="{C5F4B8AD-0A79-066B-8BD9-567B7368F4B3}"/>
              </a:ext>
            </a:extLst>
          </p:cNvPr>
          <p:cNvSpPr>
            <a:spLocks noGrp="1"/>
          </p:cNvSpPr>
          <p:nvPr>
            <p:ph type="sldNum" sz="quarter" idx="12"/>
          </p:nvPr>
        </p:nvSpPr>
        <p:spPr/>
        <p:txBody>
          <a:bodyPr/>
          <a:lstStyle/>
          <a:p>
            <a:fld id="{B82CCC60-E8CD-4174-8B1A-7DF615B22EEF}" type="slidenum">
              <a:rPr lang="en-US" smtClean="0"/>
              <a:pPr/>
              <a:t>21</a:t>
            </a:fld>
            <a:endParaRPr lang="en-US"/>
          </a:p>
        </p:txBody>
      </p:sp>
      <p:sp>
        <p:nvSpPr>
          <p:cNvPr id="9" name="Rectangle 8">
            <a:extLst>
              <a:ext uri="{FF2B5EF4-FFF2-40B4-BE49-F238E27FC236}">
                <a16:creationId xmlns:a16="http://schemas.microsoft.com/office/drawing/2014/main" id="{21AB33BE-6217-290C-5EF7-21517F16D5C4}"/>
              </a:ext>
            </a:extLst>
          </p:cNvPr>
          <p:cNvSpPr/>
          <p:nvPr/>
        </p:nvSpPr>
        <p:spPr>
          <a:xfrm>
            <a:off x="219782" y="1802818"/>
            <a:ext cx="8704184" cy="923330"/>
          </a:xfrm>
          <a:prstGeom prst="rect">
            <a:avLst/>
          </a:prstGeom>
        </p:spPr>
        <p:txBody>
          <a:bodyPr wrap="square">
            <a:spAutoFit/>
          </a:bodyPr>
          <a:lstStyle/>
          <a:p>
            <a:r>
              <a:rPr lang="fr-FR" dirty="0">
                <a:latin typeface="Figtree" panose="020B0604020202020204" charset="0"/>
              </a:rPr>
              <a:t>Pour sélectionner l'algorithme de classification le plus approprié, nous avons testé plusieurs algorithmes et évaluer ces algorithmes avec </a:t>
            </a:r>
            <a:r>
              <a:rPr lang="fr-FR" dirty="0" err="1">
                <a:latin typeface="Figtree" panose="020B0604020202020204" charset="0"/>
              </a:rPr>
              <a:t>GridSearch</a:t>
            </a:r>
            <a:r>
              <a:rPr lang="fr-FR" dirty="0">
                <a:latin typeface="Figtree" panose="020B0604020202020204" charset="0"/>
              </a:rPr>
              <a:t> et comparé leurs performances. Les algorithmes utilisés dans notre étude sont les suivants :</a:t>
            </a:r>
          </a:p>
        </p:txBody>
      </p:sp>
      <p:sp>
        <p:nvSpPr>
          <p:cNvPr id="12" name="Title 3">
            <a:extLst>
              <a:ext uri="{FF2B5EF4-FFF2-40B4-BE49-F238E27FC236}">
                <a16:creationId xmlns:a16="http://schemas.microsoft.com/office/drawing/2014/main" id="{DD5B4D8A-5F55-EF0D-863C-7A3166528983}"/>
              </a:ext>
            </a:extLst>
          </p:cNvPr>
          <p:cNvSpPr txBox="1">
            <a:spLocks/>
          </p:cNvSpPr>
          <p:nvPr/>
        </p:nvSpPr>
        <p:spPr>
          <a:xfrm>
            <a:off x="448966" y="330547"/>
            <a:ext cx="8550976" cy="602395"/>
          </a:xfrm>
          <a:prstGeom prst="rect">
            <a:avLst/>
          </a:prstGeom>
        </p:spPr>
        <p:txBody>
          <a:bodyPr vert="horz" lIns="91440" tIns="45720" rIns="91440" bIns="45720" rtlCol="0" anchor="ctr">
            <a:normAutofit fontScale="52500" lnSpcReduction="20000"/>
          </a:bodyPr>
          <a:lstStyle>
            <a:lvl1pPr algn="r"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br>
              <a:rPr lang="en-US" b="1" dirty="0">
                <a:solidFill>
                  <a:schemeClr val="tx1">
                    <a:lumMod val="95000"/>
                    <a:lumOff val="5000"/>
                  </a:schemeClr>
                </a:solidFill>
                <a:latin typeface="Georgia" panose="02040502050405020303" pitchFamily="18" charset="0"/>
              </a:rPr>
            </a:br>
            <a:r>
              <a:rPr lang="en-US" dirty="0"/>
              <a:t> </a:t>
            </a:r>
          </a:p>
        </p:txBody>
      </p:sp>
      <p:pic>
        <p:nvPicPr>
          <p:cNvPr id="14" name="Picture 13" descr="A pencil and paper with a graph&#10;&#10;Description automatically generated">
            <a:extLst>
              <a:ext uri="{FF2B5EF4-FFF2-40B4-BE49-F238E27FC236}">
                <a16:creationId xmlns:a16="http://schemas.microsoft.com/office/drawing/2014/main" id="{CE702334-74E1-59ED-5E85-73E29C0345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1832" y="2753125"/>
            <a:ext cx="1221568" cy="822214"/>
          </a:xfrm>
          <a:prstGeom prst="rect">
            <a:avLst/>
          </a:prstGeom>
        </p:spPr>
      </p:pic>
      <p:pic>
        <p:nvPicPr>
          <p:cNvPr id="16" name="Picture 15">
            <a:extLst>
              <a:ext uri="{FF2B5EF4-FFF2-40B4-BE49-F238E27FC236}">
                <a16:creationId xmlns:a16="http://schemas.microsoft.com/office/drawing/2014/main" id="{D8895FD9-6F3A-A222-1099-F9FE8E9B3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6655" y="2724455"/>
            <a:ext cx="2290439" cy="1355775"/>
          </a:xfrm>
          <a:prstGeom prst="rect">
            <a:avLst/>
          </a:prstGeom>
        </p:spPr>
      </p:pic>
      <p:pic>
        <p:nvPicPr>
          <p:cNvPr id="17" name="Picture 16">
            <a:extLst>
              <a:ext uri="{FF2B5EF4-FFF2-40B4-BE49-F238E27FC236}">
                <a16:creationId xmlns:a16="http://schemas.microsoft.com/office/drawing/2014/main" id="{F841D37B-5F43-D4AA-3B59-FBBC14FDF0B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670" y="2587469"/>
            <a:ext cx="1707690" cy="1281507"/>
          </a:xfrm>
          <a:prstGeom prst="rect">
            <a:avLst/>
          </a:prstGeom>
        </p:spPr>
      </p:pic>
      <p:pic>
        <p:nvPicPr>
          <p:cNvPr id="18" name="Picture 17">
            <a:extLst>
              <a:ext uri="{FF2B5EF4-FFF2-40B4-BE49-F238E27FC236}">
                <a16:creationId xmlns:a16="http://schemas.microsoft.com/office/drawing/2014/main" id="{42F11090-A137-D696-2A35-487CCDFE46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03177" y="3757388"/>
            <a:ext cx="1623478" cy="1623478"/>
          </a:xfrm>
          <a:prstGeom prst="rect">
            <a:avLst/>
          </a:prstGeom>
        </p:spPr>
      </p:pic>
      <p:pic>
        <p:nvPicPr>
          <p:cNvPr id="19" name="Picture 2" descr="Random forest - Wikipedia">
            <a:extLst>
              <a:ext uri="{FF2B5EF4-FFF2-40B4-BE49-F238E27FC236}">
                <a16:creationId xmlns:a16="http://schemas.microsoft.com/office/drawing/2014/main" id="{611AE49F-22AC-C3AA-F938-4D2A2C6AB7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454727" y="3776373"/>
            <a:ext cx="1747105" cy="131032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5146763-D54A-BDB2-7217-270F8C608190}"/>
              </a:ext>
            </a:extLst>
          </p:cNvPr>
          <p:cNvSpPr txBox="1"/>
          <p:nvPr/>
        </p:nvSpPr>
        <p:spPr>
          <a:xfrm>
            <a:off x="171550" y="1199704"/>
            <a:ext cx="6085490" cy="369332"/>
          </a:xfrm>
          <a:prstGeom prst="rect">
            <a:avLst/>
          </a:prstGeom>
          <a:noFill/>
        </p:spPr>
        <p:txBody>
          <a:bodyPr wrap="square" rtlCol="0">
            <a:spAutoFit/>
          </a:bodyPr>
          <a:lstStyle/>
          <a:p>
            <a:pPr marL="285750" indent="-285750">
              <a:buFont typeface="Wingdings" panose="05000000000000000000" pitchFamily="2" charset="2"/>
              <a:buChar char="ü"/>
            </a:pPr>
            <a:r>
              <a:rPr lang="fr-FR" dirty="0">
                <a:solidFill>
                  <a:schemeClr val="accent1"/>
                </a:solidFill>
                <a:latin typeface="Roboto" panose="02000000000000000000" pitchFamily="2" charset="0"/>
              </a:rPr>
              <a:t>Les algorithmes</a:t>
            </a:r>
            <a:endParaRPr lang="fr-FR" b="1" dirty="0"/>
          </a:p>
        </p:txBody>
      </p:sp>
    </p:spTree>
    <p:extLst>
      <p:ext uri="{BB962C8B-B14F-4D97-AF65-F5344CB8AC3E}">
        <p14:creationId xmlns:p14="http://schemas.microsoft.com/office/powerpoint/2010/main" val="30364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down)">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down)">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down)">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2"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7930" y="281175"/>
            <a:ext cx="8246070" cy="610820"/>
          </a:xfrm>
        </p:spPr>
        <p:txBody>
          <a:bodyPr>
            <a:normAutofit fontScale="90000"/>
          </a:bodyPr>
          <a:lstStyle/>
          <a:p>
            <a:r>
              <a:rPr lang="en-US" dirty="0"/>
              <a:t>Models et Evaluation</a:t>
            </a:r>
          </a:p>
        </p:txBody>
      </p:sp>
      <p:sp>
        <p:nvSpPr>
          <p:cNvPr id="2" name="Slide Number Placeholder 1">
            <a:extLst>
              <a:ext uri="{FF2B5EF4-FFF2-40B4-BE49-F238E27FC236}">
                <a16:creationId xmlns:a16="http://schemas.microsoft.com/office/drawing/2014/main" id="{C5F4B8AD-0A79-066B-8BD9-567B7368F4B3}"/>
              </a:ext>
            </a:extLst>
          </p:cNvPr>
          <p:cNvSpPr>
            <a:spLocks noGrp="1"/>
          </p:cNvSpPr>
          <p:nvPr>
            <p:ph type="sldNum" sz="quarter" idx="12"/>
          </p:nvPr>
        </p:nvSpPr>
        <p:spPr/>
        <p:txBody>
          <a:bodyPr/>
          <a:lstStyle/>
          <a:p>
            <a:fld id="{B82CCC60-E8CD-4174-8B1A-7DF615B22EEF}" type="slidenum">
              <a:rPr lang="en-US" smtClean="0"/>
              <a:pPr/>
              <a:t>22</a:t>
            </a:fld>
            <a:endParaRPr lang="en-US"/>
          </a:p>
        </p:txBody>
      </p:sp>
      <p:pic>
        <p:nvPicPr>
          <p:cNvPr id="6" name="Picture 5">
            <a:extLst>
              <a:ext uri="{FF2B5EF4-FFF2-40B4-BE49-F238E27FC236}">
                <a16:creationId xmlns:a16="http://schemas.microsoft.com/office/drawing/2014/main" id="{0A3DCB84-83A4-21C0-11EA-591A7E9155C3}"/>
              </a:ext>
            </a:extLst>
          </p:cNvPr>
          <p:cNvPicPr>
            <a:picLocks noChangeAspect="1"/>
          </p:cNvPicPr>
          <p:nvPr/>
        </p:nvPicPr>
        <p:blipFill>
          <a:blip r:embed="rId3"/>
          <a:stretch>
            <a:fillRect/>
          </a:stretch>
        </p:blipFill>
        <p:spPr>
          <a:xfrm>
            <a:off x="754375" y="2150649"/>
            <a:ext cx="7186285" cy="1795446"/>
          </a:xfrm>
          <a:prstGeom prst="rect">
            <a:avLst/>
          </a:prstGeom>
        </p:spPr>
      </p:pic>
      <p:sp>
        <p:nvSpPr>
          <p:cNvPr id="8" name="TextBox 7">
            <a:extLst>
              <a:ext uri="{FF2B5EF4-FFF2-40B4-BE49-F238E27FC236}">
                <a16:creationId xmlns:a16="http://schemas.microsoft.com/office/drawing/2014/main" id="{3F91D69B-773F-3866-1A7D-425B9059B5E2}"/>
              </a:ext>
            </a:extLst>
          </p:cNvPr>
          <p:cNvSpPr txBox="1"/>
          <p:nvPr/>
        </p:nvSpPr>
        <p:spPr>
          <a:xfrm>
            <a:off x="0" y="1197405"/>
            <a:ext cx="6228413" cy="369332"/>
          </a:xfrm>
          <a:prstGeom prst="rect">
            <a:avLst/>
          </a:prstGeom>
          <a:noFill/>
        </p:spPr>
        <p:txBody>
          <a:bodyPr wrap="square">
            <a:spAutoFit/>
          </a:bodyPr>
          <a:lstStyle/>
          <a:p>
            <a:pPr marL="285750" indent="-285750">
              <a:buFont typeface="Wingdings" panose="05000000000000000000" pitchFamily="2" charset="2"/>
              <a:buChar char="ü"/>
            </a:pPr>
            <a:r>
              <a:rPr lang="fr-FR" dirty="0">
                <a:solidFill>
                  <a:schemeClr val="accent1"/>
                </a:solidFill>
                <a:latin typeface="Arial" panose="020B0604020202020204" pitchFamily="34" charset="0"/>
                <a:cs typeface="Arial" panose="020B0604020202020204" pitchFamily="34" charset="0"/>
              </a:rPr>
              <a:t>Résultats</a:t>
            </a:r>
            <a:endParaRPr lang="fr-FR" sz="18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449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7930" y="233425"/>
            <a:ext cx="8246070" cy="610820"/>
          </a:xfrm>
        </p:spPr>
        <p:txBody>
          <a:bodyPr>
            <a:normAutofit fontScale="90000"/>
          </a:bodyPr>
          <a:lstStyle/>
          <a:p>
            <a:r>
              <a:rPr lang="en-US" dirty="0"/>
              <a:t>Models et Evaluation</a:t>
            </a:r>
          </a:p>
        </p:txBody>
      </p:sp>
      <p:sp>
        <p:nvSpPr>
          <p:cNvPr id="2" name="Slide Number Placeholder 1">
            <a:extLst>
              <a:ext uri="{FF2B5EF4-FFF2-40B4-BE49-F238E27FC236}">
                <a16:creationId xmlns:a16="http://schemas.microsoft.com/office/drawing/2014/main" id="{C5F4B8AD-0A79-066B-8BD9-567B7368F4B3}"/>
              </a:ext>
            </a:extLst>
          </p:cNvPr>
          <p:cNvSpPr>
            <a:spLocks noGrp="1"/>
          </p:cNvSpPr>
          <p:nvPr>
            <p:ph type="sldNum" sz="quarter" idx="12"/>
          </p:nvPr>
        </p:nvSpPr>
        <p:spPr/>
        <p:txBody>
          <a:bodyPr/>
          <a:lstStyle/>
          <a:p>
            <a:fld id="{B82CCC60-E8CD-4174-8B1A-7DF615B22EEF}" type="slidenum">
              <a:rPr lang="en-US" smtClean="0"/>
              <a:pPr/>
              <a:t>23</a:t>
            </a:fld>
            <a:endParaRPr lang="en-US"/>
          </a:p>
        </p:txBody>
      </p:sp>
      <p:sp>
        <p:nvSpPr>
          <p:cNvPr id="5" name="Explosion : 14 points 9">
            <a:extLst>
              <a:ext uri="{FF2B5EF4-FFF2-40B4-BE49-F238E27FC236}">
                <a16:creationId xmlns:a16="http://schemas.microsoft.com/office/drawing/2014/main" id="{DA13D79A-B197-2237-EBDE-395C8BFA950D}"/>
              </a:ext>
            </a:extLst>
          </p:cNvPr>
          <p:cNvSpPr/>
          <p:nvPr/>
        </p:nvSpPr>
        <p:spPr>
          <a:xfrm>
            <a:off x="2586836" y="2266340"/>
            <a:ext cx="3641578" cy="1590555"/>
          </a:xfrm>
          <a:prstGeom prst="irregularSeal2">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extBox 6">
            <a:extLst>
              <a:ext uri="{FF2B5EF4-FFF2-40B4-BE49-F238E27FC236}">
                <a16:creationId xmlns:a16="http://schemas.microsoft.com/office/drawing/2014/main" id="{C87DBE98-3A0B-CBB0-726C-0F5BC511BF71}"/>
              </a:ext>
            </a:extLst>
          </p:cNvPr>
          <p:cNvSpPr txBox="1"/>
          <p:nvPr/>
        </p:nvSpPr>
        <p:spPr>
          <a:xfrm>
            <a:off x="143555" y="1363340"/>
            <a:ext cx="6228413" cy="369332"/>
          </a:xfrm>
          <a:prstGeom prst="rect">
            <a:avLst/>
          </a:prstGeom>
          <a:noFill/>
        </p:spPr>
        <p:txBody>
          <a:bodyPr wrap="square">
            <a:spAutoFit/>
          </a:bodyPr>
          <a:lstStyle/>
          <a:p>
            <a:pPr marL="285750" indent="-285750">
              <a:buFont typeface="Wingdings" panose="05000000000000000000" pitchFamily="2" charset="2"/>
              <a:buChar char="ü"/>
            </a:pPr>
            <a:r>
              <a:rPr lang="fr-FR" sz="1800" dirty="0">
                <a:solidFill>
                  <a:schemeClr val="accent1"/>
                </a:solidFill>
                <a:latin typeface="Arial" panose="020B0604020202020204" pitchFamily="34" charset="0"/>
                <a:cs typeface="Arial" panose="020B0604020202020204" pitchFamily="34" charset="0"/>
              </a:rPr>
              <a:t>L algorithmes qui a Le meilleur performances</a:t>
            </a:r>
          </a:p>
        </p:txBody>
      </p:sp>
      <p:sp>
        <p:nvSpPr>
          <p:cNvPr id="8" name="TextBox 7">
            <a:extLst>
              <a:ext uri="{FF2B5EF4-FFF2-40B4-BE49-F238E27FC236}">
                <a16:creationId xmlns:a16="http://schemas.microsoft.com/office/drawing/2014/main" id="{8CEAD984-9129-40A6-E8DF-C0BE5561AEC7}"/>
              </a:ext>
            </a:extLst>
          </p:cNvPr>
          <p:cNvSpPr txBox="1"/>
          <p:nvPr/>
        </p:nvSpPr>
        <p:spPr>
          <a:xfrm flipH="1">
            <a:off x="3446365" y="2800007"/>
            <a:ext cx="2251270" cy="523220"/>
          </a:xfrm>
          <a:prstGeom prst="rect">
            <a:avLst/>
          </a:prstGeom>
          <a:noFill/>
        </p:spPr>
        <p:txBody>
          <a:bodyPr wrap="square" rtlCol="0">
            <a:spAutoFit/>
          </a:bodyPr>
          <a:lstStyle/>
          <a:p>
            <a:r>
              <a:rPr lang="fr-FR" sz="2800" b="1" dirty="0" err="1">
                <a:solidFill>
                  <a:schemeClr val="bg1"/>
                </a:solidFill>
              </a:rPr>
              <a:t>Naivebayes</a:t>
            </a:r>
            <a:r>
              <a:rPr lang="fr-FR" sz="2000" b="1" dirty="0">
                <a:solidFill>
                  <a:schemeClr val="bg1"/>
                </a:solidFill>
              </a:rPr>
              <a:t> </a:t>
            </a:r>
          </a:p>
        </p:txBody>
      </p:sp>
    </p:spTree>
    <p:extLst>
      <p:ext uri="{BB962C8B-B14F-4D97-AF65-F5344CB8AC3E}">
        <p14:creationId xmlns:p14="http://schemas.microsoft.com/office/powerpoint/2010/main" val="336241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64735" y="281175"/>
            <a:ext cx="6856762" cy="648553"/>
          </a:xfrm>
        </p:spPr>
        <p:txBody>
          <a:bodyPr>
            <a:normAutofit/>
          </a:bodyPr>
          <a:lstStyle/>
          <a:p>
            <a:r>
              <a:rPr lang="en-US" sz="3200" dirty="0">
                <a:solidFill>
                  <a:prstClr val="white"/>
                </a:solidFill>
                <a:effectLst>
                  <a:outerShdw blurRad="50800" dist="38100" dir="2700000" algn="tl" rotWithShape="0">
                    <a:prstClr val="black">
                      <a:alpha val="40000"/>
                    </a:prstClr>
                  </a:outerShdw>
                </a:effectLst>
              </a:rPr>
              <a:t>Deployment</a:t>
            </a:r>
          </a:p>
        </p:txBody>
      </p:sp>
      <p:sp>
        <p:nvSpPr>
          <p:cNvPr id="2" name="Slide Number Placeholder 1">
            <a:extLst>
              <a:ext uri="{FF2B5EF4-FFF2-40B4-BE49-F238E27FC236}">
                <a16:creationId xmlns:a16="http://schemas.microsoft.com/office/drawing/2014/main" id="{D9DA72E4-68B9-708D-A46B-FC84402DB738}"/>
              </a:ext>
            </a:extLst>
          </p:cNvPr>
          <p:cNvSpPr>
            <a:spLocks noGrp="1"/>
          </p:cNvSpPr>
          <p:nvPr>
            <p:ph type="sldNum" sz="quarter" idx="12"/>
          </p:nvPr>
        </p:nvSpPr>
        <p:spPr/>
        <p:txBody>
          <a:bodyPr/>
          <a:lstStyle/>
          <a:p>
            <a:fld id="{B82CCC60-E8CD-4174-8B1A-7DF615B22EEF}" type="slidenum">
              <a:rPr lang="en-US" smtClean="0"/>
              <a:pPr/>
              <a:t>24</a:t>
            </a:fld>
            <a:endParaRPr lang="en-US"/>
          </a:p>
        </p:txBody>
      </p:sp>
      <p:pic>
        <p:nvPicPr>
          <p:cNvPr id="6" name="Picture 5">
            <a:extLst>
              <a:ext uri="{FF2B5EF4-FFF2-40B4-BE49-F238E27FC236}">
                <a16:creationId xmlns:a16="http://schemas.microsoft.com/office/drawing/2014/main" id="{93E9817E-4169-22B2-AA88-CEB979DC7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96111"/>
            <a:ext cx="8389626" cy="3347389"/>
          </a:xfrm>
          <a:prstGeom prst="rect">
            <a:avLst/>
          </a:prstGeom>
        </p:spPr>
      </p:pic>
      <p:sp>
        <p:nvSpPr>
          <p:cNvPr id="7" name="TextBox 6">
            <a:extLst>
              <a:ext uri="{FF2B5EF4-FFF2-40B4-BE49-F238E27FC236}">
                <a16:creationId xmlns:a16="http://schemas.microsoft.com/office/drawing/2014/main" id="{CA3DB179-719F-71F3-6196-CF00F512C9A2}"/>
              </a:ext>
            </a:extLst>
          </p:cNvPr>
          <p:cNvSpPr txBox="1"/>
          <p:nvPr/>
        </p:nvSpPr>
        <p:spPr>
          <a:xfrm>
            <a:off x="1365195" y="1426779"/>
            <a:ext cx="69467" cy="369332"/>
          </a:xfrm>
          <a:prstGeom prst="rect">
            <a:avLst/>
          </a:prstGeom>
          <a:noFill/>
        </p:spPr>
        <p:txBody>
          <a:bodyPr wrap="square" rtlCol="0">
            <a:spAutoFit/>
          </a:bodyPr>
          <a:lstStyle/>
          <a:p>
            <a:endParaRPr lang="fr-FR" dirty="0"/>
          </a:p>
        </p:txBody>
      </p:sp>
      <p:sp>
        <p:nvSpPr>
          <p:cNvPr id="9" name="TextBox 8">
            <a:extLst>
              <a:ext uri="{FF2B5EF4-FFF2-40B4-BE49-F238E27FC236}">
                <a16:creationId xmlns:a16="http://schemas.microsoft.com/office/drawing/2014/main" id="{588457C6-C9DC-51A3-7F9B-0BD4EB4CAE51}"/>
              </a:ext>
            </a:extLst>
          </p:cNvPr>
          <p:cNvSpPr txBox="1"/>
          <p:nvPr/>
        </p:nvSpPr>
        <p:spPr>
          <a:xfrm>
            <a:off x="143555" y="1299060"/>
            <a:ext cx="5182820" cy="369332"/>
          </a:xfrm>
          <a:prstGeom prst="rect">
            <a:avLst/>
          </a:prstGeom>
          <a:noFill/>
        </p:spPr>
        <p:txBody>
          <a:bodyPr wrap="square" rtlCol="0">
            <a:spAutoFit/>
          </a:bodyPr>
          <a:lstStyle/>
          <a:p>
            <a:r>
              <a:rPr lang="fr-FR" dirty="0"/>
              <a:t>La création de l’interface a l’aide de </a:t>
            </a:r>
            <a:r>
              <a:rPr lang="fr-FR" dirty="0" err="1"/>
              <a:t>Streamlit</a:t>
            </a:r>
            <a:endParaRPr lang="fr-FR" dirty="0"/>
          </a:p>
        </p:txBody>
      </p:sp>
    </p:spTree>
    <p:extLst>
      <p:ext uri="{BB962C8B-B14F-4D97-AF65-F5344CB8AC3E}">
        <p14:creationId xmlns:p14="http://schemas.microsoft.com/office/powerpoint/2010/main" val="185467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64735" y="281175"/>
            <a:ext cx="6856762" cy="648553"/>
          </a:xfrm>
        </p:spPr>
        <p:txBody>
          <a:bodyPr>
            <a:normAutofit/>
          </a:bodyPr>
          <a:lstStyle/>
          <a:p>
            <a:r>
              <a:rPr lang="en-US" sz="3200" dirty="0">
                <a:solidFill>
                  <a:prstClr val="white"/>
                </a:solidFill>
                <a:effectLst>
                  <a:outerShdw blurRad="50800" dist="38100" dir="2700000" algn="tl" rotWithShape="0">
                    <a:prstClr val="black">
                      <a:alpha val="40000"/>
                    </a:prstClr>
                  </a:outerShdw>
                </a:effectLst>
              </a:rPr>
              <a:t>Deployment</a:t>
            </a:r>
          </a:p>
        </p:txBody>
      </p:sp>
      <p:sp>
        <p:nvSpPr>
          <p:cNvPr id="2" name="Slide Number Placeholder 1">
            <a:extLst>
              <a:ext uri="{FF2B5EF4-FFF2-40B4-BE49-F238E27FC236}">
                <a16:creationId xmlns:a16="http://schemas.microsoft.com/office/drawing/2014/main" id="{D9DA72E4-68B9-708D-A46B-FC84402DB738}"/>
              </a:ext>
            </a:extLst>
          </p:cNvPr>
          <p:cNvSpPr>
            <a:spLocks noGrp="1"/>
          </p:cNvSpPr>
          <p:nvPr>
            <p:ph type="sldNum" sz="quarter" idx="12"/>
          </p:nvPr>
        </p:nvSpPr>
        <p:spPr/>
        <p:txBody>
          <a:bodyPr/>
          <a:lstStyle/>
          <a:p>
            <a:fld id="{B82CCC60-E8CD-4174-8B1A-7DF615B22EEF}" type="slidenum">
              <a:rPr lang="en-US" smtClean="0"/>
              <a:pPr/>
              <a:t>25</a:t>
            </a:fld>
            <a:endParaRPr lang="en-US"/>
          </a:p>
        </p:txBody>
      </p:sp>
      <p:pic>
        <p:nvPicPr>
          <p:cNvPr id="5" name="Picture 4">
            <a:extLst>
              <a:ext uri="{FF2B5EF4-FFF2-40B4-BE49-F238E27FC236}">
                <a16:creationId xmlns:a16="http://schemas.microsoft.com/office/drawing/2014/main" id="{697AAD59-6532-9A03-5751-238D0EFF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197405"/>
            <a:ext cx="7759919" cy="3946095"/>
          </a:xfrm>
          <a:prstGeom prst="rect">
            <a:avLst/>
          </a:prstGeom>
        </p:spPr>
      </p:pic>
    </p:spTree>
    <p:extLst>
      <p:ext uri="{BB962C8B-B14F-4D97-AF65-F5344CB8AC3E}">
        <p14:creationId xmlns:p14="http://schemas.microsoft.com/office/powerpoint/2010/main" val="204247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01670" y="2266340"/>
            <a:ext cx="8118569" cy="923330"/>
          </a:xfrm>
          <a:prstGeom prst="rect">
            <a:avLst/>
          </a:prstGeom>
          <a:noFill/>
        </p:spPr>
        <p:txBody>
          <a:bodyPr wrap="none" lIns="91440" tIns="45720" rIns="91440" bIns="45720">
            <a:spAutoFit/>
          </a:bodyPr>
          <a:lstStyle/>
          <a:p>
            <a:pPr algn="ctr"/>
            <a:r>
              <a:rPr lang="fr-FR"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Merci Pour Votre Attention </a:t>
            </a:r>
          </a:p>
        </p:txBody>
      </p:sp>
      <p:sp>
        <p:nvSpPr>
          <p:cNvPr id="2" name="Slide Number Placeholder 1">
            <a:extLst>
              <a:ext uri="{FF2B5EF4-FFF2-40B4-BE49-F238E27FC236}">
                <a16:creationId xmlns:a16="http://schemas.microsoft.com/office/drawing/2014/main" id="{D8692CC0-7DB9-5D2C-C5A9-2EAFD0FB68B9}"/>
              </a:ext>
            </a:extLst>
          </p:cNvPr>
          <p:cNvSpPr>
            <a:spLocks noGrp="1"/>
          </p:cNvSpPr>
          <p:nvPr>
            <p:ph type="sldNum" sz="quarter" idx="12"/>
          </p:nvPr>
        </p:nvSpPr>
        <p:spPr/>
        <p:txBody>
          <a:bodyPr/>
          <a:lstStyle/>
          <a:p>
            <a:fld id="{B82CCC60-E8CD-4174-8B1A-7DF615B22EEF}" type="slidenum">
              <a:rPr lang="en-US" smtClean="0"/>
              <a:pPr/>
              <a:t>26</a:t>
            </a:fld>
            <a:endParaRPr lang="en-US"/>
          </a:p>
        </p:txBody>
      </p:sp>
    </p:spTree>
    <p:extLst>
      <p:ext uri="{BB962C8B-B14F-4D97-AF65-F5344CB8AC3E}">
        <p14:creationId xmlns:p14="http://schemas.microsoft.com/office/powerpoint/2010/main" val="381189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551480" cy="610820"/>
          </a:xfrm>
        </p:spPr>
        <p:txBody>
          <a:bodyPr>
            <a:normAutofit fontScale="90000"/>
          </a:bodyPr>
          <a:lstStyle/>
          <a:p>
            <a:r>
              <a:rPr lang="en-US" dirty="0"/>
              <a:t>  INTRODUCTION</a:t>
            </a:r>
          </a:p>
        </p:txBody>
      </p:sp>
      <p:sp>
        <p:nvSpPr>
          <p:cNvPr id="2" name="Slide Number Placeholder 1">
            <a:extLst>
              <a:ext uri="{FF2B5EF4-FFF2-40B4-BE49-F238E27FC236}">
                <a16:creationId xmlns:a16="http://schemas.microsoft.com/office/drawing/2014/main" id="{2B446FF1-3CC3-1EA8-2945-6FAAB4F859D9}"/>
              </a:ext>
            </a:extLst>
          </p:cNvPr>
          <p:cNvSpPr>
            <a:spLocks noGrp="1"/>
          </p:cNvSpPr>
          <p:nvPr>
            <p:ph type="sldNum" sz="quarter" idx="12"/>
          </p:nvPr>
        </p:nvSpPr>
        <p:spPr/>
        <p:txBody>
          <a:bodyPr/>
          <a:lstStyle/>
          <a:p>
            <a:fld id="{B82CCC60-E8CD-4174-8B1A-7DF615B22EEF}" type="slidenum">
              <a:rPr lang="en-US" smtClean="0"/>
              <a:pPr/>
              <a:t>3</a:t>
            </a:fld>
            <a:endParaRPr lang="en-US"/>
          </a:p>
        </p:txBody>
      </p:sp>
      <p:sp>
        <p:nvSpPr>
          <p:cNvPr id="6" name="TextBox 5">
            <a:extLst>
              <a:ext uri="{FF2B5EF4-FFF2-40B4-BE49-F238E27FC236}">
                <a16:creationId xmlns:a16="http://schemas.microsoft.com/office/drawing/2014/main" id="{F09E473A-0885-A0D4-7328-AC2C782B79A0}"/>
              </a:ext>
            </a:extLst>
          </p:cNvPr>
          <p:cNvSpPr txBox="1"/>
          <p:nvPr/>
        </p:nvSpPr>
        <p:spPr>
          <a:xfrm>
            <a:off x="143555" y="1197405"/>
            <a:ext cx="717713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mj-lt"/>
              </a:rPr>
              <a:t>Introduction</a:t>
            </a:r>
          </a:p>
        </p:txBody>
      </p:sp>
      <p:pic>
        <p:nvPicPr>
          <p:cNvPr id="9" name="Picture 8">
            <a:extLst>
              <a:ext uri="{FF2B5EF4-FFF2-40B4-BE49-F238E27FC236}">
                <a16:creationId xmlns:a16="http://schemas.microsoft.com/office/drawing/2014/main" id="{05220809-B93B-CBDD-3A46-E3E2FD8ECF58}"/>
              </a:ext>
            </a:extLst>
          </p:cNvPr>
          <p:cNvPicPr>
            <a:picLocks noChangeAspect="1"/>
          </p:cNvPicPr>
          <p:nvPr/>
        </p:nvPicPr>
        <p:blipFill>
          <a:blip r:embed="rId3"/>
          <a:stretch>
            <a:fillRect/>
          </a:stretch>
        </p:blipFill>
        <p:spPr>
          <a:xfrm>
            <a:off x="2590801" y="2979484"/>
            <a:ext cx="3970329" cy="2113635"/>
          </a:xfrm>
          <a:prstGeom prst="rect">
            <a:avLst/>
          </a:prstGeom>
        </p:spPr>
      </p:pic>
      <p:sp>
        <p:nvSpPr>
          <p:cNvPr id="10" name="TextBox 9">
            <a:extLst>
              <a:ext uri="{FF2B5EF4-FFF2-40B4-BE49-F238E27FC236}">
                <a16:creationId xmlns:a16="http://schemas.microsoft.com/office/drawing/2014/main" id="{A983755D-6AA9-A790-E623-73953981C3DA}"/>
              </a:ext>
            </a:extLst>
          </p:cNvPr>
          <p:cNvSpPr txBox="1"/>
          <p:nvPr/>
        </p:nvSpPr>
        <p:spPr>
          <a:xfrm flipH="1">
            <a:off x="204975" y="1602556"/>
            <a:ext cx="8856889" cy="830997"/>
          </a:xfrm>
          <a:prstGeom prst="rect">
            <a:avLst/>
          </a:prstGeom>
          <a:noFill/>
        </p:spPr>
        <p:txBody>
          <a:bodyPr wrap="square" rtlCol="0">
            <a:spAutoFit/>
          </a:bodyPr>
          <a:lstStyle/>
          <a:p>
            <a:r>
              <a:rPr lang="fr-FR" sz="1600" b="0" i="0" dirty="0">
                <a:effectLst/>
                <a:latin typeface="Söhne"/>
              </a:rPr>
              <a:t>En suivant la méthodologie CRISP-DM, nous avons créé un système de prédiction du risque pour chaque demande de crédit. Notre objectif était de classer les demandes en deux catégories distinctes : celles présentant un risque de crédit élevé (cible = 1) et celles avec un risque de crédit faible (cible = 0).</a:t>
            </a:r>
            <a:endParaRPr lang="fr-FR" sz="1600" dirty="0"/>
          </a:p>
        </p:txBody>
      </p:sp>
    </p:spTree>
    <p:extLst>
      <p:ext uri="{BB962C8B-B14F-4D97-AF65-F5344CB8AC3E}">
        <p14:creationId xmlns:p14="http://schemas.microsoft.com/office/powerpoint/2010/main" val="34973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551480" cy="610820"/>
          </a:xfrm>
        </p:spPr>
        <p:txBody>
          <a:bodyPr>
            <a:normAutofit fontScale="90000"/>
          </a:bodyPr>
          <a:lstStyle/>
          <a:p>
            <a:r>
              <a:rPr lang="en-US" dirty="0"/>
              <a:t>  </a:t>
            </a:r>
            <a:r>
              <a:rPr lang="en-US" dirty="0" err="1"/>
              <a:t>Probleme:Credit</a:t>
            </a:r>
            <a:r>
              <a:rPr lang="en-US" dirty="0"/>
              <a:t> Risk</a:t>
            </a:r>
          </a:p>
        </p:txBody>
      </p:sp>
      <p:sp>
        <p:nvSpPr>
          <p:cNvPr id="3" name="TextBox 2">
            <a:extLst>
              <a:ext uri="{FF2B5EF4-FFF2-40B4-BE49-F238E27FC236}">
                <a16:creationId xmlns:a16="http://schemas.microsoft.com/office/drawing/2014/main" id="{AD54D81C-B269-8B15-80B4-DDE5F8A0150B}"/>
              </a:ext>
            </a:extLst>
          </p:cNvPr>
          <p:cNvSpPr txBox="1"/>
          <p:nvPr/>
        </p:nvSpPr>
        <p:spPr>
          <a:xfrm>
            <a:off x="143555" y="1197405"/>
            <a:ext cx="717713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mj-lt"/>
              </a:rPr>
              <a:t>La </a:t>
            </a:r>
            <a:r>
              <a:rPr lang="en-CA" dirty="0" err="1">
                <a:solidFill>
                  <a:schemeClr val="accent1"/>
                </a:solidFill>
                <a:latin typeface="+mj-lt"/>
              </a:rPr>
              <a:t>compréhension</a:t>
            </a:r>
            <a:r>
              <a:rPr lang="en-CA" dirty="0">
                <a:solidFill>
                  <a:schemeClr val="accent1"/>
                </a:solidFill>
                <a:latin typeface="+mj-lt"/>
              </a:rPr>
              <a:t> du </a:t>
            </a:r>
            <a:r>
              <a:rPr lang="en-CA" dirty="0" err="1">
                <a:solidFill>
                  <a:schemeClr val="accent1"/>
                </a:solidFill>
                <a:latin typeface="+mj-lt"/>
              </a:rPr>
              <a:t>problème</a:t>
            </a:r>
            <a:endParaRPr lang="en-CA" dirty="0">
              <a:solidFill>
                <a:schemeClr val="accent1"/>
              </a:solidFill>
              <a:latin typeface="+mj-lt"/>
            </a:endParaRPr>
          </a:p>
        </p:txBody>
      </p:sp>
      <p:sp>
        <p:nvSpPr>
          <p:cNvPr id="2" name="Slide Number Placeholder 1">
            <a:extLst>
              <a:ext uri="{FF2B5EF4-FFF2-40B4-BE49-F238E27FC236}">
                <a16:creationId xmlns:a16="http://schemas.microsoft.com/office/drawing/2014/main" id="{2B446FF1-3CC3-1EA8-2945-6FAAB4F859D9}"/>
              </a:ext>
            </a:extLst>
          </p:cNvPr>
          <p:cNvSpPr>
            <a:spLocks noGrp="1"/>
          </p:cNvSpPr>
          <p:nvPr>
            <p:ph type="sldNum" sz="quarter" idx="12"/>
          </p:nvPr>
        </p:nvSpPr>
        <p:spPr/>
        <p:txBody>
          <a:bodyPr/>
          <a:lstStyle/>
          <a:p>
            <a:fld id="{B82CCC60-E8CD-4174-8B1A-7DF615B22EEF}" type="slidenum">
              <a:rPr lang="en-US" smtClean="0"/>
              <a:pPr/>
              <a:t>4</a:t>
            </a:fld>
            <a:endParaRPr lang="en-US"/>
          </a:p>
        </p:txBody>
      </p:sp>
      <p:sp>
        <p:nvSpPr>
          <p:cNvPr id="5" name="TextBox 4">
            <a:extLst>
              <a:ext uri="{FF2B5EF4-FFF2-40B4-BE49-F238E27FC236}">
                <a16:creationId xmlns:a16="http://schemas.microsoft.com/office/drawing/2014/main" id="{7EF06316-DDBF-30F5-2112-595925555A97}"/>
              </a:ext>
            </a:extLst>
          </p:cNvPr>
          <p:cNvSpPr txBox="1"/>
          <p:nvPr/>
        </p:nvSpPr>
        <p:spPr>
          <a:xfrm>
            <a:off x="287110" y="1755538"/>
            <a:ext cx="8856890" cy="2862322"/>
          </a:xfrm>
          <a:prstGeom prst="rect">
            <a:avLst/>
          </a:prstGeom>
          <a:noFill/>
        </p:spPr>
        <p:txBody>
          <a:bodyPr wrap="square" rtlCol="0">
            <a:spAutoFit/>
          </a:bodyPr>
          <a:lstStyle/>
          <a:p>
            <a:r>
              <a:rPr lang="fr-FR" b="0" i="0" dirty="0">
                <a:solidFill>
                  <a:srgbClr val="000000"/>
                </a:solidFill>
                <a:effectLst/>
                <a:latin typeface="Helvetica Neue"/>
              </a:rPr>
              <a:t>Lorsqu'une banque prête de l'argent a une personne elle prend risque que cette dernière ne remboursée pas cet argent dans le délai convenu ce risque est appelé crédit </a:t>
            </a:r>
            <a:r>
              <a:rPr lang="fr-FR" b="0" i="0" dirty="0" err="1">
                <a:solidFill>
                  <a:srgbClr val="000000"/>
                </a:solidFill>
                <a:effectLst/>
                <a:latin typeface="Helvetica Neue"/>
              </a:rPr>
              <a:t>risk</a:t>
            </a:r>
            <a:r>
              <a:rPr lang="fr-FR" b="0" i="0" dirty="0">
                <a:solidFill>
                  <a:srgbClr val="000000"/>
                </a:solidFill>
                <a:effectLst/>
                <a:latin typeface="Helvetica Neue"/>
              </a:rPr>
              <a:t> . alors avant d'octroyer un crédit les banques vérifient si le client qui demande un prêt sera capable ou pas de rembourser cette vérification se fait à grâce à l'analyse de plusieurs paramètres tel que le revenue les biens les dépenses actuelle du client cette analyse est encore effectuer manuellement par plusieurs banques .elle est très consommatrice en temps et en ressources </a:t>
            </a:r>
            <a:r>
              <a:rPr lang="fr-FR" b="0" i="0" dirty="0" err="1">
                <a:solidFill>
                  <a:srgbClr val="000000"/>
                </a:solidFill>
                <a:effectLst/>
                <a:latin typeface="Helvetica Neue"/>
              </a:rPr>
              <a:t>finnancieres</a:t>
            </a:r>
            <a:r>
              <a:rPr lang="fr-FR" b="0" i="0" dirty="0">
                <a:solidFill>
                  <a:srgbClr val="000000"/>
                </a:solidFill>
                <a:effectLst/>
                <a:latin typeface="Helvetica Neue"/>
              </a:rPr>
              <a:t>.</a:t>
            </a:r>
          </a:p>
          <a:p>
            <a:r>
              <a:rPr lang="fr-FR" b="0" i="0" dirty="0">
                <a:solidFill>
                  <a:srgbClr val="000000"/>
                </a:solidFill>
                <a:effectLst/>
                <a:latin typeface="Helvetica Neue"/>
              </a:rPr>
              <a:t>Grace au machine Learning il est possible d </a:t>
            </a:r>
            <a:r>
              <a:rPr lang="fr-FR" b="0" i="0" dirty="0" err="1">
                <a:solidFill>
                  <a:srgbClr val="000000"/>
                </a:solidFill>
                <a:effectLst/>
                <a:latin typeface="Helvetica Neue"/>
              </a:rPr>
              <a:t>automisee</a:t>
            </a:r>
            <a:r>
              <a:rPr lang="fr-FR" b="0" i="0" dirty="0">
                <a:solidFill>
                  <a:srgbClr val="000000"/>
                </a:solidFill>
                <a:effectLst/>
                <a:latin typeface="Helvetica Neue"/>
              </a:rPr>
              <a:t> cette tache et de pouvoir prédire avec plus de précision les clients qui seront qui seront on default de paramètres</a:t>
            </a:r>
            <a:endParaRPr lang="fr-FR" dirty="0"/>
          </a:p>
        </p:txBody>
      </p:sp>
    </p:spTree>
    <p:extLst>
      <p:ext uri="{BB962C8B-B14F-4D97-AF65-F5344CB8AC3E}">
        <p14:creationId xmlns:p14="http://schemas.microsoft.com/office/powerpoint/2010/main" val="378270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551480" cy="610820"/>
          </a:xfrm>
        </p:spPr>
        <p:txBody>
          <a:bodyPr>
            <a:normAutofit fontScale="90000"/>
          </a:bodyPr>
          <a:lstStyle/>
          <a:p>
            <a:r>
              <a:rPr lang="en-US" dirty="0"/>
              <a:t>  </a:t>
            </a:r>
            <a:r>
              <a:rPr lang="en-US" dirty="0" err="1"/>
              <a:t>Probleme:Credit</a:t>
            </a:r>
            <a:r>
              <a:rPr lang="en-US" dirty="0"/>
              <a:t> Risk</a:t>
            </a:r>
          </a:p>
        </p:txBody>
      </p:sp>
      <p:sp>
        <p:nvSpPr>
          <p:cNvPr id="3" name="TextBox 2">
            <a:extLst>
              <a:ext uri="{FF2B5EF4-FFF2-40B4-BE49-F238E27FC236}">
                <a16:creationId xmlns:a16="http://schemas.microsoft.com/office/drawing/2014/main" id="{AD54D81C-B269-8B15-80B4-DDE5F8A0150B}"/>
              </a:ext>
            </a:extLst>
          </p:cNvPr>
          <p:cNvSpPr txBox="1"/>
          <p:nvPr/>
        </p:nvSpPr>
        <p:spPr>
          <a:xfrm>
            <a:off x="143555" y="1197405"/>
            <a:ext cx="717713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mj-lt"/>
              </a:rPr>
              <a:t>La </a:t>
            </a:r>
            <a:r>
              <a:rPr lang="en-CA" dirty="0" err="1">
                <a:solidFill>
                  <a:schemeClr val="accent1"/>
                </a:solidFill>
                <a:latin typeface="+mj-lt"/>
              </a:rPr>
              <a:t>compréhension</a:t>
            </a:r>
            <a:r>
              <a:rPr lang="en-CA" dirty="0">
                <a:solidFill>
                  <a:schemeClr val="accent1"/>
                </a:solidFill>
                <a:latin typeface="+mj-lt"/>
              </a:rPr>
              <a:t> du </a:t>
            </a:r>
            <a:r>
              <a:rPr lang="en-CA" dirty="0" err="1">
                <a:solidFill>
                  <a:schemeClr val="accent1"/>
                </a:solidFill>
                <a:latin typeface="+mj-lt"/>
              </a:rPr>
              <a:t>problème</a:t>
            </a:r>
            <a:endParaRPr lang="en-CA" dirty="0">
              <a:solidFill>
                <a:schemeClr val="accent1"/>
              </a:solidFill>
              <a:latin typeface="+mj-lt"/>
            </a:endParaRPr>
          </a:p>
        </p:txBody>
      </p:sp>
      <p:pic>
        <p:nvPicPr>
          <p:cNvPr id="7" name="Picture 6" descr="A person with arms crossed&#10;&#10;Description automatically generated">
            <a:extLst>
              <a:ext uri="{FF2B5EF4-FFF2-40B4-BE49-F238E27FC236}">
                <a16:creationId xmlns:a16="http://schemas.microsoft.com/office/drawing/2014/main" id="{366C00A0-9F6C-1F6C-4214-3FFF0645C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65" y="2027432"/>
            <a:ext cx="390671" cy="1157719"/>
          </a:xfrm>
          <a:prstGeom prst="rect">
            <a:avLst/>
          </a:prstGeom>
        </p:spPr>
      </p:pic>
      <p:pic>
        <p:nvPicPr>
          <p:cNvPr id="9" name="Picture 8" descr="A bank building with columns and dollar signs&#10;&#10;Description automatically generated">
            <a:extLst>
              <a:ext uri="{FF2B5EF4-FFF2-40B4-BE49-F238E27FC236}">
                <a16:creationId xmlns:a16="http://schemas.microsoft.com/office/drawing/2014/main" id="{15DD64BC-4DC5-E563-071A-D4CF107709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0227" y="2027432"/>
            <a:ext cx="952710" cy="926609"/>
          </a:xfrm>
          <a:prstGeom prst="rect">
            <a:avLst/>
          </a:prstGeom>
        </p:spPr>
      </p:pic>
      <p:pic>
        <p:nvPicPr>
          <p:cNvPr id="11" name="Picture 10" descr="A person walking with a bag of money&#10;&#10;Description automatically generated">
            <a:extLst>
              <a:ext uri="{FF2B5EF4-FFF2-40B4-BE49-F238E27FC236}">
                <a16:creationId xmlns:a16="http://schemas.microsoft.com/office/drawing/2014/main" id="{6663FBA8-1E83-F5B3-0DE0-90392D237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0053" y="1971744"/>
            <a:ext cx="841852" cy="10363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descr="A person holding a dollar bill&#10;&#10;Description automatically generated">
            <a:extLst>
              <a:ext uri="{FF2B5EF4-FFF2-40B4-BE49-F238E27FC236}">
                <a16:creationId xmlns:a16="http://schemas.microsoft.com/office/drawing/2014/main" id="{5D09E5C3-25E1-E3F4-6954-C59A4938EC9A}"/>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7320690" y="3640685"/>
            <a:ext cx="1212560" cy="1068935"/>
          </a:xfrm>
          <a:prstGeom prst="rect">
            <a:avLst/>
          </a:prstGeom>
        </p:spPr>
      </p:pic>
      <p:pic>
        <p:nvPicPr>
          <p:cNvPr id="16" name="Picture 15" descr="A person with money on her back&#10;&#10;Description automatically generated">
            <a:extLst>
              <a:ext uri="{FF2B5EF4-FFF2-40B4-BE49-F238E27FC236}">
                <a16:creationId xmlns:a16="http://schemas.microsoft.com/office/drawing/2014/main" id="{ADB43EF5-E650-C81D-9809-B46B26EFBC6C}"/>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320690" y="1732894"/>
            <a:ext cx="1212560" cy="12916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cxnSp>
        <p:nvCxnSpPr>
          <p:cNvPr id="18" name="Straight Arrow Connector 17">
            <a:extLst>
              <a:ext uri="{FF2B5EF4-FFF2-40B4-BE49-F238E27FC236}">
                <a16:creationId xmlns:a16="http://schemas.microsoft.com/office/drawing/2014/main" id="{AF6D4704-6570-14E0-24B2-391DB6BD23B9}"/>
              </a:ext>
            </a:extLst>
          </p:cNvPr>
          <p:cNvCxnSpPr>
            <a:cxnSpLocks/>
          </p:cNvCxnSpPr>
          <p:nvPr/>
        </p:nvCxnSpPr>
        <p:spPr>
          <a:xfrm flipV="1">
            <a:off x="815733" y="2587455"/>
            <a:ext cx="1594494"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298C2C40-AE7B-E896-FB9A-3EF1E1A49711}"/>
              </a:ext>
            </a:extLst>
          </p:cNvPr>
          <p:cNvCxnSpPr>
            <a:cxnSpLocks/>
          </p:cNvCxnSpPr>
          <p:nvPr/>
        </p:nvCxnSpPr>
        <p:spPr>
          <a:xfrm>
            <a:off x="3282916" y="2603710"/>
            <a:ext cx="1289084" cy="25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C98812B7-3A68-8B76-9CA1-ECC40AB93DF9}"/>
              </a:ext>
            </a:extLst>
          </p:cNvPr>
          <p:cNvCxnSpPr>
            <a:cxnSpLocks/>
            <a:endCxn id="16" idx="2"/>
          </p:cNvCxnSpPr>
          <p:nvPr/>
        </p:nvCxnSpPr>
        <p:spPr>
          <a:xfrm flipV="1">
            <a:off x="5589958" y="2378743"/>
            <a:ext cx="1730732" cy="2889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3A72CAE9-A41D-7710-473E-FFEE012342CF}"/>
              </a:ext>
            </a:extLst>
          </p:cNvPr>
          <p:cNvCxnSpPr>
            <a:cxnSpLocks/>
          </p:cNvCxnSpPr>
          <p:nvPr/>
        </p:nvCxnSpPr>
        <p:spPr>
          <a:xfrm>
            <a:off x="5589958" y="2489904"/>
            <a:ext cx="1883437" cy="13034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1" name="Picture 30" descr="A white person with a question mark&#10;&#10;Description automatically generated">
            <a:extLst>
              <a:ext uri="{FF2B5EF4-FFF2-40B4-BE49-F238E27FC236}">
                <a16:creationId xmlns:a16="http://schemas.microsoft.com/office/drawing/2014/main" id="{0263641C-FC0E-82A8-4658-412D828553C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04110" y="1988270"/>
            <a:ext cx="1181506" cy="1036321"/>
          </a:xfrm>
          <a:prstGeom prst="rect">
            <a:avLst/>
          </a:prstGeom>
        </p:spPr>
      </p:pic>
      <p:sp>
        <p:nvSpPr>
          <p:cNvPr id="32" name="TextBox 31">
            <a:extLst>
              <a:ext uri="{FF2B5EF4-FFF2-40B4-BE49-F238E27FC236}">
                <a16:creationId xmlns:a16="http://schemas.microsoft.com/office/drawing/2014/main" id="{52184B3B-DC11-878C-930F-92C4746CE59B}"/>
              </a:ext>
            </a:extLst>
          </p:cNvPr>
          <p:cNvSpPr txBox="1"/>
          <p:nvPr/>
        </p:nvSpPr>
        <p:spPr>
          <a:xfrm>
            <a:off x="6251755" y="2003282"/>
            <a:ext cx="729128" cy="369332"/>
          </a:xfrm>
          <a:prstGeom prst="rect">
            <a:avLst/>
          </a:prstGeom>
          <a:noFill/>
        </p:spPr>
        <p:txBody>
          <a:bodyPr wrap="square" rtlCol="0">
            <a:spAutoFit/>
          </a:bodyPr>
          <a:lstStyle/>
          <a:p>
            <a:r>
              <a:rPr lang="en-CA" dirty="0" err="1"/>
              <a:t>oui</a:t>
            </a:r>
            <a:endParaRPr lang="en-CA" dirty="0"/>
          </a:p>
        </p:txBody>
      </p:sp>
      <p:sp>
        <p:nvSpPr>
          <p:cNvPr id="33" name="TextBox 32">
            <a:extLst>
              <a:ext uri="{FF2B5EF4-FFF2-40B4-BE49-F238E27FC236}">
                <a16:creationId xmlns:a16="http://schemas.microsoft.com/office/drawing/2014/main" id="{B3FB61F9-5CF4-EEE6-1CF0-3546B65AD96B}"/>
              </a:ext>
            </a:extLst>
          </p:cNvPr>
          <p:cNvSpPr txBox="1"/>
          <p:nvPr/>
        </p:nvSpPr>
        <p:spPr>
          <a:xfrm>
            <a:off x="5887191" y="3219642"/>
            <a:ext cx="729128" cy="369332"/>
          </a:xfrm>
          <a:prstGeom prst="rect">
            <a:avLst/>
          </a:prstGeom>
          <a:noFill/>
        </p:spPr>
        <p:txBody>
          <a:bodyPr wrap="square" rtlCol="0">
            <a:spAutoFit/>
          </a:bodyPr>
          <a:lstStyle/>
          <a:p>
            <a:r>
              <a:rPr lang="en-CA" dirty="0"/>
              <a:t>Non</a:t>
            </a:r>
          </a:p>
        </p:txBody>
      </p:sp>
      <p:sp>
        <p:nvSpPr>
          <p:cNvPr id="34" name="TextBox 33">
            <a:extLst>
              <a:ext uri="{FF2B5EF4-FFF2-40B4-BE49-F238E27FC236}">
                <a16:creationId xmlns:a16="http://schemas.microsoft.com/office/drawing/2014/main" id="{8A5B3A13-E7F9-D244-F771-4B87847AB72E}"/>
              </a:ext>
            </a:extLst>
          </p:cNvPr>
          <p:cNvSpPr txBox="1"/>
          <p:nvPr/>
        </p:nvSpPr>
        <p:spPr>
          <a:xfrm>
            <a:off x="788886" y="2265156"/>
            <a:ext cx="1781482" cy="338554"/>
          </a:xfrm>
          <a:prstGeom prst="rect">
            <a:avLst/>
          </a:prstGeom>
          <a:noFill/>
        </p:spPr>
        <p:txBody>
          <a:bodyPr wrap="square" rtlCol="0">
            <a:spAutoFit/>
          </a:bodyPr>
          <a:lstStyle/>
          <a:p>
            <a:r>
              <a:rPr lang="en-CA" sz="1600" dirty="0" err="1"/>
              <a:t>Demade</a:t>
            </a:r>
            <a:r>
              <a:rPr lang="en-CA" sz="1600" dirty="0"/>
              <a:t> d argent</a:t>
            </a:r>
          </a:p>
        </p:txBody>
      </p:sp>
      <p:sp>
        <p:nvSpPr>
          <p:cNvPr id="2" name="Slide Number Placeholder 1">
            <a:extLst>
              <a:ext uri="{FF2B5EF4-FFF2-40B4-BE49-F238E27FC236}">
                <a16:creationId xmlns:a16="http://schemas.microsoft.com/office/drawing/2014/main" id="{2B446FF1-3CC3-1EA8-2945-6FAAB4F859D9}"/>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90732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down)">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2" grpId="0"/>
      <p:bldP spid="33"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551480" cy="610820"/>
          </a:xfrm>
        </p:spPr>
        <p:txBody>
          <a:bodyPr>
            <a:normAutofit fontScale="90000"/>
          </a:bodyPr>
          <a:lstStyle/>
          <a:p>
            <a:r>
              <a:rPr lang="en-US" dirty="0"/>
              <a:t>  </a:t>
            </a:r>
            <a:r>
              <a:rPr lang="en-US" dirty="0" err="1"/>
              <a:t>Probleme:Credit</a:t>
            </a:r>
            <a:r>
              <a:rPr lang="en-US" dirty="0"/>
              <a:t> Risk</a:t>
            </a:r>
          </a:p>
        </p:txBody>
      </p:sp>
      <p:sp>
        <p:nvSpPr>
          <p:cNvPr id="3" name="TextBox 2">
            <a:extLst>
              <a:ext uri="{FF2B5EF4-FFF2-40B4-BE49-F238E27FC236}">
                <a16:creationId xmlns:a16="http://schemas.microsoft.com/office/drawing/2014/main" id="{AD54D81C-B269-8B15-80B4-DDE5F8A0150B}"/>
              </a:ext>
            </a:extLst>
          </p:cNvPr>
          <p:cNvSpPr txBox="1"/>
          <p:nvPr/>
        </p:nvSpPr>
        <p:spPr>
          <a:xfrm>
            <a:off x="143555" y="1197405"/>
            <a:ext cx="717713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mj-lt"/>
              </a:rPr>
              <a:t>La solution</a:t>
            </a:r>
          </a:p>
        </p:txBody>
      </p:sp>
      <p:sp>
        <p:nvSpPr>
          <p:cNvPr id="2" name="Slide Number Placeholder 1">
            <a:extLst>
              <a:ext uri="{FF2B5EF4-FFF2-40B4-BE49-F238E27FC236}">
                <a16:creationId xmlns:a16="http://schemas.microsoft.com/office/drawing/2014/main" id="{2B446FF1-3CC3-1EA8-2945-6FAAB4F859D9}"/>
              </a:ext>
            </a:extLst>
          </p:cNvPr>
          <p:cNvSpPr>
            <a:spLocks noGrp="1"/>
          </p:cNvSpPr>
          <p:nvPr>
            <p:ph type="sldNum" sz="quarter" idx="12"/>
          </p:nvPr>
        </p:nvSpPr>
        <p:spPr/>
        <p:txBody>
          <a:bodyPr/>
          <a:lstStyle/>
          <a:p>
            <a:fld id="{B82CCC60-E8CD-4174-8B1A-7DF615B22EEF}" type="slidenum">
              <a:rPr lang="en-US" smtClean="0"/>
              <a:pPr/>
              <a:t>6</a:t>
            </a:fld>
            <a:endParaRPr lang="en-US"/>
          </a:p>
        </p:txBody>
      </p:sp>
      <p:sp>
        <p:nvSpPr>
          <p:cNvPr id="5" name="Oval 4">
            <a:extLst>
              <a:ext uri="{FF2B5EF4-FFF2-40B4-BE49-F238E27FC236}">
                <a16:creationId xmlns:a16="http://schemas.microsoft.com/office/drawing/2014/main" id="{F4B7AC9C-7BEA-5CA7-6E3A-D2B723781595}"/>
              </a:ext>
            </a:extLst>
          </p:cNvPr>
          <p:cNvSpPr/>
          <p:nvPr/>
        </p:nvSpPr>
        <p:spPr>
          <a:xfrm>
            <a:off x="1510681" y="1584949"/>
            <a:ext cx="2160240" cy="151216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TextBox 5">
            <a:extLst>
              <a:ext uri="{FF2B5EF4-FFF2-40B4-BE49-F238E27FC236}">
                <a16:creationId xmlns:a16="http://schemas.microsoft.com/office/drawing/2014/main" id="{66CD707D-C908-F245-88A1-23AC5FD9A360}"/>
              </a:ext>
            </a:extLst>
          </p:cNvPr>
          <p:cNvSpPr txBox="1"/>
          <p:nvPr/>
        </p:nvSpPr>
        <p:spPr>
          <a:xfrm>
            <a:off x="1742970" y="1879368"/>
            <a:ext cx="1695663" cy="923330"/>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En accorde ou bien non accorde le crédit</a:t>
            </a:r>
          </a:p>
        </p:txBody>
      </p:sp>
      <p:cxnSp>
        <p:nvCxnSpPr>
          <p:cNvPr id="8" name="Curved Connector 5">
            <a:extLst>
              <a:ext uri="{FF2B5EF4-FFF2-40B4-BE49-F238E27FC236}">
                <a16:creationId xmlns:a16="http://schemas.microsoft.com/office/drawing/2014/main" id="{1DB28110-F516-99BF-1935-27C4AADF2228}"/>
              </a:ext>
            </a:extLst>
          </p:cNvPr>
          <p:cNvCxnSpPr/>
          <p:nvPr/>
        </p:nvCxnSpPr>
        <p:spPr>
          <a:xfrm>
            <a:off x="3670921" y="2172777"/>
            <a:ext cx="2304256" cy="1656184"/>
          </a:xfrm>
          <a:prstGeom prst="curvedConnector3">
            <a:avLst/>
          </a:prstGeom>
          <a:ln>
            <a:solidFill>
              <a:schemeClr val="accent6"/>
            </a:solidFill>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B5949A5-2B03-D1CB-0D4C-56CF168AEF1C}"/>
              </a:ext>
            </a:extLst>
          </p:cNvPr>
          <p:cNvSpPr txBox="1"/>
          <p:nvPr/>
        </p:nvSpPr>
        <p:spPr>
          <a:xfrm>
            <a:off x="4823049" y="2530345"/>
            <a:ext cx="3312368" cy="369332"/>
          </a:xfrm>
          <a:prstGeom prst="rect">
            <a:avLst/>
          </a:prstGeom>
          <a:noFill/>
        </p:spPr>
        <p:txBody>
          <a:bodyPr wrap="square" rtlCol="0">
            <a:spAutoFit/>
          </a:bodyPr>
          <a:lstStyle/>
          <a:p>
            <a:r>
              <a:rPr lang="fr-FR" dirty="0">
                <a:solidFill>
                  <a:schemeClr val="accent6"/>
                </a:solidFill>
                <a:latin typeface="Times New Roman" panose="02020603050405020304" pitchFamily="18" charset="0"/>
                <a:cs typeface="Times New Roman" panose="02020603050405020304" pitchFamily="18" charset="0"/>
              </a:rPr>
              <a:t>En se basant </a:t>
            </a:r>
          </a:p>
        </p:txBody>
      </p:sp>
      <p:sp>
        <p:nvSpPr>
          <p:cNvPr id="12" name="Oval 11">
            <a:extLst>
              <a:ext uri="{FF2B5EF4-FFF2-40B4-BE49-F238E27FC236}">
                <a16:creationId xmlns:a16="http://schemas.microsoft.com/office/drawing/2014/main" id="{DC601640-4F91-1501-D8D8-3CBD3ED7D402}"/>
              </a:ext>
            </a:extLst>
          </p:cNvPr>
          <p:cNvSpPr/>
          <p:nvPr/>
        </p:nvSpPr>
        <p:spPr>
          <a:xfrm>
            <a:off x="5981992" y="3223248"/>
            <a:ext cx="2160240" cy="1512168"/>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TextBox 12">
            <a:extLst>
              <a:ext uri="{FF2B5EF4-FFF2-40B4-BE49-F238E27FC236}">
                <a16:creationId xmlns:a16="http://schemas.microsoft.com/office/drawing/2014/main" id="{BE3F9783-A8D5-326C-E3F5-37CCB2EA772A}"/>
              </a:ext>
            </a:extLst>
          </p:cNvPr>
          <p:cNvSpPr txBox="1"/>
          <p:nvPr/>
        </p:nvSpPr>
        <p:spPr>
          <a:xfrm>
            <a:off x="6251755" y="3517667"/>
            <a:ext cx="2045413" cy="646331"/>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les donnes de chaque demandeur </a:t>
            </a:r>
          </a:p>
        </p:txBody>
      </p:sp>
    </p:spTree>
    <p:extLst>
      <p:ext uri="{BB962C8B-B14F-4D97-AF65-F5344CB8AC3E}">
        <p14:creationId xmlns:p14="http://schemas.microsoft.com/office/powerpoint/2010/main" val="133585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5" grpId="0" animBg="1"/>
      <p:bldP spid="6" grpId="0"/>
      <p:bldP spid="10"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551480" cy="610820"/>
          </a:xfrm>
        </p:spPr>
        <p:txBody>
          <a:bodyPr>
            <a:normAutofit fontScale="90000"/>
          </a:bodyPr>
          <a:lstStyle/>
          <a:p>
            <a:r>
              <a:rPr lang="en-US" dirty="0"/>
              <a:t> </a:t>
            </a:r>
            <a:br>
              <a:rPr lang="en-US" dirty="0"/>
            </a:br>
            <a:r>
              <a:rPr lang="en-US" dirty="0" err="1"/>
              <a:t>Techniques,Outils</a:t>
            </a:r>
            <a:r>
              <a:rPr lang="en-US" dirty="0"/>
              <a:t> </a:t>
            </a:r>
            <a:r>
              <a:rPr lang="en-US" dirty="0" err="1"/>
              <a:t>utilisees</a:t>
            </a:r>
            <a:br>
              <a:rPr lang="en-US" b="1" dirty="0">
                <a:solidFill>
                  <a:schemeClr val="tx1">
                    <a:lumMod val="95000"/>
                    <a:lumOff val="5000"/>
                  </a:schemeClr>
                </a:solidFill>
                <a:latin typeface="Georgia" panose="02040502050405020303" pitchFamily="18" charset="0"/>
              </a:rPr>
            </a:br>
            <a:r>
              <a:rPr lang="en-US" dirty="0"/>
              <a:t> </a:t>
            </a:r>
          </a:p>
        </p:txBody>
      </p:sp>
      <p:sp>
        <p:nvSpPr>
          <p:cNvPr id="2" name="TextBox 1">
            <a:extLst>
              <a:ext uri="{FF2B5EF4-FFF2-40B4-BE49-F238E27FC236}">
                <a16:creationId xmlns:a16="http://schemas.microsoft.com/office/drawing/2014/main" id="{6EC40F32-EBFA-3125-EC43-1FC8A003A751}"/>
              </a:ext>
            </a:extLst>
          </p:cNvPr>
          <p:cNvSpPr txBox="1"/>
          <p:nvPr/>
        </p:nvSpPr>
        <p:spPr>
          <a:xfrm>
            <a:off x="44231" y="1044700"/>
            <a:ext cx="3206805"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mj-lt"/>
              </a:rPr>
              <a:t>Les techniques </a:t>
            </a:r>
          </a:p>
        </p:txBody>
      </p:sp>
      <p:pic>
        <p:nvPicPr>
          <p:cNvPr id="11" name="Picture 10" descr="A red paper boat with black text&#10;&#10;Description automatically generated">
            <a:extLst>
              <a:ext uri="{FF2B5EF4-FFF2-40B4-BE49-F238E27FC236}">
                <a16:creationId xmlns:a16="http://schemas.microsoft.com/office/drawing/2014/main" id="{F99C137D-1831-9A54-88A3-DC253314F1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2199" y="1655520"/>
            <a:ext cx="2708065" cy="1585010"/>
          </a:xfrm>
          <a:prstGeom prst="rect">
            <a:avLst/>
          </a:prstGeom>
        </p:spPr>
      </p:pic>
      <p:pic>
        <p:nvPicPr>
          <p:cNvPr id="13" name="Picture 12" descr="A blue and yellow snake logo&#10;&#10;Description automatically generated">
            <a:extLst>
              <a:ext uri="{FF2B5EF4-FFF2-40B4-BE49-F238E27FC236}">
                <a16:creationId xmlns:a16="http://schemas.microsoft.com/office/drawing/2014/main" id="{752552FF-AAB3-017C-EB16-FB340F33DF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8405" y="1808225"/>
            <a:ext cx="1682645" cy="1843898"/>
          </a:xfrm>
          <a:prstGeom prst="rect">
            <a:avLst/>
          </a:prstGeom>
        </p:spPr>
      </p:pic>
      <p:pic>
        <p:nvPicPr>
          <p:cNvPr id="15" name="Picture 14" descr="A logo with a black background&#10;&#10;Description automatically generated">
            <a:extLst>
              <a:ext uri="{FF2B5EF4-FFF2-40B4-BE49-F238E27FC236}">
                <a16:creationId xmlns:a16="http://schemas.microsoft.com/office/drawing/2014/main" id="{E7825A1B-B5F6-FF2C-C240-3F27EEAA3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9417" y="3029865"/>
            <a:ext cx="2290576" cy="2290576"/>
          </a:xfrm>
          <a:prstGeom prst="rect">
            <a:avLst/>
          </a:prstGeom>
        </p:spPr>
      </p:pic>
      <p:sp>
        <p:nvSpPr>
          <p:cNvPr id="3" name="Slide Number Placeholder 2">
            <a:extLst>
              <a:ext uri="{FF2B5EF4-FFF2-40B4-BE49-F238E27FC236}">
                <a16:creationId xmlns:a16="http://schemas.microsoft.com/office/drawing/2014/main" id="{A7C91791-C06F-4F43-CF9A-65423912BE27}"/>
              </a:ext>
            </a:extLst>
          </p:cNvPr>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140481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81175"/>
            <a:ext cx="8551480" cy="610820"/>
          </a:xfrm>
        </p:spPr>
        <p:txBody>
          <a:bodyPr>
            <a:normAutofit fontScale="90000"/>
          </a:bodyPr>
          <a:lstStyle/>
          <a:p>
            <a:r>
              <a:rPr lang="en-US" dirty="0"/>
              <a:t> </a:t>
            </a:r>
            <a:br>
              <a:rPr lang="en-US" dirty="0"/>
            </a:br>
            <a:r>
              <a:rPr lang="en-US" dirty="0" err="1"/>
              <a:t>Techniques,Outils</a:t>
            </a:r>
            <a:r>
              <a:rPr lang="en-US" dirty="0"/>
              <a:t> </a:t>
            </a:r>
            <a:r>
              <a:rPr lang="en-US" dirty="0" err="1"/>
              <a:t>utilisees</a:t>
            </a:r>
            <a:br>
              <a:rPr lang="en-US" b="1" dirty="0">
                <a:solidFill>
                  <a:schemeClr val="tx1">
                    <a:lumMod val="95000"/>
                    <a:lumOff val="5000"/>
                  </a:schemeClr>
                </a:solidFill>
                <a:latin typeface="Georgia" panose="02040502050405020303" pitchFamily="18" charset="0"/>
              </a:rPr>
            </a:br>
            <a:r>
              <a:rPr lang="en-US" dirty="0"/>
              <a:t> </a:t>
            </a:r>
          </a:p>
        </p:txBody>
      </p:sp>
      <p:sp>
        <p:nvSpPr>
          <p:cNvPr id="2" name="TextBox 1">
            <a:extLst>
              <a:ext uri="{FF2B5EF4-FFF2-40B4-BE49-F238E27FC236}">
                <a16:creationId xmlns:a16="http://schemas.microsoft.com/office/drawing/2014/main" id="{6EC40F32-EBFA-3125-EC43-1FC8A003A751}"/>
              </a:ext>
            </a:extLst>
          </p:cNvPr>
          <p:cNvSpPr txBox="1"/>
          <p:nvPr/>
        </p:nvSpPr>
        <p:spPr>
          <a:xfrm>
            <a:off x="0" y="1165444"/>
            <a:ext cx="3206805" cy="369332"/>
          </a:xfrm>
          <a:prstGeom prst="rect">
            <a:avLst/>
          </a:prstGeom>
          <a:noFill/>
        </p:spPr>
        <p:txBody>
          <a:bodyPr wrap="square" rtlCol="0">
            <a:spAutoFit/>
          </a:bodyPr>
          <a:lstStyle/>
          <a:p>
            <a:pPr marL="285750" indent="-285750">
              <a:buFont typeface="Wingdings" panose="05000000000000000000" pitchFamily="2" charset="2"/>
              <a:buChar char="ü"/>
            </a:pPr>
            <a:r>
              <a:rPr lang="en-CA" b="0" i="0" dirty="0">
                <a:solidFill>
                  <a:schemeClr val="accent1"/>
                </a:solidFill>
                <a:effectLst/>
                <a:latin typeface="Roboto" panose="02000000000000000000" pitchFamily="2" charset="0"/>
              </a:rPr>
              <a:t> </a:t>
            </a:r>
            <a:r>
              <a:rPr lang="en-CA" dirty="0">
                <a:solidFill>
                  <a:schemeClr val="accent1"/>
                </a:solidFill>
                <a:latin typeface="+mj-lt"/>
              </a:rPr>
              <a:t>les </a:t>
            </a:r>
            <a:r>
              <a:rPr lang="en-CA" dirty="0" err="1">
                <a:solidFill>
                  <a:schemeClr val="accent1"/>
                </a:solidFill>
                <a:latin typeface="+mj-lt"/>
              </a:rPr>
              <a:t>bibliothèques</a:t>
            </a:r>
            <a:r>
              <a:rPr lang="en-CA" dirty="0">
                <a:solidFill>
                  <a:schemeClr val="accent1"/>
                </a:solidFill>
                <a:latin typeface="+mj-lt"/>
              </a:rPr>
              <a:t> </a:t>
            </a:r>
            <a:r>
              <a:rPr lang="en-CA" dirty="0" err="1">
                <a:solidFill>
                  <a:schemeClr val="accent1"/>
                </a:solidFill>
                <a:latin typeface="+mj-lt"/>
              </a:rPr>
              <a:t>utilisées</a:t>
            </a:r>
            <a:endParaRPr lang="en-CA" dirty="0">
              <a:solidFill>
                <a:schemeClr val="accent1"/>
              </a:solidFill>
              <a:latin typeface="+mj-lt"/>
            </a:endParaRPr>
          </a:p>
        </p:txBody>
      </p:sp>
      <p:pic>
        <p:nvPicPr>
          <p:cNvPr id="5" name="Picture 4" descr="A colorful circular object with black background&#10;&#10;Description automatically generated">
            <a:extLst>
              <a:ext uri="{FF2B5EF4-FFF2-40B4-BE49-F238E27FC236}">
                <a16:creationId xmlns:a16="http://schemas.microsoft.com/office/drawing/2014/main" id="{9D4E3C2E-F99B-B491-FB1B-97512FFA29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670" y="1731872"/>
            <a:ext cx="1068935" cy="1068935"/>
          </a:xfrm>
          <a:prstGeom prst="rect">
            <a:avLst/>
          </a:prstGeom>
        </p:spPr>
      </p:pic>
      <p:pic>
        <p:nvPicPr>
          <p:cNvPr id="7" name="Picture 6" descr="A blue and black logo&#10;&#10;Description automatically generated">
            <a:extLst>
              <a:ext uri="{FF2B5EF4-FFF2-40B4-BE49-F238E27FC236}">
                <a16:creationId xmlns:a16="http://schemas.microsoft.com/office/drawing/2014/main" id="{13097378-DEAD-6A69-EE35-6C844567193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2810" y="1712130"/>
            <a:ext cx="1221640" cy="1221640"/>
          </a:xfrm>
          <a:prstGeom prst="rect">
            <a:avLst/>
          </a:prstGeom>
        </p:spPr>
      </p:pic>
      <p:pic>
        <p:nvPicPr>
          <p:cNvPr id="9" name="Picture 8" descr="A logo with text and circles&#10;&#10;Description automatically generated">
            <a:extLst>
              <a:ext uri="{FF2B5EF4-FFF2-40B4-BE49-F238E27FC236}">
                <a16:creationId xmlns:a16="http://schemas.microsoft.com/office/drawing/2014/main" id="{23992D46-C1A1-A3D1-95AE-EBA88B92A0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63936" y="1350110"/>
            <a:ext cx="3054100" cy="1766644"/>
          </a:xfrm>
          <a:prstGeom prst="rect">
            <a:avLst/>
          </a:prstGeom>
        </p:spPr>
      </p:pic>
      <p:pic>
        <p:nvPicPr>
          <p:cNvPr id="12" name="Picture 11" descr="A logo of a company&#10;&#10;Description automatically generated">
            <a:extLst>
              <a:ext uri="{FF2B5EF4-FFF2-40B4-BE49-F238E27FC236}">
                <a16:creationId xmlns:a16="http://schemas.microsoft.com/office/drawing/2014/main" id="{57C054D2-417F-2A2B-BA3F-9FDA8628411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042" y="3978056"/>
            <a:ext cx="2128720" cy="644594"/>
          </a:xfrm>
          <a:prstGeom prst="rect">
            <a:avLst/>
          </a:prstGeom>
        </p:spPr>
      </p:pic>
      <p:pic>
        <p:nvPicPr>
          <p:cNvPr id="16" name="Picture 15" descr="A logo of a bear and a snake&#10;&#10;Description automatically generated">
            <a:extLst>
              <a:ext uri="{FF2B5EF4-FFF2-40B4-BE49-F238E27FC236}">
                <a16:creationId xmlns:a16="http://schemas.microsoft.com/office/drawing/2014/main" id="{CF57BAAF-D62C-0509-06F4-E20FFC0E67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37336" y="3383558"/>
            <a:ext cx="1574738" cy="1366015"/>
          </a:xfrm>
          <a:prstGeom prst="rect">
            <a:avLst/>
          </a:prstGeom>
        </p:spPr>
      </p:pic>
      <p:sp>
        <p:nvSpPr>
          <p:cNvPr id="3" name="Slide Number Placeholder 2">
            <a:extLst>
              <a:ext uri="{FF2B5EF4-FFF2-40B4-BE49-F238E27FC236}">
                <a16:creationId xmlns:a16="http://schemas.microsoft.com/office/drawing/2014/main" id="{AB46DC69-9F25-B454-12DB-F4DA708A4E1E}"/>
              </a:ext>
            </a:extLst>
          </p:cNvPr>
          <p:cNvSpPr>
            <a:spLocks noGrp="1"/>
          </p:cNvSpPr>
          <p:nvPr>
            <p:ph type="sldNum" sz="quarter" idx="12"/>
          </p:nvPr>
        </p:nvSpPr>
        <p:spPr/>
        <p:txBody>
          <a:bodyPr/>
          <a:lstStyle/>
          <a:p>
            <a:fld id="{B82CCC60-E8CD-4174-8B1A-7DF615B22EEF}" type="slidenum">
              <a:rPr lang="en-US" smtClean="0"/>
              <a:pPr/>
              <a:t>8</a:t>
            </a:fld>
            <a:endParaRPr lang="en-US"/>
          </a:p>
        </p:txBody>
      </p:sp>
      <p:pic>
        <p:nvPicPr>
          <p:cNvPr id="6" name="image9.png" descr="Pickle Images | Pickle File Images | Download - FileProInfo">
            <a:extLst>
              <a:ext uri="{FF2B5EF4-FFF2-40B4-BE49-F238E27FC236}">
                <a16:creationId xmlns:a16="http://schemas.microsoft.com/office/drawing/2014/main" id="{2B3D32DC-1E48-89F3-D169-DD737BA892AB}"/>
              </a:ext>
            </a:extLst>
          </p:cNvPr>
          <p:cNvPicPr>
            <a:picLocks noChangeAspect="1"/>
          </p:cNvPicPr>
          <p:nvPr/>
        </p:nvPicPr>
        <p:blipFill>
          <a:blip r:embed="rId8" cstate="print"/>
          <a:stretch>
            <a:fillRect/>
          </a:stretch>
        </p:blipFill>
        <p:spPr>
          <a:xfrm>
            <a:off x="6959917" y="3358971"/>
            <a:ext cx="1320165" cy="1407795"/>
          </a:xfrm>
          <a:prstGeom prst="rect">
            <a:avLst/>
          </a:prstGeom>
        </p:spPr>
      </p:pic>
    </p:spTree>
    <p:extLst>
      <p:ext uri="{BB962C8B-B14F-4D97-AF65-F5344CB8AC3E}">
        <p14:creationId xmlns:p14="http://schemas.microsoft.com/office/powerpoint/2010/main" val="387934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1670" y="281175"/>
            <a:ext cx="8246070" cy="610820"/>
          </a:xfrm>
        </p:spPr>
        <p:txBody>
          <a:bodyPr>
            <a:normAutofit/>
          </a:bodyPr>
          <a:lstStyle/>
          <a:p>
            <a:r>
              <a:rPr lang="en-US" sz="2400" dirty="0">
                <a:solidFill>
                  <a:prstClr val="white"/>
                </a:solidFill>
              </a:rPr>
              <a:t> L'analyse </a:t>
            </a:r>
            <a:r>
              <a:rPr lang="en-US" sz="2400" dirty="0" err="1">
                <a:solidFill>
                  <a:prstClr val="white"/>
                </a:solidFill>
              </a:rPr>
              <a:t>exploratoire</a:t>
            </a:r>
            <a:r>
              <a:rPr lang="en-US" sz="2400" dirty="0">
                <a:solidFill>
                  <a:prstClr val="white"/>
                </a:solidFill>
              </a:rPr>
              <a:t> des </a:t>
            </a:r>
            <a:r>
              <a:rPr lang="en-US" sz="2400" dirty="0" err="1">
                <a:solidFill>
                  <a:prstClr val="white"/>
                </a:solidFill>
              </a:rPr>
              <a:t>données</a:t>
            </a:r>
            <a:endParaRPr lang="en-US" dirty="0"/>
          </a:p>
        </p:txBody>
      </p:sp>
      <p:sp>
        <p:nvSpPr>
          <p:cNvPr id="10" name="TextBox 9">
            <a:extLst>
              <a:ext uri="{FF2B5EF4-FFF2-40B4-BE49-F238E27FC236}">
                <a16:creationId xmlns:a16="http://schemas.microsoft.com/office/drawing/2014/main" id="{2C8D27AB-908C-54CE-B2E5-105878376319}"/>
              </a:ext>
            </a:extLst>
          </p:cNvPr>
          <p:cNvSpPr txBox="1"/>
          <p:nvPr/>
        </p:nvSpPr>
        <p:spPr>
          <a:xfrm>
            <a:off x="296259" y="1197405"/>
            <a:ext cx="2290576" cy="369332"/>
          </a:xfrm>
          <a:prstGeom prst="rect">
            <a:avLst/>
          </a:prstGeom>
          <a:noFill/>
        </p:spPr>
        <p:txBody>
          <a:bodyPr wrap="square" rtlCol="0">
            <a:spAutoFit/>
          </a:bodyPr>
          <a:lstStyle/>
          <a:p>
            <a:pPr marL="285750" indent="-285750">
              <a:buFont typeface="Wingdings" panose="05000000000000000000" pitchFamily="2" charset="2"/>
              <a:buChar char="ü"/>
            </a:pPr>
            <a:r>
              <a:rPr lang="en-CA" dirty="0">
                <a:solidFill>
                  <a:schemeClr val="accent1"/>
                </a:solidFill>
                <a:latin typeface="Roboto" panose="02000000000000000000" pitchFamily="2" charset="0"/>
              </a:rPr>
              <a:t>Datasets </a:t>
            </a:r>
            <a:r>
              <a:rPr lang="en-CA" dirty="0" err="1">
                <a:solidFill>
                  <a:schemeClr val="accent1"/>
                </a:solidFill>
                <a:latin typeface="Roboto" panose="02000000000000000000" pitchFamily="2" charset="0"/>
              </a:rPr>
              <a:t>utilisée</a:t>
            </a:r>
            <a:endParaRPr lang="en-CA" dirty="0">
              <a:solidFill>
                <a:schemeClr val="accent1"/>
              </a:solidFill>
              <a:latin typeface="Roboto" panose="02000000000000000000" pitchFamily="2" charset="0"/>
            </a:endParaRPr>
          </a:p>
        </p:txBody>
      </p:sp>
      <p:pic>
        <p:nvPicPr>
          <p:cNvPr id="1026" name="Picture 2" descr="Banking, credit, payment, risk icon - Download on Iconfinder">
            <a:extLst>
              <a:ext uri="{FF2B5EF4-FFF2-40B4-BE49-F238E27FC236}">
                <a16:creationId xmlns:a16="http://schemas.microsoft.com/office/drawing/2014/main" id="{85F9379F-56C7-C7A1-6164-9D6C655B75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259" y="1744981"/>
            <a:ext cx="1653537" cy="165353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EC98C21-0520-F885-49BA-F17C3E83BDDE}"/>
              </a:ext>
            </a:extLst>
          </p:cNvPr>
          <p:cNvSpPr>
            <a:spLocks noGrp="1"/>
          </p:cNvSpPr>
          <p:nvPr>
            <p:ph type="sldNum" sz="quarter" idx="12"/>
          </p:nvPr>
        </p:nvSpPr>
        <p:spPr/>
        <p:txBody>
          <a:bodyPr/>
          <a:lstStyle/>
          <a:p>
            <a:fld id="{B82CCC60-E8CD-4174-8B1A-7DF615B22EEF}" type="slidenum">
              <a:rPr lang="en-US" smtClean="0"/>
              <a:pPr/>
              <a:t>9</a:t>
            </a:fld>
            <a:endParaRPr lang="en-US"/>
          </a:p>
        </p:txBody>
      </p:sp>
      <p:cxnSp>
        <p:nvCxnSpPr>
          <p:cNvPr id="7" name="Straight Connector 6">
            <a:extLst>
              <a:ext uri="{FF2B5EF4-FFF2-40B4-BE49-F238E27FC236}">
                <a16:creationId xmlns:a16="http://schemas.microsoft.com/office/drawing/2014/main" id="{BCE74E8F-D04F-4E47-6E5F-280745E50BCA}"/>
              </a:ext>
            </a:extLst>
          </p:cNvPr>
          <p:cNvCxnSpPr>
            <a:cxnSpLocks/>
          </p:cNvCxnSpPr>
          <p:nvPr/>
        </p:nvCxnSpPr>
        <p:spPr>
          <a:xfrm flipV="1">
            <a:off x="1820518" y="2571746"/>
            <a:ext cx="2085033"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B6BF5DF8-1C0D-8F69-7C1A-2C33FD8D4BA4}"/>
              </a:ext>
            </a:extLst>
          </p:cNvPr>
          <p:cNvCxnSpPr/>
          <p:nvPr/>
        </p:nvCxnSpPr>
        <p:spPr>
          <a:xfrm>
            <a:off x="5990585" y="2571748"/>
            <a:ext cx="0" cy="8267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385BD5BE-541A-F4AA-65B4-EAC83036FB3C}"/>
              </a:ext>
            </a:extLst>
          </p:cNvPr>
          <p:cNvCxnSpPr/>
          <p:nvPr/>
        </p:nvCxnSpPr>
        <p:spPr>
          <a:xfrm>
            <a:off x="3908343" y="2571749"/>
            <a:ext cx="0" cy="8267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D9AF3377-C3D1-9C57-63AA-B5482E6ACAD9}"/>
              </a:ext>
            </a:extLst>
          </p:cNvPr>
          <p:cNvSpPr txBox="1"/>
          <p:nvPr/>
        </p:nvSpPr>
        <p:spPr>
          <a:xfrm>
            <a:off x="3412644" y="3420335"/>
            <a:ext cx="1374332" cy="369332"/>
          </a:xfrm>
          <a:prstGeom prst="rect">
            <a:avLst/>
          </a:prstGeom>
          <a:noFill/>
        </p:spPr>
        <p:txBody>
          <a:bodyPr wrap="square" rtlCol="0">
            <a:spAutoFit/>
          </a:bodyPr>
          <a:lstStyle/>
          <a:p>
            <a:r>
              <a:rPr lang="en-CA" dirty="0"/>
              <a:t>665 </a:t>
            </a:r>
            <a:r>
              <a:rPr lang="en-CA" dirty="0" err="1"/>
              <a:t>lignes</a:t>
            </a:r>
            <a:endParaRPr lang="en-CA" dirty="0"/>
          </a:p>
        </p:txBody>
      </p:sp>
      <p:sp>
        <p:nvSpPr>
          <p:cNvPr id="16" name="TextBox 15">
            <a:extLst>
              <a:ext uri="{FF2B5EF4-FFF2-40B4-BE49-F238E27FC236}">
                <a16:creationId xmlns:a16="http://schemas.microsoft.com/office/drawing/2014/main" id="{8DB33903-368B-988C-84F0-2C25B540BBC2}"/>
              </a:ext>
            </a:extLst>
          </p:cNvPr>
          <p:cNvSpPr txBox="1"/>
          <p:nvPr/>
        </p:nvSpPr>
        <p:spPr>
          <a:xfrm>
            <a:off x="5371191" y="3398518"/>
            <a:ext cx="1374332" cy="369332"/>
          </a:xfrm>
          <a:prstGeom prst="rect">
            <a:avLst/>
          </a:prstGeom>
          <a:noFill/>
        </p:spPr>
        <p:txBody>
          <a:bodyPr wrap="square" rtlCol="0">
            <a:spAutoFit/>
          </a:bodyPr>
          <a:lstStyle/>
          <a:p>
            <a:r>
              <a:rPr lang="en-CA" dirty="0"/>
              <a:t>11 columns</a:t>
            </a:r>
          </a:p>
        </p:txBody>
      </p:sp>
      <p:sp>
        <p:nvSpPr>
          <p:cNvPr id="17" name="TextBox 16">
            <a:extLst>
              <a:ext uri="{FF2B5EF4-FFF2-40B4-BE49-F238E27FC236}">
                <a16:creationId xmlns:a16="http://schemas.microsoft.com/office/drawing/2014/main" id="{C8DE62EB-97C4-E4B6-6F50-936FE6ED4391}"/>
              </a:ext>
            </a:extLst>
          </p:cNvPr>
          <p:cNvSpPr txBox="1"/>
          <p:nvPr/>
        </p:nvSpPr>
        <p:spPr>
          <a:xfrm>
            <a:off x="6768058" y="1761343"/>
            <a:ext cx="2252997" cy="3399957"/>
          </a:xfrm>
          <a:prstGeom prst="rect">
            <a:avLst/>
          </a:prstGeom>
          <a:noFill/>
        </p:spPr>
        <p:txBody>
          <a:bodyPr wrap="square" rtlCol="0">
            <a:spAutoFit/>
          </a:bodyPr>
          <a:lstStyle/>
          <a:p>
            <a:pPr marL="285750" indent="-285750">
              <a:buFont typeface="Arial" panose="020B0604020202020204" pitchFamily="34" charset="0"/>
              <a:buChar char="•"/>
            </a:pPr>
            <a:r>
              <a:rPr lang="en-CA" dirty="0" err="1"/>
              <a:t>loan_id</a:t>
            </a:r>
            <a:endParaRPr lang="en-CA" dirty="0"/>
          </a:p>
          <a:p>
            <a:pPr marL="285750" indent="-285750">
              <a:buFont typeface="Arial" panose="020B0604020202020204" pitchFamily="34" charset="0"/>
              <a:buChar char="•"/>
            </a:pPr>
            <a:r>
              <a:rPr lang="en-CA" dirty="0"/>
              <a:t>Gender</a:t>
            </a:r>
          </a:p>
          <a:p>
            <a:pPr marL="285750" indent="-285750">
              <a:buFont typeface="Arial" panose="020B0604020202020204" pitchFamily="34" charset="0"/>
              <a:buChar char="•"/>
            </a:pPr>
            <a:r>
              <a:rPr lang="en-CA" dirty="0"/>
              <a:t>Married</a:t>
            </a:r>
          </a:p>
          <a:p>
            <a:pPr marL="285750" indent="-285750">
              <a:buFont typeface="Arial" panose="020B0604020202020204" pitchFamily="34" charset="0"/>
              <a:buChar char="•"/>
            </a:pPr>
            <a:r>
              <a:rPr lang="en-CA" dirty="0"/>
              <a:t>Dependant</a:t>
            </a:r>
          </a:p>
          <a:p>
            <a:pPr marL="285750" indent="-285750">
              <a:buFont typeface="Arial" panose="020B0604020202020204" pitchFamily="34" charset="0"/>
              <a:buChar char="•"/>
            </a:pPr>
            <a:r>
              <a:rPr lang="en-CA" dirty="0"/>
              <a:t>Education</a:t>
            </a:r>
          </a:p>
          <a:p>
            <a:pPr marL="285750" indent="-285750">
              <a:buFont typeface="Arial" panose="020B0604020202020204" pitchFamily="34" charset="0"/>
              <a:buChar char="•"/>
            </a:pPr>
            <a:r>
              <a:rPr lang="en-CA" dirty="0"/>
              <a:t>Self-employed</a:t>
            </a:r>
          </a:p>
          <a:p>
            <a:pPr marL="285750" indent="-285750">
              <a:buFont typeface="Arial" panose="020B0604020202020204" pitchFamily="34" charset="0"/>
              <a:buChar char="•"/>
            </a:pPr>
            <a:r>
              <a:rPr lang="en-CA" dirty="0" err="1"/>
              <a:t>applicantIncome</a:t>
            </a:r>
            <a:endParaRPr lang="en-CA" dirty="0"/>
          </a:p>
          <a:p>
            <a:pPr marL="285750" indent="-285750">
              <a:buFont typeface="Arial" panose="020B0604020202020204" pitchFamily="34" charset="0"/>
              <a:buChar char="•"/>
            </a:pPr>
            <a:r>
              <a:rPr lang="en-CA" dirty="0" err="1"/>
              <a:t>coapplicantIncome</a:t>
            </a:r>
            <a:endParaRPr lang="en-CA" dirty="0"/>
          </a:p>
          <a:p>
            <a:pPr marL="285750" indent="-285750">
              <a:buFont typeface="Arial" panose="020B0604020202020204" pitchFamily="34" charset="0"/>
              <a:buChar char="•"/>
            </a:pPr>
            <a:r>
              <a:rPr lang="en-CA" dirty="0" err="1"/>
              <a:t>Credit_History</a:t>
            </a:r>
            <a:endParaRPr lang="en-CA" dirty="0"/>
          </a:p>
          <a:p>
            <a:pPr marL="285750" indent="-285750">
              <a:buFont typeface="Arial" panose="020B0604020202020204" pitchFamily="34" charset="0"/>
              <a:buChar char="•"/>
            </a:pPr>
            <a:r>
              <a:rPr lang="en-CA" dirty="0" err="1"/>
              <a:t>Property_Area</a:t>
            </a:r>
            <a:endParaRPr lang="en-CA" dirty="0"/>
          </a:p>
          <a:p>
            <a:pPr marL="285750" indent="-285750">
              <a:buFont typeface="Arial" panose="020B0604020202020204" pitchFamily="34" charset="0"/>
              <a:buChar char="•"/>
            </a:pPr>
            <a:r>
              <a:rPr lang="en-CA" dirty="0" err="1"/>
              <a:t>Loan_Status</a:t>
            </a:r>
            <a:endParaRPr lang="en-CA" dirty="0"/>
          </a:p>
          <a:p>
            <a:endParaRPr lang="en-CA" dirty="0"/>
          </a:p>
        </p:txBody>
      </p:sp>
      <p:sp>
        <p:nvSpPr>
          <p:cNvPr id="22" name="Rectangle 4">
            <a:extLst>
              <a:ext uri="{FF2B5EF4-FFF2-40B4-BE49-F238E27FC236}">
                <a16:creationId xmlns:a16="http://schemas.microsoft.com/office/drawing/2014/main" id="{AC0DA22E-C61B-F108-B98A-1C207D05EE26}"/>
              </a:ext>
            </a:extLst>
          </p:cNvPr>
          <p:cNvSpPr>
            <a:spLocks noChangeArrowheads="1"/>
          </p:cNvSpPr>
          <p:nvPr/>
        </p:nvSpPr>
        <p:spPr bwMode="auto">
          <a:xfrm>
            <a:off x="457200" y="2714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F00532EE-AAFD-6F89-673F-0B848C474406}"/>
              </a:ext>
            </a:extLst>
          </p:cNvPr>
          <p:cNvCxnSpPr>
            <a:cxnSpLocks/>
          </p:cNvCxnSpPr>
          <p:nvPr/>
        </p:nvCxnSpPr>
        <p:spPr>
          <a:xfrm flipV="1">
            <a:off x="3905552" y="2571747"/>
            <a:ext cx="2085033" cy="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2878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wipe(down)">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down)">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5" grpId="0"/>
      <p:bldP spid="16"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4533</TotalTime>
  <Words>749</Words>
  <Application>Microsoft Office PowerPoint</Application>
  <PresentationFormat>On-screen Show (16:9)</PresentationFormat>
  <Paragraphs>158</Paragraphs>
  <Slides>26</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Candara</vt:lpstr>
      <vt:lpstr>Figtree</vt:lpstr>
      <vt:lpstr>Georgia</vt:lpstr>
      <vt:lpstr>Georgia Pro Cond</vt:lpstr>
      <vt:lpstr>Helvetica Neue</vt:lpstr>
      <vt:lpstr>Roboto</vt:lpstr>
      <vt:lpstr>Söhne</vt:lpstr>
      <vt:lpstr>Times New Roman</vt:lpstr>
      <vt:lpstr>Wingdings</vt:lpstr>
      <vt:lpstr>Office Theme</vt:lpstr>
      <vt:lpstr>Credit Risk Scoring </vt:lpstr>
      <vt:lpstr>PowerPoint Presentation</vt:lpstr>
      <vt:lpstr>  INTRODUCTION</vt:lpstr>
      <vt:lpstr>  Probleme:Credit Risk</vt:lpstr>
      <vt:lpstr>  Probleme:Credit Risk</vt:lpstr>
      <vt:lpstr>  Probleme:Credit Risk</vt:lpstr>
      <vt:lpstr>  Techniques,Outils utilisees  </vt:lpstr>
      <vt:lpstr>  Techniques,Outils utilisees  </vt:lpstr>
      <vt:lpstr> L'analyse exploratoire des données</vt:lpstr>
      <vt:lpstr>L'analyse exploratoire des données</vt:lpstr>
      <vt:lpstr>L'analyse exploratoire des données</vt:lpstr>
      <vt:lpstr>L'analyse exploratoire des données</vt:lpstr>
      <vt:lpstr>L'analyse exploratoire des données</vt:lpstr>
      <vt:lpstr>L'analyse exploratoire des données</vt:lpstr>
      <vt:lpstr>L'analyse exploratoire des données</vt:lpstr>
      <vt:lpstr>Pré-traitement des données </vt:lpstr>
      <vt:lpstr>Pré-traitement des données </vt:lpstr>
      <vt:lpstr>Pré-traitement des données </vt:lpstr>
      <vt:lpstr>Pré-traitement des données </vt:lpstr>
      <vt:lpstr>Pré-traitement des données </vt:lpstr>
      <vt:lpstr>Models et Evaluation</vt:lpstr>
      <vt:lpstr>Models et Evaluation</vt:lpstr>
      <vt:lpstr>Models et Evaluation</vt:lpstr>
      <vt:lpstr>Deployment</vt:lpstr>
      <vt:lpstr>Deployment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ghizlanechtouki@outlook.fr</cp:lastModifiedBy>
  <cp:revision>178</cp:revision>
  <dcterms:created xsi:type="dcterms:W3CDTF">2013-08-21T19:17:07Z</dcterms:created>
  <dcterms:modified xsi:type="dcterms:W3CDTF">2023-07-20T19:32:43Z</dcterms:modified>
</cp:coreProperties>
</file>