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51367-F860-42B4-B3FD-248E2333FB72}" v="190" dt="2021-05-26T20:28:01.527"/>
    <p1510:client id="{88475707-8C2B-4A3A-AB15-84535A5602A9}" v="986" dt="2021-05-22T17:37:38.849"/>
    <p1510:client id="{CC9B6749-085E-4DA1-97F3-5099CF284192}" v="89" dt="2021-05-26T19:23:1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-10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2C1D6-CE01-414E-A60B-AE466EF6E4B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FBB29C-FBAA-4BAE-B44D-5E3330692E45}">
      <dgm:prSet/>
      <dgm:spPr/>
      <dgm:t>
        <a:bodyPr/>
        <a:lstStyle/>
        <a:p>
          <a:r>
            <a:rPr lang="en-US"/>
            <a:t>Orice funcţie recursivă trebuie să conţină o condiţie de reluare a apelului recursiv(sau de oprire).</a:t>
          </a:r>
        </a:p>
      </dgm:t>
    </dgm:pt>
    <dgm:pt modelId="{261AF804-26A2-488A-9C31-7833DC077D80}" type="parTrans" cxnId="{3A197ADB-B8C1-42C6-B7B9-7A7A4099635F}">
      <dgm:prSet/>
      <dgm:spPr/>
      <dgm:t>
        <a:bodyPr/>
        <a:lstStyle/>
        <a:p>
          <a:endParaRPr lang="en-US"/>
        </a:p>
      </dgm:t>
    </dgm:pt>
    <dgm:pt modelId="{6AFD919A-BA89-4080-9CBE-813AF2B7866E}" type="sibTrans" cxnId="{3A197ADB-B8C1-42C6-B7B9-7A7A4099635F}">
      <dgm:prSet/>
      <dgm:spPr/>
      <dgm:t>
        <a:bodyPr/>
        <a:lstStyle/>
        <a:p>
          <a:endParaRPr lang="en-US"/>
        </a:p>
      </dgm:t>
    </dgm:pt>
    <dgm:pt modelId="{DA51665D-2F40-4DF7-BF38-01E2ADE087C1}">
      <dgm:prSet/>
      <dgm:spPr/>
      <dgm:t>
        <a:bodyPr/>
        <a:lstStyle/>
        <a:p>
          <a:r>
            <a:rPr lang="en-US"/>
            <a:t>La fiecare reapel al funcţiei se execută aceeaşi secvenţă de instruciuni.</a:t>
          </a:r>
        </a:p>
      </dgm:t>
    </dgm:pt>
    <dgm:pt modelId="{73C5F4A6-CFE3-41FC-AD27-694DECFDCF36}" type="parTrans" cxnId="{C2760D03-957C-44AC-BD9F-C63EF78F1047}">
      <dgm:prSet/>
      <dgm:spPr/>
      <dgm:t>
        <a:bodyPr/>
        <a:lstStyle/>
        <a:p>
          <a:endParaRPr lang="en-US"/>
        </a:p>
      </dgm:t>
    </dgm:pt>
    <dgm:pt modelId="{6EDE3AF8-E6D8-4E6B-AB25-673BCA1CAE7A}" type="sibTrans" cxnId="{C2760D03-957C-44AC-BD9F-C63EF78F1047}">
      <dgm:prSet/>
      <dgm:spPr/>
      <dgm:t>
        <a:bodyPr/>
        <a:lstStyle/>
        <a:p>
          <a:endParaRPr lang="en-US"/>
        </a:p>
      </dgm:t>
    </dgm:pt>
    <dgm:pt modelId="{C83DA5A1-7DE7-4AF6-8CAE-844762D62850}">
      <dgm:prSet/>
      <dgm:spPr/>
      <dgm:t>
        <a:bodyPr/>
        <a:lstStyle/>
        <a:p>
          <a:r>
            <a:rPr lang="en-US"/>
            <a:t>Ţinând seama de observaţiile anterioare, pentru a implementa o funcţie recursivă, trebuie să: Ø Identificăm relaţia de recurenţa (ceea ce se execută la un moment dat şi se reia la fiecare reapel) Ø Identificăm conditiile de oprire ale reapelului</a:t>
          </a:r>
        </a:p>
      </dgm:t>
    </dgm:pt>
    <dgm:pt modelId="{6031C95C-123E-423D-A936-2EF3A6BEB661}" type="parTrans" cxnId="{58D05628-9F90-4932-95B4-C5E4B16960F5}">
      <dgm:prSet/>
      <dgm:spPr/>
      <dgm:t>
        <a:bodyPr/>
        <a:lstStyle/>
        <a:p>
          <a:endParaRPr lang="en-US"/>
        </a:p>
      </dgm:t>
    </dgm:pt>
    <dgm:pt modelId="{870828C9-1E1B-4E17-B1D5-930737B2B1EA}" type="sibTrans" cxnId="{58D05628-9F90-4932-95B4-C5E4B16960F5}">
      <dgm:prSet/>
      <dgm:spPr/>
      <dgm:t>
        <a:bodyPr/>
        <a:lstStyle/>
        <a:p>
          <a:endParaRPr lang="en-US"/>
        </a:p>
      </dgm:t>
    </dgm:pt>
    <dgm:pt modelId="{FB10151C-9293-4ADF-B2AD-717F51051D99}" type="pres">
      <dgm:prSet presAssocID="{1F42C1D6-CE01-414E-A60B-AE466EF6E4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4CF0A5-9C62-4DB5-9E0D-09FAF9D5846D}" type="pres">
      <dgm:prSet presAssocID="{0FFBB29C-FBAA-4BAE-B44D-5E3330692E45}" presName="hierRoot1" presStyleCnt="0"/>
      <dgm:spPr/>
    </dgm:pt>
    <dgm:pt modelId="{496810B7-9C17-4AB8-B35F-504FEA6F9D13}" type="pres">
      <dgm:prSet presAssocID="{0FFBB29C-FBAA-4BAE-B44D-5E3330692E45}" presName="composite" presStyleCnt="0"/>
      <dgm:spPr/>
    </dgm:pt>
    <dgm:pt modelId="{78306A65-6D8C-47FD-ACC9-0B8A8EED0F20}" type="pres">
      <dgm:prSet presAssocID="{0FFBB29C-FBAA-4BAE-B44D-5E3330692E45}" presName="background" presStyleLbl="node0" presStyleIdx="0" presStyleCnt="3"/>
      <dgm:spPr/>
    </dgm:pt>
    <dgm:pt modelId="{AC30D9DB-95C5-455A-81F8-8C61F3F31B06}" type="pres">
      <dgm:prSet presAssocID="{0FFBB29C-FBAA-4BAE-B44D-5E3330692E45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09FA3D-443F-480E-978B-F04B6E97157F}" type="pres">
      <dgm:prSet presAssocID="{0FFBB29C-FBAA-4BAE-B44D-5E3330692E45}" presName="hierChild2" presStyleCnt="0"/>
      <dgm:spPr/>
    </dgm:pt>
    <dgm:pt modelId="{71BF809A-CD42-4C40-8273-C4091BB0F1F4}" type="pres">
      <dgm:prSet presAssocID="{DA51665D-2F40-4DF7-BF38-01E2ADE087C1}" presName="hierRoot1" presStyleCnt="0"/>
      <dgm:spPr/>
    </dgm:pt>
    <dgm:pt modelId="{BB6B92FD-9663-4278-BC3E-D3AE9B6A1E94}" type="pres">
      <dgm:prSet presAssocID="{DA51665D-2F40-4DF7-BF38-01E2ADE087C1}" presName="composite" presStyleCnt="0"/>
      <dgm:spPr/>
    </dgm:pt>
    <dgm:pt modelId="{B1E436E4-AC6E-4648-93F9-1C15248777F6}" type="pres">
      <dgm:prSet presAssocID="{DA51665D-2F40-4DF7-BF38-01E2ADE087C1}" presName="background" presStyleLbl="node0" presStyleIdx="1" presStyleCnt="3"/>
      <dgm:spPr/>
    </dgm:pt>
    <dgm:pt modelId="{941305F1-4452-4CAD-B729-00016CA4F078}" type="pres">
      <dgm:prSet presAssocID="{DA51665D-2F40-4DF7-BF38-01E2ADE087C1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E739BB-78D4-4951-B8DB-913FA76D677C}" type="pres">
      <dgm:prSet presAssocID="{DA51665D-2F40-4DF7-BF38-01E2ADE087C1}" presName="hierChild2" presStyleCnt="0"/>
      <dgm:spPr/>
    </dgm:pt>
    <dgm:pt modelId="{9BEA25C3-1047-4F70-A7DD-97E534C20D01}" type="pres">
      <dgm:prSet presAssocID="{C83DA5A1-7DE7-4AF6-8CAE-844762D62850}" presName="hierRoot1" presStyleCnt="0"/>
      <dgm:spPr/>
    </dgm:pt>
    <dgm:pt modelId="{6D3FA007-E125-4AEF-831E-335288DD6369}" type="pres">
      <dgm:prSet presAssocID="{C83DA5A1-7DE7-4AF6-8CAE-844762D62850}" presName="composite" presStyleCnt="0"/>
      <dgm:spPr/>
    </dgm:pt>
    <dgm:pt modelId="{B167F5AB-7800-4BCC-AC0C-6E1FECDE50AC}" type="pres">
      <dgm:prSet presAssocID="{C83DA5A1-7DE7-4AF6-8CAE-844762D62850}" presName="background" presStyleLbl="node0" presStyleIdx="2" presStyleCnt="3"/>
      <dgm:spPr/>
    </dgm:pt>
    <dgm:pt modelId="{10775081-9776-4B0C-8AE0-DCC404FD6327}" type="pres">
      <dgm:prSet presAssocID="{C83DA5A1-7DE7-4AF6-8CAE-844762D62850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0A33D-8942-43ED-A4F2-126D0317CC4D}" type="pres">
      <dgm:prSet presAssocID="{C83DA5A1-7DE7-4AF6-8CAE-844762D62850}" presName="hierChild2" presStyleCnt="0"/>
      <dgm:spPr/>
    </dgm:pt>
  </dgm:ptLst>
  <dgm:cxnLst>
    <dgm:cxn modelId="{C2760D03-957C-44AC-BD9F-C63EF78F1047}" srcId="{1F42C1D6-CE01-414E-A60B-AE466EF6E4B1}" destId="{DA51665D-2F40-4DF7-BF38-01E2ADE087C1}" srcOrd="1" destOrd="0" parTransId="{73C5F4A6-CFE3-41FC-AD27-694DECFDCF36}" sibTransId="{6EDE3AF8-E6D8-4E6B-AB25-673BCA1CAE7A}"/>
    <dgm:cxn modelId="{44874520-44B6-44CF-B1CA-FCDEAB72E171}" type="presOf" srcId="{0FFBB29C-FBAA-4BAE-B44D-5E3330692E45}" destId="{AC30D9DB-95C5-455A-81F8-8C61F3F31B06}" srcOrd="0" destOrd="0" presId="urn:microsoft.com/office/officeart/2005/8/layout/hierarchy1"/>
    <dgm:cxn modelId="{8DC03612-6426-4FC1-A33A-6C50A0F39CE5}" type="presOf" srcId="{C83DA5A1-7DE7-4AF6-8CAE-844762D62850}" destId="{10775081-9776-4B0C-8AE0-DCC404FD6327}" srcOrd="0" destOrd="0" presId="urn:microsoft.com/office/officeart/2005/8/layout/hierarchy1"/>
    <dgm:cxn modelId="{3A3E50BB-0E1C-4D2B-8FB6-8B6F73BBB8D5}" type="presOf" srcId="{1F42C1D6-CE01-414E-A60B-AE466EF6E4B1}" destId="{FB10151C-9293-4ADF-B2AD-717F51051D99}" srcOrd="0" destOrd="0" presId="urn:microsoft.com/office/officeart/2005/8/layout/hierarchy1"/>
    <dgm:cxn modelId="{771630DA-5D12-473B-800C-0D43F2257DA5}" type="presOf" srcId="{DA51665D-2F40-4DF7-BF38-01E2ADE087C1}" destId="{941305F1-4452-4CAD-B729-00016CA4F078}" srcOrd="0" destOrd="0" presId="urn:microsoft.com/office/officeart/2005/8/layout/hierarchy1"/>
    <dgm:cxn modelId="{58D05628-9F90-4932-95B4-C5E4B16960F5}" srcId="{1F42C1D6-CE01-414E-A60B-AE466EF6E4B1}" destId="{C83DA5A1-7DE7-4AF6-8CAE-844762D62850}" srcOrd="2" destOrd="0" parTransId="{6031C95C-123E-423D-A936-2EF3A6BEB661}" sibTransId="{870828C9-1E1B-4E17-B1D5-930737B2B1EA}"/>
    <dgm:cxn modelId="{3A197ADB-B8C1-42C6-B7B9-7A7A4099635F}" srcId="{1F42C1D6-CE01-414E-A60B-AE466EF6E4B1}" destId="{0FFBB29C-FBAA-4BAE-B44D-5E3330692E45}" srcOrd="0" destOrd="0" parTransId="{261AF804-26A2-488A-9C31-7833DC077D80}" sibTransId="{6AFD919A-BA89-4080-9CBE-813AF2B7866E}"/>
    <dgm:cxn modelId="{C6C6A03F-E1E7-429D-BCAF-FC38D22586D2}" type="presParOf" srcId="{FB10151C-9293-4ADF-B2AD-717F51051D99}" destId="{5C4CF0A5-9C62-4DB5-9E0D-09FAF9D5846D}" srcOrd="0" destOrd="0" presId="urn:microsoft.com/office/officeart/2005/8/layout/hierarchy1"/>
    <dgm:cxn modelId="{D22A8461-3015-4521-98BB-6B9E0242A3CE}" type="presParOf" srcId="{5C4CF0A5-9C62-4DB5-9E0D-09FAF9D5846D}" destId="{496810B7-9C17-4AB8-B35F-504FEA6F9D13}" srcOrd="0" destOrd="0" presId="urn:microsoft.com/office/officeart/2005/8/layout/hierarchy1"/>
    <dgm:cxn modelId="{3D406072-9C6A-4AC4-932B-7D4B19385C17}" type="presParOf" srcId="{496810B7-9C17-4AB8-B35F-504FEA6F9D13}" destId="{78306A65-6D8C-47FD-ACC9-0B8A8EED0F20}" srcOrd="0" destOrd="0" presId="urn:microsoft.com/office/officeart/2005/8/layout/hierarchy1"/>
    <dgm:cxn modelId="{0255F7FC-3842-4495-A4BF-368C5707F45A}" type="presParOf" srcId="{496810B7-9C17-4AB8-B35F-504FEA6F9D13}" destId="{AC30D9DB-95C5-455A-81F8-8C61F3F31B06}" srcOrd="1" destOrd="0" presId="urn:microsoft.com/office/officeart/2005/8/layout/hierarchy1"/>
    <dgm:cxn modelId="{9E1F9B37-9497-4082-AF49-8D6298444EFB}" type="presParOf" srcId="{5C4CF0A5-9C62-4DB5-9E0D-09FAF9D5846D}" destId="{9609FA3D-443F-480E-978B-F04B6E97157F}" srcOrd="1" destOrd="0" presId="urn:microsoft.com/office/officeart/2005/8/layout/hierarchy1"/>
    <dgm:cxn modelId="{32462E34-C59C-44BC-A37E-79D05ACB293C}" type="presParOf" srcId="{FB10151C-9293-4ADF-B2AD-717F51051D99}" destId="{71BF809A-CD42-4C40-8273-C4091BB0F1F4}" srcOrd="1" destOrd="0" presId="urn:microsoft.com/office/officeart/2005/8/layout/hierarchy1"/>
    <dgm:cxn modelId="{BBFFB1C8-A862-4F09-9D9F-3063C8DD649F}" type="presParOf" srcId="{71BF809A-CD42-4C40-8273-C4091BB0F1F4}" destId="{BB6B92FD-9663-4278-BC3E-D3AE9B6A1E94}" srcOrd="0" destOrd="0" presId="urn:microsoft.com/office/officeart/2005/8/layout/hierarchy1"/>
    <dgm:cxn modelId="{4E7EC6B1-B002-4ECA-AA3E-70416A2D49E3}" type="presParOf" srcId="{BB6B92FD-9663-4278-BC3E-D3AE9B6A1E94}" destId="{B1E436E4-AC6E-4648-93F9-1C15248777F6}" srcOrd="0" destOrd="0" presId="urn:microsoft.com/office/officeart/2005/8/layout/hierarchy1"/>
    <dgm:cxn modelId="{62857075-0EFA-4F78-8DB2-59AC45E690FF}" type="presParOf" srcId="{BB6B92FD-9663-4278-BC3E-D3AE9B6A1E94}" destId="{941305F1-4452-4CAD-B729-00016CA4F078}" srcOrd="1" destOrd="0" presId="urn:microsoft.com/office/officeart/2005/8/layout/hierarchy1"/>
    <dgm:cxn modelId="{A5AC5E38-3D7A-488E-874A-DA161E281860}" type="presParOf" srcId="{71BF809A-CD42-4C40-8273-C4091BB0F1F4}" destId="{7AE739BB-78D4-4951-B8DB-913FA76D677C}" srcOrd="1" destOrd="0" presId="urn:microsoft.com/office/officeart/2005/8/layout/hierarchy1"/>
    <dgm:cxn modelId="{05860E02-A765-4AA9-A8F6-158022C1C063}" type="presParOf" srcId="{FB10151C-9293-4ADF-B2AD-717F51051D99}" destId="{9BEA25C3-1047-4F70-A7DD-97E534C20D01}" srcOrd="2" destOrd="0" presId="urn:microsoft.com/office/officeart/2005/8/layout/hierarchy1"/>
    <dgm:cxn modelId="{C1CA3E1E-1F96-4769-A3D6-C7E34DEB35B7}" type="presParOf" srcId="{9BEA25C3-1047-4F70-A7DD-97E534C20D01}" destId="{6D3FA007-E125-4AEF-831E-335288DD6369}" srcOrd="0" destOrd="0" presId="urn:microsoft.com/office/officeart/2005/8/layout/hierarchy1"/>
    <dgm:cxn modelId="{E3FCD128-B1B7-4601-92B6-653F503E4F8A}" type="presParOf" srcId="{6D3FA007-E125-4AEF-831E-335288DD6369}" destId="{B167F5AB-7800-4BCC-AC0C-6E1FECDE50AC}" srcOrd="0" destOrd="0" presId="urn:microsoft.com/office/officeart/2005/8/layout/hierarchy1"/>
    <dgm:cxn modelId="{8706B068-7792-43E8-A6C8-F8086FEB41EC}" type="presParOf" srcId="{6D3FA007-E125-4AEF-831E-335288DD6369}" destId="{10775081-9776-4B0C-8AE0-DCC404FD6327}" srcOrd="1" destOrd="0" presId="urn:microsoft.com/office/officeart/2005/8/layout/hierarchy1"/>
    <dgm:cxn modelId="{6E59A0E1-7B3F-4A72-B1B6-0682962751A1}" type="presParOf" srcId="{9BEA25C3-1047-4F70-A7DD-97E534C20D01}" destId="{4660A33D-8942-43ED-A4F2-126D0317CC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06A65-6D8C-47FD-ACC9-0B8A8EED0F20}">
      <dsp:nvSpPr>
        <dsp:cNvPr id="0" name=""/>
        <dsp:cNvSpPr/>
      </dsp:nvSpPr>
      <dsp:spPr>
        <a:xfrm>
          <a:off x="0" y="898352"/>
          <a:ext cx="3196895" cy="2030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0D9DB-95C5-455A-81F8-8C61F3F31B06}">
      <dsp:nvSpPr>
        <dsp:cNvPr id="0" name=""/>
        <dsp:cNvSpPr/>
      </dsp:nvSpPr>
      <dsp:spPr>
        <a:xfrm>
          <a:off x="355210" y="1235802"/>
          <a:ext cx="3196895" cy="2030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Orice funcţie recursivă trebuie să conţină o condiţie de reluare a apelului recursiv(sau de oprire).</a:t>
          </a:r>
        </a:p>
      </dsp:txBody>
      <dsp:txXfrm>
        <a:off x="414667" y="1295259"/>
        <a:ext cx="3077981" cy="1911114"/>
      </dsp:txXfrm>
    </dsp:sp>
    <dsp:sp modelId="{B1E436E4-AC6E-4648-93F9-1C15248777F6}">
      <dsp:nvSpPr>
        <dsp:cNvPr id="0" name=""/>
        <dsp:cNvSpPr/>
      </dsp:nvSpPr>
      <dsp:spPr>
        <a:xfrm>
          <a:off x="3907316" y="898352"/>
          <a:ext cx="3196895" cy="2030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305F1-4452-4CAD-B729-00016CA4F078}">
      <dsp:nvSpPr>
        <dsp:cNvPr id="0" name=""/>
        <dsp:cNvSpPr/>
      </dsp:nvSpPr>
      <dsp:spPr>
        <a:xfrm>
          <a:off x="4262527" y="1235802"/>
          <a:ext cx="3196895" cy="2030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La fiecare reapel al funcţiei se execută aceeaşi secvenţă de instruciuni.</a:t>
          </a:r>
        </a:p>
      </dsp:txBody>
      <dsp:txXfrm>
        <a:off x="4321984" y="1295259"/>
        <a:ext cx="3077981" cy="1911114"/>
      </dsp:txXfrm>
    </dsp:sp>
    <dsp:sp modelId="{B167F5AB-7800-4BCC-AC0C-6E1FECDE50AC}">
      <dsp:nvSpPr>
        <dsp:cNvPr id="0" name=""/>
        <dsp:cNvSpPr/>
      </dsp:nvSpPr>
      <dsp:spPr>
        <a:xfrm>
          <a:off x="7814633" y="898352"/>
          <a:ext cx="3196895" cy="2030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75081-9776-4B0C-8AE0-DCC404FD6327}">
      <dsp:nvSpPr>
        <dsp:cNvPr id="0" name=""/>
        <dsp:cNvSpPr/>
      </dsp:nvSpPr>
      <dsp:spPr>
        <a:xfrm>
          <a:off x="8169843" y="1235802"/>
          <a:ext cx="3196895" cy="2030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Ţinând seama de observaţiile anterioare, pentru a implementa o funcţie recursivă, trebuie să: Ø Identificăm relaţia de recurenţa (ceea ce se execută la un moment dat şi se reia la fiecare reapel) Ø Identificăm conditiile de oprire ale reapelului</a:t>
          </a:r>
        </a:p>
      </dsp:txBody>
      <dsp:txXfrm>
        <a:off x="8229300" y="1295259"/>
        <a:ext cx="3077981" cy="1911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6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3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5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4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3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8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0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find/" TargetMode="External"/><Relationship Id="rId2" Type="http://schemas.openxmlformats.org/officeDocument/2006/relationships/hyperlink" Target="http://info.tm.edu.ro:8080/~junea/cls%2010/recursivitate/recursivitat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>
            <a:extLst>
              <a:ext uri="{FF2B5EF4-FFF2-40B4-BE49-F238E27FC236}">
                <a16:creationId xmlns:a16="http://schemas.microsoft.com/office/drawing/2014/main" xmlns="" id="{132FD491-28F3-42E7-AEBF-A9E3C462C9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xmlns="" id="{AD016B6E-F283-4CFB-9099-05C8DA6AB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9">
              <a:extLst>
                <a:ext uri="{FF2B5EF4-FFF2-40B4-BE49-F238E27FC236}">
                  <a16:creationId xmlns:a16="http://schemas.microsoft.com/office/drawing/2014/main" xmlns="" id="{72D0360E-345F-4790-B0A0-03ADC36B5E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2" name="Rectangle 11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499009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spc="70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      Proiect sincretic SDA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8716" y="4778940"/>
            <a:ext cx="6090248" cy="1882089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2400" dirty="0" err="1"/>
              <a:t>Ioo</a:t>
            </a:r>
            <a:r>
              <a:rPr lang="en-US" sz="2400" dirty="0"/>
              <a:t> </a:t>
            </a:r>
            <a:r>
              <a:rPr lang="en-US" sz="2400" dirty="0" err="1"/>
              <a:t>Ghizela</a:t>
            </a:r>
            <a:r>
              <a:rPr lang="en-US" sz="2400" dirty="0"/>
              <a:t> 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2400" dirty="0" err="1"/>
              <a:t>Facultatea</a:t>
            </a:r>
            <a:r>
              <a:rPr lang="en-US" sz="2400" dirty="0"/>
              <a:t> de </a:t>
            </a:r>
            <a:r>
              <a:rPr lang="en-US" sz="2400" dirty="0" err="1"/>
              <a:t>Automatică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Calculatoare</a:t>
            </a:r>
            <a:r>
              <a:rPr lang="en-US" sz="2400" dirty="0"/>
              <a:t> 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2400" dirty="0" err="1"/>
              <a:t>Informatică</a:t>
            </a:r>
            <a:endParaRPr lang="en-US" sz="2400"/>
          </a:p>
          <a:p>
            <a:pPr indent="-182880">
              <a:buFont typeface="Wingdings" pitchFamily="2" charset="2"/>
              <a:buChar char="§"/>
            </a:pPr>
            <a:r>
              <a:rPr lang="en-US" sz="2400" dirty="0" err="1"/>
              <a:t>Anul</a:t>
            </a:r>
            <a:r>
              <a:rPr lang="en-US" sz="2400" dirty="0"/>
              <a:t> 2</a:t>
            </a:r>
          </a:p>
        </p:txBody>
      </p:sp>
      <p:sp>
        <p:nvSpPr>
          <p:cNvPr id="36" name="Oval 19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C05C3718-A2B7-44FB-B5A9-480143C9B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51" y="-1962"/>
            <a:ext cx="2743200" cy="9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xmlns="" id="{5118BA95-03E7-41B7-B442-0AF8C0A7FF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8" name="Group 14">
            <a:extLst>
              <a:ext uri="{FF2B5EF4-FFF2-40B4-BE49-F238E27FC236}">
                <a16:creationId xmlns:a16="http://schemas.microsoft.com/office/drawing/2014/main" xmlns="" id="{E799C3D5-7D55-4046-808C-F290F456D6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059D8741-EAD6-41B1-A882-70D70FC358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xmlns="" id="{45444F36-3103-4D11-A25F-C054D4606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18">
            <a:extLst>
              <a:ext uri="{FF2B5EF4-FFF2-40B4-BE49-F238E27FC236}">
                <a16:creationId xmlns:a16="http://schemas.microsoft.com/office/drawing/2014/main" xmlns="" id="{AD9B3EAD-A2B3-42C4-927C-3455E3E69E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10618FC-77AA-4196-B54D-4367C464907C}"/>
              </a:ext>
            </a:extLst>
          </p:cNvPr>
          <p:cNvSpPr txBox="1"/>
          <p:nvPr/>
        </p:nvSpPr>
        <p:spPr>
          <a:xfrm>
            <a:off x="6081089" y="725394"/>
            <a:ext cx="5142658" cy="5407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dirty="0"/>
              <a:t>6. Se </a:t>
            </a:r>
            <a:r>
              <a:rPr lang="en-US" sz="2400" dirty="0" err="1"/>
              <a:t>dă</a:t>
            </a:r>
            <a:r>
              <a:rPr lang="en-US" sz="2400" dirty="0"/>
              <a:t> un </a:t>
            </a:r>
            <a:r>
              <a:rPr lang="en-US" sz="2400" dirty="0" err="1"/>
              <a:t>număr</a:t>
            </a:r>
            <a:r>
              <a:rPr lang="en-US" sz="2400" dirty="0"/>
              <a:t> natural N </a:t>
            </a:r>
            <a:r>
              <a:rPr lang="en-US" sz="2400" dirty="0" err="1"/>
              <a:t>și</a:t>
            </a:r>
            <a:r>
              <a:rPr lang="en-US" sz="2400" dirty="0"/>
              <a:t> un </a:t>
            </a:r>
            <a:r>
              <a:rPr lang="en-US" sz="2400" dirty="0" err="1"/>
              <a:t>șir</a:t>
            </a:r>
            <a:r>
              <a:rPr lang="en-US" sz="2400" dirty="0"/>
              <a:t> de </a:t>
            </a:r>
            <a:r>
              <a:rPr lang="en-US" sz="2400" dirty="0" err="1"/>
              <a:t>caractere</a:t>
            </a:r>
            <a:r>
              <a:rPr lang="en-US" sz="2400" dirty="0"/>
              <a:t> S de </a:t>
            </a:r>
            <a:r>
              <a:rPr lang="en-US" sz="2400" dirty="0" err="1"/>
              <a:t>lungime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mică</a:t>
            </a:r>
            <a:r>
              <a:rPr lang="en-US" sz="2400" dirty="0"/>
              <a:t> </a:t>
            </a:r>
            <a:r>
              <a:rPr lang="en-US" sz="2400" dirty="0" err="1"/>
              <a:t>decât</a:t>
            </a:r>
            <a:r>
              <a:rPr lang="en-US" sz="2400" dirty="0"/>
              <a:t> N.</a:t>
            </a:r>
          </a:p>
          <a:p>
            <a:pPr indent="-18288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400" dirty="0"/>
          </a:p>
          <a:p>
            <a:pPr indent="-18288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dirty="0"/>
              <a:t> 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literele</a:t>
            </a:r>
            <a:r>
              <a:rPr lang="en-US" sz="2400" dirty="0"/>
              <a:t> </a:t>
            </a:r>
            <a:r>
              <a:rPr lang="en-US" sz="2400" dirty="0" err="1"/>
              <a:t>alfabetului</a:t>
            </a:r>
            <a:r>
              <a:rPr lang="en-US" sz="2400" dirty="0"/>
              <a:t>, </a:t>
            </a:r>
            <a:r>
              <a:rPr lang="en-US" sz="2400" dirty="0" err="1"/>
              <a:t>să</a:t>
            </a:r>
            <a:r>
              <a:rPr lang="en-US" sz="2400" dirty="0"/>
              <a:t> se </a:t>
            </a:r>
            <a:r>
              <a:rPr lang="en-US" sz="2400" dirty="0" err="1"/>
              <a:t>genereze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șirurile</a:t>
            </a:r>
            <a:r>
              <a:rPr lang="en-US" sz="2400" dirty="0"/>
              <a:t> de </a:t>
            </a:r>
            <a:r>
              <a:rPr lang="en-US" sz="2400" dirty="0" err="1"/>
              <a:t>lungime</a:t>
            </a:r>
            <a:r>
              <a:rPr lang="en-US" sz="2400" dirty="0"/>
              <a:t> N care </a:t>
            </a:r>
            <a:r>
              <a:rPr lang="en-US" sz="2400" dirty="0" err="1"/>
              <a:t>conțin</a:t>
            </a:r>
            <a:r>
              <a:rPr lang="en-US" sz="2400" dirty="0"/>
              <a:t> </a:t>
            </a:r>
            <a:r>
              <a:rPr lang="en-US" sz="2400" dirty="0" err="1"/>
              <a:t>șirul</a:t>
            </a:r>
            <a:r>
              <a:rPr lang="en-US" sz="2400" dirty="0"/>
              <a:t> S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puțin</a:t>
            </a:r>
            <a:r>
              <a:rPr lang="en-US" sz="2400" dirty="0"/>
              <a:t> o </a:t>
            </a:r>
            <a:r>
              <a:rPr lang="en-US" sz="2400" dirty="0" err="1"/>
              <a:t>dată</a:t>
            </a:r>
            <a:r>
              <a:rPr lang="en-US" sz="24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E482ACF-590B-4978-9385-17D1578F9C29}"/>
              </a:ext>
            </a:extLst>
          </p:cNvPr>
          <p:cNvSpPr>
            <a:spLocks noGrp="1"/>
          </p:cNvSpPr>
          <p:nvPr/>
        </p:nvSpPr>
        <p:spPr>
          <a:xfrm>
            <a:off x="1069850" y="844902"/>
            <a:ext cx="5818858" cy="5168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3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9A8AE9-03FB-4977-896D-B2B0F2A364FF}"/>
              </a:ext>
            </a:extLst>
          </p:cNvPr>
          <p:cNvSpPr txBox="1"/>
          <p:nvPr/>
        </p:nvSpPr>
        <p:spPr>
          <a:xfrm>
            <a:off x="8275608" y="61908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 err="1"/>
              <a:t>Enunțul</a:t>
            </a:r>
            <a:r>
              <a:rPr lang="en-US" b="1" u="sng" dirty="0"/>
              <a:t> </a:t>
            </a:r>
            <a:r>
              <a:rPr lang="en-US" b="1" u="sng" dirty="0" err="1"/>
              <a:t>proiectului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946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92B410-4E2F-4968-91F3-015766693A80}"/>
              </a:ext>
            </a:extLst>
          </p:cNvPr>
          <p:cNvSpPr txBox="1"/>
          <p:nvPr/>
        </p:nvSpPr>
        <p:spPr>
          <a:xfrm>
            <a:off x="5198853" y="64123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f ( 3,'' '')</a:t>
            </a:r>
            <a:r>
              <a:rPr lang="en-US"/>
              <a:t> 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718AF8E6-13DC-4E2B-9215-10F52985DA23}"/>
              </a:ext>
            </a:extLst>
          </p:cNvPr>
          <p:cNvCxnSpPr/>
          <p:nvPr/>
        </p:nvCxnSpPr>
        <p:spPr>
          <a:xfrm>
            <a:off x="5637901" y="1029958"/>
            <a:ext cx="23004" cy="90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62C4EB9-D512-4458-AC4F-3E062324B792}"/>
              </a:ext>
            </a:extLst>
          </p:cNvPr>
          <p:cNvCxnSpPr/>
          <p:nvPr/>
        </p:nvCxnSpPr>
        <p:spPr>
          <a:xfrm>
            <a:off x="4386173" y="1546644"/>
            <a:ext cx="2501659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8A34127-5465-46AB-9DAB-8C51FDC7640F}"/>
              </a:ext>
            </a:extLst>
          </p:cNvPr>
          <p:cNvCxnSpPr/>
          <p:nvPr/>
        </p:nvCxnSpPr>
        <p:spPr>
          <a:xfrm>
            <a:off x="4398753" y="1544847"/>
            <a:ext cx="23003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A2ECBD4-939C-46F2-8355-35CC9E5B4F8D}"/>
              </a:ext>
            </a:extLst>
          </p:cNvPr>
          <p:cNvCxnSpPr/>
          <p:nvPr/>
        </p:nvCxnSpPr>
        <p:spPr>
          <a:xfrm>
            <a:off x="6842005" y="1558326"/>
            <a:ext cx="37382" cy="42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9C8A8C3-E0D9-4F2C-BFFD-91F4A21B4BDC}"/>
              </a:ext>
            </a:extLst>
          </p:cNvPr>
          <p:cNvSpPr txBox="1"/>
          <p:nvPr/>
        </p:nvSpPr>
        <p:spPr>
          <a:xfrm>
            <a:off x="3726971" y="2073575"/>
            <a:ext cx="1204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f (2,''a'')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DFD3B9-5D7F-43CA-B9F8-0AD0B0D707F7}"/>
              </a:ext>
            </a:extLst>
          </p:cNvPr>
          <p:cNvSpPr txBox="1"/>
          <p:nvPr/>
        </p:nvSpPr>
        <p:spPr>
          <a:xfrm>
            <a:off x="5378570" y="2129285"/>
            <a:ext cx="11904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f(2,''b'')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860BE3-2B2D-497A-B7D0-8DF8E938BE1A}"/>
              </a:ext>
            </a:extLst>
          </p:cNvPr>
          <p:cNvSpPr txBox="1"/>
          <p:nvPr/>
        </p:nvSpPr>
        <p:spPr>
          <a:xfrm>
            <a:off x="6570993" y="2128389"/>
            <a:ext cx="10610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f (2,''c'')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A975E07-B73B-40A8-B285-C4FC83157431}"/>
              </a:ext>
            </a:extLst>
          </p:cNvPr>
          <p:cNvCxnSpPr/>
          <p:nvPr/>
        </p:nvCxnSpPr>
        <p:spPr>
          <a:xfrm>
            <a:off x="5715180" y="2530595"/>
            <a:ext cx="8627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A14904-E743-4CA1-9883-9E769B697018}"/>
              </a:ext>
            </a:extLst>
          </p:cNvPr>
          <p:cNvSpPr txBox="1"/>
          <p:nvPr/>
        </p:nvSpPr>
        <p:spPr>
          <a:xfrm>
            <a:off x="5288711" y="2973957"/>
            <a:ext cx="13629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f (1,''ba'')</a:t>
            </a:r>
            <a:endParaRPr lang="en-US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5B797CA-3C0A-46A2-A001-63EB731829EA}"/>
              </a:ext>
            </a:extLst>
          </p:cNvPr>
          <p:cNvCxnSpPr/>
          <p:nvPr/>
        </p:nvCxnSpPr>
        <p:spPr>
          <a:xfrm>
            <a:off x="7294892" y="2485666"/>
            <a:ext cx="37382" cy="49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B7D3F30-0404-4607-A458-57058411B909}"/>
              </a:ext>
            </a:extLst>
          </p:cNvPr>
          <p:cNvSpPr txBox="1"/>
          <p:nvPr/>
        </p:nvSpPr>
        <p:spPr>
          <a:xfrm>
            <a:off x="6652763" y="2986536"/>
            <a:ext cx="12048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f(1, ''ca'')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5441EFD-6D91-4918-AD9A-EBA557CE6C6C}"/>
              </a:ext>
            </a:extLst>
          </p:cNvPr>
          <p:cNvCxnSpPr/>
          <p:nvPr/>
        </p:nvCxnSpPr>
        <p:spPr>
          <a:xfrm>
            <a:off x="3799396" y="2483868"/>
            <a:ext cx="0" cy="1869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CECAE51-5C46-4B5E-9199-DD944F29ACE6}"/>
              </a:ext>
            </a:extLst>
          </p:cNvPr>
          <p:cNvCxnSpPr/>
          <p:nvPr/>
        </p:nvCxnSpPr>
        <p:spPr>
          <a:xfrm flipV="1">
            <a:off x="764876" y="2684252"/>
            <a:ext cx="3033620" cy="1437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A516800-2F7F-4029-8CAB-B8F42DC91293}"/>
              </a:ext>
            </a:extLst>
          </p:cNvPr>
          <p:cNvCxnSpPr/>
          <p:nvPr/>
        </p:nvCxnSpPr>
        <p:spPr>
          <a:xfrm>
            <a:off x="792732" y="2668978"/>
            <a:ext cx="51759" cy="118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3FAD4F2-13C6-48BC-86E7-2EF56E8DD468}"/>
              </a:ext>
            </a:extLst>
          </p:cNvPr>
          <p:cNvSpPr txBox="1"/>
          <p:nvPr/>
        </p:nvSpPr>
        <p:spPr>
          <a:xfrm>
            <a:off x="351886" y="3845584"/>
            <a:ext cx="11473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f(1,''aa'')</a:t>
            </a:r>
            <a:endParaRPr lang="en-US" sz="2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83C4A72-7D1E-4CB1-8EEE-92943879C59A}"/>
              </a:ext>
            </a:extLst>
          </p:cNvPr>
          <p:cNvCxnSpPr/>
          <p:nvPr/>
        </p:nvCxnSpPr>
        <p:spPr>
          <a:xfrm>
            <a:off x="2659992" y="2667181"/>
            <a:ext cx="51758" cy="118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9F161A7-B923-4507-87E7-F37D68169391}"/>
              </a:ext>
            </a:extLst>
          </p:cNvPr>
          <p:cNvSpPr txBox="1"/>
          <p:nvPr/>
        </p:nvSpPr>
        <p:spPr>
          <a:xfrm>
            <a:off x="2334164" y="3858164"/>
            <a:ext cx="12048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f(1,''ab'')</a:t>
            </a:r>
            <a:endParaRPr lang="en-US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93A882AC-F137-4941-A595-4734BE661093}"/>
              </a:ext>
            </a:extLst>
          </p:cNvPr>
          <p:cNvCxnSpPr/>
          <p:nvPr/>
        </p:nvCxnSpPr>
        <p:spPr>
          <a:xfrm>
            <a:off x="832270" y="4333157"/>
            <a:ext cx="23004" cy="82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0D47F9C0-7EE5-4E34-8381-11183D006D31}"/>
              </a:ext>
            </a:extLst>
          </p:cNvPr>
          <p:cNvCxnSpPr/>
          <p:nvPr/>
        </p:nvCxnSpPr>
        <p:spPr>
          <a:xfrm flipV="1">
            <a:off x="812501" y="4313386"/>
            <a:ext cx="3033621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07EBC00-6E60-4A8C-B82A-653D2B3162BF}"/>
              </a:ext>
            </a:extLst>
          </p:cNvPr>
          <p:cNvSpPr txBox="1"/>
          <p:nvPr/>
        </p:nvSpPr>
        <p:spPr>
          <a:xfrm>
            <a:off x="357277" y="5216825"/>
            <a:ext cx="13342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f(0,''aaa'')</a:t>
            </a:r>
            <a:endParaRPr lang="en-US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FFD345E-7C23-462C-8340-FD53B1084015}"/>
              </a:ext>
            </a:extLst>
          </p:cNvPr>
          <p:cNvCxnSpPr/>
          <p:nvPr/>
        </p:nvCxnSpPr>
        <p:spPr>
          <a:xfrm>
            <a:off x="2406590" y="4311590"/>
            <a:ext cx="8627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1744A00-4F4E-4037-81BA-0850F653C468}"/>
              </a:ext>
            </a:extLst>
          </p:cNvPr>
          <p:cNvSpPr txBox="1"/>
          <p:nvPr/>
        </p:nvSpPr>
        <p:spPr>
          <a:xfrm>
            <a:off x="1936990" y="5171895"/>
            <a:ext cx="13054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f(0,''aab'')</a:t>
            </a:r>
            <a:endParaRPr lang="en-US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2BE4EE72-ECEC-45A2-8FE5-A08189396A61}"/>
              </a:ext>
            </a:extLst>
          </p:cNvPr>
          <p:cNvCxnSpPr/>
          <p:nvPr/>
        </p:nvCxnSpPr>
        <p:spPr>
          <a:xfrm>
            <a:off x="3799397" y="4338547"/>
            <a:ext cx="8627" cy="84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6A35C5F-C3F3-4ABD-88F8-2E968DB82C4C}"/>
              </a:ext>
            </a:extLst>
          </p:cNvPr>
          <p:cNvSpPr txBox="1"/>
          <p:nvPr/>
        </p:nvSpPr>
        <p:spPr>
          <a:xfrm>
            <a:off x="3473570" y="5170098"/>
            <a:ext cx="14779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f(0,''aac'')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E0EC5D1-A2BE-4A89-A98B-C3AFA700D157}"/>
              </a:ext>
            </a:extLst>
          </p:cNvPr>
          <p:cNvSpPr txBox="1"/>
          <p:nvPr/>
        </p:nvSpPr>
        <p:spPr>
          <a:xfrm>
            <a:off x="3428641" y="393184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...</a:t>
            </a:r>
            <a:endParaRPr lang="en-US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0E0E97FC-F3F5-48EC-97E9-EF5C9DE129EB}"/>
              </a:ext>
            </a:extLst>
          </p:cNvPr>
          <p:cNvCxnSpPr/>
          <p:nvPr/>
        </p:nvCxnSpPr>
        <p:spPr>
          <a:xfrm flipV="1">
            <a:off x="3321351" y="3975519"/>
            <a:ext cx="6814866" cy="4313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442424E7-5599-49E9-97E6-1DC57B7FAEA6}"/>
              </a:ext>
            </a:extLst>
          </p:cNvPr>
          <p:cNvCxnSpPr/>
          <p:nvPr/>
        </p:nvCxnSpPr>
        <p:spPr>
          <a:xfrm>
            <a:off x="5893099" y="4016854"/>
            <a:ext cx="23005" cy="114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17F4F390-2094-4628-B300-A746EF8ADFD6}"/>
              </a:ext>
            </a:extLst>
          </p:cNvPr>
          <p:cNvCxnSpPr/>
          <p:nvPr/>
        </p:nvCxnSpPr>
        <p:spPr>
          <a:xfrm>
            <a:off x="7488087" y="4015955"/>
            <a:ext cx="23005" cy="114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D06CCED-121C-48B6-B737-0323CE74324E}"/>
              </a:ext>
            </a:extLst>
          </p:cNvPr>
          <p:cNvSpPr txBox="1"/>
          <p:nvPr/>
        </p:nvSpPr>
        <p:spPr>
          <a:xfrm>
            <a:off x="5379468" y="5221317"/>
            <a:ext cx="13342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f(0,''aba'')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671D265-D97A-43A9-B663-4972089CEBE4}"/>
              </a:ext>
            </a:extLst>
          </p:cNvPr>
          <p:cNvSpPr txBox="1"/>
          <p:nvPr/>
        </p:nvSpPr>
        <p:spPr>
          <a:xfrm>
            <a:off x="7046344" y="5220419"/>
            <a:ext cx="14923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f(1,''abb'')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1A698E1B-AA67-4870-856A-AF2CC24F90D0}"/>
              </a:ext>
            </a:extLst>
          </p:cNvPr>
          <p:cNvCxnSpPr/>
          <p:nvPr/>
        </p:nvCxnSpPr>
        <p:spPr>
          <a:xfrm>
            <a:off x="10087694" y="3998882"/>
            <a:ext cx="23004" cy="117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FF600F6-EE7B-40DC-A289-0657118494B9}"/>
              </a:ext>
            </a:extLst>
          </p:cNvPr>
          <p:cNvSpPr txBox="1"/>
          <p:nvPr/>
        </p:nvSpPr>
        <p:spPr>
          <a:xfrm>
            <a:off x="9546207" y="5218622"/>
            <a:ext cx="14061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f(1,''abc'')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003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9442672A-6844-424E-A31D-C18FDB1F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82" y="643468"/>
            <a:ext cx="6229171" cy="3457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29E55D-BA89-40A1-868F-B467B538E776}"/>
              </a:ext>
            </a:extLst>
          </p:cNvPr>
          <p:cNvSpPr txBox="1"/>
          <p:nvPr/>
        </p:nvSpPr>
        <p:spPr>
          <a:xfrm>
            <a:off x="9015523" y="5072612"/>
            <a:ext cx="3085094" cy="10486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/>
              <a:t>Functia find</a:t>
            </a:r>
            <a:endParaRPr lang="en-US" sz="24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CAC6F186-990E-4A9E-9C75-88580953E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2A4C7-6416-4838-89A7-8D218372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5256363" cy="804212"/>
          </a:xfrm>
        </p:spPr>
        <p:txBody>
          <a:bodyPr>
            <a:normAutofit/>
          </a:bodyPr>
          <a:lstStyle/>
          <a:p>
            <a:r>
              <a:rPr lang="en-US" sz="4400"/>
              <a:t>Funcții recursive</a:t>
            </a:r>
          </a:p>
        </p:txBody>
      </p:sp>
      <p:pic>
        <p:nvPicPr>
          <p:cNvPr id="3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xmlns="" id="{15C31E07-10E2-4FD1-9B5D-4CF35FC6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90" y="1576368"/>
            <a:ext cx="11383991" cy="1749944"/>
          </a:xfrm>
          <a:prstGeom prst="rect">
            <a:avLst/>
          </a:prstGeom>
        </p:spPr>
      </p:pic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A88BB990-A698-47CB-8707-FDC46B83B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70" y="3594108"/>
            <a:ext cx="9313652" cy="27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9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EFCB7D-0D64-4990-961F-A4D9116E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err="1">
                <a:latin typeface="Rockwell Condensed"/>
              </a:rPr>
              <a:t>Observații</a:t>
            </a:r>
            <a:r>
              <a:rPr lang="en-US">
                <a:latin typeface="Rockwell Condensed"/>
              </a:rPr>
              <a:t> </a:t>
            </a:r>
            <a:r>
              <a:rPr lang="en-US" err="1">
                <a:latin typeface="Rockwell Condensed"/>
              </a:rPr>
              <a:t>importante</a:t>
            </a:r>
            <a:r>
              <a:rPr lang="en-US">
                <a:latin typeface="Rockwell Condensed"/>
              </a:rPr>
              <a:t> :</a:t>
            </a:r>
            <a:endParaRPr lang="en-US" err="1">
              <a:latin typeface="Rockwell Condense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xmlns="" id="{1E1F807F-357F-4764-BAA1-564A63013D4A}"/>
              </a:ext>
            </a:extLst>
          </p:cNvPr>
          <p:cNvSpPr/>
          <p:nvPr/>
        </p:nvSpPr>
        <p:spPr>
          <a:xfrm>
            <a:off x="333555" y="168215"/>
            <a:ext cx="920150" cy="920150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2D13658D-D6CC-4C38-B7EE-C7C337C29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794065"/>
              </p:ext>
            </p:extLst>
          </p:nvPr>
        </p:nvGraphicFramePr>
        <p:xfrm>
          <a:off x="336730" y="2327881"/>
          <a:ext cx="11366739" cy="416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6384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5801E935-4C5A-401B-A32B-F06F7930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298" y="1571"/>
            <a:ext cx="12491048" cy="714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7B5E70-3097-4A7E-AACA-5D7B4632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4854"/>
          </a:xfrm>
        </p:spPr>
        <p:txBody>
          <a:bodyPr/>
          <a:lstStyle/>
          <a:p>
            <a:r>
              <a:rPr lang="en-US" dirty="0" err="1"/>
              <a:t>Bibliografie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2F3388-2B5A-460C-AC0F-5DB71852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http://info.tm.edu.ro:8080/~junea/cls%2010/recursivitate/recursivitate.pdf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  <a:hlinkClick r:id="rId3"/>
              </a:rPr>
              <a:t>http://www.cplusplus.com/reference/string/string/find/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1250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168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Wood Type</vt:lpstr>
      <vt:lpstr>      Proiect sincretic SDA</vt:lpstr>
      <vt:lpstr>PowerPoint Presentation</vt:lpstr>
      <vt:lpstr>PowerPoint Presentation</vt:lpstr>
      <vt:lpstr>PowerPoint Presentation</vt:lpstr>
      <vt:lpstr>Funcții recursive</vt:lpstr>
      <vt:lpstr>Observații importante :</vt:lpstr>
      <vt:lpstr>PowerPoint Presentation</vt:lpstr>
      <vt:lpstr>Bibliografie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</dc:creator>
  <cp:lastModifiedBy>Windows User</cp:lastModifiedBy>
  <cp:revision>368</cp:revision>
  <dcterms:created xsi:type="dcterms:W3CDTF">2021-05-22T16:05:00Z</dcterms:created>
  <dcterms:modified xsi:type="dcterms:W3CDTF">2021-05-26T20:31:13Z</dcterms:modified>
</cp:coreProperties>
</file>