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9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3" y="560078"/>
            <a:ext cx="7735571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058A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3" y="560078"/>
            <a:ext cx="7735571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058A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3" y="560078"/>
            <a:ext cx="7735571" cy="430887"/>
          </a:xfrm>
        </p:spPr>
        <p:txBody>
          <a:bodyPr lIns="0" tIns="0" rIns="0" bIns="0"/>
          <a:lstStyle>
            <a:lvl1pPr>
              <a:defRPr sz="2800" b="1" i="0">
                <a:solidFill>
                  <a:srgbClr val="0058A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" y="5"/>
            <a:ext cx="12185903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537972" y="1467614"/>
            <a:ext cx="11119485" cy="5145405"/>
          </a:xfrm>
          <a:custGeom>
            <a:avLst/>
            <a:gdLst/>
            <a:ahLst/>
            <a:cxnLst/>
            <a:rect l="l" t="t" r="r" b="b"/>
            <a:pathLst>
              <a:path w="11119485" h="5145405">
                <a:moveTo>
                  <a:pt x="11119104" y="0"/>
                </a:moveTo>
                <a:lnTo>
                  <a:pt x="0" y="0"/>
                </a:lnTo>
                <a:lnTo>
                  <a:pt x="0" y="5145024"/>
                </a:lnTo>
                <a:lnTo>
                  <a:pt x="11119104" y="5145024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537972" y="1467614"/>
            <a:ext cx="11119485" cy="5145405"/>
          </a:xfrm>
          <a:custGeom>
            <a:avLst/>
            <a:gdLst/>
            <a:ahLst/>
            <a:cxnLst/>
            <a:rect l="l" t="t" r="r" b="b"/>
            <a:pathLst>
              <a:path w="11119485" h="5145405">
                <a:moveTo>
                  <a:pt x="0" y="5145024"/>
                </a:moveTo>
                <a:lnTo>
                  <a:pt x="11119104" y="5145024"/>
                </a:lnTo>
                <a:lnTo>
                  <a:pt x="11119104" y="0"/>
                </a:lnTo>
                <a:lnTo>
                  <a:pt x="0" y="0"/>
                </a:lnTo>
                <a:lnTo>
                  <a:pt x="0" y="5145024"/>
                </a:lnTo>
                <a:close/>
              </a:path>
            </a:pathLst>
          </a:custGeom>
          <a:ln w="9525">
            <a:solidFill>
              <a:srgbClr val="9EC3E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7" y="5059679"/>
            <a:ext cx="536575" cy="1347470"/>
          </a:xfrm>
          <a:custGeom>
            <a:avLst/>
            <a:gdLst/>
            <a:ahLst/>
            <a:cxnLst/>
            <a:rect l="l" t="t" r="r" b="b"/>
            <a:pathLst>
              <a:path w="536575" h="1347470">
                <a:moveTo>
                  <a:pt x="536448" y="0"/>
                </a:moveTo>
                <a:lnTo>
                  <a:pt x="0" y="0"/>
                </a:lnTo>
                <a:lnTo>
                  <a:pt x="0" y="1078992"/>
                </a:lnTo>
                <a:lnTo>
                  <a:pt x="4318" y="1127213"/>
                </a:lnTo>
                <a:lnTo>
                  <a:pt x="16776" y="1172591"/>
                </a:lnTo>
                <a:lnTo>
                  <a:pt x="36614" y="1214374"/>
                </a:lnTo>
                <a:lnTo>
                  <a:pt x="63080" y="1251813"/>
                </a:lnTo>
                <a:lnTo>
                  <a:pt x="95402" y="1284135"/>
                </a:lnTo>
                <a:lnTo>
                  <a:pt x="132842" y="1310601"/>
                </a:lnTo>
                <a:lnTo>
                  <a:pt x="174625" y="1330439"/>
                </a:lnTo>
                <a:lnTo>
                  <a:pt x="220002" y="1342898"/>
                </a:lnTo>
                <a:lnTo>
                  <a:pt x="268224" y="1347216"/>
                </a:lnTo>
                <a:lnTo>
                  <a:pt x="536448" y="1347216"/>
                </a:lnTo>
                <a:lnTo>
                  <a:pt x="536448" y="1078992"/>
                </a:lnTo>
                <a:lnTo>
                  <a:pt x="536448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3" y="560078"/>
            <a:ext cx="77355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58A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565" y="2562615"/>
            <a:ext cx="101682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621" y="6672790"/>
            <a:ext cx="1986915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5"/>
              </a:lnSpc>
            </a:pPr>
            <a:r>
              <a:rPr lang="fr-FR" smtClean="0"/>
              <a:t>Copyright - </a:t>
            </a:r>
            <a:r>
              <a:rPr lang="fr-FR" spc="-5" smtClean="0"/>
              <a:t>Tout </a:t>
            </a:r>
            <a:r>
              <a:rPr lang="fr-FR" smtClean="0"/>
              <a:t>droit réservé -</a:t>
            </a:r>
            <a:r>
              <a:rPr lang="fr-FR" spc="-151" smtClean="0"/>
              <a:t> </a:t>
            </a:r>
            <a:r>
              <a:rPr lang="fr-FR" smtClean="0"/>
              <a:t>OFPPT</a:t>
            </a:r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5423" y="6669435"/>
            <a:ext cx="204471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rlito"/>
                <a:cs typeface="Carlito"/>
              </a:defRPr>
            </a:lvl1pPr>
          </a:lstStyle>
          <a:p>
            <a:pPr marL="38098">
              <a:lnSpc>
                <a:spcPts val="1055"/>
              </a:lnSpc>
            </a:pPr>
            <a:fld id="{81D60167-4931-47E6-BA6A-407CBD079E47}" type="slidenum">
              <a:rPr lang="fr-FR" smtClean="0"/>
              <a:pPr marL="38098">
                <a:lnSpc>
                  <a:spcPts val="1055"/>
                </a:lnSpc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7">
        <a:defRPr>
          <a:latin typeface="+mn-lt"/>
          <a:ea typeface="+mn-ea"/>
          <a:cs typeface="+mn-cs"/>
        </a:defRPr>
      </a:lvl2pPr>
      <a:lvl3pPr marL="914332">
        <a:defRPr>
          <a:latin typeface="+mn-lt"/>
          <a:ea typeface="+mn-ea"/>
          <a:cs typeface="+mn-cs"/>
        </a:defRPr>
      </a:lvl3pPr>
      <a:lvl4pPr marL="1371498">
        <a:defRPr>
          <a:latin typeface="+mn-lt"/>
          <a:ea typeface="+mn-ea"/>
          <a:cs typeface="+mn-cs"/>
        </a:defRPr>
      </a:lvl4pPr>
      <a:lvl5pPr marL="1828664">
        <a:defRPr>
          <a:latin typeface="+mn-lt"/>
          <a:ea typeface="+mn-ea"/>
          <a:cs typeface="+mn-cs"/>
        </a:defRPr>
      </a:lvl5pPr>
      <a:lvl6pPr marL="2285830">
        <a:defRPr>
          <a:latin typeface="+mn-lt"/>
          <a:ea typeface="+mn-ea"/>
          <a:cs typeface="+mn-cs"/>
        </a:defRPr>
      </a:lvl6pPr>
      <a:lvl7pPr marL="2742994">
        <a:defRPr>
          <a:latin typeface="+mn-lt"/>
          <a:ea typeface="+mn-ea"/>
          <a:cs typeface="+mn-cs"/>
        </a:defRPr>
      </a:lvl7pPr>
      <a:lvl8pPr marL="3200160">
        <a:defRPr>
          <a:latin typeface="+mn-lt"/>
          <a:ea typeface="+mn-ea"/>
          <a:cs typeface="+mn-cs"/>
        </a:defRPr>
      </a:lvl8pPr>
      <a:lvl9pPr marL="365732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7">
        <a:defRPr>
          <a:latin typeface="+mn-lt"/>
          <a:ea typeface="+mn-ea"/>
          <a:cs typeface="+mn-cs"/>
        </a:defRPr>
      </a:lvl2pPr>
      <a:lvl3pPr marL="914332">
        <a:defRPr>
          <a:latin typeface="+mn-lt"/>
          <a:ea typeface="+mn-ea"/>
          <a:cs typeface="+mn-cs"/>
        </a:defRPr>
      </a:lvl3pPr>
      <a:lvl4pPr marL="1371498">
        <a:defRPr>
          <a:latin typeface="+mn-lt"/>
          <a:ea typeface="+mn-ea"/>
          <a:cs typeface="+mn-cs"/>
        </a:defRPr>
      </a:lvl4pPr>
      <a:lvl5pPr marL="1828664">
        <a:defRPr>
          <a:latin typeface="+mn-lt"/>
          <a:ea typeface="+mn-ea"/>
          <a:cs typeface="+mn-cs"/>
        </a:defRPr>
      </a:lvl5pPr>
      <a:lvl6pPr marL="2285830">
        <a:defRPr>
          <a:latin typeface="+mn-lt"/>
          <a:ea typeface="+mn-ea"/>
          <a:cs typeface="+mn-cs"/>
        </a:defRPr>
      </a:lvl6pPr>
      <a:lvl7pPr marL="2742994">
        <a:defRPr>
          <a:latin typeface="+mn-lt"/>
          <a:ea typeface="+mn-ea"/>
          <a:cs typeface="+mn-cs"/>
        </a:defRPr>
      </a:lvl7pPr>
      <a:lvl8pPr marL="3200160">
        <a:defRPr>
          <a:latin typeface="+mn-lt"/>
          <a:ea typeface="+mn-ea"/>
          <a:cs typeface="+mn-cs"/>
        </a:defRPr>
      </a:lvl8pPr>
      <a:lvl9pPr marL="365732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privileges-provided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9" y="0"/>
            <a:ext cx="648307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912" y="195075"/>
            <a:ext cx="1027176" cy="1014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80486" y="2358903"/>
            <a:ext cx="5370831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58A0"/>
                </a:solidFill>
                <a:latin typeface="Carlito"/>
                <a:cs typeface="Carlito"/>
              </a:rPr>
              <a:t>Ce </a:t>
            </a:r>
            <a:r>
              <a:rPr b="1" spc="-11" dirty="0">
                <a:solidFill>
                  <a:srgbClr val="0058A0"/>
                </a:solidFill>
                <a:latin typeface="Carlito"/>
                <a:cs typeface="Carlito"/>
              </a:rPr>
              <a:t>que </a:t>
            </a:r>
            <a:r>
              <a:rPr b="1" spc="-15" dirty="0">
                <a:solidFill>
                  <a:srgbClr val="0058A0"/>
                </a:solidFill>
                <a:latin typeface="Carlito"/>
                <a:cs typeface="Carlito"/>
              </a:rPr>
              <a:t>vous </a:t>
            </a:r>
            <a:r>
              <a:rPr b="1" spc="-11" dirty="0">
                <a:solidFill>
                  <a:srgbClr val="0058A0"/>
                </a:solidFill>
                <a:latin typeface="Carlito"/>
                <a:cs typeface="Carlito"/>
              </a:rPr>
              <a:t>allez apprendre </a:t>
            </a:r>
            <a:r>
              <a:rPr b="1" spc="-5" dirty="0">
                <a:solidFill>
                  <a:srgbClr val="0058A0"/>
                </a:solidFill>
                <a:latin typeface="Carlito"/>
                <a:cs typeface="Carlito"/>
              </a:rPr>
              <a:t>dans ce </a:t>
            </a:r>
            <a:r>
              <a:rPr b="1" spc="-11" dirty="0">
                <a:solidFill>
                  <a:srgbClr val="0058A0"/>
                </a:solidFill>
                <a:latin typeface="Carlito"/>
                <a:cs typeface="Carlito"/>
              </a:rPr>
              <a:t>chapitre</a:t>
            </a:r>
            <a:r>
              <a:rPr b="1" spc="20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5"/>
              </a:spcBef>
            </a:pPr>
            <a:endParaRPr sz="1700" dirty="0">
              <a:latin typeface="Carlito"/>
              <a:cs typeface="Carlito"/>
            </a:endParaRPr>
          </a:p>
          <a:p>
            <a:pPr marL="356846" indent="-344781">
              <a:buFont typeface="Arial"/>
              <a:buChar char="•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Maîtriser </a:t>
            </a:r>
            <a:r>
              <a:rPr sz="1600" spc="-91" dirty="0">
                <a:solidFill>
                  <a:srgbClr val="555555"/>
                </a:solidFill>
                <a:latin typeface="Arial"/>
                <a:cs typeface="Arial"/>
              </a:rPr>
              <a:t>les </a:t>
            </a:r>
            <a:r>
              <a:rPr sz="1600" spc="-55" dirty="0">
                <a:solidFill>
                  <a:srgbClr val="555555"/>
                </a:solidFill>
                <a:latin typeface="Arial"/>
                <a:cs typeface="Arial"/>
              </a:rPr>
              <a:t>différentes </a:t>
            </a:r>
            <a:r>
              <a:rPr sz="1600" spc="-51" dirty="0">
                <a:solidFill>
                  <a:srgbClr val="555555"/>
                </a:solidFill>
                <a:latin typeface="Arial"/>
                <a:cs typeface="Arial"/>
              </a:rPr>
              <a:t>fonctions </a:t>
            </a:r>
            <a:r>
              <a:rPr sz="1600" spc="-75" dirty="0">
                <a:solidFill>
                  <a:srgbClr val="555555"/>
                </a:solidFill>
                <a:latin typeface="Arial"/>
                <a:cs typeface="Arial"/>
              </a:rPr>
              <a:t>liées </a:t>
            </a:r>
            <a:r>
              <a:rPr sz="1600" spc="-120" dirty="0">
                <a:solidFill>
                  <a:srgbClr val="555555"/>
                </a:solidFill>
                <a:latin typeface="Arial"/>
                <a:cs typeface="Arial"/>
              </a:rPr>
              <a:t>à </a:t>
            </a:r>
            <a:r>
              <a:rPr sz="1600" spc="-40" dirty="0">
                <a:solidFill>
                  <a:srgbClr val="555555"/>
                </a:solidFill>
                <a:latin typeface="Arial"/>
                <a:cs typeface="Arial"/>
              </a:rPr>
              <a:t>l’administration</a:t>
            </a:r>
            <a:r>
              <a:rPr sz="1600" spc="9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600" spc="-111" dirty="0">
                <a:solidFill>
                  <a:srgbClr val="555555"/>
                </a:solidFill>
                <a:latin typeface="Arial"/>
                <a:cs typeface="Arial"/>
              </a:rPr>
              <a:t>des</a:t>
            </a:r>
            <a:endParaRPr sz="1600" dirty="0">
              <a:latin typeface="Arial"/>
              <a:cs typeface="Arial"/>
            </a:endParaRPr>
          </a:p>
          <a:p>
            <a:pPr marL="356846"/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BDD</a:t>
            </a:r>
            <a:endParaRPr sz="1600" dirty="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Font typeface="Arial"/>
              <a:buChar char="•"/>
              <a:tabLst>
                <a:tab pos="356846" algn="l"/>
                <a:tab pos="357478" algn="l"/>
              </a:tabLst>
            </a:pPr>
            <a:r>
              <a:rPr sz="1600" spc="-20" dirty="0">
                <a:solidFill>
                  <a:srgbClr val="555555"/>
                </a:solidFill>
                <a:latin typeface="Carlito"/>
                <a:cs typeface="Carlito"/>
              </a:rPr>
              <a:t>Vous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initier </a:t>
            </a:r>
            <a:r>
              <a:rPr sz="1600" spc="-15" dirty="0">
                <a:solidFill>
                  <a:srgbClr val="555555"/>
                </a:solidFill>
                <a:latin typeface="Carlito"/>
                <a:cs typeface="Carlito"/>
              </a:rPr>
              <a:t>avec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les commandes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gestion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600" spc="-11" dirty="0" err="1">
                <a:solidFill>
                  <a:srgbClr val="555555"/>
                </a:solidFill>
                <a:latin typeface="Carlito"/>
                <a:cs typeface="Carlito"/>
              </a:rPr>
              <a:t>comptes</a:t>
            </a:r>
            <a:r>
              <a:rPr sz="1600" spc="1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 smtClean="0">
                <a:solidFill>
                  <a:srgbClr val="555555"/>
                </a:solidFill>
                <a:latin typeface="Carlito"/>
                <a:cs typeface="Carlito"/>
              </a:rPr>
              <a:t>et</a:t>
            </a:r>
            <a:r>
              <a:rPr lang="fr-FR" sz="1600" spc="-5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 smtClean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6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base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4145" y="1105284"/>
            <a:ext cx="5009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10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6" y="1956022"/>
            <a:ext cx="10589895" cy="78290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2866" indent="-170802">
              <a:spcBef>
                <a:spcPts val="265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Afin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Arial"/>
                <a:cs typeface="Arial"/>
              </a:rPr>
              <a:t>d’importer</a:t>
            </a:r>
            <a:r>
              <a:rPr sz="1400" spc="7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sous</a:t>
            </a:r>
            <a:r>
              <a:rPr sz="1400" spc="1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forme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fichier</a:t>
            </a:r>
            <a:r>
              <a:rPr sz="1400" spc="1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sql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partir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1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ligne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1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commande,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</a:t>
            </a:r>
            <a:r>
              <a:rPr sz="1400" spc="1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peut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utiliser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</a:t>
            </a:r>
            <a:r>
              <a:rPr sz="1400" spc="1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SOURCE</a:t>
            </a:r>
            <a:r>
              <a:rPr sz="1400" spc="1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comme</a:t>
            </a:r>
            <a:r>
              <a:rPr sz="1400" spc="1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</a:t>
            </a:r>
            <a:r>
              <a:rPr sz="1400" spc="1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rlito"/>
                <a:cs typeface="Carlito"/>
              </a:rPr>
              <a:t>cas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du</a:t>
            </a:r>
            <a:r>
              <a:rPr lang="fr-FR"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 smtClean="0">
                <a:solidFill>
                  <a:srgbClr val="555555"/>
                </a:solidFill>
                <a:latin typeface="Carlito"/>
                <a:cs typeface="Carlito"/>
              </a:rPr>
              <a:t>Restore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  <a:p>
            <a:pPr marL="12700">
              <a:spcBef>
                <a:spcPts val="751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4267200"/>
            <a:ext cx="10588625" cy="465513"/>
          </a:xfrm>
          <a:prstGeom prst="rect">
            <a:avLst/>
          </a:prstGeom>
        </p:spPr>
        <p:txBody>
          <a:bodyPr vert="horz" wrap="square" lIns="0" tIns="34291" rIns="0" bIns="0" rtlCol="0">
            <a:spAutoFit/>
          </a:bodyPr>
          <a:lstStyle/>
          <a:p>
            <a:pPr marL="182866" indent="-170802">
              <a:spcBef>
                <a:spcPts val="2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Il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recommandé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d'utiliser</a:t>
            </a:r>
            <a:r>
              <a:rPr sz="14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SOURCE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restaurer</a:t>
            </a:r>
            <a:r>
              <a:rPr sz="14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une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base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car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elle</a:t>
            </a:r>
            <a:r>
              <a:rPr sz="1400" spc="1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renvoie</a:t>
            </a:r>
            <a:r>
              <a:rPr sz="1400" spc="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informations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très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détaillées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processus,</a:t>
            </a:r>
            <a:r>
              <a:rPr sz="14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rlito"/>
                <a:cs typeface="Carlito"/>
              </a:rPr>
              <a:t>notamment</a:t>
            </a:r>
            <a:r>
              <a:rPr lang="fr-FR" sz="1400" spc="-5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smtClean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avertissements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erreurs.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8" y="3276600"/>
            <a:ext cx="6395085" cy="46615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92068"/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mysql&gt;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source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c:\backup\fichier_backup.sql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6" y="1515813"/>
            <a:ext cx="8039604" cy="126829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2866" indent="-170802">
              <a:spcBef>
                <a:spcPts val="869"/>
              </a:spcBef>
              <a:buChar char="•"/>
              <a:tabLst>
                <a:tab pos="183502" algn="l"/>
              </a:tabLst>
            </a:pP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L’utilitaire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permet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aussi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réaliser cette tâche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suivant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ces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étapes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71"/>
              </a:spcBef>
              <a:buAutoNum type="arabicPeriod"/>
              <a:tabLst>
                <a:tab pos="699083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Ouvrez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45"/>
              </a:spcBef>
              <a:buAutoNum type="arabicPeriod"/>
              <a:tabLst>
                <a:tab pos="6990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liste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Connexions,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votre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base de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71"/>
              </a:spcBef>
              <a:buAutoNum type="arabicPeriod"/>
              <a:tabLst>
                <a:tab pos="699083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Cliquer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Data Import </a:t>
            </a:r>
            <a:r>
              <a:rPr sz="1400" spc="-95" dirty="0">
                <a:solidFill>
                  <a:srgbClr val="555555"/>
                </a:solidFill>
                <a:latin typeface="Arial"/>
                <a:cs typeface="Arial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partir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l’élément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Server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menu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navigation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5601" y="2822457"/>
            <a:ext cx="3527425" cy="3554729"/>
            <a:chOff x="4355591" y="2822448"/>
            <a:chExt cx="3527425" cy="3554729"/>
          </a:xfrm>
        </p:grpSpPr>
        <p:sp>
          <p:nvSpPr>
            <p:cNvPr id="8" name="object 8"/>
            <p:cNvSpPr/>
            <p:nvPr/>
          </p:nvSpPr>
          <p:spPr>
            <a:xfrm>
              <a:off x="4355591" y="2822448"/>
              <a:ext cx="3527298" cy="3554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6071" y="2852928"/>
              <a:ext cx="3413760" cy="34411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4420" y="2851340"/>
              <a:ext cx="3416935" cy="3444875"/>
            </a:xfrm>
            <a:custGeom>
              <a:avLst/>
              <a:gdLst/>
              <a:ahLst/>
              <a:cxnLst/>
              <a:rect l="l" t="t" r="r" b="b"/>
              <a:pathLst>
                <a:path w="3416934" h="3444875">
                  <a:moveTo>
                    <a:pt x="0" y="3444366"/>
                  </a:moveTo>
                  <a:lnTo>
                    <a:pt x="3416934" y="3444366"/>
                  </a:lnTo>
                  <a:lnTo>
                    <a:pt x="3416934" y="0"/>
                  </a:lnTo>
                  <a:lnTo>
                    <a:pt x="0" y="0"/>
                  </a:lnTo>
                  <a:lnTo>
                    <a:pt x="0" y="3444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11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6941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4" y="1582933"/>
            <a:ext cx="10587991" cy="47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47" marR="5080" indent="-228584">
              <a:lnSpc>
                <a:spcPct val="1117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4.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volet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Data Import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Disk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Section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Options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Self-Contained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File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», et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sélectionner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fichier 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SQL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contient les  données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importer.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8177" y="2197607"/>
            <a:ext cx="6505575" cy="4091304"/>
            <a:chOff x="2868167" y="2197607"/>
            <a:chExt cx="6505575" cy="4091304"/>
          </a:xfrm>
        </p:grpSpPr>
        <p:sp>
          <p:nvSpPr>
            <p:cNvPr id="8" name="object 8"/>
            <p:cNvSpPr/>
            <p:nvPr/>
          </p:nvSpPr>
          <p:spPr>
            <a:xfrm>
              <a:off x="2868167" y="2197607"/>
              <a:ext cx="6505194" cy="4091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8647" y="2228087"/>
              <a:ext cx="6391655" cy="3977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7123" y="2226500"/>
              <a:ext cx="6395085" cy="3980815"/>
            </a:xfrm>
            <a:custGeom>
              <a:avLst/>
              <a:gdLst/>
              <a:ahLst/>
              <a:cxnLst/>
              <a:rect l="l" t="t" r="r" b="b"/>
              <a:pathLst>
                <a:path w="6395084" h="3980815">
                  <a:moveTo>
                    <a:pt x="0" y="3980815"/>
                  </a:moveTo>
                  <a:lnTo>
                    <a:pt x="6394831" y="3980815"/>
                  </a:lnTo>
                  <a:lnTo>
                    <a:pt x="6394831" y="0"/>
                  </a:lnTo>
                  <a:lnTo>
                    <a:pt x="0" y="0"/>
                  </a:lnTo>
                  <a:lnTo>
                    <a:pt x="0" y="3980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12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4" y="1603087"/>
            <a:ext cx="10587991" cy="78290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283" indent="-228584">
              <a:spcBef>
                <a:spcPts val="265"/>
              </a:spcBef>
              <a:buAutoNum type="arabicPeriod" startAt="5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schéma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cible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par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défaut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(Default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Target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Schema)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</a:t>
            </a:r>
            <a:r>
              <a:rPr sz="1400" spc="1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seront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importées.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Vous</a:t>
            </a:r>
            <a:r>
              <a:rPr sz="1400" spc="1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pouvez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également</a:t>
            </a:r>
            <a:r>
              <a:rPr sz="1400" spc="1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créer</a:t>
            </a:r>
            <a:r>
              <a:rPr sz="1400" spc="1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une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nouvelle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base</a:t>
            </a:r>
            <a:r>
              <a:rPr sz="1400" spc="1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1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rlito"/>
                <a:cs typeface="Carlito"/>
              </a:rPr>
              <a:t>en</a:t>
            </a:r>
            <a:r>
              <a:rPr lang="fr-FR" sz="1400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rlito"/>
                <a:cs typeface="Carlito"/>
              </a:rPr>
              <a:t>choisissant</a:t>
            </a:r>
            <a:r>
              <a:rPr sz="1400" spc="-5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New (Nouveau)</a:t>
            </a:r>
            <a:endParaRPr sz="1400" dirty="0">
              <a:latin typeface="Carlito"/>
              <a:cs typeface="Carlito"/>
            </a:endParaRPr>
          </a:p>
          <a:p>
            <a:pPr marL="241283" indent="-228584">
              <a:spcBef>
                <a:spcPts val="751"/>
              </a:spcBef>
              <a:buAutoNum type="arabicPeriod" startAt="6"/>
              <a:tabLst>
                <a:tab pos="241283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Passez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volet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Progress.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Start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(Démarrer l'importation) pour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lancer</a:t>
            </a:r>
            <a:r>
              <a:rPr sz="1400" spc="2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l’import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8965" y="2563367"/>
            <a:ext cx="6023611" cy="3786504"/>
            <a:chOff x="3108960" y="2563367"/>
            <a:chExt cx="6023610" cy="3786504"/>
          </a:xfrm>
        </p:grpSpPr>
        <p:sp>
          <p:nvSpPr>
            <p:cNvPr id="8" name="object 8"/>
            <p:cNvSpPr/>
            <p:nvPr/>
          </p:nvSpPr>
          <p:spPr>
            <a:xfrm>
              <a:off x="3108960" y="2563367"/>
              <a:ext cx="6023609" cy="3786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9440" y="2593847"/>
              <a:ext cx="5910071" cy="3672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7916" y="2592260"/>
              <a:ext cx="5913755" cy="3676015"/>
            </a:xfrm>
            <a:custGeom>
              <a:avLst/>
              <a:gdLst/>
              <a:ahLst/>
              <a:cxnLst/>
              <a:rect l="l" t="t" r="r" b="b"/>
              <a:pathLst>
                <a:path w="5913755" h="3676015">
                  <a:moveTo>
                    <a:pt x="0" y="3676015"/>
                  </a:moveTo>
                  <a:lnTo>
                    <a:pt x="5913247" y="3676015"/>
                  </a:lnTo>
                  <a:lnTo>
                    <a:pt x="5913247" y="0"/>
                  </a:lnTo>
                  <a:lnTo>
                    <a:pt x="0" y="0"/>
                  </a:lnTo>
                  <a:lnTo>
                    <a:pt x="0" y="3676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8660" y="5999987"/>
              <a:ext cx="701040" cy="247015"/>
            </a:xfrm>
            <a:custGeom>
              <a:avLst/>
              <a:gdLst/>
              <a:ahLst/>
              <a:cxnLst/>
              <a:rect l="l" t="t" r="r" b="b"/>
              <a:pathLst>
                <a:path w="701040" h="247014">
                  <a:moveTo>
                    <a:pt x="0" y="246888"/>
                  </a:moveTo>
                  <a:lnTo>
                    <a:pt x="701040" y="246888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13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1" y="1612777"/>
            <a:ext cx="10589260" cy="47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47" marR="5080" indent="-228584">
              <a:lnSpc>
                <a:spcPct val="111700"/>
              </a:lnSpc>
              <a:spcBef>
                <a:spcPts val="100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7.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Votre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importation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peut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prendre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quelques minutes ou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plus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fonction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taille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 fichier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.SQL.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fois </a:t>
            </a:r>
            <a:r>
              <a:rPr sz="1400" spc="-15" dirty="0">
                <a:solidFill>
                  <a:srgbClr val="555555"/>
                </a:solidFill>
                <a:latin typeface="Arial"/>
                <a:cs typeface="Arial"/>
              </a:rPr>
              <a:t>l’importation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terminée, vous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devez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voir un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message 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semblable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suit</a:t>
            </a:r>
            <a:r>
              <a:rPr sz="14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7630" y="2272665"/>
            <a:ext cx="6066791" cy="3823335"/>
            <a:chOff x="3087623" y="2142744"/>
            <a:chExt cx="6066790" cy="3823335"/>
          </a:xfrm>
        </p:grpSpPr>
        <p:sp>
          <p:nvSpPr>
            <p:cNvPr id="8" name="object 8"/>
            <p:cNvSpPr/>
            <p:nvPr/>
          </p:nvSpPr>
          <p:spPr>
            <a:xfrm>
              <a:off x="3087623" y="2142744"/>
              <a:ext cx="6066282" cy="38229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8103" y="2173224"/>
              <a:ext cx="5952744" cy="37094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6579" y="2171636"/>
              <a:ext cx="5956300" cy="3712845"/>
            </a:xfrm>
            <a:custGeom>
              <a:avLst/>
              <a:gdLst/>
              <a:ahLst/>
              <a:cxnLst/>
              <a:rect l="l" t="t" r="r" b="b"/>
              <a:pathLst>
                <a:path w="5956300" h="3712845">
                  <a:moveTo>
                    <a:pt x="0" y="3712591"/>
                  </a:moveTo>
                  <a:lnTo>
                    <a:pt x="5955919" y="3712591"/>
                  </a:lnTo>
                  <a:lnTo>
                    <a:pt x="5955919" y="0"/>
                  </a:lnTo>
                  <a:lnTo>
                    <a:pt x="0" y="0"/>
                  </a:lnTo>
                  <a:lnTo>
                    <a:pt x="0" y="37125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14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4" y="1598802"/>
            <a:ext cx="9488016" cy="17729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Importer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données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vers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table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fournit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outil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importer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une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table.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Il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permet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modifier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avant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charger.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Voici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étapes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suivre pour importer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une table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97813" lvl="1" indent="-228584">
              <a:spcBef>
                <a:spcPts val="745"/>
              </a:spcBef>
              <a:buAutoNum type="arabicPeriod"/>
              <a:tabLst>
                <a:tab pos="698448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Ouvrez la table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laquelle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vous voulez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importer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endParaRPr sz="1400" dirty="0">
              <a:latin typeface="Carlito"/>
              <a:cs typeface="Carlito"/>
            </a:endParaRPr>
          </a:p>
          <a:p>
            <a:pPr marL="697813" lvl="1" indent="-228584">
              <a:spcBef>
                <a:spcPts val="771"/>
              </a:spcBef>
              <a:buFont typeface="Carlito"/>
              <a:buAutoNum type="arabicPeriod"/>
              <a:tabLst>
                <a:tab pos="698448" algn="l"/>
              </a:tabLst>
            </a:pP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Cliquer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sur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l’icône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records from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external file</a:t>
            </a:r>
            <a:r>
              <a:rPr sz="1400" spc="1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3983" y="3448404"/>
            <a:ext cx="5010912" cy="2616200"/>
            <a:chOff x="2913888" y="3127248"/>
            <a:chExt cx="6410960" cy="3225800"/>
          </a:xfrm>
        </p:grpSpPr>
        <p:sp>
          <p:nvSpPr>
            <p:cNvPr id="8" name="object 8"/>
            <p:cNvSpPr/>
            <p:nvPr/>
          </p:nvSpPr>
          <p:spPr>
            <a:xfrm>
              <a:off x="2913888" y="3127248"/>
              <a:ext cx="6410706" cy="32255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4368" y="3157728"/>
              <a:ext cx="6297167" cy="3112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2844" y="3156140"/>
              <a:ext cx="6300470" cy="3115310"/>
            </a:xfrm>
            <a:custGeom>
              <a:avLst/>
              <a:gdLst/>
              <a:ahLst/>
              <a:cxnLst/>
              <a:rect l="l" t="t" r="r" b="b"/>
              <a:pathLst>
                <a:path w="6300470" h="3115310">
                  <a:moveTo>
                    <a:pt x="0" y="3115183"/>
                  </a:moveTo>
                  <a:lnTo>
                    <a:pt x="6300342" y="3115183"/>
                  </a:lnTo>
                  <a:lnTo>
                    <a:pt x="6300342" y="0"/>
                  </a:lnTo>
                  <a:lnTo>
                    <a:pt x="0" y="0"/>
                  </a:lnTo>
                  <a:lnTo>
                    <a:pt x="0" y="31151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6367" y="5123688"/>
              <a:ext cx="241300" cy="268605"/>
            </a:xfrm>
            <a:custGeom>
              <a:avLst/>
              <a:gdLst/>
              <a:ahLst/>
              <a:cxnLst/>
              <a:rect l="l" t="t" r="r" b="b"/>
              <a:pathLst>
                <a:path w="241300" h="268604">
                  <a:moveTo>
                    <a:pt x="0" y="268224"/>
                  </a:moveTo>
                  <a:lnTo>
                    <a:pt x="240792" y="268224"/>
                  </a:lnTo>
                  <a:lnTo>
                    <a:pt x="240792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15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617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8806"/>
            <a:ext cx="5373217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Importer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données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vers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table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3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.   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Naviguer vers le fichier qui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contient les</a:t>
            </a:r>
            <a:r>
              <a:rPr sz="1400" spc="-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0449" y="2353062"/>
            <a:ext cx="5198111" cy="4173855"/>
            <a:chOff x="3520440" y="2353055"/>
            <a:chExt cx="5198110" cy="4173854"/>
          </a:xfrm>
        </p:grpSpPr>
        <p:sp>
          <p:nvSpPr>
            <p:cNvPr id="8" name="object 8"/>
            <p:cNvSpPr/>
            <p:nvPr/>
          </p:nvSpPr>
          <p:spPr>
            <a:xfrm>
              <a:off x="3520440" y="2353055"/>
              <a:ext cx="5197602" cy="4173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0920" y="2383535"/>
              <a:ext cx="5084064" cy="4059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9269" y="2381948"/>
              <a:ext cx="5087620" cy="4063365"/>
            </a:xfrm>
            <a:custGeom>
              <a:avLst/>
              <a:gdLst/>
              <a:ahLst/>
              <a:cxnLst/>
              <a:rect l="l" t="t" r="r" b="b"/>
              <a:pathLst>
                <a:path w="5087620" h="4063365">
                  <a:moveTo>
                    <a:pt x="0" y="4063111"/>
                  </a:moveTo>
                  <a:lnTo>
                    <a:pt x="5087238" y="4063111"/>
                  </a:lnTo>
                  <a:lnTo>
                    <a:pt x="5087238" y="0"/>
                  </a:lnTo>
                  <a:lnTo>
                    <a:pt x="0" y="0"/>
                  </a:lnTo>
                  <a:lnTo>
                    <a:pt x="0" y="4063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16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5" y="1598805"/>
            <a:ext cx="6426835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Importer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données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vers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table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4.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Vous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pouvez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choisir </a:t>
            </a:r>
            <a:r>
              <a:rPr sz="1400" spc="-20" dirty="0">
                <a:solidFill>
                  <a:srgbClr val="555555"/>
                </a:solidFill>
                <a:latin typeface="Arial"/>
                <a:cs typeface="Arial"/>
              </a:rPr>
              <a:t>d’importer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vers une table qui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existe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déjà, ou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créer une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nouvelle.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00665" y="2599953"/>
            <a:ext cx="7840345" cy="2729231"/>
            <a:chOff x="2200655" y="2599944"/>
            <a:chExt cx="7840345" cy="2729230"/>
          </a:xfrm>
        </p:grpSpPr>
        <p:sp>
          <p:nvSpPr>
            <p:cNvPr id="8" name="object 8"/>
            <p:cNvSpPr/>
            <p:nvPr/>
          </p:nvSpPr>
          <p:spPr>
            <a:xfrm>
              <a:off x="2200655" y="2599944"/>
              <a:ext cx="7840218" cy="2728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1135" y="2630424"/>
              <a:ext cx="7726679" cy="2615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9611" y="2628773"/>
              <a:ext cx="7729855" cy="2618740"/>
            </a:xfrm>
            <a:custGeom>
              <a:avLst/>
              <a:gdLst/>
              <a:ahLst/>
              <a:cxnLst/>
              <a:rect l="l" t="t" r="r" b="b"/>
              <a:pathLst>
                <a:path w="7729855" h="2618740">
                  <a:moveTo>
                    <a:pt x="0" y="2618359"/>
                  </a:moveTo>
                  <a:lnTo>
                    <a:pt x="7729855" y="2618359"/>
                  </a:lnTo>
                  <a:lnTo>
                    <a:pt x="7729855" y="0"/>
                  </a:lnTo>
                  <a:lnTo>
                    <a:pt x="0" y="0"/>
                  </a:lnTo>
                  <a:lnTo>
                    <a:pt x="0" y="2618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17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8465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3" y="1598805"/>
            <a:ext cx="9085580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Importer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données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vers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table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5.</a:t>
            </a:r>
            <a:r>
              <a:rPr sz="1400" spc="1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Ensuite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vous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pouvez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vérifier que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type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ficher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choisis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été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bien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détecté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réaliser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mapping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colonnes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fichier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avec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celle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8247" y="2331729"/>
            <a:ext cx="5222240" cy="4173855"/>
            <a:chOff x="3508247" y="2331720"/>
            <a:chExt cx="5222240" cy="4173854"/>
          </a:xfrm>
        </p:grpSpPr>
        <p:sp>
          <p:nvSpPr>
            <p:cNvPr id="8" name="object 8"/>
            <p:cNvSpPr/>
            <p:nvPr/>
          </p:nvSpPr>
          <p:spPr>
            <a:xfrm>
              <a:off x="3508247" y="2331720"/>
              <a:ext cx="5221986" cy="4173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8727" y="2362200"/>
              <a:ext cx="5108448" cy="4059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7076" y="2360612"/>
              <a:ext cx="5111750" cy="4063365"/>
            </a:xfrm>
            <a:custGeom>
              <a:avLst/>
              <a:gdLst/>
              <a:ahLst/>
              <a:cxnLst/>
              <a:rect l="l" t="t" r="r" b="b"/>
              <a:pathLst>
                <a:path w="5111750" h="4063365">
                  <a:moveTo>
                    <a:pt x="0" y="4063111"/>
                  </a:moveTo>
                  <a:lnTo>
                    <a:pt x="5111623" y="4063111"/>
                  </a:lnTo>
                  <a:lnTo>
                    <a:pt x="5111623" y="0"/>
                  </a:lnTo>
                  <a:lnTo>
                    <a:pt x="0" y="0"/>
                  </a:lnTo>
                  <a:lnTo>
                    <a:pt x="0" y="4063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18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Importation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6" y="1598806"/>
            <a:ext cx="4611214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Importer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données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vers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table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6.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Cliquer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Next pour réaliser le</a:t>
            </a:r>
            <a:r>
              <a:rPr sz="1400" spc="-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Import.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89145" y="2081783"/>
            <a:ext cx="5316855" cy="4292600"/>
            <a:chOff x="3779520" y="2081783"/>
            <a:chExt cx="5316855" cy="4292600"/>
          </a:xfrm>
        </p:grpSpPr>
        <p:sp>
          <p:nvSpPr>
            <p:cNvPr id="8" name="object 8"/>
            <p:cNvSpPr/>
            <p:nvPr/>
          </p:nvSpPr>
          <p:spPr>
            <a:xfrm>
              <a:off x="3779520" y="2081783"/>
              <a:ext cx="5316474" cy="4292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0" y="2112263"/>
              <a:ext cx="5202936" cy="4178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8349" y="2110676"/>
              <a:ext cx="5206365" cy="4182110"/>
            </a:xfrm>
            <a:custGeom>
              <a:avLst/>
              <a:gdLst/>
              <a:ahLst/>
              <a:cxnLst/>
              <a:rect l="l" t="t" r="r" b="b"/>
              <a:pathLst>
                <a:path w="5206365" h="4182110">
                  <a:moveTo>
                    <a:pt x="0" y="4181983"/>
                  </a:moveTo>
                  <a:lnTo>
                    <a:pt x="5206110" y="4181983"/>
                  </a:lnTo>
                  <a:lnTo>
                    <a:pt x="5206110" y="0"/>
                  </a:lnTo>
                  <a:lnTo>
                    <a:pt x="0" y="0"/>
                  </a:lnTo>
                  <a:lnTo>
                    <a:pt x="0" y="4181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19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1" y="0"/>
            <a:ext cx="6489422" cy="6857997"/>
            <a:chOff x="3048" y="0"/>
            <a:chExt cx="6489422" cy="6857997"/>
          </a:xfrm>
        </p:grpSpPr>
        <p:sp>
          <p:nvSpPr>
            <p:cNvPr id="3" name="object 3"/>
            <p:cNvSpPr/>
            <p:nvPr/>
          </p:nvSpPr>
          <p:spPr>
            <a:xfrm>
              <a:off x="3048" y="0"/>
              <a:ext cx="6489422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1" y="195071"/>
              <a:ext cx="1027176" cy="1014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4145" y="1105284"/>
            <a:ext cx="4267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84" y="2824433"/>
            <a:ext cx="5201916" cy="16280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46" indent="-344781">
              <a:spcBef>
                <a:spcPts val="69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b="1" spc="-5" dirty="0">
                <a:solidFill>
                  <a:srgbClr val="FF7700"/>
                </a:solidFill>
                <a:latin typeface="Carlito"/>
                <a:cs typeface="Carlito"/>
              </a:rPr>
              <a:t>Backup/Restore</a:t>
            </a:r>
            <a:endParaRPr sz="1600" dirty="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Importation</a:t>
            </a:r>
            <a:endParaRPr sz="1600" dirty="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Exportation</a:t>
            </a:r>
            <a:endParaRPr sz="1600" dirty="0">
              <a:latin typeface="Carlito"/>
              <a:cs typeface="Carlito"/>
            </a:endParaRPr>
          </a:p>
          <a:p>
            <a:pPr marL="356846" indent="-344781">
              <a:spcBef>
                <a:spcPts val="60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création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comptes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 utilisateurs</a:t>
            </a:r>
            <a:endParaRPr sz="1600" dirty="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gestion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privilèges </a:t>
            </a: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de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base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1" y="0"/>
            <a:ext cx="6489422" cy="6857997"/>
            <a:chOff x="3048" y="0"/>
            <a:chExt cx="6489422" cy="6857997"/>
          </a:xfrm>
        </p:grpSpPr>
        <p:sp>
          <p:nvSpPr>
            <p:cNvPr id="3" name="object 3"/>
            <p:cNvSpPr/>
            <p:nvPr/>
          </p:nvSpPr>
          <p:spPr>
            <a:xfrm>
              <a:off x="3048" y="0"/>
              <a:ext cx="6489422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1" y="195071"/>
              <a:ext cx="1027176" cy="1014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4145" y="1105284"/>
            <a:ext cx="4267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84" y="2824433"/>
            <a:ext cx="4413251" cy="212045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46" indent="-344781">
              <a:spcBef>
                <a:spcPts val="69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Backup/Restore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Importation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b="1" spc="-5" dirty="0">
                <a:solidFill>
                  <a:srgbClr val="FF7700"/>
                </a:solidFill>
                <a:latin typeface="Carlito"/>
                <a:cs typeface="Carlito"/>
              </a:rPr>
              <a:t>Exportation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création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comptes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 utilisateurs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gestion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privilèges </a:t>
            </a: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de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base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5151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3" y="1526289"/>
            <a:ext cx="10338435" cy="86049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2866" indent="-170802">
              <a:spcBef>
                <a:spcPts val="869"/>
              </a:spcBef>
              <a:buChar char="•"/>
              <a:tabLst>
                <a:tab pos="183502" algn="l"/>
              </a:tabLst>
            </a:pP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L’utilitaire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 data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permet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d’exporter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d’une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suivant ces étapes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12700">
              <a:spcBef>
                <a:spcPts val="77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1.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Ouvrez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Workbench.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liste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Connexions,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votre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données,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puis naviguer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menu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Server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cliquer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Data</a:t>
            </a:r>
            <a:r>
              <a:rPr sz="14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92305" y="2373629"/>
            <a:ext cx="4457065" cy="3569971"/>
            <a:chOff x="3892296" y="2264664"/>
            <a:chExt cx="4457065" cy="3569970"/>
          </a:xfrm>
        </p:grpSpPr>
        <p:sp>
          <p:nvSpPr>
            <p:cNvPr id="8" name="object 8"/>
            <p:cNvSpPr/>
            <p:nvPr/>
          </p:nvSpPr>
          <p:spPr>
            <a:xfrm>
              <a:off x="3892296" y="2264664"/>
              <a:ext cx="4456938" cy="35699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22776" y="2295144"/>
              <a:ext cx="4343400" cy="3456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21125" y="2293556"/>
              <a:ext cx="4346575" cy="3460115"/>
            </a:xfrm>
            <a:custGeom>
              <a:avLst/>
              <a:gdLst/>
              <a:ahLst/>
              <a:cxnLst/>
              <a:rect l="l" t="t" r="r" b="b"/>
              <a:pathLst>
                <a:path w="4346575" h="3460115">
                  <a:moveTo>
                    <a:pt x="0" y="3459607"/>
                  </a:moveTo>
                  <a:lnTo>
                    <a:pt x="4346575" y="3459607"/>
                  </a:lnTo>
                  <a:lnTo>
                    <a:pt x="4346575" y="0"/>
                  </a:lnTo>
                  <a:lnTo>
                    <a:pt x="0" y="0"/>
                  </a:lnTo>
                  <a:lnTo>
                    <a:pt x="0" y="34596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21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4" y="1526290"/>
            <a:ext cx="10562591" cy="17889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2866" indent="-170802">
              <a:spcBef>
                <a:spcPts val="869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volet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Objet Sélection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71"/>
              </a:spcBef>
              <a:buAutoNum type="arabicPeriod" startAt="2"/>
              <a:tabLst>
                <a:tab pos="6990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Schéma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qui contient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exporter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45"/>
              </a:spcBef>
              <a:buAutoNum type="arabicPeriod" startAt="2"/>
              <a:tabLst>
                <a:tab pos="6990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Choisissez les objets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exporter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(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Tables,</a:t>
            </a:r>
            <a:r>
              <a:rPr sz="1400" spc="1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Vues..)</a:t>
            </a:r>
            <a:endParaRPr sz="1400" dirty="0">
              <a:latin typeface="Carlito"/>
              <a:cs typeface="Carlito"/>
            </a:endParaRPr>
          </a:p>
          <a:p>
            <a:pPr marL="698448" lvl="1" indent="-229218">
              <a:spcBef>
                <a:spcPts val="765"/>
              </a:spcBef>
              <a:buFont typeface="Carlito"/>
              <a:buAutoNum type="arabicPeriod" startAt="2"/>
              <a:tabLst>
                <a:tab pos="699083" algn="l"/>
              </a:tabLst>
            </a:pPr>
            <a:r>
              <a:rPr sz="1400" spc="-131" dirty="0">
                <a:solidFill>
                  <a:srgbClr val="555555"/>
                </a:solidFill>
                <a:latin typeface="Arial"/>
                <a:cs typeface="Arial"/>
              </a:rPr>
              <a:t>La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liste déroulante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permet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préciser </a:t>
            </a:r>
            <a:r>
              <a:rPr sz="1400" spc="-31" dirty="0">
                <a:solidFill>
                  <a:srgbClr val="555555"/>
                </a:solidFill>
                <a:latin typeface="Arial"/>
                <a:cs typeface="Arial"/>
              </a:rPr>
              <a:t>s’il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s’agit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d’exporter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la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structure </a:t>
            </a:r>
            <a:r>
              <a:rPr sz="1400" spc="-85" dirty="0">
                <a:solidFill>
                  <a:srgbClr val="555555"/>
                </a:solidFill>
                <a:latin typeface="Arial"/>
                <a:cs typeface="Arial"/>
              </a:rPr>
              <a:t>des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objets</a:t>
            </a:r>
            <a:r>
              <a:rPr sz="1400" spc="160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sélectionnés,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les </a:t>
            </a:r>
            <a:r>
              <a:rPr sz="1400" spc="-65" dirty="0">
                <a:solidFill>
                  <a:srgbClr val="555555"/>
                </a:solidFill>
                <a:latin typeface="Arial"/>
                <a:cs typeface="Arial"/>
              </a:rPr>
              <a:t>données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qu’ils </a:t>
            </a:r>
            <a:r>
              <a:rPr sz="1400" spc="-20" dirty="0">
                <a:solidFill>
                  <a:srgbClr val="555555"/>
                </a:solidFill>
                <a:latin typeface="Arial"/>
                <a:cs typeface="Arial"/>
              </a:rPr>
              <a:t>contie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nnent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 les deux. On peut </a:t>
            </a:r>
            <a:r>
              <a:rPr sz="1400" dirty="0" err="1">
                <a:solidFill>
                  <a:srgbClr val="555555"/>
                </a:solidFill>
                <a:latin typeface="Carlito"/>
                <a:cs typeface="Carlito"/>
              </a:rPr>
              <a:t>aussi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 err="1" smtClean="0">
                <a:solidFill>
                  <a:srgbClr val="555555"/>
                </a:solidFill>
                <a:latin typeface="Carlito"/>
                <a:cs typeface="Carlito"/>
              </a:rPr>
              <a:t>choisir</a:t>
            </a:r>
            <a:r>
              <a:rPr lang="fr-FR"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40" dirty="0" err="1" smtClean="0">
                <a:solidFill>
                  <a:srgbClr val="555555"/>
                </a:solidFill>
                <a:latin typeface="Arial"/>
                <a:cs typeface="Arial"/>
              </a:rPr>
              <a:t>d’exporter</a:t>
            </a:r>
            <a:r>
              <a:rPr sz="1400" spc="-40" dirty="0" smtClean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d’autres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objets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comme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les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procédures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stockées, les</a:t>
            </a:r>
            <a:r>
              <a:rPr sz="1400" spc="9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Triggers..</a:t>
            </a:r>
            <a:endParaRPr sz="1400" dirty="0">
              <a:latin typeface="Arial"/>
              <a:cs typeface="Arial"/>
            </a:endParaRPr>
          </a:p>
          <a:p>
            <a:pPr marL="698448" lvl="1" indent="-229218">
              <a:spcBef>
                <a:spcPts val="745"/>
              </a:spcBef>
              <a:buAutoNum type="arabicPeriod" startAt="5"/>
              <a:tabLst>
                <a:tab pos="699083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Sélectionnez le fichier cible qui va contenir le script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exportées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10000" y="3315240"/>
            <a:ext cx="4966208" cy="3226917"/>
            <a:chOff x="3462528" y="3206495"/>
            <a:chExt cx="5313680" cy="3335654"/>
          </a:xfrm>
        </p:grpSpPr>
        <p:sp>
          <p:nvSpPr>
            <p:cNvPr id="8" name="object 8"/>
            <p:cNvSpPr/>
            <p:nvPr/>
          </p:nvSpPr>
          <p:spPr>
            <a:xfrm>
              <a:off x="3462528" y="3206495"/>
              <a:ext cx="5313426" cy="3335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3008" y="3236975"/>
              <a:ext cx="5199888" cy="32217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1357" y="3235388"/>
              <a:ext cx="5203190" cy="3225165"/>
            </a:xfrm>
            <a:custGeom>
              <a:avLst/>
              <a:gdLst/>
              <a:ahLst/>
              <a:cxnLst/>
              <a:rect l="l" t="t" r="r" b="b"/>
              <a:pathLst>
                <a:path w="5203190" h="3225165">
                  <a:moveTo>
                    <a:pt x="0" y="3224911"/>
                  </a:moveTo>
                  <a:lnTo>
                    <a:pt x="5203063" y="3224911"/>
                  </a:lnTo>
                  <a:lnTo>
                    <a:pt x="5203063" y="0"/>
                  </a:lnTo>
                  <a:lnTo>
                    <a:pt x="0" y="0"/>
                  </a:lnTo>
                  <a:lnTo>
                    <a:pt x="0" y="3224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22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0" y="1545662"/>
            <a:ext cx="5144009" cy="64504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2866" indent="-170802">
              <a:spcBef>
                <a:spcPts val="869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volet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 Progress</a:t>
            </a:r>
            <a:r>
              <a:rPr sz="1400" spc="9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7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6.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Cliquez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Start Export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commencer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process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84001" y="2350014"/>
            <a:ext cx="6270625" cy="3945255"/>
            <a:chOff x="2983992" y="2350007"/>
            <a:chExt cx="6270625" cy="3945254"/>
          </a:xfrm>
        </p:grpSpPr>
        <p:sp>
          <p:nvSpPr>
            <p:cNvPr id="8" name="object 8"/>
            <p:cNvSpPr/>
            <p:nvPr/>
          </p:nvSpPr>
          <p:spPr>
            <a:xfrm>
              <a:off x="2983992" y="2350007"/>
              <a:ext cx="6270498" cy="3944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472" y="2380487"/>
              <a:ext cx="6156960" cy="3831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2948" y="2378900"/>
              <a:ext cx="6160135" cy="3834765"/>
            </a:xfrm>
            <a:custGeom>
              <a:avLst/>
              <a:gdLst/>
              <a:ahLst/>
              <a:cxnLst/>
              <a:rect l="l" t="t" r="r" b="b"/>
              <a:pathLst>
                <a:path w="6160134" h="3834765">
                  <a:moveTo>
                    <a:pt x="0" y="3834511"/>
                  </a:moveTo>
                  <a:lnTo>
                    <a:pt x="6160134" y="3834511"/>
                  </a:lnTo>
                  <a:lnTo>
                    <a:pt x="6160134" y="0"/>
                  </a:lnTo>
                  <a:lnTo>
                    <a:pt x="0" y="0"/>
                  </a:lnTo>
                  <a:lnTo>
                    <a:pt x="0" y="38345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23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9590" y="1624077"/>
            <a:ext cx="37724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7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.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système confirme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l’export</a:t>
            </a:r>
            <a:r>
              <a:rPr sz="1400" spc="8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18821" y="2057409"/>
            <a:ext cx="6800851" cy="4304665"/>
            <a:chOff x="2718816" y="2057400"/>
            <a:chExt cx="6800850" cy="4304665"/>
          </a:xfrm>
        </p:grpSpPr>
        <p:sp>
          <p:nvSpPr>
            <p:cNvPr id="8" name="object 8"/>
            <p:cNvSpPr/>
            <p:nvPr/>
          </p:nvSpPr>
          <p:spPr>
            <a:xfrm>
              <a:off x="2718816" y="2057400"/>
              <a:ext cx="6800850" cy="43045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9296" y="2087880"/>
              <a:ext cx="6687311" cy="419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7772" y="2086292"/>
              <a:ext cx="6690995" cy="4194175"/>
            </a:xfrm>
            <a:custGeom>
              <a:avLst/>
              <a:gdLst/>
              <a:ahLst/>
              <a:cxnLst/>
              <a:rect l="l" t="t" r="r" b="b"/>
              <a:pathLst>
                <a:path w="6690995" h="4194175">
                  <a:moveTo>
                    <a:pt x="0" y="4194175"/>
                  </a:moveTo>
                  <a:lnTo>
                    <a:pt x="6690486" y="4194175"/>
                  </a:lnTo>
                  <a:lnTo>
                    <a:pt x="6690486" y="0"/>
                  </a:lnTo>
                  <a:lnTo>
                    <a:pt x="0" y="0"/>
                  </a:lnTo>
                  <a:lnTo>
                    <a:pt x="0" y="4194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24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5151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6" y="1598801"/>
            <a:ext cx="7887814" cy="1239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1" dirty="0">
                <a:solidFill>
                  <a:srgbClr val="0058A0"/>
                </a:solidFill>
                <a:latin typeface="Arial"/>
                <a:cs typeface="Arial"/>
              </a:rPr>
              <a:t>Exporter </a:t>
            </a:r>
            <a:r>
              <a:rPr sz="1600" b="1" spc="-135" dirty="0">
                <a:solidFill>
                  <a:srgbClr val="0058A0"/>
                </a:solidFill>
                <a:latin typeface="Arial"/>
                <a:cs typeface="Arial"/>
              </a:rPr>
              <a:t>les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75" dirty="0">
                <a:solidFill>
                  <a:srgbClr val="0058A0"/>
                </a:solidFill>
                <a:latin typeface="Arial"/>
                <a:cs typeface="Arial"/>
              </a:rPr>
              <a:t>table</a:t>
            </a:r>
            <a:r>
              <a:rPr sz="1600" b="1" spc="-71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Workbench fournit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outil pour exporter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d’une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table.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Voici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étapes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suivre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97813" lvl="1" indent="-228584">
              <a:spcBef>
                <a:spcPts val="771"/>
              </a:spcBef>
              <a:buAutoNum type="arabicPeriod"/>
              <a:tabLst>
                <a:tab pos="698448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Ouvrez la table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laquelle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vous voulez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endParaRPr sz="1400" dirty="0">
              <a:latin typeface="Carlito"/>
              <a:cs typeface="Carlito"/>
            </a:endParaRPr>
          </a:p>
          <a:p>
            <a:pPr marL="697813" lvl="1" indent="-228584">
              <a:spcBef>
                <a:spcPts val="745"/>
              </a:spcBef>
              <a:buFont typeface="Carlito"/>
              <a:buAutoNum type="arabicPeriod"/>
              <a:tabLst>
                <a:tab pos="698448" algn="l"/>
              </a:tabLst>
            </a:pP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Cliquer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sur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l’icône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Export recordset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to an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external file</a:t>
            </a:r>
            <a:r>
              <a:rPr sz="1400" spc="9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84713" y="2901705"/>
            <a:ext cx="7072631" cy="3561079"/>
            <a:chOff x="2584704" y="2901695"/>
            <a:chExt cx="7072630" cy="3561079"/>
          </a:xfrm>
        </p:grpSpPr>
        <p:sp>
          <p:nvSpPr>
            <p:cNvPr id="8" name="object 8"/>
            <p:cNvSpPr/>
            <p:nvPr/>
          </p:nvSpPr>
          <p:spPr>
            <a:xfrm>
              <a:off x="2584704" y="2901695"/>
              <a:ext cx="7072122" cy="3560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5184" y="2932175"/>
              <a:ext cx="6958583" cy="3447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3660" y="2930588"/>
              <a:ext cx="6962140" cy="3450590"/>
            </a:xfrm>
            <a:custGeom>
              <a:avLst/>
              <a:gdLst/>
              <a:ahLst/>
              <a:cxnLst/>
              <a:rect l="l" t="t" r="r" b="b"/>
              <a:pathLst>
                <a:path w="6962140" h="3450590">
                  <a:moveTo>
                    <a:pt x="0" y="3450463"/>
                  </a:moveTo>
                  <a:lnTo>
                    <a:pt x="6961759" y="3450463"/>
                  </a:lnTo>
                  <a:lnTo>
                    <a:pt x="6961759" y="0"/>
                  </a:lnTo>
                  <a:lnTo>
                    <a:pt x="0" y="0"/>
                  </a:lnTo>
                  <a:lnTo>
                    <a:pt x="0" y="34504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25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5151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Exportation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98805"/>
            <a:ext cx="6744817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1" dirty="0">
                <a:solidFill>
                  <a:srgbClr val="0058A0"/>
                </a:solidFill>
                <a:latin typeface="Arial"/>
                <a:cs typeface="Arial"/>
              </a:rPr>
              <a:t>Exporter </a:t>
            </a:r>
            <a:r>
              <a:rPr sz="1600" b="1" spc="-135" dirty="0">
                <a:solidFill>
                  <a:srgbClr val="0058A0"/>
                </a:solidFill>
                <a:latin typeface="Arial"/>
                <a:cs typeface="Arial"/>
              </a:rPr>
              <a:t>les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75" dirty="0">
                <a:solidFill>
                  <a:srgbClr val="0058A0"/>
                </a:solidFill>
                <a:latin typeface="Arial"/>
                <a:cs typeface="Arial"/>
              </a:rPr>
              <a:t>table</a:t>
            </a:r>
            <a:r>
              <a:rPr sz="1600" b="1" spc="-71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3. Choisissez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type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l’emplacement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fichier data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créer,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cliquer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Ok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5725" y="2353065"/>
            <a:ext cx="4530091" cy="4036695"/>
            <a:chOff x="3855720" y="2353055"/>
            <a:chExt cx="4530090" cy="4036695"/>
          </a:xfrm>
        </p:grpSpPr>
        <p:sp>
          <p:nvSpPr>
            <p:cNvPr id="8" name="object 8"/>
            <p:cNvSpPr/>
            <p:nvPr/>
          </p:nvSpPr>
          <p:spPr>
            <a:xfrm>
              <a:off x="3855720" y="2353055"/>
              <a:ext cx="4530090" cy="4036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200" y="2383536"/>
              <a:ext cx="4416552" cy="39227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4549" y="2381948"/>
              <a:ext cx="4420235" cy="3926204"/>
            </a:xfrm>
            <a:custGeom>
              <a:avLst/>
              <a:gdLst/>
              <a:ahLst/>
              <a:cxnLst/>
              <a:rect l="l" t="t" r="r" b="b"/>
              <a:pathLst>
                <a:path w="4420234" h="3926204">
                  <a:moveTo>
                    <a:pt x="0" y="3925951"/>
                  </a:moveTo>
                  <a:lnTo>
                    <a:pt x="4419727" y="3925951"/>
                  </a:lnTo>
                  <a:lnTo>
                    <a:pt x="4419727" y="0"/>
                  </a:lnTo>
                  <a:lnTo>
                    <a:pt x="0" y="0"/>
                  </a:lnTo>
                  <a:lnTo>
                    <a:pt x="0" y="39259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26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1" y="0"/>
            <a:ext cx="6489422" cy="6857997"/>
            <a:chOff x="3048" y="0"/>
            <a:chExt cx="6489422" cy="6857997"/>
          </a:xfrm>
        </p:grpSpPr>
        <p:sp>
          <p:nvSpPr>
            <p:cNvPr id="3" name="object 3"/>
            <p:cNvSpPr/>
            <p:nvPr/>
          </p:nvSpPr>
          <p:spPr>
            <a:xfrm>
              <a:off x="3048" y="0"/>
              <a:ext cx="6489422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1" y="195071"/>
              <a:ext cx="1027176" cy="1014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4145" y="1105284"/>
            <a:ext cx="4267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33"/>
            <a:ext cx="4500880" cy="212045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46" indent="-344781">
              <a:spcBef>
                <a:spcPts val="69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Backup/Restore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Importation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Exportation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b="1" spc="5" dirty="0">
                <a:solidFill>
                  <a:srgbClr val="FF7700"/>
                </a:solidFill>
                <a:latin typeface="Carlito"/>
                <a:cs typeface="Carlito"/>
              </a:rPr>
              <a:t>Commandes </a:t>
            </a:r>
            <a:r>
              <a:rPr sz="1600" b="1" dirty="0">
                <a:solidFill>
                  <a:srgbClr val="FF7700"/>
                </a:solidFill>
                <a:latin typeface="Carlito"/>
                <a:cs typeface="Carlito"/>
              </a:rPr>
              <a:t>de </a:t>
            </a:r>
            <a:r>
              <a:rPr sz="1600" b="1" spc="-11" dirty="0">
                <a:solidFill>
                  <a:srgbClr val="FF7700"/>
                </a:solidFill>
                <a:latin typeface="Carlito"/>
                <a:cs typeface="Carlito"/>
              </a:rPr>
              <a:t>création </a:t>
            </a:r>
            <a:r>
              <a:rPr sz="1600" b="1" dirty="0">
                <a:solidFill>
                  <a:srgbClr val="FF770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FF7700"/>
                </a:solidFill>
                <a:latin typeface="Carlito"/>
                <a:cs typeface="Carlito"/>
              </a:rPr>
              <a:t>comptes</a:t>
            </a:r>
            <a:r>
              <a:rPr sz="1600" b="1" spc="-151" dirty="0">
                <a:solidFill>
                  <a:srgbClr val="FF7700"/>
                </a:solidFill>
                <a:latin typeface="Carlito"/>
                <a:cs typeface="Carlito"/>
              </a:rPr>
              <a:t> </a:t>
            </a:r>
            <a:r>
              <a:rPr sz="1600" b="1" spc="-11" dirty="0">
                <a:solidFill>
                  <a:srgbClr val="FF7700"/>
                </a:solidFill>
                <a:latin typeface="Carlito"/>
                <a:cs typeface="Carlito"/>
              </a:rPr>
              <a:t>utilisateurs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gestion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privilèges </a:t>
            </a: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de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base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5303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5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création </a:t>
            </a:r>
            <a:r>
              <a:rPr sz="1600" dirty="0"/>
              <a:t>des </a:t>
            </a:r>
            <a:r>
              <a:rPr sz="1600" spc="-5" dirty="0"/>
              <a:t>comptes</a:t>
            </a:r>
            <a:r>
              <a:rPr sz="1600" spc="-151" dirty="0"/>
              <a:t> </a:t>
            </a:r>
            <a:r>
              <a:rPr sz="1600" spc="-11" dirty="0"/>
              <a:t>utilisateurs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28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6" y="1879096"/>
            <a:ext cx="8954614" cy="86049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2866" indent="-170802">
              <a:spcBef>
                <a:spcPts val="869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utilise la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 </a:t>
            </a:r>
            <a:r>
              <a:rPr sz="1400" b="1" spc="-31" dirty="0">
                <a:solidFill>
                  <a:srgbClr val="555555"/>
                </a:solidFill>
                <a:latin typeface="Carlito"/>
                <a:cs typeface="Carlito"/>
              </a:rPr>
              <a:t>CREATE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USER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créer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nouveaux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serveur 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19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MySql.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Voici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syntaxe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b="1" spc="-25" dirty="0">
                <a:solidFill>
                  <a:srgbClr val="555555"/>
                </a:solidFill>
                <a:latin typeface="Carlito"/>
                <a:cs typeface="Carlito"/>
              </a:rPr>
              <a:t>CREATE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USER</a:t>
            </a:r>
            <a:r>
              <a:rPr sz="1400" b="1" spc="1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1" y="3901042"/>
            <a:ext cx="10427971" cy="22448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2866" indent="-170802">
              <a:spcBef>
                <a:spcPts val="865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cette expression il faut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spécifier</a:t>
            </a:r>
            <a:r>
              <a:rPr sz="1400" spc="1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71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nom_compte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Il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s’agit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du nom du compte </a:t>
            </a:r>
            <a:r>
              <a:rPr sz="1400" spc="-95" dirty="0">
                <a:solidFill>
                  <a:srgbClr val="555555"/>
                </a:solidFill>
                <a:latin typeface="Arial"/>
                <a:cs typeface="Arial"/>
              </a:rPr>
              <a:t>a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créer </a:t>
            </a:r>
            <a:r>
              <a:rPr sz="1400" spc="-5" dirty="0">
                <a:solidFill>
                  <a:srgbClr val="555555"/>
                </a:solidFill>
                <a:latin typeface="Arial"/>
                <a:cs typeface="Arial"/>
              </a:rPr>
              <a:t>et </a:t>
            </a:r>
            <a:r>
              <a:rPr sz="1400" spc="-100" dirty="0">
                <a:solidFill>
                  <a:srgbClr val="555555"/>
                </a:solidFill>
                <a:latin typeface="Arial"/>
                <a:cs typeface="Arial"/>
              </a:rPr>
              <a:t>se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compose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en général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deux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partie </a:t>
            </a:r>
            <a:r>
              <a:rPr sz="1400" spc="-91" dirty="0">
                <a:solidFill>
                  <a:srgbClr val="555555"/>
                </a:solidFill>
                <a:latin typeface="Arial"/>
                <a:cs typeface="Arial"/>
              </a:rPr>
              <a:t>sous </a:t>
            </a:r>
            <a:r>
              <a:rPr sz="1400" spc="-31" dirty="0">
                <a:solidFill>
                  <a:srgbClr val="555555"/>
                </a:solidFill>
                <a:latin typeface="Arial"/>
                <a:cs typeface="Arial"/>
              </a:rPr>
              <a:t>cette </a:t>
            </a:r>
            <a:r>
              <a:rPr sz="1400" spc="-35" dirty="0">
                <a:solidFill>
                  <a:srgbClr val="555555"/>
                </a:solidFill>
                <a:latin typeface="Arial"/>
                <a:cs typeface="Arial"/>
              </a:rPr>
              <a:t>forme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nom_utilisateur@nom_host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45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«</a:t>
            </a:r>
            <a:r>
              <a:rPr sz="1400" b="1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nom_utilisateur</a:t>
            </a:r>
            <a:r>
              <a:rPr sz="1400" b="1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r>
              <a:rPr sz="1400" b="1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nom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l'utilisateur.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Et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nom_host</a:t>
            </a:r>
            <a:r>
              <a:rPr sz="1400" b="1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r>
              <a:rPr sz="1400" b="1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nom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l'hôte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partir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duquel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l'utilisateur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connecte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 serveur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MySQL.</a:t>
            </a:r>
            <a:r>
              <a:rPr sz="1400" spc="-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 err="1">
                <a:solidFill>
                  <a:srgbClr val="555555"/>
                </a:solidFill>
                <a:latin typeface="Carlito"/>
                <a:cs typeface="Carlito"/>
              </a:rPr>
              <a:t>partie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nom</a:t>
            </a:r>
            <a:r>
              <a:rPr lang="fr-FR"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 smtClean="0">
                <a:solidFill>
                  <a:srgbClr val="555555"/>
                </a:solidFill>
                <a:latin typeface="Carlito"/>
                <a:cs typeface="Carlito"/>
              </a:rPr>
              <a:t>d'hôte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nom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compte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optionnelle.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Si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 omise,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l'utilisateur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peut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se</a:t>
            </a:r>
            <a:r>
              <a:rPr sz="1400" spc="1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connecter depuis n'importe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quel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hôte.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71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Mot_de_passe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 mot 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passe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relatif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nouveau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compte.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45"/>
              </a:spcBef>
              <a:buFont typeface="Arial"/>
              <a:buChar char="•"/>
              <a:tabLst>
                <a:tab pos="183502" algn="l"/>
              </a:tabLst>
            </a:pPr>
            <a:r>
              <a:rPr sz="1400" b="1" spc="-31" dirty="0">
                <a:solidFill>
                  <a:srgbClr val="555555"/>
                </a:solidFill>
                <a:latin typeface="Carlito"/>
                <a:cs typeface="Carlito"/>
              </a:rPr>
              <a:t>CREATE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USER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crée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nouvel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sans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aucun</a:t>
            </a:r>
            <a:r>
              <a:rPr sz="1400" spc="-9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privilège.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2901624"/>
            <a:ext cx="6154420" cy="755976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065" rIns="0" bIns="0" rtlCol="0">
            <a:spAutoFit/>
          </a:bodyPr>
          <a:lstStyle/>
          <a:p>
            <a:pPr marL="92704" marR="2010260">
              <a:lnSpc>
                <a:spcPts val="2931"/>
              </a:lnSpc>
              <a:spcBef>
                <a:spcPts val="9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CREATE USER </a:t>
            </a:r>
            <a:r>
              <a:rPr sz="1400" b="1" spc="-15" dirty="0">
                <a:solidFill>
                  <a:srgbClr val="FFFFFF"/>
                </a:solidFill>
                <a:latin typeface="Courier New"/>
                <a:cs typeface="Courier New"/>
              </a:rPr>
              <a:t>[IF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NOT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EXISTS] nom_compte 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IDENTIFIED BY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C2D59B"/>
                </a:solidFill>
                <a:latin typeface="Courier New"/>
                <a:cs typeface="Courier New"/>
              </a:rPr>
              <a:t>'mot_de_passe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';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54561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5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création </a:t>
            </a:r>
            <a:r>
              <a:rPr sz="1600" dirty="0"/>
              <a:t>des </a:t>
            </a:r>
            <a:r>
              <a:rPr sz="1600" spc="-5" dirty="0"/>
              <a:t>comptes</a:t>
            </a:r>
            <a:r>
              <a:rPr sz="1600" spc="-151" dirty="0"/>
              <a:t> </a:t>
            </a:r>
            <a:r>
              <a:rPr sz="1600" spc="-11" dirty="0"/>
              <a:t>utilisateurs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676400"/>
            <a:ext cx="8268817" cy="94096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183502" marR="5080" indent="-183502">
              <a:lnSpc>
                <a:spcPct val="151700"/>
              </a:lnSpc>
              <a:spcBef>
                <a:spcPts val="25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ligne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commande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liste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utilisateurs existants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mysql&gt; select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user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from mysql.user  </a:t>
            </a: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Résultat</a:t>
            </a:r>
            <a:r>
              <a:rPr sz="1400" b="1" spc="-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4631" y="4849373"/>
            <a:ext cx="4627245" cy="95218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865"/>
              </a:spcBef>
            </a:pPr>
            <a:r>
              <a:rPr sz="1200" b="1" spc="-5" dirty="0">
                <a:solidFill>
                  <a:srgbClr val="555555"/>
                </a:solidFill>
                <a:latin typeface="Carlito"/>
                <a:cs typeface="Carlito"/>
              </a:rPr>
              <a:t>mysql&gt; </a:t>
            </a:r>
            <a:r>
              <a:rPr sz="1200" b="1" spc="-11" dirty="0">
                <a:solidFill>
                  <a:srgbClr val="555555"/>
                </a:solidFill>
                <a:latin typeface="Carlito"/>
                <a:cs typeface="Carlito"/>
              </a:rPr>
              <a:t>create </a:t>
            </a: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user </a:t>
            </a:r>
            <a:r>
              <a:rPr sz="1200" b="1" spc="-5" dirty="0">
                <a:solidFill>
                  <a:srgbClr val="555555"/>
                </a:solidFill>
                <a:latin typeface="Carlito"/>
                <a:cs typeface="Carlito"/>
              </a:rPr>
              <a:t>Ahmad@localhost identified </a:t>
            </a: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by</a:t>
            </a:r>
            <a:r>
              <a:rPr sz="12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rlito"/>
                <a:cs typeface="Carlito"/>
              </a:rPr>
              <a:t>'Monmot2p@ss'</a:t>
            </a:r>
            <a:endParaRPr sz="1200" dirty="0">
              <a:latin typeface="Carlito"/>
              <a:cs typeface="Carlito"/>
            </a:endParaRPr>
          </a:p>
          <a:p>
            <a:pPr marL="182866" indent="-170802">
              <a:spcBef>
                <a:spcPts val="765"/>
              </a:spcBef>
              <a:buFont typeface="Arial"/>
              <a:buChar char="•"/>
              <a:tabLst>
                <a:tab pos="183502" algn="l"/>
              </a:tabLst>
            </a:pP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On peut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vérifier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la table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mysql.user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la création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du nouveau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compte</a:t>
            </a:r>
            <a:r>
              <a:rPr sz="1200" spc="1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3395" y="2764155"/>
            <a:ext cx="6535420" cy="3712845"/>
            <a:chOff x="1993392" y="2609088"/>
            <a:chExt cx="6535420" cy="3712845"/>
          </a:xfrm>
        </p:grpSpPr>
        <p:sp>
          <p:nvSpPr>
            <p:cNvPr id="9" name="object 9"/>
            <p:cNvSpPr/>
            <p:nvPr/>
          </p:nvSpPr>
          <p:spPr>
            <a:xfrm>
              <a:off x="1993392" y="2609088"/>
              <a:ext cx="2718816" cy="1706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520" y="4849367"/>
              <a:ext cx="2081783" cy="14721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29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6" y="1598801"/>
            <a:ext cx="10588625" cy="11701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>
                <a:solidFill>
                  <a:srgbClr val="0058A0"/>
                </a:solidFill>
                <a:latin typeface="Carlito"/>
                <a:cs typeface="Carlito"/>
              </a:rPr>
              <a:t>Backup</a:t>
            </a:r>
            <a:endParaRPr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L'outil</a:t>
            </a:r>
            <a:r>
              <a:rPr sz="1600" spc="1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mysqldump</a:t>
            </a:r>
            <a:r>
              <a:rPr sz="1600" spc="1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permet</a:t>
            </a:r>
            <a:r>
              <a:rPr sz="16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6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sauvegarder</a:t>
            </a:r>
            <a:r>
              <a:rPr sz="16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une</a:t>
            </a:r>
            <a:r>
              <a:rPr sz="16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5" dirty="0">
                <a:solidFill>
                  <a:srgbClr val="555555"/>
                </a:solidFill>
                <a:latin typeface="Carlito"/>
                <a:cs typeface="Carlito"/>
              </a:rPr>
              <a:t>ou</a:t>
            </a:r>
            <a:r>
              <a:rPr sz="16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plusieurs</a:t>
            </a:r>
            <a:r>
              <a:rPr sz="16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bases</a:t>
            </a:r>
            <a:r>
              <a:rPr sz="16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600" spc="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données.</a:t>
            </a:r>
            <a:r>
              <a:rPr sz="16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Il</a:t>
            </a:r>
            <a:r>
              <a:rPr sz="16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génère</a:t>
            </a:r>
            <a:r>
              <a:rPr sz="16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un</a:t>
            </a:r>
            <a:r>
              <a:rPr sz="16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fichier</a:t>
            </a:r>
            <a:r>
              <a:rPr sz="16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rlito"/>
                <a:cs typeface="Carlito"/>
              </a:rPr>
              <a:t>texte</a:t>
            </a:r>
            <a:r>
              <a:rPr sz="16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contenant</a:t>
            </a:r>
            <a:r>
              <a:rPr sz="16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600" spc="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instructions</a:t>
            </a:r>
            <a:r>
              <a:rPr sz="1600" spc="9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SQL</a:t>
            </a:r>
            <a:r>
              <a:rPr sz="16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qui</a:t>
            </a:r>
            <a:r>
              <a:rPr sz="16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peuvent</a:t>
            </a:r>
            <a:r>
              <a:rPr sz="16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recréer</a:t>
            </a:r>
            <a:r>
              <a:rPr sz="16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6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bases</a:t>
            </a:r>
            <a:r>
              <a:rPr sz="16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11" dirty="0" smtClean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lang="fr-FR" sz="16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spc="-5" dirty="0" err="1" smtClean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.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mysqldump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est situé dans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600" spc="-15" dirty="0">
                <a:solidFill>
                  <a:srgbClr val="555555"/>
                </a:solidFill>
                <a:latin typeface="Carlito"/>
                <a:cs typeface="Carlito"/>
              </a:rPr>
              <a:t>répertoire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root/bin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du </a:t>
            </a:r>
            <a:r>
              <a:rPr sz="1600" spc="-15" dirty="0">
                <a:solidFill>
                  <a:srgbClr val="555555"/>
                </a:solidFill>
                <a:latin typeface="Carlito"/>
                <a:cs typeface="Carlito"/>
              </a:rPr>
              <a:t>répertoire </a:t>
            </a:r>
            <a:r>
              <a:rPr sz="1600" spc="-11" dirty="0">
                <a:solidFill>
                  <a:srgbClr val="555555"/>
                </a:solidFill>
                <a:latin typeface="Carlito"/>
                <a:cs typeface="Carlito"/>
              </a:rPr>
              <a:t>d'installation </a:t>
            </a:r>
            <a:r>
              <a:rPr sz="16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6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555555"/>
                </a:solidFill>
                <a:latin typeface="Carlito"/>
                <a:cs typeface="Carlito"/>
              </a:rPr>
              <a:t>MySQL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6969" y="3223895"/>
            <a:ext cx="7545071" cy="3024505"/>
            <a:chOff x="2346960" y="2706623"/>
            <a:chExt cx="7545070" cy="3024505"/>
          </a:xfrm>
        </p:grpSpPr>
        <p:sp>
          <p:nvSpPr>
            <p:cNvPr id="8" name="object 8"/>
            <p:cNvSpPr/>
            <p:nvPr/>
          </p:nvSpPr>
          <p:spPr>
            <a:xfrm>
              <a:off x="2346960" y="2706623"/>
              <a:ext cx="7544561" cy="3024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7440" y="2737103"/>
              <a:ext cx="7431023" cy="2910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5916" y="2735516"/>
              <a:ext cx="7434580" cy="2914015"/>
            </a:xfrm>
            <a:custGeom>
              <a:avLst/>
              <a:gdLst/>
              <a:ahLst/>
              <a:cxnLst/>
              <a:rect l="l" t="t" r="r" b="b"/>
              <a:pathLst>
                <a:path w="7434580" h="2914015">
                  <a:moveTo>
                    <a:pt x="0" y="2914015"/>
                  </a:moveTo>
                  <a:lnTo>
                    <a:pt x="7434199" y="2914015"/>
                  </a:lnTo>
                  <a:lnTo>
                    <a:pt x="7434199" y="0"/>
                  </a:lnTo>
                  <a:lnTo>
                    <a:pt x="0" y="0"/>
                  </a:lnTo>
                  <a:lnTo>
                    <a:pt x="0" y="2914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5149572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5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création </a:t>
            </a:r>
            <a:r>
              <a:rPr sz="1600" dirty="0"/>
              <a:t>des </a:t>
            </a:r>
            <a:r>
              <a:rPr sz="1600" spc="-5" dirty="0"/>
              <a:t>comptes</a:t>
            </a:r>
            <a:r>
              <a:rPr sz="1600" spc="-151" dirty="0"/>
              <a:t> </a:t>
            </a:r>
            <a:r>
              <a:rPr sz="1600" spc="-11" dirty="0"/>
              <a:t>utilisateurs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6" y="1600200"/>
            <a:ext cx="8979535" cy="116570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Afin 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tester le login,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ouvre une autre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session MySql avec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compte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Ahmad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 , en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utilisant la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suivante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b="1" spc="-71" dirty="0">
                <a:solidFill>
                  <a:srgbClr val="555555"/>
                </a:solidFill>
                <a:latin typeface="Arial"/>
                <a:cs typeface="Arial"/>
              </a:rPr>
              <a:t>–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u</a:t>
            </a:r>
            <a:r>
              <a:rPr sz="1400" b="1" spc="1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Ahmad </a:t>
            </a:r>
            <a:r>
              <a:rPr sz="1400" b="1" spc="-35" dirty="0">
                <a:solidFill>
                  <a:srgbClr val="555555"/>
                </a:solidFill>
                <a:latin typeface="Arial"/>
                <a:cs typeface="Arial"/>
              </a:rPr>
              <a:t>–</a:t>
            </a:r>
            <a:r>
              <a:rPr sz="1400" b="1" spc="-35" dirty="0">
                <a:solidFill>
                  <a:srgbClr val="555555"/>
                </a:solidFill>
                <a:latin typeface="Carlito"/>
                <a:cs typeface="Carlito"/>
              </a:rPr>
              <a:t>p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45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Puis on saisit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mot 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passe :</a:t>
            </a:r>
            <a:r>
              <a:rPr sz="1400" spc="1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Monmot2p@ss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3654297"/>
            <a:ext cx="46094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66" indent="-170802">
              <a:spcBef>
                <a:spcPts val="100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peut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vérifier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auxquelles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Ahmad peut accéder</a:t>
            </a:r>
            <a:r>
              <a:rPr sz="1400" spc="2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4800" y="2954075"/>
            <a:ext cx="4834255" cy="2383791"/>
            <a:chOff x="719327" y="2892551"/>
            <a:chExt cx="4834255" cy="2383790"/>
          </a:xfrm>
        </p:grpSpPr>
        <p:sp>
          <p:nvSpPr>
            <p:cNvPr id="9" name="object 9"/>
            <p:cNvSpPr/>
            <p:nvPr/>
          </p:nvSpPr>
          <p:spPr>
            <a:xfrm>
              <a:off x="719327" y="2892551"/>
              <a:ext cx="4834128" cy="615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1991" y="3989831"/>
              <a:ext cx="1889759" cy="1286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30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1" y="0"/>
            <a:ext cx="6489422" cy="6857997"/>
            <a:chOff x="3048" y="0"/>
            <a:chExt cx="6489422" cy="6857997"/>
          </a:xfrm>
        </p:grpSpPr>
        <p:sp>
          <p:nvSpPr>
            <p:cNvPr id="3" name="object 3"/>
            <p:cNvSpPr/>
            <p:nvPr/>
          </p:nvSpPr>
          <p:spPr>
            <a:xfrm>
              <a:off x="3048" y="0"/>
              <a:ext cx="6489422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1" y="195071"/>
              <a:ext cx="1027176" cy="1014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4145" y="1105284"/>
            <a:ext cx="4267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84" y="2824433"/>
            <a:ext cx="4413251" cy="212045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46" indent="-344781">
              <a:spcBef>
                <a:spcPts val="69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Backup/Restore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Importation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Exportation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création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comptes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 utilisateurs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b="1" dirty="0">
                <a:solidFill>
                  <a:srgbClr val="FF7700"/>
                </a:solidFill>
                <a:latin typeface="Carlito"/>
                <a:cs typeface="Carlito"/>
              </a:rPr>
              <a:t>Commandes </a:t>
            </a:r>
            <a:r>
              <a:rPr sz="1600" b="1" spc="5" dirty="0">
                <a:solidFill>
                  <a:srgbClr val="FF7700"/>
                </a:solidFill>
                <a:latin typeface="Carlito"/>
                <a:cs typeface="Carlito"/>
              </a:rPr>
              <a:t>de </a:t>
            </a:r>
            <a:r>
              <a:rPr sz="1600" b="1" spc="-11" dirty="0">
                <a:solidFill>
                  <a:srgbClr val="FF7700"/>
                </a:solidFill>
                <a:latin typeface="Carlito"/>
                <a:cs typeface="Carlito"/>
              </a:rPr>
              <a:t>gestion </a:t>
            </a:r>
            <a:r>
              <a:rPr sz="1600" b="1" spc="5" dirty="0">
                <a:solidFill>
                  <a:srgbClr val="FF770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FF7700"/>
                </a:solidFill>
                <a:latin typeface="Carlito"/>
                <a:cs typeface="Carlito"/>
              </a:rPr>
              <a:t>privilèges </a:t>
            </a:r>
            <a:r>
              <a:rPr sz="1600" b="1" spc="5" dirty="0">
                <a:solidFill>
                  <a:srgbClr val="FF7700"/>
                </a:solidFill>
                <a:latin typeface="Carlito"/>
                <a:cs typeface="Carlito"/>
              </a:rPr>
              <a:t>de</a:t>
            </a:r>
            <a:r>
              <a:rPr sz="1600" b="1" spc="-155" dirty="0">
                <a:solidFill>
                  <a:srgbClr val="FF77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rlito"/>
                <a:cs typeface="Carlito"/>
              </a:rPr>
              <a:t>base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32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6" y="1598801"/>
            <a:ext cx="1058862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r>
              <a:rPr sz="1600" b="1" spc="-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</a:t>
            </a:r>
            <a:endParaRPr sz="1600" dirty="0">
              <a:latin typeface="Carlito"/>
              <a:cs typeface="Carlito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La commande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CREATE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USER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crée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ou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plusieurs comptes d'utilisateurs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sans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privilèges.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qu’un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puisse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accéder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aux objets 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données, </a:t>
            </a:r>
            <a:r>
              <a:rPr sz="1400" spc="5" dirty="0" err="1">
                <a:solidFill>
                  <a:srgbClr val="555555"/>
                </a:solidFill>
                <a:latin typeface="Carlito"/>
                <a:cs typeface="Carlito"/>
              </a:rPr>
              <a:t>il</a:t>
            </a:r>
            <a:r>
              <a:rPr sz="1400" spc="1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 err="1" smtClean="0">
                <a:solidFill>
                  <a:srgbClr val="555555"/>
                </a:solidFill>
                <a:latin typeface="Carlito"/>
                <a:cs typeface="Carlito"/>
              </a:rPr>
              <a:t>faut</a:t>
            </a:r>
            <a:r>
              <a:rPr lang="fr-FR" sz="1400" spc="-5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5" dirty="0" err="1" smtClean="0">
                <a:solidFill>
                  <a:srgbClr val="555555"/>
                </a:solidFill>
                <a:latin typeface="Arial"/>
                <a:cs typeface="Arial"/>
              </a:rPr>
              <a:t>d’abord</a:t>
            </a:r>
            <a:r>
              <a:rPr sz="1400" spc="-55" dirty="0" smtClean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lui accorder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privilèges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. Ceci se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fait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l’aide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</a:t>
            </a:r>
            <a:r>
              <a:rPr sz="1400" spc="2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GRANT.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45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Voici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syntaxe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générique de GRANT</a:t>
            </a:r>
            <a:r>
              <a:rPr sz="1400" spc="6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5028044"/>
            <a:ext cx="105886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66" indent="-170802">
              <a:spcBef>
                <a:spcPts val="100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privilèges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compte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nom_utilisateur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il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spécifier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ou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privilèges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donner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( </a:t>
            </a:r>
            <a:r>
              <a:rPr sz="1400" spc="-31" dirty="0">
                <a:solidFill>
                  <a:srgbClr val="555555"/>
                </a:solidFill>
                <a:latin typeface="Carlito"/>
                <a:cs typeface="Carlito"/>
              </a:rPr>
              <a:t>SELECT,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DELETE, </a:t>
            </a:r>
            <a:r>
              <a:rPr sz="1400" spc="-25" dirty="0">
                <a:solidFill>
                  <a:srgbClr val="555555"/>
                </a:solidFill>
                <a:latin typeface="Carlito"/>
                <a:cs typeface="Carlito"/>
              </a:rPr>
              <a:t>UPDATE, </a:t>
            </a:r>
            <a:r>
              <a:rPr sz="1400" spc="-75" dirty="0">
                <a:solidFill>
                  <a:srgbClr val="555555"/>
                </a:solidFill>
                <a:latin typeface="Carlito"/>
                <a:cs typeface="Carlito"/>
              </a:rPr>
              <a:t>ALL</a:t>
            </a:r>
            <a:r>
              <a:rPr sz="1400" spc="-75" dirty="0">
                <a:solidFill>
                  <a:srgbClr val="555555"/>
                </a:solidFill>
                <a:latin typeface="Arial"/>
                <a:cs typeface="Arial"/>
              </a:rPr>
              <a:t>…</a:t>
            </a:r>
            <a:r>
              <a:rPr sz="1400" spc="-75" dirty="0">
                <a:solidFill>
                  <a:srgbClr val="555555"/>
                </a:solidFill>
                <a:latin typeface="Carlito"/>
                <a:cs typeface="Carlito"/>
              </a:rPr>
              <a:t>)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quel niveau</a:t>
            </a:r>
            <a:r>
              <a:rPr sz="1400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appliquer.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30" y="3280287"/>
            <a:ext cx="7717791" cy="106311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1" rIns="0" bIns="0" rtlCol="0">
            <a:spAutoFit/>
          </a:bodyPr>
          <a:lstStyle/>
          <a:p>
            <a:pPr marL="92068">
              <a:spcBef>
                <a:spcPts val="31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privilege</a:t>
            </a:r>
            <a:r>
              <a:rPr sz="14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[,privilege],..</a:t>
            </a:r>
            <a:endParaRPr sz="1400" dirty="0">
              <a:latin typeface="Courier New"/>
              <a:cs typeface="Courier New"/>
            </a:endParaRPr>
          </a:p>
          <a:p>
            <a:pPr marL="92068" marR="5592660">
              <a:lnSpc>
                <a:spcPts val="2951"/>
              </a:lnSpc>
              <a:spcBef>
                <a:spcPts val="289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privilege_level  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3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nom_utilisateur;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8985" y="1598808"/>
            <a:ext cx="6318356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 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Il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existe différents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niveaux de privilèges dans MySql</a:t>
            </a:r>
            <a:r>
              <a:rPr sz="14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11902" y="3111446"/>
            <a:ext cx="4417695" cy="2660015"/>
            <a:chOff x="3711892" y="3111436"/>
            <a:chExt cx="4417695" cy="2660015"/>
          </a:xfrm>
        </p:grpSpPr>
        <p:sp>
          <p:nvSpPr>
            <p:cNvPr id="8" name="object 8"/>
            <p:cNvSpPr/>
            <p:nvPr/>
          </p:nvSpPr>
          <p:spPr>
            <a:xfrm>
              <a:off x="5920739" y="3125723"/>
              <a:ext cx="2194560" cy="294005"/>
            </a:xfrm>
            <a:custGeom>
              <a:avLst/>
              <a:gdLst/>
              <a:ahLst/>
              <a:cxnLst/>
              <a:rect l="l" t="t" r="r" b="b"/>
              <a:pathLst>
                <a:path w="2194559" h="294004">
                  <a:moveTo>
                    <a:pt x="0" y="0"/>
                  </a:moveTo>
                  <a:lnTo>
                    <a:pt x="0" y="147065"/>
                  </a:lnTo>
                  <a:lnTo>
                    <a:pt x="2194052" y="147065"/>
                  </a:lnTo>
                  <a:lnTo>
                    <a:pt x="2194052" y="294004"/>
                  </a:lnTo>
                </a:path>
              </a:pathLst>
            </a:custGeom>
            <a:ln w="28574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0739" y="4119371"/>
              <a:ext cx="847090" cy="294005"/>
            </a:xfrm>
            <a:custGeom>
              <a:avLst/>
              <a:gdLst/>
              <a:ahLst/>
              <a:cxnLst/>
              <a:rect l="l" t="t" r="r" b="b"/>
              <a:pathLst>
                <a:path w="847090" h="294004">
                  <a:moveTo>
                    <a:pt x="0" y="0"/>
                  </a:moveTo>
                  <a:lnTo>
                    <a:pt x="0" y="147065"/>
                  </a:lnTo>
                  <a:lnTo>
                    <a:pt x="847089" y="147065"/>
                  </a:lnTo>
                  <a:lnTo>
                    <a:pt x="847089" y="294004"/>
                  </a:lnTo>
                </a:path>
              </a:pathLst>
            </a:custGeom>
            <a:ln w="2857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2563" y="5113019"/>
              <a:ext cx="210185" cy="644525"/>
            </a:xfrm>
            <a:custGeom>
              <a:avLst/>
              <a:gdLst/>
              <a:ahLst/>
              <a:cxnLst/>
              <a:rect l="l" t="t" r="r" b="b"/>
              <a:pathLst>
                <a:path w="210185" h="644525">
                  <a:moveTo>
                    <a:pt x="0" y="0"/>
                  </a:moveTo>
                  <a:lnTo>
                    <a:pt x="0" y="644042"/>
                  </a:lnTo>
                  <a:lnTo>
                    <a:pt x="210058" y="644042"/>
                  </a:lnTo>
                </a:path>
              </a:pathLst>
            </a:custGeom>
            <a:ln w="28575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3395" y="4119371"/>
              <a:ext cx="847090" cy="294005"/>
            </a:xfrm>
            <a:custGeom>
              <a:avLst/>
              <a:gdLst/>
              <a:ahLst/>
              <a:cxnLst/>
              <a:rect l="l" t="t" r="r" b="b"/>
              <a:pathLst>
                <a:path w="847089" h="294004">
                  <a:moveTo>
                    <a:pt x="847089" y="0"/>
                  </a:moveTo>
                  <a:lnTo>
                    <a:pt x="847089" y="147065"/>
                  </a:lnTo>
                  <a:lnTo>
                    <a:pt x="0" y="147065"/>
                  </a:lnTo>
                  <a:lnTo>
                    <a:pt x="0" y="294004"/>
                  </a:lnTo>
                </a:path>
              </a:pathLst>
            </a:custGeom>
            <a:ln w="2857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6179" y="3125723"/>
              <a:ext cx="2194560" cy="294005"/>
            </a:xfrm>
            <a:custGeom>
              <a:avLst/>
              <a:gdLst/>
              <a:ahLst/>
              <a:cxnLst/>
              <a:rect l="l" t="t" r="r" b="b"/>
              <a:pathLst>
                <a:path w="2194560" h="294004">
                  <a:moveTo>
                    <a:pt x="2194560" y="0"/>
                  </a:moveTo>
                  <a:lnTo>
                    <a:pt x="2194560" y="294004"/>
                  </a:lnTo>
                </a:path>
                <a:path w="2194560" h="294004">
                  <a:moveTo>
                    <a:pt x="2194052" y="0"/>
                  </a:moveTo>
                  <a:lnTo>
                    <a:pt x="2194052" y="147065"/>
                  </a:lnTo>
                  <a:lnTo>
                    <a:pt x="0" y="147065"/>
                  </a:lnTo>
                  <a:lnTo>
                    <a:pt x="0" y="294004"/>
                  </a:lnTo>
                </a:path>
              </a:pathLst>
            </a:custGeom>
            <a:ln w="28575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67793" y="2423165"/>
            <a:ext cx="3100071" cy="464871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186055" rIns="0" bIns="0" rtlCol="0">
            <a:spAutoFit/>
          </a:bodyPr>
          <a:lstStyle/>
          <a:p>
            <a:pPr marL="622252">
              <a:spcBef>
                <a:spcPts val="1465"/>
              </a:spcBef>
            </a:pPr>
            <a:r>
              <a:rPr spc="-11" dirty="0">
                <a:solidFill>
                  <a:srgbClr val="FFFFFF"/>
                </a:solidFill>
                <a:latin typeface="Carlito"/>
                <a:cs typeface="Carlito"/>
              </a:rPr>
              <a:t>Niveau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pc="3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1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33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3619" y="3416813"/>
            <a:ext cx="1399540" cy="466153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187325" rIns="0" bIns="0" rtlCol="0">
            <a:spAutoFit/>
          </a:bodyPr>
          <a:lstStyle/>
          <a:p>
            <a:pPr marL="402561">
              <a:spcBef>
                <a:spcPts val="147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Global</a:t>
            </a:r>
            <a:endParaRPr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8310" y="3416813"/>
            <a:ext cx="2399031" cy="466153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187325" rIns="0" bIns="0" rtlCol="0">
            <a:spAutoFit/>
          </a:bodyPr>
          <a:lstStyle/>
          <a:p>
            <a:pPr marL="417800">
              <a:spcBef>
                <a:spcPts val="147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Base de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7784" y="4410456"/>
            <a:ext cx="1402080" cy="466794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187960" rIns="0" bIns="0" rtlCol="0">
            <a:spAutoFit/>
          </a:bodyPr>
          <a:lstStyle/>
          <a:p>
            <a:pPr marL="460339">
              <a:spcBef>
                <a:spcPts val="1480"/>
              </a:spcBef>
            </a:pPr>
            <a:r>
              <a:rPr spc="-31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1355" y="5407157"/>
            <a:ext cx="1399540" cy="464871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86055" rIns="0" bIns="0" rtlCol="0">
            <a:spAutoFit/>
          </a:bodyPr>
          <a:lstStyle/>
          <a:p>
            <a:pPr marL="316841">
              <a:spcBef>
                <a:spcPts val="146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5520" y="4410456"/>
            <a:ext cx="1402080" cy="466794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187960" rIns="0" bIns="0" rtlCol="0">
            <a:spAutoFit/>
          </a:bodyPr>
          <a:lstStyle/>
          <a:p>
            <a:pPr marL="341606">
              <a:spcBef>
                <a:spcPts val="148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Routine</a:t>
            </a:r>
            <a:endParaRPr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2735" y="3416814"/>
            <a:ext cx="1399540" cy="466153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187325" rIns="0" bIns="0" rtlCol="0">
            <a:spAutoFit/>
          </a:bodyPr>
          <a:lstStyle/>
          <a:p>
            <a:pPr marL="442562">
              <a:spcBef>
                <a:spcPts val="1475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Proxy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56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 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8465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1" y="3276600"/>
            <a:ext cx="10022840" cy="1166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global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:</a:t>
            </a:r>
            <a:endParaRPr sz="1400" dirty="0">
              <a:latin typeface="Carlito"/>
              <a:cs typeface="Carlito"/>
            </a:endParaRPr>
          </a:p>
          <a:p>
            <a:pPr marL="640667" lvl="1" indent="-171438">
              <a:spcBef>
                <a:spcPts val="771"/>
              </a:spcBef>
              <a:buFont typeface="Arial"/>
              <a:buChar char="•"/>
              <a:tabLst>
                <a:tab pos="64130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globaux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s'appliquent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d'un serveur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attribuer</a:t>
            </a:r>
            <a:r>
              <a:rPr sz="1400" spc="1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globaux, vous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utilisez la syntaxe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*.*.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45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694849"/>
            <a:ext cx="6154420" cy="102015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68">
              <a:spcBef>
                <a:spcPts val="31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*.*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7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249545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4541" y="2078743"/>
            <a:ext cx="941331" cy="326135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55820" y="2122425"/>
            <a:ext cx="5260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357124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5" y="2122425"/>
            <a:ext cx="40787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34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56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 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5" y="3457522"/>
            <a:ext cx="10280015" cy="11966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 startAt="2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Base de données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667" marR="5080" lvl="1" indent="-170802">
              <a:lnSpc>
                <a:spcPct val="110000"/>
              </a:lnSpc>
              <a:spcBef>
                <a:spcPts val="625"/>
              </a:spcBef>
              <a:buFont typeface="Arial"/>
              <a:buChar char="•"/>
              <a:tabLst>
                <a:tab pos="641303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Ces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s'appliquent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tous les objets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d'une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données.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attribuer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données,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utilise la syntaxe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 nom_base_de_données.*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71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859432"/>
            <a:ext cx="6154420" cy="1007968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68">
              <a:spcBef>
                <a:spcPts val="320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4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dbtest.*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7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073911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0552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8922" y="2122425"/>
            <a:ext cx="422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293109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5" y="2122425"/>
            <a:ext cx="365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35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111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80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1" y="3276600"/>
            <a:ext cx="9519920" cy="11966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 startAt="3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spc="-31" dirty="0">
                <a:solidFill>
                  <a:srgbClr val="555555"/>
                </a:solidFill>
                <a:latin typeface="Carlito"/>
                <a:cs typeface="Carlito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667" marR="5080" lvl="1" indent="-170802">
              <a:lnSpc>
                <a:spcPct val="110000"/>
              </a:lnSpc>
              <a:spcBef>
                <a:spcPts val="625"/>
              </a:spcBef>
              <a:buFont typeface="Arial"/>
              <a:buChar char="•"/>
              <a:tabLst>
                <a:tab pos="64130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 s'appliquent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colonnes d'une table. Pour attribuer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table,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utilise la syntaxe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 nom_base_de_données.nom_table.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71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620770"/>
            <a:ext cx="6154420" cy="106311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1" rIns="0" bIns="0" rtlCol="0">
            <a:spAutoFit/>
          </a:bodyPr>
          <a:lstStyle/>
          <a:p>
            <a:pPr marL="92068">
              <a:spcBef>
                <a:spcPts val="31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6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INSERT,DELETE</a:t>
            </a:r>
            <a:endParaRPr sz="1400">
              <a:latin typeface="Courier New"/>
              <a:cs typeface="Courier New"/>
            </a:endParaRPr>
          </a:p>
          <a:p>
            <a:pPr marL="92068" marR="4029410">
              <a:lnSpc>
                <a:spcPts val="2951"/>
              </a:lnSpc>
              <a:spcBef>
                <a:spcPts val="289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dbtest.Produits  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073911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0552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8922" y="2122425"/>
            <a:ext cx="422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293109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4" y="2122425"/>
            <a:ext cx="5092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36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111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80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4" y="3124200"/>
            <a:ext cx="9287511" cy="1166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 startAt="4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667" lvl="1" indent="-171438">
              <a:spcBef>
                <a:spcPts val="771"/>
              </a:spcBef>
              <a:buFont typeface="Arial"/>
              <a:buChar char="•"/>
              <a:tabLst>
                <a:tab pos="64130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</a:t>
            </a:r>
            <a:r>
              <a:rPr sz="14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s'appliquent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à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colonnes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uniques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table.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Vous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devez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spécifier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colonnes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chaque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privilège.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45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410455"/>
            <a:ext cx="6154420" cy="1799852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2865" rIns="0" bIns="0" rtlCol="0">
            <a:spAutoFit/>
          </a:bodyPr>
          <a:lstStyle/>
          <a:p>
            <a:pPr marL="92068">
              <a:spcBef>
                <a:spcPts val="49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endParaRPr sz="1400">
              <a:latin typeface="Courier New"/>
              <a:cs typeface="Courier New"/>
            </a:endParaRPr>
          </a:p>
          <a:p>
            <a:pPr marL="412084" marR="944172">
              <a:lnSpc>
                <a:spcPts val="2951"/>
              </a:lnSpc>
              <a:spcBef>
                <a:spcPts val="289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SELECT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(Num_Produit,Description,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Date_ajout),  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(Prix)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940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dbtest.Produits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073911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0552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8922" y="2122425"/>
            <a:ext cx="422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293109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4" y="2122425"/>
            <a:ext cx="5092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37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56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 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8465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4" y="3457516"/>
            <a:ext cx="6098037" cy="1166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 startAt="5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Routine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667" lvl="1" indent="-171438">
              <a:spcBef>
                <a:spcPts val="771"/>
              </a:spcBef>
              <a:buFont typeface="Arial"/>
              <a:buChar char="•"/>
              <a:tabLst>
                <a:tab pos="64130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routine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s'appliquent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aux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procédures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fonctions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stockées.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45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434845"/>
            <a:ext cx="6154420" cy="109132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7311" rIns="0" bIns="0" rtlCol="0">
            <a:spAutoFit/>
          </a:bodyPr>
          <a:lstStyle/>
          <a:p>
            <a:pPr marL="92068">
              <a:spcBef>
                <a:spcPts val="53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 EXECUTE</a:t>
            </a:r>
            <a:endParaRPr sz="1400">
              <a:latin typeface="Courier New"/>
              <a:cs typeface="Courier New"/>
            </a:endParaRPr>
          </a:p>
          <a:p>
            <a:pPr marL="92068" marR="3605259">
              <a:lnSpc>
                <a:spcPts val="2951"/>
              </a:lnSpc>
              <a:spcBef>
                <a:spcPts val="29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PROCEDURE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CalculPrix  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073911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0552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8922" y="2122425"/>
            <a:ext cx="422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357124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5" y="2122425"/>
            <a:ext cx="365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38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5" y="1598806"/>
            <a:ext cx="5156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 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9593" y="3124200"/>
            <a:ext cx="10524491" cy="167930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283" indent="-228584">
              <a:spcBef>
                <a:spcPts val="875"/>
              </a:spcBef>
              <a:buAutoNum type="arabicPeriod" startAt="6"/>
              <a:tabLst>
                <a:tab pos="24128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Proxy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:</a:t>
            </a:r>
            <a:endParaRPr sz="1400" dirty="0">
              <a:latin typeface="Carlito"/>
              <a:cs typeface="Carlito"/>
            </a:endParaRPr>
          </a:p>
          <a:p>
            <a:pPr marL="640667" marR="5080" lvl="1" indent="-170802">
              <a:lnSpc>
                <a:spcPct val="110800"/>
              </a:lnSpc>
              <a:spcBef>
                <a:spcPts val="615"/>
              </a:spcBef>
              <a:buFont typeface="Arial"/>
              <a:buChar char="•"/>
              <a:tabLst>
                <a:tab pos="641303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d'utilisateur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proxy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permettent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 externe d'être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proxy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autre,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c'est-à-dire,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d'avoir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 deuxième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utilisateur.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En 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d'autres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termes,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l'utilisateur externe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 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"utilisateur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proxy"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(un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 qui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peut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usurper l'identité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 devenir un autre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utilisateur)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deuxième 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est 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"utilisateur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mandaté"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(un utilisateur dont l'identité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peut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être reprise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par 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</a:t>
            </a:r>
            <a:r>
              <a:rPr sz="1400" spc="16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proxy).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71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907280"/>
            <a:ext cx="6154420" cy="109645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8271" rIns="0" bIns="0" rtlCol="0">
            <a:spAutoFit/>
          </a:bodyPr>
          <a:lstStyle/>
          <a:p>
            <a:pPr marL="92068">
              <a:spcBef>
                <a:spcPts val="101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GRANT PROXY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root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4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TO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57170" y="1612397"/>
            <a:ext cx="2073911" cy="1570355"/>
            <a:chOff x="6257163" y="1612391"/>
            <a:chExt cx="2073910" cy="1570355"/>
          </a:xfrm>
        </p:grpSpPr>
        <p:sp>
          <p:nvSpPr>
            <p:cNvPr id="10" name="object 10"/>
            <p:cNvSpPr/>
            <p:nvPr/>
          </p:nvSpPr>
          <p:spPr>
            <a:xfrm>
              <a:off x="7293863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6688" y="1941575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8440" y="1612391"/>
              <a:ext cx="1454150" cy="329565"/>
            </a:xfrm>
            <a:custGeom>
              <a:avLst/>
              <a:gdLst/>
              <a:ahLst/>
              <a:cxnLst/>
              <a:rect l="l" t="t" r="r" b="b"/>
              <a:pathLst>
                <a:path w="1454150" h="329564">
                  <a:moveTo>
                    <a:pt x="1453896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453896" y="329184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2429" y="1656413"/>
            <a:ext cx="147852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Niveau de</a:t>
            </a: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Privileges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0552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58922" y="2122425"/>
            <a:ext cx="4229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ob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71488" y="2078735"/>
            <a:ext cx="1447800" cy="792480"/>
            <a:chOff x="6571488" y="2078735"/>
            <a:chExt cx="1447800" cy="792480"/>
          </a:xfrm>
        </p:grpSpPr>
        <p:sp>
          <p:nvSpPr>
            <p:cNvPr id="20" name="object 20"/>
            <p:cNvSpPr/>
            <p:nvPr/>
          </p:nvSpPr>
          <p:spPr>
            <a:xfrm>
              <a:off x="6733032" y="2078735"/>
              <a:ext cx="1125220" cy="326390"/>
            </a:xfrm>
            <a:custGeom>
              <a:avLst/>
              <a:gdLst/>
              <a:ahLst/>
              <a:cxnLst/>
              <a:rect l="l" t="t" r="r" b="b"/>
              <a:pathLst>
                <a:path w="1125220" h="326389">
                  <a:moveTo>
                    <a:pt x="1124712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1124712" y="326136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71488" y="2545079"/>
              <a:ext cx="1447800" cy="326390"/>
            </a:xfrm>
            <a:custGeom>
              <a:avLst/>
              <a:gdLst/>
              <a:ahLst/>
              <a:cxnLst/>
              <a:rect l="l" t="t" r="r" b="b"/>
              <a:pathLst>
                <a:path w="1447800" h="326389">
                  <a:moveTo>
                    <a:pt x="655320" y="0"/>
                  </a:moveTo>
                  <a:lnTo>
                    <a:pt x="0" y="0"/>
                  </a:lnTo>
                  <a:lnTo>
                    <a:pt x="0" y="326136"/>
                  </a:lnTo>
                  <a:lnTo>
                    <a:pt x="655320" y="326136"/>
                  </a:lnTo>
                  <a:lnTo>
                    <a:pt x="655320" y="0"/>
                  </a:lnTo>
                  <a:close/>
                </a:path>
                <a:path w="1447800" h="326389">
                  <a:moveTo>
                    <a:pt x="1447800" y="0"/>
                  </a:moveTo>
                  <a:lnTo>
                    <a:pt x="792480" y="0"/>
                  </a:lnTo>
                  <a:lnTo>
                    <a:pt x="792480" y="326136"/>
                  </a:lnTo>
                  <a:lnTo>
                    <a:pt x="1447800" y="32613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36080" y="3008381"/>
            <a:ext cx="655320" cy="24301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0">
              <a:spcBef>
                <a:spcPts val="455"/>
              </a:spcBef>
            </a:pP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Colonne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6179" y="2122427"/>
            <a:ext cx="1414776" cy="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7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Base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données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L="12700">
              <a:spcBef>
                <a:spcPts val="760"/>
              </a:spcBef>
              <a:tabLst>
                <a:tab pos="726387" algn="l"/>
              </a:tabLst>
            </a:pPr>
            <a:r>
              <a:rPr sz="1200" spc="-11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	</a:t>
            </a:r>
            <a:r>
              <a:rPr sz="1200" spc="-3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1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94904" y="2078742"/>
            <a:ext cx="655320" cy="326391"/>
          </a:xfrm>
          <a:custGeom>
            <a:avLst/>
            <a:gdLst/>
            <a:ahLst/>
            <a:cxnLst/>
            <a:rect l="l" t="t" r="r" b="b"/>
            <a:pathLst>
              <a:path w="655320" h="326389">
                <a:moveTo>
                  <a:pt x="655320" y="0"/>
                </a:moveTo>
                <a:lnTo>
                  <a:pt x="0" y="0"/>
                </a:lnTo>
                <a:lnTo>
                  <a:pt x="0" y="326136"/>
                </a:lnTo>
                <a:lnTo>
                  <a:pt x="655320" y="326136"/>
                </a:lnTo>
                <a:lnTo>
                  <a:pt x="655320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40955" y="2122425"/>
            <a:ext cx="365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ro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39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50751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4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8806"/>
            <a:ext cx="5830417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Backup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15" dirty="0">
                <a:solidFill>
                  <a:srgbClr val="0058A0"/>
                </a:solidFill>
                <a:latin typeface="Arial"/>
                <a:cs typeface="Arial"/>
              </a:rPr>
              <a:t>ou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plusieurs </a:t>
            </a: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bases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</a:t>
            </a:r>
            <a:r>
              <a:rPr sz="1600" b="1" spc="20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La commande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faire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backup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avec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mysqldump</a:t>
            </a:r>
            <a:r>
              <a:rPr sz="1400" spc="1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5" y="3840721"/>
            <a:ext cx="8784591" cy="264944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2866" indent="-170802">
              <a:spcBef>
                <a:spcPts val="840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cette syntaxe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doit définir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45"/>
              </a:spcBef>
              <a:buFont typeface="Arial"/>
              <a:buChar char="•"/>
              <a:tabLst>
                <a:tab pos="640667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Username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password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: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le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nom </a:t>
            </a:r>
            <a:r>
              <a:rPr sz="1400" dirty="0">
                <a:solidFill>
                  <a:srgbClr val="555555"/>
                </a:solidFill>
                <a:latin typeface="Arial"/>
                <a:cs typeface="Arial"/>
              </a:rPr>
              <a:t>et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le 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mot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95" dirty="0">
                <a:solidFill>
                  <a:srgbClr val="555555"/>
                </a:solidFill>
                <a:latin typeface="Arial"/>
                <a:cs typeface="Arial"/>
              </a:rPr>
              <a:t>passe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l’utilisateur </a:t>
            </a:r>
            <a:r>
              <a:rPr sz="1400" spc="-31" dirty="0">
                <a:solidFill>
                  <a:srgbClr val="555555"/>
                </a:solidFill>
                <a:latin typeface="Arial"/>
                <a:cs typeface="Arial"/>
              </a:rPr>
              <a:t>qui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est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connecté sur</a:t>
            </a:r>
            <a:r>
              <a:rPr sz="1400" spc="-204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115" dirty="0">
                <a:solidFill>
                  <a:srgbClr val="555555"/>
                </a:solidFill>
                <a:latin typeface="Arial"/>
                <a:cs typeface="Arial"/>
              </a:rPr>
              <a:t>MySQL</a:t>
            </a:r>
            <a:endParaRPr sz="1400" dirty="0">
              <a:latin typeface="Arial"/>
              <a:cs typeface="Arial"/>
            </a:endParaRPr>
          </a:p>
          <a:p>
            <a:pPr marL="640032" lvl="1" indent="-170802">
              <a:spcBef>
                <a:spcPts val="771"/>
              </a:spcBef>
              <a:buFont typeface="Arial"/>
              <a:buChar char="•"/>
              <a:tabLst>
                <a:tab pos="640667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Lien du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fichier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backup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65"/>
              </a:spcBef>
              <a:buChar char="•"/>
              <a:tabLst>
                <a:tab pos="640667" algn="l"/>
              </a:tabLst>
            </a:pPr>
            <a:r>
              <a:rPr sz="1400" spc="-120" dirty="0">
                <a:solidFill>
                  <a:srgbClr val="555555"/>
                </a:solidFill>
                <a:latin typeface="Arial"/>
                <a:cs typeface="Arial"/>
              </a:rPr>
              <a:t>Le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ou </a:t>
            </a:r>
            <a:r>
              <a:rPr sz="1400" spc="-71" dirty="0">
                <a:solidFill>
                  <a:srgbClr val="555555"/>
                </a:solidFill>
                <a:latin typeface="Arial"/>
                <a:cs typeface="Arial"/>
              </a:rPr>
              <a:t>les </a:t>
            </a:r>
            <a:r>
              <a:rPr sz="1400" spc="-65" dirty="0">
                <a:solidFill>
                  <a:srgbClr val="555555"/>
                </a:solidFill>
                <a:latin typeface="Arial"/>
                <a:cs typeface="Arial"/>
              </a:rPr>
              <a:t>noms </a:t>
            </a:r>
            <a:r>
              <a:rPr sz="1400" spc="-85" dirty="0">
                <a:solidFill>
                  <a:srgbClr val="555555"/>
                </a:solidFill>
                <a:latin typeface="Arial"/>
                <a:cs typeface="Arial"/>
              </a:rPr>
              <a:t>des </a:t>
            </a:r>
            <a:r>
              <a:rPr sz="1400" spc="-95" dirty="0">
                <a:solidFill>
                  <a:srgbClr val="555555"/>
                </a:solidFill>
                <a:latin typeface="Arial"/>
                <a:cs typeface="Arial"/>
              </a:rPr>
              <a:t>bases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65" dirty="0">
                <a:solidFill>
                  <a:srgbClr val="555555"/>
                </a:solidFill>
                <a:latin typeface="Arial"/>
                <a:cs typeface="Arial"/>
              </a:rPr>
              <a:t>données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qu’on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veut</a:t>
            </a:r>
            <a:r>
              <a:rPr sz="1400" spc="115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555555"/>
                </a:solidFill>
                <a:latin typeface="Arial"/>
                <a:cs typeface="Arial"/>
              </a:rPr>
              <a:t>sauvegarder.</a:t>
            </a:r>
            <a:endParaRPr sz="1400" dirty="0">
              <a:latin typeface="Arial"/>
              <a:cs typeface="Arial"/>
            </a:endParaRPr>
          </a:p>
          <a:p>
            <a:pPr marL="182866" indent="-170802">
              <a:spcBef>
                <a:spcPts val="7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Pour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faire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backup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plusieurs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fois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suit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syntaxe suivante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--databases Nom_Base1,</a:t>
            </a:r>
            <a:r>
              <a:rPr sz="1400" b="1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Nom_Base2, </a:t>
            </a:r>
            <a:r>
              <a:rPr sz="1400" b="1" spc="-351" dirty="0">
                <a:solidFill>
                  <a:srgbClr val="555555"/>
                </a:solidFill>
                <a:latin typeface="Arial"/>
                <a:cs typeface="Arial"/>
              </a:rPr>
              <a:t>…</a:t>
            </a:r>
            <a:endParaRPr sz="1400" dirty="0">
              <a:latin typeface="Arial"/>
              <a:cs typeface="Arial"/>
            </a:endParaRPr>
          </a:p>
          <a:p>
            <a:pPr marL="182866" indent="-170802">
              <a:spcBef>
                <a:spcPts val="765"/>
              </a:spcBef>
              <a:buFont typeface="Arial"/>
              <a:buChar char="•"/>
              <a:tabLst>
                <a:tab pos="183502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veut </a:t>
            </a:r>
            <a:r>
              <a:rPr sz="1400" spc="-20" dirty="0">
                <a:solidFill>
                  <a:srgbClr val="555555"/>
                </a:solidFill>
                <a:latin typeface="Carlito"/>
                <a:cs typeface="Carlito"/>
              </a:rPr>
              <a:t>faire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backup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d’une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instance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MySql, 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remplace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l’option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--databases </a:t>
            </a:r>
            <a:r>
              <a:rPr sz="1400" b="1" spc="8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&lt;Liste_des_databases&gt;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Par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r>
              <a:rPr sz="1400" spc="-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--all-databases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30" y="2383540"/>
            <a:ext cx="5629911" cy="139589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04">
              <a:spcBef>
                <a:spcPts val="26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 dirty="0">
              <a:latin typeface="Courier New"/>
              <a:cs typeface="Courier New"/>
            </a:endParaRPr>
          </a:p>
          <a:p>
            <a:pPr marL="92704">
              <a:spcBef>
                <a:spcPts val="1251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 dirty="0">
              <a:latin typeface="Courier New"/>
              <a:cs typeface="Courier New"/>
            </a:endParaRPr>
          </a:p>
          <a:p>
            <a:pPr marL="92704">
              <a:spcBef>
                <a:spcPts val="1271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 dirty="0">
              <a:latin typeface="Courier New"/>
              <a:cs typeface="Courier New"/>
            </a:endParaRPr>
          </a:p>
          <a:p>
            <a:pPr marL="92704">
              <a:spcBef>
                <a:spcPts val="1251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40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1" y="1598801"/>
            <a:ext cx="10590531" cy="770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(GRANT): Les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niveaux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1600" b="1" spc="-13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tableau</a:t>
            </a:r>
            <a:r>
              <a:rPr sz="12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suivant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illustre</a:t>
            </a:r>
            <a:r>
              <a:rPr sz="12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privilèges</a:t>
            </a:r>
            <a:r>
              <a:rPr sz="12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autorisés</a:t>
            </a:r>
            <a:r>
              <a:rPr sz="12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plus</a:t>
            </a:r>
            <a:r>
              <a:rPr sz="12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utilisés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pour</a:t>
            </a:r>
            <a:r>
              <a:rPr sz="12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instructions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GRANT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et</a:t>
            </a:r>
            <a:r>
              <a:rPr sz="12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REVOKE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liste</a:t>
            </a:r>
            <a:r>
              <a:rPr sz="12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exhaustives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2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privilèges</a:t>
            </a:r>
            <a:r>
              <a:rPr sz="12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MySql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est</a:t>
            </a:r>
            <a:r>
              <a:rPr sz="12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consultable</a:t>
            </a:r>
            <a:r>
              <a:rPr sz="12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rlito"/>
                <a:cs typeface="Carlito"/>
              </a:rPr>
              <a:t>sur</a:t>
            </a:r>
            <a:r>
              <a:rPr sz="12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Carlito"/>
                <a:cs typeface="Carlito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 smtClean="0">
                <a:solidFill>
                  <a:srgbClr val="555555"/>
                </a:solidFill>
                <a:latin typeface="Carlito"/>
                <a:cs typeface="Carlito"/>
              </a:rPr>
              <a:t>lien</a:t>
            </a:r>
            <a:r>
              <a:rPr lang="fr-FR" sz="12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spc="-11" dirty="0" err="1" smtClean="0">
                <a:solidFill>
                  <a:srgbClr val="555555"/>
                </a:solidFill>
                <a:latin typeface="Carlito"/>
                <a:cs typeface="Carlito"/>
              </a:rPr>
              <a:t>suivant</a:t>
            </a:r>
            <a:r>
              <a:rPr sz="1200" spc="-11" dirty="0" smtClean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r>
              <a:rPr sz="12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u="sng" spc="-1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https://dev.mysql.com/doc/refman/8.0/en/privileges-provided.html</a:t>
            </a:r>
            <a:endParaRPr sz="1200" dirty="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12565" y="2562611"/>
          <a:ext cx="10149840" cy="5578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1"/>
                <a:gridCol w="4247515"/>
                <a:gridCol w="589915"/>
                <a:gridCol w="842644"/>
                <a:gridCol w="634365"/>
                <a:gridCol w="752475"/>
                <a:gridCol w="752475"/>
                <a:gridCol w="693420"/>
              </a:tblGrid>
              <a:tr h="244052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Privilège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444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Niveau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11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Global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B.</a:t>
                      </a:r>
                      <a:r>
                        <a:rPr sz="1200" b="1" spc="-20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Données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20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Table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Colonne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Routine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0"/>
                        </a:spcBef>
                      </a:pPr>
                      <a:r>
                        <a:rPr sz="1100" b="1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LL</a:t>
                      </a:r>
                      <a:r>
                        <a:rPr sz="1100" b="1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[PRIVILEGES]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Accorde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tous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privilèges</a:t>
                      </a:r>
                      <a:r>
                        <a:rPr sz="1100" spc="-9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niveau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spécifié</a:t>
                      </a:r>
                      <a:r>
                        <a:rPr sz="1100" spc="-5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sauf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GRANT</a:t>
                      </a:r>
                      <a:r>
                        <a:rPr sz="1100" spc="-5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OPTION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ALTER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 de ALTER</a:t>
                      </a:r>
                      <a:r>
                        <a:rPr sz="1100" spc="-13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ALTER</a:t>
                      </a:r>
                      <a:r>
                        <a:rPr sz="1100" b="1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ROUTINE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Alter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</a:t>
                      </a:r>
                      <a:r>
                        <a:rPr sz="1100" spc="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Drop</a:t>
                      </a:r>
                      <a:r>
                        <a:rPr sz="1100" spc="-4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procédures</a:t>
                      </a:r>
                      <a:r>
                        <a:rPr sz="1100" spc="-4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fonctions</a:t>
                      </a:r>
                      <a:r>
                        <a:rPr sz="1100" spc="-5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stockées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 des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bases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données</a:t>
                      </a:r>
                      <a:r>
                        <a:rPr sz="1100" spc="-17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 tables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</a:t>
                      </a:r>
                      <a:r>
                        <a:rPr sz="1100" b="1" spc="-3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ROUTINE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</a:t>
                      </a:r>
                      <a:r>
                        <a:rPr sz="1100" spc="-6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procédures</a:t>
                      </a:r>
                      <a:r>
                        <a:rPr sz="1100" spc="-4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fonctions</a:t>
                      </a:r>
                      <a:r>
                        <a:rPr sz="1100" spc="-5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stockées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 </a:t>
                      </a: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TEMPORARY</a:t>
                      </a:r>
                      <a:r>
                        <a:rPr sz="1100" b="1" spc="-8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TABLES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</a:t>
                      </a:r>
                      <a:r>
                        <a:rPr sz="1100" spc="-6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tables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temporaires:</a:t>
                      </a:r>
                      <a:r>
                        <a:rPr sz="1100" spc="-9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TEMPORARY</a:t>
                      </a:r>
                      <a:r>
                        <a:rPr sz="1100" spc="-6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ts val="1155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</a:t>
                      </a:r>
                      <a:r>
                        <a:rPr sz="1100" b="1" spc="-3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USER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 de: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CREATE USER, DROP USER, RENAME USER</a:t>
                      </a:r>
                      <a:r>
                        <a:rPr sz="1100" spc="-2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et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REVOKE ALL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PRIVILEGES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155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CREATE</a:t>
                      </a:r>
                      <a:r>
                        <a:rPr sz="1100" b="1" spc="-3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VIEW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</a:t>
                      </a:r>
                      <a:r>
                        <a:rPr sz="1100" spc="-6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modification</a:t>
                      </a:r>
                      <a:r>
                        <a:rPr sz="1100" spc="-8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vues.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DELETE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l'utilisation de</a:t>
                      </a:r>
                      <a:r>
                        <a:rPr sz="1100" spc="-14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DELETE.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9551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DROP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suppression</a:t>
                      </a:r>
                      <a:r>
                        <a:rPr sz="1100" spc="-4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bases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données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tables.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EXECUTE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l'exécution des</a:t>
                      </a:r>
                      <a:r>
                        <a:rPr sz="1100" spc="-10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routines.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412751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GRANT</a:t>
                      </a:r>
                      <a:r>
                        <a:rPr sz="1100" b="1" spc="-4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OPTION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l'utilisateur a</a:t>
                      </a:r>
                      <a:r>
                        <a:rPr sz="1100" spc="-7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accorder ou révoquer des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privilèges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d'autres comptes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9551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</a:t>
                      </a:r>
                      <a:r>
                        <a:rPr sz="1100" spc="-17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et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suppression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 indexes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09551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INSERT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 de</a:t>
                      </a:r>
                      <a:r>
                        <a:rPr sz="1100" spc="-1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PROCESS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l'exécution de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100" spc="-9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PROCESSLIST.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192617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 de</a:t>
                      </a:r>
                      <a:r>
                        <a:rPr sz="1100" spc="-13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PROXY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192617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REFERENCES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création</a:t>
                      </a:r>
                      <a:r>
                        <a:rPr sz="1100" spc="-17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des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clés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étrangères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193252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SELECT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</a:t>
                      </a:r>
                      <a:r>
                        <a:rPr sz="1100" spc="-1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SELECT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192617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SHUTDOWN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</a:t>
                      </a:r>
                      <a:r>
                        <a:rPr sz="1100" spc="-4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</a:t>
                      </a:r>
                      <a:r>
                        <a:rPr sz="1100" spc="-9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de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la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commande</a:t>
                      </a:r>
                      <a:r>
                        <a:rPr sz="1100" spc="-6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mysqladmin</a:t>
                      </a:r>
                      <a:r>
                        <a:rPr sz="1100" spc="-9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shutdown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35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100" b="1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UPDATE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Autorise </a:t>
                      </a: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l'utilisation de</a:t>
                      </a:r>
                      <a:r>
                        <a:rPr sz="1100" spc="-12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14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41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6" y="1598805"/>
            <a:ext cx="7922895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Révocation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(REVOKE)</a:t>
            </a:r>
            <a:endParaRPr sz="1600" dirty="0">
              <a:latin typeface="Carlito"/>
              <a:cs typeface="Carlito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supprimer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plusieurs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donnés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utilisateurs,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on</a:t>
            </a:r>
            <a:r>
              <a:rPr sz="1400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commande</a:t>
            </a:r>
            <a:r>
              <a:rPr sz="1400" spc="2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REVOKE</a:t>
            </a:r>
            <a:r>
              <a:rPr sz="1400" spc="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suivant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syntaxe</a:t>
            </a:r>
            <a:r>
              <a:rPr sz="1400" spc="-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4095864"/>
            <a:ext cx="8029575" cy="1695336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2866" indent="-170802">
              <a:spcBef>
                <a:spcPts val="840"/>
              </a:spcBef>
              <a:buFont typeface="Arial"/>
              <a:buChar char="•"/>
              <a:tabLst>
                <a:tab pos="183502" algn="l"/>
              </a:tabLst>
            </a:pP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Il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spécifier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45"/>
              </a:spcBef>
              <a:buChar char="•"/>
              <a:tabLst>
                <a:tab pos="640667" algn="l"/>
              </a:tabLst>
            </a:pPr>
            <a:r>
              <a:rPr sz="1400" spc="-75" dirty="0">
                <a:solidFill>
                  <a:srgbClr val="555555"/>
                </a:solidFill>
                <a:latin typeface="Arial"/>
                <a:cs typeface="Arial"/>
              </a:rPr>
              <a:t>Une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liste </a:t>
            </a:r>
            <a:r>
              <a:rPr sz="1400" spc="-60" dirty="0">
                <a:solidFill>
                  <a:srgbClr val="555555"/>
                </a:solidFill>
                <a:latin typeface="Arial"/>
                <a:cs typeface="Arial"/>
              </a:rPr>
              <a:t>de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privilèges </a:t>
            </a:r>
            <a:r>
              <a:rPr sz="1400" spc="-80" dirty="0">
                <a:solidFill>
                  <a:srgbClr val="555555"/>
                </a:solidFill>
                <a:latin typeface="Arial"/>
                <a:cs typeface="Arial"/>
              </a:rPr>
              <a:t>séparés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par </a:t>
            </a:r>
            <a:r>
              <a:rPr sz="1400" spc="-85" dirty="0">
                <a:solidFill>
                  <a:srgbClr val="555555"/>
                </a:solidFill>
                <a:latin typeface="Arial"/>
                <a:cs typeface="Arial"/>
              </a:rPr>
              <a:t>des </a:t>
            </a:r>
            <a:r>
              <a:rPr sz="1400" spc="-55" dirty="0">
                <a:solidFill>
                  <a:srgbClr val="555555"/>
                </a:solidFill>
                <a:latin typeface="Arial"/>
                <a:cs typeface="Arial"/>
              </a:rPr>
              <a:t>virgules </a:t>
            </a: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qu’on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veut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révoquer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d'un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compte </a:t>
            </a:r>
            <a:r>
              <a:rPr sz="1400" spc="-25" dirty="0">
                <a:solidFill>
                  <a:srgbClr val="555555"/>
                </a:solidFill>
                <a:latin typeface="Arial"/>
                <a:cs typeface="Arial"/>
              </a:rPr>
              <a:t>d'utilisateur </a:t>
            </a:r>
            <a:r>
              <a:rPr sz="1400" spc="-75" dirty="0">
                <a:solidFill>
                  <a:srgbClr val="555555"/>
                </a:solidFill>
                <a:latin typeface="Arial"/>
                <a:cs typeface="Arial"/>
              </a:rPr>
              <a:t>après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Arial"/>
                <a:cs typeface="Arial"/>
              </a:rPr>
              <a:t>mot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-clé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REVOKE</a:t>
            </a:r>
            <a:r>
              <a:rPr sz="1400" spc="20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;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71"/>
              </a:spcBef>
              <a:buFont typeface="Arial"/>
              <a:buChar char="•"/>
              <a:tabLst>
                <a:tab pos="640667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 type d'objet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et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 après 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mot-clé ON</a:t>
            </a:r>
            <a:r>
              <a:rPr sz="1400" spc="1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;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65"/>
              </a:spcBef>
              <a:buFont typeface="Arial"/>
              <a:buChar char="•"/>
              <a:tabLst>
                <a:tab pos="640667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ou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plusieurs comptes d'utilisateur dont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vous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souhaitez révoquer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privilèges dans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clause FROM.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2610748"/>
            <a:ext cx="6154420" cy="1351652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92704">
              <a:lnSpc>
                <a:spcPts val="1675"/>
              </a:lnSpc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REVOKE</a:t>
            </a:r>
            <a:endParaRPr sz="1400">
              <a:latin typeface="Courier New"/>
              <a:cs typeface="Courier New"/>
            </a:endParaRPr>
          </a:p>
          <a:p>
            <a:pPr marL="412720">
              <a:spcBef>
                <a:spcPts val="124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Privilege1</a:t>
            </a:r>
            <a:r>
              <a:rPr sz="1400" b="1" spc="-3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[,privilege2]..</a:t>
            </a:r>
            <a:endParaRPr sz="1400">
              <a:latin typeface="Courier New"/>
              <a:cs typeface="Courier New"/>
            </a:endParaRPr>
          </a:p>
          <a:p>
            <a:pPr marL="92704">
              <a:spcBef>
                <a:spcPts val="127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[type_objet]</a:t>
            </a:r>
            <a:r>
              <a:rPr sz="14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privilege_level</a:t>
            </a:r>
            <a:endParaRPr sz="1400">
              <a:latin typeface="Courier New"/>
              <a:cs typeface="Courier New"/>
            </a:endParaRPr>
          </a:p>
          <a:p>
            <a:pPr marL="92704">
              <a:spcBef>
                <a:spcPts val="125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FROM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utilisateur1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[,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utilisateur2]</a:t>
            </a:r>
            <a:r>
              <a:rPr sz="14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..;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6"/>
            <a:ext cx="49227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5" dirty="0"/>
              <a:t>Commandes </a:t>
            </a:r>
            <a:r>
              <a:rPr sz="1600" dirty="0"/>
              <a:t>de </a:t>
            </a:r>
            <a:r>
              <a:rPr sz="1600" spc="-11" dirty="0"/>
              <a:t>gestion </a:t>
            </a:r>
            <a:r>
              <a:rPr sz="1600" spc="5" dirty="0"/>
              <a:t>des </a:t>
            </a:r>
            <a:r>
              <a:rPr sz="1600" spc="-5" dirty="0"/>
              <a:t>privilèges </a:t>
            </a:r>
            <a:r>
              <a:rPr sz="1600" dirty="0"/>
              <a:t>de</a:t>
            </a:r>
            <a:r>
              <a:rPr sz="1600" spc="-160" dirty="0"/>
              <a:t> </a:t>
            </a:r>
            <a:r>
              <a:rPr sz="1600" dirty="0"/>
              <a:t>base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42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1" y="1598808"/>
            <a:ext cx="4154019" cy="5854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" dirty="0">
                <a:solidFill>
                  <a:srgbClr val="0058A0"/>
                </a:solidFill>
                <a:latin typeface="Carlito"/>
                <a:cs typeface="Carlito"/>
              </a:rPr>
              <a:t>Révocation </a:t>
            </a:r>
            <a:r>
              <a:rPr sz="1600" b="1" spc="5" dirty="0">
                <a:solidFill>
                  <a:srgbClr val="0058A0"/>
                </a:solidFill>
                <a:latin typeface="Carlito"/>
                <a:cs typeface="Carlito"/>
              </a:rPr>
              <a:t>des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privilèges</a:t>
            </a:r>
            <a:r>
              <a:rPr sz="1600" b="1" spc="-9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(REVOKE)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51"/>
              </a:spcBef>
            </a:pPr>
            <a:r>
              <a:rPr sz="1200" b="1" spc="-11" dirty="0">
                <a:solidFill>
                  <a:srgbClr val="555555"/>
                </a:solidFill>
                <a:latin typeface="Carlito"/>
                <a:cs typeface="Carlito"/>
              </a:rPr>
              <a:t>Exemples</a:t>
            </a:r>
            <a:r>
              <a:rPr sz="1200" b="1" spc="1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4678120"/>
            <a:ext cx="10405745" cy="1507208"/>
          </a:xfrm>
          <a:prstGeom prst="rect">
            <a:avLst/>
          </a:prstGeom>
        </p:spPr>
        <p:txBody>
          <a:bodyPr vert="horz" wrap="square" lIns="0" tIns="107951" rIns="0" bIns="0" rtlCol="0">
            <a:spAutoFit/>
          </a:bodyPr>
          <a:lstStyle/>
          <a:p>
            <a:pPr marL="182866" indent="-170802">
              <a:spcBef>
                <a:spcPts val="8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L'instruction REVOKE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prend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effet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selon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niveau 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privilège</a:t>
            </a:r>
            <a:r>
              <a:rPr sz="1400" spc="12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640032" marR="5080" lvl="1" indent="-170802">
              <a:lnSpc>
                <a:spcPct val="111700"/>
              </a:lnSpc>
              <a:spcBef>
                <a:spcPts val="575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global :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modifications prennent effet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lorsque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le compte utilisateur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se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connecte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serveur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MySQL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dans les sessions suivantes. 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modifications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ne  sont pas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appliquées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tous 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utilisateurs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actuellement</a:t>
            </a:r>
            <a:r>
              <a:rPr sz="1400" spc="13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connectés.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71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Niveau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base de données :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modifications prennent effet après la prochaine instruction</a:t>
            </a:r>
            <a:r>
              <a:rPr sz="1400" spc="229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USE.</a:t>
            </a:r>
            <a:endParaRPr sz="1400" dirty="0">
              <a:latin typeface="Carlito"/>
              <a:cs typeface="Carlito"/>
            </a:endParaRPr>
          </a:p>
          <a:p>
            <a:pPr marL="640032" lvl="1" indent="-170802">
              <a:spcBef>
                <a:spcPts val="745"/>
              </a:spcBef>
              <a:buFont typeface="Arial"/>
              <a:buChar char="•"/>
              <a:tabLst>
                <a:tab pos="640667" algn="l"/>
              </a:tabLst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Niveaux table et colonne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 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modifications prennent effet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sur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requêtes</a:t>
            </a:r>
            <a:r>
              <a:rPr sz="1400" spc="204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suivantes.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2270764"/>
            <a:ext cx="6154420" cy="100540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04">
              <a:spcBef>
                <a:spcPts val="300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REVOKE</a:t>
            </a:r>
            <a:endParaRPr sz="1400">
              <a:latin typeface="Courier New"/>
              <a:cs typeface="Courier New"/>
            </a:endParaRPr>
          </a:p>
          <a:p>
            <a:pPr marL="92704">
              <a:spcBef>
                <a:spcPts val="124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ALL , GRANT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OPTION</a:t>
            </a:r>
            <a:endParaRPr sz="1400">
              <a:latin typeface="Courier New"/>
              <a:cs typeface="Courier New"/>
            </a:endParaRPr>
          </a:p>
          <a:p>
            <a:pPr marL="92704">
              <a:spcBef>
                <a:spcPts val="127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3429001"/>
            <a:ext cx="6154420" cy="101951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1" rIns="0" bIns="0" rtlCol="0">
            <a:spAutoFit/>
          </a:bodyPr>
          <a:lstStyle/>
          <a:p>
            <a:pPr marL="92068">
              <a:spcBef>
                <a:spcPts val="31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REVOKE 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SELECT,UPDATE,DELETE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ON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dbtest.*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7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FROM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Ahmad@localhost,</a:t>
            </a:r>
            <a:r>
              <a:rPr sz="14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str@localhost;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8982" y="1563447"/>
            <a:ext cx="5678017" cy="58028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Backup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15" dirty="0">
                <a:solidFill>
                  <a:srgbClr val="0058A0"/>
                </a:solidFill>
                <a:latin typeface="Arial"/>
                <a:cs typeface="Arial"/>
              </a:rPr>
              <a:t>ou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plusieurs </a:t>
            </a: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bases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</a:t>
            </a:r>
            <a:r>
              <a:rPr sz="1600" b="1" spc="40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289"/>
              </a:spcBef>
            </a:pP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Exemples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Backup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la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base de données «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dbtest</a:t>
            </a:r>
            <a:r>
              <a:rPr sz="1600" b="1" spc="-169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»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770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grpSp>
        <p:nvGrpSpPr>
          <p:cNvPr id="7" name="object 7"/>
          <p:cNvGrpSpPr/>
          <p:nvPr/>
        </p:nvGrpSpPr>
        <p:grpSpPr>
          <a:xfrm>
            <a:off x="1606305" y="3054100"/>
            <a:ext cx="9029065" cy="1878331"/>
            <a:chOff x="1606296" y="3054095"/>
            <a:chExt cx="9029065" cy="1878330"/>
          </a:xfrm>
        </p:grpSpPr>
        <p:sp>
          <p:nvSpPr>
            <p:cNvPr id="8" name="object 8"/>
            <p:cNvSpPr/>
            <p:nvPr/>
          </p:nvSpPr>
          <p:spPr>
            <a:xfrm>
              <a:off x="1606296" y="3054095"/>
              <a:ext cx="9028938" cy="18783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6776" y="3084575"/>
              <a:ext cx="8915400" cy="1764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5252" y="3082924"/>
              <a:ext cx="8918575" cy="1768475"/>
            </a:xfrm>
            <a:custGeom>
              <a:avLst/>
              <a:gdLst/>
              <a:ahLst/>
              <a:cxnLst/>
              <a:rect l="l" t="t" r="r" b="b"/>
              <a:pathLst>
                <a:path w="8918575" h="1768475">
                  <a:moveTo>
                    <a:pt x="0" y="1767967"/>
                  </a:moveTo>
                  <a:lnTo>
                    <a:pt x="8918575" y="1767967"/>
                  </a:lnTo>
                  <a:lnTo>
                    <a:pt x="8918575" y="0"/>
                  </a:lnTo>
                  <a:lnTo>
                    <a:pt x="0" y="0"/>
                  </a:lnTo>
                  <a:lnTo>
                    <a:pt x="0" y="17679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5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51513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sp>
        <p:nvSpPr>
          <p:cNvPr id="6" name="object 6"/>
          <p:cNvSpPr txBox="1"/>
          <p:nvPr/>
        </p:nvSpPr>
        <p:spPr>
          <a:xfrm>
            <a:off x="798982" y="1563447"/>
            <a:ext cx="6592417" cy="9367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spcBef>
                <a:spcPts val="385"/>
              </a:spcBef>
            </a:pP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Backup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15" dirty="0">
                <a:solidFill>
                  <a:srgbClr val="0058A0"/>
                </a:solidFill>
                <a:latin typeface="Arial"/>
                <a:cs typeface="Arial"/>
              </a:rPr>
              <a:t>ou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plusieurs </a:t>
            </a: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bases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</a:t>
            </a:r>
            <a:r>
              <a:rPr sz="1600" b="1" spc="40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</a:t>
            </a:r>
            <a:endParaRPr sz="1600" dirty="0">
              <a:latin typeface="Arial"/>
              <a:cs typeface="Arial"/>
            </a:endParaRPr>
          </a:p>
          <a:p>
            <a:pPr marL="12700">
              <a:spcBef>
                <a:spcPts val="289"/>
              </a:spcBef>
            </a:pP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Exemples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: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Backup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de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la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base de données « </a:t>
            </a:r>
            <a:r>
              <a:rPr sz="1600" b="1" spc="-5" dirty="0">
                <a:solidFill>
                  <a:srgbClr val="0058A0"/>
                </a:solidFill>
                <a:latin typeface="Carlito"/>
                <a:cs typeface="Carlito"/>
              </a:rPr>
              <a:t>dbtest</a:t>
            </a:r>
            <a:r>
              <a:rPr sz="1600" b="1" spc="-169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rlito"/>
                <a:cs typeface="Carlito"/>
              </a:rPr>
              <a:t>»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1071"/>
              </a:spcBef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contenu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du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fichier dbtest_backup.sql après exécution</a:t>
            </a:r>
            <a:r>
              <a:rPr sz="1400" spc="1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90681" y="2599954"/>
            <a:ext cx="6057265" cy="3942079"/>
            <a:chOff x="3090672" y="2599944"/>
            <a:chExt cx="6057265" cy="3942079"/>
          </a:xfrm>
        </p:grpSpPr>
        <p:sp>
          <p:nvSpPr>
            <p:cNvPr id="8" name="object 8"/>
            <p:cNvSpPr/>
            <p:nvPr/>
          </p:nvSpPr>
          <p:spPr>
            <a:xfrm>
              <a:off x="3090672" y="2599944"/>
              <a:ext cx="6057137" cy="3941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1152" y="2630424"/>
              <a:ext cx="5943600" cy="38282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9628" y="2628836"/>
              <a:ext cx="5946775" cy="3831590"/>
            </a:xfrm>
            <a:custGeom>
              <a:avLst/>
              <a:gdLst/>
              <a:ahLst/>
              <a:cxnLst/>
              <a:rect l="l" t="t" r="r" b="b"/>
              <a:pathLst>
                <a:path w="5946775" h="3831590">
                  <a:moveTo>
                    <a:pt x="0" y="3831463"/>
                  </a:moveTo>
                  <a:lnTo>
                    <a:pt x="5946775" y="3831463"/>
                  </a:lnTo>
                  <a:lnTo>
                    <a:pt x="5946775" y="0"/>
                  </a:lnTo>
                  <a:lnTo>
                    <a:pt x="0" y="0"/>
                  </a:lnTo>
                  <a:lnTo>
                    <a:pt x="0" y="38314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6</a:t>
            </a:fld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9989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7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3" y="1598802"/>
            <a:ext cx="9037320" cy="17729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Backup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15" dirty="0">
                <a:solidFill>
                  <a:srgbClr val="0058A0"/>
                </a:solidFill>
                <a:latin typeface="Arial"/>
                <a:cs typeface="Arial"/>
              </a:rPr>
              <a:t>ou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plusieurs </a:t>
            </a:r>
            <a:r>
              <a:rPr sz="1600" b="1" spc="-105" dirty="0">
                <a:solidFill>
                  <a:srgbClr val="0058A0"/>
                </a:solidFill>
                <a:latin typeface="Arial"/>
                <a:cs typeface="Arial"/>
              </a:rPr>
              <a:t>tables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35" dirty="0">
                <a:solidFill>
                  <a:srgbClr val="0058A0"/>
                </a:solidFill>
                <a:latin typeface="Arial"/>
                <a:cs typeface="Arial"/>
              </a:rPr>
              <a:t>base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</a:t>
            </a:r>
            <a:r>
              <a:rPr sz="1600" b="1" spc="45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</a:t>
            </a:r>
            <a:endParaRPr sz="1600" dirty="0">
              <a:latin typeface="Arial"/>
              <a:cs typeface="Arial"/>
            </a:endParaRPr>
          </a:p>
          <a:p>
            <a:pPr marL="182866" indent="-170802">
              <a:spcBef>
                <a:spcPts val="105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Afin de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faire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un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backup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tables spécifiques </a:t>
            </a:r>
            <a:r>
              <a:rPr sz="1400" spc="-45" dirty="0">
                <a:solidFill>
                  <a:srgbClr val="555555"/>
                </a:solidFill>
                <a:latin typeface="Arial"/>
                <a:cs typeface="Arial"/>
              </a:rPr>
              <a:t>d’une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données, on </a:t>
            </a:r>
            <a:r>
              <a:rPr sz="1400" spc="-15" dirty="0">
                <a:solidFill>
                  <a:srgbClr val="555555"/>
                </a:solidFill>
                <a:latin typeface="Carlito"/>
                <a:cs typeface="Carlito"/>
              </a:rPr>
              <a:t>exécute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 :</a:t>
            </a:r>
            <a:endParaRPr sz="1400" dirty="0">
              <a:latin typeface="Carlito"/>
              <a:cs typeface="Carlito"/>
            </a:endParaRPr>
          </a:p>
          <a:p>
            <a:pPr marL="469864">
              <a:spcBef>
                <a:spcPts val="771"/>
              </a:spcBef>
            </a:pP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mysqldump --user=&lt;username&gt; --password=&lt;password&gt; --result-file=&lt;path_to_backup_file&gt;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&lt;Nom_Base&gt;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&lt;table1&gt; &lt;table2&gt;</a:t>
            </a:r>
            <a:r>
              <a:rPr sz="1400" b="1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&lt;table3&gt;..</a:t>
            </a:r>
            <a:endParaRPr sz="1400" dirty="0">
              <a:latin typeface="Carlito"/>
              <a:cs typeface="Carlito"/>
            </a:endParaRPr>
          </a:p>
          <a:p>
            <a:pPr marL="12700">
              <a:spcBef>
                <a:spcPts val="745"/>
              </a:spcBef>
            </a:pPr>
            <a:r>
              <a:rPr sz="1400" b="1" spc="-11" dirty="0">
                <a:solidFill>
                  <a:srgbClr val="555555"/>
                </a:solidFill>
                <a:latin typeface="Carlito"/>
                <a:cs typeface="Carlito"/>
              </a:rPr>
              <a:t>Exemple</a:t>
            </a:r>
            <a:r>
              <a:rPr sz="1400" b="1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400" dirty="0">
              <a:latin typeface="Carlito"/>
              <a:cs typeface="Carlito"/>
            </a:endParaRPr>
          </a:p>
          <a:p>
            <a:pPr marL="182866" indent="-170802">
              <a:spcBef>
                <a:spcPts val="771"/>
              </a:spcBef>
              <a:buFont typeface="Arial"/>
              <a:buChar char="•"/>
              <a:tabLst>
                <a:tab pos="183502" algn="l"/>
              </a:tabLst>
            </a:pP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Réaliser le backup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des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tables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Produits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 et «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Sales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base de données</a:t>
            </a:r>
            <a:r>
              <a:rPr sz="1400" spc="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«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dbtest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»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328" y="3810000"/>
            <a:ext cx="8193405" cy="97206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92068">
              <a:spcBef>
                <a:spcPts val="985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mysqldump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=root</a:t>
            </a:r>
            <a:r>
              <a:rPr sz="14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=Mypassword4@</a:t>
            </a:r>
            <a:endParaRPr sz="1400" dirty="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=c:\backup\backup_tables.sql dbtest produits</a:t>
            </a:r>
            <a:r>
              <a:rPr sz="1400" b="1" spc="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71" y="5170524"/>
            <a:ext cx="487313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rlito"/>
                <a:cs typeface="Carlito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63911" y="344424"/>
            <a:ext cx="658368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9" y="412498"/>
            <a:ext cx="4846521" cy="565540"/>
          </a:xfrm>
          <a:prstGeom prst="rect">
            <a:avLst/>
          </a:prstGeom>
        </p:spPr>
        <p:txBody>
          <a:bodyPr vert="horz" wrap="square" lIns="0" tIns="11431" rIns="0" bIns="0" rtlCol="0">
            <a:spAutoFit/>
          </a:bodyPr>
          <a:lstStyle/>
          <a:p>
            <a:pPr marL="12700">
              <a:spcBef>
                <a:spcPts val="91"/>
              </a:spcBef>
            </a:pPr>
            <a:r>
              <a:rPr sz="2000" spc="-11" dirty="0"/>
              <a:t>03 </a:t>
            </a:r>
            <a:r>
              <a:rPr sz="2000" spc="-5" dirty="0"/>
              <a:t>- </a:t>
            </a:r>
            <a:r>
              <a:rPr sz="2000" spc="-11" dirty="0"/>
              <a:t>Administrer </a:t>
            </a:r>
            <a:r>
              <a:rPr sz="2000" dirty="0"/>
              <a:t>une </a:t>
            </a:r>
            <a:r>
              <a:rPr sz="2000" spc="-5" dirty="0"/>
              <a:t>base de</a:t>
            </a:r>
            <a:r>
              <a:rPr sz="2000" spc="11" dirty="0"/>
              <a:t> </a:t>
            </a:r>
            <a:r>
              <a:rPr sz="2000" spc="-5" dirty="0"/>
              <a:t>données</a:t>
            </a:r>
            <a:endParaRPr sz="2000" dirty="0"/>
          </a:p>
          <a:p>
            <a:pPr marL="12700">
              <a:spcBef>
                <a:spcPts val="35"/>
              </a:spcBef>
            </a:pPr>
            <a:r>
              <a:rPr sz="1600" spc="-5" dirty="0"/>
              <a:t>Backup/Restore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804829" y="7754046"/>
            <a:ext cx="26492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 - </a:t>
            </a:r>
            <a:r>
              <a:rPr spc="-5" dirty="0"/>
              <a:t>Tout </a:t>
            </a:r>
            <a:r>
              <a:rPr dirty="0"/>
              <a:t>droit réservé -</a:t>
            </a:r>
            <a:r>
              <a:rPr spc="-151" dirty="0"/>
              <a:t> </a:t>
            </a:r>
            <a:r>
              <a:rPr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5420" y="6669431"/>
            <a:ext cx="2686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rlito"/>
                <a:cs typeface="Carlito"/>
              </a:rPr>
              <a:pPr marL="38098">
                <a:lnSpc>
                  <a:spcPts val="1055"/>
                </a:lnSpc>
              </a:pPr>
              <a:t>8</a:t>
            </a:fld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5" y="1598801"/>
            <a:ext cx="10587991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Backup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 </a:t>
            </a:r>
            <a:r>
              <a:rPr sz="1600" b="1" spc="-85" dirty="0">
                <a:solidFill>
                  <a:srgbClr val="0058A0"/>
                </a:solidFill>
                <a:latin typeface="Arial"/>
                <a:cs typeface="Arial"/>
              </a:rPr>
              <a:t>la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structure </a:t>
            </a:r>
            <a:r>
              <a:rPr sz="1600" b="1" spc="-115" dirty="0">
                <a:solidFill>
                  <a:srgbClr val="0058A0"/>
                </a:solidFill>
                <a:latin typeface="Arial"/>
                <a:cs typeface="Arial"/>
              </a:rPr>
              <a:t>ou </a:t>
            </a:r>
            <a:r>
              <a:rPr sz="1600" b="1" spc="-135" dirty="0">
                <a:solidFill>
                  <a:srgbClr val="0058A0"/>
                </a:solidFill>
                <a:latin typeface="Arial"/>
                <a:cs typeface="Arial"/>
              </a:rPr>
              <a:t>les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d’une </a:t>
            </a:r>
            <a:r>
              <a:rPr sz="1600" b="1" spc="-160" dirty="0">
                <a:solidFill>
                  <a:srgbClr val="0058A0"/>
                </a:solidFill>
                <a:latin typeface="Arial"/>
                <a:cs typeface="Arial"/>
              </a:rPr>
              <a:t>bases </a:t>
            </a:r>
            <a:r>
              <a:rPr sz="1600" b="1" spc="-100" dirty="0">
                <a:solidFill>
                  <a:srgbClr val="0058A0"/>
                </a:solidFill>
                <a:latin typeface="Arial"/>
                <a:cs typeface="Arial"/>
              </a:rPr>
              <a:t>de</a:t>
            </a:r>
            <a:r>
              <a:rPr sz="1600" b="1" spc="75" dirty="0">
                <a:solidFill>
                  <a:srgbClr val="0058A0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0058A0"/>
                </a:solidFill>
                <a:latin typeface="Arial"/>
                <a:cs typeface="Arial"/>
              </a:rPr>
              <a:t>données</a:t>
            </a:r>
            <a:endParaRPr sz="1600" dirty="0">
              <a:latin typeface="Arial"/>
              <a:cs typeface="Arial"/>
            </a:endParaRPr>
          </a:p>
          <a:p>
            <a:pPr marL="182866" indent="-170802">
              <a:spcBef>
                <a:spcPts val="1051"/>
              </a:spcBef>
              <a:buChar char="•"/>
              <a:tabLst>
                <a:tab pos="183502" algn="l"/>
              </a:tabLst>
            </a:pPr>
            <a:r>
              <a:rPr sz="1400" spc="-51" dirty="0">
                <a:solidFill>
                  <a:srgbClr val="555555"/>
                </a:solidFill>
                <a:latin typeface="Arial"/>
                <a:cs typeface="Arial"/>
              </a:rPr>
              <a:t>L’outil</a:t>
            </a:r>
            <a:r>
              <a:rPr sz="1400" spc="-11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mysqldump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permet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aussi</a:t>
            </a:r>
            <a:r>
              <a:rPr sz="14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sauvegarder</a:t>
            </a:r>
            <a:r>
              <a:rPr sz="1400" spc="4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juste</a:t>
            </a:r>
            <a:r>
              <a:rPr sz="14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structure</a:t>
            </a:r>
            <a:r>
              <a:rPr sz="1400" spc="7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ou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juste</a:t>
            </a:r>
            <a:r>
              <a:rPr sz="1400" spc="9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Arial"/>
                <a:cs typeface="Arial"/>
              </a:rPr>
              <a:t>d’une</a:t>
            </a:r>
            <a:r>
              <a:rPr sz="1400" spc="11" dirty="0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base</a:t>
            </a:r>
            <a:r>
              <a:rPr sz="1400" spc="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Carlito"/>
                <a:cs typeface="Carlito"/>
              </a:rPr>
              <a:t>données</a:t>
            </a:r>
            <a:r>
              <a:rPr sz="1400" spc="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en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utilisant</a:t>
            </a:r>
            <a:r>
              <a:rPr sz="1400" spc="5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respectivement</a:t>
            </a:r>
            <a:r>
              <a:rPr sz="1400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les</a:t>
            </a:r>
            <a:r>
              <a:rPr sz="1400" spc="8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rlito"/>
                <a:cs typeface="Carlito"/>
              </a:rPr>
              <a:t>options</a:t>
            </a:r>
            <a:r>
              <a:rPr sz="1400" spc="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r>
              <a:rPr sz="1400" spc="60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--no-data</a:t>
            </a:r>
            <a:r>
              <a:rPr sz="1400" b="1" spc="5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rlito"/>
                <a:cs typeface="Carlito"/>
              </a:rPr>
              <a:t>et</a:t>
            </a:r>
            <a:r>
              <a:rPr sz="1400" b="1" spc="3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400" b="1" spc="-35" dirty="0" smtClean="0">
                <a:solidFill>
                  <a:srgbClr val="555555"/>
                </a:solidFill>
                <a:latin typeface="Arial"/>
                <a:cs typeface="Arial"/>
              </a:rPr>
              <a:t>–</a:t>
            </a:r>
            <a:r>
              <a:rPr sz="1400" b="1" spc="-35" dirty="0" smtClean="0">
                <a:solidFill>
                  <a:srgbClr val="555555"/>
                </a:solidFill>
                <a:latin typeface="Carlito"/>
                <a:cs typeface="Carlito"/>
              </a:rPr>
              <a:t>-</a:t>
            </a:r>
            <a:r>
              <a:rPr sz="1400" b="1" spc="-11" dirty="0" smtClean="0">
                <a:solidFill>
                  <a:srgbClr val="555555"/>
                </a:solidFill>
                <a:latin typeface="Carlito"/>
                <a:cs typeface="Carlito"/>
              </a:rPr>
              <a:t>no-create-info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986" y="2589644"/>
            <a:ext cx="1561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66" indent="-170802">
              <a:spcBef>
                <a:spcPts val="100"/>
              </a:spcBef>
              <a:buFont typeface="Arial"/>
              <a:buChar char="•"/>
              <a:tabLst>
                <a:tab pos="183502" algn="l"/>
              </a:tabLst>
            </a:pPr>
            <a:r>
              <a:rPr sz="1200" b="1" spc="-5" dirty="0">
                <a:solidFill>
                  <a:srgbClr val="555555"/>
                </a:solidFill>
                <a:latin typeface="Carlito"/>
                <a:cs typeface="Carlito"/>
              </a:rPr>
              <a:t>Structure seulement</a:t>
            </a:r>
            <a:r>
              <a:rPr sz="1200" b="1" spc="-71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3" y="4697097"/>
            <a:ext cx="1534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66" indent="-170802">
              <a:spcBef>
                <a:spcPts val="100"/>
              </a:spcBef>
              <a:buFont typeface="Arial"/>
              <a:buChar char="•"/>
              <a:tabLst>
                <a:tab pos="183502" algn="l"/>
              </a:tabLst>
            </a:pP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Données </a:t>
            </a:r>
            <a:r>
              <a:rPr sz="1200" b="1" spc="-5" dirty="0">
                <a:solidFill>
                  <a:srgbClr val="555555"/>
                </a:solidFill>
                <a:latin typeface="Carlito"/>
                <a:cs typeface="Carlito"/>
              </a:rPr>
              <a:t>seulement</a:t>
            </a:r>
            <a:r>
              <a:rPr sz="1200" b="1" spc="-45" dirty="0">
                <a:solidFill>
                  <a:srgbClr val="555555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rlito"/>
                <a:cs typeface="Carlito"/>
              </a:rPr>
              <a:t>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8990" y="2557272"/>
            <a:ext cx="6468111" cy="1742786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1431" rIns="0" bIns="0" rtlCol="0">
            <a:spAutoFit/>
          </a:bodyPr>
          <a:lstStyle/>
          <a:p>
            <a:pPr marL="92068">
              <a:spcBef>
                <a:spcPts val="91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75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4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--no-data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990" y="4715260"/>
            <a:ext cx="6468111" cy="1746632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5240" rIns="0" bIns="0" rtlCol="0">
            <a:spAutoFit/>
          </a:bodyPr>
          <a:lstStyle/>
          <a:p>
            <a:pPr marL="92068">
              <a:spcBef>
                <a:spcPts val="120"/>
              </a:spcBef>
            </a:pP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45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75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1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--no-create-info</a:t>
            </a:r>
            <a:endParaRPr sz="1400">
              <a:latin typeface="Courier New"/>
              <a:cs typeface="Courier New"/>
            </a:endParaRPr>
          </a:p>
          <a:p>
            <a:pPr marL="92068">
              <a:spcBef>
                <a:spcPts val="1251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5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1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1" y="0"/>
            <a:ext cx="6489422" cy="6857997"/>
            <a:chOff x="3048" y="0"/>
            <a:chExt cx="6489422" cy="6857997"/>
          </a:xfrm>
        </p:grpSpPr>
        <p:sp>
          <p:nvSpPr>
            <p:cNvPr id="3" name="object 3"/>
            <p:cNvSpPr/>
            <p:nvPr/>
          </p:nvSpPr>
          <p:spPr>
            <a:xfrm>
              <a:off x="3048" y="0"/>
              <a:ext cx="6489422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1" y="195071"/>
              <a:ext cx="1027176" cy="1014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4145" y="1105284"/>
            <a:ext cx="42678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Administrer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une </a:t>
            </a:r>
            <a:r>
              <a:rPr sz="2400" b="1" spc="-5" dirty="0">
                <a:solidFill>
                  <a:srgbClr val="0058A0"/>
                </a:solidFill>
                <a:latin typeface="Carlito"/>
                <a:cs typeface="Carlito"/>
              </a:rPr>
              <a:t>base </a:t>
            </a:r>
            <a:r>
              <a:rPr sz="2400" b="1" spc="5" dirty="0">
                <a:solidFill>
                  <a:srgbClr val="0058A0"/>
                </a:solidFill>
                <a:latin typeface="Carlito"/>
                <a:cs typeface="Carlito"/>
              </a:rPr>
              <a:t>de</a:t>
            </a:r>
            <a:r>
              <a:rPr sz="2400" b="1" spc="-145" dirty="0">
                <a:solidFill>
                  <a:srgbClr val="0058A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rlito"/>
                <a:cs typeface="Carlito"/>
              </a:rPr>
              <a:t>données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84" y="2824433"/>
            <a:ext cx="4413251" cy="212045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46" indent="-344781">
              <a:spcBef>
                <a:spcPts val="69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Backup/Restore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b="1" spc="-5" dirty="0">
                <a:solidFill>
                  <a:srgbClr val="FF7700"/>
                </a:solidFill>
                <a:latin typeface="Carlito"/>
                <a:cs typeface="Carlito"/>
              </a:rPr>
              <a:t>Importation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Exportation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5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création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comptes</a:t>
            </a:r>
            <a:r>
              <a:rPr sz="1600" spc="-15" dirty="0">
                <a:solidFill>
                  <a:srgbClr val="D0D0D0"/>
                </a:solidFill>
                <a:latin typeface="Carlito"/>
                <a:cs typeface="Carlito"/>
              </a:rPr>
              <a:t> utilisateurs</a:t>
            </a:r>
            <a:endParaRPr sz="1600">
              <a:latin typeface="Carlito"/>
              <a:cs typeface="Carlito"/>
            </a:endParaRPr>
          </a:p>
          <a:p>
            <a:pPr marL="356846" indent="-344781">
              <a:spcBef>
                <a:spcPts val="600"/>
              </a:spcBef>
              <a:buAutoNum type="arabicPeriod"/>
              <a:tabLst>
                <a:tab pos="356846" algn="l"/>
                <a:tab pos="357478" algn="l"/>
              </a:tabLst>
            </a:pP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Commandes de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gestion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des </a:t>
            </a:r>
            <a:r>
              <a:rPr sz="1600" spc="-11" dirty="0">
                <a:solidFill>
                  <a:srgbClr val="D0D0D0"/>
                </a:solidFill>
                <a:latin typeface="Carlito"/>
                <a:cs typeface="Carlito"/>
              </a:rPr>
              <a:t>privilèges </a:t>
            </a:r>
            <a:r>
              <a:rPr sz="1600" dirty="0">
                <a:solidFill>
                  <a:srgbClr val="D0D0D0"/>
                </a:solidFill>
                <a:latin typeface="Carlito"/>
                <a:cs typeface="Carlito"/>
              </a:rPr>
              <a:t>de </a:t>
            </a:r>
            <a:r>
              <a:rPr sz="1600" spc="-5" dirty="0">
                <a:solidFill>
                  <a:srgbClr val="D0D0D0"/>
                </a:solidFill>
                <a:latin typeface="Carlito"/>
                <a:cs typeface="Carlito"/>
              </a:rPr>
              <a:t>base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3144</Words>
  <Application>Microsoft Office PowerPoint</Application>
  <PresentationFormat>Grand écran</PresentationFormat>
  <Paragraphs>542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Carlito</vt:lpstr>
      <vt:lpstr>Courier New</vt:lpstr>
      <vt:lpstr>Times New Roman</vt:lpstr>
      <vt:lpstr>Office Theme</vt:lpstr>
      <vt:lpstr>Présentation PowerPoint</vt:lpstr>
      <vt:lpstr>Présentation PowerPoint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Présentation PowerPoint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Présentation PowerPoint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Présentation PowerPoint</vt:lpstr>
      <vt:lpstr>03 - Administrer une base de données Commandes de création des comptes utilisateurs</vt:lpstr>
      <vt:lpstr>03 - Administrer une base de données Commandes de création des comptes utilisateurs</vt:lpstr>
      <vt:lpstr>03 - Administrer une base de données Commandes de création des comptes utilisateurs</vt:lpstr>
      <vt:lpstr>Présentation PowerPoint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saida boudiaf</dc:creator>
  <cp:lastModifiedBy>HA GROUP</cp:lastModifiedBy>
  <cp:revision>52</cp:revision>
  <dcterms:created xsi:type="dcterms:W3CDTF">2022-05-08T16:06:58Z</dcterms:created>
  <dcterms:modified xsi:type="dcterms:W3CDTF">2022-06-18T07:47:28Z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2022-05-08T00:00:00Z</vt:filetime>
  </property>
</Properties>
</file>