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610">
          <p15:clr>
            <a:srgbClr val="747775"/>
          </p15:clr>
        </p15:guide>
        <p15:guide id="2" orient="horz" pos="615">
          <p15:clr>
            <a:srgbClr val="747775"/>
          </p15:clr>
        </p15:guide>
      </p15:sldGuideLst>
    </p:ext>
    <p:ext uri="GoogleSlidesCustomDataVersion2">
      <go:slidesCustomData xmlns:go="http://customooxmlschemas.google.com/" r:id="rId21" roundtripDataSignature="AMtx7mi893PFF/m6z0sWZ21MfhyX4btNK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D440607-E8E6-41B7-AB4E-59839E96FEF7}">
  <a:tblStyle styleId="{9D440607-E8E6-41B7-AB4E-59839E96FEF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764BA5C9-6173-4C50-9543-280C31BF8E5A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fill>
          <a:solidFill>
            <a:srgbClr val="E6E6E6"/>
          </a:solidFill>
        </a:fill>
      </a:tcStyle>
    </a:band1H>
    <a:band2H>
      <a:tcTxStyle/>
    </a:band2H>
    <a:band1V>
      <a:tcTxStyle/>
      <a:tcStyle>
        <a:fill>
          <a:solidFill>
            <a:srgbClr val="E6E6E6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3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3"/>
          </a:solidFill>
        </a:fill>
      </a:tcStyle>
    </a:firstCol>
    <a:lastRow>
      <a:tcTxStyle b="on" i="off"/>
      <a:tcStyle>
        <a:tcBdr>
          <a:top>
            <a:ln cap="flat" cmpd="sng" w="508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lt1"/>
          </a:solidFill>
        </a:fill>
      </a:tcStyle>
    </a:lastRow>
    <a:seCell>
      <a:tcTxStyle b="on" i="off">
        <a:font>
          <a:latin typeface="Calibri"/>
          <a:ea typeface="Calibri"/>
          <a:cs typeface="Calibri"/>
        </a:font>
        <a:schemeClr val="dk1"/>
      </a:tcTxStyle>
    </a:seCell>
    <a:swCell>
      <a:tcTxStyle b="on" i="off">
        <a:font>
          <a:latin typeface="Calibri"/>
          <a:ea typeface="Calibri"/>
          <a:cs typeface="Calibri"/>
        </a:font>
        <a:schemeClr val="dk1"/>
      </a:tcTx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3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610"/>
        <p:guide pos="615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customschemas.google.com/relationships/presentationmetadata" Target="meta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323b607e385_1_25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3" name="Google Shape;393;g323b607e385_1_25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g323b607e385_1_25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323b607e385_1_3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0" name="Google Shape;430;g323b607e385_1_33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g323b607e385_1_33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323b607e385_2_8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4" name="Google Shape;464;g323b607e385_2_8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g323b607e385_2_8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323b607e385_2_1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9" name="Google Shape;499;g323b607e385_2_1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g323b607e385_2_11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323b607e385_1_40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4" name="Google Shape;534;g323b607e385_1_40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g323b607e385_1_40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23b607e385_1_49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g323b607e385_1_49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g323b607e385_1_49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23b607e385_5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g323b607e385_5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g323b607e385_5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23b607e385_1_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g323b607e385_1_4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g323b607e385_1_4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23b607e385_2_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7" name="Google Shape;197;g323b607e385_2_3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g323b607e385_2_3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323b607e385_1_2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0" name="Google Shape;240;g323b607e385_1_2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g323b607e385_1_21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323b607e385_1_7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4" name="Google Shape;274;g323b607e385_1_7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g323b607e385_1_7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323b607e385_1_1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8" name="Google Shape;318;g323b607e385_1_1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g323b607e385_1_12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323b607e385_2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1" name="Google Shape;361;g323b607e385_2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g323b607e385_2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4" name="Google Shape;74;p1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5" name="Google Shape;75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6" name="Google Shape;3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1" name="Google Shape;51;p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7" name="Google Shape;67;p1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8" name="Google Shape;68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9" name="Google Shape;89;p1"/>
          <p:cNvGraphicFramePr/>
          <p:nvPr/>
        </p:nvGraphicFramePr>
        <p:xfrm>
          <a:off x="952500" y="269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{9D440607-E8E6-41B7-AB4E-59839E96FEF7}</a:tableStyleId>
              </a:tblPr>
              <a:tblGrid>
                <a:gridCol w="3455925"/>
                <a:gridCol w="3455925"/>
                <a:gridCol w="3455925"/>
              </a:tblGrid>
              <a:tr h="447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메뉴1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메뉴2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설명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2F2F2"/>
                    </a:solidFill>
                  </a:tcPr>
                </a:tc>
              </a:tr>
              <a:tr h="447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메인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순위표 리스트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447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447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회원가입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회원 정보 입력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447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로그인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로그인 기능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447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마이 페이지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회원 정보 수정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회원 정보 수정 기능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447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회원 탈퇴</a:t>
                      </a:r>
                      <a:endParaRPr/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회원 탈퇴 기능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447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게임</a:t>
                      </a:r>
                      <a:endParaRPr/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정답화면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작품 설명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447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결과화면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게임 결과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447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관리자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사용자 관리</a:t>
                      </a:r>
                      <a:endParaRPr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사용자 정지,삭제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447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퀴즈 관리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퀴즈 삭제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447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공지사항 관리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공지사항 작성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447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공지사항 수정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515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공지사항 리스트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공지사항 열람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323b607e385_1_255"/>
          <p:cNvSpPr txBox="1"/>
          <p:nvPr>
            <p:ph idx="1" type="body"/>
          </p:nvPr>
        </p:nvSpPr>
        <p:spPr>
          <a:xfrm>
            <a:off x="754525" y="567525"/>
            <a:ext cx="7734300" cy="58119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651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rPr lang="en-US" sz="1000"/>
              <a:t>관리자 화면</a:t>
            </a:r>
            <a:endParaRPr sz="1000"/>
          </a:p>
        </p:txBody>
      </p:sp>
      <p:sp>
        <p:nvSpPr>
          <p:cNvPr id="397" name="Google Shape;397;g323b607e385_1_255"/>
          <p:cNvSpPr/>
          <p:nvPr/>
        </p:nvSpPr>
        <p:spPr>
          <a:xfrm>
            <a:off x="2266487" y="1405131"/>
            <a:ext cx="5158200" cy="8808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8" name="Google Shape;398;g323b607e385_1_255"/>
          <p:cNvSpPr/>
          <p:nvPr/>
        </p:nvSpPr>
        <p:spPr>
          <a:xfrm>
            <a:off x="2264337" y="2286001"/>
            <a:ext cx="956700" cy="3880500"/>
          </a:xfrm>
          <a:prstGeom prst="rect">
            <a:avLst/>
          </a:prstGeom>
          <a:solidFill>
            <a:srgbClr val="E1EFD8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Top10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abc*** 99점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bbc** 89 점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9" name="Google Shape;399;g323b607e385_1_255"/>
          <p:cNvSpPr/>
          <p:nvPr/>
        </p:nvSpPr>
        <p:spPr>
          <a:xfrm>
            <a:off x="6467885" y="2286001"/>
            <a:ext cx="956700" cy="38805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공지사항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1.블라블라…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0" name="Google Shape;400;g323b607e385_1_255"/>
          <p:cNvSpPr/>
          <p:nvPr/>
        </p:nvSpPr>
        <p:spPr>
          <a:xfrm>
            <a:off x="3221182" y="2286000"/>
            <a:ext cx="3244500" cy="3880500"/>
          </a:xfrm>
          <a:prstGeom prst="rect">
            <a:avLst/>
          </a:prstGeom>
          <a:solidFill>
            <a:srgbClr val="DDEAF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Graphical user interface, text, application&#10;&#10;Description automatically generated" id="401" name="Google Shape;401;g323b607e385_1_2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9644" y="795825"/>
            <a:ext cx="8045257" cy="5116411"/>
          </a:xfrm>
          <a:prstGeom prst="rect">
            <a:avLst/>
          </a:prstGeom>
          <a:noFill/>
          <a:ln>
            <a:noFill/>
          </a:ln>
        </p:spPr>
      </p:pic>
      <p:sp>
        <p:nvSpPr>
          <p:cNvPr id="402" name="Google Shape;402;g323b607e385_1_255"/>
          <p:cNvSpPr/>
          <p:nvPr/>
        </p:nvSpPr>
        <p:spPr>
          <a:xfrm>
            <a:off x="1966862" y="1696034"/>
            <a:ext cx="288000" cy="2880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D1</a:t>
            </a:r>
            <a:endParaRPr b="0" i="0" sz="7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3" name="Google Shape;403;g323b607e385_1_255"/>
          <p:cNvSpPr/>
          <p:nvPr/>
        </p:nvSpPr>
        <p:spPr>
          <a:xfrm>
            <a:off x="3450898" y="1696013"/>
            <a:ext cx="2796900" cy="32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Character Quizland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404" name="Google Shape;404;g323b607e385_1_255"/>
          <p:cNvCxnSpPr/>
          <p:nvPr/>
        </p:nvCxnSpPr>
        <p:spPr>
          <a:xfrm>
            <a:off x="2263262" y="1397645"/>
            <a:ext cx="0" cy="886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sp>
        <p:nvSpPr>
          <p:cNvPr id="405" name="Google Shape;405;g323b607e385_1_255"/>
          <p:cNvSpPr/>
          <p:nvPr/>
        </p:nvSpPr>
        <p:spPr>
          <a:xfrm>
            <a:off x="6604868" y="1293438"/>
            <a:ext cx="288000" cy="288000"/>
          </a:xfrm>
          <a:prstGeom prst="rect">
            <a:avLst/>
          </a:prstGeom>
          <a:solidFill>
            <a:srgbClr val="FF2F92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lang="en-US"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b="0" i="0" sz="7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6" name="Google Shape;406;g323b607e385_1_255"/>
          <p:cNvSpPr/>
          <p:nvPr/>
        </p:nvSpPr>
        <p:spPr>
          <a:xfrm>
            <a:off x="7149798" y="1293454"/>
            <a:ext cx="288000" cy="288000"/>
          </a:xfrm>
          <a:prstGeom prst="rect">
            <a:avLst/>
          </a:prstGeom>
          <a:solidFill>
            <a:srgbClr val="FF2F92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lang="en-US"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b="0" i="0" sz="7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7" name="Google Shape;407;g323b607e385_1_255"/>
          <p:cNvSpPr/>
          <p:nvPr/>
        </p:nvSpPr>
        <p:spPr>
          <a:xfrm>
            <a:off x="4699448" y="1499994"/>
            <a:ext cx="288000" cy="288000"/>
          </a:xfrm>
          <a:prstGeom prst="rect">
            <a:avLst/>
          </a:prstGeom>
          <a:solidFill>
            <a:srgbClr val="FF2F92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lang="en-US"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7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08" name="Google Shape;408;g323b607e385_1_255"/>
          <p:cNvCxnSpPr/>
          <p:nvPr/>
        </p:nvCxnSpPr>
        <p:spPr>
          <a:xfrm>
            <a:off x="2263262" y="5495233"/>
            <a:ext cx="9639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409" name="Google Shape;409;g323b607e385_1_255"/>
          <p:cNvCxnSpPr/>
          <p:nvPr/>
        </p:nvCxnSpPr>
        <p:spPr>
          <a:xfrm>
            <a:off x="3227033" y="5492024"/>
            <a:ext cx="32388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410" name="Google Shape;410;g323b607e385_1_255"/>
          <p:cNvCxnSpPr/>
          <p:nvPr/>
        </p:nvCxnSpPr>
        <p:spPr>
          <a:xfrm>
            <a:off x="6465734" y="5490413"/>
            <a:ext cx="9639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sp>
        <p:nvSpPr>
          <p:cNvPr id="411" name="Google Shape;411;g323b607e385_1_255"/>
          <p:cNvSpPr/>
          <p:nvPr/>
        </p:nvSpPr>
        <p:spPr>
          <a:xfrm>
            <a:off x="2595297" y="5202413"/>
            <a:ext cx="288000" cy="2880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D2</a:t>
            </a:r>
            <a:endParaRPr b="0" i="0" sz="7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2" name="Google Shape;412;g323b607e385_1_255"/>
          <p:cNvSpPr/>
          <p:nvPr/>
        </p:nvSpPr>
        <p:spPr>
          <a:xfrm>
            <a:off x="4705350" y="5200816"/>
            <a:ext cx="288000" cy="2880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D3</a:t>
            </a:r>
            <a:endParaRPr b="0" i="0" sz="7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3" name="Google Shape;413;g323b607e385_1_255"/>
          <p:cNvSpPr/>
          <p:nvPr/>
        </p:nvSpPr>
        <p:spPr>
          <a:xfrm>
            <a:off x="6802306" y="5192022"/>
            <a:ext cx="288000" cy="2880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D4</a:t>
            </a:r>
            <a:endParaRPr b="0" i="0" sz="7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4" name="Google Shape;414;g323b607e385_1_255"/>
          <p:cNvSpPr/>
          <p:nvPr/>
        </p:nvSpPr>
        <p:spPr>
          <a:xfrm>
            <a:off x="7434473" y="2286001"/>
            <a:ext cx="288000" cy="288000"/>
          </a:xfrm>
          <a:prstGeom prst="rect">
            <a:avLst/>
          </a:prstGeom>
          <a:solidFill>
            <a:srgbClr val="FF2F92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L5</a:t>
            </a:r>
            <a:endParaRPr b="0" i="0" sz="7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5" name="Google Shape;415;g323b607e385_1_255"/>
          <p:cNvSpPr txBox="1"/>
          <p:nvPr/>
        </p:nvSpPr>
        <p:spPr>
          <a:xfrm>
            <a:off x="5209375" y="2404350"/>
            <a:ext cx="1248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현재 접속자수 : 13명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6" name="Google Shape;416;g323b607e385_1_255"/>
          <p:cNvSpPr txBox="1"/>
          <p:nvPr>
            <p:ph type="title"/>
          </p:nvPr>
        </p:nvSpPr>
        <p:spPr>
          <a:xfrm>
            <a:off x="8724900" y="365125"/>
            <a:ext cx="2628900" cy="56064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  <a:endParaRPr/>
          </a:p>
        </p:txBody>
      </p:sp>
      <p:graphicFrame>
        <p:nvGraphicFramePr>
          <p:cNvPr id="417" name="Google Shape;417;g323b607e385_1_255"/>
          <p:cNvGraphicFramePr/>
          <p:nvPr/>
        </p:nvGraphicFramePr>
        <p:xfrm>
          <a:off x="8724900" y="36512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{764BA5C9-6173-4C50-9543-280C31BF8E5A}</a:tableStyleId>
              </a:tblPr>
              <a:tblGrid>
                <a:gridCol w="657225"/>
                <a:gridCol w="657225"/>
                <a:gridCol w="553625"/>
                <a:gridCol w="760825"/>
              </a:tblGrid>
              <a:tr h="243600">
                <a:tc gridSpan="4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Web UI/UX</a:t>
                      </a:r>
                      <a:endParaRPr sz="900" u="none" cap="none" strike="noStrike"/>
                    </a:p>
                  </a:txBody>
                  <a:tcPr marT="45725" marB="45725" marR="91450" marL="91450" anchor="ctr"/>
                </a:tc>
                <a:tc hMerge="1"/>
                <a:tc hMerge="1"/>
                <a:tc hMerge="1"/>
              </a:tr>
              <a:tr h="243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 u="none" cap="none" strike="noStrike"/>
                        <a:t>화면경로</a:t>
                      </a:r>
                      <a:endParaRPr b="1" sz="900" u="none" cap="none" strike="noStrike"/>
                    </a:p>
                  </a:txBody>
                  <a:tcPr marT="45725" marB="45725" marR="91450" marL="91450" anchor="ctr"/>
                </a:tc>
                <a:tc gridSpan="3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/management</a:t>
                      </a:r>
                      <a:endParaRPr sz="900" u="none" cap="none" strike="noStrike"/>
                    </a:p>
                  </a:txBody>
                  <a:tcPr marT="45725" marB="45725" marR="91450" marL="91450" anchor="ctr"/>
                </a:tc>
                <a:tc hMerge="1"/>
                <a:tc hMerge="1"/>
              </a:tr>
              <a:tr h="243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 u="none" cap="none" strike="noStrike"/>
                        <a:t>화면명</a:t>
                      </a:r>
                      <a:endParaRPr b="1" sz="900" u="none" cap="none" strike="noStrike"/>
                    </a:p>
                  </a:txBody>
                  <a:tcPr marT="45725" marB="45725" marR="91450" marL="91450" anchor="ctr"/>
                </a:tc>
                <a:tc gridSpan="3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Admin</a:t>
                      </a:r>
                      <a:endParaRPr/>
                    </a:p>
                  </a:txBody>
                  <a:tcPr marT="45725" marB="45725" marR="91450" marL="91450" anchor="ctr"/>
                </a:tc>
                <a:tc hMerge="1"/>
                <a:tc hMerge="1"/>
              </a:tr>
              <a:tr h="243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 u="none" cap="none" strike="noStrike"/>
                        <a:t>파일명</a:t>
                      </a:r>
                      <a:endParaRPr b="1" sz="900" u="none" cap="none" strike="noStrike"/>
                    </a:p>
                  </a:txBody>
                  <a:tcPr marT="45725" marB="45725" marR="91450" marL="91450" anchor="ctr"/>
                </a:tc>
                <a:tc gridSpan="3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admin</a:t>
                      </a:r>
                      <a:endParaRPr/>
                    </a:p>
                  </a:txBody>
                  <a:tcPr marT="45725" marB="45725" marR="91450" marL="91450" anchor="ctr"/>
                </a:tc>
                <a:tc hMerge="1"/>
                <a:tc hMerge="1"/>
              </a:tr>
              <a:tr h="243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 u="none" cap="none" strike="noStrike"/>
                        <a:t>연결화면</a:t>
                      </a:r>
                      <a:endParaRPr b="1" sz="900" u="none" cap="none" strike="noStrike"/>
                    </a:p>
                  </a:txBody>
                  <a:tcPr marT="45725" marB="45725" marR="91450" marL="91450" anchor="ctr"/>
                </a:tc>
                <a:tc gridSpan="3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45725" marB="45725" marR="91450" marL="91450" anchor="ctr"/>
                </a:tc>
                <a:tc hMerge="1"/>
                <a:tc hMerge="1"/>
              </a:tr>
              <a:tr h="243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 u="none" cap="none" strike="noStrike"/>
                        <a:t>작성자</a:t>
                      </a:r>
                      <a:endParaRPr b="1" sz="9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한중수</a:t>
                      </a:r>
                      <a:endParaRPr sz="9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 u="none" cap="none" strike="noStrike"/>
                        <a:t>작성일</a:t>
                      </a:r>
                      <a:endParaRPr b="1" sz="9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01/09.2025</a:t>
                      </a:r>
                      <a:endParaRPr sz="900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graphicFrame>
        <p:nvGraphicFramePr>
          <p:cNvPr id="418" name="Google Shape;418;g323b607e385_1_255"/>
          <p:cNvGraphicFramePr/>
          <p:nvPr/>
        </p:nvGraphicFramePr>
        <p:xfrm>
          <a:off x="8724875" y="195479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{764BA5C9-6173-4C50-9543-280C31BF8E5A}</a:tableStyleId>
              </a:tblPr>
              <a:tblGrid>
                <a:gridCol w="671775"/>
                <a:gridCol w="1957150"/>
              </a:tblGrid>
              <a:tr h="301975"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/>
                        <a:t>설명</a:t>
                      </a:r>
                      <a:endParaRPr sz="900" u="none" cap="none" strike="noStrike"/>
                    </a:p>
                  </a:txBody>
                  <a:tcPr marT="45725" marB="45725" marR="91450" marL="91450" anchor="ctr"/>
                </a:tc>
                <a:tc hMerge="1"/>
              </a:tr>
              <a:tr h="321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/>
                        <a:t>D01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900"/>
                        <a:t>로고 및 관리자 정보, 로그아웃</a:t>
                      </a:r>
                      <a:endParaRPr sz="900" u="none" cap="none" strike="noStrike"/>
                    </a:p>
                  </a:txBody>
                  <a:tcPr marT="45725" marB="45725" marR="91450" marL="91450" anchor="ctr"/>
                </a:tc>
              </a:tr>
              <a:tr h="483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/>
                        <a:t>* </a:t>
                      </a:r>
                      <a:r>
                        <a:rPr lang="en-US" sz="900"/>
                        <a:t>width : 70vw, height : 20vh</a:t>
                      </a:r>
                      <a:endParaRPr sz="900" u="none" cap="none" strike="noStrike"/>
                    </a:p>
                  </a:txBody>
                  <a:tcPr marT="45725" marB="45725" marR="91450" marL="91450" anchor="ctr"/>
                </a:tc>
              </a:tr>
              <a:tr h="321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/>
                        <a:t>D02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순위표</a:t>
                      </a:r>
                      <a:endParaRPr sz="900" u="none" cap="none" strike="noStrike"/>
                    </a:p>
                  </a:txBody>
                  <a:tcPr marT="45725" marB="45725" marR="91450" marL="91450" anchor="ctr"/>
                </a:tc>
              </a:tr>
              <a:tr h="321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/>
                        <a:t>* </a:t>
                      </a:r>
                      <a:r>
                        <a:rPr lang="en-US" sz="900"/>
                        <a:t>width : 12vw</a:t>
                      </a:r>
                      <a:endParaRPr sz="900" u="none" cap="none" strike="noStrike"/>
                    </a:p>
                  </a:txBody>
                  <a:tcPr marT="45725" marB="45725" marR="91450" marL="91450" anchor="ctr"/>
                </a:tc>
              </a:tr>
              <a:tr h="321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/>
                        <a:t>D03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관리자</a:t>
                      </a:r>
                      <a:r>
                        <a:rPr lang="en-US" sz="900"/>
                        <a:t> 화면</a:t>
                      </a:r>
                      <a:endParaRPr sz="900" u="none" cap="none" strike="noStrike"/>
                    </a:p>
                  </a:txBody>
                  <a:tcPr marT="45725" marB="45725" marR="91450" marL="91450" anchor="ctr"/>
                </a:tc>
              </a:tr>
              <a:tr h="321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/>
                        <a:t>* </a:t>
                      </a:r>
                      <a:r>
                        <a:rPr lang="en-US" sz="900"/>
                        <a:t>width : 46vw, height : min 80vh</a:t>
                      </a:r>
                      <a:endParaRPr sz="900" u="none" cap="none" strike="noStrike"/>
                    </a:p>
                  </a:txBody>
                  <a:tcPr marT="45725" marB="45725" marR="91450" marL="91450" anchor="ctr"/>
                </a:tc>
              </a:tr>
              <a:tr h="321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/>
                        <a:t>D04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공지사항 리스트</a:t>
                      </a:r>
                      <a:endParaRPr sz="900" u="none" cap="none" strike="noStrike"/>
                    </a:p>
                  </a:txBody>
                  <a:tcPr marT="45725" marB="45725" marR="91450" marL="91450" anchor="ctr"/>
                </a:tc>
              </a:tr>
              <a:tr h="321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r>
                        <a:rPr lang="en-US" sz="900" u="none" cap="none" strike="noStrike"/>
                        <a:t>* </a:t>
                      </a:r>
                      <a:r>
                        <a:rPr lang="en-US" sz="900"/>
                        <a:t>width : 12vw</a:t>
                      </a:r>
                      <a:endParaRPr sz="900" u="none" cap="none" strike="noStrike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graphicFrame>
        <p:nvGraphicFramePr>
          <p:cNvPr id="419" name="Google Shape;419;g323b607e385_1_255"/>
          <p:cNvGraphicFramePr/>
          <p:nvPr/>
        </p:nvGraphicFramePr>
        <p:xfrm>
          <a:off x="8724888" y="499783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{764BA5C9-6173-4C50-9543-280C31BF8E5A}</a:tableStyleId>
              </a:tblPr>
              <a:tblGrid>
                <a:gridCol w="647700"/>
                <a:gridCol w="1981200"/>
              </a:tblGrid>
              <a:tr h="181975"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/>
                        <a:t>링크</a:t>
                      </a:r>
                      <a:endParaRPr sz="900" u="none" cap="none" strike="noStrike"/>
                    </a:p>
                  </a:txBody>
                  <a:tcPr marT="45725" marB="45725" marR="91450" marL="91450" anchor="ctr"/>
                </a:tc>
                <a:tc hMerge="1"/>
              </a:tr>
              <a:tr h="181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/>
                        <a:t>L01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메인 페이지로 이동</a:t>
                      </a:r>
                      <a:endParaRPr sz="900" u="none" cap="none" strike="noStrike"/>
                    </a:p>
                  </a:txBody>
                  <a:tcPr marT="45725" marB="45725" marR="91450" marL="91450" anchor="ctr"/>
                </a:tc>
              </a:tr>
              <a:tr h="181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/>
                        <a:t>L02</a:t>
                      </a:r>
                      <a:endParaRPr sz="9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사용자 리스트</a:t>
                      </a:r>
                      <a:r>
                        <a:rPr lang="en-US" sz="900"/>
                        <a:t> 페이지로 이동</a:t>
                      </a:r>
                      <a:endParaRPr sz="900" u="none" cap="none" strike="noStrike"/>
                    </a:p>
                  </a:txBody>
                  <a:tcPr marT="45725" marB="45725" marR="91450" marL="91450" anchor="ctr"/>
                </a:tc>
              </a:tr>
              <a:tr h="181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/>
                        <a:t>L03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퀴즈 리스트</a:t>
                      </a:r>
                      <a:r>
                        <a:rPr lang="en-US" sz="900"/>
                        <a:t> 페이지로 이동</a:t>
                      </a:r>
                      <a:endParaRPr sz="900"/>
                    </a:p>
                  </a:txBody>
                  <a:tcPr marT="45725" marB="45725" marR="91450" marL="91450" anchor="ctr"/>
                </a:tc>
              </a:tr>
              <a:tr h="181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/>
                        <a:t>L04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공지사항 관리</a:t>
                      </a:r>
                      <a:r>
                        <a:rPr lang="en-US" sz="900"/>
                        <a:t> 페이지로 이동 </a:t>
                      </a:r>
                      <a:endParaRPr sz="900"/>
                    </a:p>
                  </a:txBody>
                  <a:tcPr marT="45725" marB="45725" marR="91450" marL="91450" anchor="ctr"/>
                </a:tc>
              </a:tr>
              <a:tr h="181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/>
                        <a:t>L05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공지사항 페이지로 이동 </a:t>
                      </a: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45725" marB="45725" marR="91450" marL="91450" anchor="ctr"/>
                </a:tc>
              </a:tr>
              <a:tr h="181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900"/>
                        <a:t>L06</a:t>
                      </a:r>
                      <a:endParaRPr sz="9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회원 정보 페이지로 이동</a:t>
                      </a:r>
                      <a:endParaRPr sz="900"/>
                    </a:p>
                  </a:txBody>
                  <a:tcPr marT="45725" marB="45725" marR="91450" marL="91450" anchor="ctr"/>
                </a:tc>
              </a:tr>
              <a:tr h="181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900"/>
                        <a:t>L07</a:t>
                      </a:r>
                      <a:endParaRPr sz="9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로그아웃 후 메인페이지 이동</a:t>
                      </a:r>
                      <a:endParaRPr sz="900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420" name="Google Shape;420;g323b607e385_1_255"/>
          <p:cNvSpPr/>
          <p:nvPr/>
        </p:nvSpPr>
        <p:spPr>
          <a:xfrm>
            <a:off x="6274563" y="1581450"/>
            <a:ext cx="618300" cy="125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latin typeface="Calibri"/>
                <a:ea typeface="Calibri"/>
                <a:cs typeface="Calibri"/>
                <a:sym typeface="Calibri"/>
              </a:rPr>
              <a:t>회원</a:t>
            </a:r>
            <a:r>
              <a:rPr lang="en-US" sz="600">
                <a:latin typeface="Calibri"/>
                <a:ea typeface="Calibri"/>
                <a:cs typeface="Calibri"/>
                <a:sym typeface="Calibri"/>
              </a:rPr>
              <a:t>정보</a:t>
            </a:r>
            <a:endParaRPr sz="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1" name="Google Shape;421;g323b607e385_1_255"/>
          <p:cNvSpPr/>
          <p:nvPr/>
        </p:nvSpPr>
        <p:spPr>
          <a:xfrm>
            <a:off x="6935288" y="1581450"/>
            <a:ext cx="502500" cy="125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latin typeface="Calibri"/>
                <a:ea typeface="Calibri"/>
                <a:cs typeface="Calibri"/>
                <a:sym typeface="Calibri"/>
              </a:rPr>
              <a:t>로그아웃</a:t>
            </a:r>
            <a:endParaRPr sz="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2" name="Google Shape;422;g323b607e385_1_255"/>
          <p:cNvSpPr/>
          <p:nvPr/>
        </p:nvSpPr>
        <p:spPr>
          <a:xfrm>
            <a:off x="4042500" y="2962050"/>
            <a:ext cx="1401000" cy="28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사용자 관리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3" name="Google Shape;423;g323b607e385_1_255"/>
          <p:cNvSpPr/>
          <p:nvPr/>
        </p:nvSpPr>
        <p:spPr>
          <a:xfrm>
            <a:off x="4057329" y="3638425"/>
            <a:ext cx="1401000" cy="28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퀴즈 관리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4" name="Google Shape;424;g323b607e385_1_255"/>
          <p:cNvSpPr/>
          <p:nvPr/>
        </p:nvSpPr>
        <p:spPr>
          <a:xfrm>
            <a:off x="4057325" y="4314800"/>
            <a:ext cx="1401000" cy="28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공지사항 관리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5" name="Google Shape;425;g323b607e385_1_255"/>
          <p:cNvSpPr/>
          <p:nvPr/>
        </p:nvSpPr>
        <p:spPr>
          <a:xfrm>
            <a:off x="5457173" y="2965026"/>
            <a:ext cx="288000" cy="288000"/>
          </a:xfrm>
          <a:prstGeom prst="rect">
            <a:avLst/>
          </a:prstGeom>
          <a:solidFill>
            <a:srgbClr val="FF2F92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L2</a:t>
            </a:r>
            <a:endParaRPr b="0" i="0" sz="7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6" name="Google Shape;426;g323b607e385_1_255"/>
          <p:cNvSpPr/>
          <p:nvPr/>
        </p:nvSpPr>
        <p:spPr>
          <a:xfrm>
            <a:off x="5457173" y="3638176"/>
            <a:ext cx="288000" cy="288000"/>
          </a:xfrm>
          <a:prstGeom prst="rect">
            <a:avLst/>
          </a:prstGeom>
          <a:solidFill>
            <a:srgbClr val="FF2F92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L3</a:t>
            </a:r>
            <a:endParaRPr b="0" i="0" sz="7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7" name="Google Shape;427;g323b607e385_1_255"/>
          <p:cNvSpPr/>
          <p:nvPr/>
        </p:nvSpPr>
        <p:spPr>
          <a:xfrm>
            <a:off x="5457186" y="4314301"/>
            <a:ext cx="288000" cy="288000"/>
          </a:xfrm>
          <a:prstGeom prst="rect">
            <a:avLst/>
          </a:prstGeom>
          <a:solidFill>
            <a:srgbClr val="FF2F92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L4</a:t>
            </a:r>
            <a:endParaRPr b="0" i="0" sz="7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323b607e385_1_336"/>
          <p:cNvSpPr txBox="1"/>
          <p:nvPr>
            <p:ph idx="1" type="body"/>
          </p:nvPr>
        </p:nvSpPr>
        <p:spPr>
          <a:xfrm>
            <a:off x="754525" y="567525"/>
            <a:ext cx="7734300" cy="58119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651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rPr lang="en-US" sz="1000"/>
              <a:t>사용자 관리</a:t>
            </a:r>
            <a:r>
              <a:rPr lang="en-US" sz="1000"/>
              <a:t> 화면</a:t>
            </a:r>
            <a:endParaRPr sz="1000"/>
          </a:p>
        </p:txBody>
      </p:sp>
      <p:sp>
        <p:nvSpPr>
          <p:cNvPr id="434" name="Google Shape;434;g323b607e385_1_336"/>
          <p:cNvSpPr/>
          <p:nvPr/>
        </p:nvSpPr>
        <p:spPr>
          <a:xfrm>
            <a:off x="2266487" y="1405131"/>
            <a:ext cx="5158200" cy="8808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5" name="Google Shape;435;g323b607e385_1_336"/>
          <p:cNvSpPr/>
          <p:nvPr/>
        </p:nvSpPr>
        <p:spPr>
          <a:xfrm>
            <a:off x="2264337" y="2286001"/>
            <a:ext cx="956700" cy="3880500"/>
          </a:xfrm>
          <a:prstGeom prst="rect">
            <a:avLst/>
          </a:prstGeom>
          <a:solidFill>
            <a:srgbClr val="E1EFD8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Top10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abc*** 99점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bbc** 89 점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6" name="Google Shape;436;g323b607e385_1_336"/>
          <p:cNvSpPr/>
          <p:nvPr/>
        </p:nvSpPr>
        <p:spPr>
          <a:xfrm>
            <a:off x="6467885" y="2286001"/>
            <a:ext cx="956700" cy="38805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공지사항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1.블라블라…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7" name="Google Shape;437;g323b607e385_1_336"/>
          <p:cNvSpPr/>
          <p:nvPr/>
        </p:nvSpPr>
        <p:spPr>
          <a:xfrm>
            <a:off x="3221182" y="2286000"/>
            <a:ext cx="3244500" cy="3880500"/>
          </a:xfrm>
          <a:prstGeom prst="rect">
            <a:avLst/>
          </a:prstGeom>
          <a:solidFill>
            <a:srgbClr val="DDEAF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Graphical user interface, text, application&#10;&#10;Description automatically generated" id="438" name="Google Shape;438;g323b607e385_1_3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9619" y="795825"/>
            <a:ext cx="8045257" cy="5116411"/>
          </a:xfrm>
          <a:prstGeom prst="rect">
            <a:avLst/>
          </a:prstGeom>
          <a:noFill/>
          <a:ln>
            <a:noFill/>
          </a:ln>
        </p:spPr>
      </p:pic>
      <p:sp>
        <p:nvSpPr>
          <p:cNvPr id="439" name="Google Shape;439;g323b607e385_1_336"/>
          <p:cNvSpPr/>
          <p:nvPr/>
        </p:nvSpPr>
        <p:spPr>
          <a:xfrm>
            <a:off x="1966862" y="1696034"/>
            <a:ext cx="288000" cy="2880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D1</a:t>
            </a:r>
            <a:endParaRPr b="0" i="0" sz="7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0" name="Google Shape;440;g323b607e385_1_336"/>
          <p:cNvSpPr/>
          <p:nvPr/>
        </p:nvSpPr>
        <p:spPr>
          <a:xfrm>
            <a:off x="3450898" y="1696013"/>
            <a:ext cx="2796900" cy="32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Character Quizland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441" name="Google Shape;441;g323b607e385_1_336"/>
          <p:cNvCxnSpPr/>
          <p:nvPr/>
        </p:nvCxnSpPr>
        <p:spPr>
          <a:xfrm>
            <a:off x="2263262" y="1397645"/>
            <a:ext cx="0" cy="886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sp>
        <p:nvSpPr>
          <p:cNvPr id="442" name="Google Shape;442;g323b607e385_1_336"/>
          <p:cNvSpPr/>
          <p:nvPr/>
        </p:nvSpPr>
        <p:spPr>
          <a:xfrm>
            <a:off x="6604868" y="1293438"/>
            <a:ext cx="288000" cy="288000"/>
          </a:xfrm>
          <a:prstGeom prst="rect">
            <a:avLst/>
          </a:prstGeom>
          <a:solidFill>
            <a:srgbClr val="FF2F92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lang="en-US"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b="0" i="0" sz="7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3" name="Google Shape;443;g323b607e385_1_336"/>
          <p:cNvSpPr/>
          <p:nvPr/>
        </p:nvSpPr>
        <p:spPr>
          <a:xfrm>
            <a:off x="7149798" y="1293454"/>
            <a:ext cx="288000" cy="288000"/>
          </a:xfrm>
          <a:prstGeom prst="rect">
            <a:avLst/>
          </a:prstGeom>
          <a:solidFill>
            <a:srgbClr val="FF2F92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lang="en-US"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b="0" i="0" sz="7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4" name="Google Shape;444;g323b607e385_1_336"/>
          <p:cNvSpPr/>
          <p:nvPr/>
        </p:nvSpPr>
        <p:spPr>
          <a:xfrm>
            <a:off x="4699448" y="1499994"/>
            <a:ext cx="288000" cy="288000"/>
          </a:xfrm>
          <a:prstGeom prst="rect">
            <a:avLst/>
          </a:prstGeom>
          <a:solidFill>
            <a:srgbClr val="FF2F92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lang="en-US"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7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45" name="Google Shape;445;g323b607e385_1_336"/>
          <p:cNvCxnSpPr/>
          <p:nvPr/>
        </p:nvCxnSpPr>
        <p:spPr>
          <a:xfrm>
            <a:off x="2263262" y="5495233"/>
            <a:ext cx="9639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446" name="Google Shape;446;g323b607e385_1_336"/>
          <p:cNvCxnSpPr/>
          <p:nvPr/>
        </p:nvCxnSpPr>
        <p:spPr>
          <a:xfrm>
            <a:off x="3227033" y="5492024"/>
            <a:ext cx="32388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447" name="Google Shape;447;g323b607e385_1_336"/>
          <p:cNvCxnSpPr/>
          <p:nvPr/>
        </p:nvCxnSpPr>
        <p:spPr>
          <a:xfrm>
            <a:off x="6465734" y="5490413"/>
            <a:ext cx="9639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sp>
        <p:nvSpPr>
          <p:cNvPr id="448" name="Google Shape;448;g323b607e385_1_336"/>
          <p:cNvSpPr/>
          <p:nvPr/>
        </p:nvSpPr>
        <p:spPr>
          <a:xfrm>
            <a:off x="2595297" y="5202413"/>
            <a:ext cx="288000" cy="2880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D2</a:t>
            </a:r>
            <a:endParaRPr b="0" i="0" sz="7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9" name="Google Shape;449;g323b607e385_1_336"/>
          <p:cNvSpPr/>
          <p:nvPr/>
        </p:nvSpPr>
        <p:spPr>
          <a:xfrm>
            <a:off x="4705350" y="5200816"/>
            <a:ext cx="288000" cy="2880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D3</a:t>
            </a:r>
            <a:endParaRPr b="0" i="0" sz="7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0" name="Google Shape;450;g323b607e385_1_336"/>
          <p:cNvSpPr/>
          <p:nvPr/>
        </p:nvSpPr>
        <p:spPr>
          <a:xfrm>
            <a:off x="6802306" y="5192022"/>
            <a:ext cx="288000" cy="2880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D4</a:t>
            </a:r>
            <a:endParaRPr b="0" i="0" sz="7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1" name="Google Shape;451;g323b607e385_1_336"/>
          <p:cNvSpPr/>
          <p:nvPr/>
        </p:nvSpPr>
        <p:spPr>
          <a:xfrm>
            <a:off x="7434473" y="2286001"/>
            <a:ext cx="288000" cy="288000"/>
          </a:xfrm>
          <a:prstGeom prst="rect">
            <a:avLst/>
          </a:prstGeom>
          <a:solidFill>
            <a:srgbClr val="FF2F92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L4</a:t>
            </a:r>
            <a:endParaRPr b="0" i="0" sz="7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2" name="Google Shape;452;g323b607e385_1_336"/>
          <p:cNvSpPr txBox="1"/>
          <p:nvPr/>
        </p:nvSpPr>
        <p:spPr>
          <a:xfrm>
            <a:off x="5209375" y="2270675"/>
            <a:ext cx="1248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현재 접속자수 : 13명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3" name="Google Shape;453;g323b607e385_1_336"/>
          <p:cNvSpPr txBox="1"/>
          <p:nvPr>
            <p:ph type="title"/>
          </p:nvPr>
        </p:nvSpPr>
        <p:spPr>
          <a:xfrm>
            <a:off x="8724900" y="365125"/>
            <a:ext cx="2628900" cy="56064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  <a:endParaRPr/>
          </a:p>
        </p:txBody>
      </p:sp>
      <p:graphicFrame>
        <p:nvGraphicFramePr>
          <p:cNvPr id="454" name="Google Shape;454;g323b607e385_1_336"/>
          <p:cNvGraphicFramePr/>
          <p:nvPr/>
        </p:nvGraphicFramePr>
        <p:xfrm>
          <a:off x="8724900" y="36512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{764BA5C9-6173-4C50-9543-280C31BF8E5A}</a:tableStyleId>
              </a:tblPr>
              <a:tblGrid>
                <a:gridCol w="657225"/>
                <a:gridCol w="657225"/>
                <a:gridCol w="553625"/>
                <a:gridCol w="760825"/>
              </a:tblGrid>
              <a:tr h="243600">
                <a:tc gridSpan="4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Web UI/UX</a:t>
                      </a:r>
                      <a:endParaRPr sz="900" u="none" cap="none" strike="noStrike"/>
                    </a:p>
                  </a:txBody>
                  <a:tcPr marT="45725" marB="45725" marR="91450" marL="91450" anchor="ctr"/>
                </a:tc>
                <a:tc hMerge="1"/>
                <a:tc hMerge="1"/>
                <a:tc hMerge="1"/>
              </a:tr>
              <a:tr h="243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 u="none" cap="none" strike="noStrike"/>
                        <a:t>화면경로</a:t>
                      </a:r>
                      <a:endParaRPr b="1" sz="900" u="none" cap="none" strike="noStrike"/>
                    </a:p>
                  </a:txBody>
                  <a:tcPr marT="45725" marB="45725" marR="91450" marL="91450" anchor="ctr"/>
                </a:tc>
                <a:tc gridSpan="3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/user</a:t>
                      </a:r>
                      <a:endParaRPr sz="900" u="none" cap="none" strike="noStrike"/>
                    </a:p>
                  </a:txBody>
                  <a:tcPr marT="45725" marB="45725" marR="91450" marL="91450" anchor="ctr"/>
                </a:tc>
                <a:tc hMerge="1"/>
                <a:tc hMerge="1"/>
              </a:tr>
              <a:tr h="243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 u="none" cap="none" strike="noStrike"/>
                        <a:t>화면명</a:t>
                      </a:r>
                      <a:endParaRPr b="1" sz="900" u="none" cap="none" strike="noStrike"/>
                    </a:p>
                  </a:txBody>
                  <a:tcPr marT="45725" marB="45725" marR="91450" marL="91450" anchor="ctr"/>
                </a:tc>
                <a:tc gridSpan="3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User Manager</a:t>
                      </a:r>
                      <a:endParaRPr/>
                    </a:p>
                  </a:txBody>
                  <a:tcPr marT="45725" marB="45725" marR="91450" marL="91450" anchor="ctr"/>
                </a:tc>
                <a:tc hMerge="1"/>
                <a:tc hMerge="1"/>
              </a:tr>
              <a:tr h="243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 u="none" cap="none" strike="noStrike"/>
                        <a:t>파일명</a:t>
                      </a:r>
                      <a:endParaRPr b="1" sz="900" u="none" cap="none" strike="noStrike"/>
                    </a:p>
                  </a:txBody>
                  <a:tcPr marT="45725" marB="45725" marR="91450" marL="91450" anchor="ctr"/>
                </a:tc>
                <a:tc gridSpan="3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userManager</a:t>
                      </a:r>
                      <a:endParaRPr sz="900"/>
                    </a:p>
                  </a:txBody>
                  <a:tcPr marT="45725" marB="45725" marR="91450" marL="91450" anchor="ctr"/>
                </a:tc>
                <a:tc hMerge="1"/>
                <a:tc hMerge="1"/>
              </a:tr>
              <a:tr h="243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 u="none" cap="none" strike="noStrike"/>
                        <a:t>연결화면</a:t>
                      </a:r>
                      <a:endParaRPr b="1" sz="900" u="none" cap="none" strike="noStrike"/>
                    </a:p>
                  </a:txBody>
                  <a:tcPr marT="45725" marB="45725" marR="91450" marL="91450" anchor="ctr"/>
                </a:tc>
                <a:tc gridSpan="3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45725" marB="45725" marR="91450" marL="91450" anchor="ctr"/>
                </a:tc>
                <a:tc hMerge="1"/>
                <a:tc hMerge="1"/>
              </a:tr>
              <a:tr h="243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 u="none" cap="none" strike="noStrike"/>
                        <a:t>작성자</a:t>
                      </a:r>
                      <a:endParaRPr b="1" sz="9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한중수</a:t>
                      </a:r>
                      <a:endParaRPr sz="9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 u="none" cap="none" strike="noStrike"/>
                        <a:t>작성일</a:t>
                      </a:r>
                      <a:endParaRPr b="1" sz="9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01/09.2025</a:t>
                      </a:r>
                      <a:endParaRPr sz="900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graphicFrame>
        <p:nvGraphicFramePr>
          <p:cNvPr id="455" name="Google Shape;455;g323b607e385_1_336"/>
          <p:cNvGraphicFramePr/>
          <p:nvPr/>
        </p:nvGraphicFramePr>
        <p:xfrm>
          <a:off x="8724875" y="195479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{764BA5C9-6173-4C50-9543-280C31BF8E5A}</a:tableStyleId>
              </a:tblPr>
              <a:tblGrid>
                <a:gridCol w="671775"/>
                <a:gridCol w="1957150"/>
              </a:tblGrid>
              <a:tr h="301975"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/>
                        <a:t>설명</a:t>
                      </a:r>
                      <a:endParaRPr sz="900" u="none" cap="none" strike="noStrike"/>
                    </a:p>
                  </a:txBody>
                  <a:tcPr marT="45725" marB="45725" marR="91450" marL="91450" anchor="ctr"/>
                </a:tc>
                <a:tc hMerge="1"/>
              </a:tr>
              <a:tr h="321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/>
                        <a:t>D01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900"/>
                        <a:t>로고 및 관리자 정보, 로그아웃</a:t>
                      </a:r>
                      <a:endParaRPr sz="900" u="none" cap="none" strike="noStrike"/>
                    </a:p>
                  </a:txBody>
                  <a:tcPr marT="45725" marB="45725" marR="91450" marL="91450" anchor="ctr"/>
                </a:tc>
              </a:tr>
              <a:tr h="483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/>
                        <a:t>* </a:t>
                      </a:r>
                      <a:r>
                        <a:rPr lang="en-US" sz="900"/>
                        <a:t>width : 70vw, height : 20vh</a:t>
                      </a:r>
                      <a:endParaRPr sz="900" u="none" cap="none" strike="noStrike"/>
                    </a:p>
                  </a:txBody>
                  <a:tcPr marT="45725" marB="45725" marR="91450" marL="91450" anchor="ctr"/>
                </a:tc>
              </a:tr>
              <a:tr h="321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/>
                        <a:t>D02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순위표</a:t>
                      </a:r>
                      <a:endParaRPr sz="900" u="none" cap="none" strike="noStrike"/>
                    </a:p>
                  </a:txBody>
                  <a:tcPr marT="45725" marB="45725" marR="91450" marL="91450" anchor="ctr"/>
                </a:tc>
              </a:tr>
              <a:tr h="321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/>
                        <a:t>* </a:t>
                      </a:r>
                      <a:r>
                        <a:rPr lang="en-US" sz="900"/>
                        <a:t>width : 12vw</a:t>
                      </a:r>
                      <a:endParaRPr sz="900" u="none" cap="none" strike="noStrike"/>
                    </a:p>
                  </a:txBody>
                  <a:tcPr marT="45725" marB="45725" marR="91450" marL="91450" anchor="ctr"/>
                </a:tc>
              </a:tr>
              <a:tr h="321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/>
                        <a:t>D03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사용자 리스트</a:t>
                      </a:r>
                      <a:endParaRPr sz="900" u="none" cap="none" strike="noStrike"/>
                    </a:p>
                  </a:txBody>
                  <a:tcPr marT="45725" marB="45725" marR="91450" marL="91450" anchor="ctr"/>
                </a:tc>
              </a:tr>
              <a:tr h="321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/>
                        <a:t>* </a:t>
                      </a:r>
                      <a:r>
                        <a:rPr lang="en-US" sz="900"/>
                        <a:t>width : 46vw, height : min 80vh</a:t>
                      </a:r>
                      <a:endParaRPr sz="900" u="none" cap="none" strike="noStrike"/>
                    </a:p>
                  </a:txBody>
                  <a:tcPr marT="45725" marB="45725" marR="91450" marL="91450" anchor="ctr"/>
                </a:tc>
              </a:tr>
              <a:tr h="321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/>
                        <a:t>D04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공지사항 리스트</a:t>
                      </a:r>
                      <a:endParaRPr sz="900" u="none" cap="none" strike="noStrike"/>
                    </a:p>
                  </a:txBody>
                  <a:tcPr marT="45725" marB="45725" marR="91450" marL="91450" anchor="ctr"/>
                </a:tc>
              </a:tr>
              <a:tr h="321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r>
                        <a:rPr lang="en-US" sz="900" u="none" cap="none" strike="noStrike"/>
                        <a:t>* </a:t>
                      </a:r>
                      <a:r>
                        <a:rPr lang="en-US" sz="900"/>
                        <a:t>width : 12vw</a:t>
                      </a:r>
                      <a:endParaRPr sz="900" u="none" cap="none" strike="noStrike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graphicFrame>
        <p:nvGraphicFramePr>
          <p:cNvPr id="456" name="Google Shape;456;g323b607e385_1_336"/>
          <p:cNvGraphicFramePr/>
          <p:nvPr/>
        </p:nvGraphicFramePr>
        <p:xfrm>
          <a:off x="8724888" y="499783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{764BA5C9-6173-4C50-9543-280C31BF8E5A}</a:tableStyleId>
              </a:tblPr>
              <a:tblGrid>
                <a:gridCol w="647700"/>
                <a:gridCol w="1981200"/>
              </a:tblGrid>
              <a:tr h="181975"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/>
                        <a:t>링크</a:t>
                      </a:r>
                      <a:endParaRPr sz="900" u="none" cap="none" strike="noStrike"/>
                    </a:p>
                  </a:txBody>
                  <a:tcPr marT="45725" marB="45725" marR="91450" marL="91450" anchor="ctr"/>
                </a:tc>
                <a:tc hMerge="1"/>
              </a:tr>
              <a:tr h="181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/>
                        <a:t>L01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메인 페이지로 이동</a:t>
                      </a:r>
                      <a:endParaRPr sz="900" u="none" cap="none" strike="noStrike"/>
                    </a:p>
                  </a:txBody>
                  <a:tcPr marT="45725" marB="45725" marR="91450" marL="91450" anchor="ctr"/>
                </a:tc>
              </a:tr>
              <a:tr h="181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900"/>
                        <a:t>L02</a:t>
                      </a:r>
                      <a:endParaRPr sz="9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사용자 정지 호출</a:t>
                      </a:r>
                      <a:endParaRPr sz="900"/>
                    </a:p>
                  </a:txBody>
                  <a:tcPr marT="45725" marB="45725" marR="91450" marL="91450" anchor="ctr"/>
                </a:tc>
              </a:tr>
              <a:tr h="181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900"/>
                        <a:t>L03</a:t>
                      </a:r>
                      <a:endParaRPr sz="9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사용자 삭제 호출</a:t>
                      </a:r>
                      <a:endParaRPr sz="900"/>
                    </a:p>
                  </a:txBody>
                  <a:tcPr marT="45725" marB="45725" marR="91450" marL="91450" anchor="ctr"/>
                </a:tc>
              </a:tr>
              <a:tr h="181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/>
                        <a:t>L0</a:t>
                      </a:r>
                      <a:r>
                        <a:rPr lang="en-US" sz="900"/>
                        <a:t>4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공지사항</a:t>
                      </a:r>
                      <a:r>
                        <a:rPr lang="en-US" sz="900"/>
                        <a:t> 페이지로 이동</a:t>
                      </a:r>
                      <a:endParaRPr sz="900"/>
                    </a:p>
                  </a:txBody>
                  <a:tcPr marT="45725" marB="45725" marR="91450" marL="91450" anchor="ctr"/>
                </a:tc>
              </a:tr>
              <a:tr h="181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/>
                        <a:t>L0</a:t>
                      </a:r>
                      <a:r>
                        <a:rPr lang="en-US" sz="900"/>
                        <a:t>5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en-US" sz="900"/>
                        <a:t>회원정보 페이지로 이동</a:t>
                      </a:r>
                      <a:endParaRPr sz="900"/>
                    </a:p>
                  </a:txBody>
                  <a:tcPr marT="45725" marB="45725" marR="91450" marL="91450" anchor="ctr"/>
                </a:tc>
              </a:tr>
              <a:tr h="181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/>
                        <a:t>L0</a:t>
                      </a:r>
                      <a:r>
                        <a:rPr lang="en-US" sz="900"/>
                        <a:t>6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900"/>
                        <a:t>로그아웃 후 메인페이지 이동</a:t>
                      </a:r>
                      <a:endParaRPr sz="900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457" name="Google Shape;457;g323b607e385_1_336"/>
          <p:cNvSpPr/>
          <p:nvPr/>
        </p:nvSpPr>
        <p:spPr>
          <a:xfrm>
            <a:off x="6274563" y="1581450"/>
            <a:ext cx="618300" cy="125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latin typeface="Calibri"/>
                <a:ea typeface="Calibri"/>
                <a:cs typeface="Calibri"/>
                <a:sym typeface="Calibri"/>
              </a:rPr>
              <a:t>회원정보</a:t>
            </a:r>
            <a:endParaRPr sz="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8" name="Google Shape;458;g323b607e385_1_336"/>
          <p:cNvSpPr/>
          <p:nvPr/>
        </p:nvSpPr>
        <p:spPr>
          <a:xfrm>
            <a:off x="6935288" y="1581450"/>
            <a:ext cx="502500" cy="125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latin typeface="Calibri"/>
                <a:ea typeface="Calibri"/>
                <a:cs typeface="Calibri"/>
                <a:sym typeface="Calibri"/>
              </a:rPr>
              <a:t>로그아웃</a:t>
            </a:r>
            <a:endParaRPr sz="600"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59" name="Google Shape;459;g323b607e385_1_336"/>
          <p:cNvGraphicFramePr/>
          <p:nvPr/>
        </p:nvGraphicFramePr>
        <p:xfrm>
          <a:off x="3220950" y="2779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{9D440607-E8E6-41B7-AB4E-59839E96FEF7}</a:tableStyleId>
              </a:tblPr>
              <a:tblGrid>
                <a:gridCol w="288750"/>
                <a:gridCol w="288750"/>
                <a:gridCol w="331200"/>
                <a:gridCol w="460400"/>
                <a:gridCol w="288750"/>
                <a:gridCol w="386725"/>
                <a:gridCol w="398075"/>
                <a:gridCol w="398075"/>
                <a:gridCol w="398075"/>
              </a:tblGrid>
              <a:tr h="285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"/>
                        <a:t>ID</a:t>
                      </a:r>
                      <a:endParaRPr sz="5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"/>
                        <a:t>이름</a:t>
                      </a:r>
                      <a:endParaRPr sz="5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"/>
                        <a:t>최고점수</a:t>
                      </a:r>
                      <a:endParaRPr sz="5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"/>
                        <a:t>평균소요시간</a:t>
                      </a:r>
                      <a:endParaRPr sz="5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"/>
                        <a:t>횟수</a:t>
                      </a:r>
                      <a:endParaRPr sz="5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"/>
                        <a:t>1초이내  횟수</a:t>
                      </a:r>
                      <a:endParaRPr sz="5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"/>
                        <a:t>1초이내 퍼센트</a:t>
                      </a:r>
                      <a:endParaRPr sz="5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"/>
                        <a:t>정지</a:t>
                      </a:r>
                      <a:endParaRPr sz="5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"/>
                        <a:t>삭제</a:t>
                      </a:r>
                      <a:endParaRPr sz="5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214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"/>
                        <a:t>abc12</a:t>
                      </a:r>
                      <a:endParaRPr sz="5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"/>
                        <a:t>뭐</a:t>
                      </a:r>
                      <a:endParaRPr sz="5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"/>
                        <a:t>100</a:t>
                      </a:r>
                      <a:endParaRPr sz="5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"/>
                        <a:t>0.5</a:t>
                      </a:r>
                      <a:endParaRPr sz="5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"/>
                        <a:t>252</a:t>
                      </a:r>
                      <a:endParaRPr sz="5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"/>
                        <a:t>23</a:t>
                      </a:r>
                      <a:endParaRPr sz="5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"/>
                        <a:t>9.1%</a:t>
                      </a:r>
                      <a:endParaRPr sz="5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" u="sng"/>
                        <a:t>정지</a:t>
                      </a:r>
                      <a:endParaRPr sz="500" u="sng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" u="sng"/>
                        <a:t>삭제</a:t>
                      </a:r>
                      <a:endParaRPr sz="500" u="sng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4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4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4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4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4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4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4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4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60" name="Google Shape;460;g323b607e385_1_336"/>
          <p:cNvSpPr/>
          <p:nvPr/>
        </p:nvSpPr>
        <p:spPr>
          <a:xfrm>
            <a:off x="5689673" y="3460576"/>
            <a:ext cx="288000" cy="288000"/>
          </a:xfrm>
          <a:prstGeom prst="rect">
            <a:avLst/>
          </a:prstGeom>
          <a:solidFill>
            <a:srgbClr val="FF2F92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L2</a:t>
            </a:r>
            <a:endParaRPr b="0" i="0" sz="7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1" name="Google Shape;461;g323b607e385_1_336"/>
          <p:cNvSpPr/>
          <p:nvPr/>
        </p:nvSpPr>
        <p:spPr>
          <a:xfrm>
            <a:off x="6121148" y="3455289"/>
            <a:ext cx="288000" cy="288000"/>
          </a:xfrm>
          <a:prstGeom prst="rect">
            <a:avLst/>
          </a:prstGeom>
          <a:solidFill>
            <a:srgbClr val="FF2F92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L3</a:t>
            </a:r>
            <a:endParaRPr b="0" i="0" sz="7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323b607e385_2_81"/>
          <p:cNvSpPr txBox="1"/>
          <p:nvPr>
            <p:ph idx="1" type="body"/>
          </p:nvPr>
        </p:nvSpPr>
        <p:spPr>
          <a:xfrm>
            <a:off x="754525" y="567525"/>
            <a:ext cx="7734300" cy="58119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651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rPr lang="en-US" sz="1000"/>
              <a:t>퀴즈 관리</a:t>
            </a:r>
            <a:endParaRPr sz="1000"/>
          </a:p>
        </p:txBody>
      </p:sp>
      <p:sp>
        <p:nvSpPr>
          <p:cNvPr id="468" name="Google Shape;468;g323b607e385_2_81"/>
          <p:cNvSpPr/>
          <p:nvPr/>
        </p:nvSpPr>
        <p:spPr>
          <a:xfrm>
            <a:off x="2266487" y="1405131"/>
            <a:ext cx="5158200" cy="8808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9" name="Google Shape;469;g323b607e385_2_81"/>
          <p:cNvSpPr/>
          <p:nvPr/>
        </p:nvSpPr>
        <p:spPr>
          <a:xfrm>
            <a:off x="2264337" y="2286001"/>
            <a:ext cx="956700" cy="3880500"/>
          </a:xfrm>
          <a:prstGeom prst="rect">
            <a:avLst/>
          </a:prstGeom>
          <a:solidFill>
            <a:srgbClr val="E1EFD8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Top10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abc*** 99점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bbc** 89 점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0" name="Google Shape;470;g323b607e385_2_81"/>
          <p:cNvSpPr/>
          <p:nvPr/>
        </p:nvSpPr>
        <p:spPr>
          <a:xfrm>
            <a:off x="6467885" y="2286001"/>
            <a:ext cx="956700" cy="38805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공지사항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1.블라블라…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1" name="Google Shape;471;g323b607e385_2_81"/>
          <p:cNvSpPr/>
          <p:nvPr/>
        </p:nvSpPr>
        <p:spPr>
          <a:xfrm>
            <a:off x="3221182" y="2286000"/>
            <a:ext cx="3244500" cy="3880500"/>
          </a:xfrm>
          <a:prstGeom prst="rect">
            <a:avLst/>
          </a:prstGeom>
          <a:solidFill>
            <a:srgbClr val="DDEAF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Graphical user interface, text, application&#10;&#10;Description automatically generated" id="472" name="Google Shape;472;g323b607e385_2_8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9619" y="795825"/>
            <a:ext cx="8045257" cy="5116411"/>
          </a:xfrm>
          <a:prstGeom prst="rect">
            <a:avLst/>
          </a:prstGeom>
          <a:noFill/>
          <a:ln>
            <a:noFill/>
          </a:ln>
        </p:spPr>
      </p:pic>
      <p:sp>
        <p:nvSpPr>
          <p:cNvPr id="473" name="Google Shape;473;g323b607e385_2_81"/>
          <p:cNvSpPr/>
          <p:nvPr/>
        </p:nvSpPr>
        <p:spPr>
          <a:xfrm>
            <a:off x="1966862" y="1696034"/>
            <a:ext cx="288000" cy="2880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D1</a:t>
            </a:r>
            <a:endParaRPr b="0" i="0" sz="7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4" name="Google Shape;474;g323b607e385_2_81"/>
          <p:cNvSpPr/>
          <p:nvPr/>
        </p:nvSpPr>
        <p:spPr>
          <a:xfrm>
            <a:off x="3450898" y="1696013"/>
            <a:ext cx="2796900" cy="32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Character Quizland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475" name="Google Shape;475;g323b607e385_2_81"/>
          <p:cNvCxnSpPr/>
          <p:nvPr/>
        </p:nvCxnSpPr>
        <p:spPr>
          <a:xfrm>
            <a:off x="2263262" y="1397645"/>
            <a:ext cx="0" cy="886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sp>
        <p:nvSpPr>
          <p:cNvPr id="476" name="Google Shape;476;g323b607e385_2_81"/>
          <p:cNvSpPr/>
          <p:nvPr/>
        </p:nvSpPr>
        <p:spPr>
          <a:xfrm>
            <a:off x="6604868" y="1293438"/>
            <a:ext cx="288000" cy="288000"/>
          </a:xfrm>
          <a:prstGeom prst="rect">
            <a:avLst/>
          </a:prstGeom>
          <a:solidFill>
            <a:srgbClr val="FF2F92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lang="en-US"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0" i="0" sz="7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7" name="Google Shape;477;g323b607e385_2_81"/>
          <p:cNvSpPr/>
          <p:nvPr/>
        </p:nvSpPr>
        <p:spPr>
          <a:xfrm>
            <a:off x="7149798" y="1293454"/>
            <a:ext cx="288000" cy="288000"/>
          </a:xfrm>
          <a:prstGeom prst="rect">
            <a:avLst/>
          </a:prstGeom>
          <a:solidFill>
            <a:srgbClr val="FF2F92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lang="en-US"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b="0" i="0" sz="7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8" name="Google Shape;478;g323b607e385_2_81"/>
          <p:cNvSpPr/>
          <p:nvPr/>
        </p:nvSpPr>
        <p:spPr>
          <a:xfrm>
            <a:off x="4699448" y="1499994"/>
            <a:ext cx="288000" cy="288000"/>
          </a:xfrm>
          <a:prstGeom prst="rect">
            <a:avLst/>
          </a:prstGeom>
          <a:solidFill>
            <a:srgbClr val="FF2F92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lang="en-US"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7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79" name="Google Shape;479;g323b607e385_2_81"/>
          <p:cNvCxnSpPr/>
          <p:nvPr/>
        </p:nvCxnSpPr>
        <p:spPr>
          <a:xfrm>
            <a:off x="2263262" y="5495233"/>
            <a:ext cx="9639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480" name="Google Shape;480;g323b607e385_2_81"/>
          <p:cNvCxnSpPr/>
          <p:nvPr/>
        </p:nvCxnSpPr>
        <p:spPr>
          <a:xfrm>
            <a:off x="3227033" y="5492024"/>
            <a:ext cx="32388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481" name="Google Shape;481;g323b607e385_2_81"/>
          <p:cNvCxnSpPr/>
          <p:nvPr/>
        </p:nvCxnSpPr>
        <p:spPr>
          <a:xfrm>
            <a:off x="6465734" y="5490413"/>
            <a:ext cx="9639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sp>
        <p:nvSpPr>
          <p:cNvPr id="482" name="Google Shape;482;g323b607e385_2_81"/>
          <p:cNvSpPr/>
          <p:nvPr/>
        </p:nvSpPr>
        <p:spPr>
          <a:xfrm>
            <a:off x="2595297" y="5202413"/>
            <a:ext cx="288000" cy="2880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D2</a:t>
            </a:r>
            <a:endParaRPr b="0" i="0" sz="7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3" name="Google Shape;483;g323b607e385_2_81"/>
          <p:cNvSpPr/>
          <p:nvPr/>
        </p:nvSpPr>
        <p:spPr>
          <a:xfrm>
            <a:off x="4705350" y="5200816"/>
            <a:ext cx="288000" cy="2880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D3</a:t>
            </a:r>
            <a:endParaRPr b="0" i="0" sz="7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4" name="Google Shape;484;g323b607e385_2_81"/>
          <p:cNvSpPr/>
          <p:nvPr/>
        </p:nvSpPr>
        <p:spPr>
          <a:xfrm>
            <a:off x="6802306" y="5192022"/>
            <a:ext cx="288000" cy="2880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D4</a:t>
            </a:r>
            <a:endParaRPr b="0" i="0" sz="7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5" name="Google Shape;485;g323b607e385_2_81"/>
          <p:cNvSpPr/>
          <p:nvPr/>
        </p:nvSpPr>
        <p:spPr>
          <a:xfrm>
            <a:off x="7434473" y="2286001"/>
            <a:ext cx="288000" cy="288000"/>
          </a:xfrm>
          <a:prstGeom prst="rect">
            <a:avLst/>
          </a:prstGeom>
          <a:solidFill>
            <a:srgbClr val="FF2F92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L2</a:t>
            </a:r>
            <a:endParaRPr b="0" i="0" sz="7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6" name="Google Shape;486;g323b607e385_2_81"/>
          <p:cNvSpPr txBox="1"/>
          <p:nvPr/>
        </p:nvSpPr>
        <p:spPr>
          <a:xfrm>
            <a:off x="5209375" y="2270675"/>
            <a:ext cx="1248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현재 접속자수 : 13명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7" name="Google Shape;487;g323b607e385_2_81"/>
          <p:cNvSpPr txBox="1"/>
          <p:nvPr>
            <p:ph type="title"/>
          </p:nvPr>
        </p:nvSpPr>
        <p:spPr>
          <a:xfrm>
            <a:off x="8724900" y="365125"/>
            <a:ext cx="2628900" cy="56064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  <a:endParaRPr/>
          </a:p>
        </p:txBody>
      </p:sp>
      <p:graphicFrame>
        <p:nvGraphicFramePr>
          <p:cNvPr id="488" name="Google Shape;488;g323b607e385_2_81"/>
          <p:cNvGraphicFramePr/>
          <p:nvPr/>
        </p:nvGraphicFramePr>
        <p:xfrm>
          <a:off x="8724900" y="36512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{764BA5C9-6173-4C50-9543-280C31BF8E5A}</a:tableStyleId>
              </a:tblPr>
              <a:tblGrid>
                <a:gridCol w="657225"/>
                <a:gridCol w="657225"/>
                <a:gridCol w="553625"/>
                <a:gridCol w="760825"/>
              </a:tblGrid>
              <a:tr h="243600">
                <a:tc gridSpan="4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Web UI/UX</a:t>
                      </a:r>
                      <a:endParaRPr sz="900" u="none" cap="none" strike="noStrike"/>
                    </a:p>
                  </a:txBody>
                  <a:tcPr marT="45725" marB="45725" marR="91450" marL="91450" anchor="ctr"/>
                </a:tc>
                <a:tc hMerge="1"/>
                <a:tc hMerge="1"/>
                <a:tc hMerge="1"/>
              </a:tr>
              <a:tr h="243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 u="none" cap="none" strike="noStrike"/>
                        <a:t>화면경로</a:t>
                      </a:r>
                      <a:endParaRPr b="1" sz="900" u="none" cap="none" strike="noStrike"/>
                    </a:p>
                  </a:txBody>
                  <a:tcPr marT="45725" marB="45725" marR="91450" marL="91450" anchor="ctr"/>
                </a:tc>
                <a:tc gridSpan="3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/quizzes</a:t>
                      </a:r>
                      <a:endParaRPr sz="900" u="none" cap="none" strike="noStrike"/>
                    </a:p>
                  </a:txBody>
                  <a:tcPr marT="45725" marB="45725" marR="91450" marL="91450" anchor="ctr"/>
                </a:tc>
                <a:tc hMerge="1"/>
                <a:tc hMerge="1"/>
              </a:tr>
              <a:tr h="243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 u="none" cap="none" strike="noStrike"/>
                        <a:t>화면명</a:t>
                      </a:r>
                      <a:endParaRPr b="1" sz="900" u="none" cap="none" strike="noStrike"/>
                    </a:p>
                  </a:txBody>
                  <a:tcPr marT="45725" marB="45725" marR="91450" marL="91450" anchor="ctr"/>
                </a:tc>
                <a:tc gridSpan="3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quizzes Manager</a:t>
                      </a:r>
                      <a:endParaRPr/>
                    </a:p>
                  </a:txBody>
                  <a:tcPr marT="45725" marB="45725" marR="91450" marL="91450" anchor="ctr"/>
                </a:tc>
                <a:tc hMerge="1"/>
                <a:tc hMerge="1"/>
              </a:tr>
              <a:tr h="243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 u="none" cap="none" strike="noStrike"/>
                        <a:t>파일명</a:t>
                      </a:r>
                      <a:endParaRPr b="1" sz="900" u="none" cap="none" strike="noStrike"/>
                    </a:p>
                  </a:txBody>
                  <a:tcPr marT="45725" marB="45725" marR="91450" marL="91450" anchor="ctr"/>
                </a:tc>
                <a:tc gridSpan="3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quizzesManager</a:t>
                      </a:r>
                      <a:endParaRPr/>
                    </a:p>
                  </a:txBody>
                  <a:tcPr marT="45725" marB="45725" marR="91450" marL="91450" anchor="ctr"/>
                </a:tc>
                <a:tc hMerge="1"/>
                <a:tc hMerge="1"/>
              </a:tr>
              <a:tr h="243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 u="none" cap="none" strike="noStrike"/>
                        <a:t>연결화면</a:t>
                      </a:r>
                      <a:endParaRPr b="1" sz="900" u="none" cap="none" strike="noStrike"/>
                    </a:p>
                  </a:txBody>
                  <a:tcPr marT="45725" marB="45725" marR="91450" marL="91450" anchor="ctr"/>
                </a:tc>
                <a:tc gridSpan="3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45725" marB="45725" marR="91450" marL="91450" anchor="ctr"/>
                </a:tc>
                <a:tc hMerge="1"/>
                <a:tc hMerge="1"/>
              </a:tr>
              <a:tr h="243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 u="none" cap="none" strike="noStrike"/>
                        <a:t>작성자</a:t>
                      </a:r>
                      <a:endParaRPr b="1" sz="9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한중수</a:t>
                      </a:r>
                      <a:endParaRPr sz="9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 u="none" cap="none" strike="noStrike"/>
                        <a:t>작성일</a:t>
                      </a:r>
                      <a:endParaRPr b="1" sz="9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01/09.2025</a:t>
                      </a:r>
                      <a:endParaRPr sz="900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graphicFrame>
        <p:nvGraphicFramePr>
          <p:cNvPr id="489" name="Google Shape;489;g323b607e385_2_81"/>
          <p:cNvGraphicFramePr/>
          <p:nvPr/>
        </p:nvGraphicFramePr>
        <p:xfrm>
          <a:off x="8724875" y="195479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{764BA5C9-6173-4C50-9543-280C31BF8E5A}</a:tableStyleId>
              </a:tblPr>
              <a:tblGrid>
                <a:gridCol w="671775"/>
                <a:gridCol w="1957150"/>
              </a:tblGrid>
              <a:tr h="301975"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/>
                        <a:t>설명</a:t>
                      </a:r>
                      <a:endParaRPr sz="900" u="none" cap="none" strike="noStrike"/>
                    </a:p>
                  </a:txBody>
                  <a:tcPr marT="45725" marB="45725" marR="91450" marL="91450" anchor="ctr"/>
                </a:tc>
                <a:tc hMerge="1"/>
              </a:tr>
              <a:tr h="321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/>
                        <a:t>D01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900"/>
                        <a:t>로고 및 관리자 정보, 로그아웃</a:t>
                      </a:r>
                      <a:endParaRPr sz="900" u="none" cap="none" strike="noStrike"/>
                    </a:p>
                  </a:txBody>
                  <a:tcPr marT="45725" marB="45725" marR="91450" marL="91450" anchor="ctr"/>
                </a:tc>
              </a:tr>
              <a:tr h="483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/>
                        <a:t>* </a:t>
                      </a:r>
                      <a:r>
                        <a:rPr lang="en-US" sz="900"/>
                        <a:t>width : 70vw, height : 20vh</a:t>
                      </a:r>
                      <a:endParaRPr sz="900" u="none" cap="none" strike="noStrike"/>
                    </a:p>
                  </a:txBody>
                  <a:tcPr marT="45725" marB="45725" marR="91450" marL="91450" anchor="ctr"/>
                </a:tc>
              </a:tr>
              <a:tr h="321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/>
                        <a:t>D02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순위표</a:t>
                      </a:r>
                      <a:endParaRPr sz="900" u="none" cap="none" strike="noStrike"/>
                    </a:p>
                  </a:txBody>
                  <a:tcPr marT="45725" marB="45725" marR="91450" marL="91450" anchor="ctr"/>
                </a:tc>
              </a:tr>
              <a:tr h="321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/>
                        <a:t>* </a:t>
                      </a:r>
                      <a:r>
                        <a:rPr lang="en-US" sz="900"/>
                        <a:t>width : 12vw</a:t>
                      </a:r>
                      <a:endParaRPr sz="900" u="none" cap="none" strike="noStrike"/>
                    </a:p>
                  </a:txBody>
                  <a:tcPr marT="45725" marB="45725" marR="91450" marL="91450" anchor="ctr"/>
                </a:tc>
              </a:tr>
              <a:tr h="321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/>
                        <a:t>D03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퀴즈 리스트</a:t>
                      </a:r>
                      <a:endParaRPr sz="900" u="none" cap="none" strike="noStrike"/>
                    </a:p>
                  </a:txBody>
                  <a:tcPr marT="45725" marB="45725" marR="91450" marL="91450" anchor="ctr"/>
                </a:tc>
              </a:tr>
              <a:tr h="321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/>
                        <a:t>* </a:t>
                      </a:r>
                      <a:r>
                        <a:rPr lang="en-US" sz="900"/>
                        <a:t>width : 46vw, height : min 80vh</a:t>
                      </a:r>
                      <a:endParaRPr sz="900" u="none" cap="none" strike="noStrike"/>
                    </a:p>
                  </a:txBody>
                  <a:tcPr marT="45725" marB="45725" marR="91450" marL="91450" anchor="ctr"/>
                </a:tc>
              </a:tr>
              <a:tr h="321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/>
                        <a:t>D04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공지사항 리스트</a:t>
                      </a:r>
                      <a:endParaRPr sz="900" u="none" cap="none" strike="noStrike"/>
                    </a:p>
                  </a:txBody>
                  <a:tcPr marT="45725" marB="45725" marR="91450" marL="91450" anchor="ctr"/>
                </a:tc>
              </a:tr>
              <a:tr h="321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r>
                        <a:rPr lang="en-US" sz="900" u="none" cap="none" strike="noStrike"/>
                        <a:t>* </a:t>
                      </a:r>
                      <a:r>
                        <a:rPr lang="en-US" sz="900"/>
                        <a:t>width : 12vw</a:t>
                      </a:r>
                      <a:endParaRPr sz="900" u="none" cap="none" strike="noStrike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graphicFrame>
        <p:nvGraphicFramePr>
          <p:cNvPr id="490" name="Google Shape;490;g323b607e385_2_81"/>
          <p:cNvGraphicFramePr/>
          <p:nvPr/>
        </p:nvGraphicFramePr>
        <p:xfrm>
          <a:off x="8724888" y="499783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{764BA5C9-6173-4C50-9543-280C31BF8E5A}</a:tableStyleId>
              </a:tblPr>
              <a:tblGrid>
                <a:gridCol w="647700"/>
                <a:gridCol w="1981200"/>
              </a:tblGrid>
              <a:tr h="181975"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/>
                        <a:t>링크</a:t>
                      </a:r>
                      <a:endParaRPr sz="900" u="none" cap="none" strike="noStrike"/>
                    </a:p>
                  </a:txBody>
                  <a:tcPr marT="45725" marB="45725" marR="91450" marL="91450" anchor="ctr"/>
                </a:tc>
                <a:tc hMerge="1"/>
              </a:tr>
              <a:tr h="181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/>
                        <a:t>L01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메인 페이지로 이동</a:t>
                      </a:r>
                      <a:endParaRPr sz="900" u="none" cap="none" strike="noStrike"/>
                    </a:p>
                  </a:txBody>
                  <a:tcPr marT="45725" marB="45725" marR="91450" marL="91450" anchor="ctr"/>
                </a:tc>
              </a:tr>
              <a:tr h="181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/>
                        <a:t>L0</a:t>
                      </a:r>
                      <a:r>
                        <a:rPr lang="en-US" sz="900"/>
                        <a:t>2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900"/>
                        <a:t>공지사항 페이지로 이동  </a:t>
                      </a:r>
                      <a:endParaRPr sz="900"/>
                    </a:p>
                  </a:txBody>
                  <a:tcPr marT="45725" marB="45725" marR="91450" marL="91450" anchor="ctr"/>
                </a:tc>
              </a:tr>
              <a:tr h="181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/>
                        <a:t>L0</a:t>
                      </a:r>
                      <a:r>
                        <a:rPr lang="en-US" sz="900"/>
                        <a:t>3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900"/>
                        <a:t>관리자 정보 페이지로 이동</a:t>
                      </a:r>
                      <a:endParaRPr sz="900"/>
                    </a:p>
                  </a:txBody>
                  <a:tcPr marT="45725" marB="45725" marR="91450" marL="91450" anchor="ctr"/>
                </a:tc>
              </a:tr>
              <a:tr h="181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/>
                        <a:t>L0</a:t>
                      </a:r>
                      <a:r>
                        <a:rPr lang="en-US" sz="900"/>
                        <a:t>4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900"/>
                        <a:t>로그아웃 후 메인페이지 이동</a:t>
                      </a:r>
                      <a:endParaRPr sz="900"/>
                    </a:p>
                  </a:txBody>
                  <a:tcPr marT="45725" marB="45725" marR="91450" marL="91450" anchor="ctr"/>
                </a:tc>
              </a:tr>
              <a:tr h="181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L05</a:t>
                      </a:r>
                      <a:endParaRPr sz="9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900"/>
                        <a:t>API ID (MOVIE/TV) TMDB로 이동</a:t>
                      </a:r>
                      <a:endParaRPr sz="900"/>
                    </a:p>
                  </a:txBody>
                  <a:tcPr marT="45725" marB="45725" marR="91450" marL="91450" anchor="ctr"/>
                </a:tc>
              </a:tr>
              <a:tr h="181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L06</a:t>
                      </a:r>
                      <a:endParaRPr sz="9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API ID (PERSON) TMDB로 이동</a:t>
                      </a:r>
                      <a:endParaRPr sz="900">
                        <a:solidFill>
                          <a:srgbClr val="5891AD"/>
                        </a:solidFill>
                      </a:endParaRPr>
                    </a:p>
                  </a:txBody>
                  <a:tcPr marT="45725" marB="45725" marR="91450" marL="91450" anchor="ctr"/>
                </a:tc>
              </a:tr>
              <a:tr h="181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L07</a:t>
                      </a:r>
                      <a:endParaRPr sz="9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퀴즈 삭제 기능 호출</a:t>
                      </a:r>
                      <a:endParaRPr sz="900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491" name="Google Shape;491;g323b607e385_2_81"/>
          <p:cNvSpPr/>
          <p:nvPr/>
        </p:nvSpPr>
        <p:spPr>
          <a:xfrm>
            <a:off x="6274563" y="1581450"/>
            <a:ext cx="618300" cy="125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latin typeface="Calibri"/>
                <a:ea typeface="Calibri"/>
                <a:cs typeface="Calibri"/>
                <a:sym typeface="Calibri"/>
              </a:rPr>
              <a:t>회원정보</a:t>
            </a:r>
            <a:endParaRPr sz="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2" name="Google Shape;492;g323b607e385_2_81"/>
          <p:cNvSpPr/>
          <p:nvPr/>
        </p:nvSpPr>
        <p:spPr>
          <a:xfrm>
            <a:off x="6935288" y="1581450"/>
            <a:ext cx="502500" cy="125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latin typeface="Calibri"/>
                <a:ea typeface="Calibri"/>
                <a:cs typeface="Calibri"/>
                <a:sym typeface="Calibri"/>
              </a:rPr>
              <a:t>로그아웃</a:t>
            </a:r>
            <a:endParaRPr sz="600"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93" name="Google Shape;493;g323b607e385_2_81"/>
          <p:cNvGraphicFramePr/>
          <p:nvPr/>
        </p:nvGraphicFramePr>
        <p:xfrm>
          <a:off x="3334063" y="2841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{9D440607-E8E6-41B7-AB4E-59839E96FEF7}</a:tableStyleId>
              </a:tblPr>
              <a:tblGrid>
                <a:gridCol w="335875"/>
                <a:gridCol w="335875"/>
                <a:gridCol w="335875"/>
                <a:gridCol w="335875"/>
                <a:gridCol w="335875"/>
                <a:gridCol w="335875"/>
                <a:gridCol w="331875"/>
                <a:gridCol w="339850"/>
                <a:gridCol w="339850"/>
              </a:tblGrid>
              <a:tr h="204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/>
                        <a:t>퀴즈번호</a:t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/>
                        <a:t>타입</a:t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/>
                        <a:t>작품API</a:t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/>
                        <a:t>배우 API</a:t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/>
                        <a:t>도전횟수</a:t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/>
                        <a:t>평균점수</a:t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/>
                        <a:t>평균소요시간</a:t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/>
                        <a:t>정답률</a:t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/>
                        <a:t>삭제버튼위치</a:t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205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/>
                        <a:t>1112</a:t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/>
                        <a:t>movie</a:t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sng"/>
                        <a:t>512</a:t>
                      </a:r>
                      <a:endParaRPr sz="600" u="sng"/>
                    </a:p>
                  </a:txBody>
                  <a:tcPr marT="91425" marB="91425" marR="91425" marL="9142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sng"/>
                        <a:t>481</a:t>
                      </a:r>
                      <a:endParaRPr sz="600" u="sng"/>
                    </a:p>
                  </a:txBody>
                  <a:tcPr marT="91425" marB="91425" marR="91425" marL="9142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/>
                        <a:t>12</a:t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/>
                        <a:t>7.5</a:t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/>
                        <a:t>2.5초</a:t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/>
                        <a:t>84.2%</a:t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sng"/>
                        <a:t>삭제</a:t>
                      </a:r>
                      <a:endParaRPr sz="600" u="sng"/>
                    </a:p>
                  </a:txBody>
                  <a:tcPr marT="91425" marB="91425" marR="91425" marL="9142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5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5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5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94" name="Google Shape;494;g323b607e385_2_81"/>
          <p:cNvSpPr/>
          <p:nvPr/>
        </p:nvSpPr>
        <p:spPr>
          <a:xfrm>
            <a:off x="4053698" y="3810679"/>
            <a:ext cx="288000" cy="288000"/>
          </a:xfrm>
          <a:prstGeom prst="rect">
            <a:avLst/>
          </a:prstGeom>
          <a:solidFill>
            <a:srgbClr val="FF2F92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lang="en-US"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b="0" i="0" sz="7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5" name="Google Shape;495;g323b607e385_2_81"/>
          <p:cNvSpPr/>
          <p:nvPr/>
        </p:nvSpPr>
        <p:spPr>
          <a:xfrm>
            <a:off x="4389573" y="3810679"/>
            <a:ext cx="288000" cy="288000"/>
          </a:xfrm>
          <a:prstGeom prst="rect">
            <a:avLst/>
          </a:prstGeom>
          <a:solidFill>
            <a:srgbClr val="FF2F92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lang="en-US"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b="0" i="0" sz="7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6" name="Google Shape;496;g323b607e385_2_81"/>
          <p:cNvSpPr/>
          <p:nvPr/>
        </p:nvSpPr>
        <p:spPr>
          <a:xfrm>
            <a:off x="6274573" y="3617479"/>
            <a:ext cx="288000" cy="288000"/>
          </a:xfrm>
          <a:prstGeom prst="rect">
            <a:avLst/>
          </a:prstGeom>
          <a:solidFill>
            <a:srgbClr val="FF2F92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lang="en-US"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b="0" i="0" sz="7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323b607e385_2_113"/>
          <p:cNvSpPr txBox="1"/>
          <p:nvPr>
            <p:ph idx="1" type="body"/>
          </p:nvPr>
        </p:nvSpPr>
        <p:spPr>
          <a:xfrm>
            <a:off x="754525" y="567525"/>
            <a:ext cx="7734300" cy="58119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651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rPr lang="en-US" sz="1000"/>
              <a:t>공지사항 관리</a:t>
            </a:r>
            <a:endParaRPr sz="1000"/>
          </a:p>
        </p:txBody>
      </p:sp>
      <p:sp>
        <p:nvSpPr>
          <p:cNvPr id="503" name="Google Shape;503;g323b607e385_2_113"/>
          <p:cNvSpPr/>
          <p:nvPr/>
        </p:nvSpPr>
        <p:spPr>
          <a:xfrm>
            <a:off x="2266487" y="1405131"/>
            <a:ext cx="5158200" cy="8808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4" name="Google Shape;504;g323b607e385_2_113"/>
          <p:cNvSpPr/>
          <p:nvPr/>
        </p:nvSpPr>
        <p:spPr>
          <a:xfrm>
            <a:off x="2264337" y="2286001"/>
            <a:ext cx="956700" cy="3880500"/>
          </a:xfrm>
          <a:prstGeom prst="rect">
            <a:avLst/>
          </a:prstGeom>
          <a:solidFill>
            <a:srgbClr val="E1EFD8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Top10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abc*** 99점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bbc** 89 점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5" name="Google Shape;505;g323b607e385_2_113"/>
          <p:cNvSpPr/>
          <p:nvPr/>
        </p:nvSpPr>
        <p:spPr>
          <a:xfrm>
            <a:off x="6467885" y="2286001"/>
            <a:ext cx="956700" cy="38805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공지사항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1.블라블라…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6" name="Google Shape;506;g323b607e385_2_113"/>
          <p:cNvSpPr/>
          <p:nvPr/>
        </p:nvSpPr>
        <p:spPr>
          <a:xfrm>
            <a:off x="3221182" y="2286000"/>
            <a:ext cx="3244500" cy="3880500"/>
          </a:xfrm>
          <a:prstGeom prst="rect">
            <a:avLst/>
          </a:prstGeom>
          <a:solidFill>
            <a:srgbClr val="DDEAF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Graphical user interface, text, application&#10;&#10;Description automatically generated" id="507" name="Google Shape;507;g323b607e385_2_1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9619" y="795825"/>
            <a:ext cx="8045257" cy="5116411"/>
          </a:xfrm>
          <a:prstGeom prst="rect">
            <a:avLst/>
          </a:prstGeom>
          <a:noFill/>
          <a:ln>
            <a:noFill/>
          </a:ln>
        </p:spPr>
      </p:pic>
      <p:sp>
        <p:nvSpPr>
          <p:cNvPr id="508" name="Google Shape;508;g323b607e385_2_113"/>
          <p:cNvSpPr/>
          <p:nvPr/>
        </p:nvSpPr>
        <p:spPr>
          <a:xfrm>
            <a:off x="1966862" y="1696034"/>
            <a:ext cx="288000" cy="2880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D1</a:t>
            </a:r>
            <a:endParaRPr b="0" i="0" sz="7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9" name="Google Shape;509;g323b607e385_2_113"/>
          <p:cNvSpPr/>
          <p:nvPr/>
        </p:nvSpPr>
        <p:spPr>
          <a:xfrm>
            <a:off x="3450898" y="1696013"/>
            <a:ext cx="2796900" cy="32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Character Quizland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510" name="Google Shape;510;g323b607e385_2_113"/>
          <p:cNvCxnSpPr/>
          <p:nvPr/>
        </p:nvCxnSpPr>
        <p:spPr>
          <a:xfrm>
            <a:off x="2263262" y="1397645"/>
            <a:ext cx="0" cy="886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sp>
        <p:nvSpPr>
          <p:cNvPr id="511" name="Google Shape;511;g323b607e385_2_113"/>
          <p:cNvSpPr/>
          <p:nvPr/>
        </p:nvSpPr>
        <p:spPr>
          <a:xfrm>
            <a:off x="6604868" y="1293438"/>
            <a:ext cx="288000" cy="288000"/>
          </a:xfrm>
          <a:prstGeom prst="rect">
            <a:avLst/>
          </a:prstGeom>
          <a:solidFill>
            <a:srgbClr val="FF2F92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lang="en-US"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b="0" i="0" sz="7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2" name="Google Shape;512;g323b607e385_2_113"/>
          <p:cNvSpPr/>
          <p:nvPr/>
        </p:nvSpPr>
        <p:spPr>
          <a:xfrm>
            <a:off x="7149798" y="1293454"/>
            <a:ext cx="288000" cy="288000"/>
          </a:xfrm>
          <a:prstGeom prst="rect">
            <a:avLst/>
          </a:prstGeom>
          <a:solidFill>
            <a:srgbClr val="FF2F92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lang="en-US"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b="0" i="0" sz="7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3" name="Google Shape;513;g323b607e385_2_113"/>
          <p:cNvSpPr/>
          <p:nvPr/>
        </p:nvSpPr>
        <p:spPr>
          <a:xfrm>
            <a:off x="4699448" y="1499994"/>
            <a:ext cx="288000" cy="288000"/>
          </a:xfrm>
          <a:prstGeom prst="rect">
            <a:avLst/>
          </a:prstGeom>
          <a:solidFill>
            <a:srgbClr val="FF2F92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lang="en-US"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7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14" name="Google Shape;514;g323b607e385_2_113"/>
          <p:cNvCxnSpPr/>
          <p:nvPr/>
        </p:nvCxnSpPr>
        <p:spPr>
          <a:xfrm>
            <a:off x="2263262" y="5495233"/>
            <a:ext cx="9639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515" name="Google Shape;515;g323b607e385_2_113"/>
          <p:cNvCxnSpPr/>
          <p:nvPr/>
        </p:nvCxnSpPr>
        <p:spPr>
          <a:xfrm>
            <a:off x="3227033" y="5492024"/>
            <a:ext cx="32388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516" name="Google Shape;516;g323b607e385_2_113"/>
          <p:cNvCxnSpPr/>
          <p:nvPr/>
        </p:nvCxnSpPr>
        <p:spPr>
          <a:xfrm>
            <a:off x="6465734" y="5490413"/>
            <a:ext cx="9639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sp>
        <p:nvSpPr>
          <p:cNvPr id="517" name="Google Shape;517;g323b607e385_2_113"/>
          <p:cNvSpPr/>
          <p:nvPr/>
        </p:nvSpPr>
        <p:spPr>
          <a:xfrm>
            <a:off x="2595297" y="5202413"/>
            <a:ext cx="288000" cy="2880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D2</a:t>
            </a:r>
            <a:endParaRPr b="0" i="0" sz="7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8" name="Google Shape;518;g323b607e385_2_113"/>
          <p:cNvSpPr/>
          <p:nvPr/>
        </p:nvSpPr>
        <p:spPr>
          <a:xfrm>
            <a:off x="4705350" y="5200816"/>
            <a:ext cx="288000" cy="2880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D3</a:t>
            </a:r>
            <a:endParaRPr b="0" i="0" sz="7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9" name="Google Shape;519;g323b607e385_2_113"/>
          <p:cNvSpPr/>
          <p:nvPr/>
        </p:nvSpPr>
        <p:spPr>
          <a:xfrm>
            <a:off x="6802306" y="5192022"/>
            <a:ext cx="288000" cy="2880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D4</a:t>
            </a:r>
            <a:endParaRPr b="0" i="0" sz="7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0" name="Google Shape;520;g323b607e385_2_113"/>
          <p:cNvSpPr/>
          <p:nvPr/>
        </p:nvSpPr>
        <p:spPr>
          <a:xfrm>
            <a:off x="7434473" y="2286001"/>
            <a:ext cx="288000" cy="288000"/>
          </a:xfrm>
          <a:prstGeom prst="rect">
            <a:avLst/>
          </a:prstGeom>
          <a:solidFill>
            <a:srgbClr val="FF2F92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L6</a:t>
            </a:r>
            <a:endParaRPr b="0" i="0" sz="7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1" name="Google Shape;521;g323b607e385_2_113"/>
          <p:cNvSpPr txBox="1"/>
          <p:nvPr/>
        </p:nvSpPr>
        <p:spPr>
          <a:xfrm>
            <a:off x="5209375" y="2270675"/>
            <a:ext cx="1248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현재 접속자수 : 13명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2" name="Google Shape;522;g323b607e385_2_113"/>
          <p:cNvSpPr txBox="1"/>
          <p:nvPr>
            <p:ph type="title"/>
          </p:nvPr>
        </p:nvSpPr>
        <p:spPr>
          <a:xfrm>
            <a:off x="8724900" y="365125"/>
            <a:ext cx="2628900" cy="56064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  <a:endParaRPr/>
          </a:p>
        </p:txBody>
      </p:sp>
      <p:graphicFrame>
        <p:nvGraphicFramePr>
          <p:cNvPr id="523" name="Google Shape;523;g323b607e385_2_113"/>
          <p:cNvGraphicFramePr/>
          <p:nvPr/>
        </p:nvGraphicFramePr>
        <p:xfrm>
          <a:off x="8724900" y="36512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{764BA5C9-6173-4C50-9543-280C31BF8E5A}</a:tableStyleId>
              </a:tblPr>
              <a:tblGrid>
                <a:gridCol w="657225"/>
                <a:gridCol w="657225"/>
                <a:gridCol w="553625"/>
                <a:gridCol w="760825"/>
              </a:tblGrid>
              <a:tr h="243600">
                <a:tc gridSpan="4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Web UI/UX</a:t>
                      </a:r>
                      <a:endParaRPr sz="900" u="none" cap="none" strike="noStrike"/>
                    </a:p>
                  </a:txBody>
                  <a:tcPr marT="45725" marB="45725" marR="91450" marL="91450" anchor="ctr"/>
                </a:tc>
                <a:tc hMerge="1"/>
                <a:tc hMerge="1"/>
                <a:tc hMerge="1"/>
              </a:tr>
              <a:tr h="243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 u="none" cap="none" strike="noStrike"/>
                        <a:t>화면경로</a:t>
                      </a:r>
                      <a:endParaRPr b="1" sz="900" u="none" cap="none" strike="noStrike"/>
                    </a:p>
                  </a:txBody>
                  <a:tcPr marT="45725" marB="45725" marR="91450" marL="91450" anchor="ctr"/>
                </a:tc>
                <a:tc gridSpan="3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/list</a:t>
                      </a:r>
                      <a:endParaRPr sz="900"/>
                    </a:p>
                  </a:txBody>
                  <a:tcPr marT="45725" marB="45725" marR="91450" marL="91450" anchor="ctr"/>
                </a:tc>
                <a:tc hMerge="1"/>
                <a:tc hMerge="1"/>
              </a:tr>
              <a:tr h="243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 u="none" cap="none" strike="noStrike"/>
                        <a:t>화면명</a:t>
                      </a:r>
                      <a:endParaRPr b="1" sz="900" u="none" cap="none" strike="noStrike"/>
                    </a:p>
                  </a:txBody>
                  <a:tcPr marT="45725" marB="45725" marR="91450" marL="91450" anchor="ctr"/>
                </a:tc>
                <a:tc gridSpan="3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Notice List</a:t>
                      </a:r>
                      <a:endParaRPr/>
                    </a:p>
                  </a:txBody>
                  <a:tcPr marT="45725" marB="45725" marR="91450" marL="91450" anchor="ctr"/>
                </a:tc>
                <a:tc hMerge="1"/>
                <a:tc hMerge="1"/>
              </a:tr>
              <a:tr h="243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 u="none" cap="none" strike="noStrike"/>
                        <a:t>파일명</a:t>
                      </a:r>
                      <a:endParaRPr b="1" sz="900" u="none" cap="none" strike="noStrike"/>
                    </a:p>
                  </a:txBody>
                  <a:tcPr marT="45725" marB="45725" marR="91450" marL="91450" anchor="ctr"/>
                </a:tc>
                <a:tc gridSpan="3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noticeList</a:t>
                      </a:r>
                      <a:endParaRPr sz="900"/>
                    </a:p>
                  </a:txBody>
                  <a:tcPr marT="45725" marB="45725" marR="91450" marL="91450" anchor="ctr"/>
                </a:tc>
                <a:tc hMerge="1"/>
                <a:tc hMerge="1"/>
              </a:tr>
              <a:tr h="243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 u="none" cap="none" strike="noStrike"/>
                        <a:t>연결화면</a:t>
                      </a:r>
                      <a:endParaRPr b="1" sz="900" u="none" cap="none" strike="noStrike"/>
                    </a:p>
                  </a:txBody>
                  <a:tcPr marT="45725" marB="45725" marR="91450" marL="91450" anchor="ctr"/>
                </a:tc>
                <a:tc gridSpan="3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45725" marB="45725" marR="91450" marL="91450" anchor="ctr"/>
                </a:tc>
                <a:tc hMerge="1"/>
                <a:tc hMerge="1"/>
              </a:tr>
              <a:tr h="243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 u="none" cap="none" strike="noStrike"/>
                        <a:t>작성자</a:t>
                      </a:r>
                      <a:endParaRPr b="1" sz="9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한중수</a:t>
                      </a:r>
                      <a:endParaRPr sz="9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 u="none" cap="none" strike="noStrike"/>
                        <a:t>작성일</a:t>
                      </a:r>
                      <a:endParaRPr b="1" sz="9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01/09.2025</a:t>
                      </a:r>
                      <a:endParaRPr sz="900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graphicFrame>
        <p:nvGraphicFramePr>
          <p:cNvPr id="524" name="Google Shape;524;g323b607e385_2_113"/>
          <p:cNvGraphicFramePr/>
          <p:nvPr/>
        </p:nvGraphicFramePr>
        <p:xfrm>
          <a:off x="8724875" y="195479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{764BA5C9-6173-4C50-9543-280C31BF8E5A}</a:tableStyleId>
              </a:tblPr>
              <a:tblGrid>
                <a:gridCol w="671775"/>
                <a:gridCol w="1957150"/>
              </a:tblGrid>
              <a:tr h="301975"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/>
                        <a:t>설명</a:t>
                      </a:r>
                      <a:endParaRPr sz="900" u="none" cap="none" strike="noStrike"/>
                    </a:p>
                  </a:txBody>
                  <a:tcPr marT="45725" marB="45725" marR="91450" marL="91450" anchor="ctr"/>
                </a:tc>
                <a:tc hMerge="1"/>
              </a:tr>
              <a:tr h="321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/>
                        <a:t>D01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900"/>
                        <a:t>로고 및 관리자 정보, 로그아웃</a:t>
                      </a:r>
                      <a:endParaRPr sz="900" u="none" cap="none" strike="noStrike"/>
                    </a:p>
                  </a:txBody>
                  <a:tcPr marT="45725" marB="45725" marR="91450" marL="91450" anchor="ctr"/>
                </a:tc>
              </a:tr>
              <a:tr h="483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/>
                        <a:t>* </a:t>
                      </a:r>
                      <a:r>
                        <a:rPr lang="en-US" sz="900"/>
                        <a:t>width : 70vw, height : 20vh</a:t>
                      </a:r>
                      <a:endParaRPr sz="900" u="none" cap="none" strike="noStrike"/>
                    </a:p>
                  </a:txBody>
                  <a:tcPr marT="45725" marB="45725" marR="91450" marL="91450" anchor="ctr"/>
                </a:tc>
              </a:tr>
              <a:tr h="321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/>
                        <a:t>D02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순위표</a:t>
                      </a:r>
                      <a:endParaRPr sz="900" u="none" cap="none" strike="noStrike"/>
                    </a:p>
                  </a:txBody>
                  <a:tcPr marT="45725" marB="45725" marR="91450" marL="91450" anchor="ctr"/>
                </a:tc>
              </a:tr>
              <a:tr h="321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/>
                        <a:t>* </a:t>
                      </a:r>
                      <a:r>
                        <a:rPr lang="en-US" sz="900"/>
                        <a:t>width : 12vw</a:t>
                      </a:r>
                      <a:endParaRPr sz="900" u="none" cap="none" strike="noStrike"/>
                    </a:p>
                  </a:txBody>
                  <a:tcPr marT="45725" marB="45725" marR="91450" marL="91450" anchor="ctr"/>
                </a:tc>
              </a:tr>
              <a:tr h="321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/>
                        <a:t>D03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공지사항 관리 화면</a:t>
                      </a:r>
                      <a:endParaRPr sz="900"/>
                    </a:p>
                  </a:txBody>
                  <a:tcPr marT="45725" marB="45725" marR="91450" marL="91450" anchor="ctr"/>
                </a:tc>
              </a:tr>
              <a:tr h="321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/>
                        <a:t>* </a:t>
                      </a:r>
                      <a:r>
                        <a:rPr lang="en-US" sz="900"/>
                        <a:t>width : 46vw, height : min 80vh</a:t>
                      </a:r>
                      <a:endParaRPr sz="900" u="none" cap="none" strike="noStrike"/>
                    </a:p>
                  </a:txBody>
                  <a:tcPr marT="45725" marB="45725" marR="91450" marL="91450" anchor="ctr"/>
                </a:tc>
              </a:tr>
              <a:tr h="321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/>
                        <a:t>D04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공지사항 리스트</a:t>
                      </a:r>
                      <a:endParaRPr sz="900" u="none" cap="none" strike="noStrike"/>
                    </a:p>
                  </a:txBody>
                  <a:tcPr marT="45725" marB="45725" marR="91450" marL="91450" anchor="ctr"/>
                </a:tc>
              </a:tr>
              <a:tr h="321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r>
                        <a:rPr lang="en-US" sz="900" u="none" cap="none" strike="noStrike"/>
                        <a:t>* </a:t>
                      </a:r>
                      <a:r>
                        <a:rPr lang="en-US" sz="900"/>
                        <a:t>width : 12vw</a:t>
                      </a:r>
                      <a:endParaRPr sz="900" u="none" cap="none" strike="noStrike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graphicFrame>
        <p:nvGraphicFramePr>
          <p:cNvPr id="525" name="Google Shape;525;g323b607e385_2_113"/>
          <p:cNvGraphicFramePr/>
          <p:nvPr/>
        </p:nvGraphicFramePr>
        <p:xfrm>
          <a:off x="8724888" y="499783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{764BA5C9-6173-4C50-9543-280C31BF8E5A}</a:tableStyleId>
              </a:tblPr>
              <a:tblGrid>
                <a:gridCol w="647700"/>
                <a:gridCol w="1981200"/>
              </a:tblGrid>
              <a:tr h="181975"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/>
                        <a:t>링크</a:t>
                      </a:r>
                      <a:endParaRPr sz="900" u="none" cap="none" strike="noStrike"/>
                    </a:p>
                  </a:txBody>
                  <a:tcPr marT="45725" marB="45725" marR="91450" marL="91450" anchor="ctr"/>
                </a:tc>
                <a:tc hMerge="1"/>
              </a:tr>
              <a:tr h="181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/>
                        <a:t>L01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메인 페이지로 이동</a:t>
                      </a:r>
                      <a:endParaRPr sz="900" u="none" cap="none" strike="noStrike"/>
                    </a:p>
                  </a:txBody>
                  <a:tcPr marT="45725" marB="45725" marR="91450" marL="91450" anchor="ctr"/>
                </a:tc>
              </a:tr>
              <a:tr h="181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L02</a:t>
                      </a:r>
                      <a:endParaRPr sz="9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공지사항 작성페이지로 이동</a:t>
                      </a:r>
                      <a:endParaRPr sz="900"/>
                    </a:p>
                  </a:txBody>
                  <a:tcPr marT="45725" marB="45725" marR="91450" marL="91450" anchor="ctr"/>
                </a:tc>
              </a:tr>
              <a:tr h="181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/>
                        <a:t>L0</a:t>
                      </a:r>
                      <a:r>
                        <a:rPr lang="en-US" sz="900"/>
                        <a:t>3</a:t>
                      </a:r>
                      <a:endParaRPr sz="9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공지사항 수정 페이지</a:t>
                      </a:r>
                      <a:r>
                        <a:rPr lang="en-US" sz="900"/>
                        <a:t>로 이동</a:t>
                      </a:r>
                      <a:endParaRPr sz="900" u="none" cap="none" strike="noStrike"/>
                    </a:p>
                  </a:txBody>
                  <a:tcPr marT="45725" marB="45725" marR="91450" marL="91450" anchor="ctr"/>
                </a:tc>
              </a:tr>
              <a:tr h="181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/>
                        <a:t>L0</a:t>
                      </a:r>
                      <a:r>
                        <a:rPr lang="en-US" sz="900"/>
                        <a:t>4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en-US" sz="900"/>
                        <a:t>관리자 정보 페이지로 이동</a:t>
                      </a:r>
                      <a:endParaRPr sz="900"/>
                    </a:p>
                  </a:txBody>
                  <a:tcPr marT="45725" marB="45725" marR="91450" marL="91450" anchor="ctr"/>
                </a:tc>
              </a:tr>
              <a:tr h="181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/>
                        <a:t>L0</a:t>
                      </a:r>
                      <a:r>
                        <a:rPr lang="en-US" sz="900"/>
                        <a:t>5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로그아웃 후 메인페이지 이동</a:t>
                      </a: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45725" marB="45725" marR="91450" marL="91450" anchor="ctr"/>
                </a:tc>
              </a:tr>
              <a:tr h="181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/>
                        <a:t>L0</a:t>
                      </a:r>
                      <a:r>
                        <a:rPr lang="en-US" sz="900"/>
                        <a:t>6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공지사항 페이지로 이동  </a:t>
                      </a:r>
                      <a:endParaRPr sz="900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526" name="Google Shape;526;g323b607e385_2_113"/>
          <p:cNvSpPr/>
          <p:nvPr/>
        </p:nvSpPr>
        <p:spPr>
          <a:xfrm>
            <a:off x="6274563" y="1581450"/>
            <a:ext cx="618300" cy="125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latin typeface="Calibri"/>
                <a:ea typeface="Calibri"/>
                <a:cs typeface="Calibri"/>
                <a:sym typeface="Calibri"/>
              </a:rPr>
              <a:t>회원정보</a:t>
            </a:r>
            <a:endParaRPr sz="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7" name="Google Shape;527;g323b607e385_2_113"/>
          <p:cNvSpPr/>
          <p:nvPr/>
        </p:nvSpPr>
        <p:spPr>
          <a:xfrm>
            <a:off x="6935288" y="1581450"/>
            <a:ext cx="502500" cy="125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latin typeface="Calibri"/>
                <a:ea typeface="Calibri"/>
                <a:cs typeface="Calibri"/>
                <a:sym typeface="Calibri"/>
              </a:rPr>
              <a:t>로그아웃</a:t>
            </a:r>
            <a:endParaRPr sz="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8" name="Google Shape;528;g323b607e385_2_113"/>
          <p:cNvSpPr/>
          <p:nvPr/>
        </p:nvSpPr>
        <p:spPr>
          <a:xfrm>
            <a:off x="2933173" y="3134901"/>
            <a:ext cx="288000" cy="288000"/>
          </a:xfrm>
          <a:prstGeom prst="rect">
            <a:avLst/>
          </a:prstGeom>
          <a:solidFill>
            <a:srgbClr val="FF2F92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L3</a:t>
            </a:r>
            <a:endParaRPr b="0" i="0" sz="7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529" name="Google Shape;529;g323b607e385_2_113"/>
          <p:cNvGraphicFramePr/>
          <p:nvPr/>
        </p:nvGraphicFramePr>
        <p:xfrm>
          <a:off x="3220950" y="2779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{9D440607-E8E6-41B7-AB4E-59839E96FEF7}</a:tableStyleId>
              </a:tblPr>
              <a:tblGrid>
                <a:gridCol w="539800"/>
                <a:gridCol w="539800"/>
                <a:gridCol w="539800"/>
                <a:gridCol w="539800"/>
                <a:gridCol w="539800"/>
                <a:gridCol w="539800"/>
              </a:tblGrid>
              <a:tr h="319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/>
                        <a:t>코드</a:t>
                      </a:r>
                      <a:endParaRPr sz="6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/>
                        <a:t>관리자</a:t>
                      </a:r>
                      <a:endParaRPr sz="6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/>
                        <a:t>제목</a:t>
                      </a:r>
                      <a:endParaRPr sz="6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/>
                        <a:t>게시일</a:t>
                      </a:r>
                      <a:endParaRPr sz="6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/>
                        <a:t>만료일</a:t>
                      </a:r>
                      <a:endParaRPr sz="6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/>
                        <a:t>상태</a:t>
                      </a:r>
                      <a:endParaRPr sz="6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153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/>
                        <a:t>1212</a:t>
                      </a:r>
                      <a:endParaRPr sz="6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/>
                        <a:t>관리자1</a:t>
                      </a:r>
                      <a:endParaRPr sz="6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/>
                        <a:t>공지3</a:t>
                      </a:r>
                      <a:endParaRPr sz="6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/>
                        <a:t>2025-01-09</a:t>
                      </a:r>
                      <a:endParaRPr sz="6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/>
                        <a:t>2025-02-01</a:t>
                      </a:r>
                      <a:endParaRPr sz="6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/>
                        <a:t>게시중</a:t>
                      </a:r>
                      <a:endParaRPr sz="6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  <a:tr h="145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/>
                        <a:t>1213</a:t>
                      </a:r>
                      <a:endParaRPr sz="6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/>
                        <a:t>관리자1</a:t>
                      </a:r>
                      <a:endParaRPr sz="6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/>
                        <a:t>공지2</a:t>
                      </a:r>
                      <a:endParaRPr sz="6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/>
                        <a:t>2025-01-06</a:t>
                      </a:r>
                      <a:endParaRPr sz="6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/>
                        <a:t>2025-02-05</a:t>
                      </a:r>
                      <a:endParaRPr sz="6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/>
                        <a:t>게시중</a:t>
                      </a:r>
                      <a:endParaRPr sz="6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  <a:tr h="145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/>
                        <a:t>1212</a:t>
                      </a:r>
                      <a:endParaRPr sz="6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/>
                        <a:t>관리자2</a:t>
                      </a:r>
                      <a:endParaRPr sz="6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/>
                        <a:t>공지1</a:t>
                      </a:r>
                      <a:endParaRPr sz="6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/>
                        <a:t>2025-01-01</a:t>
                      </a:r>
                      <a:endParaRPr sz="6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/>
                        <a:t>2025-01-05</a:t>
                      </a:r>
                      <a:endParaRPr sz="6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/>
                        <a:t>만료</a:t>
                      </a:r>
                      <a:endParaRPr sz="6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</a:tr>
              <a:tr h="145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/>
                        <a:t>1212</a:t>
                      </a:r>
                      <a:endParaRPr sz="6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/>
                        <a:t>관리자1</a:t>
                      </a:r>
                      <a:endParaRPr sz="6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/>
                        <a:t>공지4</a:t>
                      </a:r>
                      <a:endParaRPr sz="6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/>
                        <a:t>2025-01-10</a:t>
                      </a:r>
                      <a:endParaRPr sz="6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/>
                        <a:t>2025-01-12</a:t>
                      </a:r>
                      <a:endParaRPr sz="6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/>
                        <a:t>대기</a:t>
                      </a:r>
                      <a:endParaRPr sz="6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45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3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30" name="Google Shape;530;g323b607e385_2_113"/>
          <p:cNvSpPr/>
          <p:nvPr/>
        </p:nvSpPr>
        <p:spPr>
          <a:xfrm>
            <a:off x="3227150" y="2500725"/>
            <a:ext cx="1073400" cy="212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Calibri"/>
                <a:ea typeface="Calibri"/>
                <a:cs typeface="Calibri"/>
                <a:sym typeface="Calibri"/>
              </a:rPr>
              <a:t>공지사항작성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1" name="Google Shape;531;g323b607e385_2_113"/>
          <p:cNvSpPr/>
          <p:nvPr/>
        </p:nvSpPr>
        <p:spPr>
          <a:xfrm>
            <a:off x="4306673" y="2462776"/>
            <a:ext cx="288000" cy="288000"/>
          </a:xfrm>
          <a:prstGeom prst="rect">
            <a:avLst/>
          </a:prstGeom>
          <a:solidFill>
            <a:srgbClr val="FF2F92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L2</a:t>
            </a:r>
            <a:endParaRPr b="0" i="0" sz="7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323b607e385_1_408"/>
          <p:cNvSpPr txBox="1"/>
          <p:nvPr>
            <p:ph idx="1" type="body"/>
          </p:nvPr>
        </p:nvSpPr>
        <p:spPr>
          <a:xfrm>
            <a:off x="754525" y="567525"/>
            <a:ext cx="7734300" cy="58119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651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rPr lang="en-US" sz="1000"/>
              <a:t>공지사항 </a:t>
            </a:r>
            <a:r>
              <a:rPr lang="en-US" sz="1000"/>
              <a:t>작성&amp; 수정</a:t>
            </a:r>
            <a:endParaRPr sz="1000"/>
          </a:p>
        </p:txBody>
      </p:sp>
      <p:sp>
        <p:nvSpPr>
          <p:cNvPr id="538" name="Google Shape;538;g323b607e385_1_408"/>
          <p:cNvSpPr/>
          <p:nvPr/>
        </p:nvSpPr>
        <p:spPr>
          <a:xfrm>
            <a:off x="2266487" y="1405131"/>
            <a:ext cx="5158200" cy="8808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9" name="Google Shape;539;g323b607e385_1_408"/>
          <p:cNvSpPr/>
          <p:nvPr/>
        </p:nvSpPr>
        <p:spPr>
          <a:xfrm>
            <a:off x="2264337" y="2286001"/>
            <a:ext cx="956700" cy="3880500"/>
          </a:xfrm>
          <a:prstGeom prst="rect">
            <a:avLst/>
          </a:prstGeom>
          <a:solidFill>
            <a:srgbClr val="E1EFD8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Top10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abc*** 99점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bbc** 89 점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0" name="Google Shape;540;g323b607e385_1_408"/>
          <p:cNvSpPr/>
          <p:nvPr/>
        </p:nvSpPr>
        <p:spPr>
          <a:xfrm>
            <a:off x="6467885" y="2286001"/>
            <a:ext cx="956700" cy="38805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공지사항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1.블라블라…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1" name="Google Shape;541;g323b607e385_1_408"/>
          <p:cNvSpPr/>
          <p:nvPr/>
        </p:nvSpPr>
        <p:spPr>
          <a:xfrm>
            <a:off x="3221182" y="2286000"/>
            <a:ext cx="3244500" cy="3880500"/>
          </a:xfrm>
          <a:prstGeom prst="rect">
            <a:avLst/>
          </a:prstGeom>
          <a:solidFill>
            <a:srgbClr val="DDEAF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Graphical user interface, text, application&#10;&#10;Description automatically generated" id="542" name="Google Shape;542;g323b607e385_1_40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9644" y="801275"/>
            <a:ext cx="8045257" cy="5116411"/>
          </a:xfrm>
          <a:prstGeom prst="rect">
            <a:avLst/>
          </a:prstGeom>
          <a:noFill/>
          <a:ln>
            <a:noFill/>
          </a:ln>
        </p:spPr>
      </p:pic>
      <p:sp>
        <p:nvSpPr>
          <p:cNvPr id="543" name="Google Shape;543;g323b607e385_1_408"/>
          <p:cNvSpPr/>
          <p:nvPr/>
        </p:nvSpPr>
        <p:spPr>
          <a:xfrm>
            <a:off x="1966862" y="1696034"/>
            <a:ext cx="288000" cy="2880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D1</a:t>
            </a:r>
            <a:endParaRPr b="0" i="0" sz="7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4" name="Google Shape;544;g323b607e385_1_408"/>
          <p:cNvSpPr/>
          <p:nvPr/>
        </p:nvSpPr>
        <p:spPr>
          <a:xfrm>
            <a:off x="3450898" y="1696013"/>
            <a:ext cx="2796900" cy="32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Character Quizland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545" name="Google Shape;545;g323b607e385_1_408"/>
          <p:cNvCxnSpPr/>
          <p:nvPr/>
        </p:nvCxnSpPr>
        <p:spPr>
          <a:xfrm>
            <a:off x="2263262" y="1397645"/>
            <a:ext cx="0" cy="886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sp>
        <p:nvSpPr>
          <p:cNvPr id="546" name="Google Shape;546;g323b607e385_1_408"/>
          <p:cNvSpPr/>
          <p:nvPr/>
        </p:nvSpPr>
        <p:spPr>
          <a:xfrm>
            <a:off x="6604868" y="1293438"/>
            <a:ext cx="288000" cy="288000"/>
          </a:xfrm>
          <a:prstGeom prst="rect">
            <a:avLst/>
          </a:prstGeom>
          <a:solidFill>
            <a:srgbClr val="FF2F92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lang="en-US"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b="0" i="0" sz="7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7" name="Google Shape;547;g323b607e385_1_408"/>
          <p:cNvSpPr/>
          <p:nvPr/>
        </p:nvSpPr>
        <p:spPr>
          <a:xfrm>
            <a:off x="7149798" y="1293454"/>
            <a:ext cx="288000" cy="288000"/>
          </a:xfrm>
          <a:prstGeom prst="rect">
            <a:avLst/>
          </a:prstGeom>
          <a:solidFill>
            <a:srgbClr val="FF2F92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lang="en-US"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b="0" i="0" sz="7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8" name="Google Shape;548;g323b607e385_1_408"/>
          <p:cNvSpPr/>
          <p:nvPr/>
        </p:nvSpPr>
        <p:spPr>
          <a:xfrm>
            <a:off x="4699448" y="1499994"/>
            <a:ext cx="288000" cy="288000"/>
          </a:xfrm>
          <a:prstGeom prst="rect">
            <a:avLst/>
          </a:prstGeom>
          <a:solidFill>
            <a:srgbClr val="FF2F92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lang="en-US"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7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49" name="Google Shape;549;g323b607e385_1_408"/>
          <p:cNvCxnSpPr/>
          <p:nvPr/>
        </p:nvCxnSpPr>
        <p:spPr>
          <a:xfrm>
            <a:off x="2263262" y="5495233"/>
            <a:ext cx="9639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550" name="Google Shape;550;g323b607e385_1_408"/>
          <p:cNvCxnSpPr/>
          <p:nvPr/>
        </p:nvCxnSpPr>
        <p:spPr>
          <a:xfrm>
            <a:off x="3227033" y="5492024"/>
            <a:ext cx="32388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551" name="Google Shape;551;g323b607e385_1_408"/>
          <p:cNvCxnSpPr/>
          <p:nvPr/>
        </p:nvCxnSpPr>
        <p:spPr>
          <a:xfrm>
            <a:off x="6465734" y="5490413"/>
            <a:ext cx="9639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sp>
        <p:nvSpPr>
          <p:cNvPr id="552" name="Google Shape;552;g323b607e385_1_408"/>
          <p:cNvSpPr/>
          <p:nvPr/>
        </p:nvSpPr>
        <p:spPr>
          <a:xfrm>
            <a:off x="2595297" y="5202413"/>
            <a:ext cx="288000" cy="2880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D2</a:t>
            </a:r>
            <a:endParaRPr b="0" i="0" sz="7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3" name="Google Shape;553;g323b607e385_1_408"/>
          <p:cNvSpPr/>
          <p:nvPr/>
        </p:nvSpPr>
        <p:spPr>
          <a:xfrm>
            <a:off x="4705350" y="5200816"/>
            <a:ext cx="288000" cy="2880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D3</a:t>
            </a:r>
            <a:endParaRPr b="0" i="0" sz="7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4" name="Google Shape;554;g323b607e385_1_408"/>
          <p:cNvSpPr/>
          <p:nvPr/>
        </p:nvSpPr>
        <p:spPr>
          <a:xfrm>
            <a:off x="6802306" y="5192022"/>
            <a:ext cx="288000" cy="2880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D4</a:t>
            </a:r>
            <a:endParaRPr b="0" i="0" sz="7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5" name="Google Shape;555;g323b607e385_1_408"/>
          <p:cNvSpPr/>
          <p:nvPr/>
        </p:nvSpPr>
        <p:spPr>
          <a:xfrm>
            <a:off x="7434473" y="2286001"/>
            <a:ext cx="288000" cy="288000"/>
          </a:xfrm>
          <a:prstGeom prst="rect">
            <a:avLst/>
          </a:prstGeom>
          <a:solidFill>
            <a:srgbClr val="FF2F92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L4</a:t>
            </a:r>
            <a:endParaRPr b="0" i="0" sz="7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6" name="Google Shape;556;g323b607e385_1_408"/>
          <p:cNvSpPr txBox="1"/>
          <p:nvPr/>
        </p:nvSpPr>
        <p:spPr>
          <a:xfrm>
            <a:off x="5209375" y="2270675"/>
            <a:ext cx="1248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현재 접속자수 : 13명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7" name="Google Shape;557;g323b607e385_1_408"/>
          <p:cNvSpPr txBox="1"/>
          <p:nvPr>
            <p:ph type="title"/>
          </p:nvPr>
        </p:nvSpPr>
        <p:spPr>
          <a:xfrm>
            <a:off x="8724900" y="365125"/>
            <a:ext cx="2628900" cy="56064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  <a:endParaRPr/>
          </a:p>
        </p:txBody>
      </p:sp>
      <p:graphicFrame>
        <p:nvGraphicFramePr>
          <p:cNvPr id="558" name="Google Shape;558;g323b607e385_1_408"/>
          <p:cNvGraphicFramePr/>
          <p:nvPr/>
        </p:nvGraphicFramePr>
        <p:xfrm>
          <a:off x="8724900" y="36512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{764BA5C9-6173-4C50-9543-280C31BF8E5A}</a:tableStyleId>
              </a:tblPr>
              <a:tblGrid>
                <a:gridCol w="657225"/>
                <a:gridCol w="657225"/>
                <a:gridCol w="553625"/>
                <a:gridCol w="760825"/>
              </a:tblGrid>
              <a:tr h="243600">
                <a:tc gridSpan="4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Web UI/UX</a:t>
                      </a:r>
                      <a:endParaRPr sz="900" u="none" cap="none" strike="noStrike"/>
                    </a:p>
                  </a:txBody>
                  <a:tcPr marT="45725" marB="45725" marR="91450" marL="91450" anchor="ctr"/>
                </a:tc>
                <a:tc hMerge="1"/>
                <a:tc hMerge="1"/>
                <a:tc hMerge="1"/>
              </a:tr>
              <a:tr h="243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 u="none" cap="none" strike="noStrike"/>
                        <a:t>화면경로</a:t>
                      </a:r>
                      <a:endParaRPr b="1" sz="900" u="none" cap="none" strike="noStrike"/>
                    </a:p>
                  </a:txBody>
                  <a:tcPr marT="45725" marB="45725" marR="91450" marL="91450" anchor="ctr"/>
                </a:tc>
                <a:tc gridSpan="3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/notice</a:t>
                      </a:r>
                      <a:endParaRPr sz="900"/>
                    </a:p>
                  </a:txBody>
                  <a:tcPr marT="45725" marB="45725" marR="91450" marL="91450" anchor="ctr"/>
                </a:tc>
                <a:tc hMerge="1"/>
                <a:tc hMerge="1"/>
              </a:tr>
              <a:tr h="243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 u="none" cap="none" strike="noStrike"/>
                        <a:t>화면명</a:t>
                      </a:r>
                      <a:endParaRPr b="1" sz="900" u="none" cap="none" strike="noStrike"/>
                    </a:p>
                  </a:txBody>
                  <a:tcPr marT="45725" marB="45725" marR="91450" marL="91450" anchor="ctr"/>
                </a:tc>
                <a:tc gridSpan="3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Notice</a:t>
                      </a:r>
                      <a:endParaRPr/>
                    </a:p>
                  </a:txBody>
                  <a:tcPr marT="45725" marB="45725" marR="91450" marL="91450" anchor="ctr"/>
                </a:tc>
                <a:tc hMerge="1"/>
                <a:tc hMerge="1"/>
              </a:tr>
              <a:tr h="243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 u="none" cap="none" strike="noStrike"/>
                        <a:t>파일명</a:t>
                      </a:r>
                      <a:endParaRPr b="1" sz="900" u="none" cap="none" strike="noStrike"/>
                    </a:p>
                  </a:txBody>
                  <a:tcPr marT="45725" marB="45725" marR="91450" marL="91450" anchor="ctr"/>
                </a:tc>
                <a:tc gridSpan="3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notice</a:t>
                      </a:r>
                      <a:endParaRPr sz="900"/>
                    </a:p>
                  </a:txBody>
                  <a:tcPr marT="45725" marB="45725" marR="91450" marL="91450" anchor="ctr"/>
                </a:tc>
                <a:tc hMerge="1"/>
                <a:tc hMerge="1"/>
              </a:tr>
              <a:tr h="243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 u="none" cap="none" strike="noStrike"/>
                        <a:t>연결화면</a:t>
                      </a:r>
                      <a:endParaRPr b="1" sz="900" u="none" cap="none" strike="noStrike"/>
                    </a:p>
                  </a:txBody>
                  <a:tcPr marT="45725" marB="45725" marR="91450" marL="91450" anchor="ctr"/>
                </a:tc>
                <a:tc gridSpan="3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45725" marB="45725" marR="91450" marL="91450" anchor="ctr"/>
                </a:tc>
                <a:tc hMerge="1"/>
                <a:tc hMerge="1"/>
              </a:tr>
              <a:tr h="243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 u="none" cap="none" strike="noStrike"/>
                        <a:t>작성자</a:t>
                      </a:r>
                      <a:endParaRPr b="1" sz="9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한중수</a:t>
                      </a:r>
                      <a:endParaRPr sz="9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 u="none" cap="none" strike="noStrike"/>
                        <a:t>작성일</a:t>
                      </a:r>
                      <a:endParaRPr b="1" sz="9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01/09.2025</a:t>
                      </a:r>
                      <a:endParaRPr sz="900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graphicFrame>
        <p:nvGraphicFramePr>
          <p:cNvPr id="559" name="Google Shape;559;g323b607e385_1_408"/>
          <p:cNvGraphicFramePr/>
          <p:nvPr/>
        </p:nvGraphicFramePr>
        <p:xfrm>
          <a:off x="8724875" y="195479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{764BA5C9-6173-4C50-9543-280C31BF8E5A}</a:tableStyleId>
              </a:tblPr>
              <a:tblGrid>
                <a:gridCol w="671775"/>
                <a:gridCol w="1957150"/>
              </a:tblGrid>
              <a:tr h="301975"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/>
                        <a:t>설명</a:t>
                      </a:r>
                      <a:endParaRPr sz="900" u="none" cap="none" strike="noStrike"/>
                    </a:p>
                  </a:txBody>
                  <a:tcPr marT="45725" marB="45725" marR="91450" marL="91450" anchor="ctr"/>
                </a:tc>
                <a:tc hMerge="1"/>
              </a:tr>
              <a:tr h="321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/>
                        <a:t>D01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900"/>
                        <a:t>로고 및 관리자 정보, 로그아웃</a:t>
                      </a:r>
                      <a:endParaRPr sz="900" u="none" cap="none" strike="noStrike"/>
                    </a:p>
                  </a:txBody>
                  <a:tcPr marT="45725" marB="45725" marR="91450" marL="91450" anchor="ctr"/>
                </a:tc>
              </a:tr>
              <a:tr h="483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/>
                        <a:t>* </a:t>
                      </a:r>
                      <a:r>
                        <a:rPr lang="en-US" sz="900"/>
                        <a:t>width : 70vw, height : 20vh</a:t>
                      </a:r>
                      <a:endParaRPr sz="900" u="none" cap="none" strike="noStrike"/>
                    </a:p>
                  </a:txBody>
                  <a:tcPr marT="45725" marB="45725" marR="91450" marL="91450" anchor="ctr"/>
                </a:tc>
              </a:tr>
              <a:tr h="321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/>
                        <a:t>D02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순위표</a:t>
                      </a:r>
                      <a:endParaRPr sz="900" u="none" cap="none" strike="noStrike"/>
                    </a:p>
                  </a:txBody>
                  <a:tcPr marT="45725" marB="45725" marR="91450" marL="91450" anchor="ctr"/>
                </a:tc>
              </a:tr>
              <a:tr h="321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/>
                        <a:t>* </a:t>
                      </a:r>
                      <a:r>
                        <a:rPr lang="en-US" sz="900"/>
                        <a:t>width : 12vw</a:t>
                      </a:r>
                      <a:endParaRPr sz="900" u="none" cap="none" strike="noStrike"/>
                    </a:p>
                  </a:txBody>
                  <a:tcPr marT="45725" marB="45725" marR="91450" marL="91450" anchor="ctr"/>
                </a:tc>
              </a:tr>
              <a:tr h="321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/>
                        <a:t>D03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공지사항 작성 화면</a:t>
                      </a:r>
                      <a:endParaRPr sz="900" u="none" cap="none" strike="noStrike"/>
                    </a:p>
                  </a:txBody>
                  <a:tcPr marT="45725" marB="45725" marR="91450" marL="91450" anchor="ctr"/>
                </a:tc>
              </a:tr>
              <a:tr h="321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/>
                        <a:t>* </a:t>
                      </a:r>
                      <a:r>
                        <a:rPr lang="en-US" sz="900"/>
                        <a:t>width : 46vw, height : min 80vh</a:t>
                      </a:r>
                      <a:endParaRPr sz="900" u="none" cap="none" strike="noStrike"/>
                    </a:p>
                  </a:txBody>
                  <a:tcPr marT="45725" marB="45725" marR="91450" marL="91450" anchor="ctr"/>
                </a:tc>
              </a:tr>
              <a:tr h="321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/>
                        <a:t>D04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공지사항 리스트</a:t>
                      </a:r>
                      <a:endParaRPr sz="900" u="none" cap="none" strike="noStrike"/>
                    </a:p>
                  </a:txBody>
                  <a:tcPr marT="45725" marB="45725" marR="91450" marL="91450" anchor="ctr"/>
                </a:tc>
              </a:tr>
              <a:tr h="321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r>
                        <a:rPr lang="en-US" sz="900" u="none" cap="none" strike="noStrike"/>
                        <a:t>* </a:t>
                      </a:r>
                      <a:r>
                        <a:rPr lang="en-US" sz="900"/>
                        <a:t>width : 12vw</a:t>
                      </a:r>
                      <a:endParaRPr sz="900" u="none" cap="none" strike="noStrike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graphicFrame>
        <p:nvGraphicFramePr>
          <p:cNvPr id="560" name="Google Shape;560;g323b607e385_1_408"/>
          <p:cNvGraphicFramePr/>
          <p:nvPr/>
        </p:nvGraphicFramePr>
        <p:xfrm>
          <a:off x="8724888" y="499783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{764BA5C9-6173-4C50-9543-280C31BF8E5A}</a:tableStyleId>
              </a:tblPr>
              <a:tblGrid>
                <a:gridCol w="647700"/>
                <a:gridCol w="1981200"/>
              </a:tblGrid>
              <a:tr h="181975"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/>
                        <a:t>링크</a:t>
                      </a:r>
                      <a:endParaRPr sz="900" u="none" cap="none" strike="noStrike"/>
                    </a:p>
                  </a:txBody>
                  <a:tcPr marT="45725" marB="45725" marR="91450" marL="91450" anchor="ctr"/>
                </a:tc>
                <a:tc hMerge="1"/>
              </a:tr>
              <a:tr h="181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/>
                        <a:t>L01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메인 페이지로 이동</a:t>
                      </a:r>
                      <a:endParaRPr sz="900" u="none" cap="none" strike="noStrike"/>
                    </a:p>
                  </a:txBody>
                  <a:tcPr marT="45725" marB="45725" marR="91450" marL="91450" anchor="ctr"/>
                </a:tc>
              </a:tr>
              <a:tr h="181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/>
                        <a:t>L02</a:t>
                      </a:r>
                      <a:endParaRPr sz="9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작성 또는 수정 호출</a:t>
                      </a:r>
                      <a:endParaRPr sz="900" u="none" cap="none" strike="noStrike"/>
                    </a:p>
                  </a:txBody>
                  <a:tcPr marT="45725" marB="45725" marR="91450" marL="91450" anchor="ctr"/>
                </a:tc>
              </a:tr>
              <a:tr h="181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/>
                        <a:t>L03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공지사항</a:t>
                      </a:r>
                      <a:r>
                        <a:rPr lang="en-US" sz="900"/>
                        <a:t> 리스트 페이지로 이동 </a:t>
                      </a:r>
                      <a:r>
                        <a:rPr lang="en-US" sz="900"/>
                        <a:t>또는 삭제 호출</a:t>
                      </a:r>
                      <a:endParaRPr sz="900"/>
                    </a:p>
                  </a:txBody>
                  <a:tcPr marT="45725" marB="45725" marR="91450" marL="91450" anchor="ctr"/>
                </a:tc>
              </a:tr>
              <a:tr h="181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/>
                        <a:t>L0</a:t>
                      </a:r>
                      <a:r>
                        <a:rPr lang="en-US" sz="900"/>
                        <a:t>4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공지사항 페이지로 이동  </a:t>
                      </a:r>
                      <a:endParaRPr sz="900"/>
                    </a:p>
                  </a:txBody>
                  <a:tcPr marT="45725" marB="45725" marR="91450" marL="91450" anchor="ctr"/>
                </a:tc>
              </a:tr>
              <a:tr h="181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L05</a:t>
                      </a:r>
                      <a:endParaRPr sz="9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관리자 정보 페이지로 이동</a:t>
                      </a:r>
                      <a:endParaRPr sz="900"/>
                    </a:p>
                  </a:txBody>
                  <a:tcPr marT="45725" marB="45725" marR="91450" marL="91450" anchor="ctr"/>
                </a:tc>
              </a:tr>
              <a:tr h="181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L06</a:t>
                      </a:r>
                      <a:endParaRPr sz="9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로그아웃 후 메인페이지 이동</a:t>
                      </a:r>
                      <a:endParaRPr sz="900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561" name="Google Shape;561;g323b607e385_1_408"/>
          <p:cNvSpPr/>
          <p:nvPr/>
        </p:nvSpPr>
        <p:spPr>
          <a:xfrm>
            <a:off x="6274563" y="1581450"/>
            <a:ext cx="618300" cy="125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latin typeface="Calibri"/>
                <a:ea typeface="Calibri"/>
                <a:cs typeface="Calibri"/>
                <a:sym typeface="Calibri"/>
              </a:rPr>
              <a:t>회원정보</a:t>
            </a:r>
            <a:endParaRPr sz="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2" name="Google Shape;562;g323b607e385_1_408"/>
          <p:cNvSpPr/>
          <p:nvPr/>
        </p:nvSpPr>
        <p:spPr>
          <a:xfrm>
            <a:off x="6935288" y="1581450"/>
            <a:ext cx="502500" cy="125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latin typeface="Calibri"/>
                <a:ea typeface="Calibri"/>
                <a:cs typeface="Calibri"/>
                <a:sym typeface="Calibri"/>
              </a:rPr>
              <a:t>로그아웃</a:t>
            </a:r>
            <a:endParaRPr sz="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3" name="Google Shape;563;g323b607e385_1_408"/>
          <p:cNvSpPr/>
          <p:nvPr/>
        </p:nvSpPr>
        <p:spPr>
          <a:xfrm>
            <a:off x="3819186" y="4975276"/>
            <a:ext cx="288000" cy="288000"/>
          </a:xfrm>
          <a:prstGeom prst="rect">
            <a:avLst/>
          </a:prstGeom>
          <a:solidFill>
            <a:srgbClr val="FF2F92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L2</a:t>
            </a:r>
            <a:endParaRPr b="0" i="0" sz="7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4" name="Google Shape;564;g323b607e385_1_408"/>
          <p:cNvSpPr/>
          <p:nvPr/>
        </p:nvSpPr>
        <p:spPr>
          <a:xfrm>
            <a:off x="4949750" y="4670400"/>
            <a:ext cx="1410300" cy="326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Calibri"/>
                <a:ea typeface="Calibri"/>
                <a:cs typeface="Calibri"/>
                <a:sym typeface="Calibri"/>
              </a:rPr>
              <a:t>취소</a:t>
            </a:r>
            <a:r>
              <a:rPr lang="en-US" sz="800">
                <a:latin typeface="Calibri"/>
                <a:ea typeface="Calibri"/>
                <a:cs typeface="Calibri"/>
                <a:sym typeface="Calibri"/>
              </a:rPr>
              <a:t>(수정시 </a:t>
            </a:r>
            <a:r>
              <a:rPr lang="en-US" sz="800">
                <a:latin typeface="Calibri"/>
                <a:ea typeface="Calibri"/>
                <a:cs typeface="Calibri"/>
                <a:sym typeface="Calibri"/>
              </a:rPr>
              <a:t>삭제</a:t>
            </a:r>
            <a:r>
              <a:rPr lang="en-US" sz="800">
                <a:latin typeface="Calibri"/>
                <a:ea typeface="Calibri"/>
                <a:cs typeface="Calibri"/>
                <a:sym typeface="Calibri"/>
              </a:rPr>
              <a:t>)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5" name="Google Shape;565;g323b607e385_1_408"/>
          <p:cNvSpPr/>
          <p:nvPr/>
        </p:nvSpPr>
        <p:spPr>
          <a:xfrm>
            <a:off x="3328850" y="3065850"/>
            <a:ext cx="3031200" cy="1129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Calibri"/>
                <a:ea typeface="Calibri"/>
                <a:cs typeface="Calibri"/>
                <a:sym typeface="Calibri"/>
              </a:rPr>
              <a:t>공지사항</a:t>
            </a:r>
            <a:r>
              <a:rPr lang="en-US" sz="800">
                <a:latin typeface="Calibri"/>
                <a:ea typeface="Calibri"/>
                <a:cs typeface="Calibri"/>
                <a:sym typeface="Calibri"/>
              </a:rPr>
              <a:t>내용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6" name="Google Shape;566;g323b607e385_1_408"/>
          <p:cNvSpPr/>
          <p:nvPr/>
        </p:nvSpPr>
        <p:spPr>
          <a:xfrm>
            <a:off x="3328850" y="2593775"/>
            <a:ext cx="3031200" cy="326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Calibri"/>
                <a:ea typeface="Calibri"/>
                <a:cs typeface="Calibri"/>
                <a:sym typeface="Calibri"/>
              </a:rPr>
              <a:t>공지사항제목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7" name="Google Shape;567;g323b607e385_1_408"/>
          <p:cNvSpPr/>
          <p:nvPr/>
        </p:nvSpPr>
        <p:spPr>
          <a:xfrm>
            <a:off x="3342750" y="4680325"/>
            <a:ext cx="1410300" cy="326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Calibri"/>
                <a:ea typeface="Calibri"/>
                <a:cs typeface="Calibri"/>
                <a:sym typeface="Calibri"/>
              </a:rPr>
              <a:t>작성완료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8" name="Google Shape;568;g323b607e385_1_408"/>
          <p:cNvSpPr/>
          <p:nvPr/>
        </p:nvSpPr>
        <p:spPr>
          <a:xfrm>
            <a:off x="3342750" y="4274488"/>
            <a:ext cx="1410300" cy="326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Calibri"/>
                <a:ea typeface="Calibri"/>
                <a:cs typeface="Calibri"/>
                <a:sym typeface="Calibri"/>
              </a:rPr>
              <a:t>게시날짜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9" name="Google Shape;569;g323b607e385_1_408"/>
          <p:cNvSpPr/>
          <p:nvPr/>
        </p:nvSpPr>
        <p:spPr>
          <a:xfrm>
            <a:off x="4949750" y="4269525"/>
            <a:ext cx="1410300" cy="326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Calibri"/>
                <a:ea typeface="Calibri"/>
                <a:cs typeface="Calibri"/>
                <a:sym typeface="Calibri"/>
              </a:rPr>
              <a:t>만료날짜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0" name="Google Shape;570;g323b607e385_1_408"/>
          <p:cNvSpPr/>
          <p:nvPr/>
        </p:nvSpPr>
        <p:spPr>
          <a:xfrm>
            <a:off x="5510898" y="4975264"/>
            <a:ext cx="288000" cy="288000"/>
          </a:xfrm>
          <a:prstGeom prst="rect">
            <a:avLst/>
          </a:prstGeom>
          <a:solidFill>
            <a:srgbClr val="FF2F92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L3</a:t>
            </a:r>
            <a:endParaRPr b="0" i="0" sz="7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23b607e385_1_499"/>
          <p:cNvSpPr txBox="1"/>
          <p:nvPr>
            <p:ph type="title"/>
          </p:nvPr>
        </p:nvSpPr>
        <p:spPr>
          <a:xfrm>
            <a:off x="8724900" y="365125"/>
            <a:ext cx="2628900" cy="56064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  <a:endParaRPr/>
          </a:p>
        </p:txBody>
      </p:sp>
      <p:sp>
        <p:nvSpPr>
          <p:cNvPr id="96" name="Google Shape;96;g323b607e385_1_499"/>
          <p:cNvSpPr txBox="1"/>
          <p:nvPr>
            <p:ph idx="1" type="body"/>
          </p:nvPr>
        </p:nvSpPr>
        <p:spPr>
          <a:xfrm>
            <a:off x="754525" y="567525"/>
            <a:ext cx="7734300" cy="58119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651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rPr lang="en-US" sz="1000"/>
              <a:t>시작 화면</a:t>
            </a:r>
            <a:endParaRPr sz="1000"/>
          </a:p>
        </p:txBody>
      </p:sp>
      <p:graphicFrame>
        <p:nvGraphicFramePr>
          <p:cNvPr id="97" name="Google Shape;97;g323b607e385_1_499"/>
          <p:cNvGraphicFramePr/>
          <p:nvPr/>
        </p:nvGraphicFramePr>
        <p:xfrm>
          <a:off x="8724900" y="36512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{764BA5C9-6173-4C50-9543-280C31BF8E5A}</a:tableStyleId>
              </a:tblPr>
              <a:tblGrid>
                <a:gridCol w="657225"/>
                <a:gridCol w="657225"/>
                <a:gridCol w="595075"/>
                <a:gridCol w="719375"/>
              </a:tblGrid>
              <a:tr h="243600">
                <a:tc gridSpan="4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Web UI/UX</a:t>
                      </a:r>
                      <a:endParaRPr sz="900" u="none" cap="none" strike="noStrike"/>
                    </a:p>
                  </a:txBody>
                  <a:tcPr marT="45725" marB="45725" marR="91450" marL="91450" anchor="ctr"/>
                </a:tc>
                <a:tc hMerge="1"/>
                <a:tc hMerge="1"/>
                <a:tc hMerge="1"/>
              </a:tr>
              <a:tr h="243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 u="none" cap="none" strike="noStrike"/>
                        <a:t>화면경로</a:t>
                      </a:r>
                      <a:endParaRPr b="1" sz="900" u="none" cap="none" strike="noStrike"/>
                    </a:p>
                  </a:txBody>
                  <a:tcPr marT="45725" marB="45725" marR="91450" marL="91450" anchor="ctr"/>
                </a:tc>
                <a:tc gridSpan="3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/</a:t>
                      </a:r>
                      <a:endParaRPr sz="900" u="none" cap="none" strike="noStrike"/>
                    </a:p>
                  </a:txBody>
                  <a:tcPr marT="45725" marB="45725" marR="91450" marL="91450" anchor="ctr"/>
                </a:tc>
                <a:tc hMerge="1"/>
                <a:tc hMerge="1"/>
              </a:tr>
              <a:tr h="243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 u="none" cap="none" strike="noStrike"/>
                        <a:t>화면명</a:t>
                      </a:r>
                      <a:endParaRPr b="1" sz="900" u="none" cap="none" strike="noStrike"/>
                    </a:p>
                  </a:txBody>
                  <a:tcPr marT="45725" marB="45725" marR="91450" marL="91450" anchor="ctr"/>
                </a:tc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Character Quizland</a:t>
                      </a:r>
                      <a:endParaRPr sz="900"/>
                    </a:p>
                  </a:txBody>
                  <a:tcPr marT="45725" marB="45725" marR="91450" marL="91450" anchor="ctr"/>
                </a:tc>
                <a:tc hMerge="1"/>
                <a:tc hMerge="1"/>
              </a:tr>
              <a:tr h="243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 u="none" cap="none" strike="noStrike"/>
                        <a:t>파일명</a:t>
                      </a:r>
                      <a:endParaRPr b="1" sz="900" u="none" cap="none" strike="noStrike"/>
                    </a:p>
                  </a:txBody>
                  <a:tcPr marT="45725" marB="45725" marR="91450" marL="91450" anchor="ctr"/>
                </a:tc>
                <a:tc gridSpan="3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/>
                        <a:t>main</a:t>
                      </a:r>
                      <a:endParaRPr/>
                    </a:p>
                  </a:txBody>
                  <a:tcPr marT="45725" marB="45725" marR="91450" marL="91450" anchor="ctr"/>
                </a:tc>
                <a:tc hMerge="1"/>
                <a:tc hMerge="1"/>
              </a:tr>
              <a:tr h="243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 u="none" cap="none" strike="noStrike"/>
                        <a:t>연결화면</a:t>
                      </a:r>
                      <a:endParaRPr b="1" sz="900" u="none" cap="none" strike="noStrike"/>
                    </a:p>
                  </a:txBody>
                  <a:tcPr marT="45725" marB="45725" marR="91450" marL="91450" anchor="ctr"/>
                </a:tc>
                <a:tc gridSpan="3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45725" marB="45725" marR="91450" marL="91450" anchor="ctr"/>
                </a:tc>
                <a:tc hMerge="1"/>
                <a:tc hMerge="1"/>
              </a:tr>
              <a:tr h="243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 u="none" cap="none" strike="noStrike"/>
                        <a:t>작성자</a:t>
                      </a:r>
                      <a:endParaRPr b="1" sz="9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한중수</a:t>
                      </a:r>
                      <a:endParaRPr sz="9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 u="none" cap="none" strike="noStrike"/>
                        <a:t>작성일</a:t>
                      </a:r>
                      <a:endParaRPr b="1" sz="9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01</a:t>
                      </a:r>
                      <a:r>
                        <a:rPr lang="en-US" sz="900" u="none" cap="none" strike="noStrike"/>
                        <a:t>/</a:t>
                      </a:r>
                      <a:r>
                        <a:rPr lang="en-US" sz="900"/>
                        <a:t>09</a:t>
                      </a:r>
                      <a:r>
                        <a:rPr lang="en-US" sz="900" u="none" cap="none" strike="noStrike"/>
                        <a:t>.202</a:t>
                      </a:r>
                      <a:r>
                        <a:rPr lang="en-US" sz="900"/>
                        <a:t>5</a:t>
                      </a:r>
                      <a:endParaRPr sz="900" u="none" cap="none" strike="noStrike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graphicFrame>
        <p:nvGraphicFramePr>
          <p:cNvPr id="98" name="Google Shape;98;g323b607e385_1_499"/>
          <p:cNvGraphicFramePr/>
          <p:nvPr/>
        </p:nvGraphicFramePr>
        <p:xfrm>
          <a:off x="8724875" y="183664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{764BA5C9-6173-4C50-9543-280C31BF8E5A}</a:tableStyleId>
              </a:tblPr>
              <a:tblGrid>
                <a:gridCol w="671775"/>
                <a:gridCol w="1957150"/>
              </a:tblGrid>
              <a:tr h="301975"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/>
                        <a:t>설명</a:t>
                      </a:r>
                      <a:endParaRPr sz="900" u="none" cap="none" strike="noStrike"/>
                    </a:p>
                  </a:txBody>
                  <a:tcPr marT="45725" marB="45725" marR="91450" marL="91450" anchor="ctr"/>
                </a:tc>
                <a:tc hMerge="1"/>
              </a:tr>
              <a:tr h="321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/>
                        <a:t>D01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로고 및 로그인, 회원가입</a:t>
                      </a:r>
                      <a:endParaRPr sz="900" u="none" cap="none" strike="noStrike"/>
                    </a:p>
                  </a:txBody>
                  <a:tcPr marT="45725" marB="45725" marR="91450" marL="91450" anchor="ctr"/>
                </a:tc>
              </a:tr>
              <a:tr h="483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/>
                        <a:t>* width : </a:t>
                      </a:r>
                      <a:r>
                        <a:rPr lang="en-US" sz="900"/>
                        <a:t>70vw</a:t>
                      </a:r>
                      <a:r>
                        <a:rPr lang="en-US" sz="900" u="none" cap="none" strike="noStrike"/>
                        <a:t>, height : </a:t>
                      </a:r>
                      <a:r>
                        <a:rPr lang="en-US" sz="900"/>
                        <a:t>20vh</a:t>
                      </a:r>
                      <a:endParaRPr sz="900" u="none" cap="none" strike="noStrike"/>
                    </a:p>
                  </a:txBody>
                  <a:tcPr marT="45725" marB="45725" marR="91450" marL="91450" anchor="ctr"/>
                </a:tc>
              </a:tr>
              <a:tr h="321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/>
                        <a:t>D02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순위표</a:t>
                      </a:r>
                      <a:endParaRPr sz="900" u="none" cap="none" strike="noStrike"/>
                    </a:p>
                  </a:txBody>
                  <a:tcPr marT="45725" marB="45725" marR="91450" marL="91450" anchor="ctr"/>
                </a:tc>
              </a:tr>
              <a:tr h="321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/>
                        <a:t>* width : </a:t>
                      </a:r>
                      <a:r>
                        <a:rPr lang="en-US" sz="900"/>
                        <a:t>12vw</a:t>
                      </a:r>
                      <a:endParaRPr sz="900" u="none" cap="none" strike="noStrike"/>
                    </a:p>
                  </a:txBody>
                  <a:tcPr marT="45725" marB="45725" marR="91450" marL="91450" anchor="ctr"/>
                </a:tc>
              </a:tr>
              <a:tr h="321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/>
                        <a:t>D0</a:t>
                      </a:r>
                      <a:r>
                        <a:rPr lang="en-US" sz="900"/>
                        <a:t>3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웰컴 페이지(정지 삭제대기자 로그인 시 텍스트 변경)</a:t>
                      </a:r>
                      <a:endParaRPr sz="1000" u="none" cap="none" strike="noStrike"/>
                    </a:p>
                  </a:txBody>
                  <a:tcPr marT="45725" marB="45725" marR="91450" marL="91450" anchor="ctr"/>
                </a:tc>
              </a:tr>
              <a:tr h="321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* width : 46vw, height : min 80vh</a:t>
                      </a:r>
                      <a:endParaRPr sz="9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45725" marB="45725" marR="91450" marL="91450" anchor="ctr"/>
                </a:tc>
              </a:tr>
              <a:tr h="321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/>
                        <a:t>D0</a:t>
                      </a:r>
                      <a:r>
                        <a:rPr lang="en-US" sz="900"/>
                        <a:t>4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공지사항 리스트</a:t>
                      </a:r>
                      <a:endParaRPr sz="900" u="none" cap="none" strike="noStrike"/>
                    </a:p>
                  </a:txBody>
                  <a:tcPr marT="45725" marB="45725" marR="91450" marL="91450" anchor="ctr"/>
                </a:tc>
              </a:tr>
              <a:tr h="321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r>
                        <a:rPr lang="en-US" sz="900" u="none" cap="none" strike="noStrike"/>
                        <a:t>* width : </a:t>
                      </a:r>
                      <a:r>
                        <a:rPr lang="en-US" sz="900"/>
                        <a:t>12vw</a:t>
                      </a:r>
                      <a:endParaRPr sz="900" u="none" cap="none" strike="noStrike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graphicFrame>
        <p:nvGraphicFramePr>
          <p:cNvPr id="99" name="Google Shape;99;g323b607e385_1_499"/>
          <p:cNvGraphicFramePr/>
          <p:nvPr/>
        </p:nvGraphicFramePr>
        <p:xfrm>
          <a:off x="8724900" y="495815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{764BA5C9-6173-4C50-9543-280C31BF8E5A}</a:tableStyleId>
              </a:tblPr>
              <a:tblGrid>
                <a:gridCol w="647700"/>
                <a:gridCol w="1981200"/>
              </a:tblGrid>
              <a:tr h="181975"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/>
                        <a:t>링크</a:t>
                      </a:r>
                      <a:endParaRPr sz="900" u="none" cap="none" strike="noStrike"/>
                    </a:p>
                  </a:txBody>
                  <a:tcPr marT="45725" marB="45725" marR="91450" marL="91450" anchor="ctr"/>
                </a:tc>
                <a:tc hMerge="1"/>
              </a:tr>
              <a:tr h="181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/>
                        <a:t>L01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메인 페이지로 이동</a:t>
                      </a:r>
                      <a:endParaRPr sz="900" u="none" cap="none" strike="noStrike"/>
                    </a:p>
                  </a:txBody>
                  <a:tcPr marT="45725" marB="45725" marR="91450" marL="91450" anchor="ctr"/>
                </a:tc>
              </a:tr>
              <a:tr h="181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/>
                        <a:t>L02</a:t>
                      </a:r>
                      <a:endParaRPr sz="9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게임 페이지로 이동(</a:t>
                      </a:r>
                      <a:r>
                        <a:rPr lang="en-US" sz="1000"/>
                        <a:t>관리자 로그인 시 게임시작이 관리페이지로 바뀜)</a:t>
                      </a:r>
                      <a:endParaRPr sz="9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45725" marB="45725" marR="91450" marL="91450" anchor="ctr"/>
                </a:tc>
              </a:tr>
              <a:tr h="181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/>
                        <a:t>L03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공지사항 페이지로 이동</a:t>
                      </a:r>
                      <a:endParaRPr sz="900"/>
                    </a:p>
                  </a:txBody>
                  <a:tcPr marT="45725" marB="45725" marR="91450" marL="91450" anchor="ctr"/>
                </a:tc>
              </a:tr>
              <a:tr h="181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/>
                        <a:t>L04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로그인 페이지로 이동 </a:t>
                      </a:r>
                      <a:endParaRPr sz="900"/>
                    </a:p>
                  </a:txBody>
                  <a:tcPr marT="45725" marB="45725" marR="91450" marL="91450" anchor="ctr"/>
                </a:tc>
              </a:tr>
              <a:tr h="181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/>
                        <a:t>L05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회원가입 페이지로 이동 </a:t>
                      </a:r>
                      <a:endParaRPr sz="900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100" name="Google Shape;100;g323b607e385_1_499"/>
          <p:cNvSpPr/>
          <p:nvPr/>
        </p:nvSpPr>
        <p:spPr>
          <a:xfrm>
            <a:off x="2266487" y="1405131"/>
            <a:ext cx="5158200" cy="8808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g323b607e385_1_499"/>
          <p:cNvSpPr/>
          <p:nvPr/>
        </p:nvSpPr>
        <p:spPr>
          <a:xfrm>
            <a:off x="2264337" y="2286001"/>
            <a:ext cx="956700" cy="3880500"/>
          </a:xfrm>
          <a:prstGeom prst="rect">
            <a:avLst/>
          </a:prstGeom>
          <a:solidFill>
            <a:srgbClr val="E1EFD8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Top10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abc*** 99점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bbc** 89 점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g323b607e385_1_499"/>
          <p:cNvSpPr/>
          <p:nvPr/>
        </p:nvSpPr>
        <p:spPr>
          <a:xfrm>
            <a:off x="6467885" y="2286001"/>
            <a:ext cx="956700" cy="38805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공지사항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1.블라블라…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g323b607e385_1_499"/>
          <p:cNvSpPr/>
          <p:nvPr/>
        </p:nvSpPr>
        <p:spPr>
          <a:xfrm>
            <a:off x="3221182" y="2286000"/>
            <a:ext cx="3244500" cy="3880500"/>
          </a:xfrm>
          <a:prstGeom prst="rect">
            <a:avLst/>
          </a:prstGeom>
          <a:solidFill>
            <a:srgbClr val="DDEAF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게임에 오신것을 환영합니다.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Graphical user interface, text, application&#10;&#10;Description automatically generated" id="104" name="Google Shape;104;g323b607e385_1_49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494" y="797125"/>
            <a:ext cx="8045257" cy="5116411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g323b607e385_1_499"/>
          <p:cNvSpPr/>
          <p:nvPr/>
        </p:nvSpPr>
        <p:spPr>
          <a:xfrm>
            <a:off x="1966862" y="1696034"/>
            <a:ext cx="288000" cy="2880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D1</a:t>
            </a:r>
            <a:endParaRPr b="0" i="0" sz="7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g323b607e385_1_499"/>
          <p:cNvSpPr/>
          <p:nvPr/>
        </p:nvSpPr>
        <p:spPr>
          <a:xfrm>
            <a:off x="3450898" y="1696013"/>
            <a:ext cx="2796900" cy="32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Character Quizland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07" name="Google Shape;107;g323b607e385_1_49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56374" y="1429586"/>
            <a:ext cx="779864" cy="16233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8" name="Google Shape;108;g323b607e385_1_499"/>
          <p:cNvCxnSpPr/>
          <p:nvPr/>
        </p:nvCxnSpPr>
        <p:spPr>
          <a:xfrm>
            <a:off x="2263262" y="1397645"/>
            <a:ext cx="0" cy="886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sp>
        <p:nvSpPr>
          <p:cNvPr id="109" name="Google Shape;109;g323b607e385_1_499"/>
          <p:cNvSpPr/>
          <p:nvPr/>
        </p:nvSpPr>
        <p:spPr>
          <a:xfrm>
            <a:off x="6578018" y="1113388"/>
            <a:ext cx="288000" cy="288000"/>
          </a:xfrm>
          <a:prstGeom prst="rect">
            <a:avLst/>
          </a:prstGeom>
          <a:solidFill>
            <a:srgbClr val="FF2F92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lang="en-US"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b="0" i="0" sz="7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g323b607e385_1_499"/>
          <p:cNvSpPr/>
          <p:nvPr/>
        </p:nvSpPr>
        <p:spPr>
          <a:xfrm>
            <a:off x="7015773" y="1104904"/>
            <a:ext cx="288000" cy="288000"/>
          </a:xfrm>
          <a:prstGeom prst="rect">
            <a:avLst/>
          </a:prstGeom>
          <a:solidFill>
            <a:srgbClr val="FF2F92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lang="en-US"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b="0" i="0" sz="7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g323b607e385_1_499"/>
          <p:cNvSpPr/>
          <p:nvPr/>
        </p:nvSpPr>
        <p:spPr>
          <a:xfrm>
            <a:off x="4699448" y="1499994"/>
            <a:ext cx="288000" cy="288000"/>
          </a:xfrm>
          <a:prstGeom prst="rect">
            <a:avLst/>
          </a:prstGeom>
          <a:solidFill>
            <a:srgbClr val="FF2F92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lang="en-US"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7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2" name="Google Shape;112;g323b607e385_1_499"/>
          <p:cNvCxnSpPr/>
          <p:nvPr/>
        </p:nvCxnSpPr>
        <p:spPr>
          <a:xfrm>
            <a:off x="2263262" y="5495233"/>
            <a:ext cx="9639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113" name="Google Shape;113;g323b607e385_1_499"/>
          <p:cNvCxnSpPr/>
          <p:nvPr/>
        </p:nvCxnSpPr>
        <p:spPr>
          <a:xfrm>
            <a:off x="3227033" y="5492024"/>
            <a:ext cx="32388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114" name="Google Shape;114;g323b607e385_1_499"/>
          <p:cNvCxnSpPr/>
          <p:nvPr/>
        </p:nvCxnSpPr>
        <p:spPr>
          <a:xfrm>
            <a:off x="6465734" y="5490413"/>
            <a:ext cx="9639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sp>
        <p:nvSpPr>
          <p:cNvPr id="115" name="Google Shape;115;g323b607e385_1_499"/>
          <p:cNvSpPr/>
          <p:nvPr/>
        </p:nvSpPr>
        <p:spPr>
          <a:xfrm>
            <a:off x="2595297" y="5202413"/>
            <a:ext cx="288000" cy="2880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D2</a:t>
            </a:r>
            <a:endParaRPr b="0" i="0" sz="7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g323b607e385_1_499"/>
          <p:cNvSpPr/>
          <p:nvPr/>
        </p:nvSpPr>
        <p:spPr>
          <a:xfrm>
            <a:off x="4705350" y="5200816"/>
            <a:ext cx="288000" cy="2880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en-US"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0" i="0" sz="7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g323b607e385_1_499"/>
          <p:cNvSpPr/>
          <p:nvPr/>
        </p:nvSpPr>
        <p:spPr>
          <a:xfrm>
            <a:off x="6802306" y="5192022"/>
            <a:ext cx="288000" cy="2880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en-US"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b="0" i="0" sz="7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g323b607e385_1_499"/>
          <p:cNvSpPr/>
          <p:nvPr/>
        </p:nvSpPr>
        <p:spPr>
          <a:xfrm>
            <a:off x="7424723" y="2286001"/>
            <a:ext cx="288000" cy="288000"/>
          </a:xfrm>
          <a:prstGeom prst="rect">
            <a:avLst/>
          </a:prstGeom>
          <a:solidFill>
            <a:srgbClr val="FF2F92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L3</a:t>
            </a:r>
            <a:endParaRPr b="0" i="0" sz="7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g323b607e385_1_499"/>
          <p:cNvSpPr/>
          <p:nvPr/>
        </p:nvSpPr>
        <p:spPr>
          <a:xfrm>
            <a:off x="4305950" y="4059625"/>
            <a:ext cx="1070700" cy="374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게임시작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g323b607e385_1_499"/>
          <p:cNvSpPr/>
          <p:nvPr/>
        </p:nvSpPr>
        <p:spPr>
          <a:xfrm>
            <a:off x="5376648" y="4102819"/>
            <a:ext cx="288000" cy="288000"/>
          </a:xfrm>
          <a:prstGeom prst="rect">
            <a:avLst/>
          </a:prstGeom>
          <a:solidFill>
            <a:srgbClr val="FF2F92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lang="en-US"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7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23b607e385_5_0"/>
          <p:cNvSpPr txBox="1"/>
          <p:nvPr>
            <p:ph idx="1" type="body"/>
          </p:nvPr>
        </p:nvSpPr>
        <p:spPr>
          <a:xfrm>
            <a:off x="754525" y="567525"/>
            <a:ext cx="7734300" cy="58119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651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rPr lang="en-US" sz="1000"/>
              <a:t>회원가입 화면</a:t>
            </a:r>
            <a:endParaRPr sz="1000"/>
          </a:p>
        </p:txBody>
      </p:sp>
      <p:sp>
        <p:nvSpPr>
          <p:cNvPr id="127" name="Google Shape;127;g323b607e385_5_0"/>
          <p:cNvSpPr/>
          <p:nvPr/>
        </p:nvSpPr>
        <p:spPr>
          <a:xfrm>
            <a:off x="2266487" y="1405131"/>
            <a:ext cx="5158200" cy="8808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g323b607e385_5_0"/>
          <p:cNvSpPr/>
          <p:nvPr/>
        </p:nvSpPr>
        <p:spPr>
          <a:xfrm>
            <a:off x="2264337" y="2286001"/>
            <a:ext cx="956700" cy="3880500"/>
          </a:xfrm>
          <a:prstGeom prst="rect">
            <a:avLst/>
          </a:prstGeom>
          <a:solidFill>
            <a:srgbClr val="E1EFD8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Top10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abc*** 99점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bbc** 89 점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g323b607e385_5_0"/>
          <p:cNvSpPr/>
          <p:nvPr/>
        </p:nvSpPr>
        <p:spPr>
          <a:xfrm>
            <a:off x="6467885" y="2286001"/>
            <a:ext cx="956700" cy="38805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공지사항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1.블라블라…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g323b607e385_5_0"/>
          <p:cNvSpPr/>
          <p:nvPr/>
        </p:nvSpPr>
        <p:spPr>
          <a:xfrm>
            <a:off x="3221182" y="2286000"/>
            <a:ext cx="3244500" cy="3880500"/>
          </a:xfrm>
          <a:prstGeom prst="rect">
            <a:avLst/>
          </a:prstGeom>
          <a:solidFill>
            <a:srgbClr val="DDEAF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Graphical user interface, text, application&#10;&#10;Description automatically generated" id="131" name="Google Shape;131;g323b607e385_5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494" y="797125"/>
            <a:ext cx="8045257" cy="5116411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g323b607e385_5_0"/>
          <p:cNvSpPr/>
          <p:nvPr/>
        </p:nvSpPr>
        <p:spPr>
          <a:xfrm>
            <a:off x="1966862" y="1696034"/>
            <a:ext cx="288000" cy="2880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D1</a:t>
            </a:r>
            <a:endParaRPr b="0" i="0" sz="7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g323b607e385_5_0"/>
          <p:cNvSpPr/>
          <p:nvPr/>
        </p:nvSpPr>
        <p:spPr>
          <a:xfrm>
            <a:off x="3450898" y="1696013"/>
            <a:ext cx="2796900" cy="32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Character Quizland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34" name="Google Shape;134;g323b607e385_5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56374" y="1429586"/>
            <a:ext cx="779864" cy="16233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5" name="Google Shape;135;g323b607e385_5_0"/>
          <p:cNvCxnSpPr/>
          <p:nvPr/>
        </p:nvCxnSpPr>
        <p:spPr>
          <a:xfrm>
            <a:off x="2263262" y="1397645"/>
            <a:ext cx="0" cy="886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sp>
        <p:nvSpPr>
          <p:cNvPr id="136" name="Google Shape;136;g323b607e385_5_0"/>
          <p:cNvSpPr/>
          <p:nvPr/>
        </p:nvSpPr>
        <p:spPr>
          <a:xfrm>
            <a:off x="6578018" y="1113388"/>
            <a:ext cx="288000" cy="288000"/>
          </a:xfrm>
          <a:prstGeom prst="rect">
            <a:avLst/>
          </a:prstGeom>
          <a:solidFill>
            <a:srgbClr val="FF2F92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lang="en-US"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b="0" i="0" sz="7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g323b607e385_5_0"/>
          <p:cNvSpPr/>
          <p:nvPr/>
        </p:nvSpPr>
        <p:spPr>
          <a:xfrm>
            <a:off x="7015773" y="1104904"/>
            <a:ext cx="288000" cy="288000"/>
          </a:xfrm>
          <a:prstGeom prst="rect">
            <a:avLst/>
          </a:prstGeom>
          <a:solidFill>
            <a:srgbClr val="FF2F92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lang="en-US"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b="0" i="0" sz="7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g323b607e385_5_0"/>
          <p:cNvSpPr/>
          <p:nvPr/>
        </p:nvSpPr>
        <p:spPr>
          <a:xfrm>
            <a:off x="4699448" y="1499994"/>
            <a:ext cx="288000" cy="288000"/>
          </a:xfrm>
          <a:prstGeom prst="rect">
            <a:avLst/>
          </a:prstGeom>
          <a:solidFill>
            <a:srgbClr val="FF2F92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lang="en-US"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7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9" name="Google Shape;139;g323b607e385_5_0"/>
          <p:cNvCxnSpPr/>
          <p:nvPr/>
        </p:nvCxnSpPr>
        <p:spPr>
          <a:xfrm>
            <a:off x="2263262" y="5495233"/>
            <a:ext cx="9639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140" name="Google Shape;140;g323b607e385_5_0"/>
          <p:cNvCxnSpPr/>
          <p:nvPr/>
        </p:nvCxnSpPr>
        <p:spPr>
          <a:xfrm>
            <a:off x="3227033" y="5492024"/>
            <a:ext cx="32388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141" name="Google Shape;141;g323b607e385_5_0"/>
          <p:cNvCxnSpPr/>
          <p:nvPr/>
        </p:nvCxnSpPr>
        <p:spPr>
          <a:xfrm>
            <a:off x="6465734" y="5490413"/>
            <a:ext cx="9639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sp>
        <p:nvSpPr>
          <p:cNvPr id="142" name="Google Shape;142;g323b607e385_5_0"/>
          <p:cNvSpPr/>
          <p:nvPr/>
        </p:nvSpPr>
        <p:spPr>
          <a:xfrm>
            <a:off x="2595297" y="5202413"/>
            <a:ext cx="288000" cy="2880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D2</a:t>
            </a:r>
            <a:endParaRPr b="0" i="0" sz="7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g323b607e385_5_0"/>
          <p:cNvSpPr/>
          <p:nvPr/>
        </p:nvSpPr>
        <p:spPr>
          <a:xfrm>
            <a:off x="4705350" y="5200816"/>
            <a:ext cx="288000" cy="2880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D3</a:t>
            </a:r>
            <a:endParaRPr b="0" i="0" sz="7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g323b607e385_5_0"/>
          <p:cNvSpPr/>
          <p:nvPr/>
        </p:nvSpPr>
        <p:spPr>
          <a:xfrm>
            <a:off x="6802306" y="5192022"/>
            <a:ext cx="288000" cy="2880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D4</a:t>
            </a:r>
            <a:endParaRPr b="0" i="0" sz="7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g323b607e385_5_0"/>
          <p:cNvSpPr/>
          <p:nvPr/>
        </p:nvSpPr>
        <p:spPr>
          <a:xfrm>
            <a:off x="7424723" y="2286001"/>
            <a:ext cx="288000" cy="288000"/>
          </a:xfrm>
          <a:prstGeom prst="rect">
            <a:avLst/>
          </a:prstGeom>
          <a:solidFill>
            <a:srgbClr val="FF2F92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L3</a:t>
            </a:r>
            <a:endParaRPr b="0" i="0" sz="7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g323b607e385_5_0"/>
          <p:cNvSpPr/>
          <p:nvPr/>
        </p:nvSpPr>
        <p:spPr>
          <a:xfrm>
            <a:off x="4108225" y="2772700"/>
            <a:ext cx="1499100" cy="24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g323b607e385_5_0"/>
          <p:cNvSpPr/>
          <p:nvPr/>
        </p:nvSpPr>
        <p:spPr>
          <a:xfrm>
            <a:off x="4094900" y="3148975"/>
            <a:ext cx="1499100" cy="24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g323b607e385_5_0"/>
          <p:cNvSpPr/>
          <p:nvPr/>
        </p:nvSpPr>
        <p:spPr>
          <a:xfrm>
            <a:off x="4094900" y="3411750"/>
            <a:ext cx="1499100" cy="24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g323b607e385_5_0"/>
          <p:cNvSpPr/>
          <p:nvPr/>
        </p:nvSpPr>
        <p:spPr>
          <a:xfrm>
            <a:off x="4081913" y="3766863"/>
            <a:ext cx="1499100" cy="24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g323b607e385_5_0"/>
          <p:cNvSpPr txBox="1"/>
          <p:nvPr/>
        </p:nvSpPr>
        <p:spPr>
          <a:xfrm>
            <a:off x="3792925" y="2733250"/>
            <a:ext cx="433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g323b607e385_5_0"/>
          <p:cNvSpPr txBox="1"/>
          <p:nvPr/>
        </p:nvSpPr>
        <p:spPr>
          <a:xfrm>
            <a:off x="3764025" y="3109525"/>
            <a:ext cx="433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pw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g323b607e385_5_0"/>
          <p:cNvSpPr txBox="1"/>
          <p:nvPr/>
        </p:nvSpPr>
        <p:spPr>
          <a:xfrm>
            <a:off x="3554050" y="3372300"/>
            <a:ext cx="630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pw 확인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g323b607e385_5_0"/>
          <p:cNvSpPr txBox="1"/>
          <p:nvPr/>
        </p:nvSpPr>
        <p:spPr>
          <a:xfrm>
            <a:off x="3662338" y="3727425"/>
            <a:ext cx="5223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name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g323b607e385_5_0"/>
          <p:cNvSpPr/>
          <p:nvPr/>
        </p:nvSpPr>
        <p:spPr>
          <a:xfrm>
            <a:off x="4082075" y="4335525"/>
            <a:ext cx="1499100" cy="3267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회원가입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g323b607e385_5_0"/>
          <p:cNvSpPr/>
          <p:nvPr/>
        </p:nvSpPr>
        <p:spPr>
          <a:xfrm>
            <a:off x="5581023" y="4354876"/>
            <a:ext cx="288000" cy="288000"/>
          </a:xfrm>
          <a:prstGeom prst="rect">
            <a:avLst/>
          </a:prstGeom>
          <a:solidFill>
            <a:srgbClr val="FF2F92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L2</a:t>
            </a:r>
            <a:endParaRPr b="0" i="0" sz="7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g323b607e385_5_0"/>
          <p:cNvSpPr txBox="1"/>
          <p:nvPr>
            <p:ph type="title"/>
          </p:nvPr>
        </p:nvSpPr>
        <p:spPr>
          <a:xfrm>
            <a:off x="8724900" y="365125"/>
            <a:ext cx="2628900" cy="56064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  <a:endParaRPr/>
          </a:p>
        </p:txBody>
      </p:sp>
      <p:graphicFrame>
        <p:nvGraphicFramePr>
          <p:cNvPr id="157" name="Google Shape;157;g323b607e385_5_0"/>
          <p:cNvGraphicFramePr/>
          <p:nvPr/>
        </p:nvGraphicFramePr>
        <p:xfrm>
          <a:off x="8724900" y="36512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{764BA5C9-6173-4C50-9543-280C31BF8E5A}</a:tableStyleId>
              </a:tblPr>
              <a:tblGrid>
                <a:gridCol w="657225"/>
                <a:gridCol w="657225"/>
                <a:gridCol w="543250"/>
                <a:gridCol w="771200"/>
              </a:tblGrid>
              <a:tr h="243600">
                <a:tc gridSpan="4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Web UI/UX</a:t>
                      </a:r>
                      <a:endParaRPr sz="900" u="none" cap="none" strike="noStrike"/>
                    </a:p>
                  </a:txBody>
                  <a:tcPr marT="45725" marB="45725" marR="91450" marL="91450" anchor="ctr"/>
                </a:tc>
                <a:tc hMerge="1"/>
                <a:tc hMerge="1"/>
                <a:tc hMerge="1"/>
              </a:tr>
              <a:tr h="243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 u="none" cap="none" strike="noStrike"/>
                        <a:t>화면경로</a:t>
                      </a:r>
                      <a:endParaRPr b="1" sz="900" u="none" cap="none" strike="noStrike"/>
                    </a:p>
                  </a:txBody>
                  <a:tcPr marT="45725" marB="45725" marR="91450" marL="91450" anchor="ctr"/>
                </a:tc>
                <a:tc gridSpan="3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/join</a:t>
                      </a:r>
                      <a:endParaRPr sz="900" u="none" cap="none" strike="noStrike"/>
                    </a:p>
                  </a:txBody>
                  <a:tcPr marT="45725" marB="45725" marR="91450" marL="91450" anchor="ctr"/>
                </a:tc>
                <a:tc hMerge="1"/>
                <a:tc hMerge="1"/>
              </a:tr>
              <a:tr h="243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 u="none" cap="none" strike="noStrike"/>
                        <a:t>화면명</a:t>
                      </a:r>
                      <a:endParaRPr b="1" sz="900" u="none" cap="none" strike="noStrike"/>
                    </a:p>
                  </a:txBody>
                  <a:tcPr marT="45725" marB="45725" marR="91450" marL="91450" anchor="ctr"/>
                </a:tc>
                <a:tc gridSpan="3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Join</a:t>
                      </a:r>
                      <a:endParaRPr/>
                    </a:p>
                  </a:txBody>
                  <a:tcPr marT="45725" marB="45725" marR="91450" marL="91450" anchor="ctr"/>
                </a:tc>
                <a:tc hMerge="1"/>
                <a:tc hMerge="1"/>
              </a:tr>
              <a:tr h="243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 u="none" cap="none" strike="noStrike"/>
                        <a:t>파일명</a:t>
                      </a:r>
                      <a:endParaRPr b="1" sz="900" u="none" cap="none" strike="noStrike"/>
                    </a:p>
                  </a:txBody>
                  <a:tcPr marT="45725" marB="45725" marR="91450" marL="91450" anchor="ctr"/>
                </a:tc>
                <a:tc gridSpan="3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joinForm</a:t>
                      </a:r>
                      <a:endParaRPr/>
                    </a:p>
                  </a:txBody>
                  <a:tcPr marT="45725" marB="45725" marR="91450" marL="91450" anchor="ctr"/>
                </a:tc>
                <a:tc hMerge="1"/>
                <a:tc hMerge="1"/>
              </a:tr>
              <a:tr h="243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 u="none" cap="none" strike="noStrike"/>
                        <a:t>연결화면</a:t>
                      </a:r>
                      <a:endParaRPr b="1" sz="900" u="none" cap="none" strike="noStrike"/>
                    </a:p>
                  </a:txBody>
                  <a:tcPr marT="45725" marB="45725" marR="91450" marL="91450" anchor="ctr"/>
                </a:tc>
                <a:tc gridSpan="3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45725" marB="45725" marR="91450" marL="91450" anchor="ctr"/>
                </a:tc>
                <a:tc hMerge="1"/>
                <a:tc hMerge="1"/>
              </a:tr>
              <a:tr h="243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 u="none" cap="none" strike="noStrike"/>
                        <a:t>작성자</a:t>
                      </a:r>
                      <a:endParaRPr b="1" sz="9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한중수</a:t>
                      </a:r>
                      <a:endParaRPr sz="9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 u="none" cap="none" strike="noStrike"/>
                        <a:t>작성일</a:t>
                      </a:r>
                      <a:endParaRPr b="1" sz="9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01/09.2025</a:t>
                      </a:r>
                      <a:endParaRPr sz="900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graphicFrame>
        <p:nvGraphicFramePr>
          <p:cNvPr id="158" name="Google Shape;158;g323b607e385_5_0"/>
          <p:cNvGraphicFramePr/>
          <p:nvPr/>
        </p:nvGraphicFramePr>
        <p:xfrm>
          <a:off x="8724875" y="183664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{764BA5C9-6173-4C50-9543-280C31BF8E5A}</a:tableStyleId>
              </a:tblPr>
              <a:tblGrid>
                <a:gridCol w="671775"/>
                <a:gridCol w="1957150"/>
              </a:tblGrid>
              <a:tr h="301975"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/>
                        <a:t>설명</a:t>
                      </a:r>
                      <a:endParaRPr sz="900" u="none" cap="none" strike="noStrike"/>
                    </a:p>
                  </a:txBody>
                  <a:tcPr marT="45725" marB="45725" marR="91450" marL="91450" anchor="ctr"/>
                </a:tc>
                <a:tc hMerge="1"/>
              </a:tr>
              <a:tr h="321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/>
                        <a:t>D01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로고 및 로그인, 회원가입</a:t>
                      </a:r>
                      <a:endParaRPr sz="900" u="none" cap="none" strike="noStrike"/>
                    </a:p>
                  </a:txBody>
                  <a:tcPr marT="45725" marB="45725" marR="91450" marL="91450" anchor="ctr"/>
                </a:tc>
              </a:tr>
              <a:tr h="483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/>
                        <a:t>* </a:t>
                      </a:r>
                      <a:r>
                        <a:rPr lang="en-US" sz="900"/>
                        <a:t>width : 70vw, height : 20vh</a:t>
                      </a:r>
                      <a:endParaRPr sz="900" u="none" cap="none" strike="noStrike"/>
                    </a:p>
                  </a:txBody>
                  <a:tcPr marT="45725" marB="45725" marR="91450" marL="91450" anchor="ctr"/>
                </a:tc>
              </a:tr>
              <a:tr h="321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/>
                        <a:t>D02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순위표</a:t>
                      </a:r>
                      <a:endParaRPr sz="900" u="none" cap="none" strike="noStrike"/>
                    </a:p>
                  </a:txBody>
                  <a:tcPr marT="45725" marB="45725" marR="91450" marL="91450" anchor="ctr"/>
                </a:tc>
              </a:tr>
              <a:tr h="321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/>
                        <a:t>* </a:t>
                      </a:r>
                      <a:r>
                        <a:rPr lang="en-US" sz="900"/>
                        <a:t>width : 12vw</a:t>
                      </a:r>
                      <a:endParaRPr sz="900" u="none" cap="none" strike="noStrike"/>
                    </a:p>
                  </a:txBody>
                  <a:tcPr marT="45725" marB="45725" marR="91450" marL="91450" anchor="ctr"/>
                </a:tc>
              </a:tr>
              <a:tr h="321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/>
                        <a:t>D03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회원가입 화면</a:t>
                      </a:r>
                      <a:endParaRPr sz="900" u="none" cap="none" strike="noStrike"/>
                    </a:p>
                  </a:txBody>
                  <a:tcPr marT="45725" marB="45725" marR="91450" marL="91450" anchor="ctr"/>
                </a:tc>
              </a:tr>
              <a:tr h="321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/>
                        <a:t>* </a:t>
                      </a:r>
                      <a:r>
                        <a:rPr lang="en-US" sz="900"/>
                        <a:t>width : 46vw, height : min 80vh</a:t>
                      </a:r>
                      <a:endParaRPr sz="900" u="none" cap="none" strike="noStrike"/>
                    </a:p>
                  </a:txBody>
                  <a:tcPr marT="45725" marB="45725" marR="91450" marL="91450" anchor="ctr"/>
                </a:tc>
              </a:tr>
              <a:tr h="321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/>
                        <a:t>D04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공지사항 리스트</a:t>
                      </a:r>
                      <a:endParaRPr sz="900" u="none" cap="none" strike="noStrike"/>
                    </a:p>
                  </a:txBody>
                  <a:tcPr marT="45725" marB="45725" marR="91450" marL="91450" anchor="ctr"/>
                </a:tc>
              </a:tr>
              <a:tr h="321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r>
                        <a:rPr lang="en-US" sz="900" u="none" cap="none" strike="noStrike"/>
                        <a:t>* </a:t>
                      </a:r>
                      <a:r>
                        <a:rPr lang="en-US" sz="900"/>
                        <a:t>width : 12vw</a:t>
                      </a:r>
                      <a:endParaRPr sz="900" u="none" cap="none" strike="noStrike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graphicFrame>
        <p:nvGraphicFramePr>
          <p:cNvPr id="159" name="Google Shape;159;g323b607e385_5_0"/>
          <p:cNvGraphicFramePr/>
          <p:nvPr/>
        </p:nvGraphicFramePr>
        <p:xfrm>
          <a:off x="8724900" y="488368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{764BA5C9-6173-4C50-9543-280C31BF8E5A}</a:tableStyleId>
              </a:tblPr>
              <a:tblGrid>
                <a:gridCol w="647700"/>
                <a:gridCol w="1981200"/>
              </a:tblGrid>
              <a:tr h="181975"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/>
                        <a:t>링크</a:t>
                      </a:r>
                      <a:endParaRPr sz="900" u="none" cap="none" strike="noStrike"/>
                    </a:p>
                  </a:txBody>
                  <a:tcPr marT="45725" marB="45725" marR="91450" marL="91450" anchor="ctr"/>
                </a:tc>
                <a:tc hMerge="1"/>
              </a:tr>
              <a:tr h="181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/>
                        <a:t>L01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메인 페이지로 이동</a:t>
                      </a:r>
                      <a:endParaRPr sz="900" u="none" cap="none" strike="noStrike"/>
                    </a:p>
                  </a:txBody>
                  <a:tcPr marT="45725" marB="45725" marR="91450" marL="91450" anchor="ctr"/>
                </a:tc>
              </a:tr>
              <a:tr h="181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/>
                        <a:t>L02</a:t>
                      </a:r>
                      <a:endParaRPr sz="9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회원가입 결과 호출</a:t>
                      </a:r>
                      <a:endParaRPr sz="900" u="none" cap="none" strike="noStrike"/>
                    </a:p>
                  </a:txBody>
                  <a:tcPr marT="45725" marB="45725" marR="91450" marL="91450" anchor="ctr"/>
                </a:tc>
              </a:tr>
              <a:tr h="181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/>
                        <a:t>L03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공지사항 페이지로 이동</a:t>
                      </a:r>
                      <a:endParaRPr sz="900"/>
                    </a:p>
                  </a:txBody>
                  <a:tcPr marT="45725" marB="45725" marR="91450" marL="91450" anchor="ctr"/>
                </a:tc>
              </a:tr>
              <a:tr h="181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/>
                        <a:t>L04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로그인 페이지로 이동 </a:t>
                      </a:r>
                      <a:endParaRPr sz="900"/>
                    </a:p>
                  </a:txBody>
                  <a:tcPr marT="45725" marB="45725" marR="91450" marL="91450" anchor="ctr"/>
                </a:tc>
              </a:tr>
              <a:tr h="181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/>
                        <a:t>L05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회원가입 페이지로 이동 </a:t>
                      </a:r>
                      <a:endParaRPr sz="900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23b607e385_1_40"/>
          <p:cNvSpPr txBox="1"/>
          <p:nvPr>
            <p:ph idx="1" type="body"/>
          </p:nvPr>
        </p:nvSpPr>
        <p:spPr>
          <a:xfrm>
            <a:off x="754525" y="567525"/>
            <a:ext cx="7734300" cy="58119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651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rPr lang="en-US" sz="1000"/>
              <a:t>로그인 화면</a:t>
            </a:r>
            <a:endParaRPr sz="1000"/>
          </a:p>
        </p:txBody>
      </p:sp>
      <p:sp>
        <p:nvSpPr>
          <p:cNvPr id="166" name="Google Shape;166;g323b607e385_1_40"/>
          <p:cNvSpPr/>
          <p:nvPr/>
        </p:nvSpPr>
        <p:spPr>
          <a:xfrm>
            <a:off x="2266487" y="1405131"/>
            <a:ext cx="5158200" cy="8808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g323b607e385_1_40"/>
          <p:cNvSpPr/>
          <p:nvPr/>
        </p:nvSpPr>
        <p:spPr>
          <a:xfrm>
            <a:off x="2264337" y="2286001"/>
            <a:ext cx="956700" cy="3880500"/>
          </a:xfrm>
          <a:prstGeom prst="rect">
            <a:avLst/>
          </a:prstGeom>
          <a:solidFill>
            <a:srgbClr val="E1EFD8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Top10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abc*** 99점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bbc** 89 점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g323b607e385_1_40"/>
          <p:cNvSpPr/>
          <p:nvPr/>
        </p:nvSpPr>
        <p:spPr>
          <a:xfrm>
            <a:off x="6467885" y="2286001"/>
            <a:ext cx="956700" cy="38805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공지사항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1.블라블라…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g323b607e385_1_40"/>
          <p:cNvSpPr/>
          <p:nvPr/>
        </p:nvSpPr>
        <p:spPr>
          <a:xfrm>
            <a:off x="3221182" y="2286000"/>
            <a:ext cx="3244500" cy="3880500"/>
          </a:xfrm>
          <a:prstGeom prst="rect">
            <a:avLst/>
          </a:prstGeom>
          <a:solidFill>
            <a:srgbClr val="DDEAF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Graphical user interface, text, application&#10;&#10;Description automatically generated" id="170" name="Google Shape;170;g323b607e385_1_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494" y="797125"/>
            <a:ext cx="8045257" cy="5116411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g323b607e385_1_40"/>
          <p:cNvSpPr/>
          <p:nvPr/>
        </p:nvSpPr>
        <p:spPr>
          <a:xfrm>
            <a:off x="1966862" y="1696034"/>
            <a:ext cx="288000" cy="2880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D1</a:t>
            </a:r>
            <a:endParaRPr b="0" i="0" sz="7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g323b607e385_1_40"/>
          <p:cNvSpPr/>
          <p:nvPr/>
        </p:nvSpPr>
        <p:spPr>
          <a:xfrm>
            <a:off x="3450898" y="1696013"/>
            <a:ext cx="2796900" cy="32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Character Quizland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73" name="Google Shape;173;g323b607e385_1_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56374" y="1429586"/>
            <a:ext cx="779864" cy="16233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4" name="Google Shape;174;g323b607e385_1_40"/>
          <p:cNvCxnSpPr/>
          <p:nvPr/>
        </p:nvCxnSpPr>
        <p:spPr>
          <a:xfrm>
            <a:off x="2263262" y="1397645"/>
            <a:ext cx="0" cy="886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sp>
        <p:nvSpPr>
          <p:cNvPr id="175" name="Google Shape;175;g323b607e385_1_40"/>
          <p:cNvSpPr/>
          <p:nvPr/>
        </p:nvSpPr>
        <p:spPr>
          <a:xfrm>
            <a:off x="6578018" y="1113388"/>
            <a:ext cx="288000" cy="288000"/>
          </a:xfrm>
          <a:prstGeom prst="rect">
            <a:avLst/>
          </a:prstGeom>
          <a:solidFill>
            <a:srgbClr val="FF2F92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lang="en-US"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b="0" i="0" sz="7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g323b607e385_1_40"/>
          <p:cNvSpPr/>
          <p:nvPr/>
        </p:nvSpPr>
        <p:spPr>
          <a:xfrm>
            <a:off x="7015773" y="1104904"/>
            <a:ext cx="288000" cy="288000"/>
          </a:xfrm>
          <a:prstGeom prst="rect">
            <a:avLst/>
          </a:prstGeom>
          <a:solidFill>
            <a:srgbClr val="FF2F92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lang="en-US"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b="0" i="0" sz="7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g323b607e385_1_40"/>
          <p:cNvSpPr/>
          <p:nvPr/>
        </p:nvSpPr>
        <p:spPr>
          <a:xfrm>
            <a:off x="4699448" y="1499994"/>
            <a:ext cx="288000" cy="288000"/>
          </a:xfrm>
          <a:prstGeom prst="rect">
            <a:avLst/>
          </a:prstGeom>
          <a:solidFill>
            <a:srgbClr val="FF2F92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lang="en-US"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7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8" name="Google Shape;178;g323b607e385_1_40"/>
          <p:cNvCxnSpPr/>
          <p:nvPr/>
        </p:nvCxnSpPr>
        <p:spPr>
          <a:xfrm>
            <a:off x="2263262" y="5495233"/>
            <a:ext cx="9639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179" name="Google Shape;179;g323b607e385_1_40"/>
          <p:cNvCxnSpPr/>
          <p:nvPr/>
        </p:nvCxnSpPr>
        <p:spPr>
          <a:xfrm>
            <a:off x="3227033" y="5492024"/>
            <a:ext cx="32388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180" name="Google Shape;180;g323b607e385_1_40"/>
          <p:cNvCxnSpPr/>
          <p:nvPr/>
        </p:nvCxnSpPr>
        <p:spPr>
          <a:xfrm>
            <a:off x="6465734" y="5490413"/>
            <a:ext cx="9639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sp>
        <p:nvSpPr>
          <p:cNvPr id="181" name="Google Shape;181;g323b607e385_1_40"/>
          <p:cNvSpPr/>
          <p:nvPr/>
        </p:nvSpPr>
        <p:spPr>
          <a:xfrm>
            <a:off x="2595297" y="5202413"/>
            <a:ext cx="288000" cy="2880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D2</a:t>
            </a:r>
            <a:endParaRPr b="0" i="0" sz="7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g323b607e385_1_40"/>
          <p:cNvSpPr/>
          <p:nvPr/>
        </p:nvSpPr>
        <p:spPr>
          <a:xfrm>
            <a:off x="4705350" y="5200816"/>
            <a:ext cx="288000" cy="2880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D3</a:t>
            </a:r>
            <a:endParaRPr b="0" i="0" sz="7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g323b607e385_1_40"/>
          <p:cNvSpPr/>
          <p:nvPr/>
        </p:nvSpPr>
        <p:spPr>
          <a:xfrm>
            <a:off x="6802306" y="5192022"/>
            <a:ext cx="288000" cy="2880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D4</a:t>
            </a:r>
            <a:endParaRPr b="0" i="0" sz="7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g323b607e385_1_40"/>
          <p:cNvSpPr/>
          <p:nvPr/>
        </p:nvSpPr>
        <p:spPr>
          <a:xfrm>
            <a:off x="7424723" y="2286001"/>
            <a:ext cx="288000" cy="288000"/>
          </a:xfrm>
          <a:prstGeom prst="rect">
            <a:avLst/>
          </a:prstGeom>
          <a:solidFill>
            <a:srgbClr val="FF2F92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L3</a:t>
            </a:r>
            <a:endParaRPr b="0" i="0" sz="7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g323b607e385_1_40"/>
          <p:cNvSpPr/>
          <p:nvPr/>
        </p:nvSpPr>
        <p:spPr>
          <a:xfrm>
            <a:off x="4108225" y="2772700"/>
            <a:ext cx="1499100" cy="24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g323b607e385_1_40"/>
          <p:cNvSpPr/>
          <p:nvPr/>
        </p:nvSpPr>
        <p:spPr>
          <a:xfrm>
            <a:off x="4094900" y="3148975"/>
            <a:ext cx="1499100" cy="24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g323b607e385_1_40"/>
          <p:cNvSpPr txBox="1"/>
          <p:nvPr/>
        </p:nvSpPr>
        <p:spPr>
          <a:xfrm>
            <a:off x="3792925" y="2733250"/>
            <a:ext cx="433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g323b607e385_1_40"/>
          <p:cNvSpPr txBox="1"/>
          <p:nvPr/>
        </p:nvSpPr>
        <p:spPr>
          <a:xfrm>
            <a:off x="3764025" y="3109525"/>
            <a:ext cx="433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pw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g323b607e385_1_40"/>
          <p:cNvSpPr/>
          <p:nvPr/>
        </p:nvSpPr>
        <p:spPr>
          <a:xfrm>
            <a:off x="4094900" y="3649900"/>
            <a:ext cx="1499100" cy="3267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로그인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g323b607e385_1_40"/>
          <p:cNvSpPr/>
          <p:nvPr/>
        </p:nvSpPr>
        <p:spPr>
          <a:xfrm>
            <a:off x="5593998" y="3664476"/>
            <a:ext cx="288000" cy="288000"/>
          </a:xfrm>
          <a:prstGeom prst="rect">
            <a:avLst/>
          </a:prstGeom>
          <a:solidFill>
            <a:srgbClr val="FF2F92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L2</a:t>
            </a:r>
            <a:endParaRPr b="0" i="0" sz="7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g323b607e385_1_40"/>
          <p:cNvSpPr txBox="1"/>
          <p:nvPr>
            <p:ph type="title"/>
          </p:nvPr>
        </p:nvSpPr>
        <p:spPr>
          <a:xfrm>
            <a:off x="8724900" y="365125"/>
            <a:ext cx="2628900" cy="56064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  <a:endParaRPr/>
          </a:p>
        </p:txBody>
      </p:sp>
      <p:graphicFrame>
        <p:nvGraphicFramePr>
          <p:cNvPr id="192" name="Google Shape;192;g323b607e385_1_40"/>
          <p:cNvGraphicFramePr/>
          <p:nvPr/>
        </p:nvGraphicFramePr>
        <p:xfrm>
          <a:off x="8724900" y="36512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{764BA5C9-6173-4C50-9543-280C31BF8E5A}</a:tableStyleId>
              </a:tblPr>
              <a:tblGrid>
                <a:gridCol w="657225"/>
                <a:gridCol w="657225"/>
                <a:gridCol w="564000"/>
                <a:gridCol w="750450"/>
              </a:tblGrid>
              <a:tr h="243600">
                <a:tc gridSpan="4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Web UI/UX</a:t>
                      </a:r>
                      <a:endParaRPr sz="900" u="none" cap="none" strike="noStrike"/>
                    </a:p>
                  </a:txBody>
                  <a:tcPr marT="45725" marB="45725" marR="91450" marL="91450" anchor="ctr"/>
                </a:tc>
                <a:tc hMerge="1"/>
                <a:tc hMerge="1"/>
                <a:tc hMerge="1"/>
              </a:tr>
              <a:tr h="243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 u="none" cap="none" strike="noStrike"/>
                        <a:t>화면경로</a:t>
                      </a:r>
                      <a:endParaRPr b="1" sz="900" u="none" cap="none" strike="noStrike"/>
                    </a:p>
                  </a:txBody>
                  <a:tcPr marT="45725" marB="45725" marR="91450" marL="91450" anchor="ctr"/>
                </a:tc>
                <a:tc gridSpan="3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/login</a:t>
                      </a:r>
                      <a:endParaRPr sz="900" u="none" cap="none" strike="noStrike"/>
                    </a:p>
                  </a:txBody>
                  <a:tcPr marT="45725" marB="45725" marR="91450" marL="91450" anchor="ctr"/>
                </a:tc>
                <a:tc hMerge="1"/>
                <a:tc hMerge="1"/>
              </a:tr>
              <a:tr h="243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 u="none" cap="none" strike="noStrike"/>
                        <a:t>화면명</a:t>
                      </a:r>
                      <a:endParaRPr b="1" sz="900" u="none" cap="none" strike="noStrike"/>
                    </a:p>
                  </a:txBody>
                  <a:tcPr marT="45725" marB="45725" marR="91450" marL="91450" anchor="ctr"/>
                </a:tc>
                <a:tc gridSpan="3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Login</a:t>
                      </a:r>
                      <a:endParaRPr/>
                    </a:p>
                  </a:txBody>
                  <a:tcPr marT="45725" marB="45725" marR="91450" marL="91450" anchor="ctr"/>
                </a:tc>
                <a:tc hMerge="1"/>
                <a:tc hMerge="1"/>
              </a:tr>
              <a:tr h="243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 u="none" cap="none" strike="noStrike"/>
                        <a:t>파일명</a:t>
                      </a:r>
                      <a:endParaRPr b="1" sz="900" u="none" cap="none" strike="noStrike"/>
                    </a:p>
                  </a:txBody>
                  <a:tcPr marT="45725" marB="45725" marR="91450" marL="91450" anchor="ctr"/>
                </a:tc>
                <a:tc gridSpan="3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login</a:t>
                      </a:r>
                      <a:r>
                        <a:rPr lang="en-US" sz="900"/>
                        <a:t>Form</a:t>
                      </a:r>
                      <a:endParaRPr/>
                    </a:p>
                  </a:txBody>
                  <a:tcPr marT="45725" marB="45725" marR="91450" marL="91450" anchor="ctr"/>
                </a:tc>
                <a:tc hMerge="1"/>
                <a:tc hMerge="1"/>
              </a:tr>
              <a:tr h="243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 u="none" cap="none" strike="noStrike"/>
                        <a:t>연결화면</a:t>
                      </a:r>
                      <a:endParaRPr b="1" sz="900" u="none" cap="none" strike="noStrike"/>
                    </a:p>
                  </a:txBody>
                  <a:tcPr marT="45725" marB="45725" marR="91450" marL="91450" anchor="ctr"/>
                </a:tc>
                <a:tc gridSpan="3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45725" marB="45725" marR="91450" marL="91450" anchor="ctr"/>
                </a:tc>
                <a:tc hMerge="1"/>
                <a:tc hMerge="1"/>
              </a:tr>
              <a:tr h="243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 u="none" cap="none" strike="noStrike"/>
                        <a:t>작성자</a:t>
                      </a:r>
                      <a:endParaRPr b="1" sz="9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한중수</a:t>
                      </a:r>
                      <a:endParaRPr sz="9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 u="none" cap="none" strike="noStrike"/>
                        <a:t>작성일</a:t>
                      </a:r>
                      <a:endParaRPr b="1" sz="9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01/09.2025</a:t>
                      </a:r>
                      <a:endParaRPr sz="900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graphicFrame>
        <p:nvGraphicFramePr>
          <p:cNvPr id="193" name="Google Shape;193;g323b607e385_1_40"/>
          <p:cNvGraphicFramePr/>
          <p:nvPr/>
        </p:nvGraphicFramePr>
        <p:xfrm>
          <a:off x="8724875" y="183664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{764BA5C9-6173-4C50-9543-280C31BF8E5A}</a:tableStyleId>
              </a:tblPr>
              <a:tblGrid>
                <a:gridCol w="671775"/>
                <a:gridCol w="1957150"/>
              </a:tblGrid>
              <a:tr h="301975"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/>
                        <a:t>설명</a:t>
                      </a:r>
                      <a:endParaRPr sz="900" u="none" cap="none" strike="noStrike"/>
                    </a:p>
                  </a:txBody>
                  <a:tcPr marT="45725" marB="45725" marR="91450" marL="91450" anchor="ctr"/>
                </a:tc>
                <a:tc hMerge="1"/>
              </a:tr>
              <a:tr h="321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/>
                        <a:t>D01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로고 및 로그인, 회원가입</a:t>
                      </a:r>
                      <a:endParaRPr sz="900" u="none" cap="none" strike="noStrike"/>
                    </a:p>
                  </a:txBody>
                  <a:tcPr marT="45725" marB="45725" marR="91450" marL="91450" anchor="ctr"/>
                </a:tc>
              </a:tr>
              <a:tr h="483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/>
                        <a:t>* </a:t>
                      </a:r>
                      <a:r>
                        <a:rPr lang="en-US" sz="900"/>
                        <a:t>width : 70vw, height : 20vh</a:t>
                      </a:r>
                      <a:endParaRPr sz="900" u="none" cap="none" strike="noStrike"/>
                    </a:p>
                  </a:txBody>
                  <a:tcPr marT="45725" marB="45725" marR="91450" marL="91450" anchor="ctr"/>
                </a:tc>
              </a:tr>
              <a:tr h="321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/>
                        <a:t>D02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순위표</a:t>
                      </a:r>
                      <a:endParaRPr sz="900" u="none" cap="none" strike="noStrike"/>
                    </a:p>
                  </a:txBody>
                  <a:tcPr marT="45725" marB="45725" marR="91450" marL="91450" anchor="ctr"/>
                </a:tc>
              </a:tr>
              <a:tr h="321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/>
                        <a:t>* </a:t>
                      </a:r>
                      <a:r>
                        <a:rPr lang="en-US" sz="900"/>
                        <a:t>width : 12vw</a:t>
                      </a:r>
                      <a:endParaRPr sz="900" u="none" cap="none" strike="noStrike"/>
                    </a:p>
                  </a:txBody>
                  <a:tcPr marT="45725" marB="45725" marR="91450" marL="91450" anchor="ctr"/>
                </a:tc>
              </a:tr>
              <a:tr h="321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/>
                        <a:t>D03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로그인 </a:t>
                      </a:r>
                      <a:r>
                        <a:rPr lang="en-US" sz="900"/>
                        <a:t>화면</a:t>
                      </a:r>
                      <a:endParaRPr sz="900" u="none" cap="none" strike="noStrike"/>
                    </a:p>
                  </a:txBody>
                  <a:tcPr marT="45725" marB="45725" marR="91450" marL="91450" anchor="ctr"/>
                </a:tc>
              </a:tr>
              <a:tr h="321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/>
                        <a:t>* </a:t>
                      </a:r>
                      <a:r>
                        <a:rPr lang="en-US" sz="900"/>
                        <a:t>width : 46vw, height : min 80vh</a:t>
                      </a:r>
                      <a:endParaRPr sz="900" u="none" cap="none" strike="noStrike"/>
                    </a:p>
                  </a:txBody>
                  <a:tcPr marT="45725" marB="45725" marR="91450" marL="91450" anchor="ctr"/>
                </a:tc>
              </a:tr>
              <a:tr h="321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/>
                        <a:t>D04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공지사항 리스트</a:t>
                      </a:r>
                      <a:endParaRPr sz="900" u="none" cap="none" strike="noStrike"/>
                    </a:p>
                  </a:txBody>
                  <a:tcPr marT="45725" marB="45725" marR="91450" marL="91450" anchor="ctr"/>
                </a:tc>
              </a:tr>
              <a:tr h="321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r>
                        <a:rPr lang="en-US" sz="900" u="none" cap="none" strike="noStrike"/>
                        <a:t>* </a:t>
                      </a:r>
                      <a:r>
                        <a:rPr lang="en-US" sz="900"/>
                        <a:t>width : 12vw</a:t>
                      </a:r>
                      <a:endParaRPr sz="900" u="none" cap="none" strike="noStrike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graphicFrame>
        <p:nvGraphicFramePr>
          <p:cNvPr id="194" name="Google Shape;194;g323b607e385_1_40"/>
          <p:cNvGraphicFramePr/>
          <p:nvPr/>
        </p:nvGraphicFramePr>
        <p:xfrm>
          <a:off x="8724888" y="488368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{764BA5C9-6173-4C50-9543-280C31BF8E5A}</a:tableStyleId>
              </a:tblPr>
              <a:tblGrid>
                <a:gridCol w="647700"/>
                <a:gridCol w="1981200"/>
              </a:tblGrid>
              <a:tr h="181975"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/>
                        <a:t>링크</a:t>
                      </a:r>
                      <a:endParaRPr sz="900" u="none" cap="none" strike="noStrike"/>
                    </a:p>
                  </a:txBody>
                  <a:tcPr marT="45725" marB="45725" marR="91450" marL="91450" anchor="ctr"/>
                </a:tc>
                <a:tc hMerge="1"/>
              </a:tr>
              <a:tr h="181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/>
                        <a:t>L01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메인 페이지로 이동</a:t>
                      </a:r>
                      <a:endParaRPr sz="900" u="none" cap="none" strike="noStrike"/>
                    </a:p>
                  </a:txBody>
                  <a:tcPr marT="45725" marB="45725" marR="91450" marL="91450" anchor="ctr"/>
                </a:tc>
              </a:tr>
              <a:tr h="181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/>
                        <a:t>L02</a:t>
                      </a:r>
                      <a:endParaRPr sz="9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로그인</a:t>
                      </a:r>
                      <a:r>
                        <a:rPr lang="en-US" sz="900"/>
                        <a:t> </a:t>
                      </a:r>
                      <a:r>
                        <a:rPr lang="en-US" sz="900"/>
                        <a:t>결과 호출</a:t>
                      </a:r>
                      <a:endParaRPr sz="900" u="none" cap="none" strike="noStrike"/>
                    </a:p>
                  </a:txBody>
                  <a:tcPr marT="45725" marB="45725" marR="91450" marL="91450" anchor="ctr"/>
                </a:tc>
              </a:tr>
              <a:tr h="181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/>
                        <a:t>L03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공지사항 페이지로 이동</a:t>
                      </a:r>
                      <a:endParaRPr sz="900"/>
                    </a:p>
                  </a:txBody>
                  <a:tcPr marT="45725" marB="45725" marR="91450" marL="91450" anchor="ctr"/>
                </a:tc>
              </a:tr>
              <a:tr h="181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/>
                        <a:t>L04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로그인 페이지로 이동 </a:t>
                      </a:r>
                      <a:endParaRPr sz="900"/>
                    </a:p>
                  </a:txBody>
                  <a:tcPr marT="45725" marB="45725" marR="91450" marL="91450" anchor="ctr"/>
                </a:tc>
              </a:tr>
              <a:tr h="181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/>
                        <a:t>L05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회원가입 페이지로 이동 </a:t>
                      </a:r>
                      <a:endParaRPr sz="900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323b607e385_2_39"/>
          <p:cNvSpPr txBox="1"/>
          <p:nvPr>
            <p:ph idx="1" type="body"/>
          </p:nvPr>
        </p:nvSpPr>
        <p:spPr>
          <a:xfrm>
            <a:off x="754525" y="567525"/>
            <a:ext cx="7734300" cy="58119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651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rPr lang="en-US" sz="1000"/>
              <a:t>회원정보 화면</a:t>
            </a:r>
            <a:endParaRPr sz="1000"/>
          </a:p>
        </p:txBody>
      </p:sp>
      <p:sp>
        <p:nvSpPr>
          <p:cNvPr id="201" name="Google Shape;201;g323b607e385_2_39"/>
          <p:cNvSpPr/>
          <p:nvPr/>
        </p:nvSpPr>
        <p:spPr>
          <a:xfrm>
            <a:off x="2266487" y="1405131"/>
            <a:ext cx="5158200" cy="8808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g323b607e385_2_39"/>
          <p:cNvSpPr/>
          <p:nvPr/>
        </p:nvSpPr>
        <p:spPr>
          <a:xfrm>
            <a:off x="2264337" y="2286001"/>
            <a:ext cx="956700" cy="3880500"/>
          </a:xfrm>
          <a:prstGeom prst="rect">
            <a:avLst/>
          </a:prstGeom>
          <a:solidFill>
            <a:srgbClr val="E1EFD8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Top10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abc*** 99점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bbc** 89 점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g323b607e385_2_39"/>
          <p:cNvSpPr/>
          <p:nvPr/>
        </p:nvSpPr>
        <p:spPr>
          <a:xfrm>
            <a:off x="6467885" y="2286001"/>
            <a:ext cx="956700" cy="38805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공지사항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1.블라블라…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g323b607e385_2_39"/>
          <p:cNvSpPr/>
          <p:nvPr/>
        </p:nvSpPr>
        <p:spPr>
          <a:xfrm>
            <a:off x="3221182" y="2286000"/>
            <a:ext cx="3244500" cy="3880500"/>
          </a:xfrm>
          <a:prstGeom prst="rect">
            <a:avLst/>
          </a:prstGeom>
          <a:solidFill>
            <a:srgbClr val="DDEAF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Graphical user interface, text, application&#10;&#10;Description automatically generated" id="205" name="Google Shape;205;g323b607e385_2_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494" y="797125"/>
            <a:ext cx="8045257" cy="5116411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g323b607e385_2_39"/>
          <p:cNvSpPr/>
          <p:nvPr/>
        </p:nvSpPr>
        <p:spPr>
          <a:xfrm>
            <a:off x="1966862" y="1696034"/>
            <a:ext cx="288000" cy="2880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D1</a:t>
            </a:r>
            <a:endParaRPr b="0" i="0" sz="7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g323b607e385_2_39"/>
          <p:cNvSpPr/>
          <p:nvPr/>
        </p:nvSpPr>
        <p:spPr>
          <a:xfrm>
            <a:off x="3450898" y="1696013"/>
            <a:ext cx="2796900" cy="32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Character Quizland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208" name="Google Shape;208;g323b607e385_2_39"/>
          <p:cNvCxnSpPr/>
          <p:nvPr/>
        </p:nvCxnSpPr>
        <p:spPr>
          <a:xfrm>
            <a:off x="2263262" y="1397645"/>
            <a:ext cx="0" cy="886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sp>
        <p:nvSpPr>
          <p:cNvPr id="209" name="Google Shape;209;g323b607e385_2_39"/>
          <p:cNvSpPr/>
          <p:nvPr/>
        </p:nvSpPr>
        <p:spPr>
          <a:xfrm>
            <a:off x="6578018" y="1113388"/>
            <a:ext cx="288000" cy="288000"/>
          </a:xfrm>
          <a:prstGeom prst="rect">
            <a:avLst/>
          </a:prstGeom>
          <a:solidFill>
            <a:srgbClr val="FF2F92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lang="en-US"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b="0" i="0" sz="7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g323b607e385_2_39"/>
          <p:cNvSpPr/>
          <p:nvPr/>
        </p:nvSpPr>
        <p:spPr>
          <a:xfrm>
            <a:off x="7015773" y="1104904"/>
            <a:ext cx="288000" cy="288000"/>
          </a:xfrm>
          <a:prstGeom prst="rect">
            <a:avLst/>
          </a:prstGeom>
          <a:solidFill>
            <a:srgbClr val="FF2F92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lang="en-US"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b="0" i="0" sz="7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g323b607e385_2_39"/>
          <p:cNvSpPr/>
          <p:nvPr/>
        </p:nvSpPr>
        <p:spPr>
          <a:xfrm>
            <a:off x="4699448" y="1499994"/>
            <a:ext cx="288000" cy="288000"/>
          </a:xfrm>
          <a:prstGeom prst="rect">
            <a:avLst/>
          </a:prstGeom>
          <a:solidFill>
            <a:srgbClr val="FF2F92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lang="en-US"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7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2" name="Google Shape;212;g323b607e385_2_39"/>
          <p:cNvCxnSpPr/>
          <p:nvPr/>
        </p:nvCxnSpPr>
        <p:spPr>
          <a:xfrm>
            <a:off x="2263262" y="5495233"/>
            <a:ext cx="9639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213" name="Google Shape;213;g323b607e385_2_39"/>
          <p:cNvCxnSpPr/>
          <p:nvPr/>
        </p:nvCxnSpPr>
        <p:spPr>
          <a:xfrm>
            <a:off x="3227033" y="5492024"/>
            <a:ext cx="32388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214" name="Google Shape;214;g323b607e385_2_39"/>
          <p:cNvCxnSpPr/>
          <p:nvPr/>
        </p:nvCxnSpPr>
        <p:spPr>
          <a:xfrm>
            <a:off x="6465734" y="5490413"/>
            <a:ext cx="9639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sp>
        <p:nvSpPr>
          <p:cNvPr id="215" name="Google Shape;215;g323b607e385_2_39"/>
          <p:cNvSpPr/>
          <p:nvPr/>
        </p:nvSpPr>
        <p:spPr>
          <a:xfrm>
            <a:off x="2595297" y="5202413"/>
            <a:ext cx="288000" cy="2880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D2</a:t>
            </a:r>
            <a:endParaRPr b="0" i="0" sz="7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g323b607e385_2_39"/>
          <p:cNvSpPr/>
          <p:nvPr/>
        </p:nvSpPr>
        <p:spPr>
          <a:xfrm>
            <a:off x="3450900" y="5202416"/>
            <a:ext cx="288000" cy="2880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D3</a:t>
            </a:r>
            <a:endParaRPr b="0" i="0" sz="7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g323b607e385_2_39"/>
          <p:cNvSpPr/>
          <p:nvPr/>
        </p:nvSpPr>
        <p:spPr>
          <a:xfrm>
            <a:off x="6802306" y="5192022"/>
            <a:ext cx="288000" cy="2880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D4</a:t>
            </a:r>
            <a:endParaRPr b="0" i="0" sz="7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g323b607e385_2_39"/>
          <p:cNvSpPr/>
          <p:nvPr/>
        </p:nvSpPr>
        <p:spPr>
          <a:xfrm>
            <a:off x="7424723" y="2286001"/>
            <a:ext cx="288000" cy="288000"/>
          </a:xfrm>
          <a:prstGeom prst="rect">
            <a:avLst/>
          </a:prstGeom>
          <a:solidFill>
            <a:srgbClr val="FF2F92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L6</a:t>
            </a:r>
            <a:endParaRPr b="0" i="0" sz="7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g323b607e385_2_39"/>
          <p:cNvSpPr/>
          <p:nvPr/>
        </p:nvSpPr>
        <p:spPr>
          <a:xfrm>
            <a:off x="4108225" y="2772700"/>
            <a:ext cx="1499100" cy="24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비활성화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g323b607e385_2_39"/>
          <p:cNvSpPr/>
          <p:nvPr/>
        </p:nvSpPr>
        <p:spPr>
          <a:xfrm>
            <a:off x="4094900" y="3148975"/>
            <a:ext cx="1499100" cy="24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g323b607e385_2_39"/>
          <p:cNvSpPr/>
          <p:nvPr/>
        </p:nvSpPr>
        <p:spPr>
          <a:xfrm>
            <a:off x="4094900" y="3411750"/>
            <a:ext cx="1499100" cy="24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g323b607e385_2_39"/>
          <p:cNvSpPr/>
          <p:nvPr/>
        </p:nvSpPr>
        <p:spPr>
          <a:xfrm>
            <a:off x="4081913" y="3766863"/>
            <a:ext cx="1499100" cy="24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g323b607e385_2_39"/>
          <p:cNvSpPr txBox="1"/>
          <p:nvPr/>
        </p:nvSpPr>
        <p:spPr>
          <a:xfrm>
            <a:off x="3792925" y="2733250"/>
            <a:ext cx="433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g323b607e385_2_39"/>
          <p:cNvSpPr txBox="1"/>
          <p:nvPr/>
        </p:nvSpPr>
        <p:spPr>
          <a:xfrm>
            <a:off x="3764025" y="3109525"/>
            <a:ext cx="433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pw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g323b607e385_2_39"/>
          <p:cNvSpPr txBox="1"/>
          <p:nvPr/>
        </p:nvSpPr>
        <p:spPr>
          <a:xfrm>
            <a:off x="3554050" y="3372300"/>
            <a:ext cx="630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pw 확인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g323b607e385_2_39"/>
          <p:cNvSpPr txBox="1"/>
          <p:nvPr/>
        </p:nvSpPr>
        <p:spPr>
          <a:xfrm>
            <a:off x="3662338" y="3727425"/>
            <a:ext cx="5223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name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g323b607e385_2_39"/>
          <p:cNvSpPr/>
          <p:nvPr/>
        </p:nvSpPr>
        <p:spPr>
          <a:xfrm>
            <a:off x="4093875" y="4064875"/>
            <a:ext cx="1499100" cy="3267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정보수정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g323b607e385_2_39"/>
          <p:cNvSpPr/>
          <p:nvPr/>
        </p:nvSpPr>
        <p:spPr>
          <a:xfrm>
            <a:off x="5607323" y="4082251"/>
            <a:ext cx="288000" cy="288000"/>
          </a:xfrm>
          <a:prstGeom prst="rect">
            <a:avLst/>
          </a:prstGeom>
          <a:solidFill>
            <a:srgbClr val="FF2F92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L2</a:t>
            </a:r>
            <a:endParaRPr b="0" i="0" sz="7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g323b607e385_2_39"/>
          <p:cNvSpPr txBox="1"/>
          <p:nvPr>
            <p:ph type="title"/>
          </p:nvPr>
        </p:nvSpPr>
        <p:spPr>
          <a:xfrm>
            <a:off x="8724900" y="365125"/>
            <a:ext cx="2628900" cy="56064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  <a:endParaRPr/>
          </a:p>
        </p:txBody>
      </p:sp>
      <p:graphicFrame>
        <p:nvGraphicFramePr>
          <p:cNvPr id="230" name="Google Shape;230;g323b607e385_2_39"/>
          <p:cNvGraphicFramePr/>
          <p:nvPr/>
        </p:nvGraphicFramePr>
        <p:xfrm>
          <a:off x="8724900" y="36512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{764BA5C9-6173-4C50-9543-280C31BF8E5A}</a:tableStyleId>
              </a:tblPr>
              <a:tblGrid>
                <a:gridCol w="657225"/>
                <a:gridCol w="657225"/>
                <a:gridCol w="543250"/>
                <a:gridCol w="771200"/>
              </a:tblGrid>
              <a:tr h="243600">
                <a:tc gridSpan="4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Web UI/UX</a:t>
                      </a:r>
                      <a:endParaRPr sz="900" u="none" cap="none" strike="noStrike"/>
                    </a:p>
                  </a:txBody>
                  <a:tcPr marT="45725" marB="45725" marR="91450" marL="91450" anchor="ctr"/>
                </a:tc>
                <a:tc hMerge="1"/>
                <a:tc hMerge="1"/>
                <a:tc hMerge="1"/>
              </a:tr>
              <a:tr h="243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 u="none" cap="none" strike="noStrike"/>
                        <a:t>화면경로</a:t>
                      </a:r>
                      <a:endParaRPr b="1" sz="900" u="none" cap="none" strike="noStrike"/>
                    </a:p>
                  </a:txBody>
                  <a:tcPr marT="45725" marB="45725" marR="91450" marL="91450" anchor="ctr"/>
                </a:tc>
                <a:tc gridSpan="3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/mypage</a:t>
                      </a:r>
                      <a:endParaRPr sz="900" u="none" cap="none" strike="noStrike"/>
                    </a:p>
                  </a:txBody>
                  <a:tcPr marT="45725" marB="45725" marR="91450" marL="91450" anchor="ctr"/>
                </a:tc>
                <a:tc hMerge="1"/>
                <a:tc hMerge="1"/>
              </a:tr>
              <a:tr h="243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 u="none" cap="none" strike="noStrike"/>
                        <a:t>화면명</a:t>
                      </a:r>
                      <a:endParaRPr b="1" sz="900" u="none" cap="none" strike="noStrike"/>
                    </a:p>
                  </a:txBody>
                  <a:tcPr marT="45725" marB="45725" marR="91450" marL="91450" anchor="ctr"/>
                </a:tc>
                <a:tc gridSpan="3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My Page</a:t>
                      </a:r>
                      <a:endParaRPr/>
                    </a:p>
                  </a:txBody>
                  <a:tcPr marT="45725" marB="45725" marR="91450" marL="91450" anchor="ctr"/>
                </a:tc>
                <a:tc hMerge="1"/>
                <a:tc hMerge="1"/>
              </a:tr>
              <a:tr h="243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 u="none" cap="none" strike="noStrike"/>
                        <a:t>파일명</a:t>
                      </a:r>
                      <a:endParaRPr b="1" sz="900" u="none" cap="none" strike="noStrike"/>
                    </a:p>
                  </a:txBody>
                  <a:tcPr marT="45725" marB="45725" marR="91450" marL="91450" anchor="ctr"/>
                </a:tc>
                <a:tc gridSpan="3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mypage</a:t>
                      </a:r>
                      <a:endParaRPr/>
                    </a:p>
                  </a:txBody>
                  <a:tcPr marT="45725" marB="45725" marR="91450" marL="91450" anchor="ctr"/>
                </a:tc>
                <a:tc hMerge="1"/>
                <a:tc hMerge="1"/>
              </a:tr>
              <a:tr h="243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 u="none" cap="none" strike="noStrike"/>
                        <a:t>연결화면</a:t>
                      </a:r>
                      <a:endParaRPr b="1" sz="900" u="none" cap="none" strike="noStrike"/>
                    </a:p>
                  </a:txBody>
                  <a:tcPr marT="45725" marB="45725" marR="91450" marL="91450" anchor="ctr"/>
                </a:tc>
                <a:tc gridSpan="3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45725" marB="45725" marR="91450" marL="91450" anchor="ctr"/>
                </a:tc>
                <a:tc hMerge="1"/>
                <a:tc hMerge="1"/>
              </a:tr>
              <a:tr h="243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 u="none" cap="none" strike="noStrike"/>
                        <a:t>작성자</a:t>
                      </a:r>
                      <a:endParaRPr b="1" sz="9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한중수</a:t>
                      </a:r>
                      <a:endParaRPr sz="9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 u="none" cap="none" strike="noStrike"/>
                        <a:t>작성일</a:t>
                      </a:r>
                      <a:endParaRPr b="1" sz="9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01/09.2025</a:t>
                      </a:r>
                      <a:endParaRPr sz="900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graphicFrame>
        <p:nvGraphicFramePr>
          <p:cNvPr id="231" name="Google Shape;231;g323b607e385_2_39"/>
          <p:cNvGraphicFramePr/>
          <p:nvPr/>
        </p:nvGraphicFramePr>
        <p:xfrm>
          <a:off x="8724875" y="183664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{764BA5C9-6173-4C50-9543-280C31BF8E5A}</a:tableStyleId>
              </a:tblPr>
              <a:tblGrid>
                <a:gridCol w="671775"/>
                <a:gridCol w="1957150"/>
              </a:tblGrid>
              <a:tr h="301975"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/>
                        <a:t>설명</a:t>
                      </a:r>
                      <a:endParaRPr sz="900" u="none" cap="none" strike="noStrike"/>
                    </a:p>
                  </a:txBody>
                  <a:tcPr marT="45725" marB="45725" marR="91450" marL="91450" anchor="ctr"/>
                </a:tc>
                <a:tc hMerge="1"/>
              </a:tr>
              <a:tr h="321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/>
                        <a:t>D01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로고 및 </a:t>
                      </a:r>
                      <a:r>
                        <a:rPr lang="en-US" sz="900"/>
                        <a:t>회원정보, 로그아웃</a:t>
                      </a:r>
                      <a:endParaRPr sz="900" u="none" cap="none" strike="noStrike"/>
                    </a:p>
                  </a:txBody>
                  <a:tcPr marT="45725" marB="45725" marR="91450" marL="91450" anchor="ctr"/>
                </a:tc>
              </a:tr>
              <a:tr h="483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/>
                        <a:t>* </a:t>
                      </a:r>
                      <a:r>
                        <a:rPr lang="en-US" sz="900"/>
                        <a:t>width : 70vw, height : 20vh</a:t>
                      </a:r>
                      <a:endParaRPr sz="900" u="none" cap="none" strike="noStrike"/>
                    </a:p>
                  </a:txBody>
                  <a:tcPr marT="45725" marB="45725" marR="91450" marL="91450" anchor="ctr"/>
                </a:tc>
              </a:tr>
              <a:tr h="321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/>
                        <a:t>D02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순위표</a:t>
                      </a:r>
                      <a:endParaRPr sz="900" u="none" cap="none" strike="noStrike"/>
                    </a:p>
                  </a:txBody>
                  <a:tcPr marT="45725" marB="45725" marR="91450" marL="91450" anchor="ctr"/>
                </a:tc>
              </a:tr>
              <a:tr h="321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/>
                        <a:t>* </a:t>
                      </a:r>
                      <a:r>
                        <a:rPr lang="en-US" sz="900"/>
                        <a:t>width : 12vw</a:t>
                      </a:r>
                      <a:endParaRPr sz="900" u="none" cap="none" strike="noStrike"/>
                    </a:p>
                  </a:txBody>
                  <a:tcPr marT="45725" marB="45725" marR="91450" marL="91450" anchor="ctr"/>
                </a:tc>
              </a:tr>
              <a:tr h="321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/>
                        <a:t>D03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회원정보</a:t>
                      </a:r>
                      <a:endParaRPr sz="900" u="none" cap="none" strike="noStrike"/>
                    </a:p>
                  </a:txBody>
                  <a:tcPr marT="45725" marB="45725" marR="91450" marL="91450" anchor="ctr"/>
                </a:tc>
              </a:tr>
              <a:tr h="321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/>
                        <a:t>* </a:t>
                      </a:r>
                      <a:r>
                        <a:rPr lang="en-US" sz="900"/>
                        <a:t>width : 46vw, height : min 80vh</a:t>
                      </a:r>
                      <a:endParaRPr sz="900" u="none" cap="none" strike="noStrike"/>
                    </a:p>
                  </a:txBody>
                  <a:tcPr marT="45725" marB="45725" marR="91450" marL="91450" anchor="ctr"/>
                </a:tc>
              </a:tr>
              <a:tr h="321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/>
                        <a:t>D04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공지사항 리스트</a:t>
                      </a:r>
                      <a:endParaRPr sz="900" u="none" cap="none" strike="noStrike"/>
                    </a:p>
                  </a:txBody>
                  <a:tcPr marT="45725" marB="45725" marR="91450" marL="91450" anchor="ctr"/>
                </a:tc>
              </a:tr>
              <a:tr h="321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r>
                        <a:rPr lang="en-US" sz="900" u="none" cap="none" strike="noStrike"/>
                        <a:t>* </a:t>
                      </a:r>
                      <a:r>
                        <a:rPr lang="en-US" sz="900"/>
                        <a:t>width : 12vw</a:t>
                      </a:r>
                      <a:endParaRPr sz="900" u="none" cap="none" strike="noStrike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graphicFrame>
        <p:nvGraphicFramePr>
          <p:cNvPr id="232" name="Google Shape;232;g323b607e385_2_39"/>
          <p:cNvGraphicFramePr/>
          <p:nvPr/>
        </p:nvGraphicFramePr>
        <p:xfrm>
          <a:off x="8724900" y="488368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{764BA5C9-6173-4C50-9543-280C31BF8E5A}</a:tableStyleId>
              </a:tblPr>
              <a:tblGrid>
                <a:gridCol w="647700"/>
                <a:gridCol w="1981200"/>
              </a:tblGrid>
              <a:tr h="181975"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/>
                        <a:t>링크</a:t>
                      </a:r>
                      <a:endParaRPr sz="900" u="none" cap="none" strike="noStrike"/>
                    </a:p>
                  </a:txBody>
                  <a:tcPr marT="45725" marB="45725" marR="91450" marL="91450" anchor="ctr"/>
                </a:tc>
                <a:tc hMerge="1"/>
              </a:tr>
              <a:tr h="181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/>
                        <a:t>L01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메인 페이지로 이동</a:t>
                      </a:r>
                      <a:endParaRPr sz="900" u="none" cap="none" strike="noStrike"/>
                    </a:p>
                  </a:txBody>
                  <a:tcPr marT="45725" marB="45725" marR="91450" marL="91450" anchor="ctr"/>
                </a:tc>
              </a:tr>
              <a:tr h="181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/>
                        <a:t>L02</a:t>
                      </a:r>
                      <a:endParaRPr sz="9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회원 정보수정</a:t>
                      </a:r>
                      <a:r>
                        <a:rPr lang="en-US" sz="900"/>
                        <a:t> 호출</a:t>
                      </a:r>
                      <a:endParaRPr sz="900" u="none" cap="none" strike="noStrike"/>
                    </a:p>
                  </a:txBody>
                  <a:tcPr marT="45725" marB="45725" marR="91450" marL="91450" anchor="ctr"/>
                </a:tc>
              </a:tr>
              <a:tr h="181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/>
                        <a:t>L03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회원탈퇴 </a:t>
                      </a:r>
                      <a:r>
                        <a:rPr lang="en-US" sz="900"/>
                        <a:t>페이지로 이동 </a:t>
                      </a:r>
                      <a:endParaRPr sz="900"/>
                    </a:p>
                  </a:txBody>
                  <a:tcPr marT="45725" marB="45725" marR="91450" marL="91450" anchor="ctr"/>
                </a:tc>
              </a:tr>
              <a:tr h="181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/>
                        <a:t>L04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회원정보</a:t>
                      </a:r>
                      <a:r>
                        <a:rPr lang="en-US" sz="900"/>
                        <a:t> 페이지로 이동 </a:t>
                      </a:r>
                      <a:endParaRPr sz="900"/>
                    </a:p>
                  </a:txBody>
                  <a:tcPr marT="45725" marB="45725" marR="91450" marL="91450" anchor="ctr"/>
                </a:tc>
              </a:tr>
              <a:tr h="181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/>
                        <a:t>L05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로그아웃 호출</a:t>
                      </a:r>
                      <a:r>
                        <a:rPr lang="en-US" sz="900"/>
                        <a:t> </a:t>
                      </a:r>
                      <a:endParaRPr sz="900"/>
                    </a:p>
                  </a:txBody>
                  <a:tcPr marT="45725" marB="45725" marR="91450" marL="91450" anchor="ctr"/>
                </a:tc>
              </a:tr>
              <a:tr h="181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900"/>
                        <a:t>L06</a:t>
                      </a:r>
                      <a:endParaRPr sz="9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공지사항 페이지로 이동</a:t>
                      </a:r>
                      <a:endParaRPr sz="900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233" name="Google Shape;233;g323b607e385_2_39"/>
          <p:cNvSpPr/>
          <p:nvPr/>
        </p:nvSpPr>
        <p:spPr>
          <a:xfrm>
            <a:off x="4094900" y="4519425"/>
            <a:ext cx="1499100" cy="3267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회원탈퇴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g323b607e385_2_39"/>
          <p:cNvSpPr/>
          <p:nvPr/>
        </p:nvSpPr>
        <p:spPr>
          <a:xfrm>
            <a:off x="5607323" y="4538776"/>
            <a:ext cx="288000" cy="288000"/>
          </a:xfrm>
          <a:prstGeom prst="rect">
            <a:avLst/>
          </a:prstGeom>
          <a:solidFill>
            <a:srgbClr val="FF2F92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L3</a:t>
            </a:r>
            <a:endParaRPr b="0" i="0" sz="7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g323b607e385_2_39"/>
          <p:cNvSpPr/>
          <p:nvPr/>
        </p:nvSpPr>
        <p:spPr>
          <a:xfrm>
            <a:off x="6422475" y="1405125"/>
            <a:ext cx="502500" cy="125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latin typeface="Calibri"/>
                <a:ea typeface="Calibri"/>
                <a:cs typeface="Calibri"/>
                <a:sym typeface="Calibri"/>
              </a:rPr>
              <a:t>회원정보</a:t>
            </a:r>
            <a:endParaRPr sz="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g323b607e385_2_39"/>
          <p:cNvSpPr/>
          <p:nvPr/>
        </p:nvSpPr>
        <p:spPr>
          <a:xfrm>
            <a:off x="6967475" y="1405125"/>
            <a:ext cx="502500" cy="125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latin typeface="Calibri"/>
                <a:ea typeface="Calibri"/>
                <a:cs typeface="Calibri"/>
                <a:sym typeface="Calibri"/>
              </a:rPr>
              <a:t>로그아웃</a:t>
            </a:r>
            <a:endParaRPr sz="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g323b607e385_2_39"/>
          <p:cNvSpPr txBox="1"/>
          <p:nvPr/>
        </p:nvSpPr>
        <p:spPr>
          <a:xfrm>
            <a:off x="4012150" y="4973975"/>
            <a:ext cx="1670700" cy="11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[개인 통계]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총 점수: 258점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총 문제시도수: 32회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문제당 평균점수: 8.0625점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최고 점수 : 85점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23b607e385_1_219"/>
          <p:cNvSpPr txBox="1"/>
          <p:nvPr>
            <p:ph idx="1" type="body"/>
          </p:nvPr>
        </p:nvSpPr>
        <p:spPr>
          <a:xfrm>
            <a:off x="754525" y="567525"/>
            <a:ext cx="7734300" cy="58119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651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rPr lang="en-US" sz="1000"/>
              <a:t>회원탈퇴 화면</a:t>
            </a:r>
            <a:endParaRPr sz="1000"/>
          </a:p>
        </p:txBody>
      </p:sp>
      <p:sp>
        <p:nvSpPr>
          <p:cNvPr id="244" name="Google Shape;244;g323b607e385_1_219"/>
          <p:cNvSpPr/>
          <p:nvPr/>
        </p:nvSpPr>
        <p:spPr>
          <a:xfrm>
            <a:off x="2266487" y="1405131"/>
            <a:ext cx="5158200" cy="8808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g323b607e385_1_219"/>
          <p:cNvSpPr/>
          <p:nvPr/>
        </p:nvSpPr>
        <p:spPr>
          <a:xfrm>
            <a:off x="2264337" y="2286001"/>
            <a:ext cx="956700" cy="3880500"/>
          </a:xfrm>
          <a:prstGeom prst="rect">
            <a:avLst/>
          </a:prstGeom>
          <a:solidFill>
            <a:srgbClr val="E1EFD8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Top10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abc*** 99점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bbc** 89 점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g323b607e385_1_219"/>
          <p:cNvSpPr/>
          <p:nvPr/>
        </p:nvSpPr>
        <p:spPr>
          <a:xfrm>
            <a:off x="6467885" y="2286001"/>
            <a:ext cx="956700" cy="38805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공지사항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1.블라블라…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g323b607e385_1_219"/>
          <p:cNvSpPr/>
          <p:nvPr/>
        </p:nvSpPr>
        <p:spPr>
          <a:xfrm>
            <a:off x="3221182" y="2286000"/>
            <a:ext cx="3244500" cy="3880500"/>
          </a:xfrm>
          <a:prstGeom prst="rect">
            <a:avLst/>
          </a:prstGeom>
          <a:solidFill>
            <a:srgbClr val="DDEAF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Graphical user interface, text, application&#10;&#10;Description automatically generated" id="248" name="Google Shape;248;g323b607e385_1_2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494" y="797125"/>
            <a:ext cx="8045257" cy="5116411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g323b607e385_1_219"/>
          <p:cNvSpPr/>
          <p:nvPr/>
        </p:nvSpPr>
        <p:spPr>
          <a:xfrm>
            <a:off x="1966862" y="1696034"/>
            <a:ext cx="288000" cy="2880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D1</a:t>
            </a:r>
            <a:endParaRPr b="0" i="0" sz="7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g323b607e385_1_219"/>
          <p:cNvSpPr/>
          <p:nvPr/>
        </p:nvSpPr>
        <p:spPr>
          <a:xfrm>
            <a:off x="3450898" y="1696013"/>
            <a:ext cx="2796900" cy="32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Character Quizland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251" name="Google Shape;251;g323b607e385_1_219"/>
          <p:cNvCxnSpPr/>
          <p:nvPr/>
        </p:nvCxnSpPr>
        <p:spPr>
          <a:xfrm>
            <a:off x="2263262" y="1397645"/>
            <a:ext cx="0" cy="886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sp>
        <p:nvSpPr>
          <p:cNvPr id="252" name="Google Shape;252;g323b607e385_1_219"/>
          <p:cNvSpPr/>
          <p:nvPr/>
        </p:nvSpPr>
        <p:spPr>
          <a:xfrm>
            <a:off x="6578018" y="1113388"/>
            <a:ext cx="288000" cy="288000"/>
          </a:xfrm>
          <a:prstGeom prst="rect">
            <a:avLst/>
          </a:prstGeom>
          <a:solidFill>
            <a:srgbClr val="FF2F92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lang="en-US"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b="0" i="0" sz="7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g323b607e385_1_219"/>
          <p:cNvSpPr/>
          <p:nvPr/>
        </p:nvSpPr>
        <p:spPr>
          <a:xfrm>
            <a:off x="7015773" y="1104904"/>
            <a:ext cx="288000" cy="288000"/>
          </a:xfrm>
          <a:prstGeom prst="rect">
            <a:avLst/>
          </a:prstGeom>
          <a:solidFill>
            <a:srgbClr val="FF2F92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lang="en-US"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b="0" i="0" sz="7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g323b607e385_1_219"/>
          <p:cNvSpPr/>
          <p:nvPr/>
        </p:nvSpPr>
        <p:spPr>
          <a:xfrm>
            <a:off x="4699448" y="1499994"/>
            <a:ext cx="288000" cy="288000"/>
          </a:xfrm>
          <a:prstGeom prst="rect">
            <a:avLst/>
          </a:prstGeom>
          <a:solidFill>
            <a:srgbClr val="FF2F92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lang="en-US"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7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5" name="Google Shape;255;g323b607e385_1_219"/>
          <p:cNvCxnSpPr/>
          <p:nvPr/>
        </p:nvCxnSpPr>
        <p:spPr>
          <a:xfrm>
            <a:off x="2263262" y="5495233"/>
            <a:ext cx="9639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256" name="Google Shape;256;g323b607e385_1_219"/>
          <p:cNvCxnSpPr/>
          <p:nvPr/>
        </p:nvCxnSpPr>
        <p:spPr>
          <a:xfrm>
            <a:off x="3227033" y="5492024"/>
            <a:ext cx="32388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257" name="Google Shape;257;g323b607e385_1_219"/>
          <p:cNvCxnSpPr/>
          <p:nvPr/>
        </p:nvCxnSpPr>
        <p:spPr>
          <a:xfrm>
            <a:off x="6465734" y="5490413"/>
            <a:ext cx="9639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sp>
        <p:nvSpPr>
          <p:cNvPr id="258" name="Google Shape;258;g323b607e385_1_219"/>
          <p:cNvSpPr/>
          <p:nvPr/>
        </p:nvSpPr>
        <p:spPr>
          <a:xfrm>
            <a:off x="2595297" y="5202413"/>
            <a:ext cx="288000" cy="2880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D2</a:t>
            </a:r>
            <a:endParaRPr b="0" i="0" sz="7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g323b607e385_1_219"/>
          <p:cNvSpPr/>
          <p:nvPr/>
        </p:nvSpPr>
        <p:spPr>
          <a:xfrm>
            <a:off x="4705350" y="5200816"/>
            <a:ext cx="288000" cy="2880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D3</a:t>
            </a:r>
            <a:endParaRPr b="0" i="0" sz="7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g323b607e385_1_219"/>
          <p:cNvSpPr/>
          <p:nvPr/>
        </p:nvSpPr>
        <p:spPr>
          <a:xfrm>
            <a:off x="6802306" y="5192022"/>
            <a:ext cx="288000" cy="2880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D4</a:t>
            </a:r>
            <a:endParaRPr b="0" i="0" sz="7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g323b607e385_1_219"/>
          <p:cNvSpPr/>
          <p:nvPr/>
        </p:nvSpPr>
        <p:spPr>
          <a:xfrm>
            <a:off x="7424723" y="2286001"/>
            <a:ext cx="288000" cy="288000"/>
          </a:xfrm>
          <a:prstGeom prst="rect">
            <a:avLst/>
          </a:prstGeom>
          <a:solidFill>
            <a:srgbClr val="FF2F92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L3</a:t>
            </a:r>
            <a:endParaRPr b="0" i="0" sz="7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g323b607e385_1_219"/>
          <p:cNvSpPr/>
          <p:nvPr/>
        </p:nvSpPr>
        <p:spPr>
          <a:xfrm>
            <a:off x="4116338" y="2678875"/>
            <a:ext cx="1499100" cy="24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g323b607e385_1_219"/>
          <p:cNvSpPr txBox="1"/>
          <p:nvPr/>
        </p:nvSpPr>
        <p:spPr>
          <a:xfrm>
            <a:off x="3785463" y="2639425"/>
            <a:ext cx="433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pw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g323b607e385_1_219"/>
          <p:cNvSpPr/>
          <p:nvPr/>
        </p:nvSpPr>
        <p:spPr>
          <a:xfrm>
            <a:off x="4116338" y="3260300"/>
            <a:ext cx="1499100" cy="3267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회원탈퇴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g323b607e385_1_219"/>
          <p:cNvSpPr/>
          <p:nvPr/>
        </p:nvSpPr>
        <p:spPr>
          <a:xfrm>
            <a:off x="5615436" y="3274876"/>
            <a:ext cx="288000" cy="288000"/>
          </a:xfrm>
          <a:prstGeom prst="rect">
            <a:avLst/>
          </a:prstGeom>
          <a:solidFill>
            <a:srgbClr val="FF2F92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L2</a:t>
            </a:r>
            <a:endParaRPr b="0" i="0" sz="7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g323b607e385_1_219"/>
          <p:cNvSpPr txBox="1"/>
          <p:nvPr>
            <p:ph type="title"/>
          </p:nvPr>
        </p:nvSpPr>
        <p:spPr>
          <a:xfrm>
            <a:off x="8724900" y="365125"/>
            <a:ext cx="2628900" cy="56064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  <a:endParaRPr/>
          </a:p>
        </p:txBody>
      </p:sp>
      <p:graphicFrame>
        <p:nvGraphicFramePr>
          <p:cNvPr id="267" name="Google Shape;267;g323b607e385_1_219"/>
          <p:cNvGraphicFramePr/>
          <p:nvPr/>
        </p:nvGraphicFramePr>
        <p:xfrm>
          <a:off x="8724900" y="36512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{764BA5C9-6173-4C50-9543-280C31BF8E5A}</a:tableStyleId>
              </a:tblPr>
              <a:tblGrid>
                <a:gridCol w="657225"/>
                <a:gridCol w="657225"/>
                <a:gridCol w="564000"/>
                <a:gridCol w="750450"/>
              </a:tblGrid>
              <a:tr h="243600">
                <a:tc gridSpan="4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Web UI/UX</a:t>
                      </a:r>
                      <a:endParaRPr sz="900" u="none" cap="none" strike="noStrike"/>
                    </a:p>
                  </a:txBody>
                  <a:tcPr marT="45725" marB="45725" marR="91450" marL="91450" anchor="ctr"/>
                </a:tc>
                <a:tc hMerge="1"/>
                <a:tc hMerge="1"/>
                <a:tc hMerge="1"/>
              </a:tr>
              <a:tr h="243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 u="none" cap="none" strike="noStrike"/>
                        <a:t>화면경로</a:t>
                      </a:r>
                      <a:endParaRPr b="1" sz="900" u="none" cap="none" strike="noStrike"/>
                    </a:p>
                  </a:txBody>
                  <a:tcPr marT="45725" marB="45725" marR="91450" marL="91450" anchor="ctr"/>
                </a:tc>
                <a:tc gridSpan="3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/delete</a:t>
                      </a:r>
                      <a:endParaRPr sz="900" u="none" cap="none" strike="noStrike"/>
                    </a:p>
                  </a:txBody>
                  <a:tcPr marT="45725" marB="45725" marR="91450" marL="91450" anchor="ctr"/>
                </a:tc>
                <a:tc hMerge="1"/>
                <a:tc hMerge="1"/>
              </a:tr>
              <a:tr h="243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 u="none" cap="none" strike="noStrike"/>
                        <a:t>화면명</a:t>
                      </a:r>
                      <a:endParaRPr b="1" sz="900" u="none" cap="none" strike="noStrike"/>
                    </a:p>
                  </a:txBody>
                  <a:tcPr marT="45725" marB="45725" marR="91450" marL="91450" anchor="ctr"/>
                </a:tc>
                <a:tc gridSpan="3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Delete</a:t>
                      </a:r>
                      <a:endParaRPr/>
                    </a:p>
                  </a:txBody>
                  <a:tcPr marT="45725" marB="45725" marR="91450" marL="91450" anchor="ctr"/>
                </a:tc>
                <a:tc hMerge="1"/>
                <a:tc hMerge="1"/>
              </a:tr>
              <a:tr h="243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 u="none" cap="none" strike="noStrike"/>
                        <a:t>파일명</a:t>
                      </a:r>
                      <a:endParaRPr b="1" sz="900" u="none" cap="none" strike="noStrike"/>
                    </a:p>
                  </a:txBody>
                  <a:tcPr marT="45725" marB="45725" marR="91450" marL="91450" anchor="ctr"/>
                </a:tc>
                <a:tc gridSpan="3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delete</a:t>
                      </a:r>
                      <a:r>
                        <a:rPr lang="en-US" sz="900"/>
                        <a:t>Form</a:t>
                      </a:r>
                      <a:endParaRPr/>
                    </a:p>
                  </a:txBody>
                  <a:tcPr marT="45725" marB="45725" marR="91450" marL="91450" anchor="ctr"/>
                </a:tc>
                <a:tc hMerge="1"/>
                <a:tc hMerge="1"/>
              </a:tr>
              <a:tr h="243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 u="none" cap="none" strike="noStrike"/>
                        <a:t>연결화면</a:t>
                      </a:r>
                      <a:endParaRPr b="1" sz="900" u="none" cap="none" strike="noStrike"/>
                    </a:p>
                  </a:txBody>
                  <a:tcPr marT="45725" marB="45725" marR="91450" marL="91450" anchor="ctr"/>
                </a:tc>
                <a:tc gridSpan="3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45725" marB="45725" marR="91450" marL="91450" anchor="ctr"/>
                </a:tc>
                <a:tc hMerge="1"/>
                <a:tc hMerge="1"/>
              </a:tr>
              <a:tr h="243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 u="none" cap="none" strike="noStrike"/>
                        <a:t>작성자</a:t>
                      </a:r>
                      <a:endParaRPr b="1" sz="9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한중수</a:t>
                      </a:r>
                      <a:endParaRPr sz="9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 u="none" cap="none" strike="noStrike"/>
                        <a:t>작성일</a:t>
                      </a:r>
                      <a:endParaRPr b="1" sz="9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01/09.2025</a:t>
                      </a:r>
                      <a:endParaRPr sz="900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graphicFrame>
        <p:nvGraphicFramePr>
          <p:cNvPr id="268" name="Google Shape;268;g323b607e385_1_219"/>
          <p:cNvGraphicFramePr/>
          <p:nvPr/>
        </p:nvGraphicFramePr>
        <p:xfrm>
          <a:off x="8724875" y="183664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{764BA5C9-6173-4C50-9543-280C31BF8E5A}</a:tableStyleId>
              </a:tblPr>
              <a:tblGrid>
                <a:gridCol w="671775"/>
                <a:gridCol w="1957150"/>
              </a:tblGrid>
              <a:tr h="301975"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/>
                        <a:t>설명</a:t>
                      </a:r>
                      <a:endParaRPr sz="900" u="none" cap="none" strike="noStrike"/>
                    </a:p>
                  </a:txBody>
                  <a:tcPr marT="45725" marB="45725" marR="91450" marL="91450" anchor="ctr"/>
                </a:tc>
                <a:tc hMerge="1"/>
              </a:tr>
              <a:tr h="321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/>
                        <a:t>D01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로고 및 </a:t>
                      </a:r>
                      <a:r>
                        <a:rPr lang="en-US" sz="900"/>
                        <a:t>회원정보,로그아웃</a:t>
                      </a:r>
                      <a:endParaRPr sz="900" u="none" cap="none" strike="noStrike"/>
                    </a:p>
                  </a:txBody>
                  <a:tcPr marT="45725" marB="45725" marR="91450" marL="91450" anchor="ctr"/>
                </a:tc>
              </a:tr>
              <a:tr h="483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/>
                        <a:t>* </a:t>
                      </a:r>
                      <a:r>
                        <a:rPr lang="en-US" sz="900"/>
                        <a:t>width : 70vw, height : 20vh</a:t>
                      </a:r>
                      <a:endParaRPr sz="900" u="none" cap="none" strike="noStrike"/>
                    </a:p>
                  </a:txBody>
                  <a:tcPr marT="45725" marB="45725" marR="91450" marL="91450" anchor="ctr"/>
                </a:tc>
              </a:tr>
              <a:tr h="321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/>
                        <a:t>D02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순위표</a:t>
                      </a:r>
                      <a:endParaRPr sz="900" u="none" cap="none" strike="noStrike"/>
                    </a:p>
                  </a:txBody>
                  <a:tcPr marT="45725" marB="45725" marR="91450" marL="91450" anchor="ctr"/>
                </a:tc>
              </a:tr>
              <a:tr h="321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/>
                        <a:t>* </a:t>
                      </a:r>
                      <a:r>
                        <a:rPr lang="en-US" sz="900"/>
                        <a:t>width : 12vw</a:t>
                      </a:r>
                      <a:endParaRPr sz="900" u="none" cap="none" strike="noStrike"/>
                    </a:p>
                  </a:txBody>
                  <a:tcPr marT="45725" marB="45725" marR="91450" marL="91450" anchor="ctr"/>
                </a:tc>
              </a:tr>
              <a:tr h="321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/>
                        <a:t>D03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회원탈퇴</a:t>
                      </a:r>
                      <a:endParaRPr sz="900" u="none" cap="none" strike="noStrike"/>
                    </a:p>
                  </a:txBody>
                  <a:tcPr marT="45725" marB="45725" marR="91450" marL="91450" anchor="ctr"/>
                </a:tc>
              </a:tr>
              <a:tr h="321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/>
                        <a:t>* </a:t>
                      </a:r>
                      <a:r>
                        <a:rPr lang="en-US" sz="900"/>
                        <a:t>width : 46vw, height : min 80vh</a:t>
                      </a:r>
                      <a:endParaRPr sz="900" u="none" cap="none" strike="noStrike"/>
                    </a:p>
                  </a:txBody>
                  <a:tcPr marT="45725" marB="45725" marR="91450" marL="91450" anchor="ctr"/>
                </a:tc>
              </a:tr>
              <a:tr h="321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/>
                        <a:t>D04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공지사항 리스트</a:t>
                      </a:r>
                      <a:endParaRPr sz="900" u="none" cap="none" strike="noStrike"/>
                    </a:p>
                  </a:txBody>
                  <a:tcPr marT="45725" marB="45725" marR="91450" marL="91450" anchor="ctr"/>
                </a:tc>
              </a:tr>
              <a:tr h="321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r>
                        <a:rPr lang="en-US" sz="900" u="none" cap="none" strike="noStrike"/>
                        <a:t>* </a:t>
                      </a:r>
                      <a:r>
                        <a:rPr lang="en-US" sz="900"/>
                        <a:t>width : 12vw</a:t>
                      </a:r>
                      <a:endParaRPr sz="900" u="none" cap="none" strike="noStrike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graphicFrame>
        <p:nvGraphicFramePr>
          <p:cNvPr id="269" name="Google Shape;269;g323b607e385_1_219"/>
          <p:cNvGraphicFramePr/>
          <p:nvPr/>
        </p:nvGraphicFramePr>
        <p:xfrm>
          <a:off x="8724888" y="488368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{764BA5C9-6173-4C50-9543-280C31BF8E5A}</a:tableStyleId>
              </a:tblPr>
              <a:tblGrid>
                <a:gridCol w="647700"/>
                <a:gridCol w="1981200"/>
              </a:tblGrid>
              <a:tr h="181975"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/>
                        <a:t>링크</a:t>
                      </a:r>
                      <a:endParaRPr sz="900" u="none" cap="none" strike="noStrike"/>
                    </a:p>
                  </a:txBody>
                  <a:tcPr marT="45725" marB="45725" marR="91450" marL="91450" anchor="ctr"/>
                </a:tc>
                <a:tc hMerge="1"/>
              </a:tr>
              <a:tr h="181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/>
                        <a:t>L01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메인 페이지로 이동</a:t>
                      </a:r>
                      <a:endParaRPr sz="900" u="none" cap="none" strike="noStrike"/>
                    </a:p>
                  </a:txBody>
                  <a:tcPr marT="45725" marB="45725" marR="91450" marL="91450" anchor="ctr"/>
                </a:tc>
              </a:tr>
              <a:tr h="181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/>
                        <a:t>L02</a:t>
                      </a:r>
                      <a:endParaRPr sz="9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회원탈퇴</a:t>
                      </a:r>
                      <a:r>
                        <a:rPr lang="en-US" sz="900"/>
                        <a:t> 호출</a:t>
                      </a:r>
                      <a:endParaRPr sz="900" u="none" cap="none" strike="noStrike"/>
                    </a:p>
                  </a:txBody>
                  <a:tcPr marT="45725" marB="45725" marR="91450" marL="91450" anchor="ctr"/>
                </a:tc>
              </a:tr>
              <a:tr h="181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/>
                        <a:t>L03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공지사항 페이지로 이동</a:t>
                      </a:r>
                      <a:endParaRPr sz="900"/>
                    </a:p>
                  </a:txBody>
                  <a:tcPr marT="45725" marB="45725" marR="91450" marL="91450" anchor="ctr"/>
                </a:tc>
              </a:tr>
              <a:tr h="181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/>
                        <a:t>L04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회원정보</a:t>
                      </a:r>
                      <a:r>
                        <a:rPr lang="en-US" sz="900"/>
                        <a:t> 페이지로 이동 </a:t>
                      </a:r>
                      <a:endParaRPr sz="900"/>
                    </a:p>
                  </a:txBody>
                  <a:tcPr marT="45725" marB="45725" marR="91450" marL="91450" anchor="ctr"/>
                </a:tc>
              </a:tr>
              <a:tr h="181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/>
                        <a:t>L05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로그아웃</a:t>
                      </a:r>
                      <a:r>
                        <a:rPr lang="en-US" sz="900"/>
                        <a:t> 페이지로 이동 </a:t>
                      </a:r>
                      <a:endParaRPr sz="900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270" name="Google Shape;270;g323b607e385_1_219"/>
          <p:cNvSpPr/>
          <p:nvPr/>
        </p:nvSpPr>
        <p:spPr>
          <a:xfrm>
            <a:off x="6377075" y="1405125"/>
            <a:ext cx="502500" cy="125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latin typeface="Calibri"/>
                <a:ea typeface="Calibri"/>
                <a:cs typeface="Calibri"/>
                <a:sym typeface="Calibri"/>
              </a:rPr>
              <a:t>회원정보</a:t>
            </a:r>
            <a:endParaRPr sz="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g323b607e385_1_219"/>
          <p:cNvSpPr/>
          <p:nvPr/>
        </p:nvSpPr>
        <p:spPr>
          <a:xfrm>
            <a:off x="6922075" y="1405125"/>
            <a:ext cx="502500" cy="125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latin typeface="Calibri"/>
                <a:ea typeface="Calibri"/>
                <a:cs typeface="Calibri"/>
                <a:sym typeface="Calibri"/>
              </a:rPr>
              <a:t>로그아웃</a:t>
            </a:r>
            <a:endParaRPr sz="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323b607e385_1_78"/>
          <p:cNvSpPr txBox="1"/>
          <p:nvPr>
            <p:ph idx="1" type="body"/>
          </p:nvPr>
        </p:nvSpPr>
        <p:spPr>
          <a:xfrm>
            <a:off x="754525" y="567525"/>
            <a:ext cx="7734300" cy="58119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651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rPr lang="en-US" sz="1000"/>
              <a:t>게임 화면</a:t>
            </a:r>
            <a:endParaRPr sz="1000"/>
          </a:p>
        </p:txBody>
      </p:sp>
      <p:sp>
        <p:nvSpPr>
          <p:cNvPr id="278" name="Google Shape;278;g323b607e385_1_78"/>
          <p:cNvSpPr/>
          <p:nvPr/>
        </p:nvSpPr>
        <p:spPr>
          <a:xfrm>
            <a:off x="2266487" y="1405131"/>
            <a:ext cx="5158200" cy="8808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g323b607e385_1_78"/>
          <p:cNvSpPr/>
          <p:nvPr/>
        </p:nvSpPr>
        <p:spPr>
          <a:xfrm>
            <a:off x="2264337" y="2286001"/>
            <a:ext cx="956700" cy="3880500"/>
          </a:xfrm>
          <a:prstGeom prst="rect">
            <a:avLst/>
          </a:prstGeom>
          <a:solidFill>
            <a:srgbClr val="E1EFD8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Top10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abc*** 99점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bbc** 89 점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g323b607e385_1_78"/>
          <p:cNvSpPr/>
          <p:nvPr/>
        </p:nvSpPr>
        <p:spPr>
          <a:xfrm>
            <a:off x="6467885" y="2286001"/>
            <a:ext cx="956700" cy="38805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공지사항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1.블라블라…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g323b607e385_1_78"/>
          <p:cNvSpPr/>
          <p:nvPr/>
        </p:nvSpPr>
        <p:spPr>
          <a:xfrm>
            <a:off x="3221182" y="2286000"/>
            <a:ext cx="3244500" cy="3880500"/>
          </a:xfrm>
          <a:prstGeom prst="rect">
            <a:avLst/>
          </a:prstGeom>
          <a:solidFill>
            <a:srgbClr val="DDEAF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Graphical user interface, text, application&#10;&#10;Description automatically generated" id="282" name="Google Shape;282;g323b607e385_1_7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494" y="797125"/>
            <a:ext cx="8045257" cy="5116411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g323b607e385_1_78"/>
          <p:cNvSpPr/>
          <p:nvPr/>
        </p:nvSpPr>
        <p:spPr>
          <a:xfrm>
            <a:off x="1966862" y="1696034"/>
            <a:ext cx="288000" cy="2880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D1</a:t>
            </a:r>
            <a:endParaRPr b="0" i="0" sz="7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g323b607e385_1_78"/>
          <p:cNvSpPr/>
          <p:nvPr/>
        </p:nvSpPr>
        <p:spPr>
          <a:xfrm>
            <a:off x="3450898" y="1696013"/>
            <a:ext cx="2796900" cy="32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Character Quizland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285" name="Google Shape;285;g323b607e385_1_78"/>
          <p:cNvCxnSpPr/>
          <p:nvPr/>
        </p:nvCxnSpPr>
        <p:spPr>
          <a:xfrm>
            <a:off x="2263262" y="1397645"/>
            <a:ext cx="0" cy="886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sp>
        <p:nvSpPr>
          <p:cNvPr id="286" name="Google Shape;286;g323b607e385_1_78"/>
          <p:cNvSpPr/>
          <p:nvPr/>
        </p:nvSpPr>
        <p:spPr>
          <a:xfrm>
            <a:off x="6470768" y="1172488"/>
            <a:ext cx="288000" cy="288000"/>
          </a:xfrm>
          <a:prstGeom prst="rect">
            <a:avLst/>
          </a:prstGeom>
          <a:solidFill>
            <a:srgbClr val="FF2F92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lang="en-US"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b="0" i="0" sz="7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Google Shape;287;g323b607e385_1_78"/>
          <p:cNvSpPr/>
          <p:nvPr/>
        </p:nvSpPr>
        <p:spPr>
          <a:xfrm>
            <a:off x="7015773" y="1172504"/>
            <a:ext cx="288000" cy="288000"/>
          </a:xfrm>
          <a:prstGeom prst="rect">
            <a:avLst/>
          </a:prstGeom>
          <a:solidFill>
            <a:srgbClr val="FF2F92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lang="en-US"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b="0" i="0" sz="7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g323b607e385_1_78"/>
          <p:cNvSpPr/>
          <p:nvPr/>
        </p:nvSpPr>
        <p:spPr>
          <a:xfrm>
            <a:off x="4699448" y="1499994"/>
            <a:ext cx="288000" cy="288000"/>
          </a:xfrm>
          <a:prstGeom prst="rect">
            <a:avLst/>
          </a:prstGeom>
          <a:solidFill>
            <a:srgbClr val="FF2F92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lang="en-US"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7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89" name="Google Shape;289;g323b607e385_1_78"/>
          <p:cNvCxnSpPr/>
          <p:nvPr/>
        </p:nvCxnSpPr>
        <p:spPr>
          <a:xfrm>
            <a:off x="2263262" y="5495233"/>
            <a:ext cx="9639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290" name="Google Shape;290;g323b607e385_1_78"/>
          <p:cNvCxnSpPr/>
          <p:nvPr/>
        </p:nvCxnSpPr>
        <p:spPr>
          <a:xfrm>
            <a:off x="3227033" y="5492024"/>
            <a:ext cx="32388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291" name="Google Shape;291;g323b607e385_1_78"/>
          <p:cNvCxnSpPr/>
          <p:nvPr/>
        </p:nvCxnSpPr>
        <p:spPr>
          <a:xfrm>
            <a:off x="6465734" y="5490413"/>
            <a:ext cx="9639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sp>
        <p:nvSpPr>
          <p:cNvPr id="292" name="Google Shape;292;g323b607e385_1_78"/>
          <p:cNvSpPr/>
          <p:nvPr/>
        </p:nvSpPr>
        <p:spPr>
          <a:xfrm>
            <a:off x="2595297" y="5202413"/>
            <a:ext cx="288000" cy="2880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D2</a:t>
            </a:r>
            <a:endParaRPr b="0" i="0" sz="7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g323b607e385_1_78"/>
          <p:cNvSpPr/>
          <p:nvPr/>
        </p:nvSpPr>
        <p:spPr>
          <a:xfrm>
            <a:off x="4705350" y="5200816"/>
            <a:ext cx="288000" cy="2880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D3</a:t>
            </a:r>
            <a:endParaRPr b="0" i="0" sz="7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g323b607e385_1_78"/>
          <p:cNvSpPr/>
          <p:nvPr/>
        </p:nvSpPr>
        <p:spPr>
          <a:xfrm>
            <a:off x="6802306" y="5192022"/>
            <a:ext cx="288000" cy="2880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D4</a:t>
            </a:r>
            <a:endParaRPr b="0" i="0" sz="7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Google Shape;295;g323b607e385_1_78"/>
          <p:cNvSpPr/>
          <p:nvPr/>
        </p:nvSpPr>
        <p:spPr>
          <a:xfrm>
            <a:off x="7411036" y="2313301"/>
            <a:ext cx="288000" cy="288000"/>
          </a:xfrm>
          <a:prstGeom prst="rect">
            <a:avLst/>
          </a:prstGeom>
          <a:solidFill>
            <a:srgbClr val="FF2F92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L3</a:t>
            </a:r>
            <a:endParaRPr b="0" i="0" sz="7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g323b607e385_1_78"/>
          <p:cNvSpPr txBox="1"/>
          <p:nvPr/>
        </p:nvSpPr>
        <p:spPr>
          <a:xfrm>
            <a:off x="3450900" y="2456575"/>
            <a:ext cx="1248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Quiz 1 /10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g323b607e385_1_78"/>
          <p:cNvSpPr txBox="1"/>
          <p:nvPr/>
        </p:nvSpPr>
        <p:spPr>
          <a:xfrm>
            <a:off x="3399350" y="3904950"/>
            <a:ext cx="2890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해당 작품의 [캐릭터명]을 연기한 배우를 선택하세요(10점)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g323b607e385_1_78"/>
          <p:cNvSpPr txBox="1"/>
          <p:nvPr>
            <p:ph type="title"/>
          </p:nvPr>
        </p:nvSpPr>
        <p:spPr>
          <a:xfrm>
            <a:off x="8724900" y="365125"/>
            <a:ext cx="2628900" cy="56064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  <a:endParaRPr/>
          </a:p>
        </p:txBody>
      </p:sp>
      <p:graphicFrame>
        <p:nvGraphicFramePr>
          <p:cNvPr id="299" name="Google Shape;299;g323b607e385_1_78"/>
          <p:cNvGraphicFramePr/>
          <p:nvPr/>
        </p:nvGraphicFramePr>
        <p:xfrm>
          <a:off x="8724900" y="36512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{764BA5C9-6173-4C50-9543-280C31BF8E5A}</a:tableStyleId>
              </a:tblPr>
              <a:tblGrid>
                <a:gridCol w="657225"/>
                <a:gridCol w="657225"/>
                <a:gridCol w="543275"/>
                <a:gridCol w="771175"/>
              </a:tblGrid>
              <a:tr h="243600">
                <a:tc gridSpan="4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Web UI/UX</a:t>
                      </a:r>
                      <a:endParaRPr sz="900" u="none" cap="none" strike="noStrike"/>
                    </a:p>
                  </a:txBody>
                  <a:tcPr marT="45725" marB="45725" marR="91450" marL="91450" anchor="ctr"/>
                </a:tc>
                <a:tc hMerge="1"/>
                <a:tc hMerge="1"/>
                <a:tc hMerge="1"/>
              </a:tr>
              <a:tr h="243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 u="none" cap="none" strike="noStrike"/>
                        <a:t>화면경로</a:t>
                      </a:r>
                      <a:endParaRPr b="1" sz="900" u="none" cap="none" strike="noStrike"/>
                    </a:p>
                  </a:txBody>
                  <a:tcPr marT="45725" marB="45725" marR="91450" marL="91450" anchor="ctr"/>
                </a:tc>
                <a:tc gridSpan="3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/game</a:t>
                      </a:r>
                      <a:endParaRPr sz="900" u="none" cap="none" strike="noStrike"/>
                    </a:p>
                  </a:txBody>
                  <a:tcPr marT="45725" marB="45725" marR="91450" marL="91450" anchor="ctr"/>
                </a:tc>
                <a:tc hMerge="1"/>
                <a:tc hMerge="1"/>
              </a:tr>
              <a:tr h="243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 u="none" cap="none" strike="noStrike"/>
                        <a:t>화면명</a:t>
                      </a:r>
                      <a:endParaRPr b="1" sz="900" u="none" cap="none" strike="noStrike"/>
                    </a:p>
                  </a:txBody>
                  <a:tcPr marT="45725" marB="45725" marR="91450" marL="91450" anchor="ctr"/>
                </a:tc>
                <a:tc gridSpan="3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Game</a:t>
                      </a:r>
                      <a:endParaRPr/>
                    </a:p>
                  </a:txBody>
                  <a:tcPr marT="45725" marB="45725" marR="91450" marL="91450" anchor="ctr"/>
                </a:tc>
                <a:tc hMerge="1"/>
                <a:tc hMerge="1"/>
              </a:tr>
              <a:tr h="243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 u="none" cap="none" strike="noStrike"/>
                        <a:t>파일명</a:t>
                      </a:r>
                      <a:endParaRPr b="1" sz="900" u="none" cap="none" strike="noStrike"/>
                    </a:p>
                  </a:txBody>
                  <a:tcPr marT="45725" marB="45725" marR="91450" marL="91450" anchor="ctr"/>
                </a:tc>
                <a:tc gridSpan="3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gameForm</a:t>
                      </a:r>
                      <a:endParaRPr/>
                    </a:p>
                  </a:txBody>
                  <a:tcPr marT="45725" marB="45725" marR="91450" marL="91450" anchor="ctr"/>
                </a:tc>
                <a:tc hMerge="1"/>
                <a:tc hMerge="1"/>
              </a:tr>
              <a:tr h="243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 u="none" cap="none" strike="noStrike"/>
                        <a:t>연결화면</a:t>
                      </a:r>
                      <a:endParaRPr b="1" sz="900" u="none" cap="none" strike="noStrike"/>
                    </a:p>
                  </a:txBody>
                  <a:tcPr marT="45725" marB="45725" marR="91450" marL="91450" anchor="ctr"/>
                </a:tc>
                <a:tc gridSpan="3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45725" marB="45725" marR="91450" marL="91450" anchor="ctr"/>
                </a:tc>
                <a:tc hMerge="1"/>
                <a:tc hMerge="1"/>
              </a:tr>
              <a:tr h="243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 u="none" cap="none" strike="noStrike"/>
                        <a:t>작성자</a:t>
                      </a:r>
                      <a:endParaRPr b="1" sz="9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한중수</a:t>
                      </a:r>
                      <a:endParaRPr sz="9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 u="none" cap="none" strike="noStrike"/>
                        <a:t>작성일</a:t>
                      </a:r>
                      <a:endParaRPr b="1" sz="9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01/09.2025</a:t>
                      </a:r>
                      <a:endParaRPr sz="900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graphicFrame>
        <p:nvGraphicFramePr>
          <p:cNvPr id="300" name="Google Shape;300;g323b607e385_1_78"/>
          <p:cNvGraphicFramePr/>
          <p:nvPr/>
        </p:nvGraphicFramePr>
        <p:xfrm>
          <a:off x="8724875" y="183664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{764BA5C9-6173-4C50-9543-280C31BF8E5A}</a:tableStyleId>
              </a:tblPr>
              <a:tblGrid>
                <a:gridCol w="671775"/>
                <a:gridCol w="1957150"/>
              </a:tblGrid>
              <a:tr h="301975"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/>
                        <a:t>설명</a:t>
                      </a:r>
                      <a:endParaRPr sz="900" u="none" cap="none" strike="noStrike"/>
                    </a:p>
                  </a:txBody>
                  <a:tcPr marT="45725" marB="45725" marR="91450" marL="91450" anchor="ctr"/>
                </a:tc>
                <a:tc hMerge="1"/>
              </a:tr>
              <a:tr h="321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/>
                        <a:t>D01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로고 및 </a:t>
                      </a:r>
                      <a:r>
                        <a:rPr lang="en-US" sz="900"/>
                        <a:t>회원정보, 로그아웃</a:t>
                      </a:r>
                      <a:endParaRPr sz="900" u="none" cap="none" strike="noStrike"/>
                    </a:p>
                  </a:txBody>
                  <a:tcPr marT="45725" marB="45725" marR="91450" marL="91450" anchor="ctr"/>
                </a:tc>
              </a:tr>
              <a:tr h="483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/>
                        <a:t>* </a:t>
                      </a:r>
                      <a:r>
                        <a:rPr lang="en-US" sz="900"/>
                        <a:t>width : 70vw, height : 20vh</a:t>
                      </a:r>
                      <a:endParaRPr sz="900" u="none" cap="none" strike="noStrike"/>
                    </a:p>
                  </a:txBody>
                  <a:tcPr marT="45725" marB="45725" marR="91450" marL="91450" anchor="ctr"/>
                </a:tc>
              </a:tr>
              <a:tr h="321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/>
                        <a:t>D02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순위표</a:t>
                      </a:r>
                      <a:endParaRPr sz="900" u="none" cap="none" strike="noStrike"/>
                    </a:p>
                  </a:txBody>
                  <a:tcPr marT="45725" marB="45725" marR="91450" marL="91450" anchor="ctr"/>
                </a:tc>
              </a:tr>
              <a:tr h="321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/>
                        <a:t>* </a:t>
                      </a:r>
                      <a:r>
                        <a:rPr lang="en-US" sz="900"/>
                        <a:t>width : 12vw</a:t>
                      </a:r>
                      <a:endParaRPr sz="900" u="none" cap="none" strike="noStrike"/>
                    </a:p>
                  </a:txBody>
                  <a:tcPr marT="45725" marB="45725" marR="91450" marL="91450" anchor="ctr"/>
                </a:tc>
              </a:tr>
              <a:tr h="321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/>
                        <a:t>D03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게임 화면</a:t>
                      </a:r>
                      <a:endParaRPr sz="900" u="none" cap="none" strike="noStrike"/>
                    </a:p>
                  </a:txBody>
                  <a:tcPr marT="45725" marB="45725" marR="91450" marL="91450" anchor="ctr"/>
                </a:tc>
              </a:tr>
              <a:tr h="321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/>
                        <a:t>* </a:t>
                      </a:r>
                      <a:r>
                        <a:rPr lang="en-US" sz="900"/>
                        <a:t>width : 46vw, height : min 80vh</a:t>
                      </a:r>
                      <a:endParaRPr sz="900" u="none" cap="none" strike="noStrike"/>
                    </a:p>
                  </a:txBody>
                  <a:tcPr marT="45725" marB="45725" marR="91450" marL="91450" anchor="ctr"/>
                </a:tc>
              </a:tr>
              <a:tr h="321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/>
                        <a:t>D04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공지사항 리스트</a:t>
                      </a:r>
                      <a:endParaRPr sz="900" u="none" cap="none" strike="noStrike"/>
                    </a:p>
                  </a:txBody>
                  <a:tcPr marT="45725" marB="45725" marR="91450" marL="91450" anchor="ctr"/>
                </a:tc>
              </a:tr>
              <a:tr h="321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r>
                        <a:rPr lang="en-US" sz="900" u="none" cap="none" strike="noStrike"/>
                        <a:t>*</a:t>
                      </a:r>
                      <a:r>
                        <a:rPr lang="en-US" sz="900"/>
                        <a:t>width : 12vw</a:t>
                      </a:r>
                      <a:endParaRPr sz="900" u="none" cap="none" strike="noStrike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graphicFrame>
        <p:nvGraphicFramePr>
          <p:cNvPr id="301" name="Google Shape;301;g323b607e385_1_78"/>
          <p:cNvGraphicFramePr/>
          <p:nvPr/>
        </p:nvGraphicFramePr>
        <p:xfrm>
          <a:off x="8724900" y="488368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{764BA5C9-6173-4C50-9543-280C31BF8E5A}</a:tableStyleId>
              </a:tblPr>
              <a:tblGrid>
                <a:gridCol w="647700"/>
                <a:gridCol w="1981200"/>
              </a:tblGrid>
              <a:tr h="181975"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/>
                        <a:t>링크</a:t>
                      </a:r>
                      <a:endParaRPr sz="900" u="none" cap="none" strike="noStrike"/>
                    </a:p>
                  </a:txBody>
                  <a:tcPr marT="45725" marB="45725" marR="91450" marL="91450" anchor="ctr"/>
                </a:tc>
                <a:tc hMerge="1"/>
              </a:tr>
              <a:tr h="181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/>
                        <a:t>L01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메인 페이지로 이동</a:t>
                      </a:r>
                      <a:endParaRPr sz="900" u="none" cap="none" strike="noStrike"/>
                    </a:p>
                  </a:txBody>
                  <a:tcPr marT="45725" marB="45725" marR="91450" marL="91450" anchor="ctr"/>
                </a:tc>
              </a:tr>
              <a:tr h="181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/>
                        <a:t>L02</a:t>
                      </a:r>
                      <a:endParaRPr sz="9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정답 결과 호출</a:t>
                      </a:r>
                      <a:endParaRPr sz="900" u="none" cap="none" strike="noStrike"/>
                    </a:p>
                  </a:txBody>
                  <a:tcPr marT="45725" marB="45725" marR="91450" marL="91450" anchor="ctr"/>
                </a:tc>
              </a:tr>
              <a:tr h="181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/>
                        <a:t>L03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공지사항 페이지로 이동</a:t>
                      </a:r>
                      <a:endParaRPr sz="900"/>
                    </a:p>
                  </a:txBody>
                  <a:tcPr marT="45725" marB="45725" marR="91450" marL="91450" anchor="ctr"/>
                </a:tc>
              </a:tr>
              <a:tr h="181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/>
                        <a:t>L04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회원정보 </a:t>
                      </a:r>
                      <a:r>
                        <a:rPr lang="en-US" sz="900"/>
                        <a:t>페이지로 이동 </a:t>
                      </a:r>
                      <a:endParaRPr sz="900"/>
                    </a:p>
                  </a:txBody>
                  <a:tcPr marT="45725" marB="45725" marR="91450" marL="91450" anchor="ctr"/>
                </a:tc>
              </a:tr>
              <a:tr h="181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/>
                        <a:t>L05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로그아웃 후</a:t>
                      </a:r>
                      <a:r>
                        <a:rPr lang="en-US" sz="900"/>
                        <a:t> </a:t>
                      </a:r>
                      <a:r>
                        <a:rPr lang="en-US" sz="900"/>
                        <a:t>메인 </a:t>
                      </a:r>
                      <a:r>
                        <a:rPr lang="en-US" sz="900"/>
                        <a:t>페이지로 이동 </a:t>
                      </a:r>
                      <a:endParaRPr sz="900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302" name="Google Shape;302;g323b607e385_1_78"/>
          <p:cNvSpPr/>
          <p:nvPr/>
        </p:nvSpPr>
        <p:spPr>
          <a:xfrm>
            <a:off x="4246825" y="2601300"/>
            <a:ext cx="1248600" cy="1233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Calibri"/>
                <a:ea typeface="Calibri"/>
                <a:cs typeface="Calibri"/>
                <a:sym typeface="Calibri"/>
              </a:rPr>
              <a:t>포스터이미지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Google Shape;303;g323b607e385_1_78"/>
          <p:cNvSpPr/>
          <p:nvPr/>
        </p:nvSpPr>
        <p:spPr>
          <a:xfrm>
            <a:off x="3399300" y="4508838"/>
            <a:ext cx="502500" cy="5841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Calibri"/>
                <a:ea typeface="Calibri"/>
                <a:cs typeface="Calibri"/>
                <a:sym typeface="Calibri"/>
              </a:rPr>
              <a:t>1.배우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Google Shape;304;g323b607e385_1_78"/>
          <p:cNvSpPr/>
          <p:nvPr/>
        </p:nvSpPr>
        <p:spPr>
          <a:xfrm>
            <a:off x="4195225" y="4518913"/>
            <a:ext cx="502500" cy="5841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800">
                <a:latin typeface="Calibri"/>
                <a:ea typeface="Calibri"/>
                <a:cs typeface="Calibri"/>
                <a:sym typeface="Calibri"/>
              </a:rPr>
              <a:t>.배우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g323b607e385_1_78"/>
          <p:cNvSpPr/>
          <p:nvPr/>
        </p:nvSpPr>
        <p:spPr>
          <a:xfrm>
            <a:off x="4991150" y="4518913"/>
            <a:ext cx="502500" cy="5841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-US" sz="800">
                <a:latin typeface="Calibri"/>
                <a:ea typeface="Calibri"/>
                <a:cs typeface="Calibri"/>
                <a:sym typeface="Calibri"/>
              </a:rPr>
              <a:t>.배우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g323b607e385_1_78"/>
          <p:cNvSpPr/>
          <p:nvPr/>
        </p:nvSpPr>
        <p:spPr>
          <a:xfrm>
            <a:off x="5787075" y="4518913"/>
            <a:ext cx="502500" cy="5841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lang="en-US" sz="800">
                <a:latin typeface="Calibri"/>
                <a:ea typeface="Calibri"/>
                <a:cs typeface="Calibri"/>
                <a:sym typeface="Calibri"/>
              </a:rPr>
              <a:t>.배우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Google Shape;307;g323b607e385_1_78"/>
          <p:cNvSpPr txBox="1"/>
          <p:nvPr/>
        </p:nvSpPr>
        <p:spPr>
          <a:xfrm>
            <a:off x="4455313" y="4141275"/>
            <a:ext cx="831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남은시간 : 20초</a:t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g323b607e385_1_78"/>
          <p:cNvSpPr/>
          <p:nvPr/>
        </p:nvSpPr>
        <p:spPr>
          <a:xfrm>
            <a:off x="6363525" y="1500000"/>
            <a:ext cx="502500" cy="125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latin typeface="Calibri"/>
                <a:ea typeface="Calibri"/>
                <a:cs typeface="Calibri"/>
                <a:sym typeface="Calibri"/>
              </a:rPr>
              <a:t>회원정보</a:t>
            </a:r>
            <a:endParaRPr sz="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g323b607e385_1_78"/>
          <p:cNvSpPr/>
          <p:nvPr/>
        </p:nvSpPr>
        <p:spPr>
          <a:xfrm>
            <a:off x="6908525" y="1500000"/>
            <a:ext cx="502500" cy="125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latin typeface="Calibri"/>
                <a:ea typeface="Calibri"/>
                <a:cs typeface="Calibri"/>
                <a:sym typeface="Calibri"/>
              </a:rPr>
              <a:t>로그아웃</a:t>
            </a:r>
            <a:endParaRPr sz="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Google Shape;310;g323b607e385_1_78"/>
          <p:cNvSpPr/>
          <p:nvPr/>
        </p:nvSpPr>
        <p:spPr>
          <a:xfrm>
            <a:off x="3401411" y="5092939"/>
            <a:ext cx="288000" cy="288000"/>
          </a:xfrm>
          <a:prstGeom prst="rect">
            <a:avLst/>
          </a:prstGeom>
          <a:solidFill>
            <a:srgbClr val="FF2F92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L2</a:t>
            </a:r>
            <a:endParaRPr b="0" i="0" sz="7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g323b607e385_1_78"/>
          <p:cNvSpPr/>
          <p:nvPr/>
        </p:nvSpPr>
        <p:spPr>
          <a:xfrm>
            <a:off x="5482025" y="5170775"/>
            <a:ext cx="831600" cy="25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Pass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Google Shape;312;g323b607e385_1_78"/>
          <p:cNvSpPr/>
          <p:nvPr/>
        </p:nvSpPr>
        <p:spPr>
          <a:xfrm>
            <a:off x="4196273" y="5092951"/>
            <a:ext cx="288000" cy="288000"/>
          </a:xfrm>
          <a:prstGeom prst="rect">
            <a:avLst/>
          </a:prstGeom>
          <a:solidFill>
            <a:srgbClr val="FF2F92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L2</a:t>
            </a:r>
            <a:endParaRPr b="0" i="0" sz="7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Google Shape;313;g323b607e385_1_78"/>
          <p:cNvSpPr/>
          <p:nvPr/>
        </p:nvSpPr>
        <p:spPr>
          <a:xfrm>
            <a:off x="4991673" y="5092951"/>
            <a:ext cx="288000" cy="288000"/>
          </a:xfrm>
          <a:prstGeom prst="rect">
            <a:avLst/>
          </a:prstGeom>
          <a:solidFill>
            <a:srgbClr val="FF2F92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L2</a:t>
            </a:r>
            <a:endParaRPr b="0" i="0" sz="7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Google Shape;314;g323b607e385_1_78"/>
          <p:cNvSpPr/>
          <p:nvPr/>
        </p:nvSpPr>
        <p:spPr>
          <a:xfrm>
            <a:off x="6289548" y="4518926"/>
            <a:ext cx="288000" cy="288000"/>
          </a:xfrm>
          <a:prstGeom prst="rect">
            <a:avLst/>
          </a:prstGeom>
          <a:solidFill>
            <a:srgbClr val="FF2F92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L2</a:t>
            </a:r>
            <a:endParaRPr b="0" i="0" sz="7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315;g323b607e385_1_78"/>
          <p:cNvSpPr/>
          <p:nvPr/>
        </p:nvSpPr>
        <p:spPr>
          <a:xfrm>
            <a:off x="6313623" y="5153526"/>
            <a:ext cx="288000" cy="288000"/>
          </a:xfrm>
          <a:prstGeom prst="rect">
            <a:avLst/>
          </a:prstGeom>
          <a:solidFill>
            <a:srgbClr val="FF2F92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L2</a:t>
            </a:r>
            <a:endParaRPr b="0" i="0" sz="7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323b607e385_1_124"/>
          <p:cNvSpPr txBox="1"/>
          <p:nvPr>
            <p:ph idx="1" type="body"/>
          </p:nvPr>
        </p:nvSpPr>
        <p:spPr>
          <a:xfrm>
            <a:off x="754525" y="567525"/>
            <a:ext cx="7734300" cy="58119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635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rPr lang="en-US" sz="1000"/>
              <a:t>정답 화면</a:t>
            </a:r>
            <a:endParaRPr sz="1000"/>
          </a:p>
        </p:txBody>
      </p:sp>
      <p:sp>
        <p:nvSpPr>
          <p:cNvPr id="322" name="Google Shape;322;g323b607e385_1_124"/>
          <p:cNvSpPr/>
          <p:nvPr/>
        </p:nvSpPr>
        <p:spPr>
          <a:xfrm>
            <a:off x="2266487" y="1405131"/>
            <a:ext cx="5158200" cy="8808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Google Shape;323;g323b607e385_1_124"/>
          <p:cNvSpPr/>
          <p:nvPr/>
        </p:nvSpPr>
        <p:spPr>
          <a:xfrm>
            <a:off x="2264337" y="2286001"/>
            <a:ext cx="956700" cy="3880500"/>
          </a:xfrm>
          <a:prstGeom prst="rect">
            <a:avLst/>
          </a:prstGeom>
          <a:solidFill>
            <a:srgbClr val="E1EFD8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Top10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abc*** 99점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bbc** 89 점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Google Shape;324;g323b607e385_1_124"/>
          <p:cNvSpPr/>
          <p:nvPr/>
        </p:nvSpPr>
        <p:spPr>
          <a:xfrm>
            <a:off x="6467885" y="2286001"/>
            <a:ext cx="956700" cy="38805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공지사항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1.블라블라…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g323b607e385_1_124"/>
          <p:cNvSpPr/>
          <p:nvPr/>
        </p:nvSpPr>
        <p:spPr>
          <a:xfrm>
            <a:off x="3221182" y="2286000"/>
            <a:ext cx="3244500" cy="3880500"/>
          </a:xfrm>
          <a:prstGeom prst="rect">
            <a:avLst/>
          </a:prstGeom>
          <a:solidFill>
            <a:srgbClr val="DDEAF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Graphical user interface, text, application&#10;&#10;Description automatically generated" id="326" name="Google Shape;326;g323b607e385_1_1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5244" y="795825"/>
            <a:ext cx="8045257" cy="5116411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g323b607e385_1_124"/>
          <p:cNvSpPr/>
          <p:nvPr/>
        </p:nvSpPr>
        <p:spPr>
          <a:xfrm>
            <a:off x="1966862" y="1696034"/>
            <a:ext cx="288000" cy="2880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D1</a:t>
            </a:r>
            <a:endParaRPr b="0" i="0" sz="7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Google Shape;328;g323b607e385_1_124"/>
          <p:cNvSpPr/>
          <p:nvPr/>
        </p:nvSpPr>
        <p:spPr>
          <a:xfrm>
            <a:off x="3450898" y="1696013"/>
            <a:ext cx="2796900" cy="32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Character Quizland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329" name="Google Shape;329;g323b607e385_1_124"/>
          <p:cNvCxnSpPr/>
          <p:nvPr/>
        </p:nvCxnSpPr>
        <p:spPr>
          <a:xfrm>
            <a:off x="2263262" y="1397645"/>
            <a:ext cx="0" cy="886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sp>
        <p:nvSpPr>
          <p:cNvPr id="330" name="Google Shape;330;g323b607e385_1_124"/>
          <p:cNvSpPr/>
          <p:nvPr/>
        </p:nvSpPr>
        <p:spPr>
          <a:xfrm>
            <a:off x="6470768" y="1172488"/>
            <a:ext cx="288000" cy="288000"/>
          </a:xfrm>
          <a:prstGeom prst="rect">
            <a:avLst/>
          </a:prstGeom>
          <a:solidFill>
            <a:srgbClr val="FF2F92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lang="en-US"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b="0" i="0" sz="7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Google Shape;331;g323b607e385_1_124"/>
          <p:cNvSpPr/>
          <p:nvPr/>
        </p:nvSpPr>
        <p:spPr>
          <a:xfrm>
            <a:off x="7015773" y="1172504"/>
            <a:ext cx="288000" cy="288000"/>
          </a:xfrm>
          <a:prstGeom prst="rect">
            <a:avLst/>
          </a:prstGeom>
          <a:solidFill>
            <a:srgbClr val="FF2F92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lang="en-US"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b="0" i="0" sz="7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Google Shape;332;g323b607e385_1_124"/>
          <p:cNvSpPr/>
          <p:nvPr/>
        </p:nvSpPr>
        <p:spPr>
          <a:xfrm>
            <a:off x="4699448" y="1499994"/>
            <a:ext cx="288000" cy="288000"/>
          </a:xfrm>
          <a:prstGeom prst="rect">
            <a:avLst/>
          </a:prstGeom>
          <a:solidFill>
            <a:srgbClr val="FF2F92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lang="en-US"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7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33" name="Google Shape;333;g323b607e385_1_124"/>
          <p:cNvCxnSpPr/>
          <p:nvPr/>
        </p:nvCxnSpPr>
        <p:spPr>
          <a:xfrm>
            <a:off x="2263262" y="5495233"/>
            <a:ext cx="9639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334" name="Google Shape;334;g323b607e385_1_124"/>
          <p:cNvCxnSpPr/>
          <p:nvPr/>
        </p:nvCxnSpPr>
        <p:spPr>
          <a:xfrm>
            <a:off x="3227033" y="5492024"/>
            <a:ext cx="32388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335" name="Google Shape;335;g323b607e385_1_124"/>
          <p:cNvCxnSpPr/>
          <p:nvPr/>
        </p:nvCxnSpPr>
        <p:spPr>
          <a:xfrm>
            <a:off x="6465734" y="5490413"/>
            <a:ext cx="9639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sp>
        <p:nvSpPr>
          <p:cNvPr id="336" name="Google Shape;336;g323b607e385_1_124"/>
          <p:cNvSpPr/>
          <p:nvPr/>
        </p:nvSpPr>
        <p:spPr>
          <a:xfrm>
            <a:off x="2595297" y="5202413"/>
            <a:ext cx="288000" cy="2880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D2</a:t>
            </a:r>
            <a:endParaRPr b="0" i="0" sz="7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" name="Google Shape;337;g323b607e385_1_124"/>
          <p:cNvSpPr/>
          <p:nvPr/>
        </p:nvSpPr>
        <p:spPr>
          <a:xfrm>
            <a:off x="4705350" y="5200816"/>
            <a:ext cx="288000" cy="2880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D3</a:t>
            </a:r>
            <a:endParaRPr b="0" i="0" sz="7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" name="Google Shape;338;g323b607e385_1_124"/>
          <p:cNvSpPr/>
          <p:nvPr/>
        </p:nvSpPr>
        <p:spPr>
          <a:xfrm>
            <a:off x="6802306" y="5192022"/>
            <a:ext cx="288000" cy="2880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D4</a:t>
            </a:r>
            <a:endParaRPr b="0" i="0" sz="7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9" name="Google Shape;339;g323b607e385_1_124"/>
          <p:cNvSpPr/>
          <p:nvPr/>
        </p:nvSpPr>
        <p:spPr>
          <a:xfrm>
            <a:off x="7411036" y="2313301"/>
            <a:ext cx="288000" cy="288000"/>
          </a:xfrm>
          <a:prstGeom prst="rect">
            <a:avLst/>
          </a:prstGeom>
          <a:solidFill>
            <a:srgbClr val="FF2F92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L3</a:t>
            </a:r>
            <a:endParaRPr b="0" i="0" sz="7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" name="Google Shape;340;g323b607e385_1_124"/>
          <p:cNvSpPr txBox="1"/>
          <p:nvPr/>
        </p:nvSpPr>
        <p:spPr>
          <a:xfrm>
            <a:off x="3456650" y="2480775"/>
            <a:ext cx="1248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Quiz 1 /10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Google Shape;341;g323b607e385_1_124"/>
          <p:cNvSpPr txBox="1"/>
          <p:nvPr/>
        </p:nvSpPr>
        <p:spPr>
          <a:xfrm>
            <a:off x="4838925" y="2972138"/>
            <a:ext cx="1933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작품제목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Google Shape;342;g323b607e385_1_124"/>
          <p:cNvSpPr txBox="1"/>
          <p:nvPr>
            <p:ph type="title"/>
          </p:nvPr>
        </p:nvSpPr>
        <p:spPr>
          <a:xfrm>
            <a:off x="8724900" y="365125"/>
            <a:ext cx="2628900" cy="56064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  <a:endParaRPr/>
          </a:p>
        </p:txBody>
      </p:sp>
      <p:graphicFrame>
        <p:nvGraphicFramePr>
          <p:cNvPr id="343" name="Google Shape;343;g323b607e385_1_124"/>
          <p:cNvGraphicFramePr/>
          <p:nvPr/>
        </p:nvGraphicFramePr>
        <p:xfrm>
          <a:off x="8724900" y="36512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{764BA5C9-6173-4C50-9543-280C31BF8E5A}</a:tableStyleId>
              </a:tblPr>
              <a:tblGrid>
                <a:gridCol w="657225"/>
                <a:gridCol w="657225"/>
                <a:gridCol w="553625"/>
                <a:gridCol w="760825"/>
              </a:tblGrid>
              <a:tr h="243600">
                <a:tc gridSpan="4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Web UI/UX</a:t>
                      </a:r>
                      <a:endParaRPr sz="900" u="none" cap="none" strike="noStrike"/>
                    </a:p>
                  </a:txBody>
                  <a:tcPr marT="45725" marB="45725" marR="91450" marL="91450" anchor="ctr"/>
                </a:tc>
                <a:tc hMerge="1"/>
                <a:tc hMerge="1"/>
                <a:tc hMerge="1"/>
              </a:tr>
              <a:tr h="243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 u="none" cap="none" strike="noStrike"/>
                        <a:t>화면경로</a:t>
                      </a:r>
                      <a:endParaRPr b="1" sz="900" u="none" cap="none" strike="noStrike"/>
                    </a:p>
                  </a:txBody>
                  <a:tcPr marT="45725" marB="45725" marR="91450" marL="91450" anchor="ctr"/>
                </a:tc>
                <a:tc gridSpan="3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/result</a:t>
                      </a:r>
                      <a:endParaRPr sz="900" u="none" cap="none" strike="noStrike"/>
                    </a:p>
                  </a:txBody>
                  <a:tcPr marT="45725" marB="45725" marR="91450" marL="91450" anchor="ctr"/>
                </a:tc>
                <a:tc hMerge="1"/>
                <a:tc hMerge="1"/>
              </a:tr>
              <a:tr h="243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 u="none" cap="none" strike="noStrike"/>
                        <a:t>화면명</a:t>
                      </a:r>
                      <a:endParaRPr b="1" sz="900" u="none" cap="none" strike="noStrike"/>
                    </a:p>
                  </a:txBody>
                  <a:tcPr marT="45725" marB="45725" marR="91450" marL="91450" anchor="ctr"/>
                </a:tc>
                <a:tc gridSpan="3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Game Result</a:t>
                      </a:r>
                      <a:endParaRPr/>
                    </a:p>
                  </a:txBody>
                  <a:tcPr marT="45725" marB="45725" marR="91450" marL="91450" anchor="ctr"/>
                </a:tc>
                <a:tc hMerge="1"/>
                <a:tc hMerge="1"/>
              </a:tr>
              <a:tr h="243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 u="none" cap="none" strike="noStrike"/>
                        <a:t>파일명</a:t>
                      </a:r>
                      <a:endParaRPr b="1" sz="900" u="none" cap="none" strike="noStrike"/>
                    </a:p>
                  </a:txBody>
                  <a:tcPr marT="45725" marB="45725" marR="91450" marL="91450" anchor="ctr"/>
                </a:tc>
                <a:tc gridSpan="3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gameResult</a:t>
                      </a:r>
                      <a:endParaRPr/>
                    </a:p>
                  </a:txBody>
                  <a:tcPr marT="45725" marB="45725" marR="91450" marL="91450" anchor="ctr"/>
                </a:tc>
                <a:tc hMerge="1"/>
                <a:tc hMerge="1"/>
              </a:tr>
              <a:tr h="243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 u="none" cap="none" strike="noStrike"/>
                        <a:t>연결화면</a:t>
                      </a:r>
                      <a:endParaRPr b="1" sz="900" u="none" cap="none" strike="noStrike"/>
                    </a:p>
                  </a:txBody>
                  <a:tcPr marT="45725" marB="45725" marR="91450" marL="91450" anchor="ctr"/>
                </a:tc>
                <a:tc gridSpan="3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45725" marB="45725" marR="91450" marL="91450" anchor="ctr"/>
                </a:tc>
                <a:tc hMerge="1"/>
                <a:tc hMerge="1"/>
              </a:tr>
              <a:tr h="243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 u="none" cap="none" strike="noStrike"/>
                        <a:t>작성자</a:t>
                      </a:r>
                      <a:endParaRPr b="1" sz="9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한중수</a:t>
                      </a:r>
                      <a:endParaRPr sz="9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 u="none" cap="none" strike="noStrike"/>
                        <a:t>작성일</a:t>
                      </a:r>
                      <a:endParaRPr b="1" sz="9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01/09.2025</a:t>
                      </a:r>
                      <a:endParaRPr sz="900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graphicFrame>
        <p:nvGraphicFramePr>
          <p:cNvPr id="344" name="Google Shape;344;g323b607e385_1_124"/>
          <p:cNvGraphicFramePr/>
          <p:nvPr/>
        </p:nvGraphicFramePr>
        <p:xfrm>
          <a:off x="8724875" y="195479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{764BA5C9-6173-4C50-9543-280C31BF8E5A}</a:tableStyleId>
              </a:tblPr>
              <a:tblGrid>
                <a:gridCol w="671775"/>
                <a:gridCol w="1957150"/>
              </a:tblGrid>
              <a:tr h="301975"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/>
                        <a:t>설명</a:t>
                      </a:r>
                      <a:endParaRPr sz="900" u="none" cap="none" strike="noStrike"/>
                    </a:p>
                  </a:txBody>
                  <a:tcPr marT="45725" marB="45725" marR="91450" marL="91450" anchor="ctr"/>
                </a:tc>
                <a:tc hMerge="1"/>
              </a:tr>
              <a:tr h="321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/>
                        <a:t>D01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로고 및 </a:t>
                      </a:r>
                      <a:r>
                        <a:rPr lang="en-US" sz="900"/>
                        <a:t>회원정보, 로그아웃</a:t>
                      </a:r>
                      <a:endParaRPr sz="900" u="none" cap="none" strike="noStrike"/>
                    </a:p>
                  </a:txBody>
                  <a:tcPr marT="45725" marB="45725" marR="91450" marL="91450" anchor="ctr"/>
                </a:tc>
              </a:tr>
              <a:tr h="483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/>
                        <a:t>* </a:t>
                      </a:r>
                      <a:r>
                        <a:rPr lang="en-US" sz="900"/>
                        <a:t>width : 70vw, height : 20vh</a:t>
                      </a:r>
                      <a:endParaRPr sz="900" u="none" cap="none" strike="noStrike"/>
                    </a:p>
                  </a:txBody>
                  <a:tcPr marT="45725" marB="45725" marR="91450" marL="91450" anchor="ctr"/>
                </a:tc>
              </a:tr>
              <a:tr h="321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/>
                        <a:t>D02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순위표</a:t>
                      </a:r>
                      <a:endParaRPr sz="900" u="none" cap="none" strike="noStrike"/>
                    </a:p>
                  </a:txBody>
                  <a:tcPr marT="45725" marB="45725" marR="91450" marL="91450" anchor="ctr"/>
                </a:tc>
              </a:tr>
              <a:tr h="321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/>
                        <a:t>* </a:t>
                      </a:r>
                      <a:r>
                        <a:rPr lang="en-US" sz="900"/>
                        <a:t>width : 12vw</a:t>
                      </a:r>
                      <a:endParaRPr sz="900" u="none" cap="none" strike="noStrike"/>
                    </a:p>
                  </a:txBody>
                  <a:tcPr marT="45725" marB="45725" marR="91450" marL="91450" anchor="ctr"/>
                </a:tc>
              </a:tr>
              <a:tr h="321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/>
                        <a:t>D03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정답 결과 화면</a:t>
                      </a:r>
                      <a:endParaRPr sz="900" u="none" cap="none" strike="noStrike"/>
                    </a:p>
                  </a:txBody>
                  <a:tcPr marT="45725" marB="45725" marR="91450" marL="91450" anchor="ctr"/>
                </a:tc>
              </a:tr>
              <a:tr h="321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/>
                        <a:t>* </a:t>
                      </a:r>
                      <a:r>
                        <a:rPr lang="en-US" sz="900"/>
                        <a:t>width : 46vw, height : min 80vh</a:t>
                      </a:r>
                      <a:endParaRPr sz="900" u="none" cap="none" strike="noStrike"/>
                    </a:p>
                  </a:txBody>
                  <a:tcPr marT="45725" marB="45725" marR="91450" marL="91450" anchor="ctr"/>
                </a:tc>
              </a:tr>
              <a:tr h="321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/>
                        <a:t>D04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공지사항 리스트</a:t>
                      </a:r>
                      <a:endParaRPr sz="900" u="none" cap="none" strike="noStrike"/>
                    </a:p>
                  </a:txBody>
                  <a:tcPr marT="45725" marB="45725" marR="91450" marL="91450" anchor="ctr"/>
                </a:tc>
              </a:tr>
              <a:tr h="321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r>
                        <a:rPr lang="en-US" sz="900" u="none" cap="none" strike="noStrike"/>
                        <a:t>* </a:t>
                      </a:r>
                      <a:r>
                        <a:rPr lang="en-US" sz="900"/>
                        <a:t>width : 12vw</a:t>
                      </a:r>
                      <a:endParaRPr sz="900" u="none" cap="none" strike="noStrike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graphicFrame>
        <p:nvGraphicFramePr>
          <p:cNvPr id="345" name="Google Shape;345;g323b607e385_1_124"/>
          <p:cNvGraphicFramePr/>
          <p:nvPr/>
        </p:nvGraphicFramePr>
        <p:xfrm>
          <a:off x="8724888" y="499783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{764BA5C9-6173-4C50-9543-280C31BF8E5A}</a:tableStyleId>
              </a:tblPr>
              <a:tblGrid>
                <a:gridCol w="647700"/>
                <a:gridCol w="1981200"/>
              </a:tblGrid>
              <a:tr h="181975"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/>
                        <a:t>링크</a:t>
                      </a:r>
                      <a:endParaRPr sz="900" u="none" cap="none" strike="noStrike"/>
                    </a:p>
                  </a:txBody>
                  <a:tcPr marT="45725" marB="45725" marR="91450" marL="91450" anchor="ctr"/>
                </a:tc>
                <a:tc hMerge="1"/>
              </a:tr>
              <a:tr h="181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/>
                        <a:t>L01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메인 페이지로 이동</a:t>
                      </a:r>
                      <a:endParaRPr sz="900" u="none" cap="none" strike="noStrike"/>
                    </a:p>
                  </a:txBody>
                  <a:tcPr marT="45725" marB="45725" marR="91450" marL="91450" anchor="ctr"/>
                </a:tc>
              </a:tr>
              <a:tr h="181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/>
                        <a:t>L02</a:t>
                      </a:r>
                      <a:endParaRPr sz="9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TMDB 페이지로 이동</a:t>
                      </a:r>
                      <a:endParaRPr sz="900" u="none" cap="none" strike="noStrike"/>
                    </a:p>
                  </a:txBody>
                  <a:tcPr marT="45725" marB="45725" marR="91450" marL="91450" anchor="ctr"/>
                </a:tc>
              </a:tr>
              <a:tr h="181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/>
                        <a:t>L03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공지사항 페이지로 이동</a:t>
                      </a:r>
                      <a:endParaRPr sz="900"/>
                    </a:p>
                  </a:txBody>
                  <a:tcPr marT="45725" marB="45725" marR="91450" marL="91450" anchor="ctr"/>
                </a:tc>
              </a:tr>
              <a:tr h="181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/>
                        <a:t>L04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회원정보 페이지로 이동 </a:t>
                      </a:r>
                      <a:endParaRPr sz="900"/>
                    </a:p>
                  </a:txBody>
                  <a:tcPr marT="45725" marB="45725" marR="91450" marL="91450" anchor="ctr"/>
                </a:tc>
              </a:tr>
              <a:tr h="181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/>
                        <a:t>L05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로그아웃 후 메인 페이지로 이동 </a:t>
                      </a:r>
                      <a:endParaRPr sz="900"/>
                    </a:p>
                  </a:txBody>
                  <a:tcPr marT="45725" marB="45725" marR="91450" marL="91450" anchor="ctr"/>
                </a:tc>
              </a:tr>
              <a:tr h="181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L06</a:t>
                      </a:r>
                      <a:endParaRPr sz="9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다음문제 호출</a:t>
                      </a:r>
                      <a:endParaRPr sz="900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346" name="Google Shape;346;g323b607e385_1_124"/>
          <p:cNvSpPr/>
          <p:nvPr/>
        </p:nvSpPr>
        <p:spPr>
          <a:xfrm>
            <a:off x="3456650" y="2983963"/>
            <a:ext cx="1248600" cy="1233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Calibri"/>
                <a:ea typeface="Calibri"/>
                <a:cs typeface="Calibri"/>
                <a:sym typeface="Calibri"/>
              </a:rPr>
              <a:t>포스터이미지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7" name="Google Shape;347;g323b607e385_1_124"/>
          <p:cNvSpPr txBox="1"/>
          <p:nvPr/>
        </p:nvSpPr>
        <p:spPr>
          <a:xfrm>
            <a:off x="4838925" y="3319588"/>
            <a:ext cx="1248600" cy="4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작품 줄거리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" name="Google Shape;348;g323b607e385_1_124"/>
          <p:cNvSpPr/>
          <p:nvPr/>
        </p:nvSpPr>
        <p:spPr>
          <a:xfrm>
            <a:off x="6363525" y="1500000"/>
            <a:ext cx="502500" cy="125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latin typeface="Calibri"/>
                <a:ea typeface="Calibri"/>
                <a:cs typeface="Calibri"/>
                <a:sym typeface="Calibri"/>
              </a:rPr>
              <a:t>회원정보</a:t>
            </a:r>
            <a:endParaRPr sz="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g323b607e385_1_124"/>
          <p:cNvSpPr/>
          <p:nvPr/>
        </p:nvSpPr>
        <p:spPr>
          <a:xfrm>
            <a:off x="6908525" y="1500000"/>
            <a:ext cx="502500" cy="125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latin typeface="Calibri"/>
                <a:ea typeface="Calibri"/>
                <a:cs typeface="Calibri"/>
                <a:sym typeface="Calibri"/>
              </a:rPr>
              <a:t>로그아웃</a:t>
            </a:r>
            <a:endParaRPr sz="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0" name="Google Shape;350;g323b607e385_1_124"/>
          <p:cNvSpPr/>
          <p:nvPr/>
        </p:nvSpPr>
        <p:spPr>
          <a:xfrm>
            <a:off x="6087523" y="3695239"/>
            <a:ext cx="288000" cy="288000"/>
          </a:xfrm>
          <a:prstGeom prst="rect">
            <a:avLst/>
          </a:prstGeom>
          <a:solidFill>
            <a:srgbClr val="FF2F92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L2</a:t>
            </a:r>
            <a:endParaRPr b="0" i="0" sz="7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1" name="Google Shape;351;g323b607e385_1_124"/>
          <p:cNvSpPr txBox="1"/>
          <p:nvPr/>
        </p:nvSpPr>
        <p:spPr>
          <a:xfrm>
            <a:off x="4833175" y="3654600"/>
            <a:ext cx="1414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작품 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TMDB  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링크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Google Shape;352;g323b607e385_1_124"/>
          <p:cNvSpPr/>
          <p:nvPr/>
        </p:nvSpPr>
        <p:spPr>
          <a:xfrm>
            <a:off x="3462400" y="4291025"/>
            <a:ext cx="1248600" cy="11640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배우이미지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" name="Google Shape;353;g323b607e385_1_124"/>
          <p:cNvSpPr txBox="1"/>
          <p:nvPr/>
        </p:nvSpPr>
        <p:spPr>
          <a:xfrm>
            <a:off x="4838925" y="4285113"/>
            <a:ext cx="1108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캐릭터명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" name="Google Shape;354;g323b607e385_1_124"/>
          <p:cNvSpPr txBox="1"/>
          <p:nvPr/>
        </p:nvSpPr>
        <p:spPr>
          <a:xfrm>
            <a:off x="4838925" y="4631425"/>
            <a:ext cx="891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배우이름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5" name="Google Shape;355;g323b607e385_1_124"/>
          <p:cNvSpPr txBox="1"/>
          <p:nvPr/>
        </p:nvSpPr>
        <p:spPr>
          <a:xfrm>
            <a:off x="3883300" y="2679000"/>
            <a:ext cx="1933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정답화면 (점수 : 10점)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6" name="Google Shape;356;g323b607e385_1_124"/>
          <p:cNvSpPr/>
          <p:nvPr/>
        </p:nvSpPr>
        <p:spPr>
          <a:xfrm>
            <a:off x="3958550" y="5891250"/>
            <a:ext cx="1933800" cy="4662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다음문제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" name="Google Shape;357;g323b607e385_1_124"/>
          <p:cNvSpPr/>
          <p:nvPr/>
        </p:nvSpPr>
        <p:spPr>
          <a:xfrm>
            <a:off x="5892348" y="5912214"/>
            <a:ext cx="288000" cy="288000"/>
          </a:xfrm>
          <a:prstGeom prst="rect">
            <a:avLst/>
          </a:prstGeom>
          <a:solidFill>
            <a:srgbClr val="FF2F92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L6</a:t>
            </a:r>
            <a:endParaRPr b="0" i="0" sz="7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8" name="Google Shape;358;g323b607e385_1_124"/>
          <p:cNvSpPr txBox="1"/>
          <p:nvPr/>
        </p:nvSpPr>
        <p:spPr>
          <a:xfrm>
            <a:off x="4176350" y="5488488"/>
            <a:ext cx="1498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현재 점수 : 25점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323b607e385_2_0"/>
          <p:cNvSpPr txBox="1"/>
          <p:nvPr>
            <p:ph idx="1" type="body"/>
          </p:nvPr>
        </p:nvSpPr>
        <p:spPr>
          <a:xfrm>
            <a:off x="754525" y="567525"/>
            <a:ext cx="7734300" cy="58119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651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rPr lang="en-US" sz="1000"/>
              <a:t>게임 결과 </a:t>
            </a:r>
            <a:r>
              <a:rPr lang="en-US" sz="1000"/>
              <a:t>화면</a:t>
            </a:r>
            <a:endParaRPr sz="1000"/>
          </a:p>
        </p:txBody>
      </p:sp>
      <p:sp>
        <p:nvSpPr>
          <p:cNvPr id="365" name="Google Shape;365;g323b607e385_2_0"/>
          <p:cNvSpPr/>
          <p:nvPr/>
        </p:nvSpPr>
        <p:spPr>
          <a:xfrm>
            <a:off x="2266487" y="1405131"/>
            <a:ext cx="5158200" cy="8808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6" name="Google Shape;366;g323b607e385_2_0"/>
          <p:cNvSpPr/>
          <p:nvPr/>
        </p:nvSpPr>
        <p:spPr>
          <a:xfrm>
            <a:off x="2264337" y="2286001"/>
            <a:ext cx="956700" cy="3880500"/>
          </a:xfrm>
          <a:prstGeom prst="rect">
            <a:avLst/>
          </a:prstGeom>
          <a:solidFill>
            <a:srgbClr val="E1EFD8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Top10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abc*** 99점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bbc** 89 점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Google Shape;367;g323b607e385_2_0"/>
          <p:cNvSpPr/>
          <p:nvPr/>
        </p:nvSpPr>
        <p:spPr>
          <a:xfrm>
            <a:off x="6467885" y="2286001"/>
            <a:ext cx="956700" cy="38805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공지사항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1.블라블라…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8" name="Google Shape;368;g323b607e385_2_0"/>
          <p:cNvSpPr/>
          <p:nvPr/>
        </p:nvSpPr>
        <p:spPr>
          <a:xfrm>
            <a:off x="3221182" y="2286000"/>
            <a:ext cx="3244500" cy="3880500"/>
          </a:xfrm>
          <a:prstGeom prst="rect">
            <a:avLst/>
          </a:prstGeom>
          <a:solidFill>
            <a:srgbClr val="DDEAF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Graphical user interface, text, application&#10;&#10;Description automatically generated" id="369" name="Google Shape;369;g323b607e385_2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9644" y="795825"/>
            <a:ext cx="8045257" cy="5116411"/>
          </a:xfrm>
          <a:prstGeom prst="rect">
            <a:avLst/>
          </a:prstGeom>
          <a:noFill/>
          <a:ln>
            <a:noFill/>
          </a:ln>
        </p:spPr>
      </p:pic>
      <p:sp>
        <p:nvSpPr>
          <p:cNvPr id="370" name="Google Shape;370;g323b607e385_2_0"/>
          <p:cNvSpPr/>
          <p:nvPr/>
        </p:nvSpPr>
        <p:spPr>
          <a:xfrm>
            <a:off x="1966862" y="1696034"/>
            <a:ext cx="288000" cy="2880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D1</a:t>
            </a:r>
            <a:endParaRPr b="0" i="0" sz="7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1" name="Google Shape;371;g323b607e385_2_0"/>
          <p:cNvSpPr/>
          <p:nvPr/>
        </p:nvSpPr>
        <p:spPr>
          <a:xfrm>
            <a:off x="3450898" y="1696013"/>
            <a:ext cx="2796900" cy="32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Character Quizland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372" name="Google Shape;372;g323b607e385_2_0"/>
          <p:cNvCxnSpPr/>
          <p:nvPr/>
        </p:nvCxnSpPr>
        <p:spPr>
          <a:xfrm>
            <a:off x="2263262" y="1397645"/>
            <a:ext cx="0" cy="886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sp>
        <p:nvSpPr>
          <p:cNvPr id="373" name="Google Shape;373;g323b607e385_2_0"/>
          <p:cNvSpPr/>
          <p:nvPr/>
        </p:nvSpPr>
        <p:spPr>
          <a:xfrm>
            <a:off x="6470768" y="1172488"/>
            <a:ext cx="288000" cy="288000"/>
          </a:xfrm>
          <a:prstGeom prst="rect">
            <a:avLst/>
          </a:prstGeom>
          <a:solidFill>
            <a:srgbClr val="FF2F92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lang="en-US"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0" i="0" sz="7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4" name="Google Shape;374;g323b607e385_2_0"/>
          <p:cNvSpPr/>
          <p:nvPr/>
        </p:nvSpPr>
        <p:spPr>
          <a:xfrm>
            <a:off x="7015773" y="1172504"/>
            <a:ext cx="288000" cy="288000"/>
          </a:xfrm>
          <a:prstGeom prst="rect">
            <a:avLst/>
          </a:prstGeom>
          <a:solidFill>
            <a:srgbClr val="FF2F92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lang="en-US"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b="0" i="0" sz="7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5" name="Google Shape;375;g323b607e385_2_0"/>
          <p:cNvSpPr/>
          <p:nvPr/>
        </p:nvSpPr>
        <p:spPr>
          <a:xfrm>
            <a:off x="4706198" y="1499994"/>
            <a:ext cx="288000" cy="288000"/>
          </a:xfrm>
          <a:prstGeom prst="rect">
            <a:avLst/>
          </a:prstGeom>
          <a:solidFill>
            <a:srgbClr val="FF2F92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lang="en-US"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7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76" name="Google Shape;376;g323b607e385_2_0"/>
          <p:cNvCxnSpPr/>
          <p:nvPr/>
        </p:nvCxnSpPr>
        <p:spPr>
          <a:xfrm>
            <a:off x="2263262" y="5495233"/>
            <a:ext cx="9639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377" name="Google Shape;377;g323b607e385_2_0"/>
          <p:cNvCxnSpPr/>
          <p:nvPr/>
        </p:nvCxnSpPr>
        <p:spPr>
          <a:xfrm>
            <a:off x="3227033" y="5492024"/>
            <a:ext cx="32388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378" name="Google Shape;378;g323b607e385_2_0"/>
          <p:cNvCxnSpPr/>
          <p:nvPr/>
        </p:nvCxnSpPr>
        <p:spPr>
          <a:xfrm>
            <a:off x="6465734" y="5490413"/>
            <a:ext cx="9639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sp>
        <p:nvSpPr>
          <p:cNvPr id="379" name="Google Shape;379;g323b607e385_2_0"/>
          <p:cNvSpPr/>
          <p:nvPr/>
        </p:nvSpPr>
        <p:spPr>
          <a:xfrm>
            <a:off x="2595297" y="5202413"/>
            <a:ext cx="288000" cy="2880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D2</a:t>
            </a:r>
            <a:endParaRPr b="0" i="0" sz="7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0" name="Google Shape;380;g323b607e385_2_0"/>
          <p:cNvSpPr/>
          <p:nvPr/>
        </p:nvSpPr>
        <p:spPr>
          <a:xfrm>
            <a:off x="4705350" y="5200816"/>
            <a:ext cx="288000" cy="2880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D3</a:t>
            </a:r>
            <a:endParaRPr b="0" i="0" sz="7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1" name="Google Shape;381;g323b607e385_2_0"/>
          <p:cNvSpPr/>
          <p:nvPr/>
        </p:nvSpPr>
        <p:spPr>
          <a:xfrm>
            <a:off x="6802306" y="5192022"/>
            <a:ext cx="288000" cy="2880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D4</a:t>
            </a:r>
            <a:endParaRPr b="0" i="0" sz="7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2" name="Google Shape;382;g323b607e385_2_0"/>
          <p:cNvSpPr/>
          <p:nvPr/>
        </p:nvSpPr>
        <p:spPr>
          <a:xfrm>
            <a:off x="7411036" y="2313301"/>
            <a:ext cx="288000" cy="288000"/>
          </a:xfrm>
          <a:prstGeom prst="rect">
            <a:avLst/>
          </a:prstGeom>
          <a:solidFill>
            <a:srgbClr val="FF2F92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L2</a:t>
            </a:r>
            <a:endParaRPr b="0" i="0" sz="7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3" name="Google Shape;383;g323b607e385_2_0"/>
          <p:cNvSpPr txBox="1"/>
          <p:nvPr/>
        </p:nvSpPr>
        <p:spPr>
          <a:xfrm>
            <a:off x="3456650" y="2480775"/>
            <a:ext cx="1248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4" name="Google Shape;384;g323b607e385_2_0"/>
          <p:cNvSpPr txBox="1"/>
          <p:nvPr>
            <p:ph type="title"/>
          </p:nvPr>
        </p:nvSpPr>
        <p:spPr>
          <a:xfrm>
            <a:off x="8724900" y="365125"/>
            <a:ext cx="2628900" cy="56064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  <a:endParaRPr/>
          </a:p>
        </p:txBody>
      </p:sp>
      <p:graphicFrame>
        <p:nvGraphicFramePr>
          <p:cNvPr id="385" name="Google Shape;385;g323b607e385_2_0"/>
          <p:cNvGraphicFramePr/>
          <p:nvPr/>
        </p:nvGraphicFramePr>
        <p:xfrm>
          <a:off x="8724900" y="36512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{764BA5C9-6173-4C50-9543-280C31BF8E5A}</a:tableStyleId>
              </a:tblPr>
              <a:tblGrid>
                <a:gridCol w="657225"/>
                <a:gridCol w="657225"/>
                <a:gridCol w="553625"/>
                <a:gridCol w="760825"/>
              </a:tblGrid>
              <a:tr h="243600">
                <a:tc gridSpan="4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Web UI/UX</a:t>
                      </a:r>
                      <a:endParaRPr sz="900" u="none" cap="none" strike="noStrike"/>
                    </a:p>
                  </a:txBody>
                  <a:tcPr marT="45725" marB="45725" marR="91450" marL="91450" anchor="ctr"/>
                </a:tc>
                <a:tc hMerge="1"/>
                <a:tc hMerge="1"/>
                <a:tc hMerge="1"/>
              </a:tr>
              <a:tr h="243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 u="none" cap="none" strike="noStrike"/>
                        <a:t>화면경로</a:t>
                      </a:r>
                      <a:endParaRPr b="1" sz="900" u="none" cap="none" strike="noStrike"/>
                    </a:p>
                  </a:txBody>
                  <a:tcPr marT="45725" marB="45725" marR="91450" marL="91450" anchor="ctr"/>
                </a:tc>
                <a:tc gridSpan="3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/total</a:t>
                      </a:r>
                      <a:endParaRPr sz="900" u="none" cap="none" strike="noStrike"/>
                    </a:p>
                  </a:txBody>
                  <a:tcPr marT="45725" marB="45725" marR="91450" marL="91450" anchor="ctr"/>
                </a:tc>
                <a:tc hMerge="1"/>
                <a:tc hMerge="1"/>
              </a:tr>
              <a:tr h="243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 u="none" cap="none" strike="noStrike"/>
                        <a:t>화면명</a:t>
                      </a:r>
                      <a:endParaRPr b="1" sz="900" u="none" cap="none" strike="noStrike"/>
                    </a:p>
                  </a:txBody>
                  <a:tcPr marT="45725" marB="45725" marR="91450" marL="91450" anchor="ctr"/>
                </a:tc>
                <a:tc gridSpan="3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Total Result</a:t>
                      </a:r>
                      <a:endParaRPr/>
                    </a:p>
                  </a:txBody>
                  <a:tcPr marT="45725" marB="45725" marR="91450" marL="91450" anchor="ctr"/>
                </a:tc>
                <a:tc hMerge="1"/>
                <a:tc hMerge="1"/>
              </a:tr>
              <a:tr h="243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 u="none" cap="none" strike="noStrike"/>
                        <a:t>파일명</a:t>
                      </a:r>
                      <a:endParaRPr b="1" sz="900" u="none" cap="none" strike="noStrike"/>
                    </a:p>
                  </a:txBody>
                  <a:tcPr marT="45725" marB="45725" marR="91450" marL="91450" anchor="ctr"/>
                </a:tc>
                <a:tc gridSpan="3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total</a:t>
                      </a:r>
                      <a:r>
                        <a:rPr lang="en-US" sz="900"/>
                        <a:t>Result</a:t>
                      </a:r>
                      <a:endParaRPr/>
                    </a:p>
                  </a:txBody>
                  <a:tcPr marT="45725" marB="45725" marR="91450" marL="91450" anchor="ctr"/>
                </a:tc>
                <a:tc hMerge="1"/>
                <a:tc hMerge="1"/>
              </a:tr>
              <a:tr h="243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 u="none" cap="none" strike="noStrike"/>
                        <a:t>연결화면</a:t>
                      </a:r>
                      <a:endParaRPr b="1" sz="900" u="none" cap="none" strike="noStrike"/>
                    </a:p>
                  </a:txBody>
                  <a:tcPr marT="45725" marB="45725" marR="91450" marL="91450" anchor="ctr"/>
                </a:tc>
                <a:tc gridSpan="3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45725" marB="45725" marR="91450" marL="91450" anchor="ctr"/>
                </a:tc>
                <a:tc hMerge="1"/>
                <a:tc hMerge="1"/>
              </a:tr>
              <a:tr h="243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 u="none" cap="none" strike="noStrike"/>
                        <a:t>작성자</a:t>
                      </a:r>
                      <a:endParaRPr b="1" sz="9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한중수</a:t>
                      </a:r>
                      <a:endParaRPr sz="9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 u="none" cap="none" strike="noStrike"/>
                        <a:t>작성일</a:t>
                      </a:r>
                      <a:endParaRPr b="1" sz="9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01/09.2025</a:t>
                      </a:r>
                      <a:endParaRPr sz="900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graphicFrame>
        <p:nvGraphicFramePr>
          <p:cNvPr id="386" name="Google Shape;386;g323b607e385_2_0"/>
          <p:cNvGraphicFramePr/>
          <p:nvPr/>
        </p:nvGraphicFramePr>
        <p:xfrm>
          <a:off x="8724875" y="195479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{764BA5C9-6173-4C50-9543-280C31BF8E5A}</a:tableStyleId>
              </a:tblPr>
              <a:tblGrid>
                <a:gridCol w="671775"/>
                <a:gridCol w="1957150"/>
              </a:tblGrid>
              <a:tr h="301975"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/>
                        <a:t>설명</a:t>
                      </a:r>
                      <a:endParaRPr sz="900" u="none" cap="none" strike="noStrike"/>
                    </a:p>
                  </a:txBody>
                  <a:tcPr marT="45725" marB="45725" marR="91450" marL="91450" anchor="ctr"/>
                </a:tc>
                <a:tc hMerge="1"/>
              </a:tr>
              <a:tr h="321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/>
                        <a:t>D01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900"/>
                        <a:t>로고 및 회원정보, 로그아웃</a:t>
                      </a:r>
                      <a:endParaRPr sz="900" u="none" cap="none" strike="noStrike"/>
                    </a:p>
                  </a:txBody>
                  <a:tcPr marT="45725" marB="45725" marR="91450" marL="91450" anchor="ctr"/>
                </a:tc>
              </a:tr>
              <a:tr h="483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/>
                        <a:t>* </a:t>
                      </a:r>
                      <a:r>
                        <a:rPr lang="en-US" sz="900"/>
                        <a:t>width : 70vw, height : 20vh</a:t>
                      </a:r>
                      <a:endParaRPr sz="900" u="none" cap="none" strike="noStrike"/>
                    </a:p>
                  </a:txBody>
                  <a:tcPr marT="45725" marB="45725" marR="91450" marL="91450" anchor="ctr"/>
                </a:tc>
              </a:tr>
              <a:tr h="321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/>
                        <a:t>D02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순위표</a:t>
                      </a:r>
                      <a:endParaRPr sz="900" u="none" cap="none" strike="noStrike"/>
                    </a:p>
                  </a:txBody>
                  <a:tcPr marT="45725" marB="45725" marR="91450" marL="91450" anchor="ctr"/>
                </a:tc>
              </a:tr>
              <a:tr h="321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/>
                        <a:t>* </a:t>
                      </a:r>
                      <a:r>
                        <a:rPr lang="en-US" sz="900"/>
                        <a:t>width : 12vw</a:t>
                      </a:r>
                      <a:endParaRPr sz="900" u="none" cap="none" strike="noStrike"/>
                    </a:p>
                  </a:txBody>
                  <a:tcPr marT="45725" marB="45725" marR="91450" marL="91450" anchor="ctr"/>
                </a:tc>
              </a:tr>
              <a:tr h="321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/>
                        <a:t>D03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게임결과</a:t>
                      </a:r>
                      <a:r>
                        <a:rPr lang="en-US" sz="900"/>
                        <a:t> 화면</a:t>
                      </a:r>
                      <a:endParaRPr sz="900" u="none" cap="none" strike="noStrike"/>
                    </a:p>
                  </a:txBody>
                  <a:tcPr marT="45725" marB="45725" marR="91450" marL="91450" anchor="ctr"/>
                </a:tc>
              </a:tr>
              <a:tr h="321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/>
                        <a:t>* </a:t>
                      </a:r>
                      <a:r>
                        <a:rPr lang="en-US" sz="900"/>
                        <a:t>width : 46vw, height : min 80vh</a:t>
                      </a:r>
                      <a:endParaRPr sz="900" u="none" cap="none" strike="noStrike"/>
                    </a:p>
                  </a:txBody>
                  <a:tcPr marT="45725" marB="45725" marR="91450" marL="91450" anchor="ctr"/>
                </a:tc>
              </a:tr>
              <a:tr h="321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/>
                        <a:t>D04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공지사항 리스트</a:t>
                      </a:r>
                      <a:endParaRPr sz="900" u="none" cap="none" strike="noStrike"/>
                    </a:p>
                  </a:txBody>
                  <a:tcPr marT="45725" marB="45725" marR="91450" marL="91450" anchor="ctr"/>
                </a:tc>
              </a:tr>
              <a:tr h="321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r>
                        <a:rPr lang="en-US" sz="900" u="none" cap="none" strike="noStrike"/>
                        <a:t>* </a:t>
                      </a:r>
                      <a:r>
                        <a:rPr lang="en-US" sz="900"/>
                        <a:t>width : 12vw</a:t>
                      </a:r>
                      <a:endParaRPr sz="900" u="none" cap="none" strike="noStrike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graphicFrame>
        <p:nvGraphicFramePr>
          <p:cNvPr id="387" name="Google Shape;387;g323b607e385_2_0"/>
          <p:cNvGraphicFramePr/>
          <p:nvPr/>
        </p:nvGraphicFramePr>
        <p:xfrm>
          <a:off x="8724888" y="499783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{764BA5C9-6173-4C50-9543-280C31BF8E5A}</a:tableStyleId>
              </a:tblPr>
              <a:tblGrid>
                <a:gridCol w="647700"/>
                <a:gridCol w="1981200"/>
              </a:tblGrid>
              <a:tr h="181975"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/>
                        <a:t>링크</a:t>
                      </a:r>
                      <a:endParaRPr sz="900" u="none" cap="none" strike="noStrike"/>
                    </a:p>
                  </a:txBody>
                  <a:tcPr marT="45725" marB="45725" marR="91450" marL="91450" anchor="ctr"/>
                </a:tc>
                <a:tc hMerge="1"/>
              </a:tr>
              <a:tr h="181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/>
                        <a:t>L01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메인 페이지로 이동</a:t>
                      </a:r>
                      <a:endParaRPr sz="900" u="none" cap="none" strike="noStrike"/>
                    </a:p>
                  </a:txBody>
                  <a:tcPr marT="45725" marB="45725" marR="91450" marL="91450" anchor="ctr"/>
                </a:tc>
              </a:tr>
              <a:tr h="181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/>
                        <a:t>L0</a:t>
                      </a:r>
                      <a:r>
                        <a:rPr lang="en-US" sz="900"/>
                        <a:t>2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공지사항 페이지로 이동</a:t>
                      </a:r>
                      <a:endParaRPr sz="900"/>
                    </a:p>
                  </a:txBody>
                  <a:tcPr marT="45725" marB="45725" marR="91450" marL="91450" anchor="ctr"/>
                </a:tc>
              </a:tr>
              <a:tr h="181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/>
                        <a:t>L0</a:t>
                      </a:r>
                      <a:r>
                        <a:rPr lang="en-US" sz="900"/>
                        <a:t>3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회원정보 페이지로 이동 </a:t>
                      </a:r>
                      <a:endParaRPr sz="900"/>
                    </a:p>
                  </a:txBody>
                  <a:tcPr marT="45725" marB="45725" marR="91450" marL="91450" anchor="ctr"/>
                </a:tc>
              </a:tr>
              <a:tr h="181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/>
                        <a:t>L0</a:t>
                      </a:r>
                      <a:r>
                        <a:rPr lang="en-US" sz="900"/>
                        <a:t>4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로그아웃 후 메인 페이지로 이동 </a:t>
                      </a:r>
                      <a:endParaRPr sz="900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388" name="Google Shape;388;g323b607e385_2_0"/>
          <p:cNvSpPr/>
          <p:nvPr/>
        </p:nvSpPr>
        <p:spPr>
          <a:xfrm>
            <a:off x="6363525" y="1500000"/>
            <a:ext cx="502500" cy="125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latin typeface="Calibri"/>
                <a:ea typeface="Calibri"/>
                <a:cs typeface="Calibri"/>
                <a:sym typeface="Calibri"/>
              </a:rPr>
              <a:t>회원정보</a:t>
            </a:r>
            <a:endParaRPr sz="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9" name="Google Shape;389;g323b607e385_2_0"/>
          <p:cNvSpPr/>
          <p:nvPr/>
        </p:nvSpPr>
        <p:spPr>
          <a:xfrm>
            <a:off x="6908525" y="1500000"/>
            <a:ext cx="502500" cy="125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latin typeface="Calibri"/>
                <a:ea typeface="Calibri"/>
                <a:cs typeface="Calibri"/>
                <a:sym typeface="Calibri"/>
              </a:rPr>
              <a:t>로그아웃</a:t>
            </a:r>
            <a:endParaRPr sz="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0" name="Google Shape;390;g323b607e385_2_0"/>
          <p:cNvSpPr txBox="1"/>
          <p:nvPr/>
        </p:nvSpPr>
        <p:spPr>
          <a:xfrm>
            <a:off x="3883300" y="2480775"/>
            <a:ext cx="19338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게임결과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총 점수 : 82점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현재 점수의 순위 : 23위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상위 5%입니다.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2021-11-05T02:02:39Z</dcterms:created>
  <dc:creator>Kim Jiyeon</dc:creator>
</cp:coreProperties>
</file>