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318" r:id="rId3"/>
    <p:sldId id="326" r:id="rId4"/>
    <p:sldId id="260" r:id="rId5"/>
    <p:sldId id="257" r:id="rId6"/>
    <p:sldId id="288" r:id="rId7"/>
    <p:sldId id="319" r:id="rId8"/>
    <p:sldId id="285" r:id="rId9"/>
    <p:sldId id="286" r:id="rId10"/>
    <p:sldId id="287" r:id="rId11"/>
    <p:sldId id="282" r:id="rId12"/>
    <p:sldId id="281" r:id="rId13"/>
    <p:sldId id="320" r:id="rId14"/>
    <p:sldId id="280" r:id="rId15"/>
    <p:sldId id="279" r:id="rId16"/>
    <p:sldId id="261" r:id="rId17"/>
    <p:sldId id="262" r:id="rId18"/>
    <p:sldId id="263" r:id="rId19"/>
    <p:sldId id="264" r:id="rId20"/>
    <p:sldId id="265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9" r:id="rId34"/>
    <p:sldId id="290" r:id="rId35"/>
    <p:sldId id="291" r:id="rId36"/>
    <p:sldId id="292" r:id="rId37"/>
    <p:sldId id="293" r:id="rId38"/>
    <p:sldId id="294" r:id="rId39"/>
    <p:sldId id="321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2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24" r:id="rId64"/>
    <p:sldId id="325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73739" autoAdjust="0"/>
  </p:normalViewPr>
  <p:slideViewPr>
    <p:cSldViewPr>
      <p:cViewPr varScale="1">
        <p:scale>
          <a:sx n="71" d="100"/>
          <a:sy n="71" d="100"/>
        </p:scale>
        <p:origin x="2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316B-B2B6-45B9-9520-72FBFFB20CBA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E142-2C03-4C6B-9003-2CFDE146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www.aqee.net/defining-concurrency-and-parallelism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gel.com/c10k.html" TargetMode="External"/><Relationship Id="rId4" Type="http://schemas.openxmlformats.org/officeDocument/2006/relationships/hyperlink" Target="http://www.ideawu.net/blog/tag/c100k" TargetMode="External"/><Relationship Id="rId5" Type="http://schemas.openxmlformats.org/officeDocument/2006/relationships/hyperlink" Target="http://www.ideawu.net/blog/archives/740.html" TargetMode="External"/><Relationship Id="rId6" Type="http://schemas.openxmlformats.org/officeDocument/2006/relationships/hyperlink" Target="http://www.ideawu.net/blog/archives/742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golang.in/post/47948631906/go" TargetMode="Externa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Relationship Id="rId3" Type="http://schemas.openxmlformats.org/officeDocument/2006/relationships/hyperlink" Target="http://www.zhihu.com/question/20584476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concur.rspace.googlecode.com/hg/talk/concur.html#landing-slide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为什么要讲这个主题？ 返璞归真 是技术、太极、做人、做事的不变真理。</a:t>
            </a:r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语言提供的是并发功能，不是并行功能。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参考资料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http://concur.rspace.googlecode.com/hg/talk/concur.html#title-slide  </a:t>
            </a:r>
            <a:r>
              <a:rPr lang="zh-CN" altLang="en-US" dirty="0" smtClean="0"/>
              <a:t>英文原文</a:t>
            </a:r>
          </a:p>
          <a:p>
            <a:r>
              <a:rPr lang="en-US" altLang="zh-CN" dirty="0" smtClean="0"/>
              <a:t>http://www.aqee.net/docs/Concurrency-is-not-Parallelism/#landing-slide  </a:t>
            </a:r>
            <a:r>
              <a:rPr lang="zh-CN" altLang="en-US" dirty="0" smtClean="0"/>
              <a:t>中文版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8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http://www.aqee.net/defining-concurrency-and-parallelism/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并行，比如同时监控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万台服务器的状况。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19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Sequential Programs   </a:t>
            </a:r>
            <a:r>
              <a:rPr lang="zh-CN" altLang="en-US" dirty="0" smtClean="0"/>
              <a:t>顺序执行</a:t>
            </a:r>
            <a:endParaRPr lang="en-US" altLang="zh-CN" dirty="0" smtClean="0"/>
          </a:p>
          <a:p>
            <a:r>
              <a:rPr lang="en-US" altLang="zh-CN" dirty="0" smtClean="0"/>
              <a:t>Concurrent Programs  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en-US" altLang="zh-CN" dirty="0" smtClean="0"/>
              <a:t>Parallel Programs     </a:t>
            </a:r>
            <a:r>
              <a:rPr lang="zh-CN" altLang="en-US" dirty="0" smtClean="0"/>
              <a:t>并行执行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7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提问环节，对并发和并行区别搞明白了么？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7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服务器变成了多核，我们的速度就快了么？</a:t>
            </a:r>
            <a:r>
              <a:rPr lang="zh-CN" altLang="en-US" baseline="0" dirty="0" smtClean="0"/>
              <a:t> 没有，还需要程序支持。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77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并行了，有啥问题？  瓶颈在哪里？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5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3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并发组合不等于并行。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并发关注的是资源充分利用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组合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并行关注的是一个任务被分解给多个执行者同时做；</a:t>
            </a:r>
            <a:endParaRPr lang="en-US" altLang="zh-CN" dirty="0" smtClean="0"/>
          </a:p>
          <a:p>
            <a:r>
              <a:rPr lang="zh-CN" altLang="en-US" dirty="0" smtClean="0"/>
              <a:t>简单的所有复制一份，是扩容。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要实现并发，需要对工作流程进行设计。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这是理想状态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75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简化了对每个地鼠的职能要求。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25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、如何利用多核，提升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处理能力？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、移动设备连接服务对服务的压力要远远大于普通网站。</a:t>
            </a:r>
            <a:r>
              <a:rPr lang="zh-CN" altLang="en-US" baseline="0" dirty="0" smtClean="0"/>
              <a:t> （非攻击情况下）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瓶颈问题：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移动</a:t>
            </a:r>
            <a:r>
              <a:rPr lang="en-US" altLang="zh-CN" baseline="0" dirty="0" smtClean="0"/>
              <a:t>2G</a:t>
            </a:r>
            <a:r>
              <a:rPr lang="zh-CN" altLang="en-US" baseline="0" dirty="0" smtClean="0"/>
              <a:t>网络， 服务器一般的</a:t>
            </a:r>
            <a:r>
              <a:rPr lang="en-US" altLang="zh-CN" baseline="0" dirty="0" err="1" smtClean="0"/>
              <a:t>io</a:t>
            </a:r>
            <a:r>
              <a:rPr lang="zh-CN" altLang="en-US" baseline="0" dirty="0" smtClean="0"/>
              <a:t>瓶颈， 优化</a:t>
            </a:r>
            <a:endParaRPr lang="en-US" altLang="zh-CN" dirty="0" smtClean="0"/>
          </a:p>
          <a:p>
            <a:r>
              <a:rPr lang="zh-CN" altLang="en-US" dirty="0" smtClean="0"/>
              <a:t>在这些场景下，如何才能做一个高效的系统呢？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、多线程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、异步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好处？职责单一，每一个工序都是非常简单地，并发起来组合成一道复杂工序。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64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69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一个地鼠同时干 搬书，运书、焚烧、运回空车 步骤时。这仍然是一个正确的并发工作方案。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解释，为何多核时，反而性能会差了呢？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 &gt;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上下文切换的性能代价，我的理解是这样：如果一个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上运行，它性能切换的代价就是换寄存器（一般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，直接替换就可以） ，这个代价是很小的。但是如果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GOMAXPROC&gt;1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的话，它就有可能被换到别的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上运行，这时候换寄存器不可能用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间对拷，所以代价会大一些。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除了寄存器外，线程间不共享的东西（我也想不起来还有什么了），也需要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，这也是系统负担。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96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15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这种增加吞吐量，需要做好</a:t>
            </a:r>
            <a:r>
              <a:rPr lang="zh-CN" altLang="en-US" baseline="0" dirty="0" smtClean="0"/>
              <a:t> 原始入口和出口的分流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53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什么是并发设计：</a:t>
            </a:r>
            <a:endParaRPr lang="en-US" altLang="zh-CN" dirty="0" smtClean="0"/>
          </a:p>
          <a:p>
            <a:r>
              <a:rPr lang="zh-CN" altLang="en-US" dirty="0" smtClean="0"/>
              <a:t>分解流程。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76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g()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另外一个逻辑函数。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5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协程阻塞时，所在的线程会阻塞？？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实际的情况是，当前线程阻塞时，其它的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并不是在当前线程执行的，而是被分配到空闲的线程（阻塞不是空闲），如果没有空闲线程就新建一个。新建线程中的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执行完毕后，线程不会退出，成为空闲线程（一个动态增加的线程池）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https://groups.google.com/forum/#!topic/golang-china/Dp1oPKdm7AA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12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回想 消息队列的好处， 跟</a:t>
            </a:r>
            <a:r>
              <a:rPr lang="en-US" altLang="zh-CN" dirty="0" smtClean="0"/>
              <a:t>Channels</a:t>
            </a:r>
            <a:r>
              <a:rPr lang="zh-CN" altLang="en-US" dirty="0" smtClean="0"/>
              <a:t>有太多类似的地方。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25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注意这里 的 </a:t>
            </a:r>
            <a:r>
              <a:rPr lang="en-US" altLang="zh-CN" dirty="0" smtClean="0"/>
              <a:t>switch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 默认就</a:t>
            </a:r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8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http://www.cnblogs.com/netfocus/p/3365166.html 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一般的机器，要保证性能的话，线程数量基本要限制几百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线程和事件 、同步和异步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现在的硬件应该能够让一台机器支持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个并发的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一个是线程占的资源太大，一创建就分配几个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，一般的机器能支持的线程大受限制。针对这点，可以用自动扩展的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，创建的先少分点，然后动态增加。第二个是线程的切换负担太大，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中实际上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是一回事，区别就在于是否共享地址空间。解决这个问题的办法是用轻量级的线程实现，通过合作式的办法来实现共享系统的线程。这样一个是切换的花费很少，另外一个可以维护比较小的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。他们用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nonblocking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poll()+thread 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）实现了一个原型系统，证明了性能并不比事件驱动差。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http://ju.outofmemory.cn/entry/49498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著名的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C10K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问题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提出的时候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到如今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年后的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C10K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已经不是问题了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任何一个普通的程序员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都能利用手边的语言和库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轻松地写出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这既得益于软件的进步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也得益于硬件性能的提高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该是考虑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C1000K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也就是百万连接的问题的时候了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weibo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这些网站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它们的同时在线用户有上千万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同时又希望消息能接近实时地推送给用户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这就需要服务器能维持和上千万用户的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虽然可以使用成百上千台服务器来支撑这么多用户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但如果每台服务器能支持一百万连接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(C1000K),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那么只需要十台服务器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C1000K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基础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http://www.ideawu.net/blog/archives/740.html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C1000K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实现百万连接的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http://www.ideawu.net/blog/archives/742.html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3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执行协程只需要极少的</a:t>
            </a:r>
            <a:r>
              <a:rPr lang="zh-CN" altLang="en-US" dirty="0" smtClean="0">
                <a:solidFill>
                  <a:srgbClr val="FF0000"/>
                </a:solidFill>
              </a:rPr>
              <a:t>栈内存（大概是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5KB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，默认情况下，</a:t>
            </a:r>
            <a:r>
              <a:rPr lang="zh-CN" altLang="en-US" dirty="0" smtClean="0">
                <a:solidFill>
                  <a:srgbClr val="FF0000"/>
                </a:solidFill>
              </a:rPr>
              <a:t>线程栈的大小为</a:t>
            </a:r>
            <a:r>
              <a:rPr lang="en-US" altLang="zh-CN" dirty="0" smtClean="0">
                <a:solidFill>
                  <a:srgbClr val="FF0000"/>
                </a:solidFill>
              </a:rPr>
              <a:t>1MB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72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Compose </a:t>
            </a:r>
            <a:r>
              <a:rPr lang="zh-CN" altLang="en-US" dirty="0" smtClean="0"/>
              <a:t>的输入参数： 两个函数，</a:t>
            </a:r>
            <a:r>
              <a:rPr lang="zh-CN" altLang="en-US" baseline="0" dirty="0" smtClean="0"/>
              <a:t> 返回值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一个函数    函数均是 输入 </a:t>
            </a:r>
            <a:r>
              <a:rPr lang="en-US" altLang="zh-CN" baseline="0" dirty="0" smtClean="0"/>
              <a:t>float x</a:t>
            </a:r>
            <a:r>
              <a:rPr lang="zh-CN" altLang="en-US" baseline="0" dirty="0" smtClean="0"/>
              <a:t>， 返回一个</a:t>
            </a:r>
            <a:r>
              <a:rPr lang="en-US" altLang="zh-CN" baseline="0" dirty="0" smtClean="0"/>
              <a:t>float</a:t>
            </a:r>
            <a:r>
              <a:rPr lang="zh-CN" altLang="en-US" baseline="0" dirty="0" smtClean="0"/>
              <a:t>值。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先算 </a:t>
            </a:r>
            <a:r>
              <a:rPr lang="en-US" altLang="zh-CN" baseline="0" dirty="0" smtClean="0"/>
              <a:t>cos(0.5)   </a:t>
            </a:r>
            <a:r>
              <a:rPr lang="zh-CN" altLang="en-US" baseline="0" dirty="0" smtClean="0"/>
              <a:t>再算 </a:t>
            </a:r>
            <a:r>
              <a:rPr lang="en-US" altLang="zh-CN" baseline="0" dirty="0" smtClean="0"/>
              <a:t>sin(cos(0.5))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18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开一个后台协程遍历处理。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28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我们将做简单的负载均衡运算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z=x*y </a:t>
            </a:r>
            <a:r>
              <a:rPr lang="zh-CN" altLang="en-US" baseline="0" dirty="0" smtClean="0"/>
              <a:t>其中 </a:t>
            </a:r>
            <a:r>
              <a:rPr lang="en-US" altLang="zh-CN" baseline="0" dirty="0" smtClean="0"/>
              <a:t>sleep </a:t>
            </a:r>
            <a:r>
              <a:rPr lang="zh-CN" altLang="en-US" baseline="0" dirty="0" smtClean="0"/>
              <a:t>一段时间。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17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遍历 </a:t>
            </a:r>
            <a:r>
              <a:rPr lang="en-US" altLang="zh-CN" dirty="0" smtClean="0"/>
              <a:t>in </a:t>
            </a:r>
            <a:r>
              <a:rPr lang="zh-CN" altLang="en-US" dirty="0" smtClean="0"/>
              <a:t>通道，  每个做了运算后，</a:t>
            </a:r>
            <a:r>
              <a:rPr lang="zh-CN" altLang="en-US" baseline="0" dirty="0" smtClean="0"/>
              <a:t> 放入 </a:t>
            </a:r>
            <a:r>
              <a:rPr lang="en-US" altLang="zh-CN" baseline="0" dirty="0" smtClean="0"/>
              <a:t>out </a:t>
            </a:r>
            <a:r>
              <a:rPr lang="zh-CN" altLang="en-US" baseline="0" dirty="0" smtClean="0"/>
              <a:t>通道。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84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任务流转（两个通道，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发送大量任务</a:t>
            </a:r>
            <a:endParaRPr lang="en-US" altLang="zh-CN" dirty="0" smtClean="0"/>
          </a:p>
          <a:p>
            <a:r>
              <a:rPr lang="zh-CN" altLang="en-US" dirty="0" smtClean="0"/>
              <a:t>接受任务结果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处理任务逻辑：</a:t>
            </a:r>
            <a:endParaRPr lang="en-US" altLang="zh-CN" dirty="0" smtClean="0"/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in, out := make(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*Work), make(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*Work)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for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:= 0;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&lt;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NumWorkers</a:t>
            </a:r>
            <a:r>
              <a:rPr lang="en-US" altLang="zh-CN" sz="1200" dirty="0" smtClean="0">
                <a:latin typeface="Arial Black" panose="020B0A04020102020204" pitchFamily="34" charset="0"/>
              </a:rPr>
              <a:t>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++ {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    go worker(in, out)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}</a:t>
            </a:r>
          </a:p>
          <a:p>
            <a:r>
              <a:rPr lang="zh-CN" altLang="en-US" sz="1200" dirty="0" smtClean="0">
                <a:latin typeface="Arial Black" panose="020B0A04020102020204" pitchFamily="34" charset="0"/>
              </a:rPr>
              <a:t>分配任务模块： 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go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sendLotsOfWork</a:t>
            </a:r>
            <a:r>
              <a:rPr lang="en-US" altLang="zh-CN" sz="1200" dirty="0" smtClean="0">
                <a:latin typeface="Arial Black" panose="020B0A04020102020204" pitchFamily="34" charset="0"/>
              </a:rPr>
              <a:t>(in)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Arial Black" panose="020B0A04020102020204" pitchFamily="34" charset="0"/>
              </a:rPr>
              <a:t>接受结果数据模块</a:t>
            </a:r>
            <a:r>
              <a:rPr lang="zh-CN" altLang="en-US" sz="1200" baseline="0" dirty="0" smtClean="0">
                <a:latin typeface="Arial Black" panose="020B0A04020102020204" pitchFamily="34" charset="0"/>
              </a:rPr>
              <a:t>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receiveLotsOfResults</a:t>
            </a:r>
            <a:r>
              <a:rPr lang="en-US" altLang="zh-CN" sz="1200" dirty="0" smtClean="0">
                <a:latin typeface="Arial Black" panose="020B0A04020102020204" pitchFamily="34" charset="0"/>
              </a:rPr>
              <a:t>(out)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29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拆分的小颗粒度，</a:t>
            </a:r>
            <a:r>
              <a:rPr lang="zh-CN" altLang="en-US" baseline="0" dirty="0" smtClean="0"/>
              <a:t> 某一部分就可以并行。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zh-CN" altLang="en-US" baseline="0" dirty="0" smtClean="0"/>
              <a:t>每个被拆分的部分，用通道进行通讯。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32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不需要你全部完成，我才能做， 你完成部分我可以拿来就做下一步。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通过消息传递来处理同步。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50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Requester </a:t>
            </a:r>
            <a:r>
              <a:rPr lang="zh-CN" altLang="en-US" dirty="0" smtClean="0"/>
              <a:t>请求者</a:t>
            </a:r>
            <a:endParaRPr lang="en-US" altLang="zh-CN" dirty="0" smtClean="0"/>
          </a:p>
          <a:p>
            <a:r>
              <a:rPr lang="en-US" altLang="zh-CN" dirty="0" smtClean="0"/>
              <a:t>Balancer   </a:t>
            </a:r>
            <a:r>
              <a:rPr lang="zh-CN" altLang="en-US" dirty="0" smtClean="0"/>
              <a:t>负载均衡平衡器</a:t>
            </a:r>
            <a:endParaRPr lang="en-US" altLang="zh-CN" dirty="0" smtClean="0"/>
          </a:p>
          <a:p>
            <a:r>
              <a:rPr lang="en-US" altLang="zh-CN" dirty="0" smtClean="0"/>
              <a:t>Worker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工人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41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first-class </a:t>
            </a:r>
            <a:r>
              <a:rPr lang="zh-CN" altLang="en-US" dirty="0" smtClean="0"/>
              <a:t>头等， 第一流的。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Fn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要干的事情；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好了通知这个。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7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注意，这是里并发，不是并行。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57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并发出无数个 </a:t>
            </a:r>
            <a:r>
              <a:rPr lang="en-US" altLang="zh-CN" dirty="0" smtClean="0"/>
              <a:t>work 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r>
              <a:rPr lang="en-US" altLang="zh-CN" dirty="0" err="1" smtClean="0"/>
              <a:t>furtherProcess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进一步的处理（下一步的处理）</a:t>
            </a:r>
            <a:endParaRPr lang="en-US" altLang="zh-CN" dirty="0" smtClean="0"/>
          </a:p>
          <a:p>
            <a:r>
              <a:rPr lang="en-US" altLang="zh-CN" dirty="0" smtClean="0"/>
              <a:t>Kill some time(fake load) </a:t>
            </a:r>
            <a:r>
              <a:rPr lang="zh-CN" altLang="en-US" dirty="0" smtClean="0"/>
              <a:t>打发时间的假负载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channel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： </a:t>
            </a:r>
            <a:r>
              <a:rPr lang="en-US" altLang="zh-CN" baseline="0" dirty="0" smtClean="0"/>
              <a:t>work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为什么是一个死循环， 为了模拟不断产生的负载。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47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work to do (buffered channel)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要做的工作（缓冲通道）只有一个。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count of pending tasks 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待处理任务数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index in the heap 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堆中的索引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9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Done </a:t>
            </a:r>
            <a:r>
              <a:rPr lang="zh-CN" altLang="en-US" dirty="0" smtClean="0"/>
              <a:t>完成的请求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280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负载均衡器的定义</a:t>
            </a:r>
            <a:endParaRPr lang="en-US" altLang="zh-CN" dirty="0" smtClean="0"/>
          </a:p>
          <a:p>
            <a:r>
              <a:rPr lang="en-US" altLang="zh-CN" dirty="0" smtClean="0"/>
              <a:t>done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用来报告完成的工作。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团队内有多少工人，是可以随时变化的。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269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 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r>
              <a:rPr lang="en-US" altLang="zh-CN" dirty="0" smtClean="0"/>
              <a:t>Completed 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962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Pop </a:t>
            </a:r>
            <a:r>
              <a:rPr lang="zh-CN" altLang="en-US" dirty="0" smtClean="0"/>
              <a:t>从堆中删除最小元素，并返回它。</a:t>
            </a:r>
            <a:endParaRPr lang="en-US" altLang="zh-CN" dirty="0" smtClean="0"/>
          </a:p>
          <a:p>
            <a:r>
              <a:rPr lang="en-US" altLang="zh-CN" dirty="0" smtClean="0"/>
              <a:t>Remove </a:t>
            </a:r>
            <a:r>
              <a:rPr lang="zh-CN" altLang="en-US" dirty="0" smtClean="0"/>
              <a:t>从堆中删除指定索引位置的元素。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14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比较堆中，两个</a:t>
            </a:r>
            <a:r>
              <a:rPr lang="en-US" altLang="zh-CN" baseline="0" dirty="0" smtClean="0"/>
              <a:t>worker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pending</a:t>
            </a:r>
            <a:r>
              <a:rPr lang="zh-CN" altLang="en-US" baseline="0" dirty="0" smtClean="0"/>
              <a:t>值谁更小。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支持排序。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以这个为是否分配的依据。（分配给 </a:t>
            </a:r>
            <a:r>
              <a:rPr lang="en-US" altLang="zh-CN" baseline="0" dirty="0" smtClean="0"/>
              <a:t>pending </a:t>
            </a:r>
            <a:r>
              <a:rPr lang="zh-CN" altLang="en-US" baseline="0" dirty="0" smtClean="0"/>
              <a:t>值最小的）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Golang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 </a:t>
            </a:r>
            <a:r>
              <a:rPr lang="en-US" altLang="zh-CN" baseline="0" dirty="0" smtClean="0"/>
              <a:t>Heap</a:t>
            </a:r>
            <a:r>
              <a:rPr lang="zh-CN" altLang="en-US" baseline="0" dirty="0" smtClean="0"/>
              <a:t>是一个支持优先级的队列。响应接口如下：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这里的 </a:t>
            </a:r>
            <a:r>
              <a:rPr lang="en-US" altLang="zh-CN" baseline="0" dirty="0" smtClean="0"/>
              <a:t>heap </a:t>
            </a:r>
            <a:r>
              <a:rPr lang="zh-CN" altLang="en-US" baseline="0" dirty="0" smtClean="0"/>
              <a:t>不是请求队列， 是</a:t>
            </a:r>
            <a:r>
              <a:rPr lang="en-US" altLang="zh-CN" baseline="0" dirty="0" smtClean="0"/>
              <a:t>worker </a:t>
            </a:r>
            <a:r>
              <a:rPr lang="zh-CN" altLang="en-US" baseline="0" dirty="0" smtClean="0"/>
              <a:t>队列。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18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Send Request to worker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把请求发送给</a:t>
            </a:r>
            <a:r>
              <a:rPr lang="en-US" altLang="zh-CN" sz="1200" dirty="0" smtClean="0">
                <a:latin typeface="Arial Black" panose="020B0A04020102020204" pitchFamily="34" charset="0"/>
              </a:rPr>
              <a:t>worker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Grab the least loaded worker...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从</a:t>
            </a:r>
            <a:r>
              <a:rPr lang="en-US" altLang="zh-CN" sz="1200" dirty="0" smtClean="0">
                <a:latin typeface="Arial Black" panose="020B0A04020102020204" pitchFamily="34" charset="0"/>
              </a:rPr>
              <a:t>Heap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中获得负载最小的</a:t>
            </a:r>
            <a:r>
              <a:rPr lang="en-US" altLang="zh-CN" sz="1200" dirty="0" smtClean="0">
                <a:latin typeface="Arial Black" panose="020B0A04020102020204" pitchFamily="34" charset="0"/>
              </a:rPr>
              <a:t>worker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...send it the task.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发送任务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One more in its work queue.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Put it into its place on the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放在堆中。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2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Job is complete; update heap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作业完成后，更新优先级队列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One fewer in the queue.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队列中减一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Arial Black" panose="020B0A04020102020204" pitchFamily="34" charset="0"/>
              </a:rPr>
              <a:t>从队列中删掉它，并更新上去。确保它的信息被更新了。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Remove it from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从 待做队列中删除它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Put it into its place on the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并更新队列排序。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654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拆分、解耦。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通道控制协程的处理。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当然也支持锁的机制。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http://my.oschina.net/jack230230/blog/153054 </a:t>
            </a: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http://golang.in/post/47948631906/go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560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只要有第一个响应回来了，我就函数返回。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394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conns </a:t>
            </a:r>
            <a:r>
              <a:rPr lang="zh-CN" altLang="en-US" dirty="0" smtClean="0"/>
              <a:t>多个数据库的连接字符串。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2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先做到并发，其他都好说。</a:t>
            </a:r>
            <a:endParaRPr lang="en-US" altLang="zh-CN" dirty="0" smtClean="0"/>
          </a:p>
          <a:p>
            <a:r>
              <a:rPr lang="zh-CN" altLang="en-US" dirty="0" smtClean="0"/>
              <a:t>拆分成轻量级可并发的函数（任务）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837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CSP</a:t>
            </a:r>
            <a:r>
              <a:rPr lang="zh-CN" altLang="en-US" dirty="0" smtClean="0"/>
              <a:t>（“通过通信来共享内存，而非通过共享内存来通信”的原则）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http://concur.rspace.googlecode.com/hg/talk/concur.html#landing-slide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职业规划， 面的很多事情时，如何才能提高效率。 尤其是技术人员头疼的不想思路被打断的问题。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也有</a:t>
            </a:r>
            <a:r>
              <a:rPr lang="en-US" altLang="zh-CN" dirty="0" smtClean="0"/>
              <a:t>CSP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模型</a:t>
            </a:r>
            <a:endParaRPr lang="en-US" altLang="zh-CN" baseline="0" dirty="0" smtClean="0"/>
          </a:p>
          <a:p>
            <a:r>
              <a:rPr lang="en-US" altLang="zh-CN" dirty="0" smtClean="0"/>
              <a:t>http://www.ibm.com/developerworks/cn/java/j-concurrent/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3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为什么的原因看下面文章：</a:t>
            </a:r>
            <a:endParaRPr lang="en-US" altLang="zh-CN" dirty="0" smtClean="0"/>
          </a:p>
          <a:p>
            <a:r>
              <a:rPr lang="en-US" altLang="zh-CN" dirty="0" smtClean="0"/>
              <a:t>http://www.sizeofvoid.net/goroutine-under-the-hood/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、竞争资源、锁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、切换协程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语言的协程并发很酷，</a:t>
            </a:r>
            <a:r>
              <a:rPr lang="zh-CN" altLang="en-US" baseline="0" dirty="0" smtClean="0"/>
              <a:t> 我程序并行了？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 &gt;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上下文切换的性能代价，我的理解是这样：如果一个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上运行，它性能切换的代价就是换寄存器（一般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，直接替换就可以） ，这个代价是很小的。但是如果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GOMAXPROC&gt;1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的话，它就有可能被换到别的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上运行，这时候换寄存器不可能用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间对拷，所以代价会大一些。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除了寄存器外，线程间不共享的东西（我也想不起来还有什么了），也需要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，这也是系统负担。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6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你并发的干多件事情。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5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多个人同时干某件相关的事情。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8EAE8B2-A1E4-4545-9667-1017E13BC612}" type="datetimeFigureOut">
              <a:rPr lang="zh-CN" altLang="en-US" smtClean="0"/>
              <a:t>15/12/25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并发</a:t>
            </a:r>
            <a:r>
              <a:rPr lang="en-US" altLang="zh-CN" dirty="0"/>
              <a:t>(Concurrency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!=</a:t>
            </a:r>
            <a:r>
              <a:rPr lang="zh-CN" altLang="en-US" dirty="0" smtClean="0"/>
              <a:t>并行</a:t>
            </a:r>
            <a:r>
              <a:rPr lang="en-US" altLang="zh-CN" dirty="0"/>
              <a:t>(Parallelism)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 smtClean="0"/>
              <a:t>2014-01-24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vs. </a:t>
            </a:r>
            <a:r>
              <a:rPr lang="zh-CN" altLang="en-US" dirty="0">
                <a:effectLst/>
              </a:rPr>
              <a:t>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并发是指同时</a:t>
            </a:r>
            <a:r>
              <a:rPr lang="zh-CN" altLang="en-US" dirty="0">
                <a:solidFill>
                  <a:srgbClr val="FFFF00"/>
                </a:solidFill>
              </a:rPr>
              <a:t>处理</a:t>
            </a:r>
            <a:r>
              <a:rPr lang="zh-CN" altLang="en-US" dirty="0"/>
              <a:t>很多事情。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而并行是指同时能</a:t>
            </a:r>
            <a:r>
              <a:rPr lang="zh-CN" altLang="en-US" dirty="0">
                <a:solidFill>
                  <a:srgbClr val="FFFF00"/>
                </a:solidFill>
              </a:rPr>
              <a:t>完成</a:t>
            </a:r>
            <a:r>
              <a:rPr lang="zh-CN" altLang="en-US" dirty="0"/>
              <a:t>很多事情。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两者不同，但相关。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一个重点是</a:t>
            </a:r>
            <a:r>
              <a:rPr lang="zh-CN" altLang="en-US" dirty="0">
                <a:solidFill>
                  <a:srgbClr val="FFFF00"/>
                </a:solidFill>
              </a:rPr>
              <a:t>组合</a:t>
            </a:r>
            <a:r>
              <a:rPr lang="zh-CN" altLang="en-US" dirty="0"/>
              <a:t>，一个重点是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并发提供了一种方式让我们能够设计一种方案将问题</a:t>
            </a:r>
            <a:r>
              <a:rPr lang="en-US" altLang="zh-CN" dirty="0"/>
              <a:t>(</a:t>
            </a:r>
            <a:r>
              <a:rPr lang="zh-CN" altLang="en-US" dirty="0"/>
              <a:t>非必须的</a:t>
            </a:r>
            <a:r>
              <a:rPr lang="en-US" altLang="zh-CN" dirty="0"/>
              <a:t>)</a:t>
            </a:r>
            <a:r>
              <a:rPr lang="zh-CN" altLang="en-US" dirty="0"/>
              <a:t>并行的解决。</a:t>
            </a:r>
          </a:p>
        </p:txBody>
      </p:sp>
    </p:spTree>
    <p:extLst>
      <p:ext uri="{BB962C8B-B14F-4D97-AF65-F5344CB8AC3E}">
        <p14:creationId xmlns:p14="http://schemas.microsoft.com/office/powerpoint/2010/main" val="5141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并发和并行</a:t>
            </a:r>
            <a:r>
              <a:rPr lang="zh-CN" altLang="en-US" dirty="0" smtClean="0"/>
              <a:t>，关键在于关注</a:t>
            </a:r>
            <a:r>
              <a:rPr lang="zh-CN" altLang="en-US" dirty="0"/>
              <a:t>点</a:t>
            </a:r>
            <a:r>
              <a:rPr lang="zh-CN" altLang="en-US" dirty="0" smtClean="0"/>
              <a:t>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70000"/>
              </a:lnSpc>
            </a:pPr>
            <a:r>
              <a:rPr lang="zh-CN" altLang="en-US" sz="1600" dirty="0" smtClean="0"/>
              <a:t>并发</a:t>
            </a:r>
            <a:r>
              <a:rPr lang="zh-CN" altLang="en-US" sz="1600" dirty="0"/>
              <a:t>关注的是</a:t>
            </a:r>
            <a:r>
              <a:rPr lang="zh-CN" altLang="en-US" sz="1600" dirty="0">
                <a:solidFill>
                  <a:srgbClr val="FFFF00"/>
                </a:solidFill>
              </a:rPr>
              <a:t>资源充分</a:t>
            </a:r>
            <a:r>
              <a:rPr lang="zh-CN" altLang="en-US" sz="1600" dirty="0" smtClean="0">
                <a:solidFill>
                  <a:srgbClr val="FFFF00"/>
                </a:solidFill>
              </a:rPr>
              <a:t>利用</a:t>
            </a:r>
            <a:r>
              <a:rPr lang="en-US" altLang="zh-CN" sz="1600" dirty="0" smtClean="0">
                <a:solidFill>
                  <a:srgbClr val="FFFF00"/>
                </a:solidFill>
              </a:rPr>
              <a:t>(</a:t>
            </a:r>
            <a:r>
              <a:rPr lang="zh-CN" altLang="en-US" sz="1600" dirty="0" smtClean="0">
                <a:solidFill>
                  <a:srgbClr val="FFFF00"/>
                </a:solidFill>
              </a:rPr>
              <a:t>组合</a:t>
            </a:r>
            <a:r>
              <a:rPr lang="en-US" altLang="zh-CN" sz="1600" dirty="0" smtClean="0">
                <a:solidFill>
                  <a:srgbClr val="FFFF00"/>
                </a:solidFill>
              </a:rPr>
              <a:t>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 fontAlgn="base">
              <a:lnSpc>
                <a:spcPct val="170000"/>
              </a:lnSpc>
            </a:pPr>
            <a:r>
              <a:rPr lang="zh-CN" altLang="en-US" sz="1400" dirty="0" smtClean="0"/>
              <a:t>比如</a:t>
            </a:r>
            <a:r>
              <a:rPr lang="zh-CN" altLang="en-US" sz="1400" dirty="0"/>
              <a:t>你（代表资源）在公司打工，老板为了最大化压榨你，会给你各种活儿干（代表任务），让你别闲下来；这时候你是在并发工作的，但你不可能同时做两个活儿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lvl="2" fontAlgn="base">
              <a:lnSpc>
                <a:spcPct val="170000"/>
              </a:lnSpc>
            </a:pPr>
            <a:r>
              <a:rPr lang="zh-CN" altLang="en-US" sz="1100" dirty="0" smtClean="0"/>
              <a:t>只能</a:t>
            </a:r>
            <a:r>
              <a:rPr lang="zh-CN" altLang="en-US" sz="1100" dirty="0"/>
              <a:t>一个一个的干（早期的批处理系统</a:t>
            </a:r>
            <a:r>
              <a:rPr lang="zh-CN" altLang="en-US" sz="1100" dirty="0" smtClean="0"/>
              <a:t>），</a:t>
            </a:r>
            <a:endParaRPr lang="en-US" altLang="zh-CN" sz="1100" dirty="0" smtClean="0"/>
          </a:p>
          <a:p>
            <a:pPr lvl="2" fontAlgn="base">
              <a:lnSpc>
                <a:spcPct val="170000"/>
              </a:lnSpc>
            </a:pPr>
            <a:r>
              <a:rPr lang="zh-CN" altLang="en-US" sz="1100" dirty="0" smtClean="0"/>
              <a:t>或者</a:t>
            </a:r>
            <a:r>
              <a:rPr lang="zh-CN" altLang="en-US" sz="1100" dirty="0"/>
              <a:t>把每个活儿分解成一个一个关联度不高的小活儿，交替着干（现代的分时系统）</a:t>
            </a:r>
          </a:p>
          <a:p>
            <a:pPr fontAlgn="base">
              <a:lnSpc>
                <a:spcPct val="170000"/>
              </a:lnSpc>
            </a:pPr>
            <a:r>
              <a:rPr lang="zh-CN" altLang="en-US" sz="1600" dirty="0"/>
              <a:t>并行关注的是</a:t>
            </a:r>
            <a:r>
              <a:rPr lang="zh-CN" altLang="en-US" sz="1600" dirty="0">
                <a:solidFill>
                  <a:srgbClr val="FFFF00"/>
                </a:solidFill>
              </a:rPr>
              <a:t>一个任务被分解给多个执行者同时</a:t>
            </a:r>
            <a:r>
              <a:rPr lang="zh-CN" altLang="en-US" sz="1600" dirty="0" smtClean="0">
                <a:solidFill>
                  <a:srgbClr val="FFFF00"/>
                </a:solidFill>
              </a:rPr>
              <a:t>做（执行）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 fontAlgn="base">
              <a:lnSpc>
                <a:spcPct val="170000"/>
              </a:lnSpc>
            </a:pPr>
            <a:r>
              <a:rPr lang="zh-CN" altLang="en-US" sz="1400" dirty="0" smtClean="0"/>
              <a:t>比如</a:t>
            </a:r>
            <a:r>
              <a:rPr lang="zh-CN" altLang="en-US" sz="1400" dirty="0"/>
              <a:t>你们老板接了个大活儿，把这个大活儿拆分成多个尽量不相干的小活分给多个人干；这里重点是“尽量不相干”，如果老板牛、拆得好，多个人不需要沟通很快就做完了，如果老板烂、拆得差，多个人需要频繁沟通等待别人，那就会非常慢，有可能比一个人做还慢，这里在员工水平一致的情况下（代表并行需要的资源），老板的水平（并行算法）决定了任务的快慢。</a:t>
            </a:r>
          </a:p>
          <a:p>
            <a:pPr fontAlgn="base">
              <a:lnSpc>
                <a:spcPct val="170000"/>
              </a:lnSpc>
            </a:pPr>
            <a:r>
              <a:rPr lang="zh-CN" altLang="en-US" sz="1600" dirty="0"/>
              <a:t>进一步，并发和并行是可以组合的，比如你给多家公司兼职，就相当于你在”并发“的（针对你而言是并发）干活，而你干的活儿是在”并行“着（还有其它人在干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30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Concurrency vs Parallelism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987008" cy="45262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一个并发程序是指能</a:t>
            </a:r>
            <a:r>
              <a:rPr lang="zh-CN" altLang="en-US" dirty="0">
                <a:solidFill>
                  <a:srgbClr val="FFFF00"/>
                </a:solidFill>
              </a:rPr>
              <a:t>同时执行</a:t>
            </a:r>
            <a:r>
              <a:rPr lang="zh-CN" altLang="en-US" dirty="0"/>
              <a:t>通常</a:t>
            </a:r>
            <a:r>
              <a:rPr lang="zh-CN" altLang="en-US" dirty="0">
                <a:solidFill>
                  <a:srgbClr val="FFFF00"/>
                </a:solidFill>
              </a:rPr>
              <a:t>不相关的</a:t>
            </a:r>
            <a:r>
              <a:rPr lang="zh-CN" altLang="en-US" dirty="0"/>
              <a:t>各种任务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一个游戏服务器为例子：它通常是有各种组件组成，每种组件都跟外部世界进行着复杂的信息交互。一个组件有可能要处理多个用户聊聊；另外一些可能要处理用户的输入，并把最新状态反馈给用户；其它的用来进行物理计算。这些都是并发处理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并发程序并不需要多核处理器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相比之下，并行程序是用来</a:t>
            </a:r>
            <a:r>
              <a:rPr lang="zh-CN" altLang="en-US" dirty="0">
                <a:solidFill>
                  <a:srgbClr val="FFFF00"/>
                </a:solidFill>
              </a:rPr>
              <a:t>解决一个单一任务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一个试图预估某支股票价格在下一分钟波动情况的金融组件为例，如果想最快速度的知道标普</a:t>
            </a:r>
            <a:r>
              <a:rPr lang="en-US" altLang="zh-CN" dirty="0"/>
              <a:t>500</a:t>
            </a:r>
            <a:r>
              <a:rPr lang="zh-CN" altLang="en-US" dirty="0"/>
              <a:t>中哪知股票应该卖出还是买进，你不能一个一个的计算，而是将这些所有的股票同时计算。这是并行。</a:t>
            </a:r>
          </a:p>
        </p:txBody>
      </p:sp>
      <p:pic>
        <p:nvPicPr>
          <p:cNvPr id="14338" name="Picture 2" descr="Real World Haskell 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88840"/>
            <a:ext cx="190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并发和并行的关系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180741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CMU</a:t>
            </a:r>
            <a:r>
              <a:rPr lang="zh-CN" altLang="en-US" dirty="0"/>
              <a:t>那本著名的</a:t>
            </a:r>
            <a:r>
              <a:rPr lang="en-US" altLang="zh-CN" dirty="0"/>
              <a:t>《Computer Systems: A Programmer’s Perspective》</a:t>
            </a:r>
            <a:r>
              <a:rPr lang="zh-CN" altLang="en-US" dirty="0"/>
              <a:t>里的这张图也非常直观清晰：</a:t>
            </a:r>
          </a:p>
        </p:txBody>
      </p:sp>
      <p:pic>
        <p:nvPicPr>
          <p:cNvPr id="1026" name="Picture 2" descr="http://www.sizeofvoid.net/wp-content/uploads/2013/03/concurrent_and_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90" y="3573016"/>
            <a:ext cx="596071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56115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Sequential Programs   </a:t>
            </a:r>
            <a:r>
              <a:rPr lang="zh-CN" altLang="en-US" dirty="0"/>
              <a:t>顺序执行</a:t>
            </a:r>
            <a:endParaRPr lang="en-US" altLang="zh-CN" dirty="0"/>
          </a:p>
          <a:p>
            <a:r>
              <a:rPr lang="en-US" altLang="zh-CN" dirty="0"/>
              <a:t>Concurrent Programs  </a:t>
            </a:r>
            <a:r>
              <a:rPr lang="zh-CN" altLang="en-US" dirty="0"/>
              <a:t>并发</a:t>
            </a:r>
            <a:endParaRPr lang="en-US" altLang="zh-CN" dirty="0"/>
          </a:p>
          <a:p>
            <a:r>
              <a:rPr lang="en-US" altLang="zh-CN" dirty="0"/>
              <a:t>Parallel Programs     </a:t>
            </a:r>
            <a:r>
              <a:rPr lang="zh-CN" altLang="en-US" dirty="0"/>
              <a:t>并行执行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8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并发</a:t>
            </a:r>
            <a:r>
              <a:rPr lang="en-US" altLang="zh-CN" dirty="0"/>
              <a:t>(Concurrency)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vs </a:t>
            </a:r>
            <a:r>
              <a:rPr lang="zh-CN" altLang="en-US" dirty="0"/>
              <a:t>并行</a:t>
            </a:r>
            <a:r>
              <a:rPr lang="en-US" altLang="zh-CN" dirty="0"/>
              <a:t>(Parallelism)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并发就是</a:t>
            </a:r>
            <a:r>
              <a:rPr lang="zh-CN" altLang="en-US" dirty="0">
                <a:solidFill>
                  <a:srgbClr val="FFFF00"/>
                </a:solidFill>
              </a:rPr>
              <a:t>一心二用</a:t>
            </a:r>
            <a:r>
              <a:rPr lang="en-US" altLang="zh-CN" dirty="0"/>
              <a:t>(</a:t>
            </a:r>
            <a:r>
              <a:rPr lang="zh-CN" altLang="en-US" dirty="0"/>
              <a:t>多用</a:t>
            </a:r>
            <a:r>
              <a:rPr lang="en-US" altLang="zh-CN" dirty="0"/>
              <a:t>)</a:t>
            </a:r>
            <a:r>
              <a:rPr lang="zh-CN" altLang="en-US" dirty="0"/>
              <a:t>，比如你一边听老师讲课，一边低头看课桌下韩寒的小说。这两件事你在同时做，而且这两件事并不一定需要相关。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并行就是</a:t>
            </a:r>
            <a:r>
              <a:rPr lang="zh-CN" altLang="en-US" dirty="0">
                <a:solidFill>
                  <a:srgbClr val="FFFF00"/>
                </a:solidFill>
              </a:rPr>
              <a:t>兵分几路</a:t>
            </a:r>
            <a:r>
              <a:rPr lang="zh-CN" altLang="en-US" dirty="0"/>
              <a:t>干同一个事情。比如别人看小说只能一行一行的看，而你能一目十行，这就是并行。</a:t>
            </a:r>
          </a:p>
        </p:txBody>
      </p:sp>
    </p:spTree>
    <p:extLst>
      <p:ext uri="{BB962C8B-B14F-4D97-AF65-F5344CB8AC3E}">
        <p14:creationId xmlns:p14="http://schemas.microsoft.com/office/powerpoint/2010/main" val="356012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繁忙的地鼠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概念太抽象。我们来点具体的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书堆 </a:t>
            </a:r>
            <a:r>
              <a:rPr lang="en-US" altLang="zh-CN" dirty="0"/>
              <a:t>=&gt; Web</a:t>
            </a:r>
            <a:r>
              <a:rPr lang="zh-CN" altLang="en-US" dirty="0"/>
              <a:t>内容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地鼠 </a:t>
            </a:r>
            <a:r>
              <a:rPr lang="en-US" altLang="zh-CN" dirty="0"/>
              <a:t>=&gt; CPU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小推车 </a:t>
            </a:r>
            <a:r>
              <a:rPr lang="en-US" altLang="zh-CN" dirty="0"/>
              <a:t>=&gt; </a:t>
            </a:r>
            <a:r>
              <a:rPr lang="zh-CN" altLang="en-US" dirty="0"/>
              <a:t>调度，渲染或网络传输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焚烧炉 </a:t>
            </a:r>
            <a:r>
              <a:rPr lang="en-US" altLang="zh-CN" dirty="0"/>
              <a:t>=&gt; </a:t>
            </a:r>
            <a:r>
              <a:rPr lang="zh-CN" altLang="en-US" dirty="0"/>
              <a:t>代理，浏览器或其他消费源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2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556793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运一堆没用的手册到焚烧炉里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://concur.rspace.googlecode.com/hg/talk/concur/gophersi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636912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34685" y="5593748"/>
            <a:ext cx="6048672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如果只有一只地鼠，这需要很长时间。</a:t>
            </a:r>
          </a:p>
        </p:txBody>
      </p:sp>
    </p:spTree>
    <p:extLst>
      <p:ext uri="{BB962C8B-B14F-4D97-AF65-F5344CB8AC3E}">
        <p14:creationId xmlns:p14="http://schemas.microsoft.com/office/powerpoint/2010/main" val="222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更多的地鼠！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517232"/>
            <a:ext cx="8229600" cy="10153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更多的地鼠还不行；他们需要更多的小推车</a:t>
            </a:r>
            <a:r>
              <a:rPr lang="zh-CN" altLang="en-US" sz="2000" dirty="0" smtClean="0"/>
              <a:t>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服务器变成了多核，我们的速度就快了么？ 没有，还需要程序支持。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sz="2000" dirty="0"/>
          </a:p>
        </p:txBody>
      </p:sp>
      <p:pic>
        <p:nvPicPr>
          <p:cNvPr id="2050" name="Picture 2" descr="http://concur.rspace.googlecode.com/hg/talk/concur/gophersimpl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780928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更多的地鼠和更多的小推车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581128"/>
            <a:ext cx="7931224" cy="159138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800" dirty="0"/>
              <a:t>这样快多了，但在装运处和焚烧炉处出现了瓶颈。</a:t>
            </a:r>
            <a:br>
              <a:rPr lang="zh-CN" altLang="en-US" sz="1800" dirty="0"/>
            </a:br>
            <a:r>
              <a:rPr lang="zh-CN" altLang="en-US" sz="1800" dirty="0"/>
              <a:t>还有，这些地鼠需要能同时工作。</a:t>
            </a:r>
            <a:br>
              <a:rPr lang="zh-CN" altLang="en-US" sz="1800" dirty="0"/>
            </a:br>
            <a:r>
              <a:rPr lang="zh-CN" altLang="en-US" sz="1800" dirty="0"/>
              <a:t>它们需要相互通知。</a:t>
            </a:r>
            <a:r>
              <a:rPr lang="en-US" altLang="zh-CN" sz="1800" dirty="0"/>
              <a:t>(</a:t>
            </a:r>
            <a:r>
              <a:rPr lang="zh-CN" altLang="en-US" sz="1800" dirty="0"/>
              <a:t>这就是地鼠之间的通信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zh-CN" altLang="en-US" sz="1800" dirty="0" smtClean="0"/>
              <a:t>并行</a:t>
            </a:r>
            <a:r>
              <a:rPr lang="zh-CN" altLang="en-US" sz="1800" dirty="0"/>
              <a:t>了，有啥问题？  瓶颈在哪里？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sz="18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sz="1800" dirty="0"/>
          </a:p>
        </p:txBody>
      </p:sp>
      <p:pic>
        <p:nvPicPr>
          <p:cNvPr id="3074" name="Picture 2" descr="http://concur.rspace.googlecode.com/hg/talk/concur/gophersimpl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5905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所有东西都增加一倍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消除瓶颈；让他们能真正的相互独立不干扰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098" name="Picture 2" descr="http://concur.rspace.googlecode.com/hg/talk/concur/gophersimpl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62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60667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这样</a:t>
            </a:r>
            <a:r>
              <a:rPr lang="zh-CN" altLang="en-US" dirty="0" smtClean="0"/>
              <a:t>吞吐量会</a:t>
            </a:r>
            <a:r>
              <a:rPr lang="zh-CN" altLang="en-US" dirty="0"/>
              <a:t>多</a:t>
            </a:r>
            <a:r>
              <a:rPr lang="zh-CN" altLang="en-US" dirty="0" smtClean="0"/>
              <a:t>一倍。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6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为什么要讲这个主题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今天的情况（硬件）：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CPU</a:t>
            </a:r>
            <a:r>
              <a:rPr lang="zh-CN" altLang="en-US" dirty="0" smtClean="0"/>
              <a:t>从提升单核计算能力变成多核组合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海量移动设备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网络（移动网络）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IO</a:t>
            </a:r>
            <a:r>
              <a:rPr lang="zh-CN" altLang="en-US" dirty="0" smtClean="0"/>
              <a:t>瓶颈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0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77571"/>
            <a:ext cx="3628728" cy="43926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并发组合两个地鼠的工作过程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5122" name="Picture 2" descr="http://concur.rspace.googlecode.com/hg/talk/concur/gophersimpl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6" y="1916833"/>
            <a:ext cx="7620000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4346721"/>
            <a:ext cx="7627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如果只有一只地鼠，这仍然是并发</a:t>
            </a:r>
            <a:r>
              <a:rPr lang="en-US" altLang="zh-CN" sz="1400" dirty="0"/>
              <a:t>(</a:t>
            </a:r>
            <a:r>
              <a:rPr lang="zh-CN" altLang="en-US" sz="1400" dirty="0"/>
              <a:t>就是目前的这种工作方式</a:t>
            </a:r>
            <a:r>
              <a:rPr lang="en-US" altLang="zh-CN" sz="1400" dirty="0"/>
              <a:t>)</a:t>
            </a:r>
            <a:r>
              <a:rPr lang="zh-CN" altLang="en-US" sz="1400" dirty="0"/>
              <a:t>，但它不是并行。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现在</a:t>
            </a:r>
            <a:r>
              <a:rPr lang="zh-CN" altLang="en-US" sz="1400" dirty="0"/>
              <a:t>的这种工作</a:t>
            </a:r>
            <a:r>
              <a:rPr lang="zh-CN" altLang="en-US" sz="1400" dirty="0" smtClean="0"/>
              <a:t>流程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全部扩容一倍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不能</a:t>
            </a:r>
            <a:r>
              <a:rPr lang="zh-CN" altLang="en-US" sz="1400" dirty="0"/>
              <a:t>自动的实现并行</a:t>
            </a:r>
            <a:r>
              <a:rPr lang="zh-CN" altLang="en-US" sz="1400" dirty="0" smtClean="0"/>
              <a:t>！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然而</a:t>
            </a:r>
            <a:r>
              <a:rPr lang="zh-CN" altLang="en-US" sz="1400" dirty="0"/>
              <a:t>，它是可以并行的</a:t>
            </a:r>
            <a:r>
              <a:rPr lang="zh-CN" altLang="en-US" sz="1400" dirty="0" smtClean="0"/>
              <a:t>！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需要设计出另外的工作流程来实现并发组合。</a:t>
            </a:r>
          </a:p>
        </p:txBody>
      </p:sp>
      <p:sp>
        <p:nvSpPr>
          <p:cNvPr id="5" name="矩形 4"/>
          <p:cNvSpPr/>
          <p:nvPr/>
        </p:nvSpPr>
        <p:spPr>
          <a:xfrm>
            <a:off x="4716016" y="525756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并发组合不等于并行。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并发关注的是资源充分利用</a:t>
            </a:r>
            <a:r>
              <a:rPr lang="en-US" altLang="zh-CN" sz="1400" dirty="0"/>
              <a:t>(</a:t>
            </a:r>
            <a:r>
              <a:rPr lang="zh-CN" altLang="en-US" sz="1400" dirty="0"/>
              <a:t>组合</a:t>
            </a:r>
            <a:r>
              <a:rPr lang="en-US" altLang="zh-CN" sz="1400" dirty="0"/>
              <a:t>)</a:t>
            </a:r>
            <a:r>
              <a:rPr lang="zh-CN" altLang="en-US" sz="1400" dirty="0"/>
              <a:t>；</a:t>
            </a:r>
          </a:p>
          <a:p>
            <a:r>
              <a:rPr lang="zh-CN" altLang="en-US" sz="1400" dirty="0"/>
              <a:t>并行关注的是一个任务被分解给多个执行者同时做；</a:t>
            </a:r>
            <a:endParaRPr lang="en-US" altLang="zh-CN" sz="1400" dirty="0"/>
          </a:p>
          <a:p>
            <a:r>
              <a:rPr lang="zh-CN" altLang="en-US" sz="1400" dirty="0"/>
              <a:t>简单的所有复制一份，是扩容。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要实现并发，需要对工作流程进行设计。</a:t>
            </a:r>
          </a:p>
        </p:txBody>
      </p:sp>
    </p:spTree>
    <p:extLst>
      <p:ext uri="{BB962C8B-B14F-4D97-AF65-F5344CB8AC3E}">
        <p14:creationId xmlns:p14="http://schemas.microsoft.com/office/powerpoint/2010/main" val="32305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新的工作</a:t>
            </a:r>
            <a:r>
              <a:rPr lang="zh-CN" altLang="en-US" dirty="0" smtClean="0">
                <a:effectLst/>
              </a:rPr>
              <a:t>流程（工作细分）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37525"/>
            <a:ext cx="8229600" cy="198781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三只地鼠在工作，但看起来工作有些滞后。</a:t>
            </a:r>
            <a:br>
              <a:rPr lang="zh-CN" altLang="en-US" sz="2400" dirty="0"/>
            </a:br>
            <a:r>
              <a:rPr lang="zh-CN" altLang="en-US" sz="2400" dirty="0"/>
              <a:t>每只地鼠都在做一种独立的工序，</a:t>
            </a:r>
            <a:br>
              <a:rPr lang="zh-CN" altLang="en-US" sz="2400" dirty="0"/>
            </a:br>
            <a:r>
              <a:rPr lang="zh-CN" altLang="en-US" sz="2400" dirty="0"/>
              <a:t>并且相互合作</a:t>
            </a:r>
            <a:r>
              <a:rPr lang="en-US" altLang="zh-CN" sz="2400" dirty="0"/>
              <a:t>(</a:t>
            </a:r>
            <a:r>
              <a:rPr lang="zh-CN" altLang="en-US" sz="2400" dirty="0"/>
              <a:t>通信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pic>
        <p:nvPicPr>
          <p:cNvPr id="6146" name="Picture 2" descr="http://www.aqee.net/docs/Concurrency-is-not-Parallelism/images/gophercomplex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7913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727680" y="617755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简化了对每个地鼠的职能要求。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更细分工的并发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增加一只地鼠，专门运回空的小推车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7170" name="Picture 2" descr="http://www.aqee.net/docs/Concurrency-is-not-Parallelism/images/gophercomple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420888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5157192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四只地鼠组成了一个优化的工作流程，每只只做自己一种简单的工序。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如果任务布置的合理，这将会比最初一个地鼠的工作快</a:t>
            </a:r>
            <a:r>
              <a:rPr lang="en-US" altLang="zh-CN" dirty="0"/>
              <a:t>4</a:t>
            </a:r>
            <a:r>
              <a:rPr lang="zh-CN" altLang="en-US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25203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我们通过在现有的工作流程里加入并发过程从而改进了执行效率。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地鼠越多能做的越多；工作效率越高。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这是一种比仅仅并行更深刻的认识。</a:t>
            </a:r>
          </a:p>
        </p:txBody>
      </p:sp>
      <p:sp>
        <p:nvSpPr>
          <p:cNvPr id="4" name="矩形 3"/>
          <p:cNvSpPr/>
          <p:nvPr/>
        </p:nvSpPr>
        <p:spPr>
          <a:xfrm>
            <a:off x="4147175" y="55474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好处</a:t>
            </a:r>
            <a:r>
              <a:rPr lang="zh-CN" altLang="en-US" dirty="0" smtClean="0"/>
              <a:t>？</a:t>
            </a:r>
            <a:br>
              <a:rPr lang="zh-CN" altLang="en-US" dirty="0" smtClean="0"/>
            </a:br>
            <a:r>
              <a:rPr lang="zh-CN" altLang="en-US" dirty="0" smtClean="0"/>
              <a:t>职责</a:t>
            </a:r>
            <a:r>
              <a:rPr lang="zh-CN" altLang="en-US" dirty="0"/>
              <a:t>单一，每一个工序都是非常简单地，并发起来组合成一道复杂工序。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四个地鼠有不同的工作环节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往小推车里装书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移动小推车到焚烧炉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卸载书到焚烧炉里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送回空的小推车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不同的并发设计能导致不同的并行方式。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7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更多的并行！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55562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现在我们可以让并行再多一倍；按照现在的并行模式很容易实现这些。八个地鼠，全部繁忙。</a:t>
            </a:r>
          </a:p>
        </p:txBody>
      </p:sp>
      <p:pic>
        <p:nvPicPr>
          <p:cNvPr id="8194" name="Picture 2" descr="http://www.aqee.net/docs/Concurrency-is-not-Parallelism/images/gophercomplex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1863"/>
            <a:ext cx="7620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它们</a:t>
            </a:r>
            <a:r>
              <a:rPr lang="zh-CN" altLang="en-US" dirty="0">
                <a:effectLst/>
              </a:rPr>
              <a:t>可以完全不并行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66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请记住，只有一个地鼠在工作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零并行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，这仍然是一个正确的并发的工作方案。</a:t>
            </a:r>
            <a:endParaRPr lang="zh-CN" altLang="en-US" dirty="0"/>
          </a:p>
        </p:txBody>
      </p:sp>
      <p:pic>
        <p:nvPicPr>
          <p:cNvPr id="9218" name="Picture 2" descr="http://www.aqee.net/docs/Concurrency-is-not-Parallelism/images/gophercomplex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6" y="2276872"/>
            <a:ext cx="7620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换一种设计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99878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现在我们换一种设计来组织我们的地鼠的并发工作流程。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两个地鼠，一个中转站。</a:t>
            </a:r>
          </a:p>
        </p:txBody>
      </p:sp>
      <p:pic>
        <p:nvPicPr>
          <p:cNvPr id="10242" name="Picture 2" descr="http://www.aqee.net/docs/Concurrency-is-not-Parallelism/images/gophercomplex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让常规的流程并行化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146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更多的并发流程能获得更多的吞吐量。</a:t>
            </a:r>
          </a:p>
        </p:txBody>
      </p:sp>
      <p:pic>
        <p:nvPicPr>
          <p:cNvPr id="11266" name="Picture 2" descr="http://www.aqee.net/docs/Concurrency-is-not-Parallelism/images/gophercomple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620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另外</a:t>
            </a:r>
            <a:r>
              <a:rPr lang="zh-CN" altLang="en-US" dirty="0">
                <a:effectLst/>
              </a:rPr>
              <a:t>一种方法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066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在每个中转站之间都引入多个地鼠并发的模式：</a:t>
            </a:r>
          </a:p>
        </p:txBody>
      </p:sp>
      <p:pic>
        <p:nvPicPr>
          <p:cNvPr id="12290" name="Picture 2" descr="http://www.aqee.net/docs/Concurrency-is-not-Parallelism/images/gophercomplex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620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c10k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线程和事件（同步和异步）之争，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多线程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内存共享（用线程处理并发）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一个客户端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个线程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多线程同步有太多细节要考虑；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线程不够轻量，占用资源高，切换负担大；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事件驱动模型（用事件处理并发）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个线程多个客户端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nonblocking</a:t>
            </a:r>
            <a:r>
              <a:rPr lang="en-US" altLang="zh-CN" dirty="0"/>
              <a:t> I/O</a:t>
            </a:r>
            <a:r>
              <a:rPr lang="zh-CN" altLang="en-US" dirty="0"/>
              <a:t>或者</a:t>
            </a:r>
            <a:r>
              <a:rPr lang="en-US" altLang="zh-CN" dirty="0"/>
              <a:t>asynchronous I/O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Tornado</a:t>
            </a:r>
            <a:r>
              <a:rPr lang="zh-CN" altLang="en-US" dirty="0"/>
              <a:t>，</a:t>
            </a:r>
            <a:r>
              <a:rPr lang="en-US" altLang="zh-CN" dirty="0" smtClean="0"/>
              <a:t>node.js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编程复杂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类似</a:t>
            </a:r>
            <a:r>
              <a:rPr lang="en-US" altLang="zh-CN" dirty="0"/>
              <a:t>Actor/CSP</a:t>
            </a:r>
            <a:r>
              <a:rPr lang="zh-CN" altLang="en-US" dirty="0"/>
              <a:t>的消息传递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电信系统中的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（</a:t>
            </a:r>
            <a:r>
              <a:rPr lang="zh-CN" altLang="en-US" dirty="0"/>
              <a:t>用一些并发的实体，称为</a:t>
            </a:r>
            <a:r>
              <a:rPr lang="en-US" altLang="zh-CN" dirty="0"/>
              <a:t>actor</a:t>
            </a:r>
            <a:r>
              <a:rPr lang="zh-CN" altLang="en-US" dirty="0"/>
              <a:t>，他们之间的通过发送消息来同步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Golang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全程优化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026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使用这种技术策略，</a:t>
            </a:r>
            <a:r>
              <a:rPr lang="en-US" altLang="zh-CN" dirty="0"/>
              <a:t>16</a:t>
            </a:r>
            <a:r>
              <a:rPr lang="zh-CN" altLang="en-US" dirty="0"/>
              <a:t>个地鼠都很繁忙！</a:t>
            </a:r>
          </a:p>
        </p:txBody>
      </p:sp>
      <p:pic>
        <p:nvPicPr>
          <p:cNvPr id="13314" name="Picture 2" descr="http://www.aqee.net/docs/Concurrency-is-not-Parallelism/images/gophercomplex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620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习得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有很多分解流程的方式。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这都是</a:t>
            </a:r>
            <a:r>
              <a:rPr lang="zh-CN" altLang="en-US" dirty="0">
                <a:solidFill>
                  <a:srgbClr val="FFFF00"/>
                </a:solidFill>
              </a:rPr>
              <a:t>并发设计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一旦完成了分解，并行可能会丧失，但很容易纠正。</a:t>
            </a:r>
          </a:p>
        </p:txBody>
      </p:sp>
      <p:sp>
        <p:nvSpPr>
          <p:cNvPr id="4" name="矩形 3"/>
          <p:cNvSpPr/>
          <p:nvPr/>
        </p:nvSpPr>
        <p:spPr>
          <a:xfrm>
            <a:off x="6804248" y="2420888"/>
            <a:ext cx="206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什么是并发设计：</a:t>
            </a:r>
            <a:endParaRPr lang="en-US" altLang="zh-CN" dirty="0"/>
          </a:p>
          <a:p>
            <a:r>
              <a:rPr lang="zh-CN" altLang="en-US" dirty="0"/>
              <a:t>分解流程。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回到计算机世界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将我们的运书工作替换成如下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书堆 </a:t>
            </a:r>
            <a:r>
              <a:rPr lang="en-US" altLang="zh-CN" dirty="0"/>
              <a:t>=&gt; Web</a:t>
            </a:r>
            <a:r>
              <a:rPr lang="zh-CN" altLang="en-US" dirty="0"/>
              <a:t>内容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地鼠 </a:t>
            </a:r>
            <a:r>
              <a:rPr lang="en-US" altLang="zh-CN" dirty="0"/>
              <a:t>=&gt; CPU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小推车 </a:t>
            </a:r>
            <a:r>
              <a:rPr lang="en-US" altLang="zh-CN" dirty="0"/>
              <a:t>=&gt; </a:t>
            </a:r>
            <a:r>
              <a:rPr lang="zh-CN" altLang="en-US" dirty="0"/>
              <a:t>调度，渲染或网络传输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焚烧炉 </a:t>
            </a:r>
            <a:r>
              <a:rPr lang="en-US" altLang="zh-CN" dirty="0"/>
              <a:t>=&gt; </a:t>
            </a:r>
            <a:r>
              <a:rPr lang="zh-CN" altLang="en-US" dirty="0"/>
              <a:t>代理，浏览器或其他消费源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我们现在的这种设计就是一种可扩展的</a:t>
            </a:r>
            <a:r>
              <a:rPr lang="en-US" altLang="zh-CN" dirty="0"/>
              <a:t>Web</a:t>
            </a:r>
            <a:r>
              <a:rPr lang="zh-CN" altLang="en-US" dirty="0"/>
              <a:t>服务的并发设计。</a:t>
            </a:r>
            <a:br>
              <a:rPr lang="zh-CN" altLang="en-US" dirty="0"/>
            </a:br>
            <a:r>
              <a:rPr lang="zh-CN" altLang="en-US" dirty="0"/>
              <a:t>地鼠提供</a:t>
            </a:r>
            <a:r>
              <a:rPr lang="en-US" altLang="zh-CN" dirty="0"/>
              <a:t>Web</a:t>
            </a:r>
            <a:r>
              <a:rPr lang="zh-CN" altLang="en-US" dirty="0"/>
              <a:t>内容服务。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关于</a:t>
            </a:r>
            <a:r>
              <a:rPr lang="en-US" altLang="zh-CN" dirty="0">
                <a:effectLst/>
              </a:rPr>
              <a:t>Go</a:t>
            </a:r>
            <a:r>
              <a:rPr lang="zh-CN" altLang="en-US" dirty="0">
                <a:effectLst/>
              </a:rPr>
              <a:t>语言的一点背景知识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这里不是一个详细的教材，只是快速做一些重点介绍。</a:t>
            </a:r>
          </a:p>
        </p:txBody>
      </p:sp>
    </p:spTree>
    <p:extLst>
      <p:ext uri="{BB962C8B-B14F-4D97-AF65-F5344CB8AC3E}">
        <p14:creationId xmlns:p14="http://schemas.microsoft.com/office/powerpoint/2010/main" val="19402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Go</a:t>
            </a:r>
            <a:r>
              <a:rPr lang="zh-CN" altLang="en-US" dirty="0" smtClean="0">
                <a:effectLst/>
              </a:rPr>
              <a:t>协程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Goroutines</a:t>
            </a:r>
            <a:r>
              <a:rPr lang="en-US" altLang="zh-CN" dirty="0">
                <a:effectLst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协程就是</a:t>
            </a:r>
            <a:r>
              <a:rPr lang="zh-CN" altLang="en-US" dirty="0"/>
              <a:t>一个和其它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协程在</a:t>
            </a:r>
            <a:r>
              <a:rPr lang="zh-CN" altLang="en-US" dirty="0"/>
              <a:t>同一地址空间里但却</a:t>
            </a:r>
            <a:r>
              <a:rPr lang="zh-CN" altLang="en-US" dirty="0">
                <a:solidFill>
                  <a:srgbClr val="FFFF00"/>
                </a:solidFill>
              </a:rPr>
              <a:t>独立运行的函数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像是在</a:t>
            </a:r>
            <a:r>
              <a:rPr lang="en-US" altLang="zh-CN" dirty="0"/>
              <a:t>shell</a:t>
            </a:r>
            <a:r>
              <a:rPr lang="zh-CN" altLang="en-US" dirty="0"/>
              <a:t>里使用 </a:t>
            </a:r>
            <a:r>
              <a:rPr lang="en-US" altLang="zh-CN" dirty="0"/>
              <a:t>&amp; </a:t>
            </a:r>
            <a:r>
              <a:rPr lang="zh-CN" altLang="en-US" dirty="0"/>
              <a:t>标记启动一个命令。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916233"/>
            <a:ext cx="807464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Arial Black" panose="020B0A04020102020204" pitchFamily="34" charset="0"/>
              </a:rPr>
              <a:t>f("hello", "world") </a:t>
            </a:r>
            <a:r>
              <a:rPr lang="en-US" altLang="zh-CN" sz="2800" b="1" dirty="0" smtClean="0">
                <a:latin typeface="Arial Black" panose="020B0A04020102020204" pitchFamily="34" charset="0"/>
              </a:rPr>
              <a:t>         // </a:t>
            </a:r>
            <a:r>
              <a:rPr lang="en-US" altLang="zh-CN" sz="2800" b="1" dirty="0">
                <a:latin typeface="Arial Black" panose="020B0A04020102020204" pitchFamily="34" charset="0"/>
              </a:rPr>
              <a:t>f runs; we wait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3823880"/>
            <a:ext cx="8035213" cy="138499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go f("hello", "world")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// f starts running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/>
            </a:r>
            <a:b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g()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   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// does not wait for f to return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4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Go</a:t>
            </a:r>
            <a:r>
              <a:rPr lang="zh-CN" altLang="en-US" dirty="0" smtClean="0">
                <a:effectLst/>
              </a:rPr>
              <a:t>协程不是</a:t>
            </a:r>
            <a:r>
              <a:rPr lang="zh-CN" altLang="en-US" dirty="0">
                <a:effectLst/>
              </a:rPr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很像线程，但比线程</a:t>
            </a:r>
            <a:r>
              <a:rPr lang="zh-CN" altLang="en-US" dirty="0">
                <a:solidFill>
                  <a:srgbClr val="FFFF00"/>
                </a:solidFill>
              </a:rPr>
              <a:t>更轻量</a:t>
            </a:r>
            <a:r>
              <a:rPr lang="zh-CN" altLang="en-US" dirty="0"/>
              <a:t>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</a:t>
            </a:r>
            <a:r>
              <a:rPr lang="zh-CN" altLang="en-US" dirty="0" smtClean="0"/>
              <a:t>个协程</a:t>
            </a:r>
            <a:r>
              <a:rPr lang="zh-CN" altLang="en-US" dirty="0"/>
              <a:t>可以在系统线程上做</a:t>
            </a:r>
            <a:r>
              <a:rPr lang="zh-CN" altLang="en-US" dirty="0">
                <a:solidFill>
                  <a:srgbClr val="FFFF00"/>
                </a:solidFill>
              </a:rPr>
              <a:t>多路通信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当一个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</a:t>
            </a:r>
            <a:r>
              <a:rPr lang="zh-CN" altLang="en-US" dirty="0"/>
              <a:t>阻塞时，所在的线程会阻塞，但其它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</a:t>
            </a:r>
            <a:r>
              <a:rPr lang="zh-CN" altLang="en-US" dirty="0"/>
              <a:t>不受影响。</a:t>
            </a:r>
          </a:p>
        </p:txBody>
      </p:sp>
    </p:spTree>
    <p:extLst>
      <p:ext uri="{BB962C8B-B14F-4D97-AF65-F5344CB8AC3E}">
        <p14:creationId xmlns:p14="http://schemas.microsoft.com/office/powerpoint/2010/main" val="35480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Channels</a:t>
            </a:r>
            <a:r>
              <a:rPr lang="zh-CN" altLang="en-US" dirty="0">
                <a:effectLst/>
              </a:rPr>
              <a:t>（</a:t>
            </a:r>
            <a:r>
              <a:rPr lang="zh-CN" altLang="en-US" dirty="0" smtClean="0">
                <a:effectLst/>
              </a:rPr>
              <a:t>通道，消息传递）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78707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通道是类型化的值，能够被</a:t>
            </a:r>
            <a:r>
              <a:rPr lang="en-US" altLang="zh-CN" sz="2400" dirty="0"/>
              <a:t>Go</a:t>
            </a:r>
            <a:r>
              <a:rPr lang="zh-CN" altLang="en-US" sz="2400" dirty="0"/>
              <a:t>例程用来做同步或交互信息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1520" y="2420888"/>
            <a:ext cx="8640960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:= make(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time.Time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go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time.Sleep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deltaT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&lt;-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time.Now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 </a:t>
            </a:r>
            <a:r>
              <a:rPr lang="en-US" altLang="zh-CN" sz="2000" dirty="0" smtClean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// 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send time on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endParaRPr lang="en-US" altLang="zh-CN" sz="2000" dirty="0"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}()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Do something else; when ready, receive.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Receive will block until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delivers.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Value sent is other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goroutine's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completion time.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completedAt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:= &lt;-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endParaRPr lang="zh-CN" altLang="en-US" sz="2000" dirty="0"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1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Select</a:t>
            </a:r>
            <a:r>
              <a:rPr lang="zh-CN" altLang="en-US" dirty="0" smtClean="0">
                <a:effectLst/>
              </a:rPr>
              <a:t>（多路并发）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4227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这</a:t>
            </a:r>
            <a:r>
              <a:rPr lang="en-US" altLang="zh-CN" dirty="0"/>
              <a:t>select</a:t>
            </a:r>
            <a:r>
              <a:rPr lang="zh-CN" altLang="en-US" dirty="0"/>
              <a:t>语句很像</a:t>
            </a:r>
            <a:r>
              <a:rPr lang="en-US" altLang="zh-CN" dirty="0"/>
              <a:t>switch</a:t>
            </a:r>
            <a:r>
              <a:rPr lang="zh-CN" altLang="en-US" dirty="0"/>
              <a:t>，但它的判断条件是基于通信，而不是基于值的等量匹配。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3212976"/>
            <a:ext cx="7704856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select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case v := &lt;-ch1: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("channel 1 sends", v)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case v := &lt;-ch2: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("channel 2 sends", v)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default: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          // </a:t>
            </a:r>
            <a:r>
              <a:rPr lang="en-US" altLang="zh-CN" sz="2400" dirty="0">
                <a:latin typeface="Arial Black" panose="020B0A04020102020204" pitchFamily="34" charset="0"/>
              </a:rPr>
              <a:t>optional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("neither channel was ready")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Go</a:t>
            </a:r>
            <a:r>
              <a:rPr lang="zh-CN" altLang="en-US" dirty="0" smtClean="0">
                <a:effectLst/>
              </a:rPr>
              <a:t>语言当真支持</a:t>
            </a:r>
            <a:r>
              <a:rPr lang="zh-CN" altLang="en-US" dirty="0">
                <a:effectLst/>
              </a:rPr>
              <a:t>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Really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一个程序里产生</a:t>
            </a:r>
            <a:r>
              <a:rPr lang="zh-CN" altLang="en-US" dirty="0">
                <a:solidFill>
                  <a:srgbClr val="FFFF00"/>
                </a:solidFill>
              </a:rPr>
              <a:t>成千上万</a:t>
            </a:r>
            <a:r>
              <a:rPr lang="zh-CN" altLang="en-US" dirty="0"/>
              <a:t>个</a:t>
            </a:r>
            <a:r>
              <a:rPr lang="en-US" altLang="zh-CN" dirty="0"/>
              <a:t>Go</a:t>
            </a:r>
            <a:r>
              <a:rPr lang="zh-CN" altLang="en-US" dirty="0"/>
              <a:t>例程很正常。</a:t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有一次调试一个程序发现有</a:t>
            </a:r>
            <a:r>
              <a:rPr lang="en-US" altLang="zh-CN" dirty="0"/>
              <a:t>130</a:t>
            </a:r>
            <a:r>
              <a:rPr lang="zh-CN" altLang="en-US" dirty="0"/>
              <a:t>万个例程。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堆栈初始很小，但随着需求会增长或收缩。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Go</a:t>
            </a:r>
            <a:r>
              <a:rPr lang="zh-CN" altLang="en-US" dirty="0"/>
              <a:t>例程不是不耗资源，但它们很</a:t>
            </a:r>
            <a:r>
              <a:rPr lang="zh-CN" altLang="en-US" dirty="0">
                <a:solidFill>
                  <a:srgbClr val="FFFF00"/>
                </a:solidFill>
              </a:rPr>
              <a:t>轻量级</a:t>
            </a:r>
            <a:r>
              <a:rPr lang="zh-CN" altLang="en-US" dirty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6360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闭包在这里也是重要角色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63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它让一些并发运算更容易表达。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它们是局部函数。</a:t>
            </a:r>
          </a:p>
          <a:p>
            <a:pPr marL="0" indent="0">
              <a:buNone/>
            </a:pPr>
            <a:r>
              <a:rPr lang="zh-CN" altLang="en-US" sz="2400" dirty="0"/>
              <a:t>下面是一个非</a:t>
            </a:r>
            <a:r>
              <a:rPr lang="zh-CN" altLang="en-US" sz="2400" dirty="0" smtClean="0"/>
              <a:t>并发的闭包例子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3284984"/>
            <a:ext cx="720080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func Compose(f, g func(x float) float)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func(x float) float {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return func(x float) float {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return f(g(x))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print(Compose(sin, cos)(0.5))</a:t>
            </a:r>
          </a:p>
        </p:txBody>
      </p:sp>
    </p:spTree>
    <p:extLst>
      <p:ext uri="{BB962C8B-B14F-4D97-AF65-F5344CB8AC3E}">
        <p14:creationId xmlns:p14="http://schemas.microsoft.com/office/powerpoint/2010/main" val="17479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提供的并发功能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并发执行（轻量级线程）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concurrent execution	 	      (</a:t>
            </a:r>
            <a:r>
              <a:rPr lang="en-US" altLang="zh-CN" dirty="0" err="1"/>
              <a:t>goroutines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同步和消息传递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synchronization </a:t>
            </a:r>
            <a:r>
              <a:rPr lang="en-US" altLang="zh-CN" dirty="0"/>
              <a:t>and messaging </a:t>
            </a:r>
            <a:r>
              <a:rPr lang="en-US" altLang="zh-CN" dirty="0" smtClean="0"/>
              <a:t>	(</a:t>
            </a:r>
            <a:r>
              <a:rPr lang="en-US" altLang="zh-CN" dirty="0"/>
              <a:t>channels)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多路并发控制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multi-way </a:t>
            </a:r>
            <a:r>
              <a:rPr lang="en-US" altLang="zh-CN" dirty="0"/>
              <a:t>concurrent control </a:t>
            </a:r>
            <a:r>
              <a:rPr lang="en-US" altLang="zh-CN" dirty="0" smtClean="0"/>
              <a:t>		(</a:t>
            </a:r>
            <a:r>
              <a:rPr lang="en-US" altLang="zh-CN" dirty="0"/>
              <a:t>select)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一些例子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通过实例学习</a:t>
            </a:r>
            <a:r>
              <a:rPr lang="en-US" altLang="zh-CN" dirty="0"/>
              <a:t>Go</a:t>
            </a:r>
            <a:r>
              <a:rPr lang="zh-CN" altLang="en-US" dirty="0"/>
              <a:t>语言并发</a:t>
            </a:r>
          </a:p>
        </p:txBody>
      </p:sp>
    </p:spTree>
    <p:extLst>
      <p:ext uri="{BB962C8B-B14F-4D97-AF65-F5344CB8AC3E}">
        <p14:creationId xmlns:p14="http://schemas.microsoft.com/office/powerpoint/2010/main" val="11820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启动后台程序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使用闭包封装一个后台操作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下面是从</a:t>
            </a:r>
            <a:r>
              <a:rPr lang="zh-CN" altLang="en-US" dirty="0" smtClean="0"/>
              <a:t>输入通道</a:t>
            </a:r>
            <a:r>
              <a:rPr lang="zh-CN" altLang="en-US" dirty="0"/>
              <a:t>拷贝数据到输出通道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这个</a:t>
            </a:r>
            <a:r>
              <a:rPr lang="en-US" altLang="zh-CN" dirty="0"/>
              <a:t>for range</a:t>
            </a:r>
            <a:r>
              <a:rPr lang="zh-CN" altLang="en-US" dirty="0"/>
              <a:t>操作会一直执行到处理掉通道内最后一个值。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924944"/>
            <a:ext cx="684076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go </a:t>
            </a:r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()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{         </a:t>
            </a:r>
            <a:r>
              <a:rPr lang="en-US" altLang="zh-CN" sz="2400" dirty="0">
                <a:latin typeface="Arial Black" panose="020B0A04020102020204" pitchFamily="34" charset="0"/>
              </a:rPr>
              <a:t>// copy input to output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for </a:t>
            </a:r>
            <a:r>
              <a:rPr lang="en-US" altLang="zh-CN" sz="2400" dirty="0" err="1">
                <a:latin typeface="Arial Black" panose="020B0A04020102020204" pitchFamily="34" charset="0"/>
              </a:rPr>
              <a:t>val</a:t>
            </a:r>
            <a:r>
              <a:rPr lang="en-US" altLang="zh-CN" sz="2400" dirty="0">
                <a:latin typeface="Arial Black" panose="020B0A04020102020204" pitchFamily="34" charset="0"/>
              </a:rPr>
              <a:t> := range input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  output &lt;- </a:t>
            </a:r>
            <a:r>
              <a:rPr lang="en-US" altLang="zh-CN" sz="2400" dirty="0" err="1">
                <a:latin typeface="Arial Black" panose="020B0A04020102020204" pitchFamily="34" charset="0"/>
              </a:rPr>
              <a:t>val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}()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1721" y="449460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开一个后台协程遍历处理。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7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数据类型：</a:t>
            </a:r>
          </a:p>
        </p:txBody>
      </p:sp>
      <p:sp>
        <p:nvSpPr>
          <p:cNvPr id="4" name="矩形 3"/>
          <p:cNvSpPr/>
          <p:nvPr/>
        </p:nvSpPr>
        <p:spPr>
          <a:xfrm>
            <a:off x="1619672" y="2780928"/>
            <a:ext cx="457200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type Work </a:t>
            </a:r>
            <a:r>
              <a:rPr lang="en-US" altLang="zh-CN" sz="3200" dirty="0" err="1">
                <a:latin typeface="Arial Black" panose="020B0A04020102020204" pitchFamily="34" charset="0"/>
              </a:rPr>
              <a:t>struct</a:t>
            </a:r>
            <a:r>
              <a:rPr lang="en-US" altLang="zh-CN" sz="3200" dirty="0">
                <a:latin typeface="Arial Black" panose="020B0A04020102020204" pitchFamily="34" charset="0"/>
              </a:rPr>
              <a:t> {</a:t>
            </a:r>
          </a:p>
          <a:p>
            <a:r>
              <a:rPr lang="en-US" altLang="zh-CN" sz="3200" dirty="0">
                <a:latin typeface="Arial Black" panose="020B0A04020102020204" pitchFamily="34" charset="0"/>
              </a:rPr>
              <a:t>    x, y, z </a:t>
            </a:r>
            <a:r>
              <a:rPr lang="en-US" altLang="zh-CN" sz="3200" dirty="0" err="1">
                <a:latin typeface="Arial Black" panose="020B0A04020102020204" pitchFamily="34" charset="0"/>
              </a:rPr>
              <a:t>int</a:t>
            </a:r>
            <a:endParaRPr lang="en-US" altLang="zh-CN" sz="3200" dirty="0">
              <a:latin typeface="Arial Black" panose="020B0A04020102020204" pitchFamily="34" charset="0"/>
            </a:endParaRPr>
          </a:p>
          <a:p>
            <a:r>
              <a:rPr lang="en-US" altLang="zh-CN" sz="3200" dirty="0">
                <a:latin typeface="Arial Black" panose="020B0A04020102020204" pitchFamily="34" charset="0"/>
              </a:rPr>
              <a:t>}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0" y="48389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我们将做简单的负载均衡运算  </a:t>
            </a:r>
            <a:r>
              <a:rPr lang="en-US" altLang="zh-CN" dirty="0"/>
              <a:t>z=x*y </a:t>
            </a:r>
            <a:r>
              <a:rPr lang="zh-CN" altLang="en-US" dirty="0"/>
              <a:t>其中 </a:t>
            </a:r>
            <a:r>
              <a:rPr lang="en-US" altLang="zh-CN" dirty="0"/>
              <a:t>sleep </a:t>
            </a:r>
            <a:r>
              <a:rPr lang="zh-CN" altLang="en-US" dirty="0"/>
              <a:t>一段时间。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2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worker</a:t>
            </a:r>
            <a:r>
              <a:rPr lang="zh-CN" altLang="en-US" dirty="0"/>
              <a:t>的任务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必须保证当一个</a:t>
            </a:r>
            <a:r>
              <a:rPr lang="en-US" altLang="zh-CN" dirty="0"/>
              <a:t>worker</a:t>
            </a:r>
            <a:r>
              <a:rPr lang="zh-CN" altLang="en-US" dirty="0"/>
              <a:t>阻塞时其他</a:t>
            </a:r>
            <a:r>
              <a:rPr lang="en-US" altLang="zh-CN" dirty="0"/>
              <a:t>worker</a:t>
            </a:r>
            <a:r>
              <a:rPr lang="zh-CN" altLang="en-US" dirty="0"/>
              <a:t>仍能运行。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254220"/>
            <a:ext cx="828092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 worker(in &lt;-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 *Work, out 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&lt;- *Work)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for w := range in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w.z</a:t>
            </a:r>
            <a:r>
              <a:rPr lang="en-US" altLang="zh-CN" sz="2400" dirty="0">
                <a:latin typeface="Arial Black" panose="020B0A04020102020204" pitchFamily="34" charset="0"/>
              </a:rPr>
              <a:t> = </a:t>
            </a:r>
            <a:r>
              <a:rPr lang="en-US" altLang="zh-CN" sz="2400" dirty="0" err="1">
                <a:latin typeface="Arial Black" panose="020B0A04020102020204" pitchFamily="34" charset="0"/>
              </a:rPr>
              <a:t>w.x</a:t>
            </a:r>
            <a:r>
              <a:rPr lang="en-US" altLang="zh-CN" sz="2400" dirty="0">
                <a:latin typeface="Arial Black" panose="020B0A04020102020204" pitchFamily="34" charset="0"/>
              </a:rPr>
              <a:t> * </a:t>
            </a:r>
            <a:r>
              <a:rPr lang="en-US" altLang="zh-CN" sz="2400" dirty="0" err="1">
                <a:latin typeface="Arial Black" panose="020B0A04020102020204" pitchFamily="34" charset="0"/>
              </a:rPr>
              <a:t>w.y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Sleep(</a:t>
            </a:r>
            <a:r>
              <a:rPr lang="en-US" altLang="zh-CN" sz="2400" dirty="0" err="1">
                <a:latin typeface="Arial Black" panose="020B0A04020102020204" pitchFamily="34" charset="0"/>
              </a:rPr>
              <a:t>w.z</a:t>
            </a:r>
            <a:r>
              <a:rPr lang="en-US" altLang="zh-CN" sz="2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out &lt;- w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}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6808" y="42210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遍历 </a:t>
            </a:r>
            <a:r>
              <a:rPr lang="en-US" altLang="zh-CN" dirty="0"/>
              <a:t>in </a:t>
            </a:r>
            <a:r>
              <a:rPr lang="zh-CN" altLang="en-US" dirty="0"/>
              <a:t>通道，  每个做了运算后， 放入 </a:t>
            </a:r>
            <a:r>
              <a:rPr lang="en-US" altLang="zh-CN" dirty="0"/>
              <a:t>out </a:t>
            </a:r>
            <a:r>
              <a:rPr lang="zh-CN" altLang="en-US" dirty="0"/>
              <a:t>通道。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2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runner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很</a:t>
            </a:r>
            <a:r>
              <a:rPr lang="zh-CN" altLang="en-US" dirty="0"/>
              <a:t>简单的任务，但如果没有并发机制，你仍然很难这么简单的解决。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136339"/>
            <a:ext cx="7992888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Run()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in, out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*Work),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*Work)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for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 := 0;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 &lt; </a:t>
            </a:r>
            <a:r>
              <a:rPr lang="en-US" altLang="zh-CN" sz="2000" dirty="0" err="1">
                <a:latin typeface="Arial Black" panose="020B0A04020102020204" pitchFamily="34" charset="0"/>
              </a:rPr>
              <a:t>NumWorkers</a:t>
            </a:r>
            <a:r>
              <a:rPr lang="en-US" altLang="zh-CN" sz="2000" dirty="0">
                <a:latin typeface="Arial Black" panose="020B0A04020102020204" pitchFamily="34" charset="0"/>
              </a:rPr>
              <a:t>;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++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go worker(in, out)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}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go </a:t>
            </a:r>
            <a:r>
              <a:rPr lang="en-US" altLang="zh-CN" sz="2000" dirty="0" err="1">
                <a:latin typeface="Arial Black" panose="020B0A04020102020204" pitchFamily="34" charset="0"/>
              </a:rPr>
              <a:t>sendLotsOfWork</a:t>
            </a:r>
            <a:r>
              <a:rPr lang="en-US" altLang="zh-CN" sz="2000" dirty="0">
                <a:latin typeface="Arial Black" panose="020B0A04020102020204" pitchFamily="34" charset="0"/>
              </a:rPr>
              <a:t>(in)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</a:t>
            </a:r>
            <a:r>
              <a:rPr lang="en-US" altLang="zh-CN" sz="2000" dirty="0" err="1">
                <a:latin typeface="Arial Black" panose="020B0A04020102020204" pitchFamily="34" charset="0"/>
              </a:rPr>
              <a:t>receiveLotsOfResults</a:t>
            </a:r>
            <a:r>
              <a:rPr lang="en-US" altLang="zh-CN" sz="2000" dirty="0">
                <a:latin typeface="Arial Black" panose="020B0A04020102020204" pitchFamily="34" charset="0"/>
              </a:rPr>
              <a:t>(out)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并发是并行成为可能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这个负载均衡的例子具有很明显的并行和可扩展性。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Worker</a:t>
            </a:r>
            <a:r>
              <a:rPr lang="zh-CN" altLang="en-US" dirty="0"/>
              <a:t>数可以非常巨大。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Go</a:t>
            </a:r>
            <a:r>
              <a:rPr lang="zh-CN" altLang="en-US" dirty="0"/>
              <a:t>语言的这种并发特征能的开发一个安全的、好用的、可扩展的、并行的软件变得很容易。</a:t>
            </a:r>
          </a:p>
        </p:txBody>
      </p:sp>
    </p:spTree>
    <p:extLst>
      <p:ext uri="{BB962C8B-B14F-4D97-AF65-F5344CB8AC3E}">
        <p14:creationId xmlns:p14="http://schemas.microsoft.com/office/powerpoint/2010/main" val="11048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并发简化了同步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没有明显的需要同步的操作。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程序的这种设计隐含的实现了同步。</a:t>
            </a:r>
          </a:p>
        </p:txBody>
      </p:sp>
    </p:spTree>
    <p:extLst>
      <p:ext uri="{BB962C8B-B14F-4D97-AF65-F5344CB8AC3E}">
        <p14:creationId xmlns:p14="http://schemas.microsoft.com/office/powerpoint/2010/main" val="25152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真是太简单了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让我们实现一个更有意义的负载均衡的例子。</a:t>
            </a:r>
          </a:p>
        </p:txBody>
      </p:sp>
    </p:spTree>
    <p:extLst>
      <p:ext uri="{BB962C8B-B14F-4D97-AF65-F5344CB8AC3E}">
        <p14:creationId xmlns:p14="http://schemas.microsoft.com/office/powerpoint/2010/main" val="7526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负载均衡</a:t>
            </a:r>
            <a:endParaRPr lang="zh-CN" altLang="en-US" dirty="0"/>
          </a:p>
        </p:txBody>
      </p:sp>
      <p:pic>
        <p:nvPicPr>
          <p:cNvPr id="4098" name="Picture 2" descr="http://www.aqee.net/docs/Concurrency-is-not-Parallelism/images/gopherchar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28792" cy="49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定义负载请求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请求者向均衡服务发送请求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注意这返回的通道是放在请求内部的。</a:t>
            </a:r>
            <a:br>
              <a:rPr lang="zh-CN" altLang="en-US" dirty="0"/>
            </a:br>
            <a:r>
              <a:rPr lang="zh-CN" altLang="en-US" dirty="0"/>
              <a:t>通道是</a:t>
            </a:r>
            <a:r>
              <a:rPr lang="en-US" altLang="zh-CN" dirty="0"/>
              <a:t>first-class</a:t>
            </a:r>
            <a:r>
              <a:rPr lang="zh-CN" altLang="en-US" dirty="0"/>
              <a:t>值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492896"/>
            <a:ext cx="8568952" cy="22508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type Request </a:t>
            </a:r>
            <a:r>
              <a:rPr lang="en-US" altLang="zh-CN" sz="2400" dirty="0" err="1">
                <a:latin typeface="Arial Black" panose="020B0A04020102020204" pitchFamily="34" charset="0"/>
              </a:rPr>
              <a:t>struct</a:t>
            </a:r>
            <a:r>
              <a:rPr lang="en-US" altLang="zh-CN" sz="24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fn</a:t>
            </a:r>
            <a:r>
              <a:rPr lang="en-US" altLang="zh-CN" sz="2400" dirty="0"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() </a:t>
            </a:r>
            <a:r>
              <a:rPr lang="en-US" altLang="zh-CN" sz="2400" dirty="0" err="1">
                <a:latin typeface="Arial Black" panose="020B0A04020102020204" pitchFamily="34" charset="0"/>
              </a:rPr>
              <a:t>int</a:t>
            </a:r>
            <a:r>
              <a:rPr lang="en-US" altLang="zh-CN" sz="2400" dirty="0">
                <a:latin typeface="Arial Black" panose="020B0A04020102020204" pitchFamily="34" charset="0"/>
              </a:rPr>
              <a:t> 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// </a:t>
            </a:r>
            <a:r>
              <a:rPr lang="en-US" altLang="zh-CN" sz="2400" dirty="0">
                <a:latin typeface="Arial Black" panose="020B0A04020102020204" pitchFamily="34" charset="0"/>
              </a:rPr>
              <a:t>The operation to perform.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    c  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latin typeface="Arial Black" panose="020B0A04020102020204" pitchFamily="34" charset="0"/>
              </a:rPr>
              <a:t>int</a:t>
            </a:r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// </a:t>
            </a:r>
            <a:r>
              <a:rPr lang="en-US" altLang="zh-CN" sz="2400" dirty="0">
                <a:latin typeface="Arial Black" panose="020B0A04020102020204" pitchFamily="34" charset="0"/>
              </a:rPr>
              <a:t>The channel to return the result.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03640" y="5920425"/>
            <a:ext cx="2316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zh-CN" altLang="en-US" dirty="0"/>
              <a:t>要干的事情；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好了通知这个。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语言并发之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98" y="1700807"/>
            <a:ext cx="3398778" cy="237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</a:t>
            </a:r>
            <a:r>
              <a:rPr lang="zh-CN" altLang="en-US" dirty="0" smtClean="0"/>
              <a:t>程和通道的关系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7859216" cy="9906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协程负责执行代码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通道</a:t>
            </a:r>
            <a:r>
              <a:rPr lang="zh-CN" altLang="en-US" dirty="0"/>
              <a:t>负责在协程之间传递事件</a:t>
            </a:r>
          </a:p>
        </p:txBody>
      </p:sp>
      <p:sp>
        <p:nvSpPr>
          <p:cNvPr id="4" name="矩形 3"/>
          <p:cNvSpPr/>
          <p:nvPr/>
        </p:nvSpPr>
        <p:spPr>
          <a:xfrm>
            <a:off x="237118" y="4077072"/>
            <a:ext cx="864096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/>
              <a:t>通道是协程之间的数据传输通道。通道可以在众多的协程之间传递数据，具体可以值也可以是个引用。通道有两种使用方式。</a:t>
            </a:r>
            <a:endParaRPr lang="en-US" altLang="zh-CN" sz="1600" dirty="0"/>
          </a:p>
          <a:p>
            <a:pPr lvl="1">
              <a:lnSpc>
                <a:spcPct val="160000"/>
              </a:lnSpc>
            </a:pPr>
            <a:r>
              <a:rPr lang="zh-CN" altLang="en-US" sz="1600" dirty="0"/>
              <a:t>协程可以试图向通道</a:t>
            </a:r>
            <a:r>
              <a:rPr lang="zh-CN" altLang="en-US" sz="1600" dirty="0">
                <a:solidFill>
                  <a:srgbClr val="FFFF00"/>
                </a:solidFill>
              </a:rPr>
              <a:t>放入数据</a:t>
            </a:r>
            <a:r>
              <a:rPr lang="zh-CN" altLang="en-US" sz="1600" dirty="0"/>
              <a:t>，如果通道满了，会挂起协程，直到通道可以为他放入数据为止。</a:t>
            </a:r>
            <a:endParaRPr lang="en-US" altLang="zh-CN" sz="1600" dirty="0"/>
          </a:p>
          <a:p>
            <a:pPr lvl="1">
              <a:lnSpc>
                <a:spcPct val="160000"/>
              </a:lnSpc>
            </a:pPr>
            <a:r>
              <a:rPr lang="zh-CN" altLang="en-US" sz="1600" dirty="0"/>
              <a:t>协程可以试图向通道</a:t>
            </a:r>
            <a:r>
              <a:rPr lang="zh-CN" altLang="en-US" sz="1600" dirty="0">
                <a:solidFill>
                  <a:srgbClr val="FFFF00"/>
                </a:solidFill>
              </a:rPr>
              <a:t>索取数据</a:t>
            </a:r>
            <a:r>
              <a:rPr lang="zh-CN" altLang="en-US" sz="1600" dirty="0"/>
              <a:t>，如果通道没有数据，会挂起协程，直到通道返回数据为止。</a:t>
            </a:r>
            <a:endParaRPr lang="en-US" altLang="zh-CN" sz="1600" dirty="0"/>
          </a:p>
          <a:p>
            <a:pPr>
              <a:lnSpc>
                <a:spcPct val="160000"/>
              </a:lnSpc>
            </a:pPr>
            <a:r>
              <a:rPr lang="zh-CN" altLang="en-US" sz="1600" dirty="0"/>
              <a:t>如此，通道就可以在传递数据的同时，控制协程的运行。有点像事件驱动，也有点像阻塞队列。</a:t>
            </a:r>
          </a:p>
        </p:txBody>
      </p:sp>
    </p:spTree>
    <p:extLst>
      <p:ext uri="{BB962C8B-B14F-4D97-AF65-F5344CB8AC3E}">
        <p14:creationId xmlns:p14="http://schemas.microsoft.com/office/powerpoint/2010/main" val="34080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负载产生者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787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没有实际用处，但能很好的模拟一个请求者，一个负载产生者。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852936"/>
            <a:ext cx="7704856" cy="31700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requester(work 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&lt;- Request)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c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// Kill some time (fake load).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Sleep(rand.Int63n(</a:t>
            </a:r>
            <a:r>
              <a:rPr lang="en-US" altLang="zh-CN" sz="2000" dirty="0" err="1">
                <a:latin typeface="Arial Black" panose="020B0A04020102020204" pitchFamily="34" charset="0"/>
              </a:rPr>
              <a:t>nWorker</a:t>
            </a:r>
            <a:r>
              <a:rPr lang="en-US" altLang="zh-CN" sz="2000" dirty="0">
                <a:latin typeface="Arial Black" panose="020B0A04020102020204" pitchFamily="34" charset="0"/>
              </a:rPr>
              <a:t> * 2 * Second))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work &lt;- Request{</a:t>
            </a:r>
            <a:r>
              <a:rPr lang="en-US" altLang="zh-CN" sz="2000" dirty="0" err="1">
                <a:latin typeface="Arial Black" panose="020B0A04020102020204" pitchFamily="34" charset="0"/>
              </a:rPr>
              <a:t>workFn</a:t>
            </a:r>
            <a:r>
              <a:rPr lang="en-US" altLang="zh-CN" sz="2000" dirty="0">
                <a:latin typeface="Arial Black" panose="020B0A04020102020204" pitchFamily="34" charset="0"/>
              </a:rPr>
              <a:t>, c}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// </a:t>
            </a:r>
            <a:r>
              <a:rPr lang="en-US" altLang="zh-CN" sz="2000" dirty="0">
                <a:latin typeface="Arial Black" panose="020B0A04020102020204" pitchFamily="34" charset="0"/>
              </a:rPr>
              <a:t>send request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result := &lt;-c         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  // </a:t>
            </a:r>
            <a:r>
              <a:rPr lang="en-US" altLang="zh-CN" sz="2000" dirty="0">
                <a:latin typeface="Arial Black" panose="020B0A04020102020204" pitchFamily="34" charset="0"/>
              </a:rPr>
              <a:t>wait for answer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>
                <a:latin typeface="Arial Black" panose="020B0A04020102020204" pitchFamily="34" charset="0"/>
              </a:rPr>
              <a:t>furtherProcess</a:t>
            </a:r>
            <a:r>
              <a:rPr lang="en-US" altLang="zh-CN" sz="2000" dirty="0">
                <a:latin typeface="Arial Black" panose="020B0A04020102020204" pitchFamily="34" charset="0"/>
              </a:rPr>
              <a:t>(result)  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}    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Worker</a:t>
            </a:r>
            <a:r>
              <a:rPr lang="zh-CN" altLang="en-US" dirty="0">
                <a:effectLst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一些请求通道，加上一些负载记录数据。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492896"/>
            <a:ext cx="8568952" cy="24006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type Worker </a:t>
            </a:r>
            <a:r>
              <a:rPr lang="en-US" altLang="zh-CN" sz="2000" dirty="0" err="1">
                <a:latin typeface="Arial Black" panose="020B0A04020102020204" pitchFamily="34" charset="0"/>
              </a:rPr>
              <a:t>struct</a:t>
            </a:r>
            <a:r>
              <a:rPr lang="en-US" altLang="zh-CN" sz="20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requests 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Request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// </a:t>
            </a:r>
            <a:r>
              <a:rPr lang="en-US" altLang="zh-CN" sz="2000" dirty="0">
                <a:latin typeface="Arial Black" panose="020B0A04020102020204" pitchFamily="34" charset="0"/>
              </a:rPr>
              <a:t>work to do (buffered channel)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pending 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   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</a:t>
            </a:r>
            <a:r>
              <a:rPr lang="en-US" altLang="zh-CN" sz="2000" dirty="0">
                <a:latin typeface="Arial Black" panose="020B0A04020102020204" pitchFamily="34" charset="0"/>
              </a:rPr>
              <a:t>// count of pending tasks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index    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    </a:t>
            </a:r>
            <a:r>
              <a:rPr lang="en-US" altLang="zh-CN" sz="2000" dirty="0">
                <a:latin typeface="Arial Black" panose="020B0A04020102020204" pitchFamily="34" charset="0"/>
              </a:rPr>
              <a:t>// index in the heap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5301208"/>
            <a:ext cx="74991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 Black" panose="020B0A04020102020204" pitchFamily="34" charset="0"/>
              </a:rPr>
              <a:t>work to do (buffered channel) </a:t>
            </a:r>
            <a:r>
              <a:rPr lang="zh-CN" altLang="en-US" dirty="0">
                <a:latin typeface="Arial Black" panose="020B0A04020102020204" pitchFamily="34" charset="0"/>
              </a:rPr>
              <a:t>要做的工作（缓冲通道）只有一个。</a:t>
            </a:r>
            <a:endParaRPr lang="en-US" altLang="zh-CN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 Black" panose="020B0A04020102020204" pitchFamily="34" charset="0"/>
              </a:rPr>
              <a:t>count of pending tasks    </a:t>
            </a:r>
            <a:r>
              <a:rPr lang="zh-CN" altLang="en-US" dirty="0">
                <a:latin typeface="Arial Black" panose="020B0A04020102020204" pitchFamily="34" charset="0"/>
              </a:rPr>
              <a:t>待处理任务数</a:t>
            </a:r>
            <a:endParaRPr lang="en-US" altLang="zh-CN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 Black" panose="020B0A04020102020204" pitchFamily="34" charset="0"/>
              </a:rPr>
              <a:t>index in the heap    </a:t>
            </a:r>
            <a:r>
              <a:rPr lang="zh-CN" altLang="en-US" dirty="0">
                <a:latin typeface="Arial Black" panose="020B0A04020102020204" pitchFamily="34" charset="0"/>
              </a:rPr>
              <a:t>堆中的索引</a:t>
            </a:r>
            <a:endParaRPr lang="en-US" altLang="zh-C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Worker</a:t>
            </a:r>
            <a:r>
              <a:rPr lang="zh-CN" altLang="en-US" dirty="0" smtClean="0">
                <a:effectLst/>
              </a:rPr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/>
              <a:t>均衡服务将请求发送给压力最小的</a:t>
            </a:r>
            <a:r>
              <a:rPr lang="en-US" altLang="zh-CN" sz="1600" dirty="0"/>
              <a:t>worker</a:t>
            </a:r>
            <a:r>
              <a:rPr lang="zh-CN" altLang="en-US" sz="1600" dirty="0" smtClean="0"/>
              <a:t>。每个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的工作流程如下：</a:t>
            </a:r>
            <a:endParaRPr lang="en-US" altLang="zh-CN" sz="16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/>
              <a:t>请求通道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w.requests</a:t>
            </a:r>
            <a:r>
              <a:rPr lang="en-US" altLang="zh-CN" sz="1600" dirty="0"/>
              <a:t>)</a:t>
            </a:r>
            <a:r>
              <a:rPr lang="zh-CN" altLang="en-US" sz="1600" dirty="0"/>
              <a:t>将请求提交给各个</a:t>
            </a:r>
            <a:r>
              <a:rPr lang="en-US" altLang="zh-CN" sz="1600" dirty="0"/>
              <a:t>worker</a:t>
            </a:r>
            <a:r>
              <a:rPr lang="zh-CN" altLang="en-US" sz="1600" dirty="0"/>
              <a:t>。均衡服务跟踪请求待处理的数量来判断负载情况。</a:t>
            </a:r>
            <a:br>
              <a:rPr lang="zh-CN" altLang="en-US" sz="1600" dirty="0"/>
            </a:br>
            <a:r>
              <a:rPr lang="zh-CN" altLang="en-US" sz="1600" dirty="0"/>
              <a:t>每个响应直接反馈给它的请求者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你可以将循环体内的代码当成</a:t>
            </a:r>
            <a:r>
              <a:rPr lang="en-US" altLang="zh-CN" sz="1600" dirty="0"/>
              <a:t>Go</a:t>
            </a:r>
            <a:r>
              <a:rPr lang="zh-CN" altLang="en-US" sz="1600" dirty="0"/>
              <a:t>例程从而实现并行。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262351"/>
            <a:ext cx="7704856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Arial Black" panose="020B0A04020102020204" pitchFamily="34" charset="0"/>
              </a:rPr>
              <a:t>func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(w *Worker) work(done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*Worker) {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:= &lt;-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w.requests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// get Request from balancer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req.c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&lt;-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req.fn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()         // call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fn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and send result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done &lt;- w                  // we've finished this request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定义负载均衡器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4227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负载均衡器需要一个装很多</a:t>
            </a:r>
            <a:r>
              <a:rPr lang="en-US" altLang="zh-CN" dirty="0"/>
              <a:t>worker</a:t>
            </a:r>
            <a:r>
              <a:rPr lang="zh-CN" altLang="en-US" dirty="0"/>
              <a:t>的池子和一个通道来让请求者报告任务完成情况。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3068960"/>
            <a:ext cx="7272808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Arial Black" panose="020B0A04020102020204" pitchFamily="34" charset="0"/>
              </a:rPr>
              <a:t>type Pool []*Worker</a:t>
            </a:r>
          </a:p>
          <a:p>
            <a:endParaRPr lang="en-US" altLang="zh-CN" sz="2800" dirty="0">
              <a:latin typeface="Arial Black" panose="020B0A04020102020204" pitchFamily="34" charset="0"/>
            </a:endParaRPr>
          </a:p>
          <a:p>
            <a:r>
              <a:rPr lang="en-US" altLang="zh-CN" sz="2800" dirty="0">
                <a:latin typeface="Arial Black" panose="020B0A04020102020204" pitchFamily="34" charset="0"/>
              </a:rPr>
              <a:t>type Balancer </a:t>
            </a:r>
            <a:r>
              <a:rPr lang="en-US" altLang="zh-CN" sz="2800" dirty="0" err="1">
                <a:latin typeface="Arial Black" panose="020B0A04020102020204" pitchFamily="34" charset="0"/>
              </a:rPr>
              <a:t>struct</a:t>
            </a:r>
            <a:r>
              <a:rPr lang="en-US" altLang="zh-CN" sz="2800" dirty="0">
                <a:latin typeface="Arial Black" panose="020B0A04020102020204" pitchFamily="34" charset="0"/>
              </a:rPr>
              <a:t> {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pool </a:t>
            </a:r>
            <a:r>
              <a:rPr lang="en-US" altLang="zh-CN" sz="2800" dirty="0" err="1">
                <a:latin typeface="Arial Black" panose="020B0A04020102020204" pitchFamily="34" charset="0"/>
              </a:rPr>
              <a:t>Pool</a:t>
            </a:r>
            <a:endParaRPr lang="en-US" altLang="zh-CN" sz="2800" dirty="0">
              <a:latin typeface="Arial Black" panose="020B0A04020102020204" pitchFamily="34" charset="0"/>
            </a:endParaRP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done </a:t>
            </a:r>
            <a:r>
              <a:rPr lang="en-US" altLang="zh-CN" sz="2800" dirty="0" err="1">
                <a:latin typeface="Arial Black" panose="020B0A04020102020204" pitchFamily="34" charset="0"/>
              </a:rPr>
              <a:t>chan</a:t>
            </a:r>
            <a:r>
              <a:rPr lang="en-US" altLang="zh-CN" sz="2800" dirty="0">
                <a:latin typeface="Arial Black" panose="020B0A04020102020204" pitchFamily="34" charset="0"/>
              </a:rPr>
              <a:t> *Worker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负载均衡函数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简单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你只需要实现</a:t>
            </a:r>
            <a:r>
              <a:rPr lang="en-US" altLang="zh-CN" dirty="0"/>
              <a:t>dispatch</a:t>
            </a:r>
            <a:r>
              <a:rPr lang="zh-CN" altLang="en-US" dirty="0"/>
              <a:t>和</a:t>
            </a:r>
            <a:r>
              <a:rPr lang="en-US" altLang="zh-CN" dirty="0"/>
              <a:t>completed</a:t>
            </a:r>
            <a:r>
              <a:rPr lang="zh-CN" altLang="en-US" dirty="0"/>
              <a:t>方法。</a:t>
            </a:r>
          </a:p>
        </p:txBody>
      </p:sp>
      <p:sp>
        <p:nvSpPr>
          <p:cNvPr id="4" name="矩形 3"/>
          <p:cNvSpPr/>
          <p:nvPr/>
        </p:nvSpPr>
        <p:spPr>
          <a:xfrm>
            <a:off x="1170384" y="2420888"/>
            <a:ext cx="6858000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Arial Black" panose="020B0A04020102020204" pitchFamily="34" charset="0"/>
              </a:rPr>
              <a:t>func</a:t>
            </a:r>
            <a:r>
              <a:rPr lang="en-US" altLang="zh-CN" dirty="0">
                <a:latin typeface="Arial Black" panose="020B0A04020102020204" pitchFamily="34" charset="0"/>
              </a:rPr>
              <a:t> (b *Balancer) balance(work </a:t>
            </a:r>
            <a:r>
              <a:rPr lang="en-US" altLang="zh-CN" dirty="0" err="1">
                <a:latin typeface="Arial Black" panose="020B0A04020102020204" pitchFamily="34" charset="0"/>
              </a:rPr>
              <a:t>chan</a:t>
            </a:r>
            <a:r>
              <a:rPr lang="en-US" altLang="zh-CN" dirty="0">
                <a:latin typeface="Arial Black" panose="020B0A04020102020204" pitchFamily="34" charset="0"/>
              </a:rPr>
              <a:t> Request)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select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case </a:t>
            </a:r>
            <a:r>
              <a:rPr lang="en-US" altLang="zh-CN" dirty="0" err="1">
                <a:latin typeface="Arial Black" panose="020B0A04020102020204" pitchFamily="34" charset="0"/>
              </a:rPr>
              <a:t>req</a:t>
            </a:r>
            <a:r>
              <a:rPr lang="en-US" altLang="zh-CN" dirty="0">
                <a:latin typeface="Arial Black" panose="020B0A04020102020204" pitchFamily="34" charset="0"/>
              </a:rPr>
              <a:t> := &lt;-work: </a:t>
            </a:r>
            <a:r>
              <a:rPr lang="en-US" altLang="zh-CN" dirty="0" smtClean="0">
                <a:latin typeface="Arial Black" panose="020B0A04020102020204" pitchFamily="34" charset="0"/>
              </a:rPr>
              <a:t>  // </a:t>
            </a:r>
            <a:r>
              <a:rPr lang="en-US" altLang="zh-CN" dirty="0">
                <a:latin typeface="Arial Black" panose="020B0A04020102020204" pitchFamily="34" charset="0"/>
              </a:rPr>
              <a:t>received a Request...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    </a:t>
            </a:r>
            <a:r>
              <a:rPr lang="en-US" altLang="zh-CN" dirty="0" err="1">
                <a:latin typeface="Arial Black" panose="020B0A04020102020204" pitchFamily="34" charset="0"/>
              </a:rPr>
              <a:t>b.dispatch</a:t>
            </a:r>
            <a:r>
              <a:rPr lang="en-US" altLang="zh-CN" dirty="0">
                <a:latin typeface="Arial Black" panose="020B0A04020102020204" pitchFamily="34" charset="0"/>
              </a:rPr>
              <a:t>(</a:t>
            </a:r>
            <a:r>
              <a:rPr lang="en-US" altLang="zh-CN" dirty="0" err="1">
                <a:latin typeface="Arial Black" panose="020B0A04020102020204" pitchFamily="34" charset="0"/>
              </a:rPr>
              <a:t>req</a:t>
            </a:r>
            <a:r>
              <a:rPr lang="en-US" altLang="zh-CN" dirty="0">
                <a:latin typeface="Arial Black" panose="020B0A04020102020204" pitchFamily="34" charset="0"/>
              </a:rPr>
              <a:t>) </a:t>
            </a:r>
            <a:r>
              <a:rPr lang="en-US" altLang="zh-CN" dirty="0" smtClean="0">
                <a:latin typeface="Arial Black" panose="020B0A04020102020204" pitchFamily="34" charset="0"/>
              </a:rPr>
              <a:t>    // </a:t>
            </a:r>
            <a:r>
              <a:rPr lang="en-US" altLang="zh-CN" dirty="0">
                <a:latin typeface="Arial Black" panose="020B0A04020102020204" pitchFamily="34" charset="0"/>
              </a:rPr>
              <a:t>...so send it to a Worker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case w := &lt;-</a:t>
            </a:r>
            <a:r>
              <a:rPr lang="en-US" altLang="zh-CN" dirty="0" err="1">
                <a:latin typeface="Arial Black" panose="020B0A04020102020204" pitchFamily="34" charset="0"/>
              </a:rPr>
              <a:t>b.done</a:t>
            </a:r>
            <a:r>
              <a:rPr lang="en-US" altLang="zh-CN" dirty="0">
                <a:latin typeface="Arial Black" panose="020B0A04020102020204" pitchFamily="34" charset="0"/>
              </a:rPr>
              <a:t>: </a:t>
            </a:r>
            <a:r>
              <a:rPr lang="en-US" altLang="zh-CN" dirty="0" smtClean="0">
                <a:latin typeface="Arial Black" panose="020B0A04020102020204" pitchFamily="34" charset="0"/>
              </a:rPr>
              <a:t> // </a:t>
            </a:r>
            <a:r>
              <a:rPr lang="en-US" altLang="zh-CN" dirty="0">
                <a:latin typeface="Arial Black" panose="020B0A04020102020204" pitchFamily="34" charset="0"/>
              </a:rPr>
              <a:t>a worker has finished ...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    </a:t>
            </a:r>
            <a:r>
              <a:rPr lang="en-US" altLang="zh-CN" dirty="0" err="1">
                <a:latin typeface="Arial Black" panose="020B0A04020102020204" pitchFamily="34" charset="0"/>
              </a:rPr>
              <a:t>b.completed</a:t>
            </a:r>
            <a:r>
              <a:rPr lang="en-US" altLang="zh-CN" dirty="0">
                <a:latin typeface="Arial Black" panose="020B0A04020102020204" pitchFamily="34" charset="0"/>
              </a:rPr>
              <a:t>(w)  </a:t>
            </a:r>
            <a:r>
              <a:rPr lang="en-US" altLang="zh-CN" dirty="0" smtClean="0">
                <a:latin typeface="Arial Black" panose="020B0A04020102020204" pitchFamily="34" charset="0"/>
              </a:rPr>
              <a:t>  // </a:t>
            </a:r>
            <a:r>
              <a:rPr lang="en-US" altLang="zh-CN" dirty="0">
                <a:latin typeface="Arial Black" panose="020B0A04020102020204" pitchFamily="34" charset="0"/>
              </a:rPr>
              <a:t>...so update its info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}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}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6216" y="1649706"/>
            <a:ext cx="2170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Dispatch </a:t>
            </a:r>
            <a:r>
              <a:rPr lang="zh-CN" altLang="en-US" dirty="0"/>
              <a:t>调度</a:t>
            </a:r>
            <a:endParaRPr lang="en-US" altLang="zh-CN" dirty="0"/>
          </a:p>
          <a:p>
            <a:r>
              <a:rPr lang="en-US" altLang="zh-CN" dirty="0"/>
              <a:t>Completed </a:t>
            </a:r>
            <a:r>
              <a:rPr lang="zh-CN" altLang="en-US" dirty="0"/>
              <a:t>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6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储存通道的堆</a:t>
            </a:r>
            <a:r>
              <a:rPr lang="en-US" altLang="zh-CN" dirty="0">
                <a:effectLst/>
              </a:rPr>
              <a:t>(heap)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负载均衡的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池子是一个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队列。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Heap</a:t>
            </a:r>
            <a:r>
              <a:rPr lang="zh-CN" altLang="en-US" dirty="0"/>
              <a:t>是一个支持优先级的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2996952"/>
            <a:ext cx="8136904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type Interface interface {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sort.Interface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Push(x interface{}) // add x as element Len()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Pop() interface{}   // remove and return element Len() - 1.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储存通道的堆</a:t>
            </a:r>
            <a:r>
              <a:rPr lang="en-US" altLang="zh-CN" dirty="0">
                <a:effectLst/>
              </a:rPr>
              <a:t>(heap)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将负载均衡的池子用一个</a:t>
            </a:r>
            <a:r>
              <a:rPr lang="en-US" altLang="zh-CN" dirty="0"/>
              <a:t>Heap</a:t>
            </a:r>
            <a:r>
              <a:rPr lang="zh-CN" altLang="en-US" dirty="0"/>
              <a:t>接口实现，外加一些方法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现在我们的负载均衡使用堆来跟踪负载情况。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3212976"/>
            <a:ext cx="7632848" cy="19643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Arial Black" panose="020B0A04020102020204" pitchFamily="34" charset="0"/>
              </a:rPr>
              <a:t>func</a:t>
            </a:r>
            <a:r>
              <a:rPr lang="en-US" altLang="zh-CN" sz="2800" dirty="0">
                <a:latin typeface="Arial Black" panose="020B0A04020102020204" pitchFamily="34" charset="0"/>
              </a:rPr>
              <a:t> (p Pool) Less(</a:t>
            </a:r>
            <a:r>
              <a:rPr lang="en-US" altLang="zh-CN" sz="2800" dirty="0" err="1">
                <a:latin typeface="Arial Black" panose="020B0A04020102020204" pitchFamily="34" charset="0"/>
              </a:rPr>
              <a:t>i</a:t>
            </a:r>
            <a:r>
              <a:rPr lang="en-US" altLang="zh-CN" sz="2800" dirty="0">
                <a:latin typeface="Arial Black" panose="020B0A04020102020204" pitchFamily="34" charset="0"/>
              </a:rPr>
              <a:t>, j </a:t>
            </a:r>
            <a:r>
              <a:rPr lang="en-US" altLang="zh-CN" sz="2800" dirty="0" err="1">
                <a:latin typeface="Arial Black" panose="020B0A04020102020204" pitchFamily="34" charset="0"/>
              </a:rPr>
              <a:t>int</a:t>
            </a:r>
            <a:r>
              <a:rPr lang="en-US" altLang="zh-CN" sz="2800" dirty="0">
                <a:latin typeface="Arial Black" panose="020B0A04020102020204" pitchFamily="34" charset="0"/>
              </a:rPr>
              <a:t>) </a:t>
            </a:r>
            <a:r>
              <a:rPr lang="en-US" altLang="zh-CN" sz="2800" dirty="0" err="1">
                <a:latin typeface="Arial Black" panose="020B0A04020102020204" pitchFamily="34" charset="0"/>
              </a:rPr>
              <a:t>bool</a:t>
            </a:r>
            <a:r>
              <a:rPr lang="en-US" altLang="zh-CN" sz="28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    return p[</a:t>
            </a:r>
            <a:r>
              <a:rPr lang="en-US" altLang="zh-CN" sz="2800" dirty="0" err="1">
                <a:latin typeface="Arial Black" panose="020B0A04020102020204" pitchFamily="34" charset="0"/>
              </a:rPr>
              <a:t>i</a:t>
            </a:r>
            <a:r>
              <a:rPr lang="en-US" altLang="zh-CN" sz="2800" dirty="0">
                <a:latin typeface="Arial Black" panose="020B0A04020102020204" pitchFamily="34" charset="0"/>
              </a:rPr>
              <a:t>].pending &lt; p[j].pending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8634" y="2843644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Less </a:t>
            </a:r>
            <a:r>
              <a:rPr lang="zh-CN" altLang="en-US" dirty="0"/>
              <a:t>比较堆中，两个</a:t>
            </a:r>
            <a:r>
              <a:rPr lang="en-US" altLang="zh-CN" dirty="0"/>
              <a:t>worker</a:t>
            </a:r>
            <a:r>
              <a:rPr lang="zh-CN" altLang="en-US" dirty="0"/>
              <a:t>的 </a:t>
            </a:r>
            <a:r>
              <a:rPr lang="en-US" altLang="zh-CN" dirty="0"/>
              <a:t>pending</a:t>
            </a:r>
            <a:r>
              <a:rPr lang="zh-CN" altLang="en-US" dirty="0"/>
              <a:t>值谁更小。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5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负载调度</a:t>
            </a:r>
            <a:r>
              <a:rPr lang="en-US" altLang="zh-CN" dirty="0" smtClean="0">
                <a:effectLst/>
              </a:rPr>
              <a:t>-Dispatch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根据每个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的负载情况，新的请求过来时分配到负载最低的那个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492896"/>
            <a:ext cx="7848872" cy="41549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// Send Request to worker</a:t>
            </a:r>
          </a:p>
          <a:p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 (b *Balancer) dispatch(</a:t>
            </a:r>
            <a:r>
              <a:rPr lang="en-US" altLang="zh-CN" sz="2400" dirty="0" err="1">
                <a:latin typeface="Arial Black" panose="020B0A04020102020204" pitchFamily="34" charset="0"/>
              </a:rPr>
              <a:t>req</a:t>
            </a:r>
            <a:r>
              <a:rPr lang="en-US" altLang="zh-CN" sz="2400" dirty="0">
                <a:latin typeface="Arial Black" panose="020B0A04020102020204" pitchFamily="34" charset="0"/>
              </a:rPr>
              <a:t> Request)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Grab the least loaded worker...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w := </a:t>
            </a:r>
            <a:r>
              <a:rPr lang="en-US" altLang="zh-CN" sz="2400" dirty="0" err="1">
                <a:latin typeface="Arial Black" panose="020B0A04020102020204" pitchFamily="34" charset="0"/>
              </a:rPr>
              <a:t>heap.Pop</a:t>
            </a:r>
            <a:r>
              <a:rPr lang="en-US" altLang="zh-CN" sz="2400" dirty="0">
                <a:latin typeface="Arial Black" panose="020B0A04020102020204" pitchFamily="34" charset="0"/>
              </a:rPr>
              <a:t>(&amp;</a:t>
            </a:r>
            <a:r>
              <a:rPr lang="en-US" altLang="zh-CN" sz="2400" dirty="0" err="1">
                <a:latin typeface="Arial Black" panose="020B0A04020102020204" pitchFamily="34" charset="0"/>
              </a:rPr>
              <a:t>b.pool</a:t>
            </a:r>
            <a:r>
              <a:rPr lang="en-US" altLang="zh-CN" sz="2400" dirty="0">
                <a:latin typeface="Arial Black" panose="020B0A04020102020204" pitchFamily="34" charset="0"/>
              </a:rPr>
              <a:t>).(*Worker)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...send it the task.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w.requests</a:t>
            </a:r>
            <a:r>
              <a:rPr lang="en-US" altLang="zh-CN" sz="2400" dirty="0">
                <a:latin typeface="Arial Black" panose="020B0A04020102020204" pitchFamily="34" charset="0"/>
              </a:rPr>
              <a:t> &lt;- </a:t>
            </a:r>
            <a:r>
              <a:rPr lang="en-US" altLang="zh-CN" sz="2400" dirty="0" err="1">
                <a:latin typeface="Arial Black" panose="020B0A04020102020204" pitchFamily="34" charset="0"/>
              </a:rPr>
              <a:t>req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One more in its work queue.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w.pending</a:t>
            </a:r>
            <a:r>
              <a:rPr lang="en-US" altLang="zh-CN" sz="2400" dirty="0">
                <a:latin typeface="Arial Black" panose="020B0A04020102020204" pitchFamily="34" charset="0"/>
              </a:rPr>
              <a:t>++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Put it into its place on the heap.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heap.Push</a:t>
            </a:r>
            <a:r>
              <a:rPr lang="en-US" altLang="zh-CN" sz="2400" dirty="0">
                <a:latin typeface="Arial Black" panose="020B0A04020102020204" pitchFamily="34" charset="0"/>
              </a:rPr>
              <a:t>(&amp;</a:t>
            </a:r>
            <a:r>
              <a:rPr lang="en-US" altLang="zh-CN" sz="2400" dirty="0" err="1">
                <a:latin typeface="Arial Black" panose="020B0A04020102020204" pitchFamily="34" charset="0"/>
              </a:rPr>
              <a:t>b.pool</a:t>
            </a:r>
            <a:r>
              <a:rPr lang="en-US" altLang="zh-CN" sz="2400" dirty="0">
                <a:latin typeface="Arial Black" panose="020B0A04020102020204" pitchFamily="34" charset="0"/>
              </a:rPr>
              <a:t>, w)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Completed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786" y="1700808"/>
            <a:ext cx="8046640" cy="4401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Arial Black" panose="020B0A04020102020204" pitchFamily="34" charset="0"/>
              </a:rPr>
              <a:t>// Job is complete; update heap</a:t>
            </a:r>
          </a:p>
          <a:p>
            <a:r>
              <a:rPr lang="en-US" altLang="zh-CN" sz="2800" dirty="0" err="1">
                <a:latin typeface="Arial Black" panose="020B0A04020102020204" pitchFamily="34" charset="0"/>
              </a:rPr>
              <a:t>func</a:t>
            </a:r>
            <a:r>
              <a:rPr lang="en-US" altLang="zh-CN" sz="2800" dirty="0">
                <a:latin typeface="Arial Black" panose="020B0A04020102020204" pitchFamily="34" charset="0"/>
              </a:rPr>
              <a:t> (b *Balancer) completed(w *Worker) {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One fewer in the queue.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w.pending</a:t>
            </a:r>
            <a:r>
              <a:rPr lang="en-US" altLang="zh-CN" sz="2800" dirty="0">
                <a:latin typeface="Arial Black" panose="020B0A04020102020204" pitchFamily="34" charset="0"/>
              </a:rPr>
              <a:t>--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Remove it from heap.                  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heap.Remove</a:t>
            </a:r>
            <a:r>
              <a:rPr lang="en-US" altLang="zh-CN" sz="2800" dirty="0">
                <a:latin typeface="Arial Black" panose="020B0A04020102020204" pitchFamily="34" charset="0"/>
              </a:rPr>
              <a:t>(&amp;</a:t>
            </a:r>
            <a:r>
              <a:rPr lang="en-US" altLang="zh-CN" sz="2800" dirty="0" err="1">
                <a:latin typeface="Arial Black" panose="020B0A04020102020204" pitchFamily="34" charset="0"/>
              </a:rPr>
              <a:t>b.pool</a:t>
            </a:r>
            <a:r>
              <a:rPr lang="en-US" altLang="zh-CN" sz="2800" dirty="0">
                <a:latin typeface="Arial Black" panose="020B0A04020102020204" pitchFamily="34" charset="0"/>
              </a:rPr>
              <a:t>, </a:t>
            </a:r>
            <a:r>
              <a:rPr lang="en-US" altLang="zh-CN" sz="2800" dirty="0" err="1">
                <a:latin typeface="Arial Black" panose="020B0A04020102020204" pitchFamily="34" charset="0"/>
              </a:rPr>
              <a:t>w.index</a:t>
            </a:r>
            <a:r>
              <a:rPr lang="en-US" altLang="zh-CN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Put it into its place on the heap.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heap.Push</a:t>
            </a:r>
            <a:r>
              <a:rPr lang="en-US" altLang="zh-CN" sz="2800" dirty="0">
                <a:latin typeface="Arial Black" panose="020B0A04020102020204" pitchFamily="34" charset="0"/>
              </a:rPr>
              <a:t>(&amp;</a:t>
            </a:r>
            <a:r>
              <a:rPr lang="en-US" altLang="zh-CN" sz="2800" dirty="0" err="1">
                <a:latin typeface="Arial Black" panose="020B0A04020102020204" pitchFamily="34" charset="0"/>
              </a:rPr>
              <a:t>b.pool</a:t>
            </a:r>
            <a:r>
              <a:rPr lang="en-US" altLang="zh-CN" sz="2800" dirty="0">
                <a:latin typeface="Arial Black" panose="020B0A04020102020204" pitchFamily="34" charset="0"/>
              </a:rPr>
              <a:t>, w)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习得  </a:t>
            </a:r>
            <a:r>
              <a:rPr lang="zh-CN" altLang="en-US" dirty="0" smtClean="0"/>
              <a:t>拆分</a:t>
            </a:r>
            <a:r>
              <a:rPr lang="zh-CN" altLang="en-US" dirty="0"/>
              <a:t>、解耦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一个复杂的问题可以被拆分成容易理解的组件。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它们可以被并发的处理。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结果就是容易理解，高效，可扩展，好用。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或许更加并行。</a:t>
            </a:r>
          </a:p>
        </p:txBody>
      </p:sp>
    </p:spTree>
    <p:extLst>
      <p:ext uri="{BB962C8B-B14F-4D97-AF65-F5344CB8AC3E}">
        <p14:creationId xmlns:p14="http://schemas.microsoft.com/office/powerpoint/2010/main" val="15404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CSP</a:t>
            </a:r>
            <a:r>
              <a:rPr lang="zh-CN" altLang="en-US" dirty="0" smtClean="0">
                <a:effectLst/>
              </a:rPr>
              <a:t>模式（并发</a:t>
            </a:r>
            <a:r>
              <a:rPr lang="en-US" altLang="zh-CN" dirty="0">
                <a:effectLst/>
              </a:rPr>
              <a:t>+</a:t>
            </a:r>
            <a:r>
              <a:rPr lang="zh-CN" altLang="en-US" dirty="0" smtClean="0">
                <a:effectLst/>
              </a:rPr>
              <a:t>通信）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并发是一种将一个程序</a:t>
            </a:r>
            <a:r>
              <a:rPr lang="zh-CN" altLang="en-US" dirty="0">
                <a:solidFill>
                  <a:srgbClr val="FFFF00"/>
                </a:solidFill>
              </a:rPr>
              <a:t>分解</a:t>
            </a:r>
            <a:r>
              <a:rPr lang="zh-CN" altLang="en-US" dirty="0"/>
              <a:t>成</a:t>
            </a:r>
            <a:r>
              <a:rPr lang="zh-CN" altLang="en-US" dirty="0">
                <a:solidFill>
                  <a:srgbClr val="FFC000"/>
                </a:solidFill>
              </a:rPr>
              <a:t>小片段</a:t>
            </a:r>
            <a:r>
              <a:rPr lang="zh-CN" altLang="en-US" dirty="0">
                <a:solidFill>
                  <a:srgbClr val="FFFF00"/>
                </a:solidFill>
              </a:rPr>
              <a:t>独立执行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程序设计方法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通信是指各个独立的执行任务间的</a:t>
            </a:r>
            <a:r>
              <a:rPr lang="zh-CN" altLang="en-US" dirty="0">
                <a:solidFill>
                  <a:srgbClr val="FFFF00"/>
                </a:solidFill>
              </a:rPr>
              <a:t>合作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这是</a:t>
            </a:r>
            <a:r>
              <a:rPr lang="en-US" altLang="zh-CN" dirty="0"/>
              <a:t>Go</a:t>
            </a:r>
            <a:r>
              <a:rPr lang="zh-CN" altLang="en-US" dirty="0"/>
              <a:t>语言采用的模式，包括</a:t>
            </a:r>
            <a:r>
              <a:rPr lang="en-US" altLang="zh-CN" dirty="0" err="1"/>
              <a:t>Erlang</a:t>
            </a:r>
            <a:r>
              <a:rPr lang="zh-CN" altLang="en-US" dirty="0"/>
              <a:t>等其它语言都是基于</a:t>
            </a:r>
            <a:r>
              <a:rPr lang="zh-CN" altLang="en-US" dirty="0" smtClean="0"/>
              <a:t>这种</a:t>
            </a:r>
            <a:r>
              <a:rPr lang="en-US" altLang="zh-CN" dirty="0" smtClean="0"/>
              <a:t>CSP</a:t>
            </a:r>
            <a:r>
              <a:rPr lang="zh-CN" altLang="en-US" dirty="0"/>
              <a:t>模式：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C. A. R. Hoare: Communicating Sequential Processes (CACM 1978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CSP</a:t>
            </a:r>
            <a:r>
              <a:rPr lang="zh-CN" altLang="en-US" dirty="0">
                <a:solidFill>
                  <a:srgbClr val="FFFF00"/>
                </a:solidFill>
              </a:rPr>
              <a:t>（“通过通信来共享内存，而非通过共享内存来通信”的原则）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8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最后一个例子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我们有几个相同的数据库，我们想最小化延迟，分别询问他们，挑选第一个响应的</a:t>
            </a:r>
            <a:r>
              <a:rPr lang="zh-CN" altLang="en-US" dirty="0" smtClean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只要有第一个响应回来了，我就函数返回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98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查询数据库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6339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并发</a:t>
            </a:r>
            <a:r>
              <a:rPr lang="zh-CN" altLang="en-US" dirty="0"/>
              <a:t>和垃圾回收机制让这成为一个很小很容易解决的问题。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作业练习：处理晚来的响应。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412776"/>
            <a:ext cx="7920880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Query(conns []Conn, query string) Result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r>
              <a:rPr lang="en-US" altLang="zh-CN" sz="2000" dirty="0">
                <a:latin typeface="Arial Black" panose="020B0A04020102020204" pitchFamily="34" charset="0"/>
              </a:rPr>
              <a:t>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Result, </a:t>
            </a:r>
            <a:r>
              <a:rPr lang="en-US" altLang="zh-CN" sz="2000" dirty="0" err="1">
                <a:latin typeface="Arial Black" panose="020B0A04020102020204" pitchFamily="34" charset="0"/>
              </a:rPr>
              <a:t>len</a:t>
            </a:r>
            <a:r>
              <a:rPr lang="en-US" altLang="zh-CN" sz="2000" dirty="0">
                <a:latin typeface="Arial Black" panose="020B0A04020102020204" pitchFamily="34" charset="0"/>
              </a:rPr>
              <a:t>(conns))  // buffered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for _, conn := range conns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go </a:t>
            </a:r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(c Conn)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    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r>
              <a:rPr lang="en-US" altLang="zh-CN" sz="2000" dirty="0">
                <a:latin typeface="Arial Black" panose="020B0A04020102020204" pitchFamily="34" charset="0"/>
              </a:rPr>
              <a:t> &lt;- </a:t>
            </a:r>
            <a:r>
              <a:rPr lang="en-US" altLang="zh-CN" sz="2000" dirty="0" err="1">
                <a:latin typeface="Arial Black" panose="020B0A04020102020204" pitchFamily="34" charset="0"/>
              </a:rPr>
              <a:t>c.DoQuery</a:t>
            </a:r>
            <a:r>
              <a:rPr lang="en-US" altLang="zh-CN" sz="2000" dirty="0">
                <a:latin typeface="Arial Black" panose="020B0A04020102020204" pitchFamily="34" charset="0"/>
              </a:rPr>
              <a:t>(query):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}(conn)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return &lt;-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endParaRPr lang="en-US" altLang="zh-CN" sz="2000" dirty="0">
              <a:latin typeface="Arial Black" panose="020B0A04020102020204" pitchFamily="34" charset="0"/>
            </a:endParaRP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并发很强大。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并发不是并行。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并发帮助实现并行。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并发使并行</a:t>
            </a:r>
            <a:r>
              <a:rPr lang="en-US" altLang="zh-CN" dirty="0"/>
              <a:t>(</a:t>
            </a:r>
            <a:r>
              <a:rPr lang="zh-CN" altLang="en-US" dirty="0"/>
              <a:t>扩展等</a:t>
            </a:r>
            <a:r>
              <a:rPr lang="en-US" altLang="zh-CN" dirty="0"/>
              <a:t>)</a:t>
            </a:r>
            <a:r>
              <a:rPr lang="zh-CN" altLang="en-US" dirty="0"/>
              <a:t>变得容易。</a:t>
            </a:r>
          </a:p>
        </p:txBody>
      </p:sp>
    </p:spTree>
    <p:extLst>
      <p:ext uri="{BB962C8B-B14F-4D97-AF65-F5344CB8AC3E}">
        <p14:creationId xmlns:p14="http://schemas.microsoft.com/office/powerpoint/2010/main" val="35794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14892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并发真酷！耶，并行了</a:t>
            </a:r>
            <a:r>
              <a:rPr lang="zh-CN" altLang="en-US" dirty="0" smtClean="0"/>
              <a:t>！！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不，错了。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dirty="0"/>
              <a:t>Go</a:t>
            </a:r>
            <a:r>
              <a:rPr lang="zh-CN" altLang="en-US" dirty="0"/>
              <a:t>语言发布时，很多人区分不了这两者之间的差别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"</a:t>
            </a:r>
            <a:r>
              <a:rPr lang="zh-CN" altLang="en-US" dirty="0"/>
              <a:t>我用</a:t>
            </a:r>
            <a:r>
              <a:rPr lang="en-US" altLang="zh-CN" dirty="0"/>
              <a:t>4</a:t>
            </a:r>
            <a:r>
              <a:rPr lang="zh-CN" altLang="en-US" dirty="0"/>
              <a:t>个处理器来执行素数筛选程序，但程序执行的更慢了！</a:t>
            </a:r>
          </a:p>
        </p:txBody>
      </p:sp>
    </p:spTree>
    <p:extLst>
      <p:ext uri="{BB962C8B-B14F-4D97-AF65-F5344CB8AC3E}">
        <p14:creationId xmlns:p14="http://schemas.microsoft.com/office/powerpoint/2010/main" val="13483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Concurrency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</a:t>
            </a:r>
            <a:r>
              <a:rPr lang="zh-CN" altLang="en-US" dirty="0">
                <a:solidFill>
                  <a:srgbClr val="FFFF00"/>
                </a:solidFill>
              </a:rPr>
              <a:t>相互独立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执行过程综合</a:t>
            </a:r>
            <a:r>
              <a:rPr lang="zh-CN" altLang="en-US" dirty="0"/>
              <a:t>到一起的</a:t>
            </a:r>
            <a:r>
              <a:rPr lang="zh-CN" altLang="en-US" dirty="0">
                <a:solidFill>
                  <a:srgbClr val="FFFF00"/>
                </a:solidFill>
              </a:rPr>
              <a:t>编程技术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这里是指通常意义上的执行过程，而不是</a:t>
            </a:r>
            <a:r>
              <a:rPr lang="en-US" altLang="zh-CN" dirty="0"/>
              <a:t>Linux</a:t>
            </a:r>
            <a:r>
              <a:rPr lang="zh-CN" altLang="en-US" dirty="0"/>
              <a:t>进程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|&lt; &lt; 9 &gt; &gt;| </a:t>
            </a:r>
            <a:r>
              <a:rPr lang="zh-CN" altLang="en-US" dirty="0"/>
              <a:t>分享 </a:t>
            </a:r>
            <a:r>
              <a:rPr lang="en-US" altLang="zh-CN" dirty="0"/>
              <a:t>?</a:t>
            </a:r>
            <a:r>
              <a:rPr lang="en-US" altLang="zh-CN" dirty="0">
                <a:effectLst/>
              </a:rPr>
              <a:t>9</a:t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并发真酷！耶，并行了！！不！错了。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当</a:t>
            </a:r>
            <a:r>
              <a:rPr lang="en-US" altLang="zh-CN" dirty="0">
                <a:effectLst/>
              </a:rPr>
              <a:t>Go</a:t>
            </a:r>
            <a:r>
              <a:rPr lang="zh-CN" altLang="en-US" dirty="0">
                <a:effectLst/>
              </a:rPr>
              <a:t>语言发布时，很多人区分不了这两者之间的差别。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"</a:t>
            </a:r>
            <a:r>
              <a:rPr lang="zh-CN" altLang="en-US" dirty="0">
                <a:effectLst/>
              </a:rPr>
              <a:t>我用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个处理器来执行素数筛选程序，但程序执行的更慢了！</a:t>
            </a:r>
            <a:r>
              <a:rPr lang="en-US" altLang="zh-CN" dirty="0">
                <a:effectLst/>
              </a:rPr>
              <a:t>"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Concurrency</a:t>
            </a:r>
            <a:r>
              <a:rPr lang="zh-CN" altLang="en-US" dirty="0">
                <a:effectLst/>
              </a:rPr>
              <a:t>将相互独立的执行过程综合到一起的编程技术。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这里是指通常意义上的执行过程，而不是</a:t>
            </a:r>
            <a:r>
              <a:rPr lang="en-US" altLang="zh-CN" dirty="0">
                <a:effectLst/>
              </a:rPr>
              <a:t>Linux</a:t>
            </a:r>
            <a:r>
              <a:rPr lang="zh-CN" altLang="en-US" dirty="0">
                <a:effectLst/>
              </a:rPr>
              <a:t>进程。很难定义。</a:t>
            </a:r>
            <a:r>
              <a:rPr lang="en-US" altLang="zh-CN" dirty="0">
                <a:effectLst/>
              </a:rPr>
              <a:t>)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并行 </a:t>
            </a:r>
            <a:r>
              <a:rPr lang="en-US" altLang="zh-CN" dirty="0" smtClean="0">
                <a:effectLst/>
              </a:rPr>
              <a:t>Parallelism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同时</a:t>
            </a:r>
            <a:r>
              <a:rPr lang="zh-CN" altLang="en-US" dirty="0"/>
              <a:t>执行</a:t>
            </a:r>
            <a:r>
              <a:rPr lang="en-US" altLang="zh-CN" dirty="0"/>
              <a:t>(</a:t>
            </a:r>
            <a:r>
              <a:rPr lang="zh-CN" altLang="en-US" dirty="0"/>
              <a:t>通常是</a:t>
            </a:r>
            <a:r>
              <a:rPr lang="zh-CN" altLang="en-US" dirty="0">
                <a:solidFill>
                  <a:srgbClr val="FFFF00"/>
                </a:solidFill>
              </a:rPr>
              <a:t>相关</a:t>
            </a:r>
            <a:r>
              <a:rPr lang="zh-CN" altLang="en-US" dirty="0"/>
              <a:t>的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FFFF00"/>
                </a:solidFill>
              </a:rPr>
              <a:t>计算任务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编程技术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2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2625</TotalTime>
  <Words>4983</Words>
  <Application>Microsoft Macintosh PowerPoint</Application>
  <PresentationFormat>全屏显示(4:3)</PresentationFormat>
  <Paragraphs>660</Paragraphs>
  <Slides>64</Slides>
  <Notes>53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Arial Black</vt:lpstr>
      <vt:lpstr>Arial Unicode MS</vt:lpstr>
      <vt:lpstr>Calibri</vt:lpstr>
      <vt:lpstr>Candara</vt:lpstr>
      <vt:lpstr>Droid Sans Mono</vt:lpstr>
      <vt:lpstr>Rockwell</vt:lpstr>
      <vt:lpstr>Wingdings 2</vt:lpstr>
      <vt:lpstr>方正姚体</vt:lpstr>
      <vt:lpstr>宋体</vt:lpstr>
      <vt:lpstr>沉稳</vt:lpstr>
      <vt:lpstr>并发(Concurrency) !=并行(Parallelism)</vt:lpstr>
      <vt:lpstr>为什么要讲这个主题</vt:lpstr>
      <vt:lpstr>如何解决？</vt:lpstr>
      <vt:lpstr>Golang提供的并发功能</vt:lpstr>
      <vt:lpstr>协程和通道的关系</vt:lpstr>
      <vt:lpstr>CSP模式（并发+通信）</vt:lpstr>
      <vt:lpstr>并发与并行</vt:lpstr>
      <vt:lpstr>并发 Concurrency</vt:lpstr>
      <vt:lpstr>|&lt; &lt; 9 &gt; &gt;| 分享 ?9 并发真酷！耶，并行了！！不！错了。  当Go语言发布时，很多人区分不了这两者之间的差别。  "我用4个处理器来执行素数筛选程序，但程序执行的更慢了！"   并发 Concurrency将相互独立的执行过程综合到一起的编程技术。  (这里是指通常意义上的执行过程，而不是Linux进程。很难定义。)   并行 Parallelism</vt:lpstr>
      <vt:lpstr>并发 vs. 并行</vt:lpstr>
      <vt:lpstr>并发和并行，关键在于关注点不同</vt:lpstr>
      <vt:lpstr>Concurrency vs Parallelism</vt:lpstr>
      <vt:lpstr>并发和并行的关系</vt:lpstr>
      <vt:lpstr>并发(Concurrency)  vs 并行(Parallelism)</vt:lpstr>
      <vt:lpstr>繁忙的地鼠</vt:lpstr>
      <vt:lpstr>我们的问题</vt:lpstr>
      <vt:lpstr>更多的地鼠！</vt:lpstr>
      <vt:lpstr>更多的地鼠和更多的小推车</vt:lpstr>
      <vt:lpstr>所有东西都增加一倍</vt:lpstr>
      <vt:lpstr>并发组合</vt:lpstr>
      <vt:lpstr>新的工作流程（工作细分）</vt:lpstr>
      <vt:lpstr>更细分工的并发</vt:lpstr>
      <vt:lpstr>结果</vt:lpstr>
      <vt:lpstr>并发过程</vt:lpstr>
      <vt:lpstr>更多的并行！</vt:lpstr>
      <vt:lpstr>它们可以完全不并行</vt:lpstr>
      <vt:lpstr>换一种设计</vt:lpstr>
      <vt:lpstr>让常规的流程并行化</vt:lpstr>
      <vt:lpstr>另外一种方法</vt:lpstr>
      <vt:lpstr>全程优化</vt:lpstr>
      <vt:lpstr>习得</vt:lpstr>
      <vt:lpstr>回到计算机世界</vt:lpstr>
      <vt:lpstr>关于Go语言的一点背景知识</vt:lpstr>
      <vt:lpstr>Go协程(Goroutines)</vt:lpstr>
      <vt:lpstr>Go协程不是线程</vt:lpstr>
      <vt:lpstr>Channels（通道，消息传递）</vt:lpstr>
      <vt:lpstr>Select（多路并发）</vt:lpstr>
      <vt:lpstr>Go语言当真支持并发</vt:lpstr>
      <vt:lpstr>闭包在这里也是重要角色</vt:lpstr>
      <vt:lpstr>一些例子</vt:lpstr>
      <vt:lpstr>启动后台程序</vt:lpstr>
      <vt:lpstr>一个简单的负载均衡的例子(1)</vt:lpstr>
      <vt:lpstr>一个简单的负载均衡的例子(2)</vt:lpstr>
      <vt:lpstr>一个简单的负载均衡的例子(3)</vt:lpstr>
      <vt:lpstr>并发是并行成为可能</vt:lpstr>
      <vt:lpstr>并发简化了同步</vt:lpstr>
      <vt:lpstr>真是太简单了</vt:lpstr>
      <vt:lpstr>负载均衡</vt:lpstr>
      <vt:lpstr>定义负载请求</vt:lpstr>
      <vt:lpstr>负载产生者</vt:lpstr>
      <vt:lpstr>Worker定义</vt:lpstr>
      <vt:lpstr>Worker工作流程</vt:lpstr>
      <vt:lpstr>定义负载均衡器</vt:lpstr>
      <vt:lpstr>负载均衡函数</vt:lpstr>
      <vt:lpstr>储存通道的堆(heap)</vt:lpstr>
      <vt:lpstr>储存通道的堆(heap)</vt:lpstr>
      <vt:lpstr>负载调度-Dispatch</vt:lpstr>
      <vt:lpstr>Completed</vt:lpstr>
      <vt:lpstr>习得  拆分、解耦</vt:lpstr>
      <vt:lpstr>最后一个例子</vt:lpstr>
      <vt:lpstr>查询数据库</vt:lpstr>
      <vt:lpstr>结论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消息通讯与协程</dc:title>
  <dc:creator>郭红俊</dc:creator>
  <cp:lastModifiedBy>郭红俊</cp:lastModifiedBy>
  <cp:revision>520</cp:revision>
  <dcterms:created xsi:type="dcterms:W3CDTF">2013-12-11T08:37:23Z</dcterms:created>
  <dcterms:modified xsi:type="dcterms:W3CDTF">2015-12-25T08:26:27Z</dcterms:modified>
</cp:coreProperties>
</file>