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3" r:id="rId9"/>
    <p:sldId id="268" r:id="rId10"/>
    <p:sldId id="262" r:id="rId11"/>
    <p:sldId id="269" r:id="rId12"/>
    <p:sldId id="270" r:id="rId13"/>
    <p:sldId id="264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35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39B3-77E5-4843-95DF-EEEF259B0069}" type="datetimeFigureOut">
              <a:rPr lang="zh-CN" altLang="en-US" smtClean="0"/>
              <a:t>2014/3/4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A062-644F-458D-8EC1-2B9EAFDF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https://www.ibm.com/developerworks/cn/java/j-lo-servlet/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6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http://blog.csdn.net/woshirongshaolin/article/details/8583414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8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http://www.web-tinker.com/article/20129.html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8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会话劫持</a:t>
            </a:r>
            <a:endParaRPr lang="en-US" altLang="zh-CN" dirty="0" smtClean="0"/>
          </a:p>
          <a:p>
            <a:r>
              <a:rPr lang="en-US" altLang="zh-CN" dirty="0" smtClean="0"/>
              <a:t>http://book.2cto.com/201212/12128.html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所示，受害者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正常的登录网站为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www.buybook.com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，攻击者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通过网络嗅探获得了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中的用户登录信息，这样他就可以模仿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进行登录和操作了，而此时此刻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可能毫无所知。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http://book.51cto.com/art/201212/374028.htm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http://www.cnblogs.com/hyddd/archive/2009/04/09/1432744.html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http://book.2cto.com/201212/12129.html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http://book.2cto.com/201212/12131.html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http://book.2cto.com/201212/12133.html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0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http://book.2cto.com/201212/12134.html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24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实现跨服务器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</a:p>
          <a:p>
            <a:r>
              <a:rPr lang="en-US" altLang="zh-CN" dirty="0" smtClean="0"/>
              <a:t>http://www.lampw3c.com/?p=1407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062-644F-458D-8EC1-2B9EAFDF20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事故案例分析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2014-03-10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3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pic>
        <p:nvPicPr>
          <p:cNvPr id="4098" name="Picture 2" descr="http://pic002.cnblogs.com/img/hyddd/200904/200904091645317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2" y="1500844"/>
            <a:ext cx="9204644" cy="518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案例分析：会话固定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6759" y="1229710"/>
            <a:ext cx="6180082" cy="501868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攻击者</a:t>
            </a:r>
            <a:r>
              <a:rPr lang="en-US" altLang="zh-CN" dirty="0"/>
              <a:t>Bob</a:t>
            </a:r>
            <a:r>
              <a:rPr lang="zh-CN" altLang="en-US" dirty="0"/>
              <a:t>以一个合法的用户身份登录</a:t>
            </a:r>
            <a:r>
              <a:rPr lang="en-US" altLang="zh-CN" dirty="0"/>
              <a:t>www.buybook.com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服务器与</a:t>
            </a:r>
            <a:r>
              <a:rPr lang="en-US" altLang="zh-CN" dirty="0"/>
              <a:t>Bob</a:t>
            </a:r>
            <a:r>
              <a:rPr lang="zh-CN" altLang="en-US" dirty="0"/>
              <a:t>建立了一个会话，</a:t>
            </a:r>
            <a:r>
              <a:rPr lang="en-US" altLang="zh-CN" dirty="0" err="1"/>
              <a:t>sessionid</a:t>
            </a:r>
            <a:r>
              <a:rPr lang="zh-CN" altLang="en-US" dirty="0"/>
              <a:t>为</a:t>
            </a:r>
            <a:r>
              <a:rPr lang="en-US" altLang="zh-CN" dirty="0"/>
              <a:t>1234567</a:t>
            </a:r>
            <a:r>
              <a:rPr lang="zh-CN" altLang="en-US" dirty="0"/>
              <a:t>（这里只是一个示例，大家不要在乎</a:t>
            </a:r>
            <a:r>
              <a:rPr lang="en-US" altLang="zh-CN" dirty="0" err="1"/>
              <a:t>sessionid</a:t>
            </a:r>
            <a:r>
              <a:rPr lang="zh-CN" altLang="en-US" dirty="0"/>
              <a:t>的位数对不对）。</a:t>
            </a:r>
          </a:p>
          <a:p>
            <a:r>
              <a:rPr lang="en-US" altLang="zh-CN" dirty="0"/>
              <a:t>Bob</a:t>
            </a:r>
            <a:r>
              <a:rPr lang="zh-CN" altLang="en-US" dirty="0"/>
              <a:t>构造了一个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http://www.buybook.com/login.jsp?sessionid=1234567</a:t>
            </a:r>
            <a:r>
              <a:rPr lang="zh-CN" altLang="en-US" dirty="0"/>
              <a:t>，发给了受害者</a:t>
            </a:r>
            <a:r>
              <a:rPr lang="en-US" altLang="zh-CN" dirty="0"/>
              <a:t>Alice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不小心打开此链接进行了登录。</a:t>
            </a:r>
          </a:p>
          <a:p>
            <a:r>
              <a:rPr lang="en-US" altLang="zh-CN" dirty="0"/>
              <a:t>Alice</a:t>
            </a:r>
            <a:r>
              <a:rPr lang="zh-CN" altLang="en-US" dirty="0"/>
              <a:t>输入她的合法用户名和密码，注意，由于此时的</a:t>
            </a:r>
            <a:r>
              <a:rPr lang="en-US" altLang="zh-CN" dirty="0" err="1"/>
              <a:t>sessionid</a:t>
            </a:r>
            <a:r>
              <a:rPr lang="zh-CN" altLang="en-US" dirty="0"/>
              <a:t>预先已经被</a:t>
            </a:r>
            <a:r>
              <a:rPr lang="en-US" altLang="zh-CN" dirty="0"/>
              <a:t>Bob</a:t>
            </a:r>
            <a:r>
              <a:rPr lang="zh-CN" altLang="en-US" dirty="0"/>
              <a:t>设置为</a:t>
            </a:r>
            <a:r>
              <a:rPr lang="en-US" altLang="zh-CN" dirty="0"/>
              <a:t>1234567</a:t>
            </a:r>
            <a:r>
              <a:rPr lang="zh-CN" altLang="en-US" dirty="0"/>
              <a:t>了。</a:t>
            </a:r>
          </a:p>
          <a:p>
            <a:r>
              <a:rPr lang="zh-CN" altLang="en-US" dirty="0"/>
              <a:t>这时</a:t>
            </a:r>
            <a:r>
              <a:rPr lang="en-US" altLang="zh-CN" dirty="0"/>
              <a:t>Bob</a:t>
            </a:r>
            <a:r>
              <a:rPr lang="zh-CN" altLang="en-US" dirty="0"/>
              <a:t>如果输入</a:t>
            </a:r>
            <a:r>
              <a:rPr lang="en-US" altLang="zh-CN" dirty="0"/>
              <a:t>http://www.buybook.com/viewprofile.jsp?sessionid=1234567</a:t>
            </a:r>
            <a:r>
              <a:rPr lang="zh-CN" altLang="en-US" dirty="0"/>
              <a:t>，就可以看到</a:t>
            </a:r>
            <a:r>
              <a:rPr lang="en-US" altLang="zh-CN" dirty="0"/>
              <a:t>Alice</a:t>
            </a:r>
            <a:r>
              <a:rPr lang="zh-CN" altLang="en-US" dirty="0"/>
              <a:t>的个人信息（</a:t>
            </a:r>
            <a:r>
              <a:rPr lang="en-US" altLang="zh-CN" dirty="0"/>
              <a:t>profile</a:t>
            </a:r>
            <a:r>
              <a:rPr lang="zh-CN" altLang="en-US" dirty="0"/>
              <a:t>）了，因此</a:t>
            </a:r>
            <a:r>
              <a:rPr lang="en-US" altLang="zh-CN" dirty="0" err="1"/>
              <a:t>sessionid</a:t>
            </a:r>
            <a:r>
              <a:rPr lang="zh-CN" altLang="en-US" dirty="0"/>
              <a:t>此时就是代表了</a:t>
            </a:r>
            <a:r>
              <a:rPr lang="en-US" altLang="zh-CN" dirty="0"/>
              <a:t>Alice</a:t>
            </a:r>
            <a:r>
              <a:rPr lang="zh-CN" altLang="en-US" dirty="0"/>
              <a:t>。</a:t>
            </a:r>
          </a:p>
        </p:txBody>
      </p:sp>
      <p:pic>
        <p:nvPicPr>
          <p:cNvPr id="9218" name="Picture 2" descr="http://www.2cto.com/uploadfile/2012/1224/20121224010535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568833"/>
            <a:ext cx="4879259" cy="413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9548" y="1292774"/>
            <a:ext cx="11587655" cy="52629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一般来说，会话固定可以通过下面几种方式实现。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（1）在URL中注入Session ID，这是最简单的一种方式，当然也最容易被检测到。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（2）用隐藏的表单字节。攻击者可以构造一个很像登录方式的登录表单并设定Session ID，然后诱惑用户登录。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（3）通过跨站脚本用客户端脚本来设定Cookie，如攻击者可以构造一个链接如下：http://www.buybook.com/viewprofile.jsp?p=30&lt;script&gt;document.cookie="sessionid=1234567";&lt;/script&gt;。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（4）通过跨站脚本用&lt;meta&gt;标签进行设定，如攻击者可以构造一个链接如下：http://www. buybook.com/viewprofile.jsp?p=30&lt;meta http-equiv=Set-Cookie content ="sessionid=1234567"&gt;。</a:t>
            </a:r>
          </a:p>
        </p:txBody>
      </p:sp>
      <p:sp>
        <p:nvSpPr>
          <p:cNvPr id="5" name="矩形 4"/>
          <p:cNvSpPr/>
          <p:nvPr/>
        </p:nvSpPr>
        <p:spPr>
          <a:xfrm>
            <a:off x="299548" y="1323763"/>
            <a:ext cx="11587655" cy="5078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如何防治固定会话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一般来说，解决固定会话是相当容易的。最基本的建议就是：一旦用户登录成功以后，马上invalidate用户的会话。具体的步骤如下：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➊ 用户输入用户名和密码。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➋ 系统对用户进行验证通过。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➌ 已有的会话信息如果仍然需要，则转移到一个临时变量中去（请参考➌）。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➍ invalidate 当前的会话（请参考➍）。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➎ 创建一个新的会话（请参考➎）。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➏ 把临时变量中保存的会话信息恢复到新创建的会话中去（请参考➏）。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➐ 用户使用这个新的会话登录到系统中并进行操作。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29949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如何保护你的会话令牌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采用强算法生成</a:t>
            </a:r>
            <a:r>
              <a:rPr lang="en-US" altLang="zh-CN" dirty="0"/>
              <a:t>Session 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/>
              <a:t>定义会话</a:t>
            </a:r>
            <a:r>
              <a:rPr lang="en-US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en-US" dirty="0"/>
              <a:t>定义随机数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定义随机数类，默认的是</a:t>
            </a:r>
            <a:r>
              <a:rPr lang="en-US" altLang="zh-CN" dirty="0" err="1"/>
              <a:t>java.security.SecureRandom</a:t>
            </a:r>
            <a:endParaRPr lang="en-US" altLang="zh-CN" dirty="0" smtClean="0"/>
          </a:p>
          <a:p>
            <a:r>
              <a:rPr lang="zh-CN" altLang="en-US" dirty="0"/>
              <a:t>软硬兼施，会话</a:t>
            </a:r>
            <a:r>
              <a:rPr lang="zh-CN" altLang="en-US" dirty="0" smtClean="0"/>
              <a:t>过期</a:t>
            </a:r>
            <a:endParaRPr lang="en-US" altLang="zh-CN" dirty="0" smtClean="0"/>
          </a:p>
          <a:p>
            <a:pPr lvl="1"/>
            <a:r>
              <a:rPr lang="zh-CN" altLang="en-US" dirty="0"/>
              <a:t>软</a:t>
            </a:r>
            <a:r>
              <a:rPr lang="zh-CN" altLang="en-US" dirty="0" smtClean="0"/>
              <a:t>会话过期</a:t>
            </a:r>
            <a:r>
              <a:rPr lang="zh-CN" altLang="en-US" dirty="0"/>
              <a:t>，它指的是用户在一定的时间内与应用系统没有交互，则会话过期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硬会话过期。它指的是用户登录到系统中经过一定的时间后，不管用户做什么，该会话都会过期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保护你的</a:t>
            </a:r>
            <a:r>
              <a:rPr lang="en-US" altLang="zh-CN" dirty="0" smtClean="0"/>
              <a:t>Cookie</a:t>
            </a:r>
          </a:p>
          <a:p>
            <a:pPr lvl="1"/>
            <a:r>
              <a:rPr lang="en-US" altLang="zh-CN" dirty="0"/>
              <a:t>secure</a:t>
            </a:r>
            <a:r>
              <a:rPr lang="zh-CN" altLang="en-US" dirty="0" smtClean="0"/>
              <a:t>属性，</a:t>
            </a:r>
            <a:r>
              <a:rPr lang="zh-CN" altLang="en-US" dirty="0"/>
              <a:t>声明了它，则说明当前这个</a:t>
            </a:r>
            <a:r>
              <a:rPr lang="en-US" altLang="zh-CN" dirty="0"/>
              <a:t>Cookie</a:t>
            </a:r>
            <a:r>
              <a:rPr lang="zh-CN" altLang="en-US" dirty="0"/>
              <a:t>只会在</a:t>
            </a:r>
            <a:r>
              <a:rPr lang="en-US" altLang="zh-CN" dirty="0"/>
              <a:t>HTTPS</a:t>
            </a:r>
            <a:r>
              <a:rPr lang="zh-CN" altLang="en-US" dirty="0"/>
              <a:t>的链接中进行传递，这样就可以使得攻击者无法很容易地通过分析网络流量来获得会话</a:t>
            </a:r>
            <a:r>
              <a:rPr lang="en-US" altLang="zh-CN" dirty="0"/>
              <a:t>ID</a:t>
            </a:r>
            <a:r>
              <a:rPr lang="zh-CN" altLang="en-US" dirty="0"/>
              <a:t>，从而有效地防治了中间人攻击（</a:t>
            </a:r>
            <a:r>
              <a:rPr lang="en-US" altLang="zh-CN" dirty="0"/>
              <a:t>Man-in-the-Middle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HttpOnly</a:t>
            </a:r>
            <a:r>
              <a:rPr lang="zh-CN" altLang="en-US" dirty="0"/>
              <a:t>这个</a:t>
            </a:r>
            <a:r>
              <a:rPr lang="zh-CN" altLang="en-US" dirty="0" smtClean="0"/>
              <a:t>属性，它</a:t>
            </a:r>
            <a:r>
              <a:rPr lang="zh-CN" altLang="en-US" dirty="0"/>
              <a:t>不允许一些脚本（如</a:t>
            </a:r>
            <a:r>
              <a:rPr lang="en-US" altLang="zh-CN" dirty="0"/>
              <a:t>JavaScript</a:t>
            </a:r>
            <a:r>
              <a:rPr lang="zh-CN" altLang="en-US" dirty="0"/>
              <a:t>等）直接操作</a:t>
            </a:r>
            <a:r>
              <a:rPr lang="en-US" altLang="zh-CN" dirty="0" err="1"/>
              <a:t>document.cookie</a:t>
            </a:r>
            <a:r>
              <a:rPr lang="zh-CN" altLang="en-US" dirty="0"/>
              <a:t>这个</a:t>
            </a:r>
            <a:r>
              <a:rPr lang="en-US" altLang="zh-CN" dirty="0"/>
              <a:t>DOM</a:t>
            </a:r>
            <a:r>
              <a:rPr lang="zh-CN" altLang="en-US" dirty="0"/>
              <a:t>对象，这个属性对于阻止通过</a:t>
            </a:r>
            <a:r>
              <a:rPr lang="en-US" altLang="zh-CN" dirty="0"/>
              <a:t>XSS</a:t>
            </a:r>
            <a:r>
              <a:rPr lang="zh-CN" altLang="en-US" dirty="0"/>
              <a:t>窃取会话</a:t>
            </a:r>
            <a:r>
              <a:rPr lang="en-US" altLang="zh-CN" dirty="0"/>
              <a:t>ID</a:t>
            </a:r>
            <a:r>
              <a:rPr lang="zh-CN" altLang="en-US" dirty="0"/>
              <a:t>是必需的。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en-US" altLang="zh-CN" dirty="0"/>
              <a:t>logout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案例分析：集群情况下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http://www.radixdigit.com/flow/inc/uploads/ckeditor/20120821183647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86" y="1787924"/>
            <a:ext cx="5202896" cy="472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8000.com/uploads/allimg/130806/1-130P6112IE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8" y="1760613"/>
            <a:ext cx="4824247" cy="47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46" y="1515167"/>
            <a:ext cx="9630871" cy="52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6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50231" y="1564199"/>
            <a:ext cx="553388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99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FAQ</a:t>
            </a:r>
            <a:endParaRPr lang="zh-CN" altLang="en-US" sz="19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11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原理分析</a:t>
            </a:r>
            <a:endParaRPr lang="en-US" altLang="zh-CN" dirty="0" smtClean="0"/>
          </a:p>
          <a:p>
            <a:r>
              <a:rPr lang="zh-CN" altLang="en-US" dirty="0" smtClean="0"/>
              <a:t>常见问题介绍</a:t>
            </a:r>
            <a:endParaRPr lang="en-US" altLang="zh-CN" dirty="0" smtClean="0"/>
          </a:p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3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www.ibm.com/developerworks/cn/java/j-lo-servlet/image0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3" y="74341"/>
            <a:ext cx="6206452" cy="662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mg.my.csdn.net/uploads/201302/17/1361103152_8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0" y="1454239"/>
            <a:ext cx="8782362" cy="499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</a:t>
            </a:r>
            <a:r>
              <a:rPr lang="zh-CN" altLang="en-US" dirty="0"/>
              <a:t>禁用</a:t>
            </a:r>
            <a:r>
              <a:rPr lang="en-US" altLang="zh-CN" dirty="0"/>
              <a:t>Cookie</a:t>
            </a:r>
            <a:r>
              <a:rPr lang="zh-CN" altLang="en-US" dirty="0"/>
              <a:t>后的</a:t>
            </a:r>
            <a:r>
              <a:rPr lang="en-US" altLang="zh-CN" dirty="0"/>
              <a:t>session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608" y="2052919"/>
            <a:ext cx="11556124" cy="95829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=‘/day07/SessionDemo5_1;jsessionid=3613F771F7B03EA9AAB19B9B94BD4555’&gt;</a:t>
            </a:r>
            <a:r>
              <a:rPr lang="zh-CN" altLang="en-US" dirty="0"/>
              <a:t>购买</a:t>
            </a:r>
            <a:r>
              <a:rPr lang="en-US" altLang="zh-CN" dirty="0"/>
              <a:t>&lt;/a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=‘/</a:t>
            </a:r>
            <a:r>
              <a:rPr lang="en-US" altLang="zh-CN" dirty="0">
                <a:latin typeface="Candara" panose="020E0502030303020204" pitchFamily="34" charset="0"/>
              </a:rPr>
              <a:t>day07/SessionDemo5_2;jsessionid=3613F771F7B03EA9AAB19B9B94BD4555</a:t>
            </a:r>
            <a:r>
              <a:rPr lang="en-US" altLang="zh-CN" dirty="0"/>
              <a:t>’&gt;</a:t>
            </a:r>
            <a:r>
              <a:rPr lang="zh-CN" altLang="en-US" dirty="0"/>
              <a:t>结账</a:t>
            </a:r>
            <a:r>
              <a:rPr lang="en-US" altLang="zh-CN" dirty="0"/>
              <a:t>&lt;/a&gt;</a:t>
            </a:r>
            <a:endParaRPr lang="zh-CN" altLang="en-US" dirty="0"/>
          </a:p>
        </p:txBody>
      </p:sp>
      <p:pic>
        <p:nvPicPr>
          <p:cNvPr id="2050" name="Picture 2" descr="http://img.my.csdn.net/uploads/201302/16/1361014112_34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8" y="3590706"/>
            <a:ext cx="11556124" cy="183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哪些环节可能会出问题？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err="1" smtClean="0"/>
              <a:t>jsessionid</a:t>
            </a:r>
            <a:r>
              <a:rPr lang="zh-CN" altLang="en-US" dirty="0" smtClean="0"/>
              <a:t>被截获和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攻击的风险；</a:t>
            </a:r>
            <a:endParaRPr lang="en-US" altLang="zh-CN" dirty="0" smtClean="0"/>
          </a:p>
          <a:p>
            <a:r>
              <a:rPr lang="zh-CN" altLang="en-US" dirty="0" smtClean="0"/>
              <a:t>切换用户后，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不变问题</a:t>
            </a:r>
            <a:endParaRPr lang="en-US" altLang="zh-CN" dirty="0" smtClean="0"/>
          </a:p>
          <a:p>
            <a:r>
              <a:rPr lang="zh-CN" altLang="en-US" dirty="0" smtClean="0"/>
              <a:t>多服务器集群后，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丢失问题，以及服务器负载不均问题；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 descr="http://img.my.csdn.net/uploads/201301/05/1357373060_6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72" y="3441441"/>
            <a:ext cx="5293252" cy="31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案例分析：切换用户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不变问题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www.web-tinker.com/pictures/6448f4bb3701af6c4c762610b0b5756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34" y="2630323"/>
            <a:ext cx="2667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案例分析：会话劫持</a:t>
            </a:r>
            <a:endParaRPr lang="zh-CN" altLang="en-US" dirty="0"/>
          </a:p>
        </p:txBody>
      </p:sp>
      <p:pic>
        <p:nvPicPr>
          <p:cNvPr id="5122" name="Picture 2" descr="http://images.51cto.com/files/uploadimg/20121224/125841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73" y="1853248"/>
            <a:ext cx="363809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989731" y="1542844"/>
            <a:ext cx="65348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图所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示，受害者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正常的登录网站为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www.buybook.com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，此时她的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Session 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，攻击者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通过网络嗅探获得了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Session ID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Cookie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中的用户登录信息，这样他就可以模仿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进行登录和操作了，而此时此刻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可能毫无所知。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9731" y="3951129"/>
            <a:ext cx="67398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最常见的获取Session ID的方式就是XSS。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XSS 全称(Cross Site Scripting) 跨站脚本攻击， 是Web程序中最常见的漏洞。指攻击者在网页中嵌入客户端脚本(例如JavaScript), 当用户浏览此网页时，脚本就会在用户的浏览器上执行，从而达到攻击者的目的.  比如获取用户的Cookie，导航到恶意网站,携带木马等。</a:t>
            </a:r>
          </a:p>
        </p:txBody>
      </p:sp>
    </p:spTree>
    <p:extLst>
      <p:ext uri="{BB962C8B-B14F-4D97-AF65-F5344CB8AC3E}">
        <p14:creationId xmlns:p14="http://schemas.microsoft.com/office/powerpoint/2010/main" val="38838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永远不过期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998</Words>
  <Application>Microsoft Office PowerPoint</Application>
  <PresentationFormat>宽屏</PresentationFormat>
  <Paragraphs>91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华文楷体</vt:lpstr>
      <vt:lpstr>宋体</vt:lpstr>
      <vt:lpstr>Arial</vt:lpstr>
      <vt:lpstr>Calibri</vt:lpstr>
      <vt:lpstr>Candara</vt:lpstr>
      <vt:lpstr>Century Gothic</vt:lpstr>
      <vt:lpstr>Wingdings 3</vt:lpstr>
      <vt:lpstr>离子</vt:lpstr>
      <vt:lpstr>Session事故案例分析</vt:lpstr>
      <vt:lpstr>目录</vt:lpstr>
      <vt:lpstr>PowerPoint 演示文稿</vt:lpstr>
      <vt:lpstr>Session实现原理</vt:lpstr>
      <vt:lpstr>IE禁用Cookie后的session处理</vt:lpstr>
      <vt:lpstr>Session哪些环节可能会出问题？</vt:lpstr>
      <vt:lpstr>案例分析：切换用户Session不变问题</vt:lpstr>
      <vt:lpstr>案例分析：会话劫持</vt:lpstr>
      <vt:lpstr>案例分析：Session永远不过期</vt:lpstr>
      <vt:lpstr>案例分析：CSRF攻击</vt:lpstr>
      <vt:lpstr>案例分析：会话固定</vt:lpstr>
      <vt:lpstr>如何保护你的会话令牌</vt:lpstr>
      <vt:lpstr>案例分析：集群情况下Session</vt:lpstr>
      <vt:lpstr>编码规范</vt:lpstr>
      <vt:lpstr>PowerPoint 演示文稿</vt:lpstr>
    </vt:vector>
  </TitlesOfParts>
  <Company>cyou.com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Session事故案例分析</dc:title>
  <dc:creator>郭红俊</dc:creator>
  <cp:lastModifiedBy>郭红俊</cp:lastModifiedBy>
  <cp:revision>52</cp:revision>
  <dcterms:created xsi:type="dcterms:W3CDTF">2014-03-04T01:51:46Z</dcterms:created>
  <dcterms:modified xsi:type="dcterms:W3CDTF">2014-03-04T08:32:26Z</dcterms:modified>
</cp:coreProperties>
</file>