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3" r:id="rId3"/>
    <p:sldId id="258" r:id="rId4"/>
    <p:sldId id="260" r:id="rId5"/>
    <p:sldId id="261" r:id="rId6"/>
    <p:sldId id="262" r:id="rId7"/>
    <p:sldId id="259" r:id="rId8"/>
    <p:sldId id="268" r:id="rId9"/>
    <p:sldId id="264" r:id="rId10"/>
    <p:sldId id="267" r:id="rId11"/>
    <p:sldId id="266"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snapToGrid="0" snapToObjects="1">
      <p:cViewPr varScale="1">
        <p:scale>
          <a:sx n="93" d="100"/>
          <a:sy n="93" d="100"/>
        </p:scale>
        <p:origin x="166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5CAED5-394F-E941-8905-2F3D49560E04}" type="datetimeFigureOut">
              <a:rPr lang="en-US" smtClean="0"/>
              <a:t>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57E21E-0CD6-CA4F-8813-2F285B641422}" type="slidenum">
              <a:rPr lang="en-US" smtClean="0"/>
              <a:t>‹#›</a:t>
            </a:fld>
            <a:endParaRPr lang="en-US"/>
          </a:p>
        </p:txBody>
      </p:sp>
    </p:spTree>
    <p:extLst>
      <p:ext uri="{BB962C8B-B14F-4D97-AF65-F5344CB8AC3E}">
        <p14:creationId xmlns:p14="http://schemas.microsoft.com/office/powerpoint/2010/main" val="42219297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www.useopen.net</a:t>
            </a:r>
            <a:r>
              <a:rPr lang="en-US" dirty="0" smtClean="0"/>
              <a:t>/blog/2015/</a:t>
            </a:r>
            <a:r>
              <a:rPr lang="en-US" dirty="0" err="1" smtClean="0"/>
              <a:t>rpc-performance.html</a:t>
            </a:r>
            <a:endParaRPr lang="en-US" dirty="0" smtClean="0"/>
          </a:p>
          <a:p>
            <a:r>
              <a:rPr lang="en-US" dirty="0" smtClean="0"/>
              <a:t>http://</a:t>
            </a:r>
            <a:r>
              <a:rPr lang="en-US" dirty="0" err="1" smtClean="0"/>
              <a:t>chengxu.org</a:t>
            </a:r>
            <a:r>
              <a:rPr lang="en-US" smtClean="0"/>
              <a:t>/p/440.html</a:t>
            </a:r>
          </a:p>
          <a:p>
            <a:endParaRPr lang="en-US"/>
          </a:p>
        </p:txBody>
      </p:sp>
      <p:sp>
        <p:nvSpPr>
          <p:cNvPr id="4" name="Slide Number Placeholder 3"/>
          <p:cNvSpPr>
            <a:spLocks noGrp="1"/>
          </p:cNvSpPr>
          <p:nvPr>
            <p:ph type="sldNum" sz="quarter" idx="10"/>
          </p:nvPr>
        </p:nvSpPr>
        <p:spPr/>
        <p:txBody>
          <a:bodyPr/>
          <a:lstStyle/>
          <a:p>
            <a:fld id="{2057E21E-0CD6-CA4F-8813-2F285B641422}" type="slidenum">
              <a:rPr lang="en-US" smtClean="0"/>
              <a:t>2</a:t>
            </a:fld>
            <a:endParaRPr lang="en-US"/>
          </a:p>
        </p:txBody>
      </p:sp>
    </p:spTree>
    <p:extLst>
      <p:ext uri="{BB962C8B-B14F-4D97-AF65-F5344CB8AC3E}">
        <p14:creationId xmlns:p14="http://schemas.microsoft.com/office/powerpoint/2010/main" val="323395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www.infoq.com</a:t>
            </a:r>
            <a:r>
              <a:rPr lang="en-US" dirty="0" smtClean="0"/>
              <a:t>/</a:t>
            </a:r>
            <a:r>
              <a:rPr lang="en-US" dirty="0" err="1" smtClean="0"/>
              <a:t>cn</a:t>
            </a:r>
            <a:r>
              <a:rPr lang="en-US" dirty="0" smtClean="0"/>
              <a:t>/news/2015/03/grpc-google-http2-protobuf</a:t>
            </a:r>
            <a:endParaRPr lang="en-US" dirty="0"/>
          </a:p>
        </p:txBody>
      </p:sp>
      <p:sp>
        <p:nvSpPr>
          <p:cNvPr id="4" name="Slide Number Placeholder 3"/>
          <p:cNvSpPr>
            <a:spLocks noGrp="1"/>
          </p:cNvSpPr>
          <p:nvPr>
            <p:ph type="sldNum" sz="quarter" idx="10"/>
          </p:nvPr>
        </p:nvSpPr>
        <p:spPr/>
        <p:txBody>
          <a:bodyPr/>
          <a:lstStyle/>
          <a:p>
            <a:fld id="{2057E21E-0CD6-CA4F-8813-2F285B641422}" type="slidenum">
              <a:rPr lang="en-US" smtClean="0"/>
              <a:t>3</a:t>
            </a:fld>
            <a:endParaRPr lang="en-US"/>
          </a:p>
        </p:txBody>
      </p:sp>
    </p:spTree>
    <p:extLst>
      <p:ext uri="{BB962C8B-B14F-4D97-AF65-F5344CB8AC3E}">
        <p14:creationId xmlns:p14="http://schemas.microsoft.com/office/powerpoint/2010/main" val="56428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www.cnblogs.com</a:t>
            </a:r>
            <a:r>
              <a:rPr kumimoji="1" lang="en-US" altLang="zh-CN" dirty="0" smtClean="0"/>
              <a:t>/ghj1976/p/4659858.html</a:t>
            </a:r>
            <a:endParaRPr kumimoji="1" lang="zh-CN" altLang="en-US" dirty="0"/>
          </a:p>
        </p:txBody>
      </p:sp>
      <p:sp>
        <p:nvSpPr>
          <p:cNvPr id="4" name="幻灯片编号占位符 3"/>
          <p:cNvSpPr>
            <a:spLocks noGrp="1"/>
          </p:cNvSpPr>
          <p:nvPr>
            <p:ph type="sldNum" sz="quarter" idx="10"/>
          </p:nvPr>
        </p:nvSpPr>
        <p:spPr/>
        <p:txBody>
          <a:bodyPr/>
          <a:lstStyle/>
          <a:p>
            <a:fld id="{2057E21E-0CD6-CA4F-8813-2F285B641422}" type="slidenum">
              <a:rPr lang="en-US" smtClean="0"/>
              <a:t>11</a:t>
            </a:fld>
            <a:endParaRPr lang="en-US"/>
          </a:p>
        </p:txBody>
      </p:sp>
    </p:spTree>
    <p:extLst>
      <p:ext uri="{BB962C8B-B14F-4D97-AF65-F5344CB8AC3E}">
        <p14:creationId xmlns:p14="http://schemas.microsoft.com/office/powerpoint/2010/main" val="1277375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ltLang="zh-CN"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2/4/16</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t>2/4/16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t>2/4/16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t>2/4/16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2/4/16</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fld id="{48D92626-37D2-4832-BF7A-BC283494A20D}" type="datetimeFigureOut">
              <a:rPr lang="en-US" smtClean="0"/>
              <a:t>2/4/16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fld id="{48D92626-37D2-4832-BF7A-BC283494A20D}" type="datetimeFigureOut">
              <a:rPr lang="en-US" smtClean="0"/>
              <a:t>2/4/16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D92626-37D2-4832-BF7A-BC283494A20D}" type="datetimeFigureOut">
              <a:rPr lang="en-US" smtClean="0"/>
              <a:t>2/4/16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D92626-37D2-4832-BF7A-BC283494A20D}" type="datetimeFigureOut">
              <a:rPr lang="en-US" smtClean="0"/>
              <a:t>2/4/16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2/4/16</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ltLang="zh-CN" smtClean="0">
                <a:solidFill>
                  <a:schemeClr val="lt1"/>
                </a:solidFill>
                <a:latin typeface="+mn-lt"/>
                <a:ea typeface="+mn-ea"/>
                <a:cs typeface="+mn-cs"/>
              </a:rPr>
              <a:t>Drag picture to placeholder or click icon to add</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2/4/16</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t>2/4/16</a:t>
            </a:fld>
            <a:endParaRPr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t>‹#›</a:t>
            </a:fld>
            <a:endParaRPr kumimoji="0" lang="en-US" sz="1600" b="1" dirty="0">
              <a:solidFill>
                <a:schemeClr val="tx2">
                  <a:shade val="90000"/>
                </a:schemeClr>
              </a:solidFill>
              <a:effectLst/>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eibo.com/ghj197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hprose.com/" TargetMode="External"/><Relationship Id="rId4" Type="http://schemas.openxmlformats.org/officeDocument/2006/relationships/hyperlink" Target="http://dubbo.io/"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gRPC</a:t>
            </a:r>
            <a:r>
              <a:rPr lang="zh-CN" altLang="en-US" dirty="0" smtClean="0"/>
              <a:t>简介</a:t>
            </a:r>
            <a:endParaRPr lang="en-US" dirty="0"/>
          </a:p>
        </p:txBody>
      </p:sp>
      <p:sp>
        <p:nvSpPr>
          <p:cNvPr id="3" name="Subtitle 2"/>
          <p:cNvSpPr>
            <a:spLocks noGrp="1"/>
          </p:cNvSpPr>
          <p:nvPr>
            <p:ph type="subTitle" idx="1"/>
          </p:nvPr>
        </p:nvSpPr>
        <p:spPr/>
        <p:txBody>
          <a:bodyPr/>
          <a:lstStyle/>
          <a:p>
            <a:r>
              <a:rPr lang="zh-CN" altLang="en-US" dirty="0" smtClean="0"/>
              <a:t>郭红俊</a:t>
            </a:r>
            <a:endParaRPr lang="en-US" altLang="zh-CN" dirty="0" smtClean="0"/>
          </a:p>
          <a:p>
            <a:r>
              <a:rPr lang="en-US" altLang="zh-CN" dirty="0">
                <a:hlinkClick r:id="rId2"/>
              </a:rPr>
              <a:t>http://weibo.com/</a:t>
            </a:r>
            <a:r>
              <a:rPr lang="en-US" altLang="zh-CN" dirty="0" smtClean="0">
                <a:hlinkClick r:id="rId2"/>
              </a:rPr>
              <a:t>ghj1976</a:t>
            </a:r>
            <a:r>
              <a:rPr lang="en-US" altLang="zh-CN" dirty="0" smtClean="0"/>
              <a:t> </a:t>
            </a:r>
            <a:endParaRPr lang="zh-CN" altLang="en-US" dirty="0"/>
          </a:p>
        </p:txBody>
      </p:sp>
    </p:spTree>
    <p:extLst>
      <p:ext uri="{BB962C8B-B14F-4D97-AF65-F5344CB8AC3E}">
        <p14:creationId xmlns:p14="http://schemas.microsoft.com/office/powerpoint/2010/main" val="83265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Protocol Buffers 3</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见另外一个</a:t>
            </a:r>
            <a:r>
              <a:rPr kumimoji="1" lang="en-US" altLang="zh-CN" dirty="0" err="1" smtClean="0"/>
              <a:t>ppt</a:t>
            </a:r>
            <a:endParaRPr kumimoji="1" lang="zh-CN" altLang="en-US" dirty="0" smtClean="0"/>
          </a:p>
          <a:p>
            <a:r>
              <a:rPr kumimoji="1" lang="en-US" altLang="zh-CN" dirty="0" err="1" smtClean="0"/>
              <a:t>Json</a:t>
            </a:r>
            <a:r>
              <a:rPr kumimoji="1" lang="zh-CN" altLang="en-US" dirty="0" smtClean="0"/>
              <a:t>、</a:t>
            </a:r>
            <a:r>
              <a:rPr kumimoji="1" lang="en-US" altLang="zh-CN" dirty="0" smtClean="0"/>
              <a:t>map</a:t>
            </a:r>
            <a:r>
              <a:rPr kumimoji="1" lang="zh-CN" altLang="en-US" dirty="0" smtClean="0"/>
              <a:t>、</a:t>
            </a:r>
            <a:r>
              <a:rPr kumimoji="1" lang="en-US" altLang="zh-CN" dirty="0" smtClean="0"/>
              <a:t>RPC</a:t>
            </a:r>
            <a:r>
              <a:rPr kumimoji="1" lang="zh-CN" altLang="en-US" dirty="0" smtClean="0"/>
              <a:t>、</a:t>
            </a:r>
            <a:r>
              <a:rPr kumimoji="1" lang="en-US" altLang="zh-CN" dirty="0" smtClean="0"/>
              <a:t>1M</a:t>
            </a:r>
            <a:r>
              <a:rPr kumimoji="1" lang="zh-CN" altLang="en-US" dirty="0" smtClean="0"/>
              <a:t>大小</a:t>
            </a:r>
            <a:endParaRPr kumimoji="1" lang="zh-CN" altLang="en-US" dirty="0"/>
          </a:p>
        </p:txBody>
      </p:sp>
    </p:spTree>
    <p:extLst>
      <p:ext uri="{BB962C8B-B14F-4D97-AF65-F5344CB8AC3E}">
        <p14:creationId xmlns:p14="http://schemas.microsoft.com/office/powerpoint/2010/main" val="130386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gRPC</a:t>
            </a:r>
            <a:r>
              <a:rPr lang="zh-CN" altLang="en-US" dirty="0" smtClean="0"/>
              <a:t> 的</a:t>
            </a:r>
            <a:r>
              <a:rPr lang="en-US" altLang="zh-CN" dirty="0" err="1" smtClean="0"/>
              <a:t>RoadMap</a:t>
            </a:r>
            <a:endParaRPr lang="en-US" dirty="0"/>
          </a:p>
        </p:txBody>
      </p:sp>
      <p:sp>
        <p:nvSpPr>
          <p:cNvPr id="5" name="Content Placeholder 4"/>
          <p:cNvSpPr>
            <a:spLocks noGrp="1"/>
          </p:cNvSpPr>
          <p:nvPr>
            <p:ph idx="1"/>
          </p:nvPr>
        </p:nvSpPr>
        <p:spPr/>
        <p:txBody>
          <a:bodyPr/>
          <a:lstStyle/>
          <a:p>
            <a:r>
              <a:rPr lang="en-US" altLang="zh-CN" dirty="0" smtClean="0"/>
              <a:t>HTTP2</a:t>
            </a:r>
            <a:r>
              <a:rPr lang="zh-CN" altLang="en-US" dirty="0" smtClean="0"/>
              <a:t>   </a:t>
            </a:r>
            <a:r>
              <a:rPr lang="en-US" altLang="zh-CN" dirty="0" smtClean="0"/>
              <a:t>2015-05</a:t>
            </a:r>
            <a:endParaRPr lang="zh-CN" altLang="en-US" dirty="0" smtClean="0"/>
          </a:p>
          <a:p>
            <a:r>
              <a:rPr lang="en-US" altLang="zh-CN" dirty="0" err="1" smtClean="0"/>
              <a:t>ProtoBuf</a:t>
            </a:r>
            <a:r>
              <a:rPr lang="zh-CN" altLang="en-US" dirty="0" smtClean="0"/>
              <a:t>  </a:t>
            </a:r>
            <a:r>
              <a:rPr lang="hu-HU" altLang="zh-CN" dirty="0"/>
              <a:t>3.0.0-beta-1 (</a:t>
            </a:r>
            <a:r>
              <a:rPr lang="hu-HU" altLang="zh-CN" dirty="0" smtClean="0"/>
              <a:t>2015-08-27</a:t>
            </a:r>
            <a:r>
              <a:rPr lang="en-US" altLang="zh-CN" dirty="0" smtClean="0"/>
              <a:t>)</a:t>
            </a:r>
          </a:p>
          <a:p>
            <a:r>
              <a:rPr lang="en-US" dirty="0" err="1" smtClean="0"/>
              <a:t>Nginx</a:t>
            </a:r>
            <a:r>
              <a:rPr lang="en-US" dirty="0" smtClean="0"/>
              <a:t> </a:t>
            </a:r>
            <a:r>
              <a:rPr lang="hr-HR" altLang="zh-CN" dirty="0" smtClean="0"/>
              <a:t>1.9.5 2015-09</a:t>
            </a:r>
          </a:p>
          <a:p>
            <a:r>
              <a:rPr lang="en-US" altLang="zh-CN" dirty="0" err="1" smtClean="0"/>
              <a:t>gRPC</a:t>
            </a:r>
            <a:endParaRPr lang="en-US" altLang="zh-CN" dirty="0" smtClean="0"/>
          </a:p>
          <a:p>
            <a:pPr lvl="1"/>
            <a:r>
              <a:rPr lang="en-US" altLang="zh-CN" dirty="0" smtClean="0"/>
              <a:t>The </a:t>
            </a:r>
            <a:r>
              <a:rPr lang="en-US" altLang="zh-CN" dirty="0"/>
              <a:t>C based </a:t>
            </a:r>
            <a:r>
              <a:rPr lang="en-US" altLang="zh-CN" dirty="0" err="1"/>
              <a:t>gRPC</a:t>
            </a:r>
            <a:r>
              <a:rPr lang="en-US" altLang="zh-CN" dirty="0"/>
              <a:t> (C++, </a:t>
            </a:r>
            <a:r>
              <a:rPr lang="en-US" altLang="zh-CN" dirty="0" err="1"/>
              <a:t>Node.js</a:t>
            </a:r>
            <a:r>
              <a:rPr lang="en-US" altLang="zh-CN" dirty="0"/>
              <a:t>, Python, Ruby, Objective-C, PHP, C</a:t>
            </a:r>
            <a:r>
              <a:rPr lang="en-US" altLang="zh-CN" dirty="0" smtClean="0"/>
              <a:t>#)  0.11.1 2015-09-24</a:t>
            </a:r>
          </a:p>
          <a:p>
            <a:pPr lvl="1"/>
            <a:r>
              <a:rPr lang="en-US" dirty="0" err="1" smtClean="0"/>
              <a:t>gRPC</a:t>
            </a:r>
            <a:r>
              <a:rPr lang="en-US" dirty="0" smtClean="0"/>
              <a:t>-Java  0.9.0 2015-09-18</a:t>
            </a:r>
          </a:p>
          <a:p>
            <a:pPr lvl="1"/>
            <a:r>
              <a:rPr lang="en-US" dirty="0" err="1" smtClean="0"/>
              <a:t>gRPC</a:t>
            </a:r>
            <a:r>
              <a:rPr lang="en-US" dirty="0" smtClean="0"/>
              <a:t>-go Beta</a:t>
            </a:r>
            <a:endParaRPr lang="en-US" dirty="0"/>
          </a:p>
        </p:txBody>
      </p:sp>
    </p:spTree>
    <p:extLst>
      <p:ext uri="{BB962C8B-B14F-4D97-AF65-F5344CB8AC3E}">
        <p14:creationId xmlns:p14="http://schemas.microsoft.com/office/powerpoint/2010/main" val="3237116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4" y="1665060"/>
            <a:ext cx="3095253" cy="42766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922819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开源的</a:t>
            </a:r>
            <a:r>
              <a:rPr lang="en-US" altLang="zh-CN" dirty="0" smtClean="0"/>
              <a:t>RPC</a:t>
            </a:r>
            <a:r>
              <a:rPr lang="zh-CN" altLang="en-US" dirty="0" smtClean="0"/>
              <a:t>框架</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en-US" altLang="zh-CN" dirty="0" err="1" smtClean="0"/>
              <a:t>h</a:t>
            </a:r>
            <a:r>
              <a:rPr lang="en-US" dirty="0" err="1" smtClean="0"/>
              <a:t>prose</a:t>
            </a:r>
            <a:endParaRPr lang="en-US" dirty="0" smtClean="0"/>
          </a:p>
          <a:p>
            <a:pPr lvl="1">
              <a:lnSpc>
                <a:spcPct val="150000"/>
              </a:lnSpc>
            </a:pPr>
            <a:r>
              <a:rPr lang="zh-TW" altLang="en-US" dirty="0"/>
              <a:t>轻量级、跨语言、跨平台、无侵入式、高性能动态远程对象调用引擎库。</a:t>
            </a:r>
            <a:r>
              <a:rPr lang="en-US" dirty="0" smtClean="0"/>
              <a:t> </a:t>
            </a:r>
            <a:r>
              <a:rPr lang="en-US" dirty="0">
                <a:hlinkClick r:id="rId3"/>
              </a:rPr>
              <a:t>http://hprose.com</a:t>
            </a:r>
            <a:r>
              <a:rPr lang="en-US" dirty="0" smtClean="0">
                <a:hlinkClick r:id="rId3"/>
              </a:rPr>
              <a:t>/</a:t>
            </a:r>
            <a:r>
              <a:rPr lang="en-US" dirty="0" smtClean="0"/>
              <a:t>   </a:t>
            </a:r>
            <a:r>
              <a:rPr lang="en-US" altLang="zh-CN" dirty="0" smtClean="0"/>
              <a:t>Google </a:t>
            </a:r>
            <a:r>
              <a:rPr lang="zh-CN" altLang="en-US" dirty="0" smtClean="0"/>
              <a:t>搜索结果：</a:t>
            </a:r>
            <a:r>
              <a:rPr lang="en-US" altLang="zh-CN" dirty="0" smtClean="0"/>
              <a:t> </a:t>
            </a:r>
            <a:r>
              <a:rPr lang="en-US" altLang="zh-TW" dirty="0" smtClean="0"/>
              <a:t>23,800</a:t>
            </a:r>
          </a:p>
          <a:p>
            <a:pPr>
              <a:lnSpc>
                <a:spcPct val="150000"/>
              </a:lnSpc>
            </a:pPr>
            <a:r>
              <a:rPr lang="en-US" dirty="0" err="1" smtClean="0"/>
              <a:t>gRPC</a:t>
            </a:r>
            <a:endParaRPr lang="en-US" dirty="0" smtClean="0"/>
          </a:p>
          <a:p>
            <a:pPr lvl="1">
              <a:lnSpc>
                <a:spcPct val="150000"/>
              </a:lnSpc>
            </a:pPr>
            <a:r>
              <a:rPr lang="en-US" altLang="zh-CN" dirty="0" smtClean="0"/>
              <a:t>Google </a:t>
            </a:r>
            <a:r>
              <a:rPr lang="zh-CN" altLang="en-US" dirty="0" smtClean="0"/>
              <a:t>搜索结果：</a:t>
            </a:r>
            <a:r>
              <a:rPr lang="en-US" altLang="zh-CN" dirty="0" smtClean="0"/>
              <a:t>278,000</a:t>
            </a:r>
          </a:p>
          <a:p>
            <a:pPr>
              <a:lnSpc>
                <a:spcPct val="150000"/>
              </a:lnSpc>
            </a:pPr>
            <a:r>
              <a:rPr lang="en-US" dirty="0" err="1" smtClean="0"/>
              <a:t>Dubbo</a:t>
            </a:r>
            <a:r>
              <a:rPr lang="zh-CN" altLang="en-US" dirty="0" smtClean="0"/>
              <a:t>（</a:t>
            </a:r>
            <a:r>
              <a:rPr lang="en-US" altLang="zh-CN" smtClean="0"/>
              <a:t>dubbox</a:t>
            </a:r>
            <a:r>
              <a:rPr lang="zh-CN" altLang="en-US" smtClean="0"/>
              <a:t>）</a:t>
            </a:r>
            <a:endParaRPr lang="en-US" dirty="0" smtClean="0"/>
          </a:p>
          <a:p>
            <a:pPr lvl="1">
              <a:lnSpc>
                <a:spcPct val="150000"/>
              </a:lnSpc>
            </a:pPr>
            <a:r>
              <a:rPr lang="en-US" dirty="0">
                <a:hlinkClick r:id="rId4"/>
              </a:rPr>
              <a:t>http://dubbo.io</a:t>
            </a:r>
            <a:r>
              <a:rPr lang="en-US" dirty="0" smtClean="0">
                <a:hlinkClick r:id="rId4"/>
              </a:rPr>
              <a:t>/</a:t>
            </a:r>
            <a:r>
              <a:rPr lang="en-US" dirty="0" smtClean="0"/>
              <a:t> </a:t>
            </a:r>
          </a:p>
          <a:p>
            <a:pPr>
              <a:lnSpc>
                <a:spcPct val="150000"/>
              </a:lnSpc>
            </a:pPr>
            <a:r>
              <a:rPr lang="en-US" altLang="zh-CN" dirty="0" smtClean="0"/>
              <a:t>thrift</a:t>
            </a:r>
          </a:p>
          <a:p>
            <a:pPr lvl="1">
              <a:lnSpc>
                <a:spcPct val="150000"/>
              </a:lnSpc>
            </a:pPr>
            <a:endParaRPr lang="en-US" altLang="zh-CN" dirty="0" smtClean="0"/>
          </a:p>
          <a:p>
            <a:pPr>
              <a:lnSpc>
                <a:spcPct val="150000"/>
              </a:lnSpc>
            </a:pPr>
            <a:endParaRPr lang="en-US" dirty="0" smtClean="0"/>
          </a:p>
          <a:p>
            <a:pPr>
              <a:lnSpc>
                <a:spcPct val="150000"/>
              </a:lnSpc>
            </a:pPr>
            <a:endParaRPr lang="en-US" dirty="0" smtClean="0"/>
          </a:p>
          <a:p>
            <a:pPr>
              <a:lnSpc>
                <a:spcPct val="150000"/>
              </a:lnSpc>
            </a:pPr>
            <a:endParaRPr lang="en-US" dirty="0"/>
          </a:p>
        </p:txBody>
      </p:sp>
    </p:spTree>
    <p:extLst>
      <p:ext uri="{BB962C8B-B14F-4D97-AF65-F5344CB8AC3E}">
        <p14:creationId xmlns:p14="http://schemas.microsoft.com/office/powerpoint/2010/main" val="408062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简介</a:t>
            </a:r>
            <a:endParaRPr lang="en-US" dirty="0"/>
          </a:p>
        </p:txBody>
      </p:sp>
      <p:sp>
        <p:nvSpPr>
          <p:cNvPr id="3" name="Content Placeholder 2"/>
          <p:cNvSpPr>
            <a:spLocks noGrp="1"/>
          </p:cNvSpPr>
          <p:nvPr>
            <p:ph idx="1"/>
          </p:nvPr>
        </p:nvSpPr>
        <p:spPr/>
        <p:txBody>
          <a:bodyPr/>
          <a:lstStyle/>
          <a:p>
            <a:pPr marL="0" indent="0">
              <a:lnSpc>
                <a:spcPct val="150000"/>
              </a:lnSpc>
              <a:buNone/>
            </a:pPr>
            <a:r>
              <a:rPr lang="en-US" altLang="zh-TW" dirty="0" smtClean="0"/>
              <a:t>        </a:t>
            </a:r>
            <a:r>
              <a:rPr lang="en-US" altLang="zh-TW" dirty="0" err="1" smtClean="0"/>
              <a:t>gRPC</a:t>
            </a:r>
            <a:r>
              <a:rPr lang="zh-TW" altLang="en-US" dirty="0"/>
              <a:t>是一个</a:t>
            </a:r>
            <a:r>
              <a:rPr lang="zh-TW" altLang="en-US" dirty="0">
                <a:solidFill>
                  <a:srgbClr val="FFFF00"/>
                </a:solidFill>
              </a:rPr>
              <a:t>高性能、通用</a:t>
            </a:r>
            <a:r>
              <a:rPr lang="zh-TW" altLang="en-US" dirty="0"/>
              <a:t>的</a:t>
            </a:r>
            <a:r>
              <a:rPr lang="zh-TW" altLang="en-US" dirty="0">
                <a:solidFill>
                  <a:srgbClr val="FFFF00"/>
                </a:solidFill>
              </a:rPr>
              <a:t>开源</a:t>
            </a:r>
            <a:r>
              <a:rPr lang="en-US" altLang="zh-TW" dirty="0">
                <a:solidFill>
                  <a:srgbClr val="FFFF00"/>
                </a:solidFill>
              </a:rPr>
              <a:t>RPC</a:t>
            </a:r>
            <a:r>
              <a:rPr lang="zh-TW" altLang="en-US" dirty="0"/>
              <a:t>框架，其由</a:t>
            </a:r>
            <a:r>
              <a:rPr lang="en-US" altLang="zh-TW" dirty="0"/>
              <a:t>Google</a:t>
            </a:r>
            <a:r>
              <a:rPr lang="zh-TW" altLang="en-US" dirty="0"/>
              <a:t>主要</a:t>
            </a:r>
            <a:r>
              <a:rPr lang="zh-TW" altLang="en-US" dirty="0">
                <a:solidFill>
                  <a:srgbClr val="FFFF00"/>
                </a:solidFill>
              </a:rPr>
              <a:t>面向移动应用开发</a:t>
            </a:r>
            <a:r>
              <a:rPr lang="zh-TW" altLang="en-US" dirty="0"/>
              <a:t>并基于</a:t>
            </a:r>
            <a:r>
              <a:rPr lang="en-US" altLang="zh-TW" dirty="0">
                <a:solidFill>
                  <a:srgbClr val="FFFF00"/>
                </a:solidFill>
              </a:rPr>
              <a:t>HTTP/2</a:t>
            </a:r>
            <a:r>
              <a:rPr lang="zh-TW" altLang="en-US" dirty="0"/>
              <a:t>协议标准而设计，基于</a:t>
            </a:r>
            <a:r>
              <a:rPr lang="en-US" altLang="zh-TW" dirty="0" err="1">
                <a:solidFill>
                  <a:srgbClr val="FFFF00"/>
                </a:solidFill>
              </a:rPr>
              <a:t>ProtoBuf</a:t>
            </a:r>
            <a:r>
              <a:rPr lang="en-US" altLang="zh-TW" dirty="0"/>
              <a:t>(Protocol Buffers)</a:t>
            </a:r>
            <a:r>
              <a:rPr lang="zh-TW" altLang="en-US" dirty="0"/>
              <a:t>序列化协议开发，且</a:t>
            </a:r>
            <a:r>
              <a:rPr lang="zh-TW" altLang="en-US" dirty="0">
                <a:solidFill>
                  <a:srgbClr val="FFFF00"/>
                </a:solidFill>
              </a:rPr>
              <a:t>支持众多</a:t>
            </a:r>
            <a:r>
              <a:rPr lang="zh-TW" altLang="en-US" dirty="0"/>
              <a:t>开发语言。</a:t>
            </a:r>
            <a:endParaRPr lang="en-US" dirty="0"/>
          </a:p>
        </p:txBody>
      </p:sp>
    </p:spTree>
    <p:extLst>
      <p:ext uri="{BB962C8B-B14F-4D97-AF65-F5344CB8AC3E}">
        <p14:creationId xmlns:p14="http://schemas.microsoft.com/office/powerpoint/2010/main" val="1932226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特性－</a:t>
            </a:r>
            <a:r>
              <a:rPr lang="zh-TW" altLang="en-US" dirty="0" smtClean="0"/>
              <a:t>强</a:t>
            </a:r>
            <a:r>
              <a:rPr lang="zh-TW" altLang="en-US" dirty="0"/>
              <a:t>大的</a:t>
            </a:r>
            <a:r>
              <a:rPr lang="en-US" altLang="zh-TW" dirty="0" smtClean="0"/>
              <a:t>IDL</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en-US" dirty="0"/>
              <a:t>RPC使用</a:t>
            </a:r>
            <a:r>
              <a:rPr lang="en-US" dirty="0">
                <a:solidFill>
                  <a:srgbClr val="FFFF00"/>
                </a:solidFill>
              </a:rPr>
              <a:t>ProtoBuf</a:t>
            </a:r>
            <a:r>
              <a:rPr lang="en-US" dirty="0"/>
              <a:t>来定义服务，ProtoBuf是由Google开发的一种数据序列化协议（类似于XML、JSON、hessian）。</a:t>
            </a:r>
            <a:r>
              <a:rPr lang="en-US" dirty="0" err="1"/>
              <a:t>ProtoBuf能够将数据进行序列化，并广泛应用在数据存储、通信协议等方面。不过，当前gRPC仅支持</a:t>
            </a:r>
            <a:r>
              <a:rPr lang="en-US" dirty="0"/>
              <a:t> </a:t>
            </a:r>
            <a:r>
              <a:rPr lang="en-US" dirty="0" err="1"/>
              <a:t>Protobuf</a:t>
            </a:r>
            <a:r>
              <a:rPr lang="en-US" dirty="0"/>
              <a:t> ，且不支持在浏览器中使用。由于gRPC的设计能够支持支持多种数据格式，所以读者能够很容易实现对其他数据格式（如XML、JSON等）的支持。</a:t>
            </a:r>
          </a:p>
          <a:p>
            <a:endParaRPr lang="en-US" dirty="0"/>
          </a:p>
          <a:p>
            <a:pPr marL="530860" lvl="2" indent="0">
              <a:buNone/>
            </a:pPr>
            <a:r>
              <a:rPr lang="en-US" dirty="0"/>
              <a:t>定义服务的示例代码如下：</a:t>
            </a:r>
          </a:p>
          <a:p>
            <a:pPr marL="530860" lvl="2" indent="0">
              <a:buNone/>
            </a:pPr>
            <a:endParaRPr lang="en-US" dirty="0"/>
          </a:p>
          <a:p>
            <a:pPr marL="530860" lvl="2" indent="0">
              <a:buNone/>
            </a:pPr>
            <a:r>
              <a:rPr lang="en-US" dirty="0"/>
              <a:t>message </a:t>
            </a:r>
            <a:r>
              <a:rPr lang="en-US" dirty="0" err="1"/>
              <a:t>HelloRequest</a:t>
            </a:r>
            <a:r>
              <a:rPr lang="en-US" dirty="0"/>
              <a:t> {</a:t>
            </a:r>
          </a:p>
          <a:p>
            <a:pPr marL="530860" lvl="2" indent="0">
              <a:buNone/>
            </a:pPr>
            <a:r>
              <a:rPr lang="en-US" dirty="0"/>
              <a:t>  string greeting = 1;</a:t>
            </a:r>
          </a:p>
          <a:p>
            <a:pPr marL="530860" lvl="2" indent="0">
              <a:buNone/>
            </a:pPr>
            <a:r>
              <a:rPr lang="en-US" dirty="0"/>
              <a:t>}</a:t>
            </a:r>
          </a:p>
          <a:p>
            <a:pPr marL="530860" lvl="2" indent="0">
              <a:buNone/>
            </a:pPr>
            <a:r>
              <a:rPr lang="en-US" dirty="0"/>
              <a:t>message </a:t>
            </a:r>
            <a:r>
              <a:rPr lang="en-US" dirty="0" err="1"/>
              <a:t>HelloResponse</a:t>
            </a:r>
            <a:r>
              <a:rPr lang="en-US" dirty="0"/>
              <a:t> {</a:t>
            </a:r>
          </a:p>
          <a:p>
            <a:pPr marL="530860" lvl="2" indent="0">
              <a:buNone/>
            </a:pPr>
            <a:r>
              <a:rPr lang="en-US" dirty="0"/>
              <a:t>  string reply = 1;</a:t>
            </a:r>
          </a:p>
          <a:p>
            <a:pPr marL="530860" lvl="2" indent="0">
              <a:buNone/>
            </a:pPr>
            <a:r>
              <a:rPr lang="en-US" dirty="0"/>
              <a:t>}</a:t>
            </a:r>
          </a:p>
          <a:p>
            <a:pPr marL="530860" lvl="2" indent="0">
              <a:buNone/>
            </a:pPr>
            <a:r>
              <a:rPr lang="en-US" dirty="0"/>
              <a:t>service </a:t>
            </a:r>
            <a:r>
              <a:rPr lang="en-US" dirty="0" err="1"/>
              <a:t>HelloService</a:t>
            </a:r>
            <a:r>
              <a:rPr lang="en-US" dirty="0"/>
              <a:t> {</a:t>
            </a:r>
          </a:p>
          <a:p>
            <a:pPr marL="530860" lvl="2" indent="0">
              <a:buNone/>
            </a:pPr>
            <a:r>
              <a:rPr lang="en-US" dirty="0"/>
              <a:t>  </a:t>
            </a:r>
            <a:r>
              <a:rPr lang="en-US" dirty="0" err="1"/>
              <a:t>rpc</a:t>
            </a:r>
            <a:r>
              <a:rPr lang="en-US" dirty="0"/>
              <a:t> </a:t>
            </a:r>
            <a:r>
              <a:rPr lang="en-US" dirty="0" err="1"/>
              <a:t>SayHello</a:t>
            </a:r>
            <a:r>
              <a:rPr lang="en-US" dirty="0"/>
              <a:t>(</a:t>
            </a:r>
            <a:r>
              <a:rPr lang="en-US" dirty="0" err="1"/>
              <a:t>HelloRequest</a:t>
            </a:r>
            <a:r>
              <a:rPr lang="en-US" dirty="0"/>
              <a:t>) returns (</a:t>
            </a:r>
            <a:r>
              <a:rPr lang="en-US" dirty="0" err="1"/>
              <a:t>HelloResponse</a:t>
            </a:r>
            <a:r>
              <a:rPr lang="en-US" dirty="0"/>
              <a:t>);</a:t>
            </a:r>
          </a:p>
          <a:p>
            <a:pPr marL="530860" lvl="2" indent="0">
              <a:buNone/>
            </a:pPr>
            <a:r>
              <a:rPr lang="en-US" dirty="0"/>
              <a:t>}</a:t>
            </a:r>
          </a:p>
          <a:p>
            <a:endParaRPr lang="en-US" dirty="0"/>
          </a:p>
        </p:txBody>
      </p:sp>
    </p:spTree>
    <p:extLst>
      <p:ext uri="{BB962C8B-B14F-4D97-AF65-F5344CB8AC3E}">
        <p14:creationId xmlns:p14="http://schemas.microsoft.com/office/powerpoint/2010/main" val="3927633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特性－</a:t>
            </a:r>
            <a:r>
              <a:rPr lang="zh-TW" altLang="en-US" dirty="0" smtClean="0"/>
              <a:t>支持多种语</a:t>
            </a:r>
            <a:r>
              <a:rPr lang="zh-TW" altLang="en-US" dirty="0"/>
              <a:t>言</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dirty="0" smtClean="0"/>
              <a:t>        gRPC</a:t>
            </a:r>
            <a:r>
              <a:rPr lang="en-US" dirty="0"/>
              <a:t>支持多种语言，并能够</a:t>
            </a:r>
            <a:r>
              <a:rPr lang="en-US" dirty="0">
                <a:solidFill>
                  <a:srgbClr val="FFFF00"/>
                </a:solidFill>
              </a:rPr>
              <a:t>基于语言自动生成客户端和服务端功能库</a:t>
            </a:r>
            <a:r>
              <a:rPr lang="en-US" dirty="0"/>
              <a:t>。目前，在GitHub上已提供了C版本grpc、Java版本grpc-java 和 </a:t>
            </a:r>
            <a:r>
              <a:rPr lang="en-US" dirty="0" err="1"/>
              <a:t>Go版本grpc-go，其它语言的版本正在积极开发中，其中</a:t>
            </a:r>
            <a:r>
              <a:rPr lang="en-US" dirty="0"/>
              <a:t> </a:t>
            </a:r>
            <a:r>
              <a:rPr lang="en-US" dirty="0" err="1"/>
              <a:t>grpc支持C、C</a:t>
            </a:r>
            <a:r>
              <a:rPr lang="en-US" dirty="0"/>
              <a:t>++、Node.js、Python、Ruby、Objective-C、PHP和C#等语言，grpc-java已经支持Android开发。</a:t>
            </a:r>
          </a:p>
        </p:txBody>
      </p:sp>
    </p:spTree>
    <p:extLst>
      <p:ext uri="{BB962C8B-B14F-4D97-AF65-F5344CB8AC3E}">
        <p14:creationId xmlns:p14="http://schemas.microsoft.com/office/powerpoint/2010/main" val="100491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特性－</a:t>
            </a:r>
            <a:r>
              <a:rPr lang="zh-TW" altLang="en-US" dirty="0" smtClean="0"/>
              <a:t>基于</a:t>
            </a:r>
            <a:r>
              <a:rPr lang="en-US" altLang="zh-TW" dirty="0"/>
              <a:t>HTTP/2</a:t>
            </a:r>
            <a:r>
              <a:rPr lang="zh-TW" altLang="en-US" dirty="0" smtClean="0"/>
              <a:t>标准设计</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60000"/>
              </a:lnSpc>
              <a:buNone/>
            </a:pPr>
            <a:r>
              <a:rPr lang="en-US" altLang="zh-TW" dirty="0" smtClean="0"/>
              <a:t>        </a:t>
            </a:r>
            <a:r>
              <a:rPr lang="zh-TW" altLang="en-US" dirty="0" smtClean="0"/>
              <a:t>由于</a:t>
            </a:r>
            <a:r>
              <a:rPr lang="en-US" altLang="zh-TW" dirty="0" err="1"/>
              <a:t>gRPC</a:t>
            </a:r>
            <a:r>
              <a:rPr lang="zh-TW" altLang="en-US" dirty="0"/>
              <a:t>基于</a:t>
            </a:r>
            <a:r>
              <a:rPr lang="en-US" altLang="zh-TW" dirty="0"/>
              <a:t>HTTP/2</a:t>
            </a:r>
            <a:r>
              <a:rPr lang="zh-TW" altLang="en-US" dirty="0"/>
              <a:t>标准设计，所以相对于其他</a:t>
            </a:r>
            <a:r>
              <a:rPr lang="en-US" altLang="zh-TW" dirty="0"/>
              <a:t>RPC</a:t>
            </a:r>
            <a:r>
              <a:rPr lang="zh-TW" altLang="en-US" dirty="0"/>
              <a:t>框架，</a:t>
            </a:r>
            <a:r>
              <a:rPr lang="en-US" altLang="zh-TW" dirty="0" err="1"/>
              <a:t>gRPC</a:t>
            </a:r>
            <a:r>
              <a:rPr lang="zh-TW" altLang="en-US" dirty="0"/>
              <a:t>带来了更多强大功能，如</a:t>
            </a:r>
            <a:r>
              <a:rPr lang="zh-TW" altLang="en-US" dirty="0">
                <a:solidFill>
                  <a:srgbClr val="FFFF00"/>
                </a:solidFill>
              </a:rPr>
              <a:t>双向流、头部压缩、多复用请求</a:t>
            </a:r>
            <a:r>
              <a:rPr lang="zh-TW" altLang="en-US" dirty="0"/>
              <a:t>等。这些功能给移动设备带来重大益处，如节省带宽、降低</a:t>
            </a:r>
            <a:r>
              <a:rPr lang="en-US" altLang="zh-TW" dirty="0"/>
              <a:t>TCP</a:t>
            </a:r>
            <a:r>
              <a:rPr lang="zh-TW" altLang="en-US" dirty="0"/>
              <a:t>链接次数、节省</a:t>
            </a:r>
            <a:r>
              <a:rPr lang="en-US" altLang="zh-TW" dirty="0"/>
              <a:t>CPU</a:t>
            </a:r>
            <a:r>
              <a:rPr lang="zh-TW" altLang="en-US" dirty="0"/>
              <a:t>使用和延长电池寿命等。同时，</a:t>
            </a:r>
            <a:r>
              <a:rPr lang="en-US" altLang="zh-TW" dirty="0" err="1"/>
              <a:t>gRPC</a:t>
            </a:r>
            <a:r>
              <a:rPr lang="zh-TW" altLang="en-US" dirty="0"/>
              <a:t>还能够提高了云端服务和</a:t>
            </a:r>
            <a:r>
              <a:rPr lang="en-US" altLang="zh-TW" dirty="0"/>
              <a:t>Web</a:t>
            </a:r>
            <a:r>
              <a:rPr lang="zh-TW" altLang="en-US" dirty="0"/>
              <a:t>应用的性能。</a:t>
            </a:r>
            <a:r>
              <a:rPr lang="en-US" altLang="zh-TW" dirty="0" err="1"/>
              <a:t>gRPC</a:t>
            </a:r>
            <a:r>
              <a:rPr lang="zh-TW" altLang="en-US" dirty="0">
                <a:solidFill>
                  <a:srgbClr val="FFFF00"/>
                </a:solidFill>
              </a:rPr>
              <a:t>既能够在客户端应用，也能够在服务器端应用</a:t>
            </a:r>
            <a:r>
              <a:rPr lang="zh-TW" altLang="en-US" dirty="0"/>
              <a:t>，从而以透明的方式实现客户端和服务器端的通信和简化通信系统的构建</a:t>
            </a:r>
            <a:r>
              <a:rPr lang="zh-TW" altLang="en-US" dirty="0" smtClean="0"/>
              <a:t>。</a:t>
            </a:r>
            <a:endParaRPr lang="zh-TW" altLang="en-US" dirty="0"/>
          </a:p>
        </p:txBody>
      </p:sp>
    </p:spTree>
    <p:extLst>
      <p:ext uri="{BB962C8B-B14F-4D97-AF65-F5344CB8AC3E}">
        <p14:creationId xmlns:p14="http://schemas.microsoft.com/office/powerpoint/2010/main" val="1760965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应用场景</a:t>
            </a:r>
            <a:endParaRPr lang="en-US" dirty="0"/>
          </a:p>
        </p:txBody>
      </p:sp>
      <p:sp>
        <p:nvSpPr>
          <p:cNvPr id="3" name="Content Placeholder 2"/>
          <p:cNvSpPr>
            <a:spLocks noGrp="1"/>
          </p:cNvSpPr>
          <p:nvPr>
            <p:ph idx="1"/>
          </p:nvPr>
        </p:nvSpPr>
        <p:spPr/>
        <p:txBody>
          <a:bodyPr/>
          <a:lstStyle/>
          <a:p>
            <a:pPr>
              <a:lnSpc>
                <a:spcPct val="150000"/>
              </a:lnSpc>
            </a:pPr>
            <a:r>
              <a:rPr lang="zh-TW" altLang="en-US" dirty="0">
                <a:solidFill>
                  <a:srgbClr val="FFFF00"/>
                </a:solidFill>
              </a:rPr>
              <a:t>低延迟</a:t>
            </a:r>
            <a:r>
              <a:rPr lang="zh-TW" altLang="en-US" dirty="0"/>
              <a:t>、</a:t>
            </a:r>
            <a:r>
              <a:rPr lang="zh-TW" altLang="en-US" dirty="0">
                <a:solidFill>
                  <a:srgbClr val="FFFF00"/>
                </a:solidFill>
              </a:rPr>
              <a:t>高扩展性</a:t>
            </a:r>
            <a:r>
              <a:rPr lang="zh-TW" altLang="en-US" dirty="0"/>
              <a:t>、</a:t>
            </a:r>
            <a:r>
              <a:rPr lang="zh-TW" altLang="en-US" dirty="0">
                <a:solidFill>
                  <a:srgbClr val="FFFF00"/>
                </a:solidFill>
              </a:rPr>
              <a:t>分布式</a:t>
            </a:r>
            <a:r>
              <a:rPr lang="zh-TW" altLang="en-US" dirty="0"/>
              <a:t>的系统</a:t>
            </a:r>
          </a:p>
          <a:p>
            <a:pPr>
              <a:lnSpc>
                <a:spcPct val="150000"/>
              </a:lnSpc>
            </a:pPr>
            <a:r>
              <a:rPr lang="zh-TW" altLang="en-US" dirty="0"/>
              <a:t>同云服务器进行通信的</a:t>
            </a:r>
            <a:r>
              <a:rPr lang="zh-TW" altLang="en-US" dirty="0">
                <a:solidFill>
                  <a:srgbClr val="FFFF00"/>
                </a:solidFill>
              </a:rPr>
              <a:t>移动应用客户端</a:t>
            </a:r>
          </a:p>
          <a:p>
            <a:pPr>
              <a:lnSpc>
                <a:spcPct val="150000"/>
              </a:lnSpc>
            </a:pPr>
            <a:r>
              <a:rPr lang="zh-TW" altLang="en-US" dirty="0"/>
              <a:t>设计</a:t>
            </a:r>
            <a:r>
              <a:rPr lang="zh-TW" altLang="en-US" dirty="0">
                <a:solidFill>
                  <a:srgbClr val="FFFF00"/>
                </a:solidFill>
              </a:rPr>
              <a:t>语言独立</a:t>
            </a:r>
            <a:r>
              <a:rPr lang="zh-TW" altLang="en-US" dirty="0"/>
              <a:t>、高效、精确的新协议</a:t>
            </a:r>
          </a:p>
          <a:p>
            <a:pPr>
              <a:lnSpc>
                <a:spcPct val="150000"/>
              </a:lnSpc>
            </a:pPr>
            <a:r>
              <a:rPr lang="zh-TW" altLang="en-US" dirty="0"/>
              <a:t>便于各方面扩展的</a:t>
            </a:r>
            <a:r>
              <a:rPr lang="zh-TW" altLang="en-US" dirty="0">
                <a:solidFill>
                  <a:srgbClr val="FFFF00"/>
                </a:solidFill>
              </a:rPr>
              <a:t>分层设计</a:t>
            </a:r>
            <a:r>
              <a:rPr lang="zh-TW" altLang="en-US" dirty="0"/>
              <a:t>，如认证、负载均衡、日志记录、监控等</a:t>
            </a:r>
            <a:endParaRPr lang="en-US" dirty="0"/>
          </a:p>
        </p:txBody>
      </p:sp>
    </p:spTree>
    <p:extLst>
      <p:ext uri="{BB962C8B-B14F-4D97-AF65-F5344CB8AC3E}">
        <p14:creationId xmlns:p14="http://schemas.microsoft.com/office/powerpoint/2010/main" val="2707845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0" y="289837"/>
            <a:ext cx="9144000" cy="6278325"/>
          </a:xfrm>
          <a:prstGeom prst="rect">
            <a:avLst/>
          </a:prstGeom>
        </p:spPr>
      </p:pic>
    </p:spTree>
    <p:extLst>
      <p:ext uri="{BB962C8B-B14F-4D97-AF65-F5344CB8AC3E}">
        <p14:creationId xmlns:p14="http://schemas.microsoft.com/office/powerpoint/2010/main" val="209569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HTTP2</a:t>
            </a:r>
            <a:endParaRPr lang="en-US" dirty="0"/>
          </a:p>
        </p:txBody>
      </p:sp>
      <p:sp>
        <p:nvSpPr>
          <p:cNvPr id="5" name="Text Placeholder 4"/>
          <p:cNvSpPr>
            <a:spLocks noGrp="1"/>
          </p:cNvSpPr>
          <p:nvPr>
            <p:ph type="body" idx="1"/>
          </p:nvPr>
        </p:nvSpPr>
        <p:spPr/>
        <p:txBody>
          <a:bodyPr/>
          <a:lstStyle/>
          <a:p>
            <a:r>
              <a:rPr lang="en-US" dirty="0"/>
              <a:t>HTTP/2 is comprised of two </a:t>
            </a:r>
            <a:r>
              <a:rPr lang="en-US" dirty="0" smtClean="0"/>
              <a:t>specifications</a:t>
            </a:r>
            <a:r>
              <a:rPr lang="zh-CN" altLang="en-US" dirty="0" smtClean="0"/>
              <a:t>（</a:t>
            </a:r>
            <a:r>
              <a:rPr lang="en-US" altLang="zh-CN" dirty="0" smtClean="0"/>
              <a:t>2015</a:t>
            </a:r>
            <a:r>
              <a:rPr lang="en-US" altLang="zh-CN" dirty="0"/>
              <a:t>-</a:t>
            </a:r>
            <a:r>
              <a:rPr lang="en-US" altLang="zh-CN" dirty="0" smtClean="0"/>
              <a:t>05</a:t>
            </a:r>
            <a:r>
              <a:rPr lang="zh-CN" altLang="en-US" dirty="0" smtClean="0"/>
              <a:t>）</a:t>
            </a:r>
            <a:r>
              <a:rPr lang="en-US" dirty="0" smtClean="0"/>
              <a:t>:</a:t>
            </a:r>
            <a:endParaRPr lang="en-US" dirty="0"/>
          </a:p>
          <a:p>
            <a:pPr marL="342900" indent="-342900">
              <a:buFont typeface="Arial"/>
              <a:buChar char="•"/>
            </a:pPr>
            <a:r>
              <a:rPr lang="en-US" dirty="0"/>
              <a:t>Hypertext Transfer Protocol version 2 - RFC7540</a:t>
            </a:r>
          </a:p>
          <a:p>
            <a:pPr marL="342900" indent="-342900">
              <a:buFont typeface="Arial"/>
              <a:buChar char="•"/>
            </a:pPr>
            <a:r>
              <a:rPr lang="en-US" dirty="0"/>
              <a:t>HPACK - Header Compression for HTTP/2 - </a:t>
            </a:r>
            <a:r>
              <a:rPr lang="en-US" dirty="0" smtClean="0"/>
              <a:t>RFC7541</a:t>
            </a:r>
          </a:p>
          <a:p>
            <a:pPr marL="342900" indent="-342900">
              <a:buFont typeface="Arial"/>
              <a:buChar char="•"/>
            </a:pPr>
            <a:r>
              <a:rPr lang="zh-CN" altLang="en-US" dirty="0" smtClean="0"/>
              <a:t>见另外一个</a:t>
            </a:r>
            <a:r>
              <a:rPr lang="en-US" altLang="zh-CN" dirty="0" err="1" smtClean="0"/>
              <a:t>ppt</a:t>
            </a:r>
            <a:endParaRPr lang="en-US" dirty="0"/>
          </a:p>
          <a:p>
            <a:endParaRPr lang="en-US" dirty="0"/>
          </a:p>
        </p:txBody>
      </p:sp>
    </p:spTree>
    <p:extLst>
      <p:ext uri="{BB962C8B-B14F-4D97-AF65-F5344CB8AC3E}">
        <p14:creationId xmlns:p14="http://schemas.microsoft.com/office/powerpoint/2010/main" val="23262682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Custom 2">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8DDB67"/>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232</TotalTime>
  <Words>493</Words>
  <Application>Microsoft Macintosh PowerPoint</Application>
  <PresentationFormat>全屏显示(4:3)</PresentationFormat>
  <Paragraphs>62</Paragraphs>
  <Slides>12</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Calibri</vt:lpstr>
      <vt:lpstr>Rockwell</vt:lpstr>
      <vt:lpstr>Wingdings 2</vt:lpstr>
      <vt:lpstr>標楷體</vt:lpstr>
      <vt:lpstr>华文新魏</vt:lpstr>
      <vt:lpstr>宋体</vt:lpstr>
      <vt:lpstr>微軟正黑體</vt:lpstr>
      <vt:lpstr>Arial</vt:lpstr>
      <vt:lpstr>Foundry</vt:lpstr>
      <vt:lpstr>gRPC简介</vt:lpstr>
      <vt:lpstr>开源的RPC框架</vt:lpstr>
      <vt:lpstr>简介</vt:lpstr>
      <vt:lpstr>特性－强大的IDL</vt:lpstr>
      <vt:lpstr>特性－支持多种语言</vt:lpstr>
      <vt:lpstr>特性－基于HTTP/2标准设计</vt:lpstr>
      <vt:lpstr>应用场景</vt:lpstr>
      <vt:lpstr>PowerPoint 演示文稿</vt:lpstr>
      <vt:lpstr>HTTP2</vt:lpstr>
      <vt:lpstr>Protocol Buffers 3</vt:lpstr>
      <vt:lpstr>gRPC 的RoadMap</vt:lpstr>
      <vt:lpstr>FAQ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gRPC简介</dc:title>
  <dc:creator>郭红俊</dc:creator>
  <cp:lastModifiedBy>郭红俊</cp:lastModifiedBy>
  <cp:revision>84</cp:revision>
  <dcterms:created xsi:type="dcterms:W3CDTF">2015-06-29T13:41:12Z</dcterms:created>
  <dcterms:modified xsi:type="dcterms:W3CDTF">2016-02-04T06:44:25Z</dcterms:modified>
</cp:coreProperties>
</file>