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7"/>
  </p:notesMasterIdLst>
  <p:sldIdLst>
    <p:sldId id="302" r:id="rId2"/>
    <p:sldId id="320" r:id="rId3"/>
    <p:sldId id="301" r:id="rId4"/>
    <p:sldId id="303" r:id="rId5"/>
    <p:sldId id="305" r:id="rId6"/>
    <p:sldId id="307" r:id="rId7"/>
    <p:sldId id="296" r:id="rId8"/>
    <p:sldId id="317" r:id="rId9"/>
    <p:sldId id="318" r:id="rId10"/>
    <p:sldId id="319" r:id="rId11"/>
    <p:sldId id="308" r:id="rId12"/>
    <p:sldId id="312" r:id="rId13"/>
    <p:sldId id="315" r:id="rId14"/>
    <p:sldId id="316" r:id="rId15"/>
    <p:sldId id="311" r:id="rId16"/>
    <p:sldId id="314" r:id="rId17"/>
    <p:sldId id="295" r:id="rId18"/>
    <p:sldId id="293" r:id="rId19"/>
    <p:sldId id="294" r:id="rId20"/>
    <p:sldId id="299" r:id="rId21"/>
    <p:sldId id="300" r:id="rId22"/>
    <p:sldId id="297" r:id="rId23"/>
    <p:sldId id="298" r:id="rId24"/>
    <p:sldId id="306" r:id="rId25"/>
    <p:sldId id="257" r:id="rId26"/>
    <p:sldId id="280" r:id="rId27"/>
    <p:sldId id="282" r:id="rId28"/>
    <p:sldId id="258" r:id="rId29"/>
    <p:sldId id="260" r:id="rId30"/>
    <p:sldId id="265" r:id="rId31"/>
    <p:sldId id="266" r:id="rId32"/>
    <p:sldId id="267" r:id="rId33"/>
    <p:sldId id="269" r:id="rId34"/>
    <p:sldId id="270" r:id="rId35"/>
    <p:sldId id="271" r:id="rId36"/>
    <p:sldId id="275" r:id="rId37"/>
    <p:sldId id="272" r:id="rId38"/>
    <p:sldId id="273" r:id="rId39"/>
    <p:sldId id="274" r:id="rId40"/>
    <p:sldId id="276" r:id="rId41"/>
    <p:sldId id="277" r:id="rId42"/>
    <p:sldId id="283" r:id="rId43"/>
    <p:sldId id="278" r:id="rId44"/>
    <p:sldId id="322" r:id="rId45"/>
    <p:sldId id="279" r:id="rId46"/>
    <p:sldId id="284" r:id="rId47"/>
    <p:sldId id="286" r:id="rId48"/>
    <p:sldId id="287" r:id="rId49"/>
    <p:sldId id="288" r:id="rId50"/>
    <p:sldId id="289" r:id="rId51"/>
    <p:sldId id="290" r:id="rId52"/>
    <p:sldId id="291" r:id="rId53"/>
    <p:sldId id="292" r:id="rId54"/>
    <p:sldId id="321" r:id="rId55"/>
    <p:sldId id="323"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89" autoAdjust="0"/>
  </p:normalViewPr>
  <p:slideViewPr>
    <p:cSldViewPr>
      <p:cViewPr varScale="1">
        <p:scale>
          <a:sx n="58" d="100"/>
          <a:sy n="58" d="100"/>
        </p:scale>
        <p:origin x="-171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6AC7D-A3F6-4EEC-BDEB-DCDC7875C18D}" type="datetimeFigureOut">
              <a:rPr lang="zh-CN" altLang="en-US" smtClean="0"/>
              <a:t>2013/10/23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C2566A-E84E-420E-B996-FBD9ED0A4505}" type="slidenum">
              <a:rPr lang="zh-CN" altLang="en-US" smtClean="0"/>
              <a:t>‹#›</a:t>
            </a:fld>
            <a:endParaRPr lang="zh-CN" altLang="en-US"/>
          </a:p>
        </p:txBody>
      </p:sp>
    </p:spTree>
    <p:extLst>
      <p:ext uri="{BB962C8B-B14F-4D97-AF65-F5344CB8AC3E}">
        <p14:creationId xmlns:p14="http://schemas.microsoft.com/office/powerpoint/2010/main" val="3207277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cnblogs.com/and/p/3366400.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cnblogs.com/ghj1976/p/3380477.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www.changyou.com/" TargetMode="External"/><Relationship Id="rId4" Type="http://schemas.openxmlformats.org/officeDocument/2006/relationships/hyperlink" Target="http://baike.baidu.com/view/43.ht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aike.baidu.com/view/8689800.ht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aike.baidu.com/view/8689800.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blog.chinaunix.net/uid-8478708-id-2105023.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blog.baidu-tech.com/?p=2027"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xoyo.co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cnblogs.com/ghj1976/p/3363039.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book.51cto.com/art/201202/314691.htm" TargetMode="External"/><Relationship Id="rId4" Type="http://schemas.openxmlformats.org/officeDocument/2006/relationships/hyperlink" Target="http://book.51cto.com/art/201202/314644.htm"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blog.sina.com.cn/s/blog_7303a1dc01014i0j.html"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blog.xcai.net/fav/nginx-load-balance-analyze" TargetMode="External"/><Relationship Id="rId4" Type="http://schemas.openxmlformats.org/officeDocument/2006/relationships/hyperlink" Target="http://blog.csdn.net/hintonic/article/details/7210322"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blog.sina.com.cn/s/blog_7303a1dc01014i0j.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blog.csdn.net/abandonship/article/details/7615133"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blog.xcai.net/fav/nginx-load-balance-analyze"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oschina.net/question/698456_84963"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virtualadc.blog.51cto.com/3027116/592454"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liweiyang.blog.51cto.com/4015134/977625"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javabeezer.iteye.com/blog/1329483"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cnblogs.com/and/p/3366400.html"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virtualadc.blog.51cto.com/3027116/591396"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network.51cto.com/art/201108/281452.htm" TargetMode="External"/><Relationship Id="rId7" Type="http://schemas.openxmlformats.org/officeDocument/2006/relationships/hyperlink" Target="http://bbs.linuxtone.org/thread-15720-1-1.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detail.zol.com.cn/load_leveling/index330037.shtml" TargetMode="External"/><Relationship Id="rId5" Type="http://schemas.openxmlformats.org/officeDocument/2006/relationships/hyperlink" Target="http://detail.zol.com.cn/load_leveling/cheap.html" TargetMode="External"/><Relationship Id="rId4" Type="http://schemas.openxmlformats.org/officeDocument/2006/relationships/hyperlink" Target="http://baike.baidu.com/view/37.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nblogs.com/ghj1976/p/3376336.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1</a:t>
            </a:fld>
            <a:endParaRPr lang="zh-CN" altLang="en-US"/>
          </a:p>
        </p:txBody>
      </p:sp>
    </p:spTree>
    <p:extLst>
      <p:ext uri="{BB962C8B-B14F-4D97-AF65-F5344CB8AC3E}">
        <p14:creationId xmlns:p14="http://schemas.microsoft.com/office/powerpoint/2010/main" val="141303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从哪个接口进来还是从那个接口出去，只有一条路，所以称之为单臂。这样看来，单臂的主要含义是指原路返回。</a:t>
            </a:r>
            <a:endParaRPr lang="zh-CN" altLang="en-US" b="0"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13</a:t>
            </a:fld>
            <a:endParaRPr lang="zh-CN" altLang="en-US"/>
          </a:p>
        </p:txBody>
      </p:sp>
    </p:spTree>
    <p:extLst>
      <p:ext uri="{BB962C8B-B14F-4D97-AF65-F5344CB8AC3E}">
        <p14:creationId xmlns:p14="http://schemas.microsoft.com/office/powerpoint/2010/main" val="1987170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实现在广域网（包括互联网）上不同地域的服务器间的流量调配，保证使用最佳的服务器服务离自己最近的客户，从而确保访问质量。</a:t>
            </a:r>
            <a:endParaRPr lang="en-US" altLang="zh-CN" dirty="0" smtClean="0"/>
          </a:p>
          <a:p>
            <a:endParaRPr lang="en-US" altLang="zh-CN" dirty="0" smtClean="0"/>
          </a:p>
          <a:p>
            <a:r>
              <a:rPr lang="en-US" altLang="zh-CN" dirty="0" smtClean="0">
                <a:hlinkClick r:id="rId3"/>
              </a:rPr>
              <a:t>http://www.cnblogs.com/and/p/3366400.html</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17</a:t>
            </a:fld>
            <a:endParaRPr lang="zh-CN" altLang="en-US"/>
          </a:p>
        </p:txBody>
      </p:sp>
    </p:spTree>
    <p:extLst>
      <p:ext uri="{BB962C8B-B14F-4D97-AF65-F5344CB8AC3E}">
        <p14:creationId xmlns:p14="http://schemas.microsoft.com/office/powerpoint/2010/main" val="3161422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我们能上网，都需要设置首选和候选</a:t>
            </a:r>
            <a:r>
              <a:rPr lang="en-US" altLang="zh-CN" dirty="0" smtClean="0"/>
              <a:t>DNS</a:t>
            </a:r>
            <a:r>
              <a:rPr lang="zh-CN" altLang="en-US" dirty="0" smtClean="0"/>
              <a:t>。</a:t>
            </a:r>
            <a:r>
              <a:rPr lang="zh-CN" altLang="en-US" baseline="0" dirty="0" smtClean="0"/>
              <a:t> 比如我们最常用的 </a:t>
            </a:r>
            <a:r>
              <a:rPr lang="en-US" altLang="zh-CN" baseline="0" dirty="0" smtClean="0"/>
              <a:t>8.8.8.8  4.4.4.4 </a:t>
            </a:r>
            <a:r>
              <a:rPr lang="zh-CN" altLang="en-US" baseline="0" dirty="0" smtClean="0"/>
              <a:t>这两个</a:t>
            </a:r>
            <a:r>
              <a:rPr lang="en-US" altLang="zh-CN" baseline="0" dirty="0" err="1" smtClean="0"/>
              <a:t>google</a:t>
            </a:r>
            <a:r>
              <a:rPr lang="zh-CN" altLang="en-US" baseline="0" dirty="0" smtClean="0"/>
              <a:t>提供的</a:t>
            </a:r>
            <a:r>
              <a:rPr lang="en-US" altLang="zh-CN" baseline="0" dirty="0" smtClean="0"/>
              <a:t>DNS</a:t>
            </a:r>
            <a:r>
              <a:rPr lang="zh-CN" altLang="en-US" baseline="0" dirty="0" smtClean="0"/>
              <a:t>。</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18</a:t>
            </a:fld>
            <a:endParaRPr lang="zh-CN" altLang="en-US"/>
          </a:p>
        </p:txBody>
      </p:sp>
    </p:spTree>
    <p:extLst>
      <p:ext uri="{BB962C8B-B14F-4D97-AF65-F5344CB8AC3E}">
        <p14:creationId xmlns:p14="http://schemas.microsoft.com/office/powerpoint/2010/main" val="1418172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Nslookup</a:t>
            </a:r>
            <a:r>
              <a:rPr lang="en-US" altLang="zh-CN" dirty="0" smtClean="0"/>
              <a:t>(name server lookup)( </a:t>
            </a:r>
            <a:r>
              <a:rPr lang="zh-CN" altLang="en-US" dirty="0" smtClean="0"/>
              <a:t>域名查询</a:t>
            </a:r>
            <a:r>
              <a:rPr lang="en-US" altLang="zh-CN" dirty="0" smtClean="0"/>
              <a:t>):</a:t>
            </a:r>
            <a:r>
              <a:rPr lang="zh-CN" altLang="en-US" dirty="0" smtClean="0"/>
              <a:t>是一个用于查询 </a:t>
            </a:r>
            <a:r>
              <a:rPr lang="en-US" altLang="zh-CN" dirty="0" smtClean="0"/>
              <a:t>Internet</a:t>
            </a:r>
            <a:r>
              <a:rPr lang="zh-CN" altLang="en-US" dirty="0" smtClean="0"/>
              <a:t>域名信息或诊断</a:t>
            </a:r>
            <a:r>
              <a:rPr lang="en-US" altLang="zh-CN" dirty="0" smtClean="0"/>
              <a:t>DNS </a:t>
            </a:r>
            <a:r>
              <a:rPr lang="zh-CN" altLang="en-US" dirty="0" smtClean="0"/>
              <a:t>服务器问题的工具</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hlinkClick r:id="rId3"/>
              </a:rPr>
              <a:t>http://www.cnblogs.com/ghj1976/p/3380477.html</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en-US" altLang="zh-CN" sz="1200" b="0" i="0" kern="1200" dirty="0" smtClean="0">
                <a:solidFill>
                  <a:schemeClr val="tx1"/>
                </a:solidFill>
                <a:effectLst/>
                <a:latin typeface="+mn-lt"/>
                <a:ea typeface="+mn-ea"/>
                <a:cs typeface="+mn-cs"/>
              </a:rPr>
              <a:t>Non-authoritative answer:</a:t>
            </a:r>
          </a:p>
          <a:p>
            <a:r>
              <a:rPr lang="zh-CN" altLang="en-US" sz="1200" b="0" i="0" kern="1200" dirty="0" smtClean="0">
                <a:solidFill>
                  <a:schemeClr val="tx1"/>
                </a:solidFill>
                <a:effectLst/>
                <a:latin typeface="+mn-lt"/>
                <a:ea typeface="+mn-ea"/>
                <a:cs typeface="+mn-cs"/>
              </a:rPr>
              <a:t>未权威回答，出现此提示表明该</a:t>
            </a:r>
            <a:r>
              <a:rPr lang="zh-CN" altLang="en-US" sz="1200" b="0" i="0" u="none" strike="noStrike" kern="1200" dirty="0" smtClean="0">
                <a:solidFill>
                  <a:schemeClr val="tx1"/>
                </a:solidFill>
                <a:effectLst/>
                <a:latin typeface="+mn-lt"/>
                <a:ea typeface="+mn-ea"/>
                <a:cs typeface="+mn-cs"/>
                <a:hlinkClick r:id="rId4"/>
              </a:rPr>
              <a:t>域名</a:t>
            </a:r>
            <a:r>
              <a:rPr lang="zh-CN" altLang="en-US" sz="1200" b="0" i="0" kern="1200" dirty="0" smtClean="0">
                <a:solidFill>
                  <a:schemeClr val="tx1"/>
                </a:solidFill>
                <a:effectLst/>
                <a:latin typeface="+mn-lt"/>
                <a:ea typeface="+mn-ea"/>
                <a:cs typeface="+mn-cs"/>
              </a:rPr>
              <a:t>的注册主</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非提交查询的</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服务器</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zh-CN" altLang="en-US" sz="1200" b="1" i="0" kern="1200" dirty="0" smtClean="0">
                <a:solidFill>
                  <a:schemeClr val="tx1"/>
                </a:solidFill>
                <a:effectLst/>
                <a:latin typeface="+mn-lt"/>
                <a:ea typeface="+mn-ea"/>
                <a:cs typeface="+mn-cs"/>
              </a:rPr>
              <a:t>第一部分：</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这里是我们本机的</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服务器信息。</a:t>
            </a:r>
          </a:p>
          <a:p>
            <a:r>
              <a:rPr lang="zh-CN" altLang="en-US" sz="1200" b="0" i="0" kern="1200" dirty="0" smtClean="0">
                <a:solidFill>
                  <a:schemeClr val="tx1"/>
                </a:solidFill>
                <a:effectLst/>
                <a:latin typeface="+mn-lt"/>
                <a:ea typeface="+mn-ea"/>
                <a:cs typeface="+mn-cs"/>
              </a:rPr>
              <a:t>客户机先到主</a:t>
            </a:r>
            <a:r>
              <a:rPr lang="en-US" altLang="zh-CN" sz="1200" b="0" i="0" kern="1200" dirty="0" smtClean="0">
                <a:solidFill>
                  <a:schemeClr val="tx1"/>
                </a:solidFill>
                <a:effectLst/>
                <a:latin typeface="+mn-lt"/>
                <a:ea typeface="+mn-ea"/>
                <a:cs typeface="+mn-cs"/>
              </a:rPr>
              <a:t>DNS Server</a:t>
            </a:r>
            <a:r>
              <a:rPr lang="zh-CN" altLang="en-US" sz="1200" b="0" i="0" kern="1200" dirty="0" smtClean="0">
                <a:solidFill>
                  <a:schemeClr val="tx1"/>
                </a:solidFill>
                <a:effectLst/>
                <a:latin typeface="+mn-lt"/>
                <a:ea typeface="+mn-ea"/>
                <a:cs typeface="+mn-cs"/>
              </a:rPr>
              <a:t>进行连接查询，结果发现异常，连接失败，于是出现了**</a:t>
            </a:r>
            <a:r>
              <a:rPr lang="en-US" altLang="zh-CN" sz="1200" b="0" i="0" kern="1200" dirty="0" smtClean="0">
                <a:solidFill>
                  <a:schemeClr val="tx1"/>
                </a:solidFill>
                <a:effectLst/>
                <a:latin typeface="+mn-lt"/>
                <a:ea typeface="+mn-ea"/>
                <a:cs typeface="+mn-cs"/>
              </a:rPr>
              <a:t>can’t find server name for address *******: server failed</a:t>
            </a:r>
            <a:r>
              <a:rPr lang="zh-CN" altLang="en-US" sz="1200" b="0" i="0" kern="1200" dirty="0" smtClean="0">
                <a:solidFill>
                  <a:schemeClr val="tx1"/>
                </a:solidFill>
                <a:effectLst/>
                <a:latin typeface="+mn-lt"/>
                <a:ea typeface="+mn-ea"/>
                <a:cs typeface="+mn-cs"/>
              </a:rPr>
              <a:t>这个提示；按照规则主</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无法连接，会自动转入次</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进行连接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得到反馈信息：</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hq-dc-01.****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Address: 10.6.**</a:t>
            </a:r>
          </a:p>
          <a:p>
            <a:r>
              <a:rPr lang="zh-CN" altLang="en-US" sz="1200" b="1" i="0" kern="1200" dirty="0" smtClean="0">
                <a:solidFill>
                  <a:schemeClr val="tx1"/>
                </a:solidFill>
                <a:effectLst/>
                <a:latin typeface="+mn-lt"/>
                <a:ea typeface="+mn-ea"/>
                <a:cs typeface="+mn-cs"/>
              </a:rPr>
              <a:t>第二部分：</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非权威应答对应的英文是：</a:t>
            </a:r>
            <a:r>
              <a:rPr lang="en-US" altLang="zh-CN" sz="1200" b="0" i="0" kern="1200" dirty="0" smtClean="0">
                <a:solidFill>
                  <a:schemeClr val="tx1"/>
                </a:solidFill>
                <a:effectLst/>
                <a:latin typeface="+mn-lt"/>
                <a:ea typeface="+mn-ea"/>
                <a:cs typeface="+mn-cs"/>
              </a:rPr>
              <a:t>Non-authoritative answer</a:t>
            </a:r>
            <a:r>
              <a:rPr lang="zh-CN" altLang="en-US" sz="1200" b="0" i="0" kern="1200" dirty="0" smtClean="0">
                <a:solidFill>
                  <a:schemeClr val="tx1"/>
                </a:solidFill>
                <a:effectLst/>
                <a:latin typeface="+mn-lt"/>
                <a:ea typeface="+mn-ea"/>
                <a:cs typeface="+mn-cs"/>
              </a:rPr>
              <a:t>。什么叫非权威应答？假设某个</a:t>
            </a:r>
            <a:r>
              <a:rPr lang="en-US" altLang="zh-CN" sz="1200" b="0" i="0" kern="1200" dirty="0" smtClean="0">
                <a:solidFill>
                  <a:schemeClr val="tx1"/>
                </a:solidFill>
                <a:effectLst/>
                <a:latin typeface="+mn-lt"/>
                <a:ea typeface="+mn-ea"/>
                <a:cs typeface="+mn-cs"/>
              </a:rPr>
              <a:t>DNS server</a:t>
            </a:r>
            <a:r>
              <a:rPr lang="zh-CN" altLang="en-US" sz="1200" b="0" i="0" kern="1200" dirty="0" smtClean="0">
                <a:solidFill>
                  <a:schemeClr val="tx1"/>
                </a:solidFill>
                <a:effectLst/>
                <a:latin typeface="+mn-lt"/>
                <a:ea typeface="+mn-ea"/>
                <a:cs typeface="+mn-cs"/>
              </a:rPr>
              <a:t>没有域名</a:t>
            </a:r>
            <a:r>
              <a:rPr lang="en-US" altLang="zh-CN" sz="1200" b="0" i="0" kern="1200" dirty="0" smtClean="0">
                <a:solidFill>
                  <a:schemeClr val="tx1"/>
                </a:solidFill>
                <a:effectLst/>
                <a:latin typeface="+mn-lt"/>
                <a:ea typeface="+mn-ea"/>
                <a:cs typeface="+mn-cs"/>
              </a:rPr>
              <a:t>test.com</a:t>
            </a:r>
            <a:r>
              <a:rPr lang="zh-CN" altLang="en-US" sz="1200" b="0" i="0" kern="1200" dirty="0" smtClean="0">
                <a:solidFill>
                  <a:schemeClr val="tx1"/>
                </a:solidFill>
                <a:effectLst/>
                <a:latin typeface="+mn-lt"/>
                <a:ea typeface="+mn-ea"/>
                <a:cs typeface="+mn-cs"/>
              </a:rPr>
              <a:t>的记录信息，当有客户端通过它请求获取</a:t>
            </a:r>
            <a:r>
              <a:rPr lang="en-US" altLang="zh-CN" sz="1200" b="0" i="0" kern="1200" dirty="0" smtClean="0">
                <a:solidFill>
                  <a:schemeClr val="tx1"/>
                </a:solidFill>
                <a:effectLst/>
                <a:latin typeface="+mn-lt"/>
                <a:ea typeface="+mn-ea"/>
                <a:cs typeface="+mn-cs"/>
              </a:rPr>
              <a:t>test.com</a:t>
            </a:r>
            <a:r>
              <a:rPr lang="zh-CN" altLang="en-US" sz="1200" b="0" i="0" kern="1200" dirty="0" smtClean="0">
                <a:solidFill>
                  <a:schemeClr val="tx1"/>
                </a:solidFill>
                <a:effectLst/>
                <a:latin typeface="+mn-lt"/>
                <a:ea typeface="+mn-ea"/>
                <a:cs typeface="+mn-cs"/>
              </a:rPr>
              <a:t>的域名信息，此</a:t>
            </a:r>
            <a:r>
              <a:rPr lang="en-US" altLang="zh-CN" sz="1200" b="0" i="0" kern="1200" dirty="0" smtClean="0">
                <a:solidFill>
                  <a:schemeClr val="tx1"/>
                </a:solidFill>
                <a:effectLst/>
                <a:latin typeface="+mn-lt"/>
                <a:ea typeface="+mn-ea"/>
                <a:cs typeface="+mn-cs"/>
              </a:rPr>
              <a:t>DNS Server</a:t>
            </a:r>
            <a:r>
              <a:rPr lang="zh-CN" altLang="en-US" sz="1200" b="0" i="0" kern="1200" dirty="0" smtClean="0">
                <a:solidFill>
                  <a:schemeClr val="tx1"/>
                </a:solidFill>
                <a:effectLst/>
                <a:latin typeface="+mn-lt"/>
                <a:ea typeface="+mn-ea"/>
                <a:cs typeface="+mn-cs"/>
              </a:rPr>
              <a:t>会通过迭代递归的方式从</a:t>
            </a:r>
            <a:r>
              <a:rPr lang="en-US" altLang="zh-CN" sz="1200" b="0" i="0" kern="1200" dirty="0" smtClean="0">
                <a:solidFill>
                  <a:schemeClr val="tx1"/>
                </a:solidFill>
                <a:effectLst/>
                <a:latin typeface="+mn-lt"/>
                <a:ea typeface="+mn-ea"/>
                <a:cs typeface="+mn-cs"/>
              </a:rPr>
              <a:t>test</a:t>
            </a:r>
            <a:r>
              <a:rPr lang="zh-CN" altLang="en-US" sz="1200" b="0" i="0" kern="1200" dirty="0" smtClean="0">
                <a:solidFill>
                  <a:schemeClr val="tx1"/>
                </a:solidFill>
                <a:effectLst/>
                <a:latin typeface="+mn-lt"/>
                <a:ea typeface="+mn-ea"/>
                <a:cs typeface="+mn-cs"/>
              </a:rPr>
              <a:t>公司实际存储此记录信息的</a:t>
            </a:r>
            <a:r>
              <a:rPr lang="en-US" altLang="zh-CN" sz="1200" b="0" i="0" kern="1200" dirty="0" smtClean="0">
                <a:solidFill>
                  <a:schemeClr val="tx1"/>
                </a:solidFill>
                <a:effectLst/>
                <a:latin typeface="+mn-lt"/>
                <a:ea typeface="+mn-ea"/>
                <a:cs typeface="+mn-cs"/>
              </a:rPr>
              <a:t>DNS server</a:t>
            </a:r>
            <a:r>
              <a:rPr lang="zh-CN" altLang="en-US" sz="1200" b="0" i="0" kern="1200" dirty="0" smtClean="0">
                <a:solidFill>
                  <a:schemeClr val="tx1"/>
                </a:solidFill>
                <a:effectLst/>
                <a:latin typeface="+mn-lt"/>
                <a:ea typeface="+mn-ea"/>
                <a:cs typeface="+mn-cs"/>
              </a:rPr>
              <a:t>中获取</a:t>
            </a:r>
            <a:r>
              <a:rPr lang="en-US" altLang="zh-CN" sz="1200" b="0" i="0" kern="1200" dirty="0" smtClean="0">
                <a:solidFill>
                  <a:schemeClr val="tx1"/>
                </a:solidFill>
                <a:effectLst/>
                <a:latin typeface="+mn-lt"/>
                <a:ea typeface="+mn-ea"/>
                <a:cs typeface="+mn-cs"/>
              </a:rPr>
              <a:t>test.com</a:t>
            </a:r>
            <a:r>
              <a:rPr lang="zh-CN" altLang="en-US" sz="1200" b="0" i="0" kern="1200" dirty="0" smtClean="0">
                <a:solidFill>
                  <a:schemeClr val="tx1"/>
                </a:solidFill>
                <a:effectLst/>
                <a:latin typeface="+mn-lt"/>
                <a:ea typeface="+mn-ea"/>
                <a:cs typeface="+mn-cs"/>
              </a:rPr>
              <a:t>的域名信息，反馈给发出请求的客户端，同时会把</a:t>
            </a:r>
            <a:r>
              <a:rPr lang="en-US" altLang="zh-CN" sz="1200" b="0" i="0" kern="1200" dirty="0" smtClean="0">
                <a:solidFill>
                  <a:schemeClr val="tx1"/>
                </a:solidFill>
                <a:effectLst/>
                <a:latin typeface="+mn-lt"/>
                <a:ea typeface="+mn-ea"/>
                <a:cs typeface="+mn-cs"/>
              </a:rPr>
              <a:t>test.com</a:t>
            </a:r>
            <a:r>
              <a:rPr lang="zh-CN" altLang="en-US" sz="1200" b="0" i="0" kern="1200" dirty="0" smtClean="0">
                <a:solidFill>
                  <a:schemeClr val="tx1"/>
                </a:solidFill>
                <a:effectLst/>
                <a:latin typeface="+mn-lt"/>
                <a:ea typeface="+mn-ea"/>
                <a:cs typeface="+mn-cs"/>
              </a:rPr>
              <a:t>的记录信息放在自身缓存中放置一段时间，当又有客户端请求</a:t>
            </a:r>
            <a:r>
              <a:rPr lang="en-US" altLang="zh-CN" sz="1200" b="0" i="0" kern="1200" dirty="0" smtClean="0">
                <a:solidFill>
                  <a:schemeClr val="tx1"/>
                </a:solidFill>
                <a:effectLst/>
                <a:latin typeface="+mn-lt"/>
                <a:ea typeface="+mn-ea"/>
                <a:cs typeface="+mn-cs"/>
              </a:rPr>
              <a:t>test.com</a:t>
            </a:r>
            <a:r>
              <a:rPr lang="zh-CN" altLang="en-US" sz="1200" b="0" i="0" kern="1200" dirty="0" smtClean="0">
                <a:solidFill>
                  <a:schemeClr val="tx1"/>
                </a:solidFill>
                <a:effectLst/>
                <a:latin typeface="+mn-lt"/>
                <a:ea typeface="+mn-ea"/>
                <a:cs typeface="+mn-cs"/>
              </a:rPr>
              <a:t>域名解析时，此</a:t>
            </a:r>
            <a:r>
              <a:rPr lang="en-US" altLang="zh-CN" sz="1200" b="0" i="0" kern="1200" dirty="0" smtClean="0">
                <a:solidFill>
                  <a:schemeClr val="tx1"/>
                </a:solidFill>
                <a:effectLst/>
                <a:latin typeface="+mn-lt"/>
                <a:ea typeface="+mn-ea"/>
                <a:cs typeface="+mn-cs"/>
              </a:rPr>
              <a:t>DNS server</a:t>
            </a:r>
            <a:r>
              <a:rPr lang="zh-CN" altLang="en-US" sz="1200" b="0" i="0" kern="1200" dirty="0" smtClean="0">
                <a:solidFill>
                  <a:schemeClr val="tx1"/>
                </a:solidFill>
                <a:effectLst/>
                <a:latin typeface="+mn-lt"/>
                <a:ea typeface="+mn-ea"/>
                <a:cs typeface="+mn-cs"/>
              </a:rPr>
              <a:t>直接从自身缓存中提取返回给客户端，这个回答叫“非权威回答”，简言之凡是从非实际记录存储</a:t>
            </a:r>
            <a:r>
              <a:rPr lang="en-US" altLang="zh-CN" sz="1200" b="0" i="0" kern="1200" dirty="0" smtClean="0">
                <a:solidFill>
                  <a:schemeClr val="tx1"/>
                </a:solidFill>
                <a:effectLst/>
                <a:latin typeface="+mn-lt"/>
                <a:ea typeface="+mn-ea"/>
                <a:cs typeface="+mn-cs"/>
              </a:rPr>
              <a:t>DNS server</a:t>
            </a:r>
            <a:r>
              <a:rPr lang="zh-CN" altLang="en-US" sz="1200" b="0" i="0" kern="1200" dirty="0" smtClean="0">
                <a:solidFill>
                  <a:schemeClr val="tx1"/>
                </a:solidFill>
                <a:effectLst/>
                <a:latin typeface="+mn-lt"/>
                <a:ea typeface="+mn-ea"/>
                <a:cs typeface="+mn-cs"/>
              </a:rPr>
              <a:t>中获取的域名解析回答，都叫“非权威回答”。</a:t>
            </a:r>
          </a:p>
          <a:p>
            <a:r>
              <a:rPr lang="en-US" altLang="zh-CN" sz="1200" b="0" i="0" kern="1200" dirty="0" smtClean="0">
                <a:solidFill>
                  <a:schemeClr val="tx1"/>
                </a:solidFill>
                <a:effectLst/>
                <a:latin typeface="+mn-lt"/>
                <a:ea typeface="+mn-ea"/>
                <a:cs typeface="+mn-cs"/>
              </a:rPr>
              <a:t>Name:08911.xdwscache.glb0.lxdns.com </a:t>
            </a:r>
            <a:r>
              <a:rPr lang="zh-CN" altLang="en-US" sz="1200" b="0" i="0" kern="1200" dirty="0" smtClean="0">
                <a:solidFill>
                  <a:schemeClr val="tx1"/>
                </a:solidFill>
                <a:effectLst/>
                <a:latin typeface="+mn-lt"/>
                <a:ea typeface="+mn-ea"/>
                <a:cs typeface="+mn-cs"/>
              </a:rPr>
              <a:t>指的 </a:t>
            </a:r>
            <a:r>
              <a:rPr lang="en-US" altLang="zh-CN" sz="1200" b="0" i="0" kern="1200" dirty="0" smtClean="0">
                <a:solidFill>
                  <a:schemeClr val="tx1"/>
                </a:solidFill>
                <a:effectLst/>
                <a:latin typeface="+mn-lt"/>
                <a:ea typeface="+mn-ea"/>
                <a:cs typeface="+mn-cs"/>
              </a:rPr>
              <a:t>www.changyou.com </a:t>
            </a:r>
            <a:r>
              <a:rPr lang="zh-CN" altLang="en-US" sz="1200" b="0" i="0" kern="1200" dirty="0" smtClean="0">
                <a:solidFill>
                  <a:schemeClr val="tx1"/>
                </a:solidFill>
                <a:effectLst/>
                <a:latin typeface="+mn-lt"/>
                <a:ea typeface="+mn-ea"/>
                <a:cs typeface="+mn-cs"/>
              </a:rPr>
              <a:t>域名实际对应的主机名记录。</a:t>
            </a:r>
          </a:p>
          <a:p>
            <a:r>
              <a:rPr lang="zh-CN" altLang="en-US" sz="1200" b="1" i="0" kern="1200" dirty="0" smtClean="0">
                <a:solidFill>
                  <a:schemeClr val="tx1"/>
                </a:solidFill>
                <a:effectLst/>
                <a:latin typeface="+mn-lt"/>
                <a:ea typeface="+mn-ea"/>
                <a:cs typeface="+mn-cs"/>
              </a:rPr>
              <a:t>第三部分：</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Address</a:t>
            </a:r>
            <a:r>
              <a:rPr lang="zh-CN" altLang="en-US" sz="1200" b="0" i="0" kern="1200" dirty="0" smtClean="0">
                <a:solidFill>
                  <a:schemeClr val="tx1"/>
                </a:solidFill>
                <a:effectLst/>
                <a:latin typeface="+mn-lt"/>
                <a:ea typeface="+mn-ea"/>
                <a:cs typeface="+mn-cs"/>
              </a:rPr>
              <a:t>有多个记录：</a:t>
            </a:r>
            <a:r>
              <a:rPr lang="en-US" altLang="zh-CN" sz="1200" b="0" i="0" kern="1200" dirty="0" smtClean="0">
                <a:solidFill>
                  <a:schemeClr val="tx1"/>
                </a:solidFill>
                <a:effectLst/>
                <a:latin typeface="+mn-lt"/>
                <a:ea typeface="+mn-ea"/>
                <a:cs typeface="+mn-cs"/>
              </a:rPr>
              <a:t>101.23.128.17,113.31.37.217.....</a:t>
            </a:r>
            <a:r>
              <a:rPr lang="zh-CN" altLang="en-US" sz="1200" b="0" i="0" kern="1200" dirty="0" smtClean="0">
                <a:solidFill>
                  <a:schemeClr val="tx1"/>
                </a:solidFill>
                <a:effectLst/>
                <a:latin typeface="+mn-lt"/>
                <a:ea typeface="+mn-ea"/>
                <a:cs typeface="+mn-cs"/>
              </a:rPr>
              <a:t>， 通过这个我们知道实际上</a:t>
            </a:r>
            <a:r>
              <a:rPr lang="en-US" altLang="zh-CN" sz="1200" b="0" i="0" kern="1200" dirty="0" smtClean="0">
                <a:solidFill>
                  <a:schemeClr val="tx1"/>
                </a:solidFill>
                <a:effectLst/>
                <a:latin typeface="+mn-lt"/>
                <a:ea typeface="+mn-ea"/>
                <a:cs typeface="+mn-cs"/>
              </a:rPr>
              <a:t>www.changyou.com</a:t>
            </a:r>
            <a:r>
              <a:rPr lang="zh-CN" altLang="en-US" sz="1200" b="0" i="0" kern="1200" dirty="0" smtClean="0">
                <a:solidFill>
                  <a:schemeClr val="tx1"/>
                </a:solidFill>
                <a:effectLst/>
                <a:latin typeface="+mn-lt"/>
                <a:ea typeface="+mn-ea"/>
                <a:cs typeface="+mn-cs"/>
              </a:rPr>
              <a:t>域名实际对应多个物理主机，用户访问</a:t>
            </a:r>
            <a:r>
              <a:rPr lang="en-US" altLang="zh-CN" sz="1200" b="0" i="0" u="none" strike="noStrike" kern="1200" dirty="0" smtClean="0">
                <a:solidFill>
                  <a:schemeClr val="tx1"/>
                </a:solidFill>
                <a:effectLst/>
                <a:latin typeface="+mn-lt"/>
                <a:ea typeface="+mn-ea"/>
                <a:cs typeface="+mn-cs"/>
                <a:hlinkClick r:id="rId5"/>
              </a:rPr>
              <a:t>www.changyou.com</a:t>
            </a:r>
            <a:r>
              <a:rPr lang="zh-CN" altLang="en-US" sz="1200" b="0" i="0" kern="1200" dirty="0" smtClean="0">
                <a:solidFill>
                  <a:schemeClr val="tx1"/>
                </a:solidFill>
                <a:effectLst/>
                <a:latin typeface="+mn-lt"/>
                <a:ea typeface="+mn-ea"/>
                <a:cs typeface="+mn-cs"/>
              </a:rPr>
              <a:t>时，按照一定规则由其中一台计算机进行应答，这样可以有效的进行域名负载平衡，小心</a:t>
            </a:r>
            <a:r>
              <a:rPr lang="en-US" altLang="zh-CN" sz="1200" b="0" i="0" kern="1200" dirty="0" smtClean="0">
                <a:solidFill>
                  <a:schemeClr val="tx1"/>
                </a:solidFill>
                <a:effectLst/>
                <a:latin typeface="+mn-lt"/>
                <a:ea typeface="+mn-ea"/>
                <a:cs typeface="+mn-cs"/>
              </a:rPr>
              <a:t>Down</a:t>
            </a:r>
            <a:r>
              <a:rPr lang="zh-CN" altLang="en-US" sz="1200" b="0" i="0" kern="1200" dirty="0" smtClean="0">
                <a:solidFill>
                  <a:schemeClr val="tx1"/>
                </a:solidFill>
                <a:effectLst/>
                <a:latin typeface="+mn-lt"/>
                <a:ea typeface="+mn-ea"/>
                <a:cs typeface="+mn-cs"/>
              </a:rPr>
              <a:t>机哦。</a:t>
            </a:r>
          </a:p>
          <a:p>
            <a:r>
              <a:rPr lang="zh-CN" altLang="en-US" sz="1200" b="0" i="0" kern="1200" dirty="0" smtClean="0">
                <a:solidFill>
                  <a:schemeClr val="tx1"/>
                </a:solidFill>
                <a:effectLst/>
                <a:latin typeface="+mn-lt"/>
                <a:ea typeface="+mn-ea"/>
                <a:cs typeface="+mn-cs"/>
              </a:rPr>
              <a:t>测试时，不定期的</a:t>
            </a:r>
            <a:r>
              <a:rPr lang="en-US" altLang="zh-CN" sz="1200" b="0" i="0" kern="1200" dirty="0" smtClean="0">
                <a:solidFill>
                  <a:schemeClr val="tx1"/>
                </a:solidFill>
                <a:effectLst/>
                <a:latin typeface="+mn-lt"/>
                <a:ea typeface="+mn-ea"/>
                <a:cs typeface="+mn-cs"/>
              </a:rPr>
              <a:t>ping </a:t>
            </a:r>
            <a:r>
              <a:rPr lang="en-US" altLang="zh-CN" sz="1200" b="0" i="0" u="none" strike="noStrike" kern="1200" dirty="0" smtClean="0">
                <a:solidFill>
                  <a:schemeClr val="tx1"/>
                </a:solidFill>
                <a:effectLst/>
                <a:latin typeface="+mn-lt"/>
                <a:ea typeface="+mn-ea"/>
                <a:cs typeface="+mn-cs"/>
                <a:hlinkClick r:id="rId5"/>
              </a:rPr>
              <a:t>www.changyou.com</a:t>
            </a:r>
            <a:r>
              <a:rPr lang="zh-CN" altLang="en-US" sz="1200" b="0" i="0" kern="1200" dirty="0" smtClean="0">
                <a:solidFill>
                  <a:schemeClr val="tx1"/>
                </a:solidFill>
                <a:effectLst/>
                <a:latin typeface="+mn-lt"/>
                <a:ea typeface="+mn-ea"/>
                <a:cs typeface="+mn-cs"/>
              </a:rPr>
              <a:t> 会发现返回的</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是不固定的，但是是其中的一个</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Aliase</a:t>
            </a:r>
            <a:r>
              <a:rPr lang="en-US" altLang="zh-CN" sz="1200" b="0" i="0" kern="1200" dirty="0" smtClean="0">
                <a:solidFill>
                  <a:schemeClr val="tx1"/>
                </a:solidFill>
                <a:effectLst/>
                <a:latin typeface="+mn-lt"/>
                <a:ea typeface="+mn-ea"/>
                <a:cs typeface="+mn-cs"/>
              </a:rPr>
              <a:t>: www.changyou.com </a:t>
            </a:r>
            <a:r>
              <a:rPr lang="zh-CN" altLang="en-US" sz="1200" b="0" i="0" kern="1200" dirty="0" smtClean="0">
                <a:solidFill>
                  <a:schemeClr val="tx1"/>
                </a:solidFill>
                <a:effectLst/>
                <a:latin typeface="+mn-lt"/>
                <a:ea typeface="+mn-ea"/>
                <a:cs typeface="+mn-cs"/>
              </a:rPr>
              <a:t>： 表示</a:t>
            </a:r>
            <a:r>
              <a:rPr lang="en-US" altLang="zh-CN" sz="1200" b="0" i="0" kern="1200" dirty="0" smtClean="0">
                <a:solidFill>
                  <a:schemeClr val="tx1"/>
                </a:solidFill>
                <a:effectLst/>
                <a:latin typeface="+mn-lt"/>
                <a:ea typeface="+mn-ea"/>
                <a:cs typeface="+mn-cs"/>
              </a:rPr>
              <a:t>www.changyou.com </a:t>
            </a:r>
            <a:r>
              <a:rPr lang="zh-CN" altLang="en-US" sz="1200" b="0" i="0" kern="1200" dirty="0" smtClean="0">
                <a:solidFill>
                  <a:schemeClr val="tx1"/>
                </a:solidFill>
                <a:effectLst/>
                <a:latin typeface="+mn-lt"/>
                <a:ea typeface="+mn-ea"/>
                <a:cs typeface="+mn-cs"/>
              </a:rPr>
              <a:t>只是</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记录中的一个别名，方便我们记忆。</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19</a:t>
            </a:fld>
            <a:endParaRPr lang="zh-CN" altLang="en-US"/>
          </a:p>
        </p:txBody>
      </p:sp>
    </p:spTree>
    <p:extLst>
      <p:ext uri="{BB962C8B-B14F-4D97-AF65-F5344CB8AC3E}">
        <p14:creationId xmlns:p14="http://schemas.microsoft.com/office/powerpoint/2010/main" val="2815314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http://baike.baidu.com/view/8689800.htm</a:t>
            </a:r>
            <a:endParaRPr lang="en-US" altLang="zh-CN" dirty="0" smtClean="0"/>
          </a:p>
          <a:p>
            <a:endParaRPr lang="en-US" altLang="zh-CN" dirty="0" smtClean="0"/>
          </a:p>
          <a:p>
            <a:r>
              <a:rPr lang="en-US" altLang="zh-CN" dirty="0" smtClean="0"/>
              <a:t>CDN </a:t>
            </a:r>
            <a:r>
              <a:rPr lang="zh-CN" altLang="en-US" dirty="0" smtClean="0"/>
              <a:t>和 </a:t>
            </a:r>
            <a:r>
              <a:rPr lang="en-US" altLang="zh-CN" dirty="0" smtClean="0"/>
              <a:t>GSLB </a:t>
            </a:r>
            <a:r>
              <a:rPr lang="zh-CN" altLang="en-US" dirty="0" smtClean="0"/>
              <a:t>的区别？</a:t>
            </a:r>
            <a:endParaRPr lang="en-US" altLang="zh-CN" dirty="0" smtClean="0"/>
          </a:p>
          <a:p>
            <a:endParaRPr lang="en-US" altLang="zh-CN" dirty="0" smtClean="0"/>
          </a:p>
          <a:p>
            <a:r>
              <a:rPr lang="en-US" altLang="zh-CN" dirty="0" smtClean="0"/>
              <a:t>CDN</a:t>
            </a:r>
            <a:r>
              <a:rPr lang="zh-CN" altLang="en-US" dirty="0" smtClean="0"/>
              <a:t>技术上要考虑的重要问题？</a:t>
            </a:r>
            <a:endParaRPr lang="en-US" altLang="zh-CN" dirty="0" smtClean="0"/>
          </a:p>
          <a:p>
            <a:r>
              <a:rPr lang="en-US" altLang="zh-CN" dirty="0" smtClean="0"/>
              <a:t>1</a:t>
            </a:r>
            <a:r>
              <a:rPr lang="zh-CN" altLang="en-US" dirty="0" smtClean="0"/>
              <a:t>、各个节点服务器的数据实时同步、数据一致性问题如何解决？</a:t>
            </a:r>
            <a:endParaRPr lang="en-US" altLang="zh-CN" dirty="0" smtClean="0"/>
          </a:p>
          <a:p>
            <a:endParaRPr lang="en-US" altLang="zh-CN" dirty="0" smtClean="0"/>
          </a:p>
          <a:p>
            <a:r>
              <a:rPr lang="en-US" altLang="zh-CN" dirty="0" smtClean="0"/>
              <a:t>2</a:t>
            </a:r>
            <a:r>
              <a:rPr lang="zh-CN" altLang="en-US" dirty="0" smtClean="0"/>
              <a:t>、用户最近算法选择？</a:t>
            </a:r>
            <a:endParaRPr lang="en-US" altLang="zh-CN" dirty="0" smtClean="0"/>
          </a:p>
        </p:txBody>
      </p:sp>
      <p:sp>
        <p:nvSpPr>
          <p:cNvPr id="4" name="灯片编号占位符 3"/>
          <p:cNvSpPr>
            <a:spLocks noGrp="1"/>
          </p:cNvSpPr>
          <p:nvPr>
            <p:ph type="sldNum" sz="quarter" idx="10"/>
          </p:nvPr>
        </p:nvSpPr>
        <p:spPr/>
        <p:txBody>
          <a:bodyPr/>
          <a:lstStyle/>
          <a:p>
            <a:fld id="{3CC2566A-E84E-420E-B996-FBD9ED0A4505}" type="slidenum">
              <a:rPr lang="zh-CN" altLang="en-US" smtClean="0"/>
              <a:t>20</a:t>
            </a:fld>
            <a:endParaRPr lang="zh-CN" altLang="en-US"/>
          </a:p>
        </p:txBody>
      </p:sp>
    </p:spTree>
    <p:extLst>
      <p:ext uri="{BB962C8B-B14F-4D97-AF65-F5344CB8AC3E}">
        <p14:creationId xmlns:p14="http://schemas.microsoft.com/office/powerpoint/2010/main" val="453159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http://baike.baidu.com/view/8689800.htm</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21</a:t>
            </a:fld>
            <a:endParaRPr lang="zh-CN" altLang="en-US"/>
          </a:p>
        </p:txBody>
      </p:sp>
    </p:spTree>
    <p:extLst>
      <p:ext uri="{BB962C8B-B14F-4D97-AF65-F5344CB8AC3E}">
        <p14:creationId xmlns:p14="http://schemas.microsoft.com/office/powerpoint/2010/main" val="3180475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CDN</a:t>
            </a:r>
            <a:r>
              <a:rPr lang="zh-CN" altLang="en-US" sz="1200" b="0" i="0" kern="1200" dirty="0" smtClean="0">
                <a:solidFill>
                  <a:schemeClr val="tx1"/>
                </a:solidFill>
                <a:effectLst/>
                <a:latin typeface="+mn-lt"/>
                <a:ea typeface="+mn-ea"/>
                <a:cs typeface="+mn-cs"/>
              </a:rPr>
              <a:t>对静态文件加速效果明显， 对动态站点有加速效果么？</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CDN</a:t>
            </a:r>
            <a:r>
              <a:rPr lang="zh-CN" altLang="en-US" sz="1200" b="0" i="0" kern="1200" dirty="0" smtClean="0">
                <a:solidFill>
                  <a:schemeClr val="tx1"/>
                </a:solidFill>
                <a:effectLst/>
                <a:latin typeface="+mn-lt"/>
                <a:ea typeface="+mn-ea"/>
                <a:cs typeface="+mn-cs"/>
              </a:rPr>
              <a:t>的优势是其在网络边缘缓存了用户请求的内容，离用户近，从而保证用户的访问效果；但是动态网页由于是源站动态生成的内容，</a:t>
            </a:r>
            <a:r>
              <a:rPr lang="en-US" altLang="zh-CN" sz="1200" b="0" i="0" kern="1200" dirty="0" smtClean="0">
                <a:solidFill>
                  <a:schemeClr val="tx1"/>
                </a:solidFill>
                <a:effectLst/>
                <a:latin typeface="+mn-lt"/>
                <a:ea typeface="+mn-ea"/>
                <a:cs typeface="+mn-cs"/>
              </a:rPr>
              <a:t>CDN</a:t>
            </a:r>
            <a:r>
              <a:rPr lang="zh-CN" altLang="en-US" sz="1200" b="0" i="0" kern="1200" dirty="0" smtClean="0">
                <a:solidFill>
                  <a:schemeClr val="tx1"/>
                </a:solidFill>
                <a:effectLst/>
                <a:latin typeface="+mn-lt"/>
                <a:ea typeface="+mn-ea"/>
                <a:cs typeface="+mn-cs"/>
              </a:rPr>
              <a:t>的边缘节点无法存储用户请求的内容，请求到了边缘节点之后还得回源，传统</a:t>
            </a:r>
            <a:r>
              <a:rPr lang="en-US" altLang="zh-CN" sz="1200" b="0" i="0" kern="1200" dirty="0" smtClean="0">
                <a:solidFill>
                  <a:schemeClr val="tx1"/>
                </a:solidFill>
                <a:effectLst/>
                <a:latin typeface="+mn-lt"/>
                <a:ea typeface="+mn-ea"/>
                <a:cs typeface="+mn-cs"/>
              </a:rPr>
              <a:t>CDN</a:t>
            </a:r>
            <a:r>
              <a:rPr lang="zh-CN" altLang="en-US" sz="1200" b="0" i="0" kern="1200" dirty="0" smtClean="0">
                <a:solidFill>
                  <a:schemeClr val="tx1"/>
                </a:solidFill>
                <a:effectLst/>
                <a:latin typeface="+mn-lt"/>
                <a:ea typeface="+mn-ea"/>
                <a:cs typeface="+mn-cs"/>
              </a:rPr>
              <a:t>架构上的优势就没有了。那么</a:t>
            </a:r>
            <a:r>
              <a:rPr lang="en-US" altLang="zh-CN" sz="1200" b="0" i="0" kern="1200" dirty="0" err="1" smtClean="0">
                <a:solidFill>
                  <a:schemeClr val="tx1"/>
                </a:solidFill>
                <a:effectLst/>
                <a:latin typeface="+mn-lt"/>
                <a:ea typeface="+mn-ea"/>
                <a:cs typeface="+mn-cs"/>
              </a:rPr>
              <a:t>cdn</a:t>
            </a:r>
            <a:r>
              <a:rPr lang="zh-CN" altLang="en-US" sz="1200" b="0" i="0" kern="1200" dirty="0" smtClean="0">
                <a:solidFill>
                  <a:schemeClr val="tx1"/>
                </a:solidFill>
                <a:effectLst/>
                <a:latin typeface="+mn-lt"/>
                <a:ea typeface="+mn-ea"/>
                <a:cs typeface="+mn-cs"/>
              </a:rPr>
              <a:t>动态加速还没有价值？</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动态路由：所谓动态路由，指的是利用</a:t>
            </a:r>
            <a:r>
              <a:rPr lang="en-US" altLang="zh-CN" sz="1200" b="0" i="0" kern="1200" dirty="0" smtClean="0">
                <a:solidFill>
                  <a:schemeClr val="tx1"/>
                </a:solidFill>
                <a:effectLst/>
                <a:latin typeface="+mn-lt"/>
                <a:ea typeface="+mn-ea"/>
                <a:cs typeface="+mn-cs"/>
              </a:rPr>
              <a:t>CDN</a:t>
            </a:r>
            <a:r>
              <a:rPr lang="zh-CN" altLang="en-US" sz="1200" b="0" i="0" kern="1200" dirty="0" smtClean="0">
                <a:solidFill>
                  <a:schemeClr val="tx1"/>
                </a:solidFill>
                <a:effectLst/>
                <a:latin typeface="+mn-lt"/>
                <a:ea typeface="+mn-ea"/>
                <a:cs typeface="+mn-cs"/>
              </a:rPr>
              <a:t>节点多的优势，把每个节点都看做一个路由，在边缘</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和源</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之间找到一个最佳路径，也就是说以前是直接从</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，变成了</a:t>
            </a:r>
            <a:r>
              <a:rPr lang="en-US" altLang="zh-CN" sz="1200" b="0" i="0" kern="1200" dirty="0" smtClean="0">
                <a:solidFill>
                  <a:schemeClr val="tx1"/>
                </a:solidFill>
                <a:effectLst/>
                <a:latin typeface="+mn-lt"/>
                <a:ea typeface="+mn-ea"/>
                <a:cs typeface="+mn-cs"/>
              </a:rPr>
              <a:t>A-C-D-B</a:t>
            </a:r>
            <a:r>
              <a:rPr lang="zh-CN" altLang="en-US" sz="1200" b="0" i="0" kern="1200" dirty="0" smtClean="0">
                <a:solidFill>
                  <a:schemeClr val="tx1"/>
                </a:solidFill>
                <a:effectLst/>
                <a:latin typeface="+mn-lt"/>
                <a:ea typeface="+mn-ea"/>
                <a:cs typeface="+mn-cs"/>
              </a:rPr>
              <a:t>；另外还需要强调的是，</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之间一定是要通过连接建立，而且</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一定要很近，时延很小，否则的话</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协议优化就发挥不了作用；通过动态路由技术我们可以在</a:t>
            </a:r>
            <a:r>
              <a:rPr lang="en-US" altLang="zh-CN" sz="1200" b="0" i="0" kern="1200" dirty="0" smtClean="0">
                <a:solidFill>
                  <a:schemeClr val="tx1"/>
                </a:solidFill>
                <a:effectLst/>
                <a:latin typeface="+mn-lt"/>
                <a:ea typeface="+mn-ea"/>
                <a:cs typeface="+mn-cs"/>
              </a:rPr>
              <a:t>A-B</a:t>
            </a:r>
            <a:r>
              <a:rPr lang="zh-CN" altLang="en-US" sz="1200" b="0" i="0" kern="1200" dirty="0" smtClean="0">
                <a:solidFill>
                  <a:schemeClr val="tx1"/>
                </a:solidFill>
                <a:effectLst/>
                <a:latin typeface="+mn-lt"/>
                <a:ea typeface="+mn-ea"/>
                <a:cs typeface="+mn-cs"/>
              </a:rPr>
              <a:t>间建立一个更低的</a:t>
            </a:r>
            <a:r>
              <a:rPr lang="en-US" altLang="zh-CN" sz="1200" b="0" i="0" kern="1200" dirty="0" smtClean="0">
                <a:solidFill>
                  <a:schemeClr val="tx1"/>
                </a:solidFill>
                <a:effectLst/>
                <a:latin typeface="+mn-lt"/>
                <a:ea typeface="+mn-ea"/>
                <a:cs typeface="+mn-cs"/>
              </a:rPr>
              <a:t>RTT</a:t>
            </a:r>
            <a:r>
              <a:rPr lang="zh-CN" altLang="en-US" sz="1200" b="0" i="0" kern="1200" dirty="0" smtClean="0">
                <a:solidFill>
                  <a:schemeClr val="tx1"/>
                </a:solidFill>
                <a:effectLst/>
                <a:latin typeface="+mn-lt"/>
                <a:ea typeface="+mn-ea"/>
                <a:cs typeface="+mn-cs"/>
              </a:rPr>
              <a:t>和更小的丢包率的通过；</a:t>
            </a:r>
          </a:p>
          <a:p>
            <a:endParaRPr lang="en-US" altLang="zh-CN" dirty="0" smtClean="0"/>
          </a:p>
          <a:p>
            <a:endParaRPr lang="en-US" altLang="zh-CN" dirty="0" smtClean="0"/>
          </a:p>
          <a:p>
            <a:r>
              <a:rPr lang="en-US" altLang="zh-CN" dirty="0" err="1" smtClean="0"/>
              <a:t>Tracert</a:t>
            </a:r>
            <a:r>
              <a:rPr lang="en-US" altLang="zh-CN" dirty="0" smtClean="0"/>
              <a:t> </a:t>
            </a:r>
            <a:r>
              <a:rPr lang="zh-CN" altLang="en-US" dirty="0" smtClean="0"/>
              <a:t/>
            </a:r>
            <a:br>
              <a:rPr lang="zh-CN" altLang="en-US" dirty="0" smtClean="0"/>
            </a:br>
            <a:r>
              <a:rPr lang="en-US" altLang="zh-CN" dirty="0" smtClean="0">
                <a:hlinkClick r:id="rId3"/>
              </a:rPr>
              <a:t>http://blog.chinaunix.net/uid-8478708-id-2105023.html</a:t>
            </a:r>
            <a:endParaRPr lang="en-US" altLang="zh-CN" dirty="0" smtClean="0"/>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22</a:t>
            </a:fld>
            <a:endParaRPr lang="zh-CN" altLang="en-US"/>
          </a:p>
        </p:txBody>
      </p:sp>
    </p:spTree>
    <p:extLst>
      <p:ext uri="{BB962C8B-B14F-4D97-AF65-F5344CB8AC3E}">
        <p14:creationId xmlns:p14="http://schemas.microsoft.com/office/powerpoint/2010/main" val="2724844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23</a:t>
            </a:fld>
            <a:endParaRPr lang="zh-CN" altLang="en-US"/>
          </a:p>
        </p:txBody>
      </p:sp>
    </p:spTree>
    <p:extLst>
      <p:ext uri="{BB962C8B-B14F-4D97-AF65-F5344CB8AC3E}">
        <p14:creationId xmlns:p14="http://schemas.microsoft.com/office/powerpoint/2010/main" val="248483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前面是宏观的介绍负载均衡。简单回顾一下。</a:t>
            </a:r>
            <a:r>
              <a:rPr lang="en-US" altLang="zh-CN" dirty="0" smtClean="0"/>
              <a:t/>
            </a:r>
            <a:br>
              <a:rPr lang="en-US" altLang="zh-CN" dirty="0" smtClean="0"/>
            </a:br>
            <a:r>
              <a:rPr lang="en-US" altLang="zh-CN" dirty="0" smtClean="0"/>
              <a:t/>
            </a:r>
            <a:br>
              <a:rPr lang="en-US" altLang="zh-CN" dirty="0" smtClean="0"/>
            </a:br>
            <a:r>
              <a:rPr lang="zh-CN" altLang="en-US" dirty="0" smtClean="0"/>
              <a:t>技术人员应该了解的负载均衡的知识。</a:t>
            </a:r>
            <a:endParaRPr lang="en-US" altLang="zh-CN" dirty="0" smtClean="0"/>
          </a:p>
          <a:p>
            <a:endParaRPr lang="en-US" altLang="zh-CN" dirty="0" smtClean="0"/>
          </a:p>
          <a:p>
            <a:r>
              <a:rPr lang="zh-CN" altLang="en-US" dirty="0" smtClean="0"/>
              <a:t>到这里应该过了</a:t>
            </a:r>
            <a:r>
              <a:rPr lang="en-US" altLang="zh-CN" dirty="0" smtClean="0"/>
              <a:t>40</a:t>
            </a:r>
            <a:r>
              <a:rPr lang="zh-CN" altLang="en-US" dirty="0" smtClean="0"/>
              <a:t>分钟。完成了一半的讲座。</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24</a:t>
            </a:fld>
            <a:endParaRPr lang="zh-CN" altLang="en-US"/>
          </a:p>
        </p:txBody>
      </p:sp>
    </p:spTree>
    <p:extLst>
      <p:ext uri="{BB962C8B-B14F-4D97-AF65-F5344CB8AC3E}">
        <p14:creationId xmlns:p14="http://schemas.microsoft.com/office/powerpoint/2010/main" val="3400248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http://stblog.baidu-tech.com/?p=2027</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25</a:t>
            </a:fld>
            <a:endParaRPr lang="zh-CN" altLang="en-US"/>
          </a:p>
        </p:txBody>
      </p:sp>
    </p:spTree>
    <p:extLst>
      <p:ext uri="{BB962C8B-B14F-4D97-AF65-F5344CB8AC3E}">
        <p14:creationId xmlns:p14="http://schemas.microsoft.com/office/powerpoint/2010/main" val="411626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今天的大头是讲</a:t>
            </a:r>
            <a:r>
              <a:rPr lang="en-US" altLang="zh-CN" dirty="0" err="1" smtClean="0"/>
              <a:t>nginx</a:t>
            </a:r>
            <a:r>
              <a:rPr lang="zh-CN" altLang="en-US" dirty="0" smtClean="0"/>
              <a:t>负载均衡，但我们不能局限于此，</a:t>
            </a:r>
            <a:r>
              <a:rPr lang="en-US" altLang="zh-CN" dirty="0" smtClean="0"/>
              <a:t/>
            </a:r>
            <a:br>
              <a:rPr lang="en-US" altLang="zh-CN" dirty="0" smtClean="0"/>
            </a:br>
            <a:r>
              <a:rPr lang="zh-CN" altLang="en-US" dirty="0" smtClean="0"/>
              <a:t>首先我会带大家把视野放远点，看看各类的负载均衡。</a:t>
            </a:r>
            <a:r>
              <a:rPr lang="en-US" altLang="zh-CN" dirty="0" smtClean="0"/>
              <a:t/>
            </a:r>
            <a:br>
              <a:rPr lang="en-US" altLang="zh-CN" dirty="0" smtClean="0"/>
            </a:br>
            <a:r>
              <a:rPr lang="zh-CN" altLang="en-US" dirty="0" smtClean="0"/>
              <a:t>负载均衡不仅仅是</a:t>
            </a:r>
            <a:r>
              <a:rPr lang="en-US" altLang="zh-CN" dirty="0" err="1" smtClean="0"/>
              <a:t>nginx</a:t>
            </a:r>
            <a:r>
              <a:rPr lang="zh-CN" altLang="en-US" dirty="0" smtClean="0"/>
              <a:t>才有的，我们先宏观的了解一下负载均衡除了</a:t>
            </a:r>
            <a:r>
              <a:rPr lang="en-US" altLang="zh-CN" dirty="0" err="1" smtClean="0"/>
              <a:t>nginx</a:t>
            </a:r>
            <a:r>
              <a:rPr lang="zh-CN" altLang="en-US" dirty="0" smtClean="0"/>
              <a:t>之外的一些内容。</a:t>
            </a:r>
            <a:endParaRPr lang="en-US" altLang="zh-CN" dirty="0" smtClean="0"/>
          </a:p>
          <a:p>
            <a:endParaRPr lang="en-US" altLang="zh-CN" dirty="0" smtClean="0"/>
          </a:p>
          <a:p>
            <a:r>
              <a:rPr lang="zh-CN" altLang="en-US" dirty="0" smtClean="0"/>
              <a:t>今天主要是从分流的角度讲负载均衡， 缓存、复用这些提高单机处理性能的今天将跳过。</a:t>
            </a:r>
          </a:p>
          <a:p>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2</a:t>
            </a:fld>
            <a:endParaRPr lang="zh-CN" altLang="en-US"/>
          </a:p>
        </p:txBody>
      </p:sp>
    </p:spTree>
    <p:extLst>
      <p:ext uri="{BB962C8B-B14F-4D97-AF65-F5344CB8AC3E}">
        <p14:creationId xmlns:p14="http://schemas.microsoft.com/office/powerpoint/2010/main" val="2131952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金山游戏的数据  </a:t>
            </a:r>
            <a:r>
              <a:rPr lang="en-US" altLang="zh-CN" dirty="0" smtClean="0">
                <a:hlinkClick r:id="rId3"/>
              </a:rPr>
              <a:t>http://www.xoyo.com/</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26</a:t>
            </a:fld>
            <a:endParaRPr lang="zh-CN" altLang="en-US"/>
          </a:p>
        </p:txBody>
      </p:sp>
    </p:spTree>
    <p:extLst>
      <p:ext uri="{BB962C8B-B14F-4D97-AF65-F5344CB8AC3E}">
        <p14:creationId xmlns:p14="http://schemas.microsoft.com/office/powerpoint/2010/main" val="2337038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27</a:t>
            </a:fld>
            <a:endParaRPr lang="zh-CN" altLang="en-US"/>
          </a:p>
        </p:txBody>
      </p:sp>
    </p:spTree>
    <p:extLst>
      <p:ext uri="{BB962C8B-B14F-4D97-AF65-F5344CB8AC3E}">
        <p14:creationId xmlns:p14="http://schemas.microsoft.com/office/powerpoint/2010/main" val="777052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hlinkClick r:id="rId3"/>
              </a:rPr>
              <a:t>这是技术上非常好的一个例子，可扩展性。</a:t>
            </a:r>
            <a:endParaRPr lang="en-US" altLang="zh-CN" dirty="0" smtClean="0">
              <a:hlinkClick r:id="rId3"/>
            </a:endParaRPr>
          </a:p>
          <a:p>
            <a:endParaRPr lang="en-US" altLang="zh-CN" dirty="0" smtClean="0">
              <a:hlinkClick r:id="rId3"/>
            </a:endParaRPr>
          </a:p>
          <a:p>
            <a:endParaRPr lang="en-US" altLang="zh-CN" dirty="0" smtClean="0">
              <a:hlinkClick r:id="rId3"/>
            </a:endParaRPr>
          </a:p>
          <a:p>
            <a:r>
              <a:rPr lang="en-US" altLang="zh-CN" dirty="0" smtClean="0">
                <a:hlinkClick r:id="rId3"/>
              </a:rPr>
              <a:t>http://www.cnblogs.com/ghj1976/p/3363039.html</a:t>
            </a:r>
            <a:endParaRPr lang="en-US" altLang="zh-CN" dirty="0" smtClean="0"/>
          </a:p>
          <a:p>
            <a:endParaRPr lang="en-US" altLang="zh-CN" dirty="0" smtClean="0"/>
          </a:p>
          <a:p>
            <a:r>
              <a:rPr lang="zh-CN" altLang="en-US" dirty="0" smtClean="0"/>
              <a:t>举例：</a:t>
            </a:r>
            <a:endParaRPr lang="en-US" altLang="zh-CN" dirty="0" smtClean="0"/>
          </a:p>
          <a:p>
            <a:r>
              <a:rPr lang="en-US" altLang="zh-CN" sz="1200" b="1" i="0" kern="1200" dirty="0" smtClean="0">
                <a:solidFill>
                  <a:schemeClr val="tx1"/>
                </a:solidFill>
                <a:effectLst/>
                <a:latin typeface="+mn-lt"/>
                <a:ea typeface="+mn-ea"/>
                <a:cs typeface="+mn-cs"/>
              </a:rPr>
              <a:t>1.5.3</a:t>
            </a:r>
            <a:r>
              <a:rPr lang="zh-CN" altLang="en-US" sz="1200" b="1" i="0" kern="1200" dirty="0" smtClean="0">
                <a:solidFill>
                  <a:schemeClr val="tx1"/>
                </a:solidFill>
                <a:effectLst/>
                <a:latin typeface="+mn-lt"/>
                <a:ea typeface="+mn-ea"/>
                <a:cs typeface="+mn-cs"/>
              </a:rPr>
              <a:t>　防盗链配置实例</a:t>
            </a:r>
            <a:endParaRPr lang="en-US" altLang="zh-CN" dirty="0" smtClean="0"/>
          </a:p>
          <a:p>
            <a:r>
              <a:rPr lang="en-US" altLang="zh-CN" dirty="0" smtClean="0">
                <a:hlinkClick r:id="rId4"/>
              </a:rPr>
              <a:t>http://book.51cto.com/art/201202/314644.htm</a:t>
            </a:r>
            <a:endParaRPr lang="en-US" altLang="zh-CN" dirty="0" smtClean="0"/>
          </a:p>
          <a:p>
            <a:endParaRPr lang="en-US" altLang="zh-CN" dirty="0" smtClean="0"/>
          </a:p>
          <a:p>
            <a:r>
              <a:rPr lang="en-US" altLang="zh-CN" sz="1200" b="1" i="0" kern="1200" dirty="0" smtClean="0">
                <a:solidFill>
                  <a:schemeClr val="tx1"/>
                </a:solidFill>
                <a:effectLst/>
                <a:latin typeface="+mn-lt"/>
                <a:ea typeface="+mn-ea"/>
                <a:cs typeface="+mn-cs"/>
              </a:rPr>
              <a:t>1.5.2</a:t>
            </a:r>
            <a:r>
              <a:rPr lang="zh-CN" altLang="en-US" sz="1200" b="1" i="0" kern="1200" dirty="0" smtClean="0">
                <a:solidFill>
                  <a:schemeClr val="tx1"/>
                </a:solidFill>
                <a:effectLst/>
                <a:latin typeface="+mn-lt"/>
                <a:ea typeface="+mn-ea"/>
                <a:cs typeface="+mn-cs"/>
              </a:rPr>
              <a:t>　负载均衡配置实例</a:t>
            </a:r>
            <a:endParaRPr lang="en-US" altLang="zh-CN" dirty="0" smtClean="0"/>
          </a:p>
          <a:p>
            <a:r>
              <a:rPr lang="en-US" altLang="zh-CN" dirty="0" smtClean="0">
                <a:hlinkClick r:id="rId5"/>
              </a:rPr>
              <a:t>http://book.51cto.com/art/201202/314691.htm</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当服务器启动，每个</a:t>
            </a:r>
            <a:r>
              <a:rPr lang="en-US" altLang="zh-CN" sz="1200" b="0" i="0" kern="1200" dirty="0" smtClean="0">
                <a:solidFill>
                  <a:schemeClr val="tx1"/>
                </a:solidFill>
                <a:effectLst/>
                <a:latin typeface="+mn-lt"/>
                <a:ea typeface="+mn-ea"/>
                <a:cs typeface="+mn-cs"/>
              </a:rPr>
              <a:t>handlers(</a:t>
            </a:r>
            <a:r>
              <a:rPr lang="zh-CN" altLang="en-US" sz="1200" b="0" i="0" kern="1200" dirty="0" smtClean="0">
                <a:solidFill>
                  <a:schemeClr val="tx1"/>
                </a:solidFill>
                <a:effectLst/>
                <a:latin typeface="+mn-lt"/>
                <a:ea typeface="+mn-ea"/>
                <a:cs typeface="+mn-cs"/>
              </a:rPr>
              <a:t>处理模块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都有机会映射到配置文件中定义的特定位置（</a:t>
            </a:r>
            <a:r>
              <a:rPr lang="en-US" altLang="zh-CN" sz="1200" b="0" i="0" kern="1200" dirty="0" smtClean="0">
                <a:solidFill>
                  <a:schemeClr val="tx1"/>
                </a:solidFill>
                <a:effectLst/>
                <a:latin typeface="+mn-lt"/>
                <a:ea typeface="+mn-ea"/>
                <a:cs typeface="+mn-cs"/>
              </a:rPr>
              <a:t>location</a:t>
            </a: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如果有多个</a:t>
            </a:r>
            <a:r>
              <a:rPr lang="en-US" altLang="zh-CN" sz="1200" b="0" i="0" kern="1200" dirty="0" smtClean="0">
                <a:solidFill>
                  <a:schemeClr val="tx1"/>
                </a:solidFill>
                <a:effectLst/>
                <a:latin typeface="+mn-lt"/>
                <a:ea typeface="+mn-ea"/>
                <a:cs typeface="+mn-cs"/>
              </a:rPr>
              <a:t>handlers(</a:t>
            </a:r>
            <a:r>
              <a:rPr lang="zh-CN" altLang="en-US" sz="1200" b="0" i="0" kern="1200" dirty="0" smtClean="0">
                <a:solidFill>
                  <a:schemeClr val="tx1"/>
                </a:solidFill>
                <a:effectLst/>
                <a:latin typeface="+mn-lt"/>
                <a:ea typeface="+mn-ea"/>
                <a:cs typeface="+mn-cs"/>
              </a:rPr>
              <a:t>处理模块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映射到特定位置时，只有一个会“赢”（说明配置文件有冲突项，应该避免发生）。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处理模块以三种形式返回：</a:t>
            </a:r>
          </a:p>
          <a:p>
            <a:r>
              <a:rPr lang="en-US" altLang="zh-CN" sz="1200" b="0" i="0" kern="1200" dirty="0" smtClean="0">
                <a:solidFill>
                  <a:schemeClr val="tx1"/>
                </a:solidFill>
                <a:effectLst/>
                <a:latin typeface="+mn-lt"/>
                <a:ea typeface="+mn-ea"/>
                <a:cs typeface="+mn-cs"/>
              </a:rPr>
              <a:t>OK</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ERROR</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或者放弃处理这个请求而让默认处理模块来处理（主要是用来处理一些静态文件，事实上如果是位置正确而真实的静态文件，默认的处理模块会抢先处理）。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handlers(</a:t>
            </a:r>
            <a:r>
              <a:rPr lang="zh-CN" altLang="en-US" sz="1200" b="0" i="0" kern="1200" dirty="0" smtClean="0">
                <a:solidFill>
                  <a:schemeClr val="tx1"/>
                </a:solidFill>
                <a:effectLst/>
                <a:latin typeface="+mn-lt"/>
                <a:ea typeface="+mn-ea"/>
                <a:cs typeface="+mn-cs"/>
              </a:rPr>
              <a:t>处理模块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把请求反向代理到后端的服务器，就变成另外一类的模块：</a:t>
            </a:r>
            <a:r>
              <a:rPr lang="en-US" altLang="zh-CN" sz="1200" b="0" i="0" kern="1200" dirty="0" smtClean="0">
                <a:solidFill>
                  <a:schemeClr val="tx1"/>
                </a:solidFill>
                <a:effectLst/>
                <a:latin typeface="+mn-lt"/>
                <a:ea typeface="+mn-ea"/>
                <a:cs typeface="+mn-cs"/>
              </a:rPr>
              <a:t>load-balancers</a:t>
            </a:r>
            <a:r>
              <a:rPr lang="zh-CN" altLang="en-US" sz="1200" b="0" i="0" kern="1200" dirty="0" smtClean="0">
                <a:solidFill>
                  <a:schemeClr val="tx1"/>
                </a:solidFill>
                <a:effectLst/>
                <a:latin typeface="+mn-lt"/>
                <a:ea typeface="+mn-ea"/>
                <a:cs typeface="+mn-cs"/>
              </a:rPr>
              <a:t>（负载均衡模块）。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负载均衡模块的配置中有一组后端服务器，当一个</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请求过来时，它决定哪台服务器应当获得这个请求。 </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Nginx</a:t>
            </a:r>
            <a:r>
              <a:rPr lang="zh-CN" altLang="en-US" sz="1200" b="0" i="0" kern="1200" dirty="0" smtClean="0">
                <a:solidFill>
                  <a:schemeClr val="tx1"/>
                </a:solidFill>
                <a:effectLst/>
                <a:latin typeface="+mn-lt"/>
                <a:ea typeface="+mn-ea"/>
                <a:cs typeface="+mn-cs"/>
              </a:rPr>
              <a:t>的负载均衡模块采用两种方法：</a:t>
            </a:r>
          </a:p>
          <a:p>
            <a:r>
              <a:rPr lang="zh-CN" altLang="en-US" sz="1200" b="0" i="0" kern="1200" dirty="0" smtClean="0">
                <a:solidFill>
                  <a:schemeClr val="tx1"/>
                </a:solidFill>
                <a:effectLst/>
                <a:latin typeface="+mn-lt"/>
                <a:ea typeface="+mn-ea"/>
                <a:cs typeface="+mn-cs"/>
              </a:rPr>
              <a:t>轮转法，它处理请求就像纸牌游戏一样从头到尾分发；</a:t>
            </a:r>
          </a:p>
          <a:p>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哈希法，在众多请求的情况下，它确保来自同一个</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的请求会分发到相同的后端服务器。</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handlers(</a:t>
            </a:r>
            <a:r>
              <a:rPr lang="zh-CN" altLang="en-US" sz="1200" b="0" i="0" kern="1200" dirty="0" smtClean="0">
                <a:solidFill>
                  <a:schemeClr val="tx1"/>
                </a:solidFill>
                <a:effectLst/>
                <a:latin typeface="+mn-lt"/>
                <a:ea typeface="+mn-ea"/>
                <a:cs typeface="+mn-cs"/>
              </a:rPr>
              <a:t>处理模块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没有产生错误，</a:t>
            </a:r>
            <a:r>
              <a:rPr lang="en-US" altLang="zh-CN" sz="1200" b="0" i="0" kern="1200" dirty="0" smtClean="0">
                <a:solidFill>
                  <a:schemeClr val="tx1"/>
                </a:solidFill>
                <a:effectLst/>
                <a:latin typeface="+mn-lt"/>
                <a:ea typeface="+mn-ea"/>
                <a:cs typeface="+mn-cs"/>
              </a:rPr>
              <a:t>filters</a:t>
            </a:r>
            <a:r>
              <a:rPr lang="zh-CN" altLang="en-US" sz="1200" b="0" i="0" kern="1200" dirty="0" smtClean="0">
                <a:solidFill>
                  <a:schemeClr val="tx1"/>
                </a:solidFill>
                <a:effectLst/>
                <a:latin typeface="+mn-lt"/>
                <a:ea typeface="+mn-ea"/>
                <a:cs typeface="+mn-cs"/>
              </a:rPr>
              <a:t>（过滤模块）将被调用。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多个</a:t>
            </a:r>
            <a:r>
              <a:rPr lang="en-US" altLang="zh-CN" sz="1200" b="0" i="0" kern="1200" dirty="0" smtClean="0">
                <a:solidFill>
                  <a:schemeClr val="tx1"/>
                </a:solidFill>
                <a:effectLst/>
                <a:latin typeface="+mn-lt"/>
                <a:ea typeface="+mn-ea"/>
                <a:cs typeface="+mn-cs"/>
              </a:rPr>
              <a:t>filters</a:t>
            </a:r>
            <a:r>
              <a:rPr lang="zh-CN" altLang="en-US" sz="1200" b="0" i="0" kern="1200" dirty="0" smtClean="0">
                <a:solidFill>
                  <a:schemeClr val="tx1"/>
                </a:solidFill>
                <a:effectLst/>
                <a:latin typeface="+mn-lt"/>
                <a:ea typeface="+mn-ea"/>
                <a:cs typeface="+mn-cs"/>
              </a:rPr>
              <a:t>（过滤模块）能映射到每个位置，所以（比如）每个请求都可以被压缩成块。它们的执行顺序在编译时决定。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filters</a:t>
            </a:r>
            <a:r>
              <a:rPr lang="zh-CN" altLang="en-US" sz="1200" b="0" i="0" kern="1200" dirty="0" smtClean="0">
                <a:solidFill>
                  <a:schemeClr val="tx1"/>
                </a:solidFill>
                <a:effectLst/>
                <a:latin typeface="+mn-lt"/>
                <a:ea typeface="+mn-ea"/>
                <a:cs typeface="+mn-cs"/>
              </a:rPr>
              <a:t>（过滤模块）是经典的“接力链表（</a:t>
            </a:r>
            <a:r>
              <a:rPr lang="en-US" altLang="zh-CN" sz="1200" b="0" i="0" kern="1200" dirty="0" smtClean="0">
                <a:solidFill>
                  <a:schemeClr val="tx1"/>
                </a:solidFill>
                <a:effectLst/>
                <a:latin typeface="+mn-lt"/>
                <a:ea typeface="+mn-ea"/>
                <a:cs typeface="+mn-cs"/>
              </a:rPr>
              <a:t>CHAIN OF RESPONSIBILITY</a:t>
            </a:r>
            <a:r>
              <a:rPr lang="zh-CN" altLang="en-US" sz="1200" b="0" i="0" kern="1200" dirty="0" smtClean="0">
                <a:solidFill>
                  <a:schemeClr val="tx1"/>
                </a:solidFill>
                <a:effectLst/>
                <a:latin typeface="+mn-lt"/>
                <a:ea typeface="+mn-ea"/>
                <a:cs typeface="+mn-cs"/>
              </a:rPr>
              <a:t>）”模型：一个</a:t>
            </a:r>
            <a:r>
              <a:rPr lang="en-US" altLang="zh-CN" sz="1200" b="0" i="0" kern="1200" dirty="0" smtClean="0">
                <a:solidFill>
                  <a:schemeClr val="tx1"/>
                </a:solidFill>
                <a:effectLst/>
                <a:latin typeface="+mn-lt"/>
                <a:ea typeface="+mn-ea"/>
                <a:cs typeface="+mn-cs"/>
              </a:rPr>
              <a:t>filters</a:t>
            </a:r>
            <a:r>
              <a:rPr lang="zh-CN" altLang="en-US" sz="1200" b="0" i="0" kern="1200" dirty="0" smtClean="0">
                <a:solidFill>
                  <a:schemeClr val="tx1"/>
                </a:solidFill>
                <a:effectLst/>
                <a:latin typeface="+mn-lt"/>
                <a:ea typeface="+mn-ea"/>
                <a:cs typeface="+mn-cs"/>
              </a:rPr>
              <a:t>（过滤模块）被调用，完成其工作，然后调用下一个</a:t>
            </a:r>
            <a:r>
              <a:rPr lang="en-US" altLang="zh-CN" sz="1200" b="0" i="0" kern="1200" dirty="0" smtClean="0">
                <a:solidFill>
                  <a:schemeClr val="tx1"/>
                </a:solidFill>
                <a:effectLst/>
                <a:latin typeface="+mn-lt"/>
                <a:ea typeface="+mn-ea"/>
                <a:cs typeface="+mn-cs"/>
              </a:rPr>
              <a:t>filters</a:t>
            </a:r>
            <a:r>
              <a:rPr lang="zh-CN" altLang="en-US" sz="1200" b="0" i="0" kern="1200" dirty="0" smtClean="0">
                <a:solidFill>
                  <a:schemeClr val="tx1"/>
                </a:solidFill>
                <a:effectLst/>
                <a:latin typeface="+mn-lt"/>
                <a:ea typeface="+mn-ea"/>
                <a:cs typeface="+mn-cs"/>
              </a:rPr>
              <a:t>（过滤模块），直到最后一个</a:t>
            </a:r>
            <a:r>
              <a:rPr lang="en-US" altLang="zh-CN" sz="1200" b="0" i="0" kern="1200" dirty="0" smtClean="0">
                <a:solidFill>
                  <a:schemeClr val="tx1"/>
                </a:solidFill>
                <a:effectLst/>
                <a:latin typeface="+mn-lt"/>
                <a:ea typeface="+mn-ea"/>
                <a:cs typeface="+mn-cs"/>
              </a:rPr>
              <a:t>filters</a:t>
            </a:r>
            <a:r>
              <a:rPr lang="zh-CN" altLang="en-US" sz="1200" b="0" i="0" kern="1200" dirty="0" smtClean="0">
                <a:solidFill>
                  <a:schemeClr val="tx1"/>
                </a:solidFill>
                <a:effectLst/>
                <a:latin typeface="+mn-lt"/>
                <a:ea typeface="+mn-ea"/>
                <a:cs typeface="+mn-cs"/>
              </a:rPr>
              <a:t>（过滤模块）。</a:t>
            </a:r>
            <a:r>
              <a:rPr lang="en-US" altLang="zh-CN" sz="1200" b="0" i="0" kern="1200" dirty="0" err="1" smtClean="0">
                <a:solidFill>
                  <a:schemeClr val="tx1"/>
                </a:solidFill>
                <a:effectLst/>
                <a:latin typeface="+mn-lt"/>
                <a:ea typeface="+mn-ea"/>
                <a:cs typeface="+mn-cs"/>
              </a:rPr>
              <a:t>Nginx</a:t>
            </a:r>
            <a:r>
              <a:rPr lang="zh-CN" altLang="en-US" sz="1200" b="0" i="0" kern="1200" dirty="0" smtClean="0">
                <a:solidFill>
                  <a:schemeClr val="tx1"/>
                </a:solidFill>
                <a:effectLst/>
                <a:latin typeface="+mn-lt"/>
                <a:ea typeface="+mn-ea"/>
                <a:cs typeface="+mn-cs"/>
              </a:rPr>
              <a:t>完成这个回复。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过滤模块链的特别之处在于，</a:t>
            </a:r>
          </a:p>
          <a:p>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filters</a:t>
            </a:r>
            <a:r>
              <a:rPr lang="zh-CN" altLang="en-US" sz="1200" b="0" i="0" kern="1200" dirty="0" smtClean="0">
                <a:solidFill>
                  <a:schemeClr val="tx1"/>
                </a:solidFill>
                <a:effectLst/>
                <a:latin typeface="+mn-lt"/>
                <a:ea typeface="+mn-ea"/>
                <a:cs typeface="+mn-cs"/>
              </a:rPr>
              <a:t>（过滤模块）不会等上一个</a:t>
            </a:r>
            <a:r>
              <a:rPr lang="en-US" altLang="zh-CN" sz="1200" b="0" i="0" kern="1200" dirty="0" smtClean="0">
                <a:solidFill>
                  <a:schemeClr val="tx1"/>
                </a:solidFill>
                <a:effectLst/>
                <a:latin typeface="+mn-lt"/>
                <a:ea typeface="+mn-ea"/>
                <a:cs typeface="+mn-cs"/>
              </a:rPr>
              <a:t>filters</a:t>
            </a:r>
            <a:r>
              <a:rPr lang="zh-CN" altLang="en-US" sz="1200" b="0" i="0" kern="1200" dirty="0" smtClean="0">
                <a:solidFill>
                  <a:schemeClr val="tx1"/>
                </a:solidFill>
                <a:effectLst/>
                <a:latin typeface="+mn-lt"/>
                <a:ea typeface="+mn-ea"/>
                <a:cs typeface="+mn-cs"/>
              </a:rPr>
              <a:t>（过滤模块）全部完成；</a:t>
            </a:r>
          </a:p>
          <a:p>
            <a:r>
              <a:rPr lang="zh-CN" altLang="en-US" sz="1200" b="0" i="0" kern="1200" dirty="0" smtClean="0">
                <a:solidFill>
                  <a:schemeClr val="tx1"/>
                </a:solidFill>
                <a:effectLst/>
                <a:latin typeface="+mn-lt"/>
                <a:ea typeface="+mn-ea"/>
                <a:cs typeface="+mn-cs"/>
              </a:rPr>
              <a:t>它能把前一个过滤模块的输出作为其处理内容；有点像</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中的流水线。</a:t>
            </a:r>
          </a:p>
          <a:p>
            <a:r>
              <a:rPr lang="zh-CN" altLang="en-US" sz="1200" b="0" i="0" kern="1200" dirty="0" smtClean="0">
                <a:solidFill>
                  <a:schemeClr val="tx1"/>
                </a:solidFill>
                <a:effectLst/>
                <a:latin typeface="+mn-lt"/>
                <a:ea typeface="+mn-ea"/>
                <a:cs typeface="+mn-cs"/>
              </a:rPr>
              <a:t>过滤模块能以</a:t>
            </a:r>
            <a:r>
              <a:rPr lang="en-US" altLang="zh-CN" sz="1200" b="0" i="0" kern="1200" dirty="0" smtClean="0">
                <a:solidFill>
                  <a:schemeClr val="tx1"/>
                </a:solidFill>
                <a:effectLst/>
                <a:latin typeface="+mn-lt"/>
                <a:ea typeface="+mn-ea"/>
                <a:cs typeface="+mn-cs"/>
              </a:rPr>
              <a:t>buffer</a:t>
            </a:r>
            <a:r>
              <a:rPr lang="zh-CN" altLang="en-US" sz="1200" b="0" i="0" kern="1200" dirty="0" smtClean="0">
                <a:solidFill>
                  <a:schemeClr val="tx1"/>
                </a:solidFill>
                <a:effectLst/>
                <a:latin typeface="+mn-lt"/>
                <a:ea typeface="+mn-ea"/>
                <a:cs typeface="+mn-cs"/>
              </a:rPr>
              <a:t>（缓冲区）为单位进行操作，这些</a:t>
            </a:r>
            <a:r>
              <a:rPr lang="en-US" altLang="zh-CN" sz="1200" b="0" i="0" kern="1200" dirty="0" smtClean="0">
                <a:solidFill>
                  <a:schemeClr val="tx1"/>
                </a:solidFill>
                <a:effectLst/>
                <a:latin typeface="+mn-lt"/>
                <a:ea typeface="+mn-ea"/>
                <a:cs typeface="+mn-cs"/>
              </a:rPr>
              <a:t>buffer</a:t>
            </a:r>
            <a:r>
              <a:rPr lang="zh-CN" altLang="en-US" sz="1200" b="0" i="0" kern="1200" dirty="0" smtClean="0">
                <a:solidFill>
                  <a:schemeClr val="tx1"/>
                </a:solidFill>
                <a:effectLst/>
                <a:latin typeface="+mn-lt"/>
                <a:ea typeface="+mn-ea"/>
                <a:cs typeface="+mn-cs"/>
              </a:rPr>
              <a:t>一般都是一页（</a:t>
            </a:r>
            <a:r>
              <a:rPr lang="en-US" altLang="zh-CN" sz="1200" b="0" i="0" kern="1200" dirty="0" smtClean="0">
                <a:solidFill>
                  <a:schemeClr val="tx1"/>
                </a:solidFill>
                <a:effectLst/>
                <a:latin typeface="+mn-lt"/>
                <a:ea typeface="+mn-ea"/>
                <a:cs typeface="+mn-cs"/>
              </a:rPr>
              <a:t>4K</a:t>
            </a:r>
            <a:r>
              <a:rPr lang="zh-CN" altLang="en-US" sz="1200" b="0" i="0" kern="1200" dirty="0" smtClean="0">
                <a:solidFill>
                  <a:schemeClr val="tx1"/>
                </a:solidFill>
                <a:effectLst/>
                <a:latin typeface="+mn-lt"/>
                <a:ea typeface="+mn-ea"/>
                <a:cs typeface="+mn-cs"/>
              </a:rPr>
              <a:t>）大小，当然你也可以在</a:t>
            </a:r>
            <a:r>
              <a:rPr lang="en-US" altLang="zh-CN" sz="1200" b="0" i="0" kern="1200" dirty="0" err="1" smtClean="0">
                <a:solidFill>
                  <a:schemeClr val="tx1"/>
                </a:solidFill>
                <a:effectLst/>
                <a:latin typeface="+mn-lt"/>
                <a:ea typeface="+mn-ea"/>
                <a:cs typeface="+mn-cs"/>
              </a:rPr>
              <a:t>nginx.conf</a:t>
            </a:r>
            <a:r>
              <a:rPr lang="zh-CN" altLang="en-US" sz="1200" b="0" i="0" kern="1200" dirty="0" smtClean="0">
                <a:solidFill>
                  <a:schemeClr val="tx1"/>
                </a:solidFill>
                <a:effectLst/>
                <a:latin typeface="+mn-lt"/>
                <a:ea typeface="+mn-ea"/>
                <a:cs typeface="+mn-cs"/>
              </a:rPr>
              <a:t>文件中进行配置。这意味着，比如，模块可以压缩来自后端服务器的回复，然后像流一样的到达客户端，直到整个回复发送完成。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总之，过滤模块链以流水线的方式高效率地向客户端发送响应信息。</a:t>
            </a:r>
          </a:p>
          <a:p>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28</a:t>
            </a:fld>
            <a:endParaRPr lang="zh-CN" altLang="en-US"/>
          </a:p>
        </p:txBody>
      </p:sp>
    </p:spTree>
    <p:extLst>
      <p:ext uri="{BB962C8B-B14F-4D97-AF65-F5344CB8AC3E}">
        <p14:creationId xmlns:p14="http://schemas.microsoft.com/office/powerpoint/2010/main" val="3391350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30</a:t>
            </a:fld>
            <a:endParaRPr lang="zh-CN" altLang="en-US"/>
          </a:p>
        </p:txBody>
      </p:sp>
    </p:spTree>
    <p:extLst>
      <p:ext uri="{BB962C8B-B14F-4D97-AF65-F5344CB8AC3E}">
        <p14:creationId xmlns:p14="http://schemas.microsoft.com/office/powerpoint/2010/main" val="2967620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hlinkClick r:id="rId3"/>
              </a:rPr>
              <a:t>点名，分析算法，阅读代码。</a:t>
            </a:r>
            <a:endParaRPr lang="en-US" altLang="zh-CN" dirty="0" smtClean="0">
              <a:hlinkClick r:id="rId3"/>
            </a:endParaRPr>
          </a:p>
          <a:p>
            <a:endParaRPr lang="en-US" altLang="zh-CN" dirty="0" smtClean="0">
              <a:hlinkClick r:id="rId4"/>
            </a:endParaRPr>
          </a:p>
          <a:p>
            <a:r>
              <a:rPr lang="zh-CN" altLang="en-US" dirty="0" smtClean="0">
                <a:hlinkClick r:id="rId4"/>
              </a:rPr>
              <a:t>代码阅读：</a:t>
            </a:r>
            <a:endParaRPr lang="en-US" altLang="zh-CN" dirty="0" smtClean="0">
              <a:hlinkClick r:id="rId4"/>
            </a:endParaRPr>
          </a:p>
          <a:p>
            <a:endParaRPr lang="en-US" altLang="zh-CN" dirty="0" smtClean="0">
              <a:hlinkClick r:id="rId4"/>
            </a:endParaRPr>
          </a:p>
          <a:p>
            <a:r>
              <a:rPr lang="zh-CN" altLang="en-US" dirty="0" smtClean="0">
                <a:hlinkClick r:id="rId4"/>
              </a:rPr>
              <a:t>第二个</a:t>
            </a:r>
            <a:r>
              <a:rPr lang="en-US" altLang="zh-CN" dirty="0" smtClean="0">
                <a:hlinkClick r:id="rId4"/>
              </a:rPr>
              <a:t>if</a:t>
            </a:r>
            <a:r>
              <a:rPr lang="zh-CN" altLang="en-US" dirty="0" smtClean="0">
                <a:hlinkClick r:id="rId4"/>
              </a:rPr>
              <a:t>判断是</a:t>
            </a:r>
            <a:r>
              <a:rPr lang="zh-CN" altLang="en-US" baseline="0" dirty="0" smtClean="0">
                <a:hlinkClick r:id="rId4"/>
              </a:rPr>
              <a:t> </a:t>
            </a:r>
            <a:r>
              <a:rPr lang="en-US" altLang="zh-CN" baseline="0" dirty="0" smtClean="0">
                <a:hlinkClick r:id="rId4"/>
              </a:rPr>
              <a:t>20</a:t>
            </a:r>
            <a:r>
              <a:rPr lang="zh-CN" altLang="en-US" baseline="0" dirty="0" smtClean="0">
                <a:hlinkClick r:id="rId4"/>
              </a:rPr>
              <a:t>行这个判断。</a:t>
            </a:r>
            <a:endParaRPr lang="en-US" altLang="zh-CN" dirty="0" smtClean="0">
              <a:hlinkClick r:id="rId4"/>
            </a:endParaRPr>
          </a:p>
          <a:p>
            <a:r>
              <a:rPr lang="en-US" altLang="zh-CN" dirty="0" smtClean="0">
                <a:hlinkClick r:id="rId4"/>
              </a:rPr>
              <a:t>1</a:t>
            </a:r>
            <a:r>
              <a:rPr lang="zh-CN" altLang="en-US" dirty="0" smtClean="0">
                <a:hlinkClick r:id="rId4"/>
              </a:rPr>
              <a:t>、有两个地方有返回值 </a:t>
            </a:r>
            <a:r>
              <a:rPr lang="en-US" altLang="zh-CN" dirty="0" smtClean="0">
                <a:hlinkClick r:id="rId4"/>
              </a:rPr>
              <a:t>return</a:t>
            </a:r>
            <a:r>
              <a:rPr lang="zh-CN" altLang="en-US" dirty="0" smtClean="0">
                <a:hlinkClick r:id="rId4"/>
              </a:rPr>
              <a:t>。</a:t>
            </a:r>
            <a:endParaRPr lang="en-US" altLang="zh-CN" dirty="0" smtClean="0">
              <a:hlinkClick r:id="rId4"/>
            </a:endParaRPr>
          </a:p>
          <a:p>
            <a:endParaRPr lang="en-US" altLang="zh-CN" dirty="0" smtClean="0">
              <a:hlinkClick r:id="rId4"/>
            </a:endParaRPr>
          </a:p>
          <a:p>
            <a:r>
              <a:rPr lang="en-US" altLang="zh-CN" dirty="0" smtClean="0">
                <a:hlinkClick r:id="rId4"/>
              </a:rPr>
              <a:t>5/1 = 5/1  1/1 &gt; 1/2</a:t>
            </a:r>
          </a:p>
          <a:p>
            <a:endParaRPr lang="en-US" altLang="zh-CN" dirty="0" smtClean="0">
              <a:hlinkClick r:id="rId4"/>
            </a:endParaRPr>
          </a:p>
          <a:p>
            <a:r>
              <a:rPr lang="en-US" altLang="zh-CN" dirty="0" smtClean="0">
                <a:hlinkClick r:id="rId4"/>
              </a:rPr>
              <a:t>http://blog.csdn.net/hintonic/article/details/7210322</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hlinkClick r:id="rId3"/>
              </a:rPr>
              <a:t>http://blog.sina.com.cn/s/blog_7303a1dc01014i0j.html</a:t>
            </a:r>
            <a:endParaRPr lang="zh-CN" altLang="en-US" dirty="0" smtClean="0"/>
          </a:p>
          <a:p>
            <a:endParaRPr lang="en-US" altLang="zh-CN" dirty="0" smtClean="0"/>
          </a:p>
          <a:p>
            <a:r>
              <a:rPr lang="en-US" altLang="zh-CN" dirty="0" smtClean="0">
                <a:hlinkClick r:id="rId5"/>
              </a:rPr>
              <a:t>http://blog.xcai.net/fav/nginx-load-balance-analyze</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34</a:t>
            </a:fld>
            <a:endParaRPr lang="zh-CN" altLang="en-US"/>
          </a:p>
        </p:txBody>
      </p:sp>
    </p:spTree>
    <p:extLst>
      <p:ext uri="{BB962C8B-B14F-4D97-AF65-F5344CB8AC3E}">
        <p14:creationId xmlns:p14="http://schemas.microsoft.com/office/powerpoint/2010/main" val="1627004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hlinkClick r:id="rId3"/>
              </a:rPr>
              <a:t>点名，分析算法，阅读代码。</a:t>
            </a:r>
            <a:endParaRPr lang="en-US" altLang="zh-CN" dirty="0" smtClean="0">
              <a:hlinkClick r:id="rId3"/>
            </a:endParaRPr>
          </a:p>
          <a:p>
            <a:endParaRPr lang="en-US" altLang="zh-CN" dirty="0" smtClean="0">
              <a:hlinkClick r:id="rId3"/>
            </a:endParaRPr>
          </a:p>
          <a:p>
            <a:endParaRPr lang="en-US" altLang="zh-CN" dirty="0" smtClean="0">
              <a:hlinkClick r:id="rId3"/>
            </a:endParaRPr>
          </a:p>
          <a:p>
            <a:r>
              <a:rPr lang="en-US" altLang="zh-CN" dirty="0" smtClean="0">
                <a:hlinkClick r:id="rId3"/>
              </a:rPr>
              <a:t>http://blog.sina.com.cn/s/blog_7303a1dc01014i0j.html</a:t>
            </a:r>
            <a:r>
              <a:rPr lang="en-US" altLang="zh-CN" dirty="0" smtClean="0"/>
              <a:t> </a:t>
            </a:r>
          </a:p>
          <a:p>
            <a:endParaRPr lang="en-US" altLang="zh-CN" dirty="0" smtClean="0"/>
          </a:p>
          <a:p>
            <a:r>
              <a:rPr lang="zh-CN" altLang="en-US" sz="1200" b="0" i="0" kern="1200" dirty="0" smtClean="0">
                <a:solidFill>
                  <a:schemeClr val="tx1"/>
                </a:solidFill>
                <a:effectLst/>
                <a:latin typeface="+mn-lt"/>
                <a:ea typeface="+mn-ea"/>
                <a:cs typeface="+mn-cs"/>
              </a:rPr>
              <a:t>毒化的加权动态优先级算法，最大的特点有两点：一是优先级</a:t>
            </a:r>
            <a:r>
              <a:rPr lang="en-US" altLang="zh-CN" sz="1200" b="0" i="0" kern="1200" dirty="0" err="1" smtClean="0">
                <a:solidFill>
                  <a:schemeClr val="tx1"/>
                </a:solidFill>
                <a:effectLst/>
                <a:latin typeface="+mn-lt"/>
                <a:ea typeface="+mn-ea"/>
                <a:cs typeface="+mn-cs"/>
              </a:rPr>
              <a:t>current_weight</a:t>
            </a:r>
            <a:r>
              <a:rPr lang="zh-CN" altLang="en-US" sz="1200" b="0" i="0" kern="1200" dirty="0" smtClean="0">
                <a:solidFill>
                  <a:schemeClr val="tx1"/>
                </a:solidFill>
                <a:effectLst/>
                <a:latin typeface="+mn-lt"/>
                <a:ea typeface="+mn-ea"/>
                <a:cs typeface="+mn-cs"/>
              </a:rPr>
              <a:t>的变化量是</a:t>
            </a:r>
            <a:r>
              <a:rPr lang="en-US" altLang="zh-CN" sz="1200" b="0" i="0" kern="1200" dirty="0" err="1" smtClean="0">
                <a:solidFill>
                  <a:schemeClr val="tx1"/>
                </a:solidFill>
                <a:effectLst/>
                <a:latin typeface="+mn-lt"/>
                <a:ea typeface="+mn-ea"/>
                <a:cs typeface="+mn-cs"/>
              </a:rPr>
              <a:t>effective_weight</a:t>
            </a:r>
            <a:r>
              <a:rPr lang="zh-CN" altLang="en-US" sz="1200" b="0" i="0" kern="1200" dirty="0" smtClean="0">
                <a:solidFill>
                  <a:schemeClr val="tx1"/>
                </a:solidFill>
                <a:effectLst/>
                <a:latin typeface="+mn-lt"/>
                <a:ea typeface="+mn-ea"/>
                <a:cs typeface="+mn-cs"/>
              </a:rPr>
              <a:t>，二是对所选</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的优先级进行大规模毒化，毒化程度是所有</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的权值之和。这种算法的结果特点一定是权高的</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一定先被选中，并且更频繁的被选中，而权低的</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也会慢慢的提升优先级而被选中。对于上面的边界情况，这种算法得到的序列是</a:t>
            </a:r>
            <a:r>
              <a:rPr lang="en-US" altLang="zh-CN" sz="1200" b="0" i="0" kern="1200" dirty="0" smtClean="0">
                <a:solidFill>
                  <a:schemeClr val="tx1"/>
                </a:solidFill>
                <a:effectLst/>
                <a:latin typeface="+mn-lt"/>
                <a:ea typeface="+mn-ea"/>
                <a:cs typeface="+mn-cs"/>
              </a:rPr>
              <a:t>a, a, b, a, c, a, a</a:t>
            </a:r>
            <a:r>
              <a:rPr lang="zh-CN" altLang="en-US" sz="1200" b="0" i="0" kern="1200" dirty="0" smtClean="0">
                <a:solidFill>
                  <a:schemeClr val="tx1"/>
                </a:solidFill>
                <a:effectLst/>
                <a:latin typeface="+mn-lt"/>
                <a:ea typeface="+mn-ea"/>
                <a:cs typeface="+mn-cs"/>
              </a:rPr>
              <a:t>，均匀程度提升非常显著。</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If </a:t>
            </a:r>
            <a:r>
              <a:rPr lang="zh-CN" altLang="en-US" sz="1200" b="0" i="0" kern="1200" dirty="0" smtClean="0">
                <a:solidFill>
                  <a:schemeClr val="tx1"/>
                </a:solidFill>
                <a:effectLst/>
                <a:latin typeface="+mn-lt"/>
                <a:ea typeface="+mn-ea"/>
                <a:cs typeface="+mn-cs"/>
              </a:rPr>
              <a:t>条件，</a:t>
            </a:r>
            <a:r>
              <a:rPr lang="zh-CN" altLang="en-US" sz="1200" b="0" i="0" kern="1200" baseline="0" dirty="0" smtClean="0">
                <a:solidFill>
                  <a:schemeClr val="tx1"/>
                </a:solidFill>
                <a:effectLst/>
                <a:latin typeface="+mn-lt"/>
                <a:ea typeface="+mn-ea"/>
                <a:cs typeface="+mn-cs"/>
              </a:rPr>
              <a:t> 谁的权重大，谁出列。</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2</a:t>
            </a:r>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9</a:t>
            </a:r>
            <a:r>
              <a:rPr lang="zh-CN" altLang="en-US" sz="1200" b="0" i="0" kern="1200" baseline="0" dirty="0" smtClean="0">
                <a:solidFill>
                  <a:schemeClr val="tx1"/>
                </a:solidFill>
                <a:effectLst/>
                <a:latin typeface="+mn-lt"/>
                <a:ea typeface="+mn-ea"/>
                <a:cs typeface="+mn-cs"/>
              </a:rPr>
              <a:t>行 选中后，选中的项删除到所有权重之和</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a:t>
            </a:r>
            <a:r>
              <a:rPr lang="zh-CN" altLang="en-US" sz="1200" b="0" i="0" kern="1200" baseline="0" dirty="0" smtClean="0">
                <a:solidFill>
                  <a:schemeClr val="tx1"/>
                </a:solidFill>
                <a:effectLst/>
                <a:latin typeface="+mn-lt"/>
                <a:ea typeface="+mn-ea"/>
                <a:cs typeface="+mn-cs"/>
              </a:rPr>
              <a:t>、第</a:t>
            </a:r>
            <a:r>
              <a:rPr lang="en-US" altLang="zh-CN" sz="1200" b="0" i="0" kern="1200" baseline="0" dirty="0" smtClean="0">
                <a:solidFill>
                  <a:schemeClr val="tx1"/>
                </a:solidFill>
                <a:effectLst/>
                <a:latin typeface="+mn-lt"/>
                <a:ea typeface="+mn-ea"/>
                <a:cs typeface="+mn-cs"/>
              </a:rPr>
              <a:t>2</a:t>
            </a:r>
            <a:r>
              <a:rPr lang="zh-CN" altLang="en-US" sz="1200" b="0" i="0" kern="1200" baseline="0" dirty="0" smtClean="0">
                <a:solidFill>
                  <a:schemeClr val="tx1"/>
                </a:solidFill>
                <a:effectLst/>
                <a:latin typeface="+mn-lt"/>
                <a:ea typeface="+mn-ea"/>
                <a:cs typeface="+mn-cs"/>
              </a:rPr>
              <a:t>行， 再次初始化时， 基本权重和上次计算结果权重做加运算，作为判断的基础。</a:t>
            </a:r>
            <a:endParaRPr lang="en-US" altLang="zh-CN" sz="1200" b="0" i="0" kern="1200" baseline="0" dirty="0" smtClean="0">
              <a:solidFill>
                <a:schemeClr val="tx1"/>
              </a:solidFill>
              <a:effectLst/>
              <a:latin typeface="+mn-lt"/>
              <a:ea typeface="+mn-ea"/>
              <a:cs typeface="+mn-cs"/>
            </a:endParaRPr>
          </a:p>
          <a:p>
            <a:r>
              <a:rPr lang="en-US" altLang="zh-CN" dirty="0" smtClean="0"/>
              <a:t>4</a:t>
            </a:r>
            <a:r>
              <a:rPr lang="zh-CN" altLang="en-US" dirty="0" smtClean="0"/>
              <a:t>、</a:t>
            </a:r>
            <a:r>
              <a:rPr lang="en-US" altLang="zh-CN" dirty="0" err="1" smtClean="0"/>
              <a:t>current_weight</a:t>
            </a:r>
            <a:r>
              <a:rPr lang="en-US" altLang="zh-CN" baseline="0" dirty="0" smtClean="0"/>
              <a:t> </a:t>
            </a:r>
            <a:r>
              <a:rPr lang="zh-CN" altLang="en-US" baseline="0" dirty="0" smtClean="0"/>
              <a:t>初始值是 </a:t>
            </a:r>
            <a:r>
              <a:rPr lang="en-US" altLang="zh-CN" baseline="0" dirty="0" smtClean="0"/>
              <a:t>0 </a:t>
            </a:r>
            <a:r>
              <a:rPr lang="zh-CN" altLang="en-US" baseline="0" dirty="0" smtClean="0"/>
              <a:t>。</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35</a:t>
            </a:fld>
            <a:endParaRPr lang="zh-CN" altLang="en-US"/>
          </a:p>
        </p:txBody>
      </p:sp>
    </p:spTree>
    <p:extLst>
      <p:ext uri="{BB962C8B-B14F-4D97-AF65-F5344CB8AC3E}">
        <p14:creationId xmlns:p14="http://schemas.microsoft.com/office/powerpoint/2010/main" val="2164348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如何判断响应时间，后面讲故障转移时单独说。</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fair</a:t>
            </a:r>
            <a:r>
              <a:rPr lang="zh-CN" altLang="en-US" sz="1200" b="0" i="0" kern="1200" dirty="0" smtClean="0">
                <a:solidFill>
                  <a:schemeClr val="tx1"/>
                </a:solidFill>
                <a:effectLst/>
                <a:latin typeface="+mn-lt"/>
                <a:ea typeface="+mn-ea"/>
                <a:cs typeface="+mn-cs"/>
              </a:rPr>
              <a:t>策略是扩展策略，默认不被编译进</a:t>
            </a:r>
            <a:r>
              <a:rPr lang="en-US" altLang="zh-CN" sz="1200" b="0" i="0" kern="1200" dirty="0" err="1" smtClean="0">
                <a:solidFill>
                  <a:schemeClr val="tx1"/>
                </a:solidFill>
                <a:effectLst/>
                <a:latin typeface="+mn-lt"/>
                <a:ea typeface="+mn-ea"/>
                <a:cs typeface="+mn-cs"/>
              </a:rPr>
              <a:t>nginx</a:t>
            </a:r>
            <a:r>
              <a:rPr lang="zh-CN" altLang="en-US" sz="1200" b="0" i="0" kern="1200" dirty="0" smtClean="0">
                <a:solidFill>
                  <a:schemeClr val="tx1"/>
                </a:solidFill>
                <a:effectLst/>
                <a:latin typeface="+mn-lt"/>
                <a:ea typeface="+mn-ea"/>
                <a:cs typeface="+mn-cs"/>
              </a:rPr>
              <a:t>内核。其原理是根据后端服务器的响应时间判断负载情况，从中选出负载最轻的机器进行分流。这种策略具有很强的自适应性，但是实际的网络环境往往不是那么简单，因此要慎用。</a:t>
            </a: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36</a:t>
            </a:fld>
            <a:endParaRPr lang="zh-CN" altLang="en-US"/>
          </a:p>
        </p:txBody>
      </p:sp>
    </p:spTree>
    <p:extLst>
      <p:ext uri="{BB962C8B-B14F-4D97-AF65-F5344CB8AC3E}">
        <p14:creationId xmlns:p14="http://schemas.microsoft.com/office/powerpoint/2010/main" val="3714868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Hash</a:t>
            </a:r>
            <a:r>
              <a:rPr lang="zh-CN" altLang="en-US" dirty="0" smtClean="0"/>
              <a:t>算法是一个复杂算法么？ 不是， 这里看</a:t>
            </a:r>
            <a:r>
              <a:rPr lang="en-US" altLang="zh-CN" dirty="0" err="1" smtClean="0"/>
              <a:t>nginx</a:t>
            </a:r>
            <a:r>
              <a:rPr lang="zh-CN" altLang="en-US" dirty="0" smtClean="0"/>
              <a:t>的</a:t>
            </a:r>
            <a:r>
              <a:rPr lang="en-US" altLang="zh-CN" dirty="0" err="1" smtClean="0"/>
              <a:t>ip</a:t>
            </a:r>
            <a:r>
              <a:rPr lang="zh-CN" altLang="en-US" dirty="0" smtClean="0"/>
              <a:t>哈希算法。</a:t>
            </a:r>
            <a:endParaRPr lang="en-US" altLang="zh-CN" dirty="0" smtClean="0"/>
          </a:p>
          <a:p>
            <a:r>
              <a:rPr lang="en-US" altLang="zh-CN" dirty="0" smtClean="0"/>
              <a:t/>
            </a:r>
            <a:br>
              <a:rPr lang="en-US" altLang="zh-CN" dirty="0" smtClean="0"/>
            </a:br>
            <a:r>
              <a:rPr lang="en-US" altLang="zh-CN" sz="1200" b="0" i="0" u="none" strike="noStrike" kern="1200" dirty="0" smtClean="0">
                <a:solidFill>
                  <a:schemeClr val="tx1"/>
                </a:solidFill>
                <a:effectLst/>
                <a:latin typeface="+mn-lt"/>
                <a:ea typeface="+mn-ea"/>
                <a:cs typeface="+mn-cs"/>
                <a:hlinkClick r:id="rId3"/>
              </a:rPr>
              <a:t>IP</a:t>
            </a:r>
            <a:r>
              <a:rPr lang="zh-CN" altLang="en-US" sz="1200" b="0" i="0" u="none" strike="noStrike" kern="1200" dirty="0" smtClean="0">
                <a:solidFill>
                  <a:schemeClr val="tx1"/>
                </a:solidFill>
                <a:effectLst/>
                <a:latin typeface="+mn-lt"/>
                <a:ea typeface="+mn-ea"/>
                <a:cs typeface="+mn-cs"/>
                <a:hlinkClick r:id="rId3"/>
              </a:rPr>
              <a:t>地址转换为整型数字的</a:t>
            </a:r>
            <a:r>
              <a:rPr lang="en-US" altLang="zh-CN" sz="1200" b="0" i="0" u="none" strike="noStrike" kern="1200" dirty="0" smtClean="0">
                <a:solidFill>
                  <a:schemeClr val="tx1"/>
                </a:solidFill>
                <a:effectLst/>
                <a:latin typeface="+mn-lt"/>
                <a:ea typeface="+mn-ea"/>
                <a:cs typeface="+mn-cs"/>
                <a:hlinkClick r:id="rId3"/>
              </a:rPr>
              <a:t>PHP</a:t>
            </a:r>
            <a:r>
              <a:rPr lang="zh-CN" altLang="en-US" sz="1200" b="0" i="0" u="none" strike="noStrike" kern="1200" dirty="0" smtClean="0">
                <a:solidFill>
                  <a:schemeClr val="tx1"/>
                </a:solidFill>
                <a:effectLst/>
                <a:latin typeface="+mn-lt"/>
                <a:ea typeface="+mn-ea"/>
                <a:cs typeface="+mn-cs"/>
                <a:hlinkClick r:id="rId3"/>
              </a:rPr>
              <a:t>方法、</a:t>
            </a:r>
            <a:r>
              <a:rPr lang="en-US" altLang="zh-CN" sz="1200" b="0" i="0" u="none" strike="noStrike" kern="1200" dirty="0" smtClean="0">
                <a:solidFill>
                  <a:schemeClr val="tx1"/>
                </a:solidFill>
                <a:effectLst/>
                <a:latin typeface="+mn-lt"/>
                <a:ea typeface="+mn-ea"/>
                <a:cs typeface="+mn-cs"/>
                <a:hlinkClick r:id="rId3"/>
              </a:rPr>
              <a:t>Asp</a:t>
            </a:r>
            <a:r>
              <a:rPr lang="zh-CN" altLang="en-US" sz="1200" b="0" i="0" u="none" strike="noStrike" kern="1200" dirty="0" smtClean="0">
                <a:solidFill>
                  <a:schemeClr val="tx1"/>
                </a:solidFill>
                <a:effectLst/>
                <a:latin typeface="+mn-lt"/>
                <a:ea typeface="+mn-ea"/>
                <a:cs typeface="+mn-cs"/>
                <a:hlinkClick r:id="rId3"/>
              </a:rPr>
              <a:t>方法和</a:t>
            </a:r>
            <a:r>
              <a:rPr lang="en-US" altLang="zh-CN" sz="1200" b="0" i="0" u="none" strike="noStrike" kern="1200" dirty="0" err="1" smtClean="0">
                <a:solidFill>
                  <a:schemeClr val="tx1"/>
                </a:solidFill>
                <a:effectLst/>
                <a:latin typeface="+mn-lt"/>
                <a:ea typeface="+mn-ea"/>
                <a:cs typeface="+mn-cs"/>
                <a:hlinkClick r:id="rId3"/>
              </a:rPr>
              <a:t>MsSQL</a:t>
            </a:r>
            <a:r>
              <a:rPr lang="zh-CN" altLang="en-US" sz="1200" b="0" i="0" u="none" strike="noStrike" kern="1200" dirty="0" smtClean="0">
                <a:solidFill>
                  <a:schemeClr val="tx1"/>
                </a:solidFill>
                <a:effectLst/>
                <a:latin typeface="+mn-lt"/>
                <a:ea typeface="+mn-ea"/>
                <a:cs typeface="+mn-cs"/>
                <a:hlinkClick r:id="rId3"/>
              </a:rPr>
              <a:t>方法、</a:t>
            </a:r>
            <a:r>
              <a:rPr lang="en-US" altLang="zh-CN" sz="1200" b="0" i="0" u="none" strike="noStrike" kern="1200" dirty="0" smtClean="0">
                <a:solidFill>
                  <a:schemeClr val="tx1"/>
                </a:solidFill>
                <a:effectLst/>
                <a:latin typeface="+mn-lt"/>
                <a:ea typeface="+mn-ea"/>
                <a:cs typeface="+mn-cs"/>
                <a:hlinkClick r:id="rId3"/>
              </a:rPr>
              <a:t>MySQL</a:t>
            </a:r>
            <a:r>
              <a:rPr lang="zh-CN" altLang="en-US" sz="1200" b="0" i="0" u="none" strike="noStrike" kern="1200" dirty="0" smtClean="0">
                <a:solidFill>
                  <a:schemeClr val="tx1"/>
                </a:solidFill>
                <a:effectLst/>
                <a:latin typeface="+mn-lt"/>
                <a:ea typeface="+mn-ea"/>
                <a:cs typeface="+mn-cs"/>
                <a:hlinkClick r:id="rId3"/>
              </a:rPr>
              <a:t>方法</a:t>
            </a:r>
            <a:endParaRPr lang="en-US" altLang="zh-CN" dirty="0" smtClean="0"/>
          </a:p>
          <a:p>
            <a:r>
              <a:rPr lang="en-US" altLang="zh-CN" dirty="0" smtClean="0">
                <a:hlinkClick r:id="rId3"/>
              </a:rPr>
              <a:t>http://blog.csdn.net/abandonship/article/details/7615133</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37</a:t>
            </a:fld>
            <a:endParaRPr lang="zh-CN" altLang="en-US"/>
          </a:p>
        </p:txBody>
      </p:sp>
    </p:spTree>
    <p:extLst>
      <p:ext uri="{BB962C8B-B14F-4D97-AF65-F5344CB8AC3E}">
        <p14:creationId xmlns:p14="http://schemas.microsoft.com/office/powerpoint/2010/main" val="3836480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如何把计算出来的值分流到服务器上？</a:t>
            </a:r>
            <a:endParaRPr lang="en-US" altLang="zh-CN" dirty="0" smtClean="0"/>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将每个</a:t>
            </a:r>
            <a:r>
              <a:rPr lang="en-US" altLang="zh-CN" dirty="0" smtClean="0"/>
              <a:t>server</a:t>
            </a:r>
            <a:r>
              <a:rPr lang="zh-CN" altLang="en-US" dirty="0" smtClean="0"/>
              <a:t>虚拟成</a:t>
            </a:r>
            <a:r>
              <a:rPr lang="en-US" altLang="zh-CN" dirty="0" smtClean="0"/>
              <a:t>n</a:t>
            </a:r>
            <a:r>
              <a:rPr lang="zh-CN" altLang="en-US" dirty="0" smtClean="0"/>
              <a:t>个节点（根据</a:t>
            </a:r>
            <a:r>
              <a:rPr lang="en-US" altLang="zh-CN" dirty="0" smtClean="0"/>
              <a:t>server</a:t>
            </a:r>
            <a:r>
              <a:rPr lang="zh-CN" altLang="en-US" dirty="0" smtClean="0"/>
              <a:t>权重对应到</a:t>
            </a:r>
            <a:r>
              <a:rPr lang="en-US" altLang="zh-CN" dirty="0" smtClean="0"/>
              <a:t>n</a:t>
            </a:r>
            <a:r>
              <a:rPr lang="zh-CN" altLang="en-US" dirty="0" smtClean="0"/>
              <a:t>个节点），均匀分布到</a:t>
            </a:r>
            <a:r>
              <a:rPr lang="en-US" altLang="zh-CN" dirty="0" smtClean="0"/>
              <a:t>hash</a:t>
            </a:r>
            <a:r>
              <a:rPr lang="zh-CN" altLang="en-US" dirty="0" smtClean="0"/>
              <a:t>环上，每次请求，根据配置的参数计算出一个</a:t>
            </a:r>
            <a:r>
              <a:rPr lang="en-US" altLang="zh-CN" dirty="0" smtClean="0"/>
              <a:t>hash</a:t>
            </a:r>
            <a:r>
              <a:rPr lang="zh-CN" altLang="en-US" dirty="0" smtClean="0"/>
              <a:t>值，在</a:t>
            </a:r>
            <a:r>
              <a:rPr lang="en-US" altLang="zh-CN" dirty="0" smtClean="0"/>
              <a:t>hash</a:t>
            </a:r>
            <a:r>
              <a:rPr lang="zh-CN" altLang="en-US" dirty="0" smtClean="0"/>
              <a:t>环 上查找离这个</a:t>
            </a:r>
            <a:r>
              <a:rPr lang="en-US" altLang="zh-CN" dirty="0" smtClean="0"/>
              <a:t>hash</a:t>
            </a:r>
            <a:r>
              <a:rPr lang="zh-CN" altLang="en-US" dirty="0" smtClean="0"/>
              <a:t>最近的虚拟节点，对应的</a:t>
            </a:r>
            <a:r>
              <a:rPr lang="en-US" altLang="zh-CN" dirty="0" smtClean="0"/>
              <a:t>server</a:t>
            </a:r>
            <a:r>
              <a:rPr lang="zh-CN" altLang="en-US" dirty="0" smtClean="0"/>
              <a:t>作为该次请求的后端机器。</a:t>
            </a:r>
          </a:p>
          <a:p>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38</a:t>
            </a:fld>
            <a:endParaRPr lang="zh-CN" altLang="en-US"/>
          </a:p>
        </p:txBody>
      </p:sp>
    </p:spTree>
    <p:extLst>
      <p:ext uri="{BB962C8B-B14F-4D97-AF65-F5344CB8AC3E}">
        <p14:creationId xmlns:p14="http://schemas.microsoft.com/office/powerpoint/2010/main" val="385914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http://blog.xcai.net/fav/nginx-load-balance-analyze</a:t>
            </a:r>
            <a:r>
              <a:rPr lang="en-US" altLang="zh-CN" dirty="0" smtClean="0"/>
              <a:t>  </a:t>
            </a:r>
          </a:p>
          <a:p>
            <a:endParaRPr lang="en-US" altLang="zh-CN" dirty="0" smtClean="0"/>
          </a:p>
          <a:p>
            <a:r>
              <a:rPr lang="zh-CN" altLang="en-US" dirty="0" smtClean="0"/>
              <a:t>这里点名进行分析每种分流算法。并展开讨论。</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42</a:t>
            </a:fld>
            <a:endParaRPr lang="zh-CN" altLang="en-US"/>
          </a:p>
        </p:txBody>
      </p:sp>
    </p:spTree>
    <p:extLst>
      <p:ext uri="{BB962C8B-B14F-4D97-AF65-F5344CB8AC3E}">
        <p14:creationId xmlns:p14="http://schemas.microsoft.com/office/powerpoint/2010/main" val="44818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、负载均衡不会增加功能，只是用了提升性能。</a:t>
            </a:r>
            <a:endParaRPr lang="en-US" altLang="zh-CN" dirty="0" smtClean="0"/>
          </a:p>
          <a:p>
            <a:r>
              <a:rPr lang="en-US" altLang="zh-CN" dirty="0" smtClean="0"/>
              <a:t>2</a:t>
            </a:r>
            <a:r>
              <a:rPr lang="zh-CN" altLang="en-US" dirty="0" smtClean="0"/>
              <a:t>、服务器的硬件成本提升翻倍。</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“负载均衡”概念运用在网络上，简单来说是利用多个网络设备通道均衡分担流量。就像是寺庙一天要挑</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桶水，</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个尚必需要走</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趟，但同时指派</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个和尚却只要一趟即可完成工作的道理一样。负载均衡可运用多个网络设备同时工作，达成加速网络信息的处理能力，进而优化网络设备的性能，取代设备必须不停升级或淘汰的命运。目前普遍被运用在网络设备中，如服务器、路由器、交换机等。</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3</a:t>
            </a:fld>
            <a:endParaRPr lang="zh-CN" altLang="en-US"/>
          </a:p>
        </p:txBody>
      </p:sp>
    </p:spTree>
    <p:extLst>
      <p:ext uri="{BB962C8B-B14F-4D97-AF65-F5344CB8AC3E}">
        <p14:creationId xmlns:p14="http://schemas.microsoft.com/office/powerpoint/2010/main" val="35957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默认 </a:t>
            </a:r>
            <a:r>
              <a:rPr lang="en-US" altLang="zh-CN" dirty="0" err="1" smtClean="0"/>
              <a:t>tcp</a:t>
            </a:r>
            <a:r>
              <a:rPr lang="en-US" altLang="zh-CN" baseline="0" dirty="0" smtClean="0"/>
              <a:t> </a:t>
            </a:r>
            <a:r>
              <a:rPr lang="zh-CN" altLang="en-US" baseline="0" dirty="0" smtClean="0"/>
              <a:t>连接是否通。</a:t>
            </a:r>
            <a:endParaRPr lang="en-US" altLang="zh-CN" baseline="0" dirty="0" smtClean="0"/>
          </a:p>
          <a:p>
            <a:endParaRPr lang="en-US" altLang="zh-CN" baseline="0" dirty="0" smtClean="0"/>
          </a:p>
          <a:p>
            <a:r>
              <a:rPr lang="zh-CN" altLang="en-US" baseline="0" dirty="0" smtClean="0"/>
              <a:t>比如，如果出现 服务不可用了，比如报很多</a:t>
            </a:r>
            <a:r>
              <a:rPr lang="en-US" altLang="zh-CN" baseline="0" dirty="0" smtClean="0"/>
              <a:t>502</a:t>
            </a:r>
            <a:r>
              <a:rPr lang="zh-CN" altLang="en-US" baseline="0" dirty="0" smtClean="0"/>
              <a:t>服务器端错误（比如数据库连接、</a:t>
            </a:r>
            <a:r>
              <a:rPr lang="en-US" altLang="zh-CN" baseline="0" dirty="0" smtClean="0"/>
              <a:t>MQ</a:t>
            </a:r>
            <a:r>
              <a:rPr lang="zh-CN" altLang="en-US" baseline="0" dirty="0" smtClean="0"/>
              <a:t>、</a:t>
            </a:r>
            <a:r>
              <a:rPr lang="en-US" altLang="zh-CN" baseline="0" dirty="0" err="1" smtClean="0"/>
              <a:t>memcache</a:t>
            </a:r>
            <a:r>
              <a:rPr lang="zh-CN" altLang="en-US" baseline="0" dirty="0" smtClean="0"/>
              <a:t>等有问题了。）， 但是仍然会转发给他。</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43</a:t>
            </a:fld>
            <a:endParaRPr lang="zh-CN" altLang="en-US"/>
          </a:p>
        </p:txBody>
      </p:sp>
    </p:spTree>
    <p:extLst>
      <p:ext uri="{BB962C8B-B14F-4D97-AF65-F5344CB8AC3E}">
        <p14:creationId xmlns:p14="http://schemas.microsoft.com/office/powerpoint/2010/main" val="3467351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http://www.oschina.net/question/698456_84963</a:t>
            </a:r>
            <a:r>
              <a:rPr lang="en-US" altLang="zh-CN" dirty="0" smtClean="0"/>
              <a:t> </a:t>
            </a:r>
          </a:p>
          <a:p>
            <a:endParaRPr lang="en-US" altLang="zh-CN" dirty="0" smtClean="0"/>
          </a:p>
          <a:p>
            <a:r>
              <a:rPr lang="zh-CN" altLang="en-US" dirty="0" smtClean="0"/>
              <a:t>为何没有做故障转移？</a:t>
            </a:r>
            <a:r>
              <a:rPr lang="zh-CN" altLang="en-US" baseline="0" dirty="0" smtClean="0"/>
              <a:t> </a:t>
            </a:r>
            <a:r>
              <a:rPr lang="en-US" altLang="zh-CN" baseline="0" dirty="0" smtClean="0"/>
              <a:t>403 </a:t>
            </a:r>
            <a:r>
              <a:rPr lang="zh-CN" altLang="en-US" baseline="0" dirty="0" smtClean="0"/>
              <a:t>错误并没有认为是当机了。</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44</a:t>
            </a:fld>
            <a:endParaRPr lang="zh-CN" altLang="en-US"/>
          </a:p>
        </p:txBody>
      </p:sp>
    </p:spTree>
    <p:extLst>
      <p:ext uri="{BB962C8B-B14F-4D97-AF65-F5344CB8AC3E}">
        <p14:creationId xmlns:p14="http://schemas.microsoft.com/office/powerpoint/2010/main" val="42876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最后一个关键技术讲解。</a:t>
            </a:r>
            <a:endParaRPr lang="en-US" altLang="zh-CN" dirty="0" smtClean="0"/>
          </a:p>
          <a:p>
            <a:r>
              <a:rPr lang="zh-CN" altLang="en-US" dirty="0" smtClean="0"/>
              <a:t>我们会讲解几种会话保持的技术。</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45</a:t>
            </a:fld>
            <a:endParaRPr lang="zh-CN" altLang="en-US"/>
          </a:p>
        </p:txBody>
      </p:sp>
    </p:spTree>
    <p:extLst>
      <p:ext uri="{BB962C8B-B14F-4D97-AF65-F5344CB8AC3E}">
        <p14:creationId xmlns:p14="http://schemas.microsoft.com/office/powerpoint/2010/main" val="3755613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Ip</a:t>
            </a:r>
            <a:r>
              <a:rPr lang="en-US" altLang="zh-CN" dirty="0" smtClean="0"/>
              <a:t>    </a:t>
            </a:r>
            <a:r>
              <a:rPr lang="zh-CN" altLang="en-US" dirty="0" smtClean="0"/>
              <a:t>哈希</a:t>
            </a:r>
            <a:r>
              <a:rPr lang="zh-CN" altLang="en-US" baseline="0" dirty="0" smtClean="0"/>
              <a:t> 策略。</a:t>
            </a:r>
            <a:endParaRPr lang="en-US" altLang="zh-CN" baseline="0" dirty="0" smtClean="0"/>
          </a:p>
          <a:p>
            <a:endParaRPr lang="en-US" altLang="zh-CN" baseline="0" dirty="0" smtClean="0"/>
          </a:p>
          <a:p>
            <a:r>
              <a:rPr lang="zh-CN" altLang="en-US" baseline="0" dirty="0" smtClean="0"/>
              <a:t>问题： 如果有一台服务器出问题时，做故障转移时， 无法做到会话保持了。</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46</a:t>
            </a:fld>
            <a:endParaRPr lang="zh-CN" altLang="en-US"/>
          </a:p>
        </p:txBody>
      </p:sp>
    </p:spTree>
    <p:extLst>
      <p:ext uri="{BB962C8B-B14F-4D97-AF65-F5344CB8AC3E}">
        <p14:creationId xmlns:p14="http://schemas.microsoft.com/office/powerpoint/2010/main" val="2906624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http://virtualadc.blog.51cto.com/3027116/592454</a:t>
            </a:r>
            <a:r>
              <a:rPr lang="en-US" altLang="zh-CN" dirty="0" smtClean="0"/>
              <a:t> </a:t>
            </a:r>
            <a:br>
              <a:rPr lang="en-US" altLang="zh-CN" dirty="0" smtClean="0"/>
            </a:br>
            <a:r>
              <a:rPr lang="en-US" altLang="zh-CN" dirty="0" smtClean="0"/>
              <a:t/>
            </a:r>
            <a:br>
              <a:rPr lang="en-US" altLang="zh-CN" dirty="0" smtClean="0"/>
            </a:br>
            <a:r>
              <a:rPr lang="en-US" altLang="zh-CN" dirty="0" smtClean="0">
                <a:hlinkClick r:id="rId4"/>
              </a:rPr>
              <a:t>http://liweiyang.blog.51cto.com/4015134/977625</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47</a:t>
            </a:fld>
            <a:endParaRPr lang="zh-CN" altLang="en-US"/>
          </a:p>
        </p:txBody>
      </p:sp>
    </p:spTree>
    <p:extLst>
      <p:ext uri="{BB962C8B-B14F-4D97-AF65-F5344CB8AC3E}">
        <p14:creationId xmlns:p14="http://schemas.microsoft.com/office/powerpoint/2010/main" val="3446051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http://javabeezer.iteye.com/blog/1329483</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48</a:t>
            </a:fld>
            <a:endParaRPr lang="zh-CN" altLang="en-US"/>
          </a:p>
        </p:txBody>
      </p:sp>
    </p:spTree>
    <p:extLst>
      <p:ext uri="{BB962C8B-B14F-4D97-AF65-F5344CB8AC3E}">
        <p14:creationId xmlns:p14="http://schemas.microsoft.com/office/powerpoint/2010/main" val="979388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http://www.cnblogs.com/and/p/3366400.html</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52</a:t>
            </a:fld>
            <a:endParaRPr lang="zh-CN" altLang="en-US"/>
          </a:p>
        </p:txBody>
      </p:sp>
    </p:spTree>
    <p:extLst>
      <p:ext uri="{BB962C8B-B14F-4D97-AF65-F5344CB8AC3E}">
        <p14:creationId xmlns:p14="http://schemas.microsoft.com/office/powerpoint/2010/main" val="1965850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55</a:t>
            </a:fld>
            <a:endParaRPr lang="zh-CN" altLang="en-US"/>
          </a:p>
        </p:txBody>
      </p:sp>
    </p:spTree>
    <p:extLst>
      <p:ext uri="{BB962C8B-B14F-4D97-AF65-F5344CB8AC3E}">
        <p14:creationId xmlns:p14="http://schemas.microsoft.com/office/powerpoint/2010/main" val="858224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http://virtualadc.blog.51cto.com/3027116/591396</a:t>
            </a:r>
            <a:endParaRPr lang="en-US" altLang="zh-CN" dirty="0" smtClean="0"/>
          </a:p>
          <a:p>
            <a:endParaRPr lang="en-US" altLang="zh-CN" dirty="0" smtClean="0"/>
          </a:p>
          <a:p>
            <a:r>
              <a:rPr lang="zh-CN" altLang="en-US" dirty="0" smtClean="0"/>
              <a:t>四层例子： </a:t>
            </a:r>
            <a:r>
              <a:rPr lang="en-US" altLang="zh-CN" dirty="0" smtClean="0"/>
              <a:t>VPN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4</a:t>
            </a:fld>
            <a:endParaRPr lang="zh-CN" altLang="en-US"/>
          </a:p>
        </p:txBody>
      </p:sp>
    </p:spTree>
    <p:extLst>
      <p:ext uri="{BB962C8B-B14F-4D97-AF65-F5344CB8AC3E}">
        <p14:creationId xmlns:p14="http://schemas.microsoft.com/office/powerpoint/2010/main" val="2485679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hlinkClick r:id="rId3"/>
              </a:rPr>
              <a:t>互动</a:t>
            </a:r>
            <a:r>
              <a:rPr lang="zh-CN" altLang="en-US" smtClean="0">
                <a:hlinkClick r:id="rId3"/>
              </a:rPr>
              <a:t>，</a:t>
            </a:r>
            <a:r>
              <a:rPr lang="zh-CN" altLang="en-US" smtClean="0">
                <a:hlinkClick r:id="rId3"/>
              </a:rPr>
              <a:t>猜最便宜的硬件</a:t>
            </a:r>
            <a:r>
              <a:rPr lang="zh-CN" altLang="en-US" dirty="0" smtClean="0">
                <a:hlinkClick r:id="rId3"/>
              </a:rPr>
              <a:t>负载均衡设备的价格。</a:t>
            </a:r>
            <a:endParaRPr lang="en-US" altLang="zh-CN" dirty="0" smtClean="0">
              <a:hlinkClick r:id="rId3"/>
            </a:endParaRPr>
          </a:p>
          <a:p>
            <a:endParaRPr lang="en-US" altLang="zh-CN" dirty="0" smtClean="0">
              <a:hlinkClick r:id="rId3"/>
            </a:endParaRPr>
          </a:p>
          <a:p>
            <a:r>
              <a:rPr lang="en-US" altLang="zh-CN" dirty="0" smtClean="0">
                <a:hlinkClick r:id="rId3"/>
              </a:rPr>
              <a:t>http://network.51cto.com/art/201108/281452.htm</a:t>
            </a:r>
            <a:endParaRPr lang="en-US" altLang="zh-CN" dirty="0" smtClean="0"/>
          </a:p>
          <a:p>
            <a:r>
              <a:rPr lang="zh-CN" altLang="en-US" sz="1200" b="0" i="0" kern="1200" dirty="0" smtClean="0">
                <a:solidFill>
                  <a:schemeClr val="tx1"/>
                </a:solidFill>
                <a:effectLst/>
                <a:latin typeface="+mn-lt"/>
                <a:ea typeface="+mn-ea"/>
                <a:cs typeface="+mn-cs"/>
              </a:rPr>
              <a:t>一般而言，硬件负载均衡在功能、性能上优于</a:t>
            </a:r>
            <a:r>
              <a:rPr lang="zh-CN" altLang="en-US" sz="1200" b="0" i="0" u="none" strike="noStrike" kern="1200" dirty="0" smtClean="0">
                <a:solidFill>
                  <a:schemeClr val="tx1"/>
                </a:solidFill>
                <a:effectLst/>
                <a:latin typeface="+mn-lt"/>
                <a:ea typeface="+mn-ea"/>
                <a:cs typeface="+mn-cs"/>
                <a:hlinkClick r:id="rId4"/>
              </a:rPr>
              <a:t>软件</a:t>
            </a:r>
            <a:r>
              <a:rPr lang="zh-CN" altLang="en-US" sz="1200" b="0" i="0" kern="1200" dirty="0" smtClean="0">
                <a:solidFill>
                  <a:schemeClr val="tx1"/>
                </a:solidFill>
                <a:effectLst/>
                <a:latin typeface="+mn-lt"/>
                <a:ea typeface="+mn-ea"/>
                <a:cs typeface="+mn-cs"/>
              </a:rPr>
              <a:t>方式，不过成本昂贵。</a:t>
            </a:r>
          </a:p>
          <a:p>
            <a:r>
              <a:rPr lang="zh-CN" altLang="en-US" dirty="0" smtClean="0"/>
              <a:t/>
            </a:r>
            <a:br>
              <a:rPr lang="zh-CN" altLang="en-US" dirty="0" smtClean="0"/>
            </a:br>
            <a:endParaRPr lang="en-US" altLang="zh-CN" dirty="0" smtClean="0"/>
          </a:p>
          <a:p>
            <a:endParaRPr lang="en-US" altLang="zh-CN" dirty="0" smtClean="0"/>
          </a:p>
          <a:p>
            <a:r>
              <a:rPr lang="zh-CN" altLang="en-US" dirty="0" smtClean="0"/>
              <a:t>硬件负载均衡报价：</a:t>
            </a:r>
            <a:endParaRPr lang="en-US" altLang="zh-CN" dirty="0" smtClean="0"/>
          </a:p>
          <a:p>
            <a:r>
              <a:rPr lang="en-US" altLang="zh-CN" dirty="0" smtClean="0">
                <a:hlinkClick r:id="rId5"/>
              </a:rPr>
              <a:t>http://detail.zol.com.cn/load_leveling/cheap.html</a:t>
            </a:r>
            <a:endParaRPr lang="en-US" altLang="zh-CN" dirty="0" smtClean="0"/>
          </a:p>
          <a:p>
            <a:r>
              <a:rPr lang="en-US" altLang="zh-CN" dirty="0" smtClean="0">
                <a:hlinkClick r:id="rId6"/>
              </a:rPr>
              <a:t>http://detail.zol.com.cn/load_leveling/index330037.shtml</a:t>
            </a:r>
            <a:endParaRPr lang="en-US" altLang="zh-CN" dirty="0" smtClean="0"/>
          </a:p>
          <a:p>
            <a:endParaRPr lang="en-US" altLang="zh-CN" dirty="0" smtClean="0"/>
          </a:p>
          <a:p>
            <a:endParaRPr lang="en-US" altLang="zh-CN" dirty="0" smtClean="0"/>
          </a:p>
          <a:p>
            <a:r>
              <a:rPr lang="en-US" altLang="zh-CN" dirty="0" smtClean="0">
                <a:hlinkClick r:id="rId7"/>
              </a:rPr>
              <a:t>http://bbs.linuxtone.org/thread-15720-1-1.html</a:t>
            </a:r>
            <a:r>
              <a:rPr lang="en-US" altLang="zh-CN" dirty="0" smtClean="0"/>
              <a:t> </a:t>
            </a:r>
          </a:p>
          <a:p>
            <a:endParaRPr lang="en-US" altLang="zh-CN" dirty="0" smtClean="0"/>
          </a:p>
          <a:p>
            <a:r>
              <a:rPr lang="en-US" altLang="zh-CN" sz="1200" b="0" i="0" kern="1200" dirty="0" smtClean="0">
                <a:solidFill>
                  <a:schemeClr val="tx1"/>
                </a:solidFill>
                <a:effectLst/>
                <a:latin typeface="+mn-lt"/>
                <a:ea typeface="+mn-ea"/>
                <a:cs typeface="+mn-cs"/>
              </a:rPr>
              <a:t>LVS</a:t>
            </a:r>
            <a:r>
              <a:rPr lang="zh-CN" altLang="en-US" sz="1200" b="0" i="0" kern="1200" dirty="0" smtClean="0">
                <a:solidFill>
                  <a:schemeClr val="tx1"/>
                </a:solidFill>
                <a:effectLst/>
                <a:latin typeface="+mn-lt"/>
                <a:ea typeface="+mn-ea"/>
                <a:cs typeface="+mn-cs"/>
              </a:rPr>
              <a:t>是一个开源的软件，由毕业于国防科技大学的章文嵩博士于</a:t>
            </a:r>
            <a:r>
              <a:rPr lang="en-US" altLang="zh-CN" sz="1200" b="0" i="0" kern="1200" dirty="0" smtClean="0">
                <a:solidFill>
                  <a:schemeClr val="tx1"/>
                </a:solidFill>
                <a:effectLst/>
                <a:latin typeface="+mn-lt"/>
                <a:ea typeface="+mn-ea"/>
                <a:cs typeface="+mn-cs"/>
              </a:rPr>
              <a:t>1998</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月创立，可以实现</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平台下的简单负载均衡。</a:t>
            </a:r>
            <a:r>
              <a:rPr lang="en-US" altLang="zh-CN" sz="1200" b="0" i="0" kern="1200" dirty="0" smtClean="0">
                <a:solidFill>
                  <a:schemeClr val="tx1"/>
                </a:solidFill>
                <a:effectLst/>
                <a:latin typeface="+mn-lt"/>
                <a:ea typeface="+mn-ea"/>
                <a:cs typeface="+mn-cs"/>
              </a:rPr>
              <a:t>LVS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Linux Virtual Server</a:t>
            </a:r>
            <a:r>
              <a:rPr lang="zh-CN" altLang="en-US" sz="1200" b="0" i="0" kern="1200" dirty="0" smtClean="0">
                <a:solidFill>
                  <a:schemeClr val="tx1"/>
                </a:solidFill>
                <a:effectLst/>
                <a:latin typeface="+mn-lt"/>
                <a:ea typeface="+mn-ea"/>
                <a:cs typeface="+mn-cs"/>
              </a:rPr>
              <a:t>的缩写，意思是</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虚拟服务器。</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LVS</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负载均衡</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可伸缩网络服务的几种结构，它们都需要一个前端的负载调度器（或者多个进行主从备份）。我们先分析实现虚拟网络服务的主要技术，指出</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负载均衡技术是在负载调度器的实现技术中效率最高的。在已有的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负载均衡技术中，主要有通过网络地址转换（</a:t>
            </a:r>
            <a:r>
              <a:rPr lang="en-US" altLang="zh-CN" sz="1200" b="0" i="0" kern="1200" dirty="0" smtClean="0">
                <a:solidFill>
                  <a:schemeClr val="tx1"/>
                </a:solidFill>
                <a:effectLst/>
                <a:latin typeface="+mn-lt"/>
                <a:ea typeface="+mn-ea"/>
                <a:cs typeface="+mn-cs"/>
              </a:rPr>
              <a:t>Network Address Translation</a:t>
            </a:r>
            <a:r>
              <a:rPr lang="zh-CN" altLang="en-US" sz="1200" b="0" i="0" kern="1200" dirty="0" smtClean="0">
                <a:solidFill>
                  <a:schemeClr val="tx1"/>
                </a:solidFill>
                <a:effectLst/>
                <a:latin typeface="+mn-lt"/>
                <a:ea typeface="+mn-ea"/>
                <a:cs typeface="+mn-cs"/>
              </a:rPr>
              <a:t>）将一组服务器构成一个高性能的、高可用的虚拟服务器，我们称之为</a:t>
            </a:r>
            <a:r>
              <a:rPr lang="en-US" altLang="zh-CN" sz="1200" b="0" i="0" kern="1200" dirty="0" smtClean="0">
                <a:solidFill>
                  <a:schemeClr val="tx1"/>
                </a:solidFill>
                <a:effectLst/>
                <a:latin typeface="+mn-lt"/>
                <a:ea typeface="+mn-ea"/>
                <a:cs typeface="+mn-cs"/>
              </a:rPr>
              <a:t>VS/NAT</a:t>
            </a:r>
            <a:r>
              <a:rPr lang="zh-CN" altLang="en-US" sz="1200" b="0" i="0" kern="1200" dirty="0" smtClean="0">
                <a:solidFill>
                  <a:schemeClr val="tx1"/>
                </a:solidFill>
                <a:effectLst/>
                <a:latin typeface="+mn-lt"/>
                <a:ea typeface="+mn-ea"/>
                <a:cs typeface="+mn-cs"/>
              </a:rPr>
              <a:t>技术（</a:t>
            </a:r>
            <a:r>
              <a:rPr lang="en-US" altLang="zh-CN" sz="1200" b="0" i="0" kern="1200" dirty="0" smtClean="0">
                <a:solidFill>
                  <a:schemeClr val="tx1"/>
                </a:solidFill>
                <a:effectLst/>
                <a:latin typeface="+mn-lt"/>
                <a:ea typeface="+mn-ea"/>
                <a:cs typeface="+mn-cs"/>
              </a:rPr>
              <a:t>Virtual Server via Network Address Translation</a:t>
            </a:r>
            <a:r>
              <a:rPr lang="zh-CN" altLang="en-US" sz="1200" b="0" i="0" kern="1200" dirty="0" smtClean="0">
                <a:solidFill>
                  <a:schemeClr val="tx1"/>
                </a:solidFill>
                <a:effectLst/>
                <a:latin typeface="+mn-lt"/>
                <a:ea typeface="+mn-ea"/>
                <a:cs typeface="+mn-cs"/>
              </a:rPr>
              <a:t>）。在分析</a:t>
            </a:r>
            <a:r>
              <a:rPr lang="en-US" altLang="zh-CN" sz="1200" b="0" i="0" kern="1200" dirty="0" smtClean="0">
                <a:solidFill>
                  <a:schemeClr val="tx1"/>
                </a:solidFill>
                <a:effectLst/>
                <a:latin typeface="+mn-lt"/>
                <a:ea typeface="+mn-ea"/>
                <a:cs typeface="+mn-cs"/>
              </a:rPr>
              <a:t>VS/NAT</a:t>
            </a:r>
            <a:r>
              <a:rPr lang="zh-CN" altLang="en-US" sz="1200" b="0" i="0" kern="1200" dirty="0" smtClean="0">
                <a:solidFill>
                  <a:schemeClr val="tx1"/>
                </a:solidFill>
                <a:effectLst/>
                <a:latin typeface="+mn-lt"/>
                <a:ea typeface="+mn-ea"/>
                <a:cs typeface="+mn-cs"/>
              </a:rPr>
              <a:t>的缺点和网络服务的非对称性的基础上，我们提出了通过</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隧道实现虚拟服务器的方法</a:t>
            </a:r>
            <a:r>
              <a:rPr lang="en-US" altLang="zh-CN" sz="1200" b="0" i="0" kern="1200" dirty="0" smtClean="0">
                <a:solidFill>
                  <a:schemeClr val="tx1"/>
                </a:solidFill>
                <a:effectLst/>
                <a:latin typeface="+mn-lt"/>
                <a:ea typeface="+mn-ea"/>
                <a:cs typeface="+mn-cs"/>
              </a:rPr>
              <a:t>VS/TUN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Virtual Server via IP Tunneling</a:t>
            </a:r>
            <a:r>
              <a:rPr lang="zh-CN" altLang="en-US" sz="1200" b="0" i="0" kern="1200" dirty="0" smtClean="0">
                <a:solidFill>
                  <a:schemeClr val="tx1"/>
                </a:solidFill>
                <a:effectLst/>
                <a:latin typeface="+mn-lt"/>
                <a:ea typeface="+mn-ea"/>
                <a:cs typeface="+mn-cs"/>
              </a:rPr>
              <a:t>），和通过直接路由实现虚拟服务器的方法</a:t>
            </a:r>
            <a:r>
              <a:rPr lang="en-US" altLang="zh-CN" sz="1200" b="0" i="0" kern="1200" dirty="0" smtClean="0">
                <a:solidFill>
                  <a:schemeClr val="tx1"/>
                </a:solidFill>
                <a:effectLst/>
                <a:latin typeface="+mn-lt"/>
                <a:ea typeface="+mn-ea"/>
                <a:cs typeface="+mn-cs"/>
              </a:rPr>
              <a:t>VS/DR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Virtual Server via Direct Routing</a:t>
            </a:r>
            <a:r>
              <a:rPr lang="zh-CN" altLang="en-US" sz="1200" b="0" i="0" kern="1200" dirty="0" smtClean="0">
                <a:solidFill>
                  <a:schemeClr val="tx1"/>
                </a:solidFill>
                <a:effectLst/>
                <a:latin typeface="+mn-lt"/>
                <a:ea typeface="+mn-ea"/>
                <a:cs typeface="+mn-cs"/>
              </a:rPr>
              <a:t>），它们可以极大地提高系统的伸缩性。</a:t>
            </a:r>
            <a:r>
              <a:rPr lang="en-US" altLang="zh-CN" sz="1200" b="0" i="0" kern="1200" dirty="0" smtClean="0">
                <a:solidFill>
                  <a:schemeClr val="tx1"/>
                </a:solidFill>
                <a:effectLst/>
                <a:latin typeface="+mn-lt"/>
                <a:ea typeface="+mn-ea"/>
                <a:cs typeface="+mn-cs"/>
              </a:rPr>
              <a:t>VS/NAT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VS/TUN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VS/DR</a:t>
            </a:r>
            <a:r>
              <a:rPr lang="zh-CN" altLang="en-US" sz="1200" b="0" i="0" kern="1200" dirty="0" smtClean="0">
                <a:solidFill>
                  <a:schemeClr val="tx1"/>
                </a:solidFill>
                <a:effectLst/>
                <a:latin typeface="+mn-lt"/>
                <a:ea typeface="+mn-ea"/>
                <a:cs typeface="+mn-cs"/>
              </a:rPr>
              <a:t>技术是</a:t>
            </a:r>
            <a:r>
              <a:rPr lang="en-US" altLang="zh-CN" sz="1200" b="0" i="0" kern="1200" dirty="0" smtClean="0">
                <a:solidFill>
                  <a:schemeClr val="tx1"/>
                </a:solidFill>
                <a:effectLst/>
                <a:latin typeface="+mn-lt"/>
                <a:ea typeface="+mn-ea"/>
                <a:cs typeface="+mn-cs"/>
              </a:rPr>
              <a:t>LVS</a:t>
            </a:r>
            <a:r>
              <a:rPr lang="zh-CN" altLang="en-US" sz="1200" b="0" i="0" kern="1200" dirty="0" smtClean="0">
                <a:solidFill>
                  <a:schemeClr val="tx1"/>
                </a:solidFill>
                <a:effectLst/>
                <a:latin typeface="+mn-lt"/>
                <a:ea typeface="+mn-ea"/>
                <a:cs typeface="+mn-cs"/>
              </a:rPr>
              <a:t>集群中实现的三种</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负载均衡技术。</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NLB </a:t>
            </a:r>
            <a:r>
              <a:rPr lang="zh-CN" altLang="en-US" sz="1200" b="0" i="0" kern="1200" dirty="0" smtClean="0">
                <a:solidFill>
                  <a:schemeClr val="tx1"/>
                </a:solidFill>
                <a:effectLst/>
                <a:latin typeface="+mn-lt"/>
                <a:ea typeface="+mn-ea"/>
                <a:cs typeface="+mn-cs"/>
              </a:rPr>
              <a:t>网络负载平衡 </a:t>
            </a:r>
            <a:r>
              <a:rPr lang="en-US" altLang="zh-CN" sz="1200" b="0" i="0" kern="1200" dirty="0" smtClean="0">
                <a:solidFill>
                  <a:schemeClr val="tx1"/>
                </a:solidFill>
                <a:effectLst/>
                <a:latin typeface="+mn-lt"/>
                <a:ea typeface="+mn-ea"/>
                <a:cs typeface="+mn-cs"/>
              </a:rPr>
              <a:t>(NLB) </a:t>
            </a:r>
            <a:r>
              <a:rPr lang="zh-CN" altLang="en-US" sz="1200" b="0" i="0" kern="1200" dirty="0" smtClean="0">
                <a:solidFill>
                  <a:schemeClr val="tx1"/>
                </a:solidFill>
                <a:effectLst/>
                <a:latin typeface="+mn-lt"/>
                <a:ea typeface="+mn-ea"/>
                <a:cs typeface="+mn-cs"/>
              </a:rPr>
              <a:t>服务增强了 </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FTP</a:t>
            </a:r>
            <a:r>
              <a:rPr lang="zh-CN" altLang="en-US" sz="1200" b="0" i="0" kern="1200" dirty="0" smtClean="0">
                <a:solidFill>
                  <a:schemeClr val="tx1"/>
                </a:solidFill>
                <a:effectLst/>
                <a:latin typeface="+mn-lt"/>
                <a:ea typeface="+mn-ea"/>
                <a:cs typeface="+mn-cs"/>
              </a:rPr>
              <a:t>、防火墙、代理、</a:t>
            </a:r>
            <a:r>
              <a:rPr lang="en-US" altLang="zh-CN" sz="1200" b="0" i="0" kern="1200" dirty="0" smtClean="0">
                <a:solidFill>
                  <a:schemeClr val="tx1"/>
                </a:solidFill>
                <a:effectLst/>
                <a:latin typeface="+mn-lt"/>
                <a:ea typeface="+mn-ea"/>
                <a:cs typeface="+mn-cs"/>
              </a:rPr>
              <a:t>VPN </a:t>
            </a:r>
            <a:r>
              <a:rPr lang="zh-CN" altLang="en-US" sz="1200" b="0" i="0" kern="1200" dirty="0" smtClean="0">
                <a:solidFill>
                  <a:schemeClr val="tx1"/>
                </a:solidFill>
                <a:effectLst/>
                <a:latin typeface="+mn-lt"/>
                <a:ea typeface="+mn-ea"/>
                <a:cs typeface="+mn-cs"/>
              </a:rPr>
              <a:t>和其他关键任务服务器之类的 </a:t>
            </a:r>
            <a:r>
              <a:rPr lang="en-US" altLang="zh-CN" sz="1200" b="0" i="0" kern="1200" dirty="0" smtClean="0">
                <a:solidFill>
                  <a:schemeClr val="tx1"/>
                </a:solidFill>
                <a:effectLst/>
                <a:latin typeface="+mn-lt"/>
                <a:ea typeface="+mn-ea"/>
                <a:cs typeface="+mn-cs"/>
              </a:rPr>
              <a:t>Internet </a:t>
            </a:r>
            <a:r>
              <a:rPr lang="zh-CN" altLang="en-US" sz="1200" b="0" i="0" kern="1200" dirty="0" smtClean="0">
                <a:solidFill>
                  <a:schemeClr val="tx1"/>
                </a:solidFill>
                <a:effectLst/>
                <a:latin typeface="+mn-lt"/>
                <a:ea typeface="+mn-ea"/>
                <a:cs typeface="+mn-cs"/>
              </a:rPr>
              <a:t>服务器应用程序的可用性和可伸缩性。运行 </a:t>
            </a:r>
            <a:r>
              <a:rPr lang="en-US" altLang="zh-CN" sz="1200" b="0" i="0" kern="1200" dirty="0" smtClean="0">
                <a:solidFill>
                  <a:schemeClr val="tx1"/>
                </a:solidFill>
                <a:effectLst/>
                <a:latin typeface="+mn-lt"/>
                <a:ea typeface="+mn-ea"/>
                <a:cs typeface="+mn-cs"/>
              </a:rPr>
              <a:t>Windows </a:t>
            </a:r>
            <a:r>
              <a:rPr lang="zh-CN" altLang="en-US" sz="1200" b="0" i="0" kern="1200" dirty="0" smtClean="0">
                <a:solidFill>
                  <a:schemeClr val="tx1"/>
                </a:solidFill>
                <a:effectLst/>
                <a:latin typeface="+mn-lt"/>
                <a:ea typeface="+mn-ea"/>
                <a:cs typeface="+mn-cs"/>
              </a:rPr>
              <a:t>的单个计算机可提供有限的服务器可靠性和可伸缩的性能。但是，通过将两个或多个运行一种 </a:t>
            </a:r>
            <a:r>
              <a:rPr lang="en-US" altLang="zh-CN" sz="1200" b="0" i="0" kern="1200" dirty="0" smtClean="0">
                <a:solidFill>
                  <a:schemeClr val="tx1"/>
                </a:solidFill>
                <a:effectLst/>
                <a:latin typeface="+mn-lt"/>
                <a:ea typeface="+mn-ea"/>
                <a:cs typeface="+mn-cs"/>
              </a:rPr>
              <a:t>Windows Server 2003 </a:t>
            </a:r>
            <a:r>
              <a:rPr lang="zh-CN" altLang="en-US" sz="1200" b="0" i="0" kern="1200" dirty="0" smtClean="0">
                <a:solidFill>
                  <a:schemeClr val="tx1"/>
                </a:solidFill>
                <a:effectLst/>
                <a:latin typeface="+mn-lt"/>
                <a:ea typeface="+mn-ea"/>
                <a:cs typeface="+mn-cs"/>
              </a:rPr>
              <a:t>家族产品的计算机资源组合为单个群集，网络负载平衡可以提供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服务器和其他关键任务服务器所需的性能和可靠性。下图表示两个连接的网络负载平衡群集。</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每个主机运行所需服务器应用程序（例如 </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FTP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Telnet </a:t>
            </a:r>
            <a:r>
              <a:rPr lang="zh-CN" altLang="en-US" sz="1200" b="0" i="0" kern="1200" dirty="0" smtClean="0">
                <a:solidFill>
                  <a:schemeClr val="tx1"/>
                </a:solidFill>
                <a:effectLst/>
                <a:latin typeface="+mn-lt"/>
                <a:ea typeface="+mn-ea"/>
                <a:cs typeface="+mn-cs"/>
              </a:rPr>
              <a:t>服务器）的独立副本。网络负载平衡将传入客户端请求分发到群集中的所有主机。每台主机处理的负荷量可在必要时配置。也可动态地向群集中添加主机来处理增加的负载。另外，网络负载平衡可以将所有通信发到指定的单个主机上，这个主机称为默认主机。 　　网络负载平衡允许群集中的所有计算机被一组相同的群集 </a:t>
            </a:r>
            <a:r>
              <a:rPr lang="en-US" altLang="zh-CN" sz="1200" b="0" i="0" kern="1200" dirty="0" smtClean="0">
                <a:solidFill>
                  <a:schemeClr val="tx1"/>
                </a:solidFill>
                <a:effectLst/>
                <a:latin typeface="+mn-lt"/>
                <a:ea typeface="+mn-ea"/>
                <a:cs typeface="+mn-cs"/>
              </a:rPr>
              <a:t>IP </a:t>
            </a:r>
            <a:r>
              <a:rPr lang="zh-CN" altLang="en-US" sz="1200" b="0" i="0" kern="1200" dirty="0" smtClean="0">
                <a:solidFill>
                  <a:schemeClr val="tx1"/>
                </a:solidFill>
                <a:effectLst/>
                <a:latin typeface="+mn-lt"/>
                <a:ea typeface="+mn-ea"/>
                <a:cs typeface="+mn-cs"/>
              </a:rPr>
              <a:t>地址寻址（同时保持其现有的唯一专用 </a:t>
            </a:r>
            <a:r>
              <a:rPr lang="en-US" altLang="zh-CN" sz="1200" b="0" i="0" kern="1200" dirty="0" smtClean="0">
                <a:solidFill>
                  <a:schemeClr val="tx1"/>
                </a:solidFill>
                <a:effectLst/>
                <a:latin typeface="+mn-lt"/>
                <a:ea typeface="+mn-ea"/>
                <a:cs typeface="+mn-cs"/>
              </a:rPr>
              <a:t>IP </a:t>
            </a:r>
            <a:r>
              <a:rPr lang="zh-CN" altLang="en-US" sz="1200" b="0" i="0" kern="1200" dirty="0" smtClean="0">
                <a:solidFill>
                  <a:schemeClr val="tx1"/>
                </a:solidFill>
                <a:effectLst/>
                <a:latin typeface="+mn-lt"/>
                <a:ea typeface="+mn-ea"/>
                <a:cs typeface="+mn-cs"/>
              </a:rPr>
              <a:t>地址）。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5</a:t>
            </a:fld>
            <a:endParaRPr lang="zh-CN" altLang="en-US"/>
          </a:p>
        </p:txBody>
      </p:sp>
    </p:spTree>
    <p:extLst>
      <p:ext uri="{BB962C8B-B14F-4D97-AF65-F5344CB8AC3E}">
        <p14:creationId xmlns:p14="http://schemas.microsoft.com/office/powerpoint/2010/main" val="305009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GSLB</a:t>
            </a:r>
            <a:r>
              <a:rPr lang="zh-CN" altLang="en-US" sz="1200" b="0" i="0" kern="1200" dirty="0" smtClean="0">
                <a:solidFill>
                  <a:schemeClr val="tx1"/>
                </a:solidFill>
                <a:effectLst/>
                <a:latin typeface="+mn-lt"/>
                <a:ea typeface="+mn-ea"/>
                <a:cs typeface="+mn-cs"/>
              </a:rPr>
              <a:t>为耽美文</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干死老板</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的拼音缩写。</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7</a:t>
            </a:fld>
            <a:endParaRPr lang="zh-CN" altLang="en-US"/>
          </a:p>
        </p:txBody>
      </p:sp>
    </p:spTree>
    <p:extLst>
      <p:ext uri="{BB962C8B-B14F-4D97-AF65-F5344CB8AC3E}">
        <p14:creationId xmlns:p14="http://schemas.microsoft.com/office/powerpoint/2010/main" val="3959150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从哪个接口进来还是从那个接口出去，只有一条路，所以称之为单臂。这样看来，单臂的主要含义是指原路返回。</a:t>
            </a:r>
            <a:endParaRPr lang="zh-CN" altLang="en-US" b="0"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9</a:t>
            </a:fld>
            <a:endParaRPr lang="zh-CN" altLang="en-US"/>
          </a:p>
        </p:txBody>
      </p:sp>
    </p:spTree>
    <p:extLst>
      <p:ext uri="{BB962C8B-B14F-4D97-AF65-F5344CB8AC3E}">
        <p14:creationId xmlns:p14="http://schemas.microsoft.com/office/powerpoint/2010/main" val="2504742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http://www.cnblogs.com/ghj1976/p/3376336.html</a:t>
            </a:r>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11</a:t>
            </a:fld>
            <a:endParaRPr lang="zh-CN" altLang="en-US"/>
          </a:p>
        </p:txBody>
      </p:sp>
    </p:spTree>
    <p:extLst>
      <p:ext uri="{BB962C8B-B14F-4D97-AF65-F5344CB8AC3E}">
        <p14:creationId xmlns:p14="http://schemas.microsoft.com/office/powerpoint/2010/main" val="2687651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路由模式连接的是不同网段的两台计算机，</a:t>
            </a:r>
            <a:endParaRPr lang="en-US" altLang="zh-CN" dirty="0" smtClean="0"/>
          </a:p>
          <a:p>
            <a:r>
              <a:rPr lang="zh-CN" altLang="en-US" dirty="0" smtClean="0"/>
              <a:t>即连接在路由模式设备上的两台计算机一定在不同的网段，主要应用就是路由设备拨号作为网关提供广域网连接。</a:t>
            </a:r>
          </a:p>
          <a:p>
            <a:endParaRPr lang="zh-CN" altLang="en-US" dirty="0"/>
          </a:p>
        </p:txBody>
      </p:sp>
      <p:sp>
        <p:nvSpPr>
          <p:cNvPr id="4" name="灯片编号占位符 3"/>
          <p:cNvSpPr>
            <a:spLocks noGrp="1"/>
          </p:cNvSpPr>
          <p:nvPr>
            <p:ph type="sldNum" sz="quarter" idx="10"/>
          </p:nvPr>
        </p:nvSpPr>
        <p:spPr/>
        <p:txBody>
          <a:bodyPr/>
          <a:lstStyle/>
          <a:p>
            <a:fld id="{3CC2566A-E84E-420E-B996-FBD9ED0A4505}" type="slidenum">
              <a:rPr lang="zh-CN" altLang="en-US" smtClean="0"/>
              <a:t>12</a:t>
            </a:fld>
            <a:endParaRPr lang="zh-CN" altLang="en-US"/>
          </a:p>
        </p:txBody>
      </p:sp>
    </p:spTree>
    <p:extLst>
      <p:ext uri="{BB962C8B-B14F-4D97-AF65-F5344CB8AC3E}">
        <p14:creationId xmlns:p14="http://schemas.microsoft.com/office/powerpoint/2010/main" val="124805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2A30CADA-CE8A-4A6E-A260-7F3D696A487B}" type="datetimeFigureOut">
              <a:rPr lang="zh-CN" altLang="en-US" smtClean="0"/>
              <a:t>2013/10/23</a:t>
            </a:fld>
            <a:endParaRPr lang="zh-CN" alt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7C312B4-5F3A-4F85-9C11-F7E553288356}" type="slidenum">
              <a:rPr lang="zh-CN" altLang="en-US" smtClean="0"/>
              <a:t>‹#›</a:t>
            </a:fld>
            <a:endParaRPr lang="zh-CN" alt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A30CADA-CE8A-4A6E-A260-7F3D696A487B}" type="datetimeFigureOut">
              <a:rPr lang="zh-CN" altLang="en-US" smtClean="0"/>
              <a:t>2013/10/23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7C312B4-5F3A-4F85-9C11-F7E55328835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A30CADA-CE8A-4A6E-A260-7F3D696A487B}" type="datetimeFigureOut">
              <a:rPr lang="zh-CN" altLang="en-US" smtClean="0"/>
              <a:t>2013/10/23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7C312B4-5F3A-4F85-9C11-F7E55328835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A30CADA-CE8A-4A6E-A260-7F3D696A487B}" type="datetimeFigureOut">
              <a:rPr lang="zh-CN" altLang="en-US" smtClean="0"/>
              <a:t>2013/10/23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7C312B4-5F3A-4F85-9C11-F7E55328835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2A30CADA-CE8A-4A6E-A260-7F3D696A487B}" type="datetimeFigureOut">
              <a:rPr lang="zh-CN" altLang="en-US" smtClean="0"/>
              <a:t>2013/10/23</a:t>
            </a:fld>
            <a:endParaRPr lang="zh-CN" alt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7C312B4-5F3A-4F85-9C11-F7E553288356}" type="slidenum">
              <a:rPr lang="zh-CN" altLang="en-US" smtClean="0"/>
              <a:t>‹#›</a:t>
            </a:fld>
            <a:endParaRPr lang="zh-CN" alt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A30CADA-CE8A-4A6E-A260-7F3D696A487B}" type="datetimeFigureOut">
              <a:rPr lang="zh-CN" altLang="en-US" smtClean="0"/>
              <a:t>2013/10/23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D7C312B4-5F3A-4F85-9C11-F7E553288356}" type="slidenum">
              <a:rPr lang="zh-CN" altLang="en-US" smtClean="0"/>
              <a:t>‹#›</a:t>
            </a:fld>
            <a:endParaRPr lang="zh-CN" alt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2A30CADA-CE8A-4A6E-A260-7F3D696A487B}" type="datetimeFigureOut">
              <a:rPr lang="zh-CN" altLang="en-US" smtClean="0"/>
              <a:t>2013/10/23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D7C312B4-5F3A-4F85-9C11-F7E55328835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2A30CADA-CE8A-4A6E-A260-7F3D696A487B}" type="datetimeFigureOut">
              <a:rPr lang="zh-CN" altLang="en-US" smtClean="0"/>
              <a:t>2013/10/23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D7C312B4-5F3A-4F85-9C11-F7E553288356}" type="slidenum">
              <a:rPr lang="zh-CN" altLang="en-US" smtClean="0"/>
              <a:t>‹#›</a:t>
            </a:fld>
            <a:endParaRPr lang="zh-CN" alt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2A30CADA-CE8A-4A6E-A260-7F3D696A487B}" type="datetimeFigureOut">
              <a:rPr lang="zh-CN" altLang="en-US" smtClean="0"/>
              <a:t>2013/10/23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D7C312B4-5F3A-4F85-9C11-F7E55328835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2A30CADA-CE8A-4A6E-A260-7F3D696A487B}" type="datetimeFigureOut">
              <a:rPr lang="zh-CN" altLang="en-US" smtClean="0"/>
              <a:t>2013/10/23</a:t>
            </a:fld>
            <a:endParaRPr lang="zh-CN" alt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7C312B4-5F3A-4F85-9C11-F7E553288356}" type="slidenum">
              <a:rPr lang="zh-CN" altLang="en-US" smtClean="0"/>
              <a:t>‹#›</a:t>
            </a:fld>
            <a:endParaRPr lang="zh-CN" alt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2A30CADA-CE8A-4A6E-A260-7F3D696A487B}" type="datetimeFigureOut">
              <a:rPr lang="zh-CN" altLang="en-US" smtClean="0"/>
              <a:t>2013/10/23</a:t>
            </a:fld>
            <a:endParaRPr lang="zh-CN" alt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7C312B4-5F3A-4F85-9C11-F7E553288356}" type="slidenum">
              <a:rPr lang="zh-CN" altLang="en-US" smtClean="0"/>
              <a:t>‹#›</a:t>
            </a:fld>
            <a:endParaRPr lang="zh-CN" alt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zh-CN" alt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A30CADA-CE8A-4A6E-A260-7F3D696A487B}" type="datetimeFigureOut">
              <a:rPr lang="zh-CN" altLang="en-US" smtClean="0"/>
              <a:t>2013/10/23</a:t>
            </a:fld>
            <a:endParaRPr lang="zh-CN" alt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D7C312B4-5F3A-4F85-9C11-F7E553288356}" type="slidenum">
              <a:rPr lang="zh-CN" altLang="en-US" smtClean="0"/>
              <a:t>‹#›</a:t>
            </a:fld>
            <a:endParaRPr lang="zh-CN" alt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blog.xcai.net/fav/nginx-load-balance-analyz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etail.zol.com.cn/load_leveling/cheap.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负载均衡架构</a:t>
            </a:r>
            <a:endParaRPr lang="zh-CN" altLang="en-US" dirty="0"/>
          </a:p>
        </p:txBody>
      </p:sp>
      <p:sp>
        <p:nvSpPr>
          <p:cNvPr id="5" name="副标题 4"/>
          <p:cNvSpPr>
            <a:spLocks noGrp="1"/>
          </p:cNvSpPr>
          <p:nvPr>
            <p:ph type="subTitle" idx="1"/>
          </p:nvPr>
        </p:nvSpPr>
        <p:spPr>
          <a:xfrm>
            <a:off x="2123728" y="4077072"/>
            <a:ext cx="6560234" cy="1752600"/>
          </a:xfrm>
        </p:spPr>
        <p:txBody>
          <a:bodyPr/>
          <a:lstStyle/>
          <a:p>
            <a:pPr algn="r"/>
            <a:r>
              <a:rPr lang="zh-CN" altLang="en-US" dirty="0" smtClean="0"/>
              <a:t>郭红俊</a:t>
            </a:r>
            <a:endParaRPr lang="en-US" altLang="zh-CN" dirty="0" smtClean="0"/>
          </a:p>
          <a:p>
            <a:pPr algn="r"/>
            <a:r>
              <a:rPr lang="en-US" altLang="zh-CN" sz="2000" dirty="0" smtClean="0"/>
              <a:t>2013-10-23</a:t>
            </a:r>
            <a:endParaRPr lang="zh-CN" altLang="en-US" sz="2000" dirty="0"/>
          </a:p>
        </p:txBody>
      </p:sp>
    </p:spTree>
    <p:extLst>
      <p:ext uri="{BB962C8B-B14F-4D97-AF65-F5344CB8AC3E}">
        <p14:creationId xmlns:p14="http://schemas.microsoft.com/office/powerpoint/2010/main" val="3764968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Transparent Mode</a:t>
            </a:r>
            <a:r>
              <a:rPr lang="zh-CN" altLang="en-US" dirty="0"/>
              <a:t>（透明模式</a:t>
            </a:r>
            <a:r>
              <a:rPr lang="zh-CN" altLang="en-US" dirty="0" smtClean="0"/>
              <a:t>）</a:t>
            </a:r>
            <a:endParaRPr lang="zh-CN" altLang="en-US" dirty="0"/>
          </a:p>
        </p:txBody>
      </p:sp>
      <p:sp>
        <p:nvSpPr>
          <p:cNvPr id="3" name="内容占位符 2"/>
          <p:cNvSpPr>
            <a:spLocks noGrp="1"/>
          </p:cNvSpPr>
          <p:nvPr>
            <p:ph idx="1"/>
          </p:nvPr>
        </p:nvSpPr>
        <p:spPr>
          <a:xfrm>
            <a:off x="179512" y="1927373"/>
            <a:ext cx="3960440" cy="4525963"/>
          </a:xfrm>
        </p:spPr>
        <p:txBody>
          <a:bodyPr>
            <a:normAutofit fontScale="70000" lnSpcReduction="20000"/>
          </a:bodyPr>
          <a:lstStyle/>
          <a:p>
            <a:r>
              <a:rPr lang="zh-CN" altLang="en-US" sz="2800" dirty="0"/>
              <a:t>在转发用户请求时，透明地将客户端的连接定向到特定的服务器上，即用户的源</a:t>
            </a:r>
            <a:r>
              <a:rPr lang="en-US" altLang="zh-CN" sz="2800" dirty="0"/>
              <a:t>IP</a:t>
            </a:r>
            <a:r>
              <a:rPr lang="zh-CN" altLang="en-US" sz="2800" dirty="0"/>
              <a:t>地址对服务器是</a:t>
            </a:r>
            <a:r>
              <a:rPr lang="zh-CN" altLang="en-US" sz="2800" b="1" dirty="0">
                <a:solidFill>
                  <a:srgbClr val="FFFF00"/>
                </a:solidFill>
              </a:rPr>
              <a:t>透明的</a:t>
            </a:r>
            <a:r>
              <a:rPr lang="zh-CN" altLang="en-US" sz="2800" dirty="0"/>
              <a:t>，服务器可以知道哪个客户对其进行了访问。透明模式的优点：服务器可以记录哪些</a:t>
            </a:r>
            <a:r>
              <a:rPr lang="en-US" altLang="zh-CN" sz="2800" dirty="0"/>
              <a:t>IP</a:t>
            </a:r>
            <a:r>
              <a:rPr lang="zh-CN" altLang="en-US" sz="2800" dirty="0"/>
              <a:t>的客户端曾进行访问</a:t>
            </a:r>
            <a:r>
              <a:rPr lang="zh-CN" altLang="en-US" sz="2800" dirty="0" smtClean="0"/>
              <a:t>。</a:t>
            </a:r>
            <a:endParaRPr lang="en-US" altLang="zh-CN" sz="2800" dirty="0" smtClean="0"/>
          </a:p>
          <a:p>
            <a:endParaRPr lang="zh-CN" altLang="en-US" sz="2800" dirty="0"/>
          </a:p>
          <a:p>
            <a:r>
              <a:rPr lang="zh-CN" altLang="en-US" sz="2800" dirty="0" smtClean="0"/>
              <a:t>透明</a:t>
            </a:r>
            <a:r>
              <a:rPr lang="zh-CN" altLang="en-US" sz="2800" dirty="0"/>
              <a:t>模式的局限性：</a:t>
            </a:r>
          </a:p>
          <a:p>
            <a:pPr lvl="1"/>
            <a:r>
              <a:rPr lang="zh-CN" altLang="en-US" sz="2400" dirty="0" smtClean="0"/>
              <a:t>结构</a:t>
            </a:r>
            <a:r>
              <a:rPr lang="en-US" altLang="zh-CN" sz="2400" dirty="0"/>
              <a:t>/</a:t>
            </a:r>
            <a:r>
              <a:rPr lang="zh-CN" altLang="en-US" sz="2400" dirty="0"/>
              <a:t>路由设计</a:t>
            </a:r>
            <a:r>
              <a:rPr lang="zh-CN" altLang="en-US" sz="2400" b="1" dirty="0">
                <a:solidFill>
                  <a:srgbClr val="FFFF00"/>
                </a:solidFill>
              </a:rPr>
              <a:t>必须保障</a:t>
            </a:r>
            <a:r>
              <a:rPr lang="zh-CN" altLang="en-US" sz="2400" dirty="0"/>
              <a:t>从源服务器端来的响应必须经过</a:t>
            </a:r>
            <a:r>
              <a:rPr lang="en-US" altLang="zh-CN" sz="2400" dirty="0"/>
              <a:t>TM</a:t>
            </a:r>
            <a:r>
              <a:rPr lang="zh-CN" altLang="en-US" sz="2400" dirty="0"/>
              <a:t>；</a:t>
            </a:r>
          </a:p>
          <a:p>
            <a:pPr lvl="1"/>
            <a:r>
              <a:rPr lang="en-US" altLang="zh-CN" sz="2400" dirty="0" smtClean="0"/>
              <a:t>One-armed</a:t>
            </a:r>
            <a:r>
              <a:rPr lang="zh-CN" altLang="en-US" sz="2400" dirty="0"/>
              <a:t>的结构有可能不能实现；</a:t>
            </a:r>
          </a:p>
          <a:p>
            <a:pPr lvl="1"/>
            <a:r>
              <a:rPr lang="zh-CN" altLang="en-US" sz="2400" dirty="0" smtClean="0"/>
              <a:t>由于</a:t>
            </a:r>
            <a:r>
              <a:rPr lang="zh-CN" altLang="en-US" sz="2400" dirty="0"/>
              <a:t>每个请求的源</a:t>
            </a:r>
            <a:r>
              <a:rPr lang="en-US" altLang="zh-CN" sz="2400" dirty="0"/>
              <a:t>IP</a:t>
            </a:r>
            <a:r>
              <a:rPr lang="zh-CN" altLang="en-US" sz="2400" dirty="0"/>
              <a:t>地址都不一样，因此</a:t>
            </a:r>
            <a:r>
              <a:rPr lang="zh-CN" altLang="en-US" sz="2400" dirty="0">
                <a:solidFill>
                  <a:srgbClr val="FFFF00"/>
                </a:solidFill>
              </a:rPr>
              <a:t>无法利用连接池技术</a:t>
            </a:r>
            <a:r>
              <a:rPr lang="zh-CN" altLang="en-US" sz="2400" dirty="0"/>
              <a:t>改善系统性能。</a:t>
            </a:r>
          </a:p>
          <a:p>
            <a:endParaRPr lang="zh-CN" altLang="en-US" sz="2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4780" y="1772816"/>
            <a:ext cx="44577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3159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负载均衡部署方式</a:t>
            </a:r>
            <a:endParaRPr lang="zh-CN" altLang="en-US" dirty="0"/>
          </a:p>
        </p:txBody>
      </p:sp>
      <p:sp>
        <p:nvSpPr>
          <p:cNvPr id="3" name="内容占位符 2"/>
          <p:cNvSpPr>
            <a:spLocks noGrp="1"/>
          </p:cNvSpPr>
          <p:nvPr>
            <p:ph idx="1"/>
          </p:nvPr>
        </p:nvSpPr>
        <p:spPr/>
        <p:txBody>
          <a:bodyPr>
            <a:normAutofit/>
          </a:bodyPr>
          <a:lstStyle/>
          <a:p>
            <a:r>
              <a:rPr lang="zh-CN" altLang="en-US" dirty="0" smtClean="0"/>
              <a:t>串联路由模式（</a:t>
            </a:r>
            <a:r>
              <a:rPr lang="en-US" altLang="zh-CN" dirty="0" smtClean="0"/>
              <a:t>Routed</a:t>
            </a:r>
            <a:r>
              <a:rPr lang="zh-CN" altLang="en-US" dirty="0" smtClean="0"/>
              <a:t>）</a:t>
            </a:r>
            <a:endParaRPr lang="en-US" altLang="zh-CN" dirty="0" smtClean="0"/>
          </a:p>
          <a:p>
            <a:r>
              <a:rPr lang="zh-CN" altLang="en-US" dirty="0" smtClean="0"/>
              <a:t>单臂模式（</a:t>
            </a:r>
            <a:r>
              <a:rPr lang="en-US" altLang="zh-CN" dirty="0" smtClean="0"/>
              <a:t>One-arm</a:t>
            </a:r>
            <a:r>
              <a:rPr lang="zh-CN" altLang="en-US" dirty="0" smtClean="0"/>
              <a:t>）</a:t>
            </a:r>
            <a:endParaRPr lang="en-US" altLang="zh-CN" dirty="0" smtClean="0"/>
          </a:p>
          <a:p>
            <a:r>
              <a:rPr lang="zh-CN" altLang="en-US" dirty="0" smtClean="0"/>
              <a:t>透明模式（</a:t>
            </a:r>
            <a:r>
              <a:rPr lang="en-US" altLang="zh-CN" dirty="0" smtClean="0"/>
              <a:t>Transparent</a:t>
            </a:r>
            <a:r>
              <a:rPr lang="zh-CN" altLang="en-US" dirty="0" smtClean="0"/>
              <a:t>）</a:t>
            </a:r>
            <a:endParaRPr lang="en-US" altLang="zh-CN" dirty="0" smtClean="0"/>
          </a:p>
          <a:p>
            <a:r>
              <a:rPr lang="zh-CN" altLang="en-US" dirty="0" smtClean="0"/>
              <a:t>服务直接返回模式（</a:t>
            </a:r>
            <a:r>
              <a:rPr lang="en-US" altLang="zh-CN" dirty="0" smtClean="0"/>
              <a:t>DSR</a:t>
            </a:r>
            <a:r>
              <a:rPr lang="zh-CN" altLang="en-US" dirty="0" smtClean="0"/>
              <a:t>）</a:t>
            </a:r>
            <a:endParaRPr lang="en-US" altLang="zh-CN" dirty="0" smtClean="0"/>
          </a:p>
        </p:txBody>
      </p:sp>
    </p:spTree>
    <p:extLst>
      <p:ext uri="{BB962C8B-B14F-4D97-AF65-F5344CB8AC3E}">
        <p14:creationId xmlns:p14="http://schemas.microsoft.com/office/powerpoint/2010/main" val="724466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串联路由模式（</a:t>
            </a:r>
            <a:r>
              <a:rPr lang="en-US" altLang="zh-CN" b="1" dirty="0" smtClean="0"/>
              <a:t>Routed</a:t>
            </a:r>
            <a:r>
              <a:rPr lang="zh-CN" altLang="en-US" b="1" dirty="0" smtClean="0"/>
              <a:t>）</a:t>
            </a:r>
            <a:endParaRPr lang="zh-CN" altLang="en-US" b="1" dirty="0"/>
          </a:p>
        </p:txBody>
      </p:sp>
      <p:sp>
        <p:nvSpPr>
          <p:cNvPr id="3" name="内容占位符 2"/>
          <p:cNvSpPr>
            <a:spLocks noGrp="1"/>
          </p:cNvSpPr>
          <p:nvPr>
            <p:ph idx="1"/>
          </p:nvPr>
        </p:nvSpPr>
        <p:spPr/>
        <p:txBody>
          <a:bodyPr/>
          <a:lstStyle/>
          <a:p>
            <a:r>
              <a:rPr lang="zh-CN" altLang="en-US" sz="2000" dirty="0"/>
              <a:t>路由部署方式中，通常服务器的网关需要指向负载均衡设备，这种情况下的流量处理最简单，负载均衡只做一次目标地址</a:t>
            </a:r>
            <a:r>
              <a:rPr lang="en-US" altLang="zh-CN" sz="2000" dirty="0"/>
              <a:t>NAT(</a:t>
            </a:r>
            <a:r>
              <a:rPr lang="zh-CN" altLang="en-US" sz="2000" dirty="0"/>
              <a:t>选择服务器时</a:t>
            </a:r>
            <a:r>
              <a:rPr lang="en-US" altLang="zh-CN" sz="2000" dirty="0"/>
              <a:t>)</a:t>
            </a:r>
            <a:r>
              <a:rPr lang="zh-CN" altLang="en-US" sz="2000" dirty="0"/>
              <a:t>和一次源地址</a:t>
            </a:r>
            <a:r>
              <a:rPr lang="en-US" altLang="zh-CN" sz="2000" dirty="0"/>
              <a:t>NAT(</a:t>
            </a:r>
            <a:r>
              <a:rPr lang="zh-CN" altLang="en-US" sz="2000" dirty="0"/>
              <a:t>响应客户端报文时</a:t>
            </a:r>
            <a:r>
              <a:rPr lang="en-US" altLang="zh-CN" sz="2000" dirty="0"/>
              <a:t>)</a:t>
            </a:r>
          </a:p>
          <a:p>
            <a:endParaRPr lang="zh-CN" altLang="en-US" dirty="0"/>
          </a:p>
        </p:txBody>
      </p:sp>
      <p:pic>
        <p:nvPicPr>
          <p:cNvPr id="2050" name="Picture 2" descr="http://img1.51cto.com/attachment/201107/0854365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580" y="4797152"/>
            <a:ext cx="6438900" cy="1971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img1.51cto.com/attachment/201107/0853516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699504"/>
            <a:ext cx="6467081" cy="216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761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单臂模式 </a:t>
            </a:r>
            <a:r>
              <a:rPr lang="en-US" altLang="zh-CN" b="1" dirty="0"/>
              <a:t>(One-arm</a:t>
            </a:r>
            <a:r>
              <a:rPr lang="en-US" altLang="zh-CN" b="1" dirty="0" smtClean="0"/>
              <a:t>)</a:t>
            </a:r>
            <a:endParaRPr lang="zh-CN" altLang="en-US" dirty="0"/>
          </a:p>
        </p:txBody>
      </p:sp>
      <p:sp>
        <p:nvSpPr>
          <p:cNvPr id="3" name="内容占位符 2"/>
          <p:cNvSpPr>
            <a:spLocks noGrp="1"/>
          </p:cNvSpPr>
          <p:nvPr>
            <p:ph idx="1"/>
          </p:nvPr>
        </p:nvSpPr>
        <p:spPr/>
        <p:txBody>
          <a:bodyPr>
            <a:normAutofit/>
          </a:bodyPr>
          <a:lstStyle/>
          <a:p>
            <a:r>
              <a:rPr lang="zh-CN" altLang="en-US" sz="2000" dirty="0"/>
              <a:t>单臂模式中，通常服务器网关指向核心交换，为保证流量能够正常处理；负载均衡设备需要同时做源地址和目标地址</a:t>
            </a:r>
            <a:r>
              <a:rPr lang="en-US" altLang="zh-CN" sz="2000" dirty="0"/>
              <a:t>NAT</a:t>
            </a:r>
            <a:r>
              <a:rPr lang="zh-CN" altLang="en-US" sz="2000" dirty="0"/>
              <a:t>转换。也就是说，这种情况下服务器无法记录真实访问客户端的源地址。如果是</a:t>
            </a:r>
            <a:r>
              <a:rPr lang="en-US" altLang="zh-CN" sz="2000" dirty="0"/>
              <a:t>http</a:t>
            </a:r>
            <a:r>
              <a:rPr lang="zh-CN" altLang="en-US" sz="2000" dirty="0"/>
              <a:t>流量时，可以通过在报头中插入真实源地址，同时调整服务器日志记录的方式弥补。</a:t>
            </a:r>
          </a:p>
          <a:p>
            <a:r>
              <a:rPr lang="zh-CN" altLang="en-US" dirty="0"/>
              <a:t/>
            </a:r>
            <a:br>
              <a:rPr lang="zh-CN" altLang="en-US" dirty="0"/>
            </a:br>
            <a:endParaRPr lang="zh-CN" altLang="en-US" dirty="0"/>
          </a:p>
        </p:txBody>
      </p:sp>
      <p:pic>
        <p:nvPicPr>
          <p:cNvPr id="4098" name="Picture 2" descr="0858158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931" y="3212976"/>
            <a:ext cx="6105525"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images.cnitblog.com/blog/120296/201310/18164022-8107683067d342929de06f8d8c69884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933949"/>
            <a:ext cx="60960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000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透明模式 </a:t>
            </a:r>
            <a:r>
              <a:rPr lang="en-US" altLang="zh-CN" b="1" dirty="0"/>
              <a:t>(Transparent</a:t>
            </a:r>
            <a:r>
              <a:rPr lang="en-US" altLang="zh-CN" b="1" dirty="0" smtClean="0"/>
              <a:t>)</a:t>
            </a:r>
            <a:endParaRPr lang="zh-CN" altLang="en-US" dirty="0"/>
          </a:p>
        </p:txBody>
      </p:sp>
      <p:sp>
        <p:nvSpPr>
          <p:cNvPr id="3" name="内容占位符 2"/>
          <p:cNvSpPr>
            <a:spLocks noGrp="1"/>
          </p:cNvSpPr>
          <p:nvPr>
            <p:ph idx="1"/>
          </p:nvPr>
        </p:nvSpPr>
        <p:spPr/>
        <p:txBody>
          <a:bodyPr/>
          <a:lstStyle/>
          <a:p>
            <a:r>
              <a:rPr lang="zh-CN" altLang="en-US" sz="1800" dirty="0"/>
              <a:t>透明模式中，服务器和负载均衡设备同一网段；通过二层透传，服务器的流量需要经过负载均衡设备。</a:t>
            </a:r>
          </a:p>
          <a:p>
            <a:r>
              <a:rPr lang="zh-CN" altLang="en-US" dirty="0"/>
              <a:t/>
            </a:r>
            <a:br>
              <a:rPr lang="zh-CN" altLang="en-US" dirty="0"/>
            </a:br>
            <a:endParaRPr lang="zh-CN" altLang="en-US" dirty="0"/>
          </a:p>
        </p:txBody>
      </p:sp>
      <p:pic>
        <p:nvPicPr>
          <p:cNvPr id="5122" name="Picture 2" descr="0905389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780928"/>
            <a:ext cx="596265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0907484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581128"/>
            <a:ext cx="59055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717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服务直接返回</a:t>
            </a:r>
            <a:r>
              <a:rPr lang="zh-CN" altLang="en-US" b="1" dirty="0" smtClean="0"/>
              <a:t>模式</a:t>
            </a:r>
            <a:endParaRPr lang="zh-CN" altLang="en-US" dirty="0"/>
          </a:p>
        </p:txBody>
      </p:sp>
      <p:sp>
        <p:nvSpPr>
          <p:cNvPr id="3" name="内容占位符 2"/>
          <p:cNvSpPr>
            <a:spLocks noGrp="1"/>
          </p:cNvSpPr>
          <p:nvPr>
            <p:ph idx="1"/>
          </p:nvPr>
        </p:nvSpPr>
        <p:spPr/>
        <p:txBody>
          <a:bodyPr>
            <a:noAutofit/>
          </a:bodyPr>
          <a:lstStyle/>
          <a:p>
            <a:r>
              <a:rPr lang="zh-CN" altLang="en-US" sz="2000" dirty="0"/>
              <a:t>服务器直接返回是较早的负载均衡常用方式，通过在服务器上的配置修改，负载均衡设备其实仅处理客户请求流量，所有服务器响应的流量直接返还给客户。早期在负载均衡性能较低时常用来作为一个避免性能瓶颈的手段。由于此种方式只能使用一些基本的</a:t>
            </a:r>
            <a:r>
              <a:rPr lang="en-US" altLang="zh-CN" sz="2000" dirty="0"/>
              <a:t>4</a:t>
            </a:r>
            <a:r>
              <a:rPr lang="zh-CN" altLang="en-US" sz="2000" dirty="0"/>
              <a:t>层负载，现在的高性能负载均衡设备通常不使用此类部署，但仍对延迟性要求高的语音类和视频类有应用。</a:t>
            </a:r>
          </a:p>
          <a:p>
            <a:r>
              <a:rPr lang="zh-CN" altLang="en-US" sz="2000" dirty="0"/>
              <a:t/>
            </a:r>
            <a:br>
              <a:rPr lang="zh-CN" altLang="en-US" sz="2000" dirty="0"/>
            </a:br>
            <a:r>
              <a:rPr lang="zh-CN" altLang="en-US" sz="2000" dirty="0"/>
              <a:t> </a:t>
            </a:r>
          </a:p>
        </p:txBody>
      </p:sp>
      <p:pic>
        <p:nvPicPr>
          <p:cNvPr id="6146" name="Picture 2" descr="0910258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433" y="3356992"/>
            <a:ext cx="5953125" cy="208597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0914407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55" y="4838699"/>
            <a:ext cx="6048375"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06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几种部署方式的区别</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615954887"/>
              </p:ext>
            </p:extLst>
          </p:nvPr>
        </p:nvGraphicFramePr>
        <p:xfrm>
          <a:off x="251520" y="1556792"/>
          <a:ext cx="8686800" cy="4853135"/>
        </p:xfrm>
        <a:graphic>
          <a:graphicData uri="http://schemas.openxmlformats.org/drawingml/2006/table">
            <a:tbl>
              <a:tblPr firstRow="1" bandRow="1">
                <a:tableStyleId>{5C22544A-7EE6-4342-B048-85BDC9FD1C3A}</a:tableStyleId>
              </a:tblPr>
              <a:tblGrid>
                <a:gridCol w="999028"/>
                <a:gridCol w="2432270"/>
                <a:gridCol w="2660296"/>
                <a:gridCol w="2595206"/>
              </a:tblGrid>
              <a:tr h="390605">
                <a:tc>
                  <a:txBody>
                    <a:bodyPr/>
                    <a:lstStyle/>
                    <a:p>
                      <a:pPr marL="0" marR="0" indent="0" algn="l" rtl="0" fontAlgn="base">
                        <a:spcBef>
                          <a:spcPts val="0"/>
                        </a:spcBef>
                        <a:spcAft>
                          <a:spcPts val="0"/>
                        </a:spcAft>
                      </a:pPr>
                      <a:r>
                        <a:rPr lang="zh-CN" altLang="en-US" sz="1100" b="1" i="0" dirty="0">
                          <a:solidFill>
                            <a:srgbClr val="000000"/>
                          </a:solidFill>
                          <a:effectLst/>
                          <a:latin typeface="微软雅黑"/>
                        </a:rPr>
                        <a:t>部署方式</a:t>
                      </a:r>
                      <a:endParaRPr lang="zh-CN" altLang="en-US" sz="1100" dirty="0">
                        <a:effectLst/>
                      </a:endParaRPr>
                    </a:p>
                  </a:txBody>
                  <a:tcPr marL="95250" marR="95250" marT="47625" marB="47625" anchor="ctr"/>
                </a:tc>
                <a:tc>
                  <a:txBody>
                    <a:bodyPr/>
                    <a:lstStyle/>
                    <a:p>
                      <a:pPr marL="0" marR="0" indent="0" algn="l" rtl="0" fontAlgn="base">
                        <a:spcBef>
                          <a:spcPts val="0"/>
                        </a:spcBef>
                        <a:spcAft>
                          <a:spcPts val="0"/>
                        </a:spcAft>
                      </a:pPr>
                      <a:r>
                        <a:rPr lang="zh-CN" altLang="en-US" sz="1100" b="1" i="0">
                          <a:solidFill>
                            <a:srgbClr val="000000"/>
                          </a:solidFill>
                          <a:effectLst/>
                          <a:latin typeface="微软雅黑"/>
                        </a:rPr>
                        <a:t>特点</a:t>
                      </a:r>
                      <a:endParaRPr lang="zh-CN" altLang="en-US" sz="1100">
                        <a:effectLst/>
                      </a:endParaRPr>
                    </a:p>
                  </a:txBody>
                  <a:tcPr marL="95250" marR="95250" marT="47625" marB="47625" anchor="ctr"/>
                </a:tc>
                <a:tc>
                  <a:txBody>
                    <a:bodyPr/>
                    <a:lstStyle/>
                    <a:p>
                      <a:pPr marL="0" marR="0" indent="0" algn="l" rtl="0" fontAlgn="base">
                        <a:spcBef>
                          <a:spcPts val="0"/>
                        </a:spcBef>
                        <a:spcAft>
                          <a:spcPts val="0"/>
                        </a:spcAft>
                      </a:pPr>
                      <a:r>
                        <a:rPr lang="zh-CN" altLang="en-US" sz="1100" b="1" i="0">
                          <a:solidFill>
                            <a:srgbClr val="000000"/>
                          </a:solidFill>
                          <a:effectLst/>
                          <a:latin typeface="微软雅黑"/>
                        </a:rPr>
                        <a:t>优点</a:t>
                      </a:r>
                      <a:endParaRPr lang="zh-CN" altLang="en-US" sz="1100">
                        <a:effectLst/>
                      </a:endParaRPr>
                    </a:p>
                  </a:txBody>
                  <a:tcPr marL="95250" marR="95250" marT="47625" marB="47625" anchor="ctr"/>
                </a:tc>
                <a:tc>
                  <a:txBody>
                    <a:bodyPr/>
                    <a:lstStyle/>
                    <a:p>
                      <a:pPr marL="0" marR="0" indent="0" algn="l" rtl="0" fontAlgn="base">
                        <a:spcBef>
                          <a:spcPts val="0"/>
                        </a:spcBef>
                        <a:spcAft>
                          <a:spcPts val="0"/>
                        </a:spcAft>
                      </a:pPr>
                      <a:r>
                        <a:rPr lang="zh-CN" altLang="en-US" sz="1100" b="1" i="0">
                          <a:solidFill>
                            <a:srgbClr val="000000"/>
                          </a:solidFill>
                          <a:effectLst/>
                          <a:latin typeface="微软雅黑"/>
                        </a:rPr>
                        <a:t>缺点</a:t>
                      </a:r>
                      <a:endParaRPr lang="zh-CN" altLang="en-US" sz="1100">
                        <a:effectLst/>
                      </a:endParaRPr>
                    </a:p>
                  </a:txBody>
                  <a:tcPr marL="95250" marR="95250" marT="47625" marB="47625" anchor="ctr"/>
                </a:tc>
              </a:tr>
              <a:tr h="1336351">
                <a:tc>
                  <a:txBody>
                    <a:bodyPr/>
                    <a:lstStyle/>
                    <a:p>
                      <a:pPr marL="0" marR="0" indent="0" algn="l" rtl="0" fontAlgn="base">
                        <a:spcBef>
                          <a:spcPts val="0"/>
                        </a:spcBef>
                        <a:spcAft>
                          <a:spcPts val="0"/>
                        </a:spcAft>
                      </a:pPr>
                      <a:r>
                        <a:rPr lang="zh-CN" altLang="en-US" sz="1100" b="0" i="0" dirty="0">
                          <a:solidFill>
                            <a:srgbClr val="000000"/>
                          </a:solidFill>
                          <a:effectLst/>
                          <a:latin typeface="微软雅黑"/>
                        </a:rPr>
                        <a:t>串联路由模式</a:t>
                      </a:r>
                      <a:endParaRPr lang="zh-CN" altLang="en-US" sz="1100" dirty="0">
                        <a:effectLst/>
                      </a:endParaRPr>
                    </a:p>
                  </a:txBody>
                  <a:tcPr marL="95250" marR="95250" marT="47625" marB="47625" anchor="ctr"/>
                </a:tc>
                <a:tc>
                  <a:txBody>
                    <a:bodyPr/>
                    <a:lstStyle/>
                    <a:p>
                      <a:pPr marL="0" marR="0" indent="0" algn="l" rtl="0" fontAlgn="base">
                        <a:spcBef>
                          <a:spcPts val="0"/>
                        </a:spcBef>
                        <a:spcAft>
                          <a:spcPts val="0"/>
                        </a:spcAft>
                      </a:pPr>
                      <a:r>
                        <a:rPr lang="zh-CN" altLang="en-US" sz="1100" b="0" i="0" dirty="0">
                          <a:solidFill>
                            <a:srgbClr val="000000"/>
                          </a:solidFill>
                          <a:effectLst/>
                          <a:latin typeface="微软雅黑"/>
                        </a:rPr>
                        <a:t>负载均衡设备使用两个不同网段，</a:t>
                      </a:r>
                      <a:endParaRPr lang="zh-CN" altLang="en-US" sz="1100" dirty="0">
                        <a:effectLst/>
                      </a:endParaRPr>
                    </a:p>
                    <a:p>
                      <a:pPr marL="0" marR="0" indent="0" algn="l" rtl="0" fontAlgn="base">
                        <a:spcBef>
                          <a:spcPts val="0"/>
                        </a:spcBef>
                        <a:spcAft>
                          <a:spcPts val="0"/>
                        </a:spcAft>
                      </a:pPr>
                      <a:r>
                        <a:rPr lang="zh-CN" altLang="en-US" sz="1100" b="0" i="0" dirty="0">
                          <a:solidFill>
                            <a:srgbClr val="000000"/>
                          </a:solidFill>
                          <a:effectLst/>
                          <a:latin typeface="微软雅黑"/>
                        </a:rPr>
                        <a:t>使用</a:t>
                      </a:r>
                      <a:r>
                        <a:rPr lang="en-US" altLang="zh-CN" sz="1100" b="0" i="0" dirty="0">
                          <a:solidFill>
                            <a:srgbClr val="000000"/>
                          </a:solidFill>
                          <a:effectLst/>
                          <a:latin typeface="微软雅黑"/>
                        </a:rPr>
                        <a:t>3</a:t>
                      </a:r>
                      <a:r>
                        <a:rPr lang="zh-CN" altLang="en-US" sz="1100" b="0" i="0" dirty="0">
                          <a:solidFill>
                            <a:srgbClr val="000000"/>
                          </a:solidFill>
                          <a:effectLst/>
                          <a:latin typeface="微软雅黑"/>
                        </a:rPr>
                        <a:t>层分配流量</a:t>
                      </a:r>
                      <a:endParaRPr lang="zh-CN" altLang="en-US" sz="1100" dirty="0">
                        <a:effectLst/>
                      </a:endParaRPr>
                    </a:p>
                    <a:p>
                      <a:pPr marL="0" marR="0" indent="0" algn="l" rtl="0" fontAlgn="base">
                        <a:spcBef>
                          <a:spcPts val="0"/>
                        </a:spcBef>
                        <a:spcAft>
                          <a:spcPts val="0"/>
                        </a:spcAft>
                      </a:pPr>
                      <a:r>
                        <a:rPr lang="zh-CN" altLang="en-US" sz="1100" b="0" i="0" dirty="0">
                          <a:solidFill>
                            <a:srgbClr val="000000"/>
                          </a:solidFill>
                          <a:effectLst/>
                          <a:latin typeface="微软雅黑"/>
                        </a:rPr>
                        <a:t>比较常见的部署方式</a:t>
                      </a:r>
                      <a:endParaRPr lang="zh-CN" altLang="en-US" sz="1100" dirty="0">
                        <a:effectLst/>
                      </a:endParaRPr>
                    </a:p>
                  </a:txBody>
                  <a:tcPr marL="95250" marR="95250" marT="47625" marB="47625" anchor="ctr"/>
                </a:tc>
                <a:tc>
                  <a:txBody>
                    <a:bodyPr/>
                    <a:lstStyle/>
                    <a:p>
                      <a:pPr marL="0" marR="0" indent="0" algn="l" rtl="0" fontAlgn="base">
                        <a:spcBef>
                          <a:spcPts val="0"/>
                        </a:spcBef>
                        <a:spcAft>
                          <a:spcPts val="0"/>
                        </a:spcAft>
                      </a:pPr>
                      <a:r>
                        <a:rPr lang="en-US" altLang="zh-CN" sz="1100" dirty="0">
                          <a:effectLst/>
                          <a:latin typeface="Arial"/>
                        </a:rPr>
                        <a:t>•</a:t>
                      </a:r>
                      <a:r>
                        <a:rPr lang="zh-CN" altLang="en-US" sz="1100" b="0" i="0" dirty="0">
                          <a:solidFill>
                            <a:srgbClr val="000000"/>
                          </a:solidFill>
                          <a:effectLst/>
                          <a:latin typeface="微软雅黑"/>
                        </a:rPr>
                        <a:t>负载均衡设备将服务器有效隔离，安全考虑上最好</a:t>
                      </a:r>
                      <a:endParaRPr lang="zh-CN" altLang="en-US" sz="1100" dirty="0">
                        <a:effectLst/>
                      </a:endParaRPr>
                    </a:p>
                    <a:p>
                      <a:pPr marL="0" marR="0" indent="0" algn="l" rtl="0" fontAlgn="base">
                        <a:spcBef>
                          <a:spcPts val="0"/>
                        </a:spcBef>
                        <a:spcAft>
                          <a:spcPts val="0"/>
                        </a:spcAft>
                      </a:pPr>
                      <a:r>
                        <a:rPr lang="en-US" altLang="zh-CN" sz="1100" dirty="0">
                          <a:effectLst/>
                          <a:latin typeface="Arial"/>
                        </a:rPr>
                        <a:t>•</a:t>
                      </a:r>
                      <a:r>
                        <a:rPr lang="zh-CN" altLang="en-US" sz="1100" b="0" i="0" dirty="0">
                          <a:solidFill>
                            <a:srgbClr val="000000"/>
                          </a:solidFill>
                          <a:effectLst/>
                          <a:latin typeface="微软雅黑"/>
                        </a:rPr>
                        <a:t>服务器网关指向负载均衡设备</a:t>
                      </a:r>
                      <a:r>
                        <a:rPr lang="en-US" altLang="zh-CN" sz="1100" b="0" i="0" dirty="0">
                          <a:solidFill>
                            <a:srgbClr val="000000"/>
                          </a:solidFill>
                          <a:effectLst/>
                          <a:latin typeface="微软雅黑"/>
                        </a:rPr>
                        <a:t>, </a:t>
                      </a:r>
                      <a:r>
                        <a:rPr lang="zh-CN" altLang="en-US" sz="1100" b="0" i="0" dirty="0">
                          <a:solidFill>
                            <a:srgbClr val="000000"/>
                          </a:solidFill>
                          <a:effectLst/>
                          <a:latin typeface="微软雅黑"/>
                        </a:rPr>
                        <a:t>功能实现更简单，有利于最大化负载均衡性能</a:t>
                      </a:r>
                      <a:endParaRPr lang="zh-CN" altLang="en-US" sz="1100" dirty="0">
                        <a:effectLst/>
                      </a:endParaRPr>
                    </a:p>
                    <a:p>
                      <a:pPr marL="0" marR="0" indent="0" algn="l" rtl="0" fontAlgn="base">
                        <a:spcBef>
                          <a:spcPts val="0"/>
                        </a:spcBef>
                        <a:spcAft>
                          <a:spcPts val="0"/>
                        </a:spcAft>
                      </a:pPr>
                      <a:r>
                        <a:rPr lang="en-US" altLang="zh-CN" sz="1100" dirty="0">
                          <a:effectLst/>
                          <a:latin typeface="Arial"/>
                        </a:rPr>
                        <a:t>•</a:t>
                      </a:r>
                      <a:r>
                        <a:rPr lang="zh-CN" altLang="en-US" sz="1100" b="0" i="0" dirty="0">
                          <a:solidFill>
                            <a:srgbClr val="000000"/>
                          </a:solidFill>
                          <a:effectLst/>
                          <a:latin typeface="微软雅黑"/>
                        </a:rPr>
                        <a:t>服务器可以直接接收到真实访问源客户</a:t>
                      </a:r>
                      <a:r>
                        <a:rPr lang="en-US" altLang="zh-CN" sz="1100" b="0" i="0" dirty="0">
                          <a:solidFill>
                            <a:srgbClr val="000000"/>
                          </a:solidFill>
                          <a:effectLst/>
                          <a:latin typeface="微软雅黑"/>
                        </a:rPr>
                        <a:t>IP</a:t>
                      </a:r>
                      <a:r>
                        <a:rPr lang="zh-CN" altLang="en-US" sz="1100" b="0" i="0" dirty="0">
                          <a:solidFill>
                            <a:srgbClr val="000000"/>
                          </a:solidFill>
                          <a:effectLst/>
                          <a:latin typeface="微软雅黑"/>
                        </a:rPr>
                        <a:t>地址</a:t>
                      </a:r>
                      <a:endParaRPr lang="zh-CN" altLang="en-US" sz="1100" dirty="0">
                        <a:effectLst/>
                      </a:endParaRPr>
                    </a:p>
                  </a:txBody>
                  <a:tcPr marL="95250" marR="95250" marT="47625" marB="47625" anchor="ctr"/>
                </a:tc>
                <a:tc>
                  <a:txBody>
                    <a:bodyPr/>
                    <a:lstStyle/>
                    <a:p>
                      <a:pPr marL="0" marR="0" indent="0" algn="l" rtl="0" fontAlgn="base">
                        <a:spcBef>
                          <a:spcPts val="0"/>
                        </a:spcBef>
                        <a:spcAft>
                          <a:spcPts val="0"/>
                        </a:spcAft>
                      </a:pPr>
                      <a:r>
                        <a:rPr lang="en-US" altLang="zh-CN" sz="1100" dirty="0">
                          <a:effectLst/>
                          <a:latin typeface="Arial"/>
                        </a:rPr>
                        <a:t>•</a:t>
                      </a:r>
                      <a:r>
                        <a:rPr lang="zh-CN" altLang="en-US" sz="1100" b="0" i="0" dirty="0">
                          <a:solidFill>
                            <a:srgbClr val="000000"/>
                          </a:solidFill>
                          <a:effectLst/>
                          <a:latin typeface="微软雅黑"/>
                        </a:rPr>
                        <a:t>对现有拓扑结构变动较大</a:t>
                      </a:r>
                      <a:endParaRPr lang="zh-CN" altLang="en-US" sz="1100" dirty="0">
                        <a:effectLst/>
                      </a:endParaRPr>
                    </a:p>
                    <a:p>
                      <a:pPr marL="0" marR="0" indent="0" algn="l" rtl="0" fontAlgn="base">
                        <a:spcBef>
                          <a:spcPts val="0"/>
                        </a:spcBef>
                        <a:spcAft>
                          <a:spcPts val="0"/>
                        </a:spcAft>
                      </a:pPr>
                      <a:r>
                        <a:rPr lang="en-US" altLang="zh-CN" sz="1100" dirty="0">
                          <a:effectLst/>
                          <a:latin typeface="Arial"/>
                        </a:rPr>
                        <a:t>•</a:t>
                      </a:r>
                      <a:r>
                        <a:rPr lang="zh-CN" altLang="en-US" sz="1100" b="0" i="0" dirty="0">
                          <a:solidFill>
                            <a:srgbClr val="000000"/>
                          </a:solidFill>
                          <a:effectLst/>
                          <a:latin typeface="微软雅黑"/>
                        </a:rPr>
                        <a:t>需要考虑内网服务器是否有对外访问需求，必要时需要设置静态</a:t>
                      </a:r>
                      <a:r>
                        <a:rPr lang="en-US" altLang="zh-CN" sz="1100" b="0" i="0" dirty="0">
                          <a:solidFill>
                            <a:srgbClr val="000000"/>
                          </a:solidFill>
                          <a:effectLst/>
                          <a:latin typeface="微软雅黑"/>
                        </a:rPr>
                        <a:t>NAT</a:t>
                      </a:r>
                      <a:r>
                        <a:rPr lang="zh-CN" altLang="en-US" sz="1100" b="0" i="0" dirty="0">
                          <a:solidFill>
                            <a:srgbClr val="000000"/>
                          </a:solidFill>
                          <a:effectLst/>
                          <a:latin typeface="微软雅黑"/>
                        </a:rPr>
                        <a:t>转换</a:t>
                      </a:r>
                      <a:endParaRPr lang="zh-CN" altLang="en-US" sz="1100" dirty="0">
                        <a:effectLst/>
                      </a:endParaRPr>
                    </a:p>
                  </a:txBody>
                  <a:tcPr marL="95250" marR="95250" marT="47625" marB="47625" anchor="ctr"/>
                </a:tc>
              </a:tr>
              <a:tr h="1512926">
                <a:tc>
                  <a:txBody>
                    <a:bodyPr/>
                    <a:lstStyle/>
                    <a:p>
                      <a:pPr marL="0" marR="0" indent="0" algn="l" rtl="0" fontAlgn="base">
                        <a:spcBef>
                          <a:spcPts val="0"/>
                        </a:spcBef>
                        <a:spcAft>
                          <a:spcPts val="0"/>
                        </a:spcAft>
                      </a:pPr>
                      <a:r>
                        <a:rPr lang="zh-CN" altLang="en-US" sz="1100" b="0" i="0">
                          <a:solidFill>
                            <a:srgbClr val="000000"/>
                          </a:solidFill>
                          <a:effectLst/>
                          <a:latin typeface="微软雅黑"/>
                        </a:rPr>
                        <a:t>单臂模式</a:t>
                      </a:r>
                      <a:endParaRPr lang="zh-CN" altLang="en-US" sz="1100">
                        <a:effectLst/>
                      </a:endParaRPr>
                    </a:p>
                    <a:p>
                      <a:pPr marL="0" marR="0" indent="0" algn="l" rtl="0" fontAlgn="base">
                        <a:spcBef>
                          <a:spcPts val="0"/>
                        </a:spcBef>
                        <a:spcAft>
                          <a:spcPts val="0"/>
                        </a:spcAft>
                      </a:pPr>
                      <a:r>
                        <a:rPr lang="en-US" sz="1100" b="0" i="0">
                          <a:solidFill>
                            <a:srgbClr val="000000"/>
                          </a:solidFill>
                          <a:effectLst/>
                          <a:latin typeface="微软雅黑"/>
                        </a:rPr>
                        <a:t>One-arm</a:t>
                      </a:r>
                      <a:endParaRPr lang="en-US" sz="1100">
                        <a:effectLst/>
                      </a:endParaRPr>
                    </a:p>
                  </a:txBody>
                  <a:tcPr marL="95250" marR="95250" marT="47625" marB="47625" anchor="ctr"/>
                </a:tc>
                <a:tc>
                  <a:txBody>
                    <a:bodyPr/>
                    <a:lstStyle/>
                    <a:p>
                      <a:pPr marL="0" marR="0" indent="0" algn="l" rtl="0" fontAlgn="base">
                        <a:spcBef>
                          <a:spcPts val="0"/>
                        </a:spcBef>
                        <a:spcAft>
                          <a:spcPts val="0"/>
                        </a:spcAft>
                      </a:pPr>
                      <a:r>
                        <a:rPr lang="en-US" altLang="zh-CN" sz="1100" b="0" i="0" dirty="0">
                          <a:solidFill>
                            <a:srgbClr val="000000"/>
                          </a:solidFill>
                          <a:effectLst/>
                          <a:latin typeface="微软雅黑"/>
                        </a:rPr>
                        <a:t>VIP(</a:t>
                      </a:r>
                      <a:r>
                        <a:rPr lang="zh-CN" altLang="en-US" sz="1100" b="0" i="0" dirty="0">
                          <a:solidFill>
                            <a:srgbClr val="000000"/>
                          </a:solidFill>
                          <a:effectLst/>
                          <a:latin typeface="微软雅黑"/>
                        </a:rPr>
                        <a:t>提供服务的虚拟</a:t>
                      </a:r>
                      <a:r>
                        <a:rPr lang="en-US" altLang="zh-CN" sz="1100" b="0" i="0" dirty="0">
                          <a:solidFill>
                            <a:srgbClr val="000000"/>
                          </a:solidFill>
                          <a:effectLst/>
                          <a:latin typeface="微软雅黑"/>
                        </a:rPr>
                        <a:t>IP)</a:t>
                      </a:r>
                      <a:r>
                        <a:rPr lang="zh-CN" altLang="en-US" sz="1100" b="0" i="0" dirty="0">
                          <a:solidFill>
                            <a:srgbClr val="000000"/>
                          </a:solidFill>
                          <a:effectLst/>
                          <a:latin typeface="微软雅黑"/>
                        </a:rPr>
                        <a:t>和真实服务器在同一网段；</a:t>
                      </a:r>
                      <a:endParaRPr lang="zh-CN" altLang="en-US" sz="1100" dirty="0">
                        <a:effectLst/>
                      </a:endParaRPr>
                    </a:p>
                    <a:p>
                      <a:pPr marL="0" marR="0" indent="0" algn="l" rtl="0" fontAlgn="base">
                        <a:spcBef>
                          <a:spcPts val="0"/>
                        </a:spcBef>
                        <a:spcAft>
                          <a:spcPts val="0"/>
                        </a:spcAft>
                      </a:pPr>
                      <a:r>
                        <a:rPr lang="zh-CN" altLang="en-US" sz="1100" b="0" i="0" dirty="0">
                          <a:solidFill>
                            <a:srgbClr val="000000"/>
                          </a:solidFill>
                          <a:effectLst/>
                          <a:latin typeface="微软雅黑"/>
                        </a:rPr>
                        <a:t>最常见的部署方式</a:t>
                      </a:r>
                      <a:endParaRPr lang="zh-CN" altLang="en-US" sz="1100" dirty="0">
                        <a:effectLst/>
                      </a:endParaRPr>
                    </a:p>
                  </a:txBody>
                  <a:tcPr marL="95250" marR="95250" marT="47625" marB="47625" anchor="ctr"/>
                </a:tc>
                <a:tc>
                  <a:txBody>
                    <a:bodyPr/>
                    <a:lstStyle/>
                    <a:p>
                      <a:pPr marL="0" marR="0" indent="0" algn="l" rtl="0" fontAlgn="base">
                        <a:spcBef>
                          <a:spcPts val="0"/>
                        </a:spcBef>
                        <a:spcAft>
                          <a:spcPts val="0"/>
                        </a:spcAft>
                      </a:pPr>
                      <a:r>
                        <a:rPr lang="en-US" altLang="zh-CN" sz="1100">
                          <a:effectLst/>
                          <a:latin typeface="Arial"/>
                        </a:rPr>
                        <a:t>•</a:t>
                      </a:r>
                      <a:r>
                        <a:rPr lang="zh-CN" altLang="en-US" sz="1100" b="0" i="0">
                          <a:solidFill>
                            <a:srgbClr val="000000"/>
                          </a:solidFill>
                          <a:effectLst/>
                          <a:latin typeface="微软雅黑"/>
                        </a:rPr>
                        <a:t>部署方便，对现有拓扑结构变动小</a:t>
                      </a:r>
                      <a:endParaRPr lang="zh-CN" altLang="en-US" sz="1100">
                        <a:effectLst/>
                      </a:endParaRPr>
                    </a:p>
                    <a:p>
                      <a:pPr marL="0" marR="0" indent="0" algn="l" rtl="0" fontAlgn="base">
                        <a:spcBef>
                          <a:spcPts val="0"/>
                        </a:spcBef>
                        <a:spcAft>
                          <a:spcPts val="0"/>
                        </a:spcAft>
                      </a:pPr>
                      <a:r>
                        <a:rPr lang="en-US" altLang="zh-CN" sz="1100">
                          <a:effectLst/>
                          <a:latin typeface="Arial"/>
                        </a:rPr>
                        <a:t>•</a:t>
                      </a:r>
                      <a:r>
                        <a:rPr lang="zh-CN" altLang="en-US" sz="1100" b="0" i="0">
                          <a:solidFill>
                            <a:srgbClr val="000000"/>
                          </a:solidFill>
                          <a:effectLst/>
                          <a:latin typeface="微软雅黑"/>
                        </a:rPr>
                        <a:t>和应用无关的流量不会通过负载均衡设备</a:t>
                      </a:r>
                      <a:endParaRPr lang="zh-CN" altLang="en-US" sz="1100">
                        <a:effectLst/>
                      </a:endParaRPr>
                    </a:p>
                    <a:p>
                      <a:pPr marL="0" marR="0" indent="0" algn="l" rtl="0" fontAlgn="base">
                        <a:spcBef>
                          <a:spcPts val="0"/>
                        </a:spcBef>
                        <a:spcAft>
                          <a:spcPts val="0"/>
                        </a:spcAft>
                      </a:pPr>
                      <a:r>
                        <a:rPr lang="en-US" altLang="zh-CN" sz="1100">
                          <a:effectLst/>
                          <a:latin typeface="Arial"/>
                        </a:rPr>
                        <a:t>•</a:t>
                      </a:r>
                      <a:r>
                        <a:rPr lang="zh-CN" altLang="en-US" sz="1100" b="0" i="0">
                          <a:solidFill>
                            <a:srgbClr val="000000"/>
                          </a:solidFill>
                          <a:effectLst/>
                          <a:latin typeface="微软雅黑"/>
                        </a:rPr>
                        <a:t>内部应用无影响，外部应用通常需要前端防火墙做</a:t>
                      </a:r>
                      <a:r>
                        <a:rPr lang="en-US" altLang="zh-CN" sz="1100" b="0" i="0">
                          <a:solidFill>
                            <a:srgbClr val="000000"/>
                          </a:solidFill>
                          <a:effectLst/>
                          <a:latin typeface="微软雅黑"/>
                        </a:rPr>
                        <a:t>NAT</a:t>
                      </a:r>
                      <a:r>
                        <a:rPr lang="zh-CN" altLang="en-US" sz="1100" b="0" i="0">
                          <a:solidFill>
                            <a:srgbClr val="000000"/>
                          </a:solidFill>
                          <a:effectLst/>
                          <a:latin typeface="微软雅黑"/>
                        </a:rPr>
                        <a:t>映射到应用</a:t>
                      </a:r>
                      <a:r>
                        <a:rPr lang="en-US" altLang="zh-CN" sz="1100" b="0" i="0">
                          <a:solidFill>
                            <a:srgbClr val="000000"/>
                          </a:solidFill>
                          <a:effectLst/>
                          <a:latin typeface="微软雅黑"/>
                        </a:rPr>
                        <a:t>VIP</a:t>
                      </a:r>
                      <a:endParaRPr lang="zh-CN" altLang="en-US" sz="1100">
                        <a:effectLst/>
                      </a:endParaRPr>
                    </a:p>
                  </a:txBody>
                  <a:tcPr marL="95250" marR="95250" marT="47625" marB="47625" anchor="ctr"/>
                </a:tc>
                <a:tc>
                  <a:txBody>
                    <a:bodyPr/>
                    <a:lstStyle/>
                    <a:p>
                      <a:pPr marL="0" marR="0" indent="0" algn="l" rtl="0" fontAlgn="base">
                        <a:spcBef>
                          <a:spcPts val="0"/>
                        </a:spcBef>
                        <a:spcAft>
                          <a:spcPts val="0"/>
                        </a:spcAft>
                      </a:pPr>
                      <a:r>
                        <a:rPr lang="en-US" altLang="zh-CN" sz="1100">
                          <a:effectLst/>
                          <a:latin typeface="Arial"/>
                        </a:rPr>
                        <a:t>•</a:t>
                      </a:r>
                      <a:r>
                        <a:rPr lang="zh-CN" altLang="en-US" sz="1100" b="0" i="0">
                          <a:solidFill>
                            <a:srgbClr val="000000"/>
                          </a:solidFill>
                          <a:effectLst/>
                          <a:latin typeface="微软雅黑"/>
                        </a:rPr>
                        <a:t>不能有效的屏蔽真实服务器，安全方面需要考虑</a:t>
                      </a:r>
                      <a:endParaRPr lang="zh-CN" altLang="en-US" sz="1100">
                        <a:effectLst/>
                      </a:endParaRPr>
                    </a:p>
                    <a:p>
                      <a:pPr marL="0" marR="0" indent="0" algn="l" rtl="0" fontAlgn="base">
                        <a:spcBef>
                          <a:spcPts val="0"/>
                        </a:spcBef>
                        <a:spcAft>
                          <a:spcPts val="0"/>
                        </a:spcAft>
                      </a:pPr>
                      <a:r>
                        <a:rPr lang="en-US" altLang="zh-CN" sz="1100">
                          <a:effectLst/>
                          <a:latin typeface="Arial"/>
                        </a:rPr>
                        <a:t>•</a:t>
                      </a:r>
                      <a:r>
                        <a:rPr lang="zh-CN" altLang="en-US" sz="1100" b="0" i="0">
                          <a:solidFill>
                            <a:srgbClr val="000000"/>
                          </a:solidFill>
                          <a:effectLst/>
                          <a:latin typeface="微软雅黑"/>
                        </a:rPr>
                        <a:t>服务器网关不是负载均衡设备时</a:t>
                      </a:r>
                      <a:endParaRPr lang="zh-CN" altLang="en-US" sz="1100">
                        <a:effectLst/>
                      </a:endParaRPr>
                    </a:p>
                    <a:p>
                      <a:pPr marL="0" marR="0" indent="0" algn="l" rtl="0" fontAlgn="base">
                        <a:spcBef>
                          <a:spcPts val="0"/>
                        </a:spcBef>
                        <a:spcAft>
                          <a:spcPts val="0"/>
                        </a:spcAft>
                      </a:pPr>
                      <a:r>
                        <a:rPr lang="en-US" altLang="zh-CN" sz="1100" b="0" i="0">
                          <a:solidFill>
                            <a:srgbClr val="000000"/>
                          </a:solidFill>
                          <a:effectLst/>
                          <a:latin typeface="微软雅黑"/>
                        </a:rPr>
                        <a:t>1</a:t>
                      </a:r>
                      <a:r>
                        <a:rPr lang="zh-CN" altLang="en-US" sz="1100" b="0" i="0">
                          <a:solidFill>
                            <a:srgbClr val="000000"/>
                          </a:solidFill>
                          <a:effectLst/>
                          <a:latin typeface="微软雅黑"/>
                        </a:rPr>
                        <a:t>）负载均衡设备需要做源地址</a:t>
                      </a:r>
                      <a:r>
                        <a:rPr lang="en-US" altLang="zh-CN" sz="1100" b="0" i="0">
                          <a:solidFill>
                            <a:srgbClr val="000000"/>
                          </a:solidFill>
                          <a:effectLst/>
                          <a:latin typeface="微软雅黑"/>
                        </a:rPr>
                        <a:t>NAT</a:t>
                      </a:r>
                      <a:r>
                        <a:rPr lang="zh-CN" altLang="en-US" sz="1100" b="0" i="0">
                          <a:solidFill>
                            <a:srgbClr val="000000"/>
                          </a:solidFill>
                          <a:effectLst/>
                          <a:latin typeface="微软雅黑"/>
                        </a:rPr>
                        <a:t>后再转发流量，需要</a:t>
                      </a:r>
                      <a:r>
                        <a:rPr lang="en-US" altLang="zh-CN" sz="1100" b="0" i="0">
                          <a:solidFill>
                            <a:srgbClr val="000000"/>
                          </a:solidFill>
                          <a:effectLst/>
                          <a:latin typeface="微软雅黑"/>
                        </a:rPr>
                        <a:t>IP</a:t>
                      </a:r>
                      <a:r>
                        <a:rPr lang="zh-CN" altLang="en-US" sz="1100" b="0" i="0">
                          <a:solidFill>
                            <a:srgbClr val="000000"/>
                          </a:solidFill>
                          <a:effectLst/>
                          <a:latin typeface="微软雅黑"/>
                        </a:rPr>
                        <a:t>地址增多</a:t>
                      </a:r>
                      <a:endParaRPr lang="zh-CN" altLang="en-US" sz="1100">
                        <a:effectLst/>
                      </a:endParaRPr>
                    </a:p>
                    <a:p>
                      <a:pPr marL="0" marR="0" indent="0" algn="l" rtl="0" fontAlgn="base">
                        <a:spcBef>
                          <a:spcPts val="0"/>
                        </a:spcBef>
                        <a:spcAft>
                          <a:spcPts val="0"/>
                        </a:spcAft>
                      </a:pPr>
                      <a:r>
                        <a:rPr lang="en-US" altLang="zh-CN" sz="1100" b="0" i="0">
                          <a:solidFill>
                            <a:srgbClr val="000000"/>
                          </a:solidFill>
                          <a:effectLst/>
                          <a:latin typeface="微软雅黑"/>
                        </a:rPr>
                        <a:t>2</a:t>
                      </a:r>
                      <a:r>
                        <a:rPr lang="zh-CN" altLang="en-US" sz="1100" b="0" i="0">
                          <a:solidFill>
                            <a:srgbClr val="000000"/>
                          </a:solidFill>
                          <a:effectLst/>
                          <a:latin typeface="微软雅黑"/>
                        </a:rPr>
                        <a:t>）服务器不能直接接收访问客户源地址，需要对应用做修改后才可以通过其他方式获得真实访问地址</a:t>
                      </a:r>
                      <a:endParaRPr lang="zh-CN" altLang="en-US" sz="1100">
                        <a:effectLst/>
                      </a:endParaRPr>
                    </a:p>
                  </a:txBody>
                  <a:tcPr marL="95250" marR="95250" marT="47625" marB="47625" anchor="ctr"/>
                </a:tc>
              </a:tr>
              <a:tr h="630052">
                <a:tc>
                  <a:txBody>
                    <a:bodyPr/>
                    <a:lstStyle/>
                    <a:p>
                      <a:pPr marL="0" marR="0" indent="0" algn="l" rtl="0" fontAlgn="base">
                        <a:spcBef>
                          <a:spcPts val="0"/>
                        </a:spcBef>
                        <a:spcAft>
                          <a:spcPts val="0"/>
                        </a:spcAft>
                      </a:pPr>
                      <a:r>
                        <a:rPr lang="zh-CN" altLang="en-US" sz="1100" b="0" i="0">
                          <a:solidFill>
                            <a:srgbClr val="000000"/>
                          </a:solidFill>
                          <a:effectLst/>
                          <a:latin typeface="微软雅黑"/>
                        </a:rPr>
                        <a:t>透明模式</a:t>
                      </a:r>
                      <a:endParaRPr lang="zh-CN" altLang="en-US" sz="1100">
                        <a:effectLst/>
                      </a:endParaRPr>
                    </a:p>
                  </a:txBody>
                  <a:tcPr marL="95250" marR="95250" marT="47625" marB="47625" anchor="ctr"/>
                </a:tc>
                <a:tc>
                  <a:txBody>
                    <a:bodyPr/>
                    <a:lstStyle/>
                    <a:p>
                      <a:pPr marL="0" marR="0" indent="0" algn="l" rtl="0" fontAlgn="base">
                        <a:spcBef>
                          <a:spcPts val="0"/>
                        </a:spcBef>
                        <a:spcAft>
                          <a:spcPts val="0"/>
                        </a:spcAft>
                      </a:pPr>
                      <a:r>
                        <a:rPr lang="zh-CN" altLang="en-US" sz="1100" b="0" i="0">
                          <a:solidFill>
                            <a:srgbClr val="000000"/>
                          </a:solidFill>
                          <a:effectLst/>
                          <a:latin typeface="微软雅黑"/>
                        </a:rPr>
                        <a:t>负载均衡设备和服务器之间部署在同一网段，</a:t>
                      </a:r>
                      <a:endParaRPr lang="zh-CN" altLang="en-US" sz="1100">
                        <a:effectLst/>
                      </a:endParaRPr>
                    </a:p>
                    <a:p>
                      <a:pPr marL="0" marR="0" indent="0" algn="l" rtl="0" fontAlgn="base">
                        <a:spcBef>
                          <a:spcPts val="0"/>
                        </a:spcBef>
                        <a:spcAft>
                          <a:spcPts val="0"/>
                        </a:spcAft>
                      </a:pPr>
                      <a:r>
                        <a:rPr lang="zh-CN" altLang="en-US" sz="1100" b="0" i="0">
                          <a:solidFill>
                            <a:srgbClr val="000000"/>
                          </a:solidFill>
                          <a:effectLst/>
                          <a:latin typeface="微软雅黑"/>
                        </a:rPr>
                        <a:t>仅在有特殊需求时使用</a:t>
                      </a:r>
                      <a:endParaRPr lang="zh-CN" altLang="en-US" sz="1100">
                        <a:effectLst/>
                      </a:endParaRPr>
                    </a:p>
                  </a:txBody>
                  <a:tcPr marL="95250" marR="95250" marT="47625" marB="47625" anchor="ctr"/>
                </a:tc>
                <a:tc>
                  <a:txBody>
                    <a:bodyPr/>
                    <a:lstStyle/>
                    <a:p>
                      <a:pPr marL="0" marR="0" indent="0" algn="l" rtl="0" fontAlgn="base">
                        <a:spcBef>
                          <a:spcPts val="0"/>
                        </a:spcBef>
                        <a:spcAft>
                          <a:spcPts val="0"/>
                        </a:spcAft>
                      </a:pPr>
                      <a:r>
                        <a:rPr lang="en-US" altLang="zh-CN" sz="1100">
                          <a:effectLst/>
                          <a:latin typeface="Arial"/>
                        </a:rPr>
                        <a:t>•</a:t>
                      </a:r>
                      <a:r>
                        <a:rPr lang="zh-CN" altLang="en-US" sz="1100" b="0" i="0">
                          <a:solidFill>
                            <a:srgbClr val="000000"/>
                          </a:solidFill>
                          <a:effectLst/>
                          <a:latin typeface="微软雅黑"/>
                        </a:rPr>
                        <a:t>对现有拓扑结构变动最小</a:t>
                      </a:r>
                      <a:endParaRPr lang="zh-CN" altLang="en-US" sz="1100">
                        <a:effectLst/>
                      </a:endParaRPr>
                    </a:p>
                    <a:p>
                      <a:pPr marL="0" marR="0" indent="0" algn="l" rtl="0" fontAlgn="base">
                        <a:spcBef>
                          <a:spcPts val="0"/>
                        </a:spcBef>
                        <a:spcAft>
                          <a:spcPts val="0"/>
                        </a:spcAft>
                      </a:pPr>
                      <a:r>
                        <a:rPr lang="en-US" altLang="zh-CN" sz="1100">
                          <a:effectLst/>
                          <a:latin typeface="Arial"/>
                        </a:rPr>
                        <a:t>•</a:t>
                      </a:r>
                      <a:r>
                        <a:rPr lang="zh-CN" altLang="en-US" sz="1100" b="0" i="0">
                          <a:solidFill>
                            <a:srgbClr val="000000"/>
                          </a:solidFill>
                          <a:effectLst/>
                          <a:latin typeface="微软雅黑"/>
                        </a:rPr>
                        <a:t>服务器可以直接接收到真实访问源客户</a:t>
                      </a:r>
                      <a:r>
                        <a:rPr lang="en-US" altLang="zh-CN" sz="1100" b="0" i="0">
                          <a:solidFill>
                            <a:srgbClr val="000000"/>
                          </a:solidFill>
                          <a:effectLst/>
                          <a:latin typeface="微软雅黑"/>
                        </a:rPr>
                        <a:t>IP</a:t>
                      </a:r>
                      <a:r>
                        <a:rPr lang="zh-CN" altLang="en-US" sz="1100" b="0" i="0">
                          <a:solidFill>
                            <a:srgbClr val="000000"/>
                          </a:solidFill>
                          <a:effectLst/>
                          <a:latin typeface="微软雅黑"/>
                        </a:rPr>
                        <a:t>地址</a:t>
                      </a:r>
                      <a:endParaRPr lang="zh-CN" altLang="en-US" sz="1100">
                        <a:effectLst/>
                      </a:endParaRPr>
                    </a:p>
                  </a:txBody>
                  <a:tcPr marL="95250" marR="95250" marT="47625" marB="47625" anchor="ctr"/>
                </a:tc>
                <a:tc>
                  <a:txBody>
                    <a:bodyPr/>
                    <a:lstStyle/>
                    <a:p>
                      <a:pPr marL="0" marR="0" indent="0" algn="l" rtl="0" fontAlgn="base">
                        <a:spcBef>
                          <a:spcPts val="0"/>
                        </a:spcBef>
                        <a:spcAft>
                          <a:spcPts val="0"/>
                        </a:spcAft>
                      </a:pPr>
                      <a:r>
                        <a:rPr lang="zh-CN" altLang="en-US" sz="1100" b="0" i="0">
                          <a:solidFill>
                            <a:srgbClr val="000000"/>
                          </a:solidFill>
                          <a:effectLst/>
                          <a:latin typeface="微软雅黑"/>
                        </a:rPr>
                        <a:t>部署不直观，</a:t>
                      </a:r>
                      <a:endParaRPr lang="zh-CN" altLang="en-US" sz="1100">
                        <a:effectLst/>
                      </a:endParaRPr>
                    </a:p>
                    <a:p>
                      <a:pPr marL="0" marR="0" indent="0" algn="l" rtl="0" fontAlgn="base">
                        <a:spcBef>
                          <a:spcPts val="0"/>
                        </a:spcBef>
                        <a:spcAft>
                          <a:spcPts val="0"/>
                        </a:spcAft>
                      </a:pPr>
                      <a:r>
                        <a:rPr lang="zh-CN" altLang="en-US" sz="1100" b="0" i="0">
                          <a:solidFill>
                            <a:srgbClr val="000000"/>
                          </a:solidFill>
                          <a:effectLst/>
                          <a:latin typeface="微软雅黑"/>
                        </a:rPr>
                        <a:t>调试和故障分析时较繁琐</a:t>
                      </a:r>
                      <a:endParaRPr lang="zh-CN" altLang="en-US" sz="1100">
                        <a:effectLst/>
                      </a:endParaRPr>
                    </a:p>
                  </a:txBody>
                  <a:tcPr marL="95250" marR="95250" marT="47625" marB="47625" anchor="ctr"/>
                </a:tc>
              </a:tr>
              <a:tr h="983201">
                <a:tc>
                  <a:txBody>
                    <a:bodyPr/>
                    <a:lstStyle/>
                    <a:p>
                      <a:pPr marL="0" marR="0" indent="0" algn="l" rtl="0" fontAlgn="base">
                        <a:spcBef>
                          <a:spcPts val="0"/>
                        </a:spcBef>
                        <a:spcAft>
                          <a:spcPts val="0"/>
                        </a:spcAft>
                      </a:pPr>
                      <a:r>
                        <a:rPr lang="en-US" sz="1100" b="0" i="0">
                          <a:solidFill>
                            <a:srgbClr val="000000"/>
                          </a:solidFill>
                          <a:effectLst/>
                          <a:latin typeface="微软雅黑"/>
                        </a:rPr>
                        <a:t>DSR</a:t>
                      </a:r>
                      <a:endParaRPr lang="en-US" sz="1100">
                        <a:effectLst/>
                      </a:endParaRPr>
                    </a:p>
                  </a:txBody>
                  <a:tcPr marL="95250" marR="95250" marT="47625" marB="47625" anchor="ctr"/>
                </a:tc>
                <a:tc>
                  <a:txBody>
                    <a:bodyPr/>
                    <a:lstStyle/>
                    <a:p>
                      <a:pPr marL="0" marR="0" indent="0" algn="l" rtl="0" fontAlgn="base">
                        <a:spcBef>
                          <a:spcPts val="0"/>
                        </a:spcBef>
                        <a:spcAft>
                          <a:spcPts val="0"/>
                        </a:spcAft>
                      </a:pPr>
                      <a:r>
                        <a:rPr lang="zh-CN" altLang="en-US" sz="1100" b="0" i="0">
                          <a:solidFill>
                            <a:srgbClr val="000000"/>
                          </a:solidFill>
                          <a:effectLst/>
                          <a:latin typeface="微软雅黑"/>
                        </a:rPr>
                        <a:t>服务器回程报文不通过负载均衡设备，</a:t>
                      </a:r>
                      <a:endParaRPr lang="zh-CN" altLang="en-US" sz="1100">
                        <a:effectLst/>
                      </a:endParaRPr>
                    </a:p>
                    <a:p>
                      <a:pPr marL="0" marR="0" indent="0" algn="l" rtl="0" fontAlgn="base">
                        <a:spcBef>
                          <a:spcPts val="0"/>
                        </a:spcBef>
                        <a:spcAft>
                          <a:spcPts val="0"/>
                        </a:spcAft>
                      </a:pPr>
                      <a:r>
                        <a:rPr lang="zh-CN" altLang="en-US" sz="1100" b="0" i="0">
                          <a:solidFill>
                            <a:srgbClr val="000000"/>
                          </a:solidFill>
                          <a:effectLst/>
                          <a:latin typeface="微软雅黑"/>
                        </a:rPr>
                        <a:t>直接返回给客户端；</a:t>
                      </a:r>
                      <a:endParaRPr lang="zh-CN" altLang="en-US" sz="1100">
                        <a:effectLst/>
                      </a:endParaRPr>
                    </a:p>
                    <a:p>
                      <a:pPr marL="0" marR="0" indent="0" algn="l" rtl="0" fontAlgn="base">
                        <a:spcBef>
                          <a:spcPts val="0"/>
                        </a:spcBef>
                        <a:spcAft>
                          <a:spcPts val="0"/>
                        </a:spcAft>
                      </a:pPr>
                      <a:r>
                        <a:rPr lang="zh-CN" altLang="en-US" sz="1100" b="0" i="0">
                          <a:solidFill>
                            <a:srgbClr val="000000"/>
                          </a:solidFill>
                          <a:effectLst/>
                          <a:latin typeface="微软雅黑"/>
                        </a:rPr>
                        <a:t>延迟短，适合流媒体等对延时要求较高应用</a:t>
                      </a:r>
                      <a:endParaRPr lang="zh-CN" altLang="en-US" sz="1100">
                        <a:effectLst/>
                      </a:endParaRPr>
                    </a:p>
                  </a:txBody>
                  <a:tcPr marL="95250" marR="95250" marT="47625" marB="47625" anchor="ctr"/>
                </a:tc>
                <a:tc>
                  <a:txBody>
                    <a:bodyPr/>
                    <a:lstStyle/>
                    <a:p>
                      <a:pPr marL="0" marR="0" indent="0" algn="l" rtl="0" fontAlgn="base">
                        <a:spcBef>
                          <a:spcPts val="0"/>
                        </a:spcBef>
                        <a:spcAft>
                          <a:spcPts val="0"/>
                        </a:spcAft>
                      </a:pPr>
                      <a:r>
                        <a:rPr lang="en-US" altLang="zh-CN" sz="900">
                          <a:effectLst/>
                          <a:latin typeface="Arial"/>
                        </a:rPr>
                        <a:t>•</a:t>
                      </a:r>
                      <a:r>
                        <a:rPr lang="zh-CN" altLang="en-US" sz="1100" b="0" i="0">
                          <a:solidFill>
                            <a:srgbClr val="000000"/>
                          </a:solidFill>
                          <a:effectLst/>
                          <a:latin typeface="微软雅黑"/>
                        </a:rPr>
                        <a:t>性能高，可处理吞吐量高</a:t>
                      </a:r>
                      <a:endParaRPr lang="zh-CN" altLang="en-US" sz="1100">
                        <a:effectLst/>
                      </a:endParaRPr>
                    </a:p>
                    <a:p>
                      <a:pPr marL="0" marR="0" indent="0" algn="l" rtl="0" fontAlgn="base">
                        <a:spcBef>
                          <a:spcPts val="0"/>
                        </a:spcBef>
                        <a:spcAft>
                          <a:spcPts val="0"/>
                        </a:spcAft>
                      </a:pPr>
                      <a:r>
                        <a:rPr lang="en-US" altLang="zh-CN" sz="1100">
                          <a:effectLst/>
                          <a:latin typeface="Arial"/>
                        </a:rPr>
                        <a:t>•</a:t>
                      </a:r>
                      <a:r>
                        <a:rPr lang="zh-CN" altLang="en-US" sz="1100" b="0" i="0">
                          <a:solidFill>
                            <a:srgbClr val="000000"/>
                          </a:solidFill>
                          <a:effectLst/>
                          <a:latin typeface="微软雅黑"/>
                        </a:rPr>
                        <a:t>服务器可以直接接收到真实访问源客户</a:t>
                      </a:r>
                      <a:r>
                        <a:rPr lang="en-US" altLang="zh-CN" sz="1100" b="0" i="0">
                          <a:solidFill>
                            <a:srgbClr val="000000"/>
                          </a:solidFill>
                          <a:effectLst/>
                          <a:latin typeface="微软雅黑"/>
                        </a:rPr>
                        <a:t>IP</a:t>
                      </a:r>
                      <a:r>
                        <a:rPr lang="zh-CN" altLang="en-US" sz="1100" b="0" i="0">
                          <a:solidFill>
                            <a:srgbClr val="000000"/>
                          </a:solidFill>
                          <a:effectLst/>
                          <a:latin typeface="微软雅黑"/>
                        </a:rPr>
                        <a:t>地址</a:t>
                      </a:r>
                      <a:endParaRPr lang="zh-CN" altLang="en-US" sz="1100">
                        <a:effectLst/>
                      </a:endParaRPr>
                    </a:p>
                  </a:txBody>
                  <a:tcPr marL="95250" marR="95250" marT="47625" marB="47625" anchor="ctr"/>
                </a:tc>
                <a:tc>
                  <a:txBody>
                    <a:bodyPr/>
                    <a:lstStyle/>
                    <a:p>
                      <a:pPr marL="0" marR="0" indent="0" algn="l" rtl="0" fontAlgn="base">
                        <a:spcBef>
                          <a:spcPts val="0"/>
                        </a:spcBef>
                        <a:spcAft>
                          <a:spcPts val="0"/>
                        </a:spcAft>
                      </a:pPr>
                      <a:r>
                        <a:rPr lang="zh-CN" altLang="en-US" sz="1100" b="0" i="0" dirty="0">
                          <a:solidFill>
                            <a:srgbClr val="000000"/>
                          </a:solidFill>
                          <a:effectLst/>
                          <a:latin typeface="微软雅黑"/>
                        </a:rPr>
                        <a:t>只能做</a:t>
                      </a:r>
                      <a:r>
                        <a:rPr lang="en-US" altLang="zh-CN" sz="1100" b="0" i="0" dirty="0">
                          <a:solidFill>
                            <a:srgbClr val="000000"/>
                          </a:solidFill>
                          <a:effectLst/>
                          <a:latin typeface="微软雅黑"/>
                        </a:rPr>
                        <a:t>4</a:t>
                      </a:r>
                      <a:r>
                        <a:rPr lang="zh-CN" altLang="en-US" sz="1100" b="0" i="0" dirty="0">
                          <a:solidFill>
                            <a:srgbClr val="000000"/>
                          </a:solidFill>
                          <a:effectLst/>
                          <a:latin typeface="微软雅黑"/>
                        </a:rPr>
                        <a:t>层的负载均衡，基于</a:t>
                      </a:r>
                      <a:r>
                        <a:rPr lang="en-US" altLang="zh-CN" sz="1100" b="0" i="0" dirty="0">
                          <a:solidFill>
                            <a:srgbClr val="000000"/>
                          </a:solidFill>
                          <a:effectLst/>
                          <a:latin typeface="微软雅黑"/>
                        </a:rPr>
                        <a:t>7</a:t>
                      </a:r>
                      <a:r>
                        <a:rPr lang="zh-CN" altLang="en-US" sz="1100" b="0" i="0" dirty="0">
                          <a:solidFill>
                            <a:srgbClr val="000000"/>
                          </a:solidFill>
                          <a:effectLst/>
                          <a:latin typeface="微软雅黑"/>
                        </a:rPr>
                        <a:t>层的服务无法实现</a:t>
                      </a:r>
                      <a:endParaRPr lang="zh-CN" altLang="en-US" sz="1100" dirty="0">
                        <a:effectLst/>
                      </a:endParaRPr>
                    </a:p>
                    <a:p>
                      <a:pPr marL="0" marR="0" indent="0" algn="l" rtl="0" fontAlgn="base">
                        <a:spcBef>
                          <a:spcPts val="0"/>
                        </a:spcBef>
                        <a:spcAft>
                          <a:spcPts val="0"/>
                        </a:spcAft>
                      </a:pPr>
                      <a:r>
                        <a:rPr lang="zh-CN" altLang="en-US" sz="1100" b="0" i="0" dirty="0">
                          <a:solidFill>
                            <a:srgbClr val="000000"/>
                          </a:solidFill>
                          <a:effectLst/>
                          <a:latin typeface="微软雅黑"/>
                        </a:rPr>
                        <a:t>优化</a:t>
                      </a:r>
                      <a:r>
                        <a:rPr lang="en-US" altLang="zh-CN" sz="1100" b="0" i="0" dirty="0">
                          <a:solidFill>
                            <a:srgbClr val="000000"/>
                          </a:solidFill>
                          <a:effectLst/>
                          <a:latin typeface="微软雅黑"/>
                        </a:rPr>
                        <a:t>(</a:t>
                      </a:r>
                      <a:r>
                        <a:rPr lang="zh-CN" altLang="en-US" sz="1100" b="0" i="0" dirty="0">
                          <a:solidFill>
                            <a:srgbClr val="000000"/>
                          </a:solidFill>
                          <a:effectLst/>
                          <a:latin typeface="微软雅黑"/>
                        </a:rPr>
                        <a:t>例如压缩等</a:t>
                      </a:r>
                      <a:r>
                        <a:rPr lang="en-US" altLang="zh-CN" sz="1100" b="0" i="0" dirty="0">
                          <a:solidFill>
                            <a:srgbClr val="000000"/>
                          </a:solidFill>
                          <a:effectLst/>
                          <a:latin typeface="微软雅黑"/>
                        </a:rPr>
                        <a:t>)</a:t>
                      </a:r>
                      <a:r>
                        <a:rPr lang="zh-CN" altLang="en-US" sz="1100" b="0" i="0" dirty="0">
                          <a:solidFill>
                            <a:srgbClr val="000000"/>
                          </a:solidFill>
                          <a:effectLst/>
                          <a:latin typeface="微软雅黑"/>
                        </a:rPr>
                        <a:t>无法使用</a:t>
                      </a:r>
                      <a:endParaRPr lang="zh-CN" altLang="en-US" sz="1100" dirty="0">
                        <a:effectLst/>
                      </a:endParaRPr>
                    </a:p>
                    <a:p>
                      <a:pPr marL="0" marR="0" indent="0" algn="l" rtl="0" fontAlgn="base">
                        <a:spcBef>
                          <a:spcPts val="0"/>
                        </a:spcBef>
                        <a:spcAft>
                          <a:spcPts val="0"/>
                        </a:spcAft>
                      </a:pPr>
                      <a:r>
                        <a:rPr lang="zh-CN" altLang="en-US" sz="1100" b="0" i="0" dirty="0">
                          <a:solidFill>
                            <a:srgbClr val="000000"/>
                          </a:solidFill>
                          <a:effectLst/>
                          <a:latin typeface="微软雅黑"/>
                        </a:rPr>
                        <a:t>需要在服务器上配置</a:t>
                      </a:r>
                      <a:r>
                        <a:rPr lang="en-US" altLang="zh-CN" sz="1100" b="0" i="0" dirty="0">
                          <a:solidFill>
                            <a:srgbClr val="000000"/>
                          </a:solidFill>
                          <a:effectLst/>
                          <a:latin typeface="微软雅黑"/>
                        </a:rPr>
                        <a:t>loopback</a:t>
                      </a:r>
                      <a:r>
                        <a:rPr lang="zh-CN" altLang="en-US" sz="1100" b="0" i="0" dirty="0">
                          <a:solidFill>
                            <a:srgbClr val="000000"/>
                          </a:solidFill>
                          <a:effectLst/>
                          <a:latin typeface="微软雅黑"/>
                        </a:rPr>
                        <a:t>地址</a:t>
                      </a:r>
                      <a:endParaRPr lang="zh-CN" altLang="en-US" sz="1100" dirty="0">
                        <a:effectLst/>
                      </a:endParaRPr>
                    </a:p>
                  </a:txBody>
                  <a:tcPr marL="95250" marR="95250" marT="47625" marB="47625" anchor="ctr"/>
                </a:tc>
              </a:tr>
            </a:tbl>
          </a:graphicData>
        </a:graphic>
      </p:graphicFrame>
    </p:spTree>
    <p:extLst>
      <p:ext uri="{BB962C8B-B14F-4D97-AF65-F5344CB8AC3E}">
        <p14:creationId xmlns:p14="http://schemas.microsoft.com/office/powerpoint/2010/main" val="1795933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大型网站负载均衡架构</a:t>
            </a:r>
            <a:endParaRPr lang="zh-CN" altLang="en-US" dirty="0"/>
          </a:p>
        </p:txBody>
      </p:sp>
      <p:sp>
        <p:nvSpPr>
          <p:cNvPr id="3" name="内容占位符 2"/>
          <p:cNvSpPr>
            <a:spLocks noGrp="1"/>
          </p:cNvSpPr>
          <p:nvPr>
            <p:ph idx="1"/>
          </p:nvPr>
        </p:nvSpPr>
        <p:spPr/>
        <p:txBody>
          <a:bodyPr/>
          <a:lstStyle/>
          <a:p>
            <a:r>
              <a:rPr lang="en-US" altLang="zh-CN" dirty="0" smtClean="0"/>
              <a:t>DNS</a:t>
            </a:r>
            <a:r>
              <a:rPr lang="zh-CN" altLang="en-US" dirty="0" smtClean="0"/>
              <a:t>轮询</a:t>
            </a:r>
            <a:endParaRPr lang="en-US" altLang="zh-CN" dirty="0" smtClean="0"/>
          </a:p>
          <a:p>
            <a:r>
              <a:rPr lang="zh-CN" altLang="en-US" dirty="0" smtClean="0"/>
              <a:t>全局负载均衡（</a:t>
            </a:r>
            <a:r>
              <a:rPr lang="en-US" altLang="zh-CN" dirty="0" smtClean="0"/>
              <a:t>GSLB</a:t>
            </a:r>
            <a:r>
              <a:rPr lang="zh-CN" altLang="en-US" dirty="0" smtClean="0"/>
              <a:t>）</a:t>
            </a:r>
            <a:endParaRPr lang="en-US" altLang="zh-CN" dirty="0" smtClean="0"/>
          </a:p>
          <a:p>
            <a:r>
              <a:rPr lang="en-US" altLang="zh-CN" dirty="0"/>
              <a:t>CDN</a:t>
            </a:r>
            <a:endParaRPr lang="en-US" altLang="zh-CN" dirty="0" smtClean="0"/>
          </a:p>
          <a:p>
            <a:r>
              <a:rPr lang="en-US" altLang="zh-CN" dirty="0" err="1" smtClean="0"/>
              <a:t>nginx</a:t>
            </a:r>
            <a:r>
              <a:rPr lang="zh-CN" altLang="en-US" dirty="0" smtClean="0"/>
              <a:t>负载均衡</a:t>
            </a:r>
            <a:endParaRPr lang="zh-CN" altLang="en-US" dirty="0"/>
          </a:p>
        </p:txBody>
      </p:sp>
    </p:spTree>
    <p:extLst>
      <p:ext uri="{BB962C8B-B14F-4D97-AF65-F5344CB8AC3E}">
        <p14:creationId xmlns:p14="http://schemas.microsoft.com/office/powerpoint/2010/main" val="1119548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en-US" dirty="0" smtClean="0"/>
              <a:t>域名解析基本过程</a:t>
            </a:r>
            <a:endParaRPr lang="zh-CN" altLang="en-US" dirty="0"/>
          </a:p>
        </p:txBody>
      </p:sp>
      <p:pic>
        <p:nvPicPr>
          <p:cNvPr id="1026" name="Picture 2" descr="http://images.cnitblog.com/blog/33953/201310/13092453-a860b9e1efe745668c36145d2d096450.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23528" y="1700808"/>
            <a:ext cx="6396550" cy="45259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948264" y="1844824"/>
            <a:ext cx="2016224" cy="2308324"/>
          </a:xfrm>
          <a:prstGeom prst="rect">
            <a:avLst/>
          </a:prstGeom>
        </p:spPr>
        <p:txBody>
          <a:bodyPr wrap="square">
            <a:spAutoFit/>
          </a:bodyPr>
          <a:lstStyle/>
          <a:p>
            <a:r>
              <a:rPr lang="zh-CN" altLang="en-US" sz="1600" b="1" dirty="0" smtClean="0"/>
              <a:t>域名解析流程：</a:t>
            </a:r>
            <a:endParaRPr lang="en-US" altLang="zh-CN" sz="1600" b="1" dirty="0" smtClean="0"/>
          </a:p>
          <a:p>
            <a:endParaRPr lang="en-US" altLang="zh-CN" sz="1600" b="1" dirty="0" smtClean="0"/>
          </a:p>
          <a:p>
            <a:pPr marL="285750" indent="-285750">
              <a:buFont typeface="Arial" panose="020B0604020202020204" pitchFamily="34" charset="0"/>
              <a:buChar char="•"/>
            </a:pPr>
            <a:r>
              <a:rPr lang="zh-CN" altLang="en-US" sz="1600" dirty="0" smtClean="0"/>
              <a:t>客户端</a:t>
            </a:r>
            <a:endParaRPr lang="zh-CN" altLang="en-US" sz="1600" dirty="0"/>
          </a:p>
          <a:p>
            <a:pPr marL="285750" indent="-285750">
              <a:buFont typeface="Arial" panose="020B0604020202020204" pitchFamily="34" charset="0"/>
              <a:buChar char="•"/>
            </a:pPr>
            <a:r>
              <a:rPr lang="zh-CN" altLang="en-US" sz="1600" dirty="0"/>
              <a:t>本地</a:t>
            </a:r>
            <a:r>
              <a:rPr lang="en-US" altLang="zh-CN" sz="1600" dirty="0"/>
              <a:t>DNS</a:t>
            </a:r>
            <a:r>
              <a:rPr lang="zh-CN" altLang="en-US" sz="1600" dirty="0"/>
              <a:t>服务器</a:t>
            </a:r>
          </a:p>
          <a:p>
            <a:pPr marL="285750" indent="-285750">
              <a:buFont typeface="Arial" panose="020B0604020202020204" pitchFamily="34" charset="0"/>
              <a:buChar char="•"/>
            </a:pPr>
            <a:r>
              <a:rPr lang="en-US" altLang="zh-CN" sz="1600" dirty="0"/>
              <a:t>DNS</a:t>
            </a:r>
            <a:r>
              <a:rPr lang="zh-CN" altLang="en-US" sz="1600" dirty="0"/>
              <a:t>根服务器</a:t>
            </a:r>
          </a:p>
          <a:p>
            <a:pPr marL="285750" indent="-285750">
              <a:buFont typeface="Arial" panose="020B0604020202020204" pitchFamily="34" charset="0"/>
              <a:buChar char="•"/>
            </a:pPr>
            <a:r>
              <a:rPr lang="en-US" altLang="zh-CN" sz="1600" dirty="0"/>
              <a:t>.com</a:t>
            </a:r>
            <a:r>
              <a:rPr lang="zh-CN" altLang="en-US" sz="1600" dirty="0"/>
              <a:t>域服务器</a:t>
            </a:r>
          </a:p>
          <a:p>
            <a:pPr marL="285750" indent="-285750">
              <a:buFont typeface="Arial" panose="020B0604020202020204" pitchFamily="34" charset="0"/>
              <a:buChar char="•"/>
            </a:pPr>
            <a:r>
              <a:rPr lang="en-US" altLang="zh-CN" sz="1600" dirty="0"/>
              <a:t>163.com</a:t>
            </a:r>
            <a:r>
              <a:rPr lang="zh-CN" altLang="en-US" sz="1600" dirty="0"/>
              <a:t>域服务器</a:t>
            </a:r>
          </a:p>
          <a:p>
            <a:pPr marL="285750" indent="-285750">
              <a:buFont typeface="Arial" panose="020B0604020202020204" pitchFamily="34" charset="0"/>
              <a:buChar char="•"/>
            </a:pPr>
            <a:r>
              <a:rPr lang="zh-CN" altLang="en-US" sz="1600" dirty="0"/>
              <a:t>本地</a:t>
            </a:r>
            <a:r>
              <a:rPr lang="en-US" altLang="zh-CN" sz="1600" dirty="0"/>
              <a:t>DNS</a:t>
            </a:r>
            <a:r>
              <a:rPr lang="zh-CN" altLang="en-US" sz="1600" dirty="0"/>
              <a:t>服务器</a:t>
            </a:r>
          </a:p>
          <a:p>
            <a:pPr marL="285750" indent="-285750">
              <a:buFont typeface="Arial" panose="020B0604020202020204" pitchFamily="34" charset="0"/>
              <a:buChar char="•"/>
            </a:pPr>
            <a:r>
              <a:rPr lang="zh-CN" altLang="en-US" sz="1600" dirty="0"/>
              <a:t>客户端</a:t>
            </a:r>
          </a:p>
        </p:txBody>
      </p:sp>
    </p:spTree>
    <p:extLst>
      <p:ext uri="{BB962C8B-B14F-4D97-AF65-F5344CB8AC3E}">
        <p14:creationId xmlns:p14="http://schemas.microsoft.com/office/powerpoint/2010/main" val="1512364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最初的负载</a:t>
            </a:r>
            <a:r>
              <a:rPr lang="zh-CN" altLang="en-US" dirty="0" smtClean="0"/>
              <a:t>均衡方案</a:t>
            </a:r>
            <a:r>
              <a:rPr lang="zh-CN" altLang="en-US" dirty="0"/>
              <a:t>（</a:t>
            </a:r>
            <a:r>
              <a:rPr lang="en-US" altLang="zh-CN" dirty="0"/>
              <a:t>DNS</a:t>
            </a:r>
            <a:r>
              <a:rPr lang="zh-CN" altLang="en-US" dirty="0"/>
              <a:t>轮询）</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24345" y="1646238"/>
            <a:ext cx="569530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225" y="1628799"/>
            <a:ext cx="334327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1628800"/>
            <a:ext cx="5945187"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07505" y="1469097"/>
            <a:ext cx="8825506" cy="5355312"/>
          </a:xfrm>
          <a:prstGeom prst="rect">
            <a:avLst/>
          </a:prstGeom>
          <a:solidFill>
            <a:schemeClr val="bg2"/>
          </a:solidFill>
          <a:ln>
            <a:solidFill>
              <a:schemeClr val="bg2"/>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Arial" panose="020B0604020202020204" pitchFamily="34" charset="0"/>
              <a:buChar char="•"/>
            </a:pPr>
            <a:r>
              <a:rPr lang="zh-CN" altLang="en-US" dirty="0" smtClean="0">
                <a:solidFill>
                  <a:schemeClr val="tx1"/>
                </a:solidFill>
              </a:rPr>
              <a:t>优点</a:t>
            </a:r>
            <a:endParaRPr lang="zh-CN" altLang="en-US" dirty="0">
              <a:solidFill>
                <a:schemeClr val="tx1"/>
              </a:solidFill>
            </a:endParaRPr>
          </a:p>
          <a:p>
            <a:pPr marL="742950" lvl="1" indent="-285750">
              <a:buFont typeface="Arial" panose="020B0604020202020204" pitchFamily="34" charset="0"/>
              <a:buChar char="•"/>
            </a:pPr>
            <a:r>
              <a:rPr lang="zh-CN" altLang="en-US" dirty="0">
                <a:solidFill>
                  <a:schemeClr val="tx1"/>
                </a:solidFill>
              </a:rPr>
              <a:t>基本上</a:t>
            </a:r>
            <a:r>
              <a:rPr lang="zh-CN" altLang="en-US" b="1" dirty="0">
                <a:solidFill>
                  <a:srgbClr val="FFFF00"/>
                </a:solidFill>
              </a:rPr>
              <a:t>无成本</a:t>
            </a:r>
            <a:r>
              <a:rPr lang="zh-CN" altLang="en-US" dirty="0">
                <a:solidFill>
                  <a:schemeClr val="tx1"/>
                </a:solidFill>
              </a:rPr>
              <a:t>，因为往往域名注册商的这种解析都是免费的；</a:t>
            </a:r>
          </a:p>
          <a:p>
            <a:pPr marL="742950" lvl="1" indent="-285750">
              <a:buFont typeface="Arial" panose="020B0604020202020204" pitchFamily="34" charset="0"/>
              <a:buChar char="•"/>
            </a:pPr>
            <a:r>
              <a:rPr lang="zh-CN" altLang="en-US" b="1" dirty="0">
                <a:solidFill>
                  <a:srgbClr val="FFFF00"/>
                </a:solidFill>
              </a:rPr>
              <a:t>部署方便</a:t>
            </a:r>
            <a:r>
              <a:rPr lang="zh-CN" altLang="en-US" dirty="0">
                <a:solidFill>
                  <a:schemeClr val="tx1"/>
                </a:solidFill>
              </a:rPr>
              <a:t>，除了网络拓扑的简单扩增，新增的</a:t>
            </a:r>
            <a:r>
              <a:rPr lang="en-US" altLang="zh-CN" dirty="0">
                <a:solidFill>
                  <a:schemeClr val="tx1"/>
                </a:solidFill>
              </a:rPr>
              <a:t>Web</a:t>
            </a:r>
            <a:r>
              <a:rPr lang="zh-CN" altLang="en-US" dirty="0">
                <a:solidFill>
                  <a:schemeClr val="tx1"/>
                </a:solidFill>
              </a:rPr>
              <a:t>服务器只要增加一个公网</a:t>
            </a:r>
            <a:r>
              <a:rPr lang="en-US" altLang="zh-CN" dirty="0">
                <a:solidFill>
                  <a:schemeClr val="tx1"/>
                </a:solidFill>
              </a:rPr>
              <a:t>IP</a:t>
            </a:r>
            <a:r>
              <a:rPr lang="zh-CN" altLang="en-US" dirty="0">
                <a:solidFill>
                  <a:schemeClr val="tx1"/>
                </a:solidFill>
              </a:rPr>
              <a:t>即</a:t>
            </a:r>
            <a:r>
              <a:rPr lang="zh-CN" altLang="en-US" dirty="0" smtClean="0">
                <a:solidFill>
                  <a:schemeClr val="tx1"/>
                </a:solidFill>
              </a:rPr>
              <a:t>可</a:t>
            </a:r>
            <a:endParaRPr lang="zh-CN" altLang="en-US" dirty="0">
              <a:solidFill>
                <a:schemeClr val="tx1"/>
              </a:solidFill>
            </a:endParaRPr>
          </a:p>
          <a:p>
            <a:pPr marL="285750" indent="-285750">
              <a:buFont typeface="Arial" panose="020B0604020202020204" pitchFamily="34" charset="0"/>
              <a:buChar char="•"/>
            </a:pPr>
            <a:r>
              <a:rPr lang="zh-CN" altLang="en-US" dirty="0" smtClean="0">
                <a:solidFill>
                  <a:schemeClr val="tx1"/>
                </a:solidFill>
              </a:rPr>
              <a:t>缺点</a:t>
            </a:r>
            <a:endParaRPr lang="zh-CN" altLang="en-US" dirty="0">
              <a:solidFill>
                <a:schemeClr val="tx1"/>
              </a:solidFill>
            </a:endParaRPr>
          </a:p>
          <a:p>
            <a:pPr marL="742950" lvl="1" indent="-285750">
              <a:buFont typeface="Arial" panose="020B0604020202020204" pitchFamily="34" charset="0"/>
              <a:buChar char="•"/>
            </a:pPr>
            <a:r>
              <a:rPr lang="zh-CN" altLang="en-US" dirty="0">
                <a:solidFill>
                  <a:schemeClr val="tx1"/>
                </a:solidFill>
              </a:rPr>
              <a:t>健康检查</a:t>
            </a:r>
            <a:r>
              <a:rPr lang="zh-CN" altLang="en-US" dirty="0" smtClean="0">
                <a:solidFill>
                  <a:schemeClr val="tx1"/>
                </a:solidFill>
              </a:rPr>
              <a:t>，</a:t>
            </a:r>
            <a:endParaRPr lang="en-US" altLang="zh-CN" dirty="0" smtClean="0">
              <a:solidFill>
                <a:schemeClr val="tx1"/>
              </a:solidFill>
            </a:endParaRPr>
          </a:p>
          <a:p>
            <a:pPr marL="1200150" lvl="2" indent="-285750">
              <a:buFont typeface="Arial" panose="020B0604020202020204" pitchFamily="34" charset="0"/>
              <a:buChar char="•"/>
            </a:pPr>
            <a:r>
              <a:rPr lang="zh-CN" altLang="en-US" dirty="0" smtClean="0">
                <a:solidFill>
                  <a:schemeClr val="tx1"/>
                </a:solidFill>
              </a:rPr>
              <a:t>如果</a:t>
            </a:r>
            <a:r>
              <a:rPr lang="zh-CN" altLang="en-US" dirty="0">
                <a:solidFill>
                  <a:schemeClr val="tx1"/>
                </a:solidFill>
              </a:rPr>
              <a:t>某台服务器宕机，</a:t>
            </a:r>
            <a:r>
              <a:rPr lang="en-US" altLang="zh-CN" dirty="0">
                <a:solidFill>
                  <a:schemeClr val="tx1"/>
                </a:solidFill>
              </a:rPr>
              <a:t>DNS</a:t>
            </a:r>
            <a:r>
              <a:rPr lang="zh-CN" altLang="en-US" dirty="0">
                <a:solidFill>
                  <a:schemeClr val="tx1"/>
                </a:solidFill>
              </a:rPr>
              <a:t>服务器是无法知晓的，仍旧会将访问分配到此服务器。修改</a:t>
            </a:r>
            <a:r>
              <a:rPr lang="en-US" altLang="zh-CN" dirty="0">
                <a:solidFill>
                  <a:schemeClr val="tx1"/>
                </a:solidFill>
              </a:rPr>
              <a:t>DNS</a:t>
            </a:r>
            <a:r>
              <a:rPr lang="zh-CN" altLang="en-US" dirty="0">
                <a:solidFill>
                  <a:schemeClr val="tx1"/>
                </a:solidFill>
              </a:rPr>
              <a:t>记录全部生效起码要</a:t>
            </a:r>
            <a:r>
              <a:rPr lang="en-US" altLang="zh-CN" dirty="0">
                <a:solidFill>
                  <a:schemeClr val="tx1"/>
                </a:solidFill>
              </a:rPr>
              <a:t>3-4</a:t>
            </a:r>
            <a:r>
              <a:rPr lang="zh-CN" altLang="en-US" dirty="0">
                <a:solidFill>
                  <a:schemeClr val="tx1"/>
                </a:solidFill>
              </a:rPr>
              <a:t>小时，甚至更久；</a:t>
            </a:r>
          </a:p>
          <a:p>
            <a:pPr marL="742950" lvl="1" indent="-285750">
              <a:buFont typeface="Arial" panose="020B0604020202020204" pitchFamily="34" charset="0"/>
              <a:buChar char="•"/>
            </a:pPr>
            <a:r>
              <a:rPr lang="zh-CN" altLang="en-US" dirty="0">
                <a:solidFill>
                  <a:schemeClr val="tx1"/>
                </a:solidFill>
              </a:rPr>
              <a:t>分配不均</a:t>
            </a:r>
            <a:r>
              <a:rPr lang="zh-CN" altLang="en-US" dirty="0" smtClean="0">
                <a:solidFill>
                  <a:schemeClr val="tx1"/>
                </a:solidFill>
              </a:rPr>
              <a:t>，</a:t>
            </a:r>
            <a:endParaRPr lang="en-US" altLang="zh-CN" dirty="0" smtClean="0">
              <a:solidFill>
                <a:schemeClr val="tx1"/>
              </a:solidFill>
            </a:endParaRPr>
          </a:p>
          <a:p>
            <a:pPr marL="1200150" lvl="2" indent="-285750">
              <a:buFont typeface="Arial" panose="020B0604020202020204" pitchFamily="34" charset="0"/>
              <a:buChar char="•"/>
            </a:pPr>
            <a:r>
              <a:rPr lang="zh-CN" altLang="en-US" dirty="0" smtClean="0">
                <a:solidFill>
                  <a:schemeClr val="tx1"/>
                </a:solidFill>
              </a:rPr>
              <a:t>如果</a:t>
            </a:r>
            <a:r>
              <a:rPr lang="zh-CN" altLang="en-US" dirty="0">
                <a:solidFill>
                  <a:schemeClr val="tx1"/>
                </a:solidFill>
              </a:rPr>
              <a:t>几台</a:t>
            </a:r>
            <a:r>
              <a:rPr lang="en-US" altLang="zh-CN" dirty="0">
                <a:solidFill>
                  <a:schemeClr val="tx1"/>
                </a:solidFill>
              </a:rPr>
              <a:t>Web</a:t>
            </a:r>
            <a:r>
              <a:rPr lang="zh-CN" altLang="en-US" dirty="0">
                <a:solidFill>
                  <a:schemeClr val="tx1"/>
                </a:solidFill>
              </a:rPr>
              <a:t>服务器之间的配置不同，能够承受的压力也就不同，但是</a:t>
            </a:r>
            <a:r>
              <a:rPr lang="en-US" altLang="zh-CN" dirty="0">
                <a:solidFill>
                  <a:schemeClr val="tx1"/>
                </a:solidFill>
              </a:rPr>
              <a:t>DNS</a:t>
            </a:r>
            <a:r>
              <a:rPr lang="zh-CN" altLang="en-US" dirty="0">
                <a:solidFill>
                  <a:schemeClr val="tx1"/>
                </a:solidFill>
              </a:rPr>
              <a:t>解析分配的访问却是均匀分配的。用户群的分配不均衡导致</a:t>
            </a:r>
            <a:r>
              <a:rPr lang="en-US" altLang="zh-CN" dirty="0">
                <a:solidFill>
                  <a:schemeClr val="tx1"/>
                </a:solidFill>
              </a:rPr>
              <a:t>DNS</a:t>
            </a:r>
            <a:r>
              <a:rPr lang="zh-CN" altLang="en-US" dirty="0">
                <a:solidFill>
                  <a:schemeClr val="tx1"/>
                </a:solidFill>
              </a:rPr>
              <a:t>解析的不均衡。</a:t>
            </a:r>
          </a:p>
          <a:p>
            <a:pPr marL="742950" lvl="1" indent="-285750">
              <a:buFont typeface="Arial" panose="020B0604020202020204" pitchFamily="34" charset="0"/>
              <a:buChar char="•"/>
            </a:pPr>
            <a:r>
              <a:rPr lang="zh-CN" altLang="en-US" dirty="0">
                <a:solidFill>
                  <a:schemeClr val="tx1"/>
                </a:solidFill>
              </a:rPr>
              <a:t>会话保持</a:t>
            </a:r>
            <a:r>
              <a:rPr lang="zh-CN" altLang="en-US" dirty="0" smtClean="0">
                <a:solidFill>
                  <a:schemeClr val="tx1"/>
                </a:solidFill>
              </a:rPr>
              <a:t>，</a:t>
            </a:r>
            <a:endParaRPr lang="en-US" altLang="zh-CN" dirty="0" smtClean="0">
              <a:solidFill>
                <a:schemeClr val="tx1"/>
              </a:solidFill>
            </a:endParaRPr>
          </a:p>
          <a:p>
            <a:pPr marL="1200150" lvl="2" indent="-285750">
              <a:buFont typeface="Arial" panose="020B0604020202020204" pitchFamily="34" charset="0"/>
              <a:buChar char="•"/>
            </a:pPr>
            <a:r>
              <a:rPr lang="zh-CN" altLang="en-US" dirty="0" smtClean="0">
                <a:solidFill>
                  <a:schemeClr val="tx1"/>
                </a:solidFill>
              </a:rPr>
              <a:t>如果</a:t>
            </a:r>
            <a:r>
              <a:rPr lang="zh-CN" altLang="en-US" dirty="0">
                <a:solidFill>
                  <a:schemeClr val="tx1"/>
                </a:solidFill>
              </a:rPr>
              <a:t>是需要身份验证的网站，在不修改软件构架的情况下，这点是比较致命的，因为</a:t>
            </a:r>
            <a:r>
              <a:rPr lang="en-US" altLang="zh-CN" dirty="0">
                <a:solidFill>
                  <a:schemeClr val="tx1"/>
                </a:solidFill>
              </a:rPr>
              <a:t>DNS</a:t>
            </a:r>
            <a:r>
              <a:rPr lang="zh-CN" altLang="en-US" dirty="0">
                <a:solidFill>
                  <a:schemeClr val="tx1"/>
                </a:solidFill>
              </a:rPr>
              <a:t>解析无法将验证用户的访问持久分配到同一服务器。虽然有一定的本地</a:t>
            </a:r>
            <a:r>
              <a:rPr lang="en-US" altLang="zh-CN" dirty="0">
                <a:solidFill>
                  <a:schemeClr val="tx1"/>
                </a:solidFill>
              </a:rPr>
              <a:t>DNS</a:t>
            </a:r>
            <a:r>
              <a:rPr lang="zh-CN" altLang="en-US" dirty="0">
                <a:solidFill>
                  <a:schemeClr val="tx1"/>
                </a:solidFill>
              </a:rPr>
              <a:t>缓存，但是很难保证在用户访问期间，本地</a:t>
            </a:r>
            <a:r>
              <a:rPr lang="en-US" altLang="zh-CN" dirty="0">
                <a:solidFill>
                  <a:schemeClr val="tx1"/>
                </a:solidFill>
              </a:rPr>
              <a:t>DNS</a:t>
            </a:r>
            <a:r>
              <a:rPr lang="zh-CN" altLang="en-US" dirty="0">
                <a:solidFill>
                  <a:schemeClr val="tx1"/>
                </a:solidFill>
              </a:rPr>
              <a:t>不过期，而重新查询服务器并指向新的服务器，那么原服务器保存的用户信息是无法被带到新服务器的，而且可能要求被重新认证身份，来回切换时间长了各台服务器都保存有用户不同的信息，对服务器资源也</a:t>
            </a:r>
            <a:r>
              <a:rPr lang="zh-CN" altLang="en-US" dirty="0" smtClean="0">
                <a:solidFill>
                  <a:schemeClr val="tx1"/>
                </a:solidFill>
              </a:rPr>
              <a:t>是</a:t>
            </a:r>
            <a:r>
              <a:rPr lang="zh-CN" altLang="en-US" dirty="0">
                <a:solidFill>
                  <a:schemeClr val="tx1"/>
                </a:solidFill>
              </a:rPr>
              <a:t>一种</a:t>
            </a:r>
            <a:r>
              <a:rPr lang="zh-CN" altLang="en-US" dirty="0" smtClean="0">
                <a:solidFill>
                  <a:schemeClr val="tx1"/>
                </a:solidFill>
              </a:rPr>
              <a:t>浪费</a:t>
            </a:r>
            <a:r>
              <a:rPr lang="zh-CN" altLang="en-US" dirty="0">
                <a:solidFill>
                  <a:schemeClr val="tx1"/>
                </a:solidFill>
              </a:rPr>
              <a:t>。</a:t>
            </a:r>
          </a:p>
        </p:txBody>
      </p:sp>
    </p:spTree>
    <p:extLst>
      <p:ext uri="{BB962C8B-B14F-4D97-AF65-F5344CB8AC3E}">
        <p14:creationId xmlns:p14="http://schemas.microsoft.com/office/powerpoint/2010/main" val="54069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00"/>
                                        <p:tgtEl>
                                          <p:spTgt spid="1027"/>
                                        </p:tgtEl>
                                      </p:cBhvr>
                                    </p:animEffect>
                                  </p:childTnLst>
                                </p:cTn>
                              </p:par>
                              <p:par>
                                <p:cTn id="8" presetID="2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down)">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负载均衡</a:t>
            </a:r>
            <a:r>
              <a:rPr lang="zh-CN" altLang="en-US" dirty="0"/>
              <a:t>分类</a:t>
            </a:r>
            <a:r>
              <a:rPr lang="en-US" altLang="zh-CN" dirty="0" smtClean="0"/>
              <a:t>:</a:t>
            </a:r>
          </a:p>
          <a:p>
            <a:pPr lvl="1"/>
            <a:r>
              <a:rPr lang="zh-CN" altLang="en-US" dirty="0" smtClean="0"/>
              <a:t>网络层划分</a:t>
            </a:r>
            <a:endParaRPr lang="en-US" altLang="zh-CN" dirty="0" smtClean="0"/>
          </a:p>
          <a:p>
            <a:pPr lvl="1"/>
            <a:r>
              <a:rPr lang="zh-CN" altLang="en-US" dirty="0" smtClean="0"/>
              <a:t>软硬件划分</a:t>
            </a:r>
            <a:endParaRPr lang="en-US" altLang="zh-CN" dirty="0" smtClean="0"/>
          </a:p>
          <a:p>
            <a:pPr lvl="1"/>
            <a:r>
              <a:rPr lang="zh-CN" altLang="en-US" dirty="0" smtClean="0"/>
              <a:t>本地和全局</a:t>
            </a:r>
            <a:endParaRPr lang="en-US" altLang="zh-CN" dirty="0" smtClean="0"/>
          </a:p>
          <a:p>
            <a:pPr lvl="1"/>
            <a:r>
              <a:rPr lang="zh-CN" altLang="en-US" dirty="0" smtClean="0"/>
              <a:t>常见工作模式</a:t>
            </a:r>
            <a:endParaRPr lang="en-US" altLang="zh-CN" dirty="0" smtClean="0"/>
          </a:p>
          <a:p>
            <a:pPr lvl="1"/>
            <a:endParaRPr lang="en-US" altLang="zh-CN" dirty="0" smtClean="0"/>
          </a:p>
          <a:p>
            <a:r>
              <a:rPr lang="zh-CN" altLang="en-US" dirty="0" smtClean="0"/>
              <a:t>大型网站常用的几种负载均衡</a:t>
            </a:r>
            <a:r>
              <a:rPr lang="en-US" altLang="zh-CN" dirty="0" smtClean="0"/>
              <a:t>:</a:t>
            </a:r>
          </a:p>
          <a:p>
            <a:pPr lvl="1"/>
            <a:r>
              <a:rPr lang="en-US" altLang="zh-CN" dirty="0" smtClean="0"/>
              <a:t>DNS</a:t>
            </a:r>
            <a:r>
              <a:rPr lang="zh-CN" altLang="en-US" dirty="0" smtClean="0"/>
              <a:t>轮询</a:t>
            </a:r>
            <a:endParaRPr lang="en-US" altLang="zh-CN" dirty="0" smtClean="0"/>
          </a:p>
          <a:p>
            <a:pPr lvl="1"/>
            <a:r>
              <a:rPr lang="en-US" altLang="zh-CN" dirty="0" smtClean="0"/>
              <a:t>CDN</a:t>
            </a:r>
          </a:p>
          <a:p>
            <a:pPr lvl="1"/>
            <a:endParaRPr lang="en-US" altLang="zh-CN" dirty="0" smtClean="0"/>
          </a:p>
          <a:p>
            <a:r>
              <a:rPr lang="en-US" altLang="zh-CN" dirty="0" err="1" smtClean="0"/>
              <a:t>Nginx</a:t>
            </a:r>
            <a:r>
              <a:rPr lang="zh-CN" altLang="en-US" dirty="0" smtClean="0"/>
              <a:t>负载均衡</a:t>
            </a:r>
            <a:endParaRPr lang="en-US" altLang="zh-CN" dirty="0" smtClean="0"/>
          </a:p>
          <a:p>
            <a:pPr lvl="1"/>
            <a:r>
              <a:rPr lang="zh-CN" altLang="en-US" dirty="0" smtClean="0"/>
              <a:t>处理能力</a:t>
            </a:r>
            <a:endParaRPr lang="en-US" altLang="zh-CN" dirty="0"/>
          </a:p>
          <a:p>
            <a:pPr lvl="1"/>
            <a:r>
              <a:rPr lang="zh-CN" altLang="en-US" dirty="0" smtClean="0"/>
              <a:t>模块</a:t>
            </a:r>
            <a:r>
              <a:rPr lang="zh-CN" altLang="en-US" dirty="0"/>
              <a:t>及处理流程；</a:t>
            </a:r>
            <a:endParaRPr lang="en-US" altLang="zh-CN" dirty="0"/>
          </a:p>
          <a:p>
            <a:pPr lvl="1"/>
            <a:r>
              <a:rPr lang="zh-CN" altLang="en-US" dirty="0"/>
              <a:t>常见的几</a:t>
            </a:r>
            <a:r>
              <a:rPr lang="zh-CN" altLang="en-US" dirty="0" smtClean="0"/>
              <a:t>套负载</a:t>
            </a:r>
            <a:r>
              <a:rPr lang="zh-CN" altLang="en-US" dirty="0"/>
              <a:t>分流算法；</a:t>
            </a:r>
            <a:endParaRPr lang="en-US" altLang="zh-CN" dirty="0"/>
          </a:p>
          <a:p>
            <a:pPr lvl="1"/>
            <a:r>
              <a:rPr lang="zh-CN" altLang="en-US" dirty="0" smtClean="0"/>
              <a:t>故障转移；</a:t>
            </a:r>
            <a:endParaRPr lang="en-US" altLang="zh-CN" dirty="0"/>
          </a:p>
          <a:p>
            <a:pPr lvl="1"/>
            <a:r>
              <a:rPr lang="en-US" altLang="zh-CN" dirty="0" err="1" smtClean="0"/>
              <a:t>Sessin</a:t>
            </a:r>
            <a:r>
              <a:rPr lang="zh-CN" altLang="en-US" dirty="0"/>
              <a:t>共享机制</a:t>
            </a:r>
          </a:p>
          <a:p>
            <a:pPr lvl="1"/>
            <a:endParaRPr lang="zh-CN" altLang="en-US" dirty="0"/>
          </a:p>
        </p:txBody>
      </p:sp>
    </p:spTree>
    <p:extLst>
      <p:ext uri="{BB962C8B-B14F-4D97-AF65-F5344CB8AC3E}">
        <p14:creationId xmlns:p14="http://schemas.microsoft.com/office/powerpoint/2010/main" val="1539254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内容分发网络（</a:t>
            </a:r>
            <a:r>
              <a:rPr lang="en-US" altLang="zh-CN" dirty="0"/>
              <a:t>CDN</a:t>
            </a:r>
            <a:r>
              <a:rPr lang="zh-CN" altLang="en-US" dirty="0"/>
              <a:t>）</a:t>
            </a:r>
          </a:p>
        </p:txBody>
      </p:sp>
      <p:pic>
        <p:nvPicPr>
          <p:cNvPr id="1026" name="Picture 2" descr="http://f.hiphotos.baidu.com/baike/c%3DbaikeA1%2C10%2C95/sign=d83229e480cb39dbd5c03007b97d6c65/55e736d12f2eb9389ea637fcd4628535e4dde71191ef4fc8.jp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7200" y="3140968"/>
            <a:ext cx="8229600" cy="305917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323528" y="1652607"/>
            <a:ext cx="5112568" cy="1200329"/>
          </a:xfrm>
          <a:prstGeom prst="rect">
            <a:avLst/>
          </a:prstGeom>
        </p:spPr>
        <p:txBody>
          <a:bodyPr wrap="square">
            <a:spAutoFit/>
          </a:bodyPr>
          <a:lstStyle/>
          <a:p>
            <a:r>
              <a:rPr lang="en-US" altLang="zh-CN" dirty="0"/>
              <a:t>CDN</a:t>
            </a:r>
            <a:r>
              <a:rPr lang="zh-CN" altLang="en-US" dirty="0"/>
              <a:t>的全称是</a:t>
            </a:r>
            <a:r>
              <a:rPr lang="en-US" altLang="zh-CN" dirty="0"/>
              <a:t>Content Delivery Network</a:t>
            </a:r>
            <a:r>
              <a:rPr lang="zh-CN" altLang="en-US" dirty="0"/>
              <a:t>，即内容分发</a:t>
            </a:r>
            <a:r>
              <a:rPr lang="zh-CN" altLang="en-US" dirty="0" smtClean="0"/>
              <a:t>网络</a:t>
            </a:r>
            <a:r>
              <a:rPr lang="en-US" altLang="zh-CN" dirty="0" smtClean="0"/>
              <a:t>:</a:t>
            </a:r>
          </a:p>
          <a:p>
            <a:pPr marL="285750" indent="-285750">
              <a:buFont typeface="Arial" panose="020B0604020202020204" pitchFamily="34" charset="0"/>
              <a:buChar char="•"/>
            </a:pPr>
            <a:r>
              <a:rPr lang="zh-CN" altLang="en-US" dirty="0" smtClean="0">
                <a:solidFill>
                  <a:srgbClr val="FFFF00"/>
                </a:solidFill>
              </a:rPr>
              <a:t>在</a:t>
            </a:r>
            <a:r>
              <a:rPr lang="zh-CN" altLang="en-US" dirty="0">
                <a:solidFill>
                  <a:srgbClr val="FFFF00"/>
                </a:solidFill>
              </a:rPr>
              <a:t>网络各处放置节点</a:t>
            </a:r>
            <a:r>
              <a:rPr lang="zh-CN" altLang="en-US" dirty="0" smtClean="0">
                <a:solidFill>
                  <a:srgbClr val="FFFF00"/>
                </a:solidFill>
              </a:rPr>
              <a:t>服务器</a:t>
            </a:r>
            <a:endParaRPr lang="en-US" altLang="zh-CN" dirty="0" smtClean="0">
              <a:solidFill>
                <a:srgbClr val="FFFF00"/>
              </a:solidFill>
            </a:endParaRPr>
          </a:p>
          <a:p>
            <a:pPr marL="285750" indent="-285750">
              <a:buFont typeface="Arial" panose="020B0604020202020204" pitchFamily="34" charset="0"/>
              <a:buChar char="•"/>
            </a:pPr>
            <a:r>
              <a:rPr lang="zh-CN" altLang="en-US" dirty="0" smtClean="0">
                <a:solidFill>
                  <a:srgbClr val="FFFF00"/>
                </a:solidFill>
              </a:rPr>
              <a:t>使</a:t>
            </a:r>
            <a:r>
              <a:rPr lang="zh-CN" altLang="en-US" dirty="0">
                <a:solidFill>
                  <a:srgbClr val="FFFF00"/>
                </a:solidFill>
              </a:rPr>
              <a:t>用户可就近取得所需</a:t>
            </a:r>
            <a:r>
              <a:rPr lang="zh-CN" altLang="en-US" dirty="0" smtClean="0">
                <a:solidFill>
                  <a:srgbClr val="FFFF00"/>
                </a:solidFill>
              </a:rPr>
              <a:t>内容</a:t>
            </a:r>
            <a:endParaRPr lang="zh-CN" altLang="en-US" dirty="0"/>
          </a:p>
        </p:txBody>
      </p:sp>
      <p:sp>
        <p:nvSpPr>
          <p:cNvPr id="4" name="矩形 3"/>
          <p:cNvSpPr/>
          <p:nvPr/>
        </p:nvSpPr>
        <p:spPr>
          <a:xfrm>
            <a:off x="5951410" y="1516325"/>
            <a:ext cx="2795736" cy="1477328"/>
          </a:xfrm>
          <a:prstGeom prst="rect">
            <a:avLst/>
          </a:prstGeom>
        </p:spPr>
        <p:txBody>
          <a:bodyPr wrap="square">
            <a:spAutoFit/>
          </a:bodyPr>
          <a:lstStyle/>
          <a:p>
            <a:r>
              <a:rPr lang="en-US" altLang="zh-CN" dirty="0" smtClean="0"/>
              <a:t>CDN</a:t>
            </a:r>
            <a:r>
              <a:rPr lang="zh-CN" altLang="en-US" dirty="0" smtClean="0"/>
              <a:t>核心：</a:t>
            </a:r>
            <a:endParaRPr lang="en-US" altLang="zh-CN" dirty="0" smtClean="0"/>
          </a:p>
          <a:p>
            <a:pPr marL="285750" indent="-285750">
              <a:buFont typeface="Arial" panose="020B0604020202020204" pitchFamily="34" charset="0"/>
              <a:buChar char="•"/>
            </a:pPr>
            <a:r>
              <a:rPr lang="zh-CN" altLang="en-US" dirty="0" smtClean="0"/>
              <a:t>分布式存储</a:t>
            </a:r>
            <a:endParaRPr lang="en-US" altLang="zh-CN" dirty="0" smtClean="0"/>
          </a:p>
          <a:p>
            <a:pPr marL="285750" indent="-285750">
              <a:buFont typeface="Arial" panose="020B0604020202020204" pitchFamily="34" charset="0"/>
              <a:buChar char="•"/>
            </a:pPr>
            <a:r>
              <a:rPr lang="zh-CN" altLang="en-US" dirty="0" smtClean="0"/>
              <a:t>负载均衡</a:t>
            </a:r>
            <a:endParaRPr lang="en-US" altLang="zh-CN" dirty="0" smtClean="0"/>
          </a:p>
          <a:p>
            <a:pPr marL="285750" indent="-285750">
              <a:buFont typeface="Arial" panose="020B0604020202020204" pitchFamily="34" charset="0"/>
              <a:buChar char="•"/>
            </a:pPr>
            <a:r>
              <a:rPr lang="zh-CN" altLang="en-US" dirty="0" smtClean="0"/>
              <a:t>网络</a:t>
            </a:r>
            <a:r>
              <a:rPr lang="zh-CN" altLang="en-US" dirty="0"/>
              <a:t>请求的</a:t>
            </a:r>
            <a:r>
              <a:rPr lang="zh-CN" altLang="en-US" dirty="0" smtClean="0"/>
              <a:t>重定向</a:t>
            </a:r>
            <a:endParaRPr lang="en-US" altLang="zh-CN" dirty="0" smtClean="0"/>
          </a:p>
          <a:p>
            <a:pPr marL="285750" indent="-285750">
              <a:buFont typeface="Arial" panose="020B0604020202020204" pitchFamily="34" charset="0"/>
              <a:buChar char="•"/>
            </a:pPr>
            <a:r>
              <a:rPr lang="zh-CN" altLang="en-US" dirty="0" smtClean="0"/>
              <a:t>内容</a:t>
            </a:r>
            <a:r>
              <a:rPr lang="zh-CN" altLang="en-US" dirty="0"/>
              <a:t>管理</a:t>
            </a:r>
          </a:p>
        </p:txBody>
      </p:sp>
    </p:spTree>
    <p:extLst>
      <p:ext uri="{BB962C8B-B14F-4D97-AF65-F5344CB8AC3E}">
        <p14:creationId xmlns:p14="http://schemas.microsoft.com/office/powerpoint/2010/main" val="207963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CDN</a:t>
            </a:r>
            <a:r>
              <a:rPr lang="zh-CN" altLang="en-US" dirty="0" smtClean="0"/>
              <a:t>主要特点</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本地</a:t>
            </a:r>
            <a:r>
              <a:rPr lang="en-US" altLang="zh-CN" dirty="0"/>
              <a:t>Cache</a:t>
            </a:r>
            <a:r>
              <a:rPr lang="zh-CN" altLang="en-US" dirty="0"/>
              <a:t>加速 </a:t>
            </a:r>
            <a:endParaRPr lang="en-US" altLang="zh-CN" dirty="0" smtClean="0"/>
          </a:p>
          <a:p>
            <a:pPr lvl="1"/>
            <a:r>
              <a:rPr lang="zh-CN" altLang="en-US" dirty="0" smtClean="0"/>
              <a:t>提高</a:t>
            </a:r>
            <a:r>
              <a:rPr lang="zh-CN" altLang="en-US" dirty="0"/>
              <a:t>了企业站点（尤其含有</a:t>
            </a:r>
            <a:r>
              <a:rPr lang="zh-CN" altLang="en-US" dirty="0">
                <a:solidFill>
                  <a:srgbClr val="FFFF00"/>
                </a:solidFill>
              </a:rPr>
              <a:t>大量图片和静态页面站点）的访问速度</a:t>
            </a:r>
            <a:r>
              <a:rPr lang="zh-CN" altLang="en-US" dirty="0"/>
              <a:t>，并大大提高以上性质站点的</a:t>
            </a:r>
            <a:r>
              <a:rPr lang="zh-CN" altLang="en-US" dirty="0">
                <a:solidFill>
                  <a:srgbClr val="FFFF00"/>
                </a:solidFill>
              </a:rPr>
              <a:t>稳定性</a:t>
            </a:r>
          </a:p>
          <a:p>
            <a:r>
              <a:rPr lang="zh-CN" altLang="en-US" dirty="0" smtClean="0"/>
              <a:t>镜像</a:t>
            </a:r>
            <a:r>
              <a:rPr lang="zh-CN" altLang="en-US" dirty="0"/>
              <a:t>服务 </a:t>
            </a:r>
            <a:endParaRPr lang="en-US" altLang="zh-CN" dirty="0" smtClean="0"/>
          </a:p>
          <a:p>
            <a:pPr lvl="1"/>
            <a:r>
              <a:rPr lang="zh-CN" altLang="en-US" dirty="0" smtClean="0"/>
              <a:t>消除</a:t>
            </a:r>
            <a:r>
              <a:rPr lang="zh-CN" altLang="en-US" dirty="0"/>
              <a:t>了不同运营商之间互联的瓶颈造成的影响，实现了</a:t>
            </a:r>
            <a:r>
              <a:rPr lang="zh-CN" altLang="en-US" dirty="0">
                <a:solidFill>
                  <a:srgbClr val="FFFF00"/>
                </a:solidFill>
              </a:rPr>
              <a:t>跨运营商的网络加速</a:t>
            </a:r>
            <a:r>
              <a:rPr lang="zh-CN" altLang="en-US" dirty="0"/>
              <a:t>，保证不同网络中的用户都能得到良好的访问质量。</a:t>
            </a:r>
          </a:p>
          <a:p>
            <a:r>
              <a:rPr lang="zh-CN" altLang="en-US" dirty="0" smtClean="0"/>
              <a:t>远程加速</a:t>
            </a:r>
            <a:endParaRPr lang="en-US" altLang="zh-CN" dirty="0" smtClean="0"/>
          </a:p>
          <a:p>
            <a:pPr lvl="1"/>
            <a:r>
              <a:rPr lang="zh-CN" altLang="en-US" dirty="0" smtClean="0"/>
              <a:t>远程访问</a:t>
            </a:r>
            <a:r>
              <a:rPr lang="zh-CN" altLang="en-US" dirty="0"/>
              <a:t>用户根据</a:t>
            </a:r>
            <a:r>
              <a:rPr lang="en-US" altLang="zh-CN" dirty="0"/>
              <a:t>DNS</a:t>
            </a:r>
            <a:r>
              <a:rPr lang="zh-CN" altLang="en-US" dirty="0"/>
              <a:t>负载均衡技术</a:t>
            </a:r>
            <a:r>
              <a:rPr lang="zh-CN" altLang="en-US" dirty="0">
                <a:solidFill>
                  <a:srgbClr val="FFFF00"/>
                </a:solidFill>
              </a:rPr>
              <a:t>智能自动选择</a:t>
            </a:r>
            <a:r>
              <a:rPr lang="en-US" altLang="zh-CN" dirty="0">
                <a:solidFill>
                  <a:srgbClr val="FFFF00"/>
                </a:solidFill>
              </a:rPr>
              <a:t>Cache</a:t>
            </a:r>
            <a:r>
              <a:rPr lang="zh-CN" altLang="en-US" dirty="0">
                <a:solidFill>
                  <a:srgbClr val="FFFF00"/>
                </a:solidFill>
              </a:rPr>
              <a:t>服务器</a:t>
            </a:r>
            <a:r>
              <a:rPr lang="zh-CN" altLang="en-US" dirty="0"/>
              <a:t>，选择最快的</a:t>
            </a:r>
            <a:r>
              <a:rPr lang="en-US" altLang="zh-CN" dirty="0"/>
              <a:t>Cache</a:t>
            </a:r>
            <a:r>
              <a:rPr lang="zh-CN" altLang="en-US" dirty="0"/>
              <a:t>服务器，加快远程访问的速度</a:t>
            </a:r>
          </a:p>
          <a:p>
            <a:r>
              <a:rPr lang="zh-CN" altLang="en-US" dirty="0" smtClean="0"/>
              <a:t>带宽</a:t>
            </a:r>
            <a:r>
              <a:rPr lang="zh-CN" altLang="en-US" dirty="0"/>
              <a:t>优化 </a:t>
            </a:r>
            <a:endParaRPr lang="en-US" altLang="zh-CN" dirty="0" smtClean="0"/>
          </a:p>
          <a:p>
            <a:pPr lvl="1"/>
            <a:r>
              <a:rPr lang="zh-CN" altLang="en-US" dirty="0" smtClean="0"/>
              <a:t>自动</a:t>
            </a:r>
            <a:r>
              <a:rPr lang="zh-CN" altLang="en-US" dirty="0"/>
              <a:t>生成服务器的远程</a:t>
            </a:r>
            <a:r>
              <a:rPr lang="en-US" altLang="zh-CN" dirty="0"/>
              <a:t>Mirror</a:t>
            </a:r>
            <a:r>
              <a:rPr lang="zh-CN" altLang="en-US" dirty="0"/>
              <a:t>（镜像）</a:t>
            </a:r>
            <a:r>
              <a:rPr lang="en-US" altLang="zh-CN" dirty="0"/>
              <a:t>cache</a:t>
            </a:r>
            <a:r>
              <a:rPr lang="zh-CN" altLang="en-US" dirty="0"/>
              <a:t>服务器，远程用户访问时从</a:t>
            </a:r>
            <a:r>
              <a:rPr lang="en-US" altLang="zh-CN" dirty="0"/>
              <a:t>cache</a:t>
            </a:r>
            <a:r>
              <a:rPr lang="zh-CN" altLang="en-US" dirty="0"/>
              <a:t>服务器上读取数据，减少远程访问的带宽、分担网络流量、减轻原站点</a:t>
            </a:r>
            <a:r>
              <a:rPr lang="en-US" altLang="zh-CN" dirty="0"/>
              <a:t>WEB</a:t>
            </a:r>
            <a:r>
              <a:rPr lang="zh-CN" altLang="en-US" dirty="0"/>
              <a:t>服务器负载等功能。</a:t>
            </a:r>
          </a:p>
          <a:p>
            <a:r>
              <a:rPr lang="zh-CN" altLang="en-US" dirty="0" smtClean="0"/>
              <a:t>集群</a:t>
            </a:r>
            <a:r>
              <a:rPr lang="zh-CN" altLang="en-US" dirty="0"/>
              <a:t>抗攻击 </a:t>
            </a:r>
            <a:endParaRPr lang="en-US" altLang="zh-CN" dirty="0" smtClean="0"/>
          </a:p>
          <a:p>
            <a:pPr lvl="1"/>
            <a:r>
              <a:rPr lang="zh-CN" altLang="en-US" dirty="0" smtClean="0"/>
              <a:t>广泛</a:t>
            </a:r>
            <a:r>
              <a:rPr lang="zh-CN" altLang="en-US" dirty="0"/>
              <a:t>分布的</a:t>
            </a:r>
            <a:r>
              <a:rPr lang="en-US" altLang="zh-CN" dirty="0"/>
              <a:t>CDN</a:t>
            </a:r>
            <a:r>
              <a:rPr lang="zh-CN" altLang="en-US" dirty="0"/>
              <a:t>节点加上节点之间的智能冗余机制，可以有效地预防黑客入侵以及降低各种</a:t>
            </a:r>
            <a:r>
              <a:rPr lang="en-US" altLang="zh-CN" dirty="0" err="1"/>
              <a:t>D.D.o.S</a:t>
            </a:r>
            <a:r>
              <a:rPr lang="zh-CN" altLang="en-US" dirty="0"/>
              <a:t>攻击对网站的影响，同时保证较好的服务质量 。</a:t>
            </a:r>
          </a:p>
        </p:txBody>
      </p:sp>
    </p:spTree>
    <p:extLst>
      <p:ext uri="{BB962C8B-B14F-4D97-AF65-F5344CB8AC3E}">
        <p14:creationId xmlns:p14="http://schemas.microsoft.com/office/powerpoint/2010/main" val="3934901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内容分发网络（</a:t>
            </a:r>
            <a:r>
              <a:rPr lang="en-US" altLang="zh-CN" dirty="0"/>
              <a:t>CDN</a:t>
            </a:r>
            <a:r>
              <a:rPr lang="zh-CN" altLang="en-US" dirty="0"/>
              <a:t>）</a:t>
            </a:r>
          </a:p>
        </p:txBody>
      </p:sp>
      <p:sp>
        <p:nvSpPr>
          <p:cNvPr id="3" name="内容占位符 2"/>
          <p:cNvSpPr>
            <a:spLocks noGrp="1"/>
          </p:cNvSpPr>
          <p:nvPr>
            <p:ph idx="1"/>
          </p:nvPr>
        </p:nvSpPr>
        <p:spPr/>
        <p:txBody>
          <a:bodyPr>
            <a:normAutofit fontScale="92500" lnSpcReduction="10000"/>
          </a:bodyPr>
          <a:lstStyle/>
          <a:p>
            <a:r>
              <a:rPr lang="zh-CN" altLang="en-US" dirty="0"/>
              <a:t>静态</a:t>
            </a:r>
            <a:r>
              <a:rPr lang="zh-CN" altLang="en-US" dirty="0" smtClean="0"/>
              <a:t>加速</a:t>
            </a:r>
            <a:endParaRPr lang="en-US" altLang="zh-CN" dirty="0" smtClean="0"/>
          </a:p>
          <a:p>
            <a:pPr lvl="1"/>
            <a:r>
              <a:rPr lang="en-US" altLang="zh-CN" dirty="0" err="1" smtClean="0"/>
              <a:t>css</a:t>
            </a:r>
            <a:r>
              <a:rPr lang="zh-CN" altLang="en-US" dirty="0"/>
              <a:t>、</a:t>
            </a:r>
            <a:r>
              <a:rPr lang="en-US" altLang="zh-CN" dirty="0" err="1" smtClean="0"/>
              <a:t>js</a:t>
            </a:r>
            <a:r>
              <a:rPr lang="zh-CN" altLang="en-US" dirty="0" smtClean="0"/>
              <a:t>、图片缓存</a:t>
            </a:r>
            <a:endParaRPr lang="en-US" altLang="zh-CN" dirty="0" smtClean="0"/>
          </a:p>
          <a:p>
            <a:r>
              <a:rPr lang="zh-CN" altLang="en-US" dirty="0"/>
              <a:t>动态</a:t>
            </a:r>
            <a:r>
              <a:rPr lang="zh-CN" altLang="en-US" dirty="0" smtClean="0"/>
              <a:t>加速</a:t>
            </a:r>
            <a:endParaRPr lang="en-US" altLang="zh-CN" dirty="0" smtClean="0"/>
          </a:p>
          <a:p>
            <a:pPr lvl="1"/>
            <a:r>
              <a:rPr lang="en-US" altLang="zh-CN" dirty="0"/>
              <a:t>HTTP</a:t>
            </a:r>
            <a:r>
              <a:rPr lang="zh-CN" altLang="en-US" dirty="0"/>
              <a:t>预</a:t>
            </a:r>
            <a:r>
              <a:rPr lang="zh-CN" altLang="en-US" dirty="0" smtClean="0"/>
              <a:t>载</a:t>
            </a:r>
            <a:r>
              <a:rPr lang="en-US" altLang="zh-CN" dirty="0" smtClean="0"/>
              <a:t>(</a:t>
            </a:r>
            <a:r>
              <a:rPr lang="en-US" altLang="zh-CN" dirty="0" err="1" smtClean="0"/>
              <a:t>css</a:t>
            </a:r>
            <a:r>
              <a:rPr lang="zh-CN" altLang="en-US" dirty="0" smtClean="0"/>
              <a:t>、</a:t>
            </a:r>
            <a:r>
              <a:rPr lang="en-US" altLang="zh-CN" dirty="0" err="1" smtClean="0"/>
              <a:t>js</a:t>
            </a:r>
            <a:r>
              <a:rPr lang="zh-CN" altLang="en-US" dirty="0" smtClean="0"/>
              <a:t>、图片</a:t>
            </a:r>
            <a:r>
              <a:rPr lang="en-US" altLang="zh-CN" dirty="0" smtClean="0"/>
              <a:t>)</a:t>
            </a:r>
            <a:endParaRPr lang="en-US" altLang="zh-CN" dirty="0"/>
          </a:p>
          <a:p>
            <a:pPr lvl="1"/>
            <a:r>
              <a:rPr lang="zh-CN" altLang="en-US" dirty="0"/>
              <a:t>传输控制协议（</a:t>
            </a:r>
            <a:r>
              <a:rPr lang="en-US" altLang="zh-CN" dirty="0"/>
              <a:t>TCP</a:t>
            </a:r>
            <a:r>
              <a:rPr lang="zh-CN" altLang="en-US" dirty="0"/>
              <a:t>）优化</a:t>
            </a:r>
          </a:p>
          <a:p>
            <a:pPr lvl="1"/>
            <a:r>
              <a:rPr lang="zh-CN" altLang="en-US" dirty="0" smtClean="0"/>
              <a:t>智能路由</a:t>
            </a:r>
            <a:endParaRPr lang="en-US" altLang="zh-CN" dirty="0" smtClean="0"/>
          </a:p>
          <a:p>
            <a:pPr lvl="2"/>
            <a:r>
              <a:rPr lang="zh-CN" altLang="en-US" dirty="0" smtClean="0"/>
              <a:t>改进的</a:t>
            </a:r>
            <a:r>
              <a:rPr lang="en-US" altLang="zh-CN" dirty="0" smtClean="0"/>
              <a:t>DNS</a:t>
            </a:r>
            <a:r>
              <a:rPr lang="zh-CN" altLang="en-US" dirty="0" smtClean="0"/>
              <a:t>。</a:t>
            </a:r>
            <a:endParaRPr lang="en-US" altLang="zh-CN" dirty="0" smtClean="0"/>
          </a:p>
          <a:p>
            <a:pPr lvl="2"/>
            <a:r>
              <a:rPr lang="zh-CN" altLang="en-US" dirty="0" smtClean="0"/>
              <a:t>能知道服务器的响应速度，把请求分流到离用户最近的，影响最快的节点上。</a:t>
            </a:r>
            <a:endParaRPr lang="zh-CN" altLang="en-US" dirty="0"/>
          </a:p>
          <a:p>
            <a:pPr lvl="1"/>
            <a:r>
              <a:rPr lang="zh-CN" altLang="en-US" dirty="0" smtClean="0"/>
              <a:t>更大的带宽资源，网站遇到流量突发情况时，能分流。</a:t>
            </a:r>
            <a:endParaRPr lang="en-US" altLang="zh-CN" dirty="0" smtClean="0"/>
          </a:p>
          <a:p>
            <a:pPr lvl="1"/>
            <a:r>
              <a:rPr lang="zh-CN" altLang="en-US" dirty="0"/>
              <a:t>由节点代替源服务器，隐藏源网站</a:t>
            </a:r>
            <a:r>
              <a:rPr lang="en-US" altLang="zh-CN" dirty="0"/>
              <a:t>IP</a:t>
            </a:r>
            <a:r>
              <a:rPr lang="zh-CN" altLang="en-US" dirty="0"/>
              <a:t>，降低网络攻击对网站的影响，提高网站的安全性。</a:t>
            </a:r>
            <a:endParaRPr lang="en-US" altLang="zh-CN" dirty="0" smtClean="0"/>
          </a:p>
          <a:p>
            <a:pPr lvl="1"/>
            <a:endParaRPr lang="zh-CN" altLang="en-US" dirty="0"/>
          </a:p>
        </p:txBody>
      </p:sp>
      <p:pic>
        <p:nvPicPr>
          <p:cNvPr id="2050" name="Picture 2" descr="n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580069"/>
            <a:ext cx="6264696" cy="46985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labs.chinamobile.com/upload/superblog_590/27/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7599" y="1518277"/>
            <a:ext cx="6348842" cy="476163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617074"/>
            <a:ext cx="5904656" cy="4670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descr="http://blog.chinaunix.net/attachment/201108/7/8478708_1312676170JL0y.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1622956"/>
            <a:ext cx="6408712" cy="4384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08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anim calcmode="lin" valueType="num">
                                      <p:cBhvr>
                                        <p:cTn id="8" dur="1000" fill="hold"/>
                                        <p:tgtEl>
                                          <p:spTgt spid="2053"/>
                                        </p:tgtEl>
                                        <p:attrNameLst>
                                          <p:attrName>ppt_x</p:attrName>
                                        </p:attrNameLst>
                                      </p:cBhvr>
                                      <p:tavLst>
                                        <p:tav tm="0">
                                          <p:val>
                                            <p:strVal val="#ppt_x"/>
                                          </p:val>
                                        </p:tav>
                                        <p:tav tm="100000">
                                          <p:val>
                                            <p:strVal val="#ppt_x"/>
                                          </p:val>
                                        </p:tav>
                                      </p:tavLst>
                                    </p:anim>
                                    <p:anim calcmode="lin" valueType="num">
                                      <p:cBhvr>
                                        <p:cTn id="9" dur="1000" fill="hold"/>
                                        <p:tgtEl>
                                          <p:spTgt spid="205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2053"/>
                                        </p:tgtEl>
                                      </p:cBhvr>
                                    </p:animEffect>
                                    <p:anim calcmode="lin" valueType="num">
                                      <p:cBhvr>
                                        <p:cTn id="14" dur="1000"/>
                                        <p:tgtEl>
                                          <p:spTgt spid="2053"/>
                                        </p:tgtEl>
                                        <p:attrNameLst>
                                          <p:attrName>ppt_x</p:attrName>
                                        </p:attrNameLst>
                                      </p:cBhvr>
                                      <p:tavLst>
                                        <p:tav tm="0">
                                          <p:val>
                                            <p:strVal val="ppt_x"/>
                                          </p:val>
                                        </p:tav>
                                        <p:tav tm="100000">
                                          <p:val>
                                            <p:strVal val="ppt_x"/>
                                          </p:val>
                                        </p:tav>
                                      </p:tavLst>
                                    </p:anim>
                                    <p:anim calcmode="lin" valueType="num">
                                      <p:cBhvr>
                                        <p:cTn id="15" dur="1000"/>
                                        <p:tgtEl>
                                          <p:spTgt spid="2053"/>
                                        </p:tgtEl>
                                        <p:attrNameLst>
                                          <p:attrName>ppt_y</p:attrName>
                                        </p:attrNameLst>
                                      </p:cBhvr>
                                      <p:tavLst>
                                        <p:tav tm="0">
                                          <p:val>
                                            <p:strVal val="ppt_y"/>
                                          </p:val>
                                        </p:tav>
                                        <p:tav tm="100000">
                                          <p:val>
                                            <p:strVal val="ppt_y+.1"/>
                                          </p:val>
                                        </p:tav>
                                      </p:tavLst>
                                    </p:anim>
                                    <p:set>
                                      <p:cBhvr>
                                        <p:cTn id="16" dur="1" fill="hold">
                                          <p:stCondLst>
                                            <p:cond delay="999"/>
                                          </p:stCondLst>
                                        </p:cTn>
                                        <p:tgtEl>
                                          <p:spTgt spid="205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5"/>
                                        </p:tgtEl>
                                        <p:attrNameLst>
                                          <p:attrName>style.visibility</p:attrName>
                                        </p:attrNameLst>
                                      </p:cBhvr>
                                      <p:to>
                                        <p:strVal val="visible"/>
                                      </p:to>
                                    </p:set>
                                    <p:animEffect transition="in" filter="fade">
                                      <p:cBhvr>
                                        <p:cTn id="21" dur="1000"/>
                                        <p:tgtEl>
                                          <p:spTgt spid="2055"/>
                                        </p:tgtEl>
                                      </p:cBhvr>
                                    </p:animEffect>
                                    <p:anim calcmode="lin" valueType="num">
                                      <p:cBhvr>
                                        <p:cTn id="22" dur="1000" fill="hold"/>
                                        <p:tgtEl>
                                          <p:spTgt spid="2055"/>
                                        </p:tgtEl>
                                        <p:attrNameLst>
                                          <p:attrName>ppt_x</p:attrName>
                                        </p:attrNameLst>
                                      </p:cBhvr>
                                      <p:tavLst>
                                        <p:tav tm="0">
                                          <p:val>
                                            <p:strVal val="#ppt_x"/>
                                          </p:val>
                                        </p:tav>
                                        <p:tav tm="100000">
                                          <p:val>
                                            <p:strVal val="#ppt_x"/>
                                          </p:val>
                                        </p:tav>
                                      </p:tavLst>
                                    </p:anim>
                                    <p:anim calcmode="lin" valueType="num">
                                      <p:cBhvr>
                                        <p:cTn id="23" dur="1000" fill="hold"/>
                                        <p:tgtEl>
                                          <p:spTgt spid="20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1000"/>
                                        <p:tgtEl>
                                          <p:spTgt spid="2055"/>
                                        </p:tgtEl>
                                      </p:cBhvr>
                                    </p:animEffect>
                                    <p:anim calcmode="lin" valueType="num">
                                      <p:cBhvr>
                                        <p:cTn id="28" dur="1000"/>
                                        <p:tgtEl>
                                          <p:spTgt spid="2055"/>
                                        </p:tgtEl>
                                        <p:attrNameLst>
                                          <p:attrName>ppt_x</p:attrName>
                                        </p:attrNameLst>
                                      </p:cBhvr>
                                      <p:tavLst>
                                        <p:tav tm="0">
                                          <p:val>
                                            <p:strVal val="ppt_x"/>
                                          </p:val>
                                        </p:tav>
                                        <p:tav tm="100000">
                                          <p:val>
                                            <p:strVal val="ppt_x"/>
                                          </p:val>
                                        </p:tav>
                                      </p:tavLst>
                                    </p:anim>
                                    <p:anim calcmode="lin" valueType="num">
                                      <p:cBhvr>
                                        <p:cTn id="29" dur="1000"/>
                                        <p:tgtEl>
                                          <p:spTgt spid="2055"/>
                                        </p:tgtEl>
                                        <p:attrNameLst>
                                          <p:attrName>ppt_y</p:attrName>
                                        </p:attrNameLst>
                                      </p:cBhvr>
                                      <p:tavLst>
                                        <p:tav tm="0">
                                          <p:val>
                                            <p:strVal val="ppt_y"/>
                                          </p:val>
                                        </p:tav>
                                        <p:tav tm="100000">
                                          <p:val>
                                            <p:strVal val="ppt_y+.1"/>
                                          </p:val>
                                        </p:tav>
                                      </p:tavLst>
                                    </p:anim>
                                    <p:set>
                                      <p:cBhvr>
                                        <p:cTn id="30" dur="1" fill="hold">
                                          <p:stCondLst>
                                            <p:cond delay="999"/>
                                          </p:stCondLst>
                                        </p:cTn>
                                        <p:tgtEl>
                                          <p:spTgt spid="205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fade">
                                      <p:cBhvr>
                                        <p:cTn id="35" dur="1000"/>
                                        <p:tgtEl>
                                          <p:spTgt spid="2050"/>
                                        </p:tgtEl>
                                      </p:cBhvr>
                                    </p:animEffect>
                                    <p:anim calcmode="lin" valueType="num">
                                      <p:cBhvr>
                                        <p:cTn id="36" dur="1000" fill="hold"/>
                                        <p:tgtEl>
                                          <p:spTgt spid="2050"/>
                                        </p:tgtEl>
                                        <p:attrNameLst>
                                          <p:attrName>ppt_x</p:attrName>
                                        </p:attrNameLst>
                                      </p:cBhvr>
                                      <p:tavLst>
                                        <p:tav tm="0">
                                          <p:val>
                                            <p:strVal val="#ppt_x"/>
                                          </p:val>
                                        </p:tav>
                                        <p:tav tm="100000">
                                          <p:val>
                                            <p:strVal val="#ppt_x"/>
                                          </p:val>
                                        </p:tav>
                                      </p:tavLst>
                                    </p:anim>
                                    <p:anim calcmode="lin" valueType="num">
                                      <p:cBhvr>
                                        <p:cTn id="37"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nodeType="clickEffect">
                                  <p:stCondLst>
                                    <p:cond delay="0"/>
                                  </p:stCondLst>
                                  <p:childTnLst>
                                    <p:animEffect transition="out" filter="fade">
                                      <p:cBhvr>
                                        <p:cTn id="41" dur="1000"/>
                                        <p:tgtEl>
                                          <p:spTgt spid="2050"/>
                                        </p:tgtEl>
                                      </p:cBhvr>
                                    </p:animEffect>
                                    <p:anim calcmode="lin" valueType="num">
                                      <p:cBhvr>
                                        <p:cTn id="42" dur="1000"/>
                                        <p:tgtEl>
                                          <p:spTgt spid="2050"/>
                                        </p:tgtEl>
                                        <p:attrNameLst>
                                          <p:attrName>ppt_x</p:attrName>
                                        </p:attrNameLst>
                                      </p:cBhvr>
                                      <p:tavLst>
                                        <p:tav tm="0">
                                          <p:val>
                                            <p:strVal val="ppt_x"/>
                                          </p:val>
                                        </p:tav>
                                        <p:tav tm="100000">
                                          <p:val>
                                            <p:strVal val="ppt_x"/>
                                          </p:val>
                                        </p:tav>
                                      </p:tavLst>
                                    </p:anim>
                                    <p:anim calcmode="lin" valueType="num">
                                      <p:cBhvr>
                                        <p:cTn id="43" dur="1000"/>
                                        <p:tgtEl>
                                          <p:spTgt spid="2050"/>
                                        </p:tgtEl>
                                        <p:attrNameLst>
                                          <p:attrName>ppt_y</p:attrName>
                                        </p:attrNameLst>
                                      </p:cBhvr>
                                      <p:tavLst>
                                        <p:tav tm="0">
                                          <p:val>
                                            <p:strVal val="ppt_y"/>
                                          </p:val>
                                        </p:tav>
                                        <p:tav tm="100000">
                                          <p:val>
                                            <p:strVal val="ppt_y+.1"/>
                                          </p:val>
                                        </p:tav>
                                      </p:tavLst>
                                    </p:anim>
                                    <p:set>
                                      <p:cBhvr>
                                        <p:cTn id="44" dur="1" fill="hold">
                                          <p:stCondLst>
                                            <p:cond delay="999"/>
                                          </p:stCondLst>
                                        </p:cTn>
                                        <p:tgtEl>
                                          <p:spTgt spid="205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52"/>
                                        </p:tgtEl>
                                        <p:attrNameLst>
                                          <p:attrName>style.visibility</p:attrName>
                                        </p:attrNameLst>
                                      </p:cBhvr>
                                      <p:to>
                                        <p:strVal val="visible"/>
                                      </p:to>
                                    </p:set>
                                    <p:animEffect transition="in" filter="fade">
                                      <p:cBhvr>
                                        <p:cTn id="49" dur="1000"/>
                                        <p:tgtEl>
                                          <p:spTgt spid="2052"/>
                                        </p:tgtEl>
                                      </p:cBhvr>
                                    </p:animEffect>
                                    <p:anim calcmode="lin" valueType="num">
                                      <p:cBhvr>
                                        <p:cTn id="50" dur="1000" fill="hold"/>
                                        <p:tgtEl>
                                          <p:spTgt spid="2052"/>
                                        </p:tgtEl>
                                        <p:attrNameLst>
                                          <p:attrName>ppt_x</p:attrName>
                                        </p:attrNameLst>
                                      </p:cBhvr>
                                      <p:tavLst>
                                        <p:tav tm="0">
                                          <p:val>
                                            <p:strVal val="#ppt_x"/>
                                          </p:val>
                                        </p:tav>
                                        <p:tav tm="100000">
                                          <p:val>
                                            <p:strVal val="#ppt_x"/>
                                          </p:val>
                                        </p:tav>
                                      </p:tavLst>
                                    </p:anim>
                                    <p:anim calcmode="lin" valueType="num">
                                      <p:cBhvr>
                                        <p:cTn id="51"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nodeType="clickEffect">
                                  <p:stCondLst>
                                    <p:cond delay="0"/>
                                  </p:stCondLst>
                                  <p:childTnLst>
                                    <p:animEffect transition="out" filter="fade">
                                      <p:cBhvr>
                                        <p:cTn id="55" dur="1000"/>
                                        <p:tgtEl>
                                          <p:spTgt spid="2052"/>
                                        </p:tgtEl>
                                      </p:cBhvr>
                                    </p:animEffect>
                                    <p:anim calcmode="lin" valueType="num">
                                      <p:cBhvr>
                                        <p:cTn id="56" dur="1000"/>
                                        <p:tgtEl>
                                          <p:spTgt spid="2052"/>
                                        </p:tgtEl>
                                        <p:attrNameLst>
                                          <p:attrName>ppt_x</p:attrName>
                                        </p:attrNameLst>
                                      </p:cBhvr>
                                      <p:tavLst>
                                        <p:tav tm="0">
                                          <p:val>
                                            <p:strVal val="ppt_x"/>
                                          </p:val>
                                        </p:tav>
                                        <p:tav tm="100000">
                                          <p:val>
                                            <p:strVal val="ppt_x"/>
                                          </p:val>
                                        </p:tav>
                                      </p:tavLst>
                                    </p:anim>
                                    <p:anim calcmode="lin" valueType="num">
                                      <p:cBhvr>
                                        <p:cTn id="57" dur="1000"/>
                                        <p:tgtEl>
                                          <p:spTgt spid="2052"/>
                                        </p:tgtEl>
                                        <p:attrNameLst>
                                          <p:attrName>ppt_y</p:attrName>
                                        </p:attrNameLst>
                                      </p:cBhvr>
                                      <p:tavLst>
                                        <p:tav tm="0">
                                          <p:val>
                                            <p:strVal val="ppt_y"/>
                                          </p:val>
                                        </p:tav>
                                        <p:tav tm="100000">
                                          <p:val>
                                            <p:strVal val="ppt_y+.1"/>
                                          </p:val>
                                        </p:tav>
                                      </p:tavLst>
                                    </p:anim>
                                    <p:set>
                                      <p:cBhvr>
                                        <p:cTn id="58" dur="1" fill="hold">
                                          <p:stCondLst>
                                            <p:cond delay="999"/>
                                          </p:stCondLst>
                                        </p:cTn>
                                        <p:tgtEl>
                                          <p:spTgt spid="20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系统加速</a:t>
            </a:r>
            <a:endParaRPr lang="zh-CN" altLang="en-US" dirty="0"/>
          </a:p>
        </p:txBody>
      </p:sp>
      <p:sp>
        <p:nvSpPr>
          <p:cNvPr id="3" name="内容占位符 2"/>
          <p:cNvSpPr>
            <a:spLocks noGrp="1"/>
          </p:cNvSpPr>
          <p:nvPr>
            <p:ph idx="1"/>
          </p:nvPr>
        </p:nvSpPr>
        <p:spPr/>
        <p:txBody>
          <a:bodyPr/>
          <a:lstStyle/>
          <a:p>
            <a:r>
              <a:rPr lang="en-US" altLang="zh-CN" dirty="0" smtClean="0"/>
              <a:t>SSL</a:t>
            </a:r>
            <a:r>
              <a:rPr lang="zh-CN" altLang="en-US" dirty="0" smtClean="0"/>
              <a:t>加速</a:t>
            </a:r>
            <a:endParaRPr lang="en-US" altLang="zh-CN" dirty="0" smtClean="0"/>
          </a:p>
          <a:p>
            <a:r>
              <a:rPr lang="en-US" altLang="zh-CN" dirty="0" smtClean="0"/>
              <a:t>HTTP</a:t>
            </a:r>
            <a:r>
              <a:rPr lang="zh-CN" altLang="en-US" dirty="0" smtClean="0"/>
              <a:t>压缩</a:t>
            </a:r>
            <a:endParaRPr lang="en-US" altLang="zh-CN" dirty="0" smtClean="0"/>
          </a:p>
          <a:p>
            <a:pPr lvl="1"/>
            <a:r>
              <a:rPr lang="zh-CN" altLang="en-US"/>
              <a:t>压缩的最大好处就是降低了网络传输的数据量，从而提高客户端浏览器的访问速度。</a:t>
            </a:r>
            <a:endParaRPr lang="en-US" altLang="zh-CN" dirty="0" smtClean="0"/>
          </a:p>
          <a:p>
            <a:r>
              <a:rPr lang="zh-CN" altLang="en-US" dirty="0" smtClean="0"/>
              <a:t>连接复用</a:t>
            </a:r>
            <a:endParaRPr lang="en-US" altLang="zh-CN" dirty="0" smtClean="0"/>
          </a:p>
          <a:p>
            <a:r>
              <a:rPr lang="en-US" altLang="zh-CN" dirty="0" smtClean="0"/>
              <a:t>TCP</a:t>
            </a:r>
            <a:r>
              <a:rPr lang="zh-CN" altLang="en-US" dirty="0" smtClean="0"/>
              <a:t>缓存</a:t>
            </a:r>
            <a:endParaRPr lang="zh-CN" altLang="en-US" dirty="0"/>
          </a:p>
        </p:txBody>
      </p:sp>
    </p:spTree>
    <p:extLst>
      <p:ext uri="{BB962C8B-B14F-4D97-AF65-F5344CB8AC3E}">
        <p14:creationId xmlns:p14="http://schemas.microsoft.com/office/powerpoint/2010/main" val="4115066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负载均衡的三要素</a:t>
            </a:r>
            <a:endParaRPr lang="zh-CN" altLang="en-US" dirty="0"/>
          </a:p>
        </p:txBody>
      </p:sp>
      <p:sp>
        <p:nvSpPr>
          <p:cNvPr id="3" name="内容占位符 2"/>
          <p:cNvSpPr>
            <a:spLocks noGrp="1"/>
          </p:cNvSpPr>
          <p:nvPr>
            <p:ph idx="1"/>
          </p:nvPr>
        </p:nvSpPr>
        <p:spPr/>
        <p:txBody>
          <a:bodyPr/>
          <a:lstStyle/>
          <a:p>
            <a:r>
              <a:rPr lang="zh-CN" altLang="en-US" dirty="0" smtClean="0"/>
              <a:t>负载分发策略；</a:t>
            </a:r>
            <a:endParaRPr lang="en-US" altLang="zh-CN" dirty="0" smtClean="0"/>
          </a:p>
          <a:p>
            <a:endParaRPr lang="en-US" altLang="zh-CN" dirty="0" smtClean="0"/>
          </a:p>
          <a:p>
            <a:r>
              <a:rPr lang="zh-CN" altLang="en-US" dirty="0" smtClean="0"/>
              <a:t>故障转移（服务器健康监控）</a:t>
            </a:r>
            <a:endParaRPr lang="en-US" altLang="zh-CN" dirty="0" smtClean="0"/>
          </a:p>
          <a:p>
            <a:endParaRPr lang="en-US" altLang="zh-CN" dirty="0" smtClean="0"/>
          </a:p>
          <a:p>
            <a:r>
              <a:rPr lang="zh-CN" altLang="en-US" dirty="0" smtClean="0"/>
              <a:t>会话保持（</a:t>
            </a:r>
            <a:r>
              <a:rPr lang="en-US" altLang="zh-CN" dirty="0" smtClean="0"/>
              <a:t>Session</a:t>
            </a:r>
            <a:r>
              <a:rPr lang="zh-CN" altLang="en-US" dirty="0" smtClean="0"/>
              <a:t>共享）</a:t>
            </a:r>
            <a:endParaRPr lang="zh-CN" altLang="en-US" dirty="0"/>
          </a:p>
        </p:txBody>
      </p:sp>
    </p:spTree>
    <p:extLst>
      <p:ext uri="{BB962C8B-B14F-4D97-AF65-F5344CB8AC3E}">
        <p14:creationId xmlns:p14="http://schemas.microsoft.com/office/powerpoint/2010/main" val="704865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Nginx</a:t>
            </a:r>
            <a:r>
              <a:rPr lang="en-US" altLang="zh-CN" dirty="0" smtClean="0"/>
              <a:t> </a:t>
            </a:r>
            <a:r>
              <a:rPr lang="zh-CN" altLang="en-US" dirty="0" smtClean="0"/>
              <a:t>负载均衡介绍</a:t>
            </a:r>
            <a:endParaRPr lang="zh-CN" altLang="en-US" dirty="0"/>
          </a:p>
        </p:txBody>
      </p:sp>
      <p:sp>
        <p:nvSpPr>
          <p:cNvPr id="3" name="内容占位符 2"/>
          <p:cNvSpPr>
            <a:spLocks noGrp="1"/>
          </p:cNvSpPr>
          <p:nvPr>
            <p:ph idx="1"/>
          </p:nvPr>
        </p:nvSpPr>
        <p:spPr/>
        <p:txBody>
          <a:bodyPr/>
          <a:lstStyle/>
          <a:p>
            <a:r>
              <a:rPr lang="en-US" altLang="zh-CN" dirty="0" err="1" smtClean="0"/>
              <a:t>Nginx</a:t>
            </a:r>
            <a:r>
              <a:rPr lang="zh-CN" altLang="en-US" dirty="0" smtClean="0"/>
              <a:t>简单介绍：</a:t>
            </a:r>
            <a:endParaRPr lang="en-US" altLang="zh-CN" dirty="0" smtClean="0"/>
          </a:p>
          <a:p>
            <a:pPr lvl="1"/>
            <a:r>
              <a:rPr lang="zh-CN" altLang="en-US" dirty="0" smtClean="0"/>
              <a:t>处理能力数据</a:t>
            </a:r>
            <a:endParaRPr lang="en-US" altLang="zh-CN" dirty="0" smtClean="0"/>
          </a:p>
          <a:p>
            <a:pPr lvl="1"/>
            <a:r>
              <a:rPr lang="zh-CN" altLang="en-US" dirty="0" smtClean="0"/>
              <a:t>模块及处理流程；</a:t>
            </a:r>
            <a:endParaRPr lang="en-US" altLang="zh-CN" dirty="0" smtClean="0"/>
          </a:p>
          <a:p>
            <a:r>
              <a:rPr lang="zh-CN" altLang="en-US" dirty="0" smtClean="0"/>
              <a:t>常见的几套</a:t>
            </a:r>
            <a:r>
              <a:rPr lang="en-US" altLang="zh-CN" dirty="0" err="1" smtClean="0"/>
              <a:t>Nginx</a:t>
            </a:r>
            <a:r>
              <a:rPr lang="zh-CN" altLang="en-US" dirty="0" smtClean="0"/>
              <a:t>负载分流算法；</a:t>
            </a:r>
            <a:endParaRPr lang="en-US" altLang="zh-CN" dirty="0" smtClean="0"/>
          </a:p>
          <a:p>
            <a:r>
              <a:rPr lang="en-US" altLang="zh-CN" dirty="0" err="1" smtClean="0"/>
              <a:t>Nginx</a:t>
            </a:r>
            <a:r>
              <a:rPr lang="en-US" altLang="zh-CN" dirty="0" smtClean="0"/>
              <a:t> </a:t>
            </a:r>
            <a:r>
              <a:rPr lang="zh-CN" altLang="en-US" dirty="0" smtClean="0"/>
              <a:t>故障转移逻辑；</a:t>
            </a:r>
            <a:endParaRPr lang="en-US" altLang="zh-CN" dirty="0" smtClean="0"/>
          </a:p>
          <a:p>
            <a:r>
              <a:rPr lang="en-US" altLang="zh-CN" dirty="0" err="1" smtClean="0"/>
              <a:t>Nginx</a:t>
            </a:r>
            <a:r>
              <a:rPr lang="zh-CN" altLang="en-US" dirty="0" smtClean="0"/>
              <a:t>的</a:t>
            </a:r>
            <a:r>
              <a:rPr lang="en-US" altLang="zh-CN" dirty="0" err="1" smtClean="0"/>
              <a:t>Sessin</a:t>
            </a:r>
            <a:r>
              <a:rPr lang="zh-CN" altLang="en-US" dirty="0" smtClean="0"/>
              <a:t>共享机制</a:t>
            </a:r>
            <a:endParaRPr lang="zh-CN" altLang="en-US" dirty="0"/>
          </a:p>
        </p:txBody>
      </p:sp>
    </p:spTree>
    <p:extLst>
      <p:ext uri="{BB962C8B-B14F-4D97-AF65-F5344CB8AC3E}">
        <p14:creationId xmlns:p14="http://schemas.microsoft.com/office/powerpoint/2010/main" val="2662857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处理能力（金山逍遥网数据）</a:t>
            </a:r>
            <a:endParaRPr lang="zh-CN" altLang="en-US" dirty="0"/>
          </a:p>
        </p:txBody>
      </p:sp>
      <p:sp>
        <p:nvSpPr>
          <p:cNvPr id="3" name="内容占位符 2"/>
          <p:cNvSpPr>
            <a:spLocks noGrp="1"/>
          </p:cNvSpPr>
          <p:nvPr>
            <p:ph idx="1"/>
          </p:nvPr>
        </p:nvSpPr>
        <p:spPr>
          <a:xfrm>
            <a:off x="251520" y="1484784"/>
            <a:ext cx="8568952" cy="5184576"/>
          </a:xfrm>
        </p:spPr>
        <p:txBody>
          <a:bodyPr>
            <a:normAutofit fontScale="55000" lnSpcReduction="20000"/>
          </a:bodyPr>
          <a:lstStyle/>
          <a:p>
            <a:pPr>
              <a:lnSpc>
                <a:spcPct val="90000"/>
              </a:lnSpc>
            </a:pPr>
            <a:r>
              <a:rPr lang="zh-CN" altLang="en-US" b="1" dirty="0" smtClean="0">
                <a:latin typeface="隶书" panose="02010509060101010101" pitchFamily="49" charset="-122"/>
                <a:ea typeface="隶书" panose="02010509060101010101" pitchFamily="49" charset="-122"/>
              </a:rPr>
              <a:t>高</a:t>
            </a:r>
            <a:r>
              <a:rPr lang="zh-CN" altLang="en-US" b="1" dirty="0">
                <a:latin typeface="隶书" panose="02010509060101010101" pitchFamily="49" charset="-122"/>
                <a:ea typeface="隶书" panose="02010509060101010101" pitchFamily="49" charset="-122"/>
              </a:rPr>
              <a:t>并发连接</a:t>
            </a:r>
            <a:r>
              <a:rPr lang="zh-CN" altLang="en-US" b="1" dirty="0" smtClean="0">
                <a:latin typeface="隶书" panose="02010509060101010101" pitchFamily="49" charset="-122"/>
                <a:ea typeface="隶书" panose="02010509060101010101" pitchFamily="49" charset="-122"/>
              </a:rPr>
              <a:t>：</a:t>
            </a:r>
            <a:endParaRPr lang="en-US" altLang="zh-CN" b="1" dirty="0" smtClean="0">
              <a:latin typeface="隶书" panose="02010509060101010101" pitchFamily="49" charset="-122"/>
              <a:ea typeface="隶书" panose="02010509060101010101" pitchFamily="49" charset="-122"/>
            </a:endParaRPr>
          </a:p>
          <a:p>
            <a:pPr lvl="1">
              <a:lnSpc>
                <a:spcPct val="90000"/>
              </a:lnSpc>
            </a:pPr>
            <a:r>
              <a:rPr lang="zh-CN" altLang="en-US" dirty="0" smtClean="0">
                <a:latin typeface="隶书" panose="02010509060101010101" pitchFamily="49" charset="-122"/>
                <a:ea typeface="隶书" panose="02010509060101010101" pitchFamily="49" charset="-122"/>
              </a:rPr>
              <a:t>官方</a:t>
            </a:r>
            <a:r>
              <a:rPr lang="zh-CN" altLang="en-US" dirty="0">
                <a:latin typeface="隶书" panose="02010509060101010101" pitchFamily="49" charset="-122"/>
                <a:ea typeface="隶书" panose="02010509060101010101" pitchFamily="49" charset="-122"/>
              </a:rPr>
              <a:t>测试能够支撑</a:t>
            </a:r>
            <a:r>
              <a:rPr lang="en-US" altLang="zh-CN" dirty="0">
                <a:latin typeface="隶书" panose="02010509060101010101" pitchFamily="49" charset="-122"/>
                <a:ea typeface="隶书" panose="02010509060101010101" pitchFamily="49" charset="-122"/>
              </a:rPr>
              <a:t>5</a:t>
            </a:r>
            <a:r>
              <a:rPr lang="zh-CN" altLang="en-US" dirty="0">
                <a:latin typeface="隶书" panose="02010509060101010101" pitchFamily="49" charset="-122"/>
                <a:ea typeface="隶书" panose="02010509060101010101" pitchFamily="49" charset="-122"/>
              </a:rPr>
              <a:t>万并发连接，在实际生产环境中跑到</a:t>
            </a:r>
            <a:r>
              <a:rPr lang="en-US" altLang="zh-CN" dirty="0">
                <a:latin typeface="隶书" panose="02010509060101010101" pitchFamily="49" charset="-122"/>
                <a:ea typeface="隶书" panose="02010509060101010101" pitchFamily="49" charset="-122"/>
              </a:rPr>
              <a:t>2</a:t>
            </a: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3</a:t>
            </a:r>
            <a:r>
              <a:rPr lang="zh-CN" altLang="en-US" dirty="0">
                <a:latin typeface="隶书" panose="02010509060101010101" pitchFamily="49" charset="-122"/>
                <a:ea typeface="隶书" panose="02010509060101010101" pitchFamily="49" charset="-122"/>
              </a:rPr>
              <a:t>万并发连接数</a:t>
            </a:r>
            <a:r>
              <a:rPr lang="zh-CN" altLang="en-US" dirty="0" smtClean="0">
                <a:latin typeface="隶书" panose="02010509060101010101" pitchFamily="49" charset="-122"/>
                <a:ea typeface="隶书" panose="02010509060101010101" pitchFamily="49" charset="-122"/>
              </a:rPr>
              <a:t>。</a:t>
            </a:r>
            <a:endParaRPr lang="en-US" altLang="zh-CN" dirty="0" smtClean="0">
              <a:latin typeface="隶书" panose="02010509060101010101" pitchFamily="49" charset="-122"/>
              <a:ea typeface="隶书" panose="02010509060101010101" pitchFamily="49" charset="-122"/>
            </a:endParaRPr>
          </a:p>
          <a:p>
            <a:pPr lvl="1">
              <a:lnSpc>
                <a:spcPct val="90000"/>
              </a:lnSpc>
            </a:pPr>
            <a:endParaRPr lang="en-US" altLang="zh-CN" b="1" dirty="0">
              <a:latin typeface="隶书" panose="02010509060101010101" pitchFamily="49" charset="-122"/>
              <a:ea typeface="隶书" panose="02010509060101010101" pitchFamily="49" charset="-122"/>
            </a:endParaRPr>
          </a:p>
          <a:p>
            <a:pPr>
              <a:lnSpc>
                <a:spcPct val="90000"/>
              </a:lnSpc>
            </a:pPr>
            <a:r>
              <a:rPr lang="zh-CN" altLang="en-US" b="1" dirty="0" smtClean="0">
                <a:latin typeface="隶书" panose="02010509060101010101" pitchFamily="49" charset="-122"/>
                <a:ea typeface="隶书" panose="02010509060101010101" pitchFamily="49" charset="-122"/>
              </a:rPr>
              <a:t>内存</a:t>
            </a:r>
            <a:r>
              <a:rPr lang="zh-CN" altLang="en-US" b="1" dirty="0">
                <a:latin typeface="隶书" panose="02010509060101010101" pitchFamily="49" charset="-122"/>
                <a:ea typeface="隶书" panose="02010509060101010101" pitchFamily="49" charset="-122"/>
              </a:rPr>
              <a:t>消耗少</a:t>
            </a:r>
            <a:r>
              <a:rPr lang="zh-CN" altLang="en-US" b="1" dirty="0" smtClean="0">
                <a:latin typeface="隶书" panose="02010509060101010101" pitchFamily="49" charset="-122"/>
                <a:ea typeface="隶书" panose="02010509060101010101" pitchFamily="49" charset="-122"/>
              </a:rPr>
              <a:t>：</a:t>
            </a:r>
            <a:endParaRPr lang="en-US" altLang="zh-CN" b="1" dirty="0" smtClean="0">
              <a:latin typeface="隶书" panose="02010509060101010101" pitchFamily="49" charset="-122"/>
              <a:ea typeface="隶书" panose="02010509060101010101" pitchFamily="49" charset="-122"/>
            </a:endParaRPr>
          </a:p>
          <a:p>
            <a:pPr lvl="1">
              <a:lnSpc>
                <a:spcPct val="90000"/>
              </a:lnSpc>
            </a:pPr>
            <a:r>
              <a:rPr lang="zh-CN" altLang="en-US" dirty="0" smtClean="0">
                <a:latin typeface="隶书" panose="02010509060101010101" pitchFamily="49" charset="-122"/>
                <a:ea typeface="隶书" panose="02010509060101010101" pitchFamily="49" charset="-122"/>
              </a:rPr>
              <a:t>在</a:t>
            </a:r>
            <a:r>
              <a:rPr lang="en-US" altLang="zh-CN" dirty="0">
                <a:latin typeface="隶书" panose="02010509060101010101" pitchFamily="49" charset="-122"/>
                <a:ea typeface="隶书" panose="02010509060101010101" pitchFamily="49" charset="-122"/>
              </a:rPr>
              <a:t>3</a:t>
            </a:r>
            <a:r>
              <a:rPr lang="zh-CN" altLang="en-US" dirty="0">
                <a:latin typeface="隶书" panose="02010509060101010101" pitchFamily="49" charset="-122"/>
                <a:ea typeface="隶书" panose="02010509060101010101" pitchFamily="49" charset="-122"/>
              </a:rPr>
              <a:t>万并发连接下，开启的</a:t>
            </a:r>
            <a:r>
              <a:rPr lang="en-US" altLang="zh-CN" dirty="0">
                <a:latin typeface="隶书" panose="02010509060101010101" pitchFamily="49" charset="-122"/>
                <a:ea typeface="隶书" panose="02010509060101010101" pitchFamily="49" charset="-122"/>
              </a:rPr>
              <a:t>10</a:t>
            </a:r>
            <a:r>
              <a:rPr lang="zh-CN" altLang="en-US" dirty="0">
                <a:latin typeface="隶书" panose="02010509060101010101" pitchFamily="49" charset="-122"/>
                <a:ea typeface="隶书" panose="02010509060101010101" pitchFamily="49" charset="-122"/>
              </a:rPr>
              <a:t>个</a:t>
            </a:r>
            <a:r>
              <a:rPr lang="en-US" altLang="zh-CN" dirty="0" err="1">
                <a:latin typeface="隶书" panose="02010509060101010101" pitchFamily="49" charset="-122"/>
                <a:ea typeface="隶书" panose="02010509060101010101" pitchFamily="49" charset="-122"/>
              </a:rPr>
              <a:t>Nginx</a:t>
            </a:r>
            <a:r>
              <a:rPr lang="en-US" altLang="zh-CN" dirty="0">
                <a:latin typeface="隶书" panose="02010509060101010101" pitchFamily="49" charset="-122"/>
                <a:ea typeface="隶书" panose="02010509060101010101" pitchFamily="49" charset="-122"/>
              </a:rPr>
              <a:t> </a:t>
            </a:r>
            <a:r>
              <a:rPr lang="zh-CN" altLang="en-US" dirty="0">
                <a:latin typeface="隶书" panose="02010509060101010101" pitchFamily="49" charset="-122"/>
                <a:ea typeface="隶书" panose="02010509060101010101" pitchFamily="49" charset="-122"/>
              </a:rPr>
              <a:t>进程才消耗</a:t>
            </a:r>
            <a:r>
              <a:rPr lang="en-US" altLang="zh-CN" dirty="0">
                <a:latin typeface="隶书" panose="02010509060101010101" pitchFamily="49" charset="-122"/>
                <a:ea typeface="隶书" panose="02010509060101010101" pitchFamily="49" charset="-122"/>
              </a:rPr>
              <a:t>150M</a:t>
            </a:r>
            <a:r>
              <a:rPr lang="zh-CN" altLang="en-US" dirty="0">
                <a:latin typeface="隶书" panose="02010509060101010101" pitchFamily="49" charset="-122"/>
                <a:ea typeface="隶书" panose="02010509060101010101" pitchFamily="49" charset="-122"/>
              </a:rPr>
              <a:t>内存（</a:t>
            </a:r>
            <a:r>
              <a:rPr lang="en-US" altLang="zh-CN" dirty="0">
                <a:latin typeface="隶书" panose="02010509060101010101" pitchFamily="49" charset="-122"/>
                <a:ea typeface="隶书" panose="02010509060101010101" pitchFamily="49" charset="-122"/>
              </a:rPr>
              <a:t>15M*10=150M</a:t>
            </a:r>
            <a:r>
              <a:rPr lang="zh-CN" altLang="en-US" dirty="0">
                <a:latin typeface="隶书" panose="02010509060101010101" pitchFamily="49" charset="-122"/>
                <a:ea typeface="隶书" panose="02010509060101010101" pitchFamily="49" charset="-122"/>
              </a:rPr>
              <a:t>）</a:t>
            </a:r>
            <a:r>
              <a:rPr lang="zh-CN" altLang="en-US" dirty="0" smtClean="0">
                <a:latin typeface="隶书" panose="02010509060101010101" pitchFamily="49" charset="-122"/>
                <a:ea typeface="隶书" panose="02010509060101010101" pitchFamily="49" charset="-122"/>
              </a:rPr>
              <a:t>。</a:t>
            </a:r>
            <a:endParaRPr lang="en-US" altLang="zh-CN" dirty="0" smtClean="0">
              <a:latin typeface="隶书" panose="02010509060101010101" pitchFamily="49" charset="-122"/>
              <a:ea typeface="隶书" panose="02010509060101010101" pitchFamily="49" charset="-122"/>
            </a:endParaRPr>
          </a:p>
          <a:p>
            <a:pPr lvl="1">
              <a:lnSpc>
                <a:spcPct val="90000"/>
              </a:lnSpc>
            </a:pPr>
            <a:endParaRPr lang="en-US" altLang="zh-CN" b="1" dirty="0">
              <a:latin typeface="隶书" panose="02010509060101010101" pitchFamily="49" charset="-122"/>
              <a:ea typeface="隶书" panose="02010509060101010101" pitchFamily="49" charset="-122"/>
            </a:endParaRPr>
          </a:p>
          <a:p>
            <a:pPr>
              <a:lnSpc>
                <a:spcPct val="90000"/>
              </a:lnSpc>
            </a:pPr>
            <a:r>
              <a:rPr lang="zh-CN" altLang="en-US" b="1" dirty="0" smtClean="0">
                <a:latin typeface="隶书" panose="02010509060101010101" pitchFamily="49" charset="-122"/>
                <a:ea typeface="隶书" panose="02010509060101010101" pitchFamily="49" charset="-122"/>
              </a:rPr>
              <a:t>配置文件</a:t>
            </a:r>
            <a:r>
              <a:rPr lang="zh-CN" altLang="en-US" b="1" dirty="0">
                <a:latin typeface="隶书" panose="02010509060101010101" pitchFamily="49" charset="-122"/>
                <a:ea typeface="隶书" panose="02010509060101010101" pitchFamily="49" charset="-122"/>
              </a:rPr>
              <a:t>非常简单</a:t>
            </a:r>
            <a:r>
              <a:rPr lang="zh-CN" altLang="en-US" b="1" dirty="0" smtClean="0">
                <a:latin typeface="隶书" panose="02010509060101010101" pitchFamily="49" charset="-122"/>
                <a:ea typeface="隶书" panose="02010509060101010101" pitchFamily="49" charset="-122"/>
              </a:rPr>
              <a:t>：</a:t>
            </a:r>
            <a:endParaRPr lang="en-US" altLang="zh-CN" b="1" dirty="0" smtClean="0">
              <a:latin typeface="隶书" panose="02010509060101010101" pitchFamily="49" charset="-122"/>
              <a:ea typeface="隶书" panose="02010509060101010101" pitchFamily="49" charset="-122"/>
            </a:endParaRPr>
          </a:p>
          <a:p>
            <a:pPr lvl="1">
              <a:lnSpc>
                <a:spcPct val="90000"/>
              </a:lnSpc>
            </a:pPr>
            <a:r>
              <a:rPr lang="zh-CN" altLang="en-US" dirty="0" smtClean="0">
                <a:latin typeface="隶书" panose="02010509060101010101" pitchFamily="49" charset="-122"/>
                <a:ea typeface="隶书" panose="02010509060101010101" pitchFamily="49" charset="-122"/>
              </a:rPr>
              <a:t>风格</a:t>
            </a:r>
            <a:r>
              <a:rPr lang="zh-CN" altLang="en-US" dirty="0">
                <a:latin typeface="隶书" panose="02010509060101010101" pitchFamily="49" charset="-122"/>
                <a:ea typeface="隶书" panose="02010509060101010101" pitchFamily="49" charset="-122"/>
              </a:rPr>
              <a:t>跟程序一样通俗易懂</a:t>
            </a:r>
            <a:r>
              <a:rPr lang="zh-CN" altLang="en-US" dirty="0" smtClean="0">
                <a:latin typeface="隶书" panose="02010509060101010101" pitchFamily="49" charset="-122"/>
                <a:ea typeface="隶书" panose="02010509060101010101" pitchFamily="49" charset="-122"/>
              </a:rPr>
              <a:t>。</a:t>
            </a:r>
            <a:endParaRPr lang="en-US" altLang="zh-CN" dirty="0" smtClean="0">
              <a:latin typeface="隶书" panose="02010509060101010101" pitchFamily="49" charset="-122"/>
              <a:ea typeface="隶书" panose="02010509060101010101" pitchFamily="49" charset="-122"/>
            </a:endParaRPr>
          </a:p>
          <a:p>
            <a:pPr lvl="1">
              <a:lnSpc>
                <a:spcPct val="90000"/>
              </a:lnSpc>
            </a:pPr>
            <a:endParaRPr lang="en-US" altLang="zh-CN" b="1" dirty="0">
              <a:latin typeface="隶书" panose="02010509060101010101" pitchFamily="49" charset="-122"/>
              <a:ea typeface="隶书" panose="02010509060101010101" pitchFamily="49" charset="-122"/>
            </a:endParaRPr>
          </a:p>
          <a:p>
            <a:pPr>
              <a:lnSpc>
                <a:spcPct val="90000"/>
              </a:lnSpc>
            </a:pPr>
            <a:r>
              <a:rPr lang="zh-CN" altLang="en-US" b="1" dirty="0" smtClean="0">
                <a:latin typeface="隶书" panose="02010509060101010101" pitchFamily="49" charset="-122"/>
                <a:ea typeface="隶书" panose="02010509060101010101" pitchFamily="49" charset="-122"/>
              </a:rPr>
              <a:t>成本</a:t>
            </a:r>
            <a:r>
              <a:rPr lang="zh-CN" altLang="en-US" b="1" dirty="0">
                <a:latin typeface="隶书" panose="02010509060101010101" pitchFamily="49" charset="-122"/>
                <a:ea typeface="隶书" panose="02010509060101010101" pitchFamily="49" charset="-122"/>
              </a:rPr>
              <a:t>低廉</a:t>
            </a:r>
            <a:r>
              <a:rPr lang="zh-CN" altLang="en-US" b="1" dirty="0" smtClean="0">
                <a:latin typeface="隶书" panose="02010509060101010101" pitchFamily="49" charset="-122"/>
                <a:ea typeface="隶书" panose="02010509060101010101" pitchFamily="49" charset="-122"/>
              </a:rPr>
              <a:t>：</a:t>
            </a:r>
            <a:endParaRPr lang="en-US" altLang="zh-CN" b="1" dirty="0" smtClean="0">
              <a:latin typeface="隶书" panose="02010509060101010101" pitchFamily="49" charset="-122"/>
              <a:ea typeface="隶书" panose="02010509060101010101" pitchFamily="49" charset="-122"/>
            </a:endParaRPr>
          </a:p>
          <a:p>
            <a:pPr lvl="1">
              <a:lnSpc>
                <a:spcPct val="90000"/>
              </a:lnSpc>
            </a:pPr>
            <a:r>
              <a:rPr lang="en-US" altLang="zh-CN" dirty="0" err="1" smtClean="0">
                <a:latin typeface="隶书" panose="02010509060101010101" pitchFamily="49" charset="-122"/>
                <a:ea typeface="隶书" panose="02010509060101010101" pitchFamily="49" charset="-122"/>
              </a:rPr>
              <a:t>Nginx</a:t>
            </a:r>
            <a:r>
              <a:rPr lang="zh-CN" altLang="en-US" dirty="0">
                <a:latin typeface="隶书" panose="02010509060101010101" pitchFamily="49" charset="-122"/>
                <a:ea typeface="隶书" panose="02010509060101010101" pitchFamily="49" charset="-122"/>
              </a:rPr>
              <a:t>为开源软件，可以免费使用。而购买</a:t>
            </a:r>
            <a:r>
              <a:rPr lang="en-US" altLang="zh-CN" dirty="0">
                <a:latin typeface="隶书" panose="02010509060101010101" pitchFamily="49" charset="-122"/>
                <a:ea typeface="隶书" panose="02010509060101010101" pitchFamily="49" charset="-122"/>
              </a:rPr>
              <a:t>F5 BIG-IP</a:t>
            </a:r>
            <a:r>
              <a:rPr lang="zh-CN" altLang="en-US" dirty="0">
                <a:latin typeface="隶书" panose="02010509060101010101" pitchFamily="49" charset="-122"/>
                <a:ea typeface="隶书" panose="02010509060101010101" pitchFamily="49" charset="-122"/>
              </a:rPr>
              <a:t>、</a:t>
            </a:r>
            <a:r>
              <a:rPr lang="en-US" altLang="zh-CN" dirty="0" err="1">
                <a:latin typeface="隶书" panose="02010509060101010101" pitchFamily="49" charset="-122"/>
                <a:ea typeface="隶书" panose="02010509060101010101" pitchFamily="49" charset="-122"/>
              </a:rPr>
              <a:t>NetScaler</a:t>
            </a:r>
            <a:r>
              <a:rPr lang="zh-CN" altLang="en-US" dirty="0">
                <a:latin typeface="隶书" panose="02010509060101010101" pitchFamily="49" charset="-122"/>
                <a:ea typeface="隶书" panose="02010509060101010101" pitchFamily="49" charset="-122"/>
              </a:rPr>
              <a:t>等硬件负载均衡交换机则需要十多万至几十万人民币</a:t>
            </a:r>
            <a:r>
              <a:rPr lang="zh-CN" altLang="en-US" dirty="0" smtClean="0">
                <a:latin typeface="隶书" panose="02010509060101010101" pitchFamily="49" charset="-122"/>
                <a:ea typeface="隶书" panose="02010509060101010101" pitchFamily="49" charset="-122"/>
              </a:rPr>
              <a:t>。</a:t>
            </a:r>
            <a:endParaRPr lang="en-US" altLang="zh-CN" dirty="0" smtClean="0">
              <a:latin typeface="隶书" panose="02010509060101010101" pitchFamily="49" charset="-122"/>
              <a:ea typeface="隶书" panose="02010509060101010101" pitchFamily="49" charset="-122"/>
            </a:endParaRPr>
          </a:p>
          <a:p>
            <a:pPr lvl="1">
              <a:lnSpc>
                <a:spcPct val="90000"/>
              </a:lnSpc>
            </a:pPr>
            <a:endParaRPr lang="en-US" altLang="zh-CN" b="1" dirty="0" smtClean="0">
              <a:latin typeface="隶书" panose="02010509060101010101" pitchFamily="49" charset="-122"/>
              <a:ea typeface="隶书" panose="02010509060101010101" pitchFamily="49" charset="-122"/>
            </a:endParaRPr>
          </a:p>
          <a:p>
            <a:pPr>
              <a:lnSpc>
                <a:spcPct val="90000"/>
              </a:lnSpc>
            </a:pPr>
            <a:r>
              <a:rPr lang="zh-CN" altLang="en-US" b="1" dirty="0">
                <a:latin typeface="隶书" panose="02010509060101010101" pitchFamily="49" charset="-122"/>
                <a:ea typeface="隶书" panose="02010509060101010101" pitchFamily="49" charset="-122"/>
              </a:rPr>
              <a:t>支持</a:t>
            </a:r>
            <a:r>
              <a:rPr lang="en-US" altLang="zh-CN" b="1" dirty="0">
                <a:latin typeface="隶书" panose="02010509060101010101" pitchFamily="49" charset="-122"/>
                <a:ea typeface="隶书" panose="02010509060101010101" pitchFamily="49" charset="-122"/>
              </a:rPr>
              <a:t>Rewrite</a:t>
            </a:r>
            <a:r>
              <a:rPr lang="zh-CN" altLang="en-US" b="1" dirty="0">
                <a:latin typeface="隶书" panose="02010509060101010101" pitchFamily="49" charset="-122"/>
                <a:ea typeface="隶书" panose="02010509060101010101" pitchFamily="49" charset="-122"/>
              </a:rPr>
              <a:t>重写规则：</a:t>
            </a:r>
            <a:endParaRPr lang="en-US" altLang="zh-CN" b="1" dirty="0">
              <a:latin typeface="隶书" panose="02010509060101010101" pitchFamily="49" charset="-122"/>
              <a:ea typeface="隶书" panose="02010509060101010101" pitchFamily="49" charset="-122"/>
            </a:endParaRPr>
          </a:p>
          <a:p>
            <a:pPr lvl="1">
              <a:lnSpc>
                <a:spcPct val="90000"/>
              </a:lnSpc>
            </a:pPr>
            <a:r>
              <a:rPr lang="zh-CN" altLang="en-US" dirty="0">
                <a:latin typeface="隶书" panose="02010509060101010101" pitchFamily="49" charset="-122"/>
                <a:ea typeface="隶书" panose="02010509060101010101" pitchFamily="49" charset="-122"/>
              </a:rPr>
              <a:t>能够根据域名、</a:t>
            </a:r>
            <a:r>
              <a:rPr lang="en-US" altLang="zh-CN" dirty="0">
                <a:latin typeface="隶书" panose="02010509060101010101" pitchFamily="49" charset="-122"/>
                <a:ea typeface="隶书" panose="02010509060101010101" pitchFamily="49" charset="-122"/>
              </a:rPr>
              <a:t>URL</a:t>
            </a:r>
            <a:r>
              <a:rPr lang="zh-CN" altLang="en-US" dirty="0">
                <a:latin typeface="隶书" panose="02010509060101010101" pitchFamily="49" charset="-122"/>
                <a:ea typeface="隶书" panose="02010509060101010101" pitchFamily="49" charset="-122"/>
              </a:rPr>
              <a:t>的不同，将 </a:t>
            </a:r>
            <a:r>
              <a:rPr lang="en-US" altLang="zh-CN" dirty="0">
                <a:latin typeface="隶书" panose="02010509060101010101" pitchFamily="49" charset="-122"/>
                <a:ea typeface="隶书" panose="02010509060101010101" pitchFamily="49" charset="-122"/>
              </a:rPr>
              <a:t>HTTP </a:t>
            </a:r>
            <a:r>
              <a:rPr lang="zh-CN" altLang="en-US" dirty="0">
                <a:latin typeface="隶书" panose="02010509060101010101" pitchFamily="49" charset="-122"/>
                <a:ea typeface="隶书" panose="02010509060101010101" pitchFamily="49" charset="-122"/>
              </a:rPr>
              <a:t>请求分到不同的后端服务器群组</a:t>
            </a:r>
            <a:r>
              <a:rPr lang="zh-CN" altLang="en-US" dirty="0" smtClean="0">
                <a:latin typeface="隶书" panose="02010509060101010101" pitchFamily="49" charset="-122"/>
                <a:ea typeface="隶书" panose="02010509060101010101" pitchFamily="49" charset="-122"/>
              </a:rPr>
              <a:t>。</a:t>
            </a:r>
            <a:endParaRPr lang="en-US" altLang="zh-CN" dirty="0" smtClean="0">
              <a:latin typeface="隶书" panose="02010509060101010101" pitchFamily="49" charset="-122"/>
              <a:ea typeface="隶书" panose="02010509060101010101" pitchFamily="49" charset="-122"/>
            </a:endParaRPr>
          </a:p>
          <a:p>
            <a:pPr lvl="1">
              <a:lnSpc>
                <a:spcPct val="90000"/>
              </a:lnSpc>
            </a:pPr>
            <a:endParaRPr lang="en-US" altLang="zh-CN" b="1" dirty="0">
              <a:latin typeface="隶书" panose="02010509060101010101" pitchFamily="49" charset="-122"/>
              <a:ea typeface="隶书" panose="02010509060101010101" pitchFamily="49" charset="-122"/>
            </a:endParaRPr>
          </a:p>
          <a:p>
            <a:pPr>
              <a:lnSpc>
                <a:spcPct val="90000"/>
              </a:lnSpc>
            </a:pPr>
            <a:r>
              <a:rPr lang="zh-CN" altLang="en-US" b="1" dirty="0">
                <a:latin typeface="隶书" panose="02010509060101010101" pitchFamily="49" charset="-122"/>
                <a:ea typeface="隶书" panose="02010509060101010101" pitchFamily="49" charset="-122"/>
              </a:rPr>
              <a:t>内置的健康检查功能：</a:t>
            </a:r>
            <a:endParaRPr lang="en-US" altLang="zh-CN" b="1" dirty="0">
              <a:latin typeface="隶书" panose="02010509060101010101" pitchFamily="49" charset="-122"/>
              <a:ea typeface="隶书" panose="02010509060101010101" pitchFamily="49" charset="-122"/>
            </a:endParaRPr>
          </a:p>
          <a:p>
            <a:pPr lvl="1">
              <a:lnSpc>
                <a:spcPct val="90000"/>
              </a:lnSpc>
            </a:pPr>
            <a:r>
              <a:rPr lang="zh-CN" altLang="en-US" dirty="0">
                <a:latin typeface="隶书" panose="02010509060101010101" pitchFamily="49" charset="-122"/>
                <a:ea typeface="隶书" panose="02010509060101010101" pitchFamily="49" charset="-122"/>
              </a:rPr>
              <a:t>如果 </a:t>
            </a:r>
            <a:r>
              <a:rPr lang="en-US" altLang="zh-CN" dirty="0" err="1">
                <a:latin typeface="隶书" panose="02010509060101010101" pitchFamily="49" charset="-122"/>
                <a:ea typeface="隶书" panose="02010509060101010101" pitchFamily="49" charset="-122"/>
              </a:rPr>
              <a:t>Nginx</a:t>
            </a:r>
            <a:r>
              <a:rPr lang="en-US" altLang="zh-CN" dirty="0">
                <a:latin typeface="隶书" panose="02010509060101010101" pitchFamily="49" charset="-122"/>
                <a:ea typeface="隶书" panose="02010509060101010101" pitchFamily="49" charset="-122"/>
              </a:rPr>
              <a:t> Proxy </a:t>
            </a:r>
            <a:r>
              <a:rPr lang="zh-CN" altLang="en-US" dirty="0">
                <a:latin typeface="隶书" panose="02010509060101010101" pitchFamily="49" charset="-122"/>
                <a:ea typeface="隶书" panose="02010509060101010101" pitchFamily="49" charset="-122"/>
              </a:rPr>
              <a:t>后端的某台 </a:t>
            </a:r>
            <a:r>
              <a:rPr lang="en-US" altLang="zh-CN" dirty="0">
                <a:latin typeface="隶书" panose="02010509060101010101" pitchFamily="49" charset="-122"/>
                <a:ea typeface="隶书" panose="02010509060101010101" pitchFamily="49" charset="-122"/>
              </a:rPr>
              <a:t>Web </a:t>
            </a:r>
            <a:r>
              <a:rPr lang="zh-CN" altLang="en-US" dirty="0">
                <a:latin typeface="隶书" panose="02010509060101010101" pitchFamily="49" charset="-122"/>
                <a:ea typeface="隶书" panose="02010509060101010101" pitchFamily="49" charset="-122"/>
              </a:rPr>
              <a:t>服务器宕机了，不会影响前端访问</a:t>
            </a:r>
            <a:r>
              <a:rPr lang="zh-CN" altLang="en-US" dirty="0" smtClean="0">
                <a:latin typeface="隶书" panose="02010509060101010101" pitchFamily="49" charset="-122"/>
                <a:ea typeface="隶书" panose="02010509060101010101" pitchFamily="49" charset="-122"/>
              </a:rPr>
              <a:t>。</a:t>
            </a:r>
            <a:endParaRPr lang="en-US" altLang="zh-CN" dirty="0" smtClean="0">
              <a:latin typeface="隶书" panose="02010509060101010101" pitchFamily="49" charset="-122"/>
              <a:ea typeface="隶书" panose="02010509060101010101" pitchFamily="49" charset="-122"/>
            </a:endParaRPr>
          </a:p>
          <a:p>
            <a:pPr lvl="1">
              <a:lnSpc>
                <a:spcPct val="90000"/>
              </a:lnSpc>
            </a:pPr>
            <a:endParaRPr lang="en-US" altLang="zh-CN" b="1" dirty="0">
              <a:latin typeface="隶书" panose="02010509060101010101" pitchFamily="49" charset="-122"/>
              <a:ea typeface="隶书" panose="02010509060101010101" pitchFamily="49" charset="-122"/>
            </a:endParaRPr>
          </a:p>
          <a:p>
            <a:pPr>
              <a:lnSpc>
                <a:spcPct val="90000"/>
              </a:lnSpc>
            </a:pPr>
            <a:r>
              <a:rPr lang="zh-CN" altLang="en-US" b="1" dirty="0">
                <a:latin typeface="隶书" panose="02010509060101010101" pitchFamily="49" charset="-122"/>
                <a:ea typeface="隶书" panose="02010509060101010101" pitchFamily="49" charset="-122"/>
              </a:rPr>
              <a:t>节省带宽：</a:t>
            </a:r>
            <a:endParaRPr lang="en-US" altLang="zh-CN" b="1" dirty="0">
              <a:latin typeface="隶书" panose="02010509060101010101" pitchFamily="49" charset="-122"/>
              <a:ea typeface="隶书" panose="02010509060101010101" pitchFamily="49" charset="-122"/>
            </a:endParaRPr>
          </a:p>
          <a:p>
            <a:pPr lvl="1">
              <a:lnSpc>
                <a:spcPct val="90000"/>
              </a:lnSpc>
            </a:pPr>
            <a:r>
              <a:rPr lang="zh-CN" altLang="en-US" dirty="0">
                <a:latin typeface="隶书" panose="02010509060101010101" pitchFamily="49" charset="-122"/>
                <a:ea typeface="隶书" panose="02010509060101010101" pitchFamily="49" charset="-122"/>
              </a:rPr>
              <a:t>支持 </a:t>
            </a:r>
            <a:r>
              <a:rPr lang="en-US" altLang="zh-CN" dirty="0">
                <a:latin typeface="隶书" panose="02010509060101010101" pitchFamily="49" charset="-122"/>
                <a:ea typeface="隶书" panose="02010509060101010101" pitchFamily="49" charset="-122"/>
              </a:rPr>
              <a:t>GZIP </a:t>
            </a:r>
            <a:r>
              <a:rPr lang="zh-CN" altLang="en-US" dirty="0">
                <a:latin typeface="隶书" panose="02010509060101010101" pitchFamily="49" charset="-122"/>
                <a:ea typeface="隶书" panose="02010509060101010101" pitchFamily="49" charset="-122"/>
              </a:rPr>
              <a:t>压缩，可以添加浏览器本地缓存的 </a:t>
            </a:r>
            <a:r>
              <a:rPr lang="en-US" altLang="zh-CN" dirty="0">
                <a:latin typeface="隶书" panose="02010509060101010101" pitchFamily="49" charset="-122"/>
                <a:ea typeface="隶书" panose="02010509060101010101" pitchFamily="49" charset="-122"/>
              </a:rPr>
              <a:t>Header </a:t>
            </a:r>
            <a:r>
              <a:rPr lang="zh-CN" altLang="en-US" dirty="0">
                <a:latin typeface="隶书" panose="02010509060101010101" pitchFamily="49" charset="-122"/>
                <a:ea typeface="隶书" panose="02010509060101010101" pitchFamily="49" charset="-122"/>
              </a:rPr>
              <a:t>头</a:t>
            </a:r>
            <a:r>
              <a:rPr lang="zh-CN" altLang="en-US" dirty="0" smtClean="0">
                <a:latin typeface="隶书" panose="02010509060101010101" pitchFamily="49" charset="-122"/>
                <a:ea typeface="隶书" panose="02010509060101010101" pitchFamily="49" charset="-122"/>
              </a:rPr>
              <a:t>。</a:t>
            </a:r>
            <a:endParaRPr lang="en-US" altLang="zh-CN" dirty="0" smtClean="0">
              <a:latin typeface="隶书" panose="02010509060101010101" pitchFamily="49" charset="-122"/>
              <a:ea typeface="隶书" panose="02010509060101010101" pitchFamily="49" charset="-122"/>
            </a:endParaRPr>
          </a:p>
          <a:p>
            <a:pPr lvl="1">
              <a:lnSpc>
                <a:spcPct val="90000"/>
              </a:lnSpc>
            </a:pPr>
            <a:endParaRPr lang="en-US" altLang="zh-CN" b="1" dirty="0">
              <a:latin typeface="隶书" panose="02010509060101010101" pitchFamily="49" charset="-122"/>
              <a:ea typeface="隶书" panose="02010509060101010101" pitchFamily="49" charset="-122"/>
            </a:endParaRPr>
          </a:p>
          <a:p>
            <a:pPr>
              <a:lnSpc>
                <a:spcPct val="90000"/>
              </a:lnSpc>
            </a:pPr>
            <a:r>
              <a:rPr lang="zh-CN" altLang="en-US" b="1" dirty="0">
                <a:latin typeface="隶书" panose="02010509060101010101" pitchFamily="49" charset="-122"/>
                <a:ea typeface="隶书" panose="02010509060101010101" pitchFamily="49" charset="-122"/>
              </a:rPr>
              <a:t>稳定性高：</a:t>
            </a:r>
            <a:endParaRPr lang="en-US" altLang="zh-CN" b="1" dirty="0">
              <a:latin typeface="隶书" panose="02010509060101010101" pitchFamily="49" charset="-122"/>
              <a:ea typeface="隶书" panose="02010509060101010101" pitchFamily="49" charset="-122"/>
            </a:endParaRPr>
          </a:p>
          <a:p>
            <a:pPr lvl="1">
              <a:lnSpc>
                <a:spcPct val="90000"/>
              </a:lnSpc>
            </a:pPr>
            <a:r>
              <a:rPr lang="zh-CN" altLang="en-US" dirty="0">
                <a:latin typeface="隶书" panose="02010509060101010101" pitchFamily="49" charset="-122"/>
                <a:ea typeface="隶书" panose="02010509060101010101" pitchFamily="49" charset="-122"/>
              </a:rPr>
              <a:t>用于反向代理，宕机的概率微乎其微</a:t>
            </a:r>
            <a:r>
              <a:rPr lang="zh-CN" altLang="en-US" dirty="0" smtClean="0">
                <a:latin typeface="隶书" panose="02010509060101010101" pitchFamily="49" charset="-122"/>
                <a:ea typeface="隶书" panose="02010509060101010101" pitchFamily="49" charset="-122"/>
              </a:rPr>
              <a:t>。</a:t>
            </a:r>
            <a:endParaRPr lang="en-US" altLang="zh-CN"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12739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ea typeface="宋体" charset="-122"/>
              </a:rPr>
              <a:t>单台</a:t>
            </a:r>
            <a:r>
              <a:rPr lang="en-US" altLang="zh-CN" b="1" dirty="0" err="1">
                <a:ea typeface="宋体" charset="-122"/>
              </a:rPr>
              <a:t>Nginx</a:t>
            </a:r>
            <a:r>
              <a:rPr lang="zh-CN" altLang="en-US" b="1" dirty="0">
                <a:ea typeface="宋体" charset="-122"/>
              </a:rPr>
              <a:t>支撑了高达</a:t>
            </a:r>
            <a:r>
              <a:rPr lang="en-US" altLang="zh-CN" b="1" dirty="0">
                <a:ea typeface="宋体" charset="-122"/>
              </a:rPr>
              <a:t>2.8</a:t>
            </a:r>
            <a:r>
              <a:rPr lang="zh-CN" altLang="en-US" b="1" dirty="0">
                <a:ea typeface="宋体" charset="-122"/>
              </a:rPr>
              <a:t>万的活动并发连接数</a:t>
            </a:r>
            <a:endParaRPr lang="zh-CN" altLang="en-US" dirty="0"/>
          </a:p>
        </p:txBody>
      </p:sp>
      <p:sp>
        <p:nvSpPr>
          <p:cNvPr id="3" name="内容占位符 2"/>
          <p:cNvSpPr>
            <a:spLocks noGrp="1"/>
          </p:cNvSpPr>
          <p:nvPr>
            <p:ph idx="1"/>
          </p:nvPr>
        </p:nvSpPr>
        <p:spPr>
          <a:xfrm>
            <a:off x="266700" y="5229200"/>
            <a:ext cx="8229600" cy="1101725"/>
          </a:xfrm>
        </p:spPr>
        <p:txBody>
          <a:bodyPr>
            <a:normAutofit fontScale="62500" lnSpcReduction="20000"/>
          </a:bodyPr>
          <a:lstStyle/>
          <a:p>
            <a:pPr marL="0" indent="0">
              <a:buNone/>
            </a:pPr>
            <a:r>
              <a:rPr lang="en-US" altLang="zh-CN" b="1" dirty="0">
                <a:latin typeface="宋体" charset="-122"/>
              </a:rPr>
              <a:t>2009-09-03</a:t>
            </a:r>
            <a:r>
              <a:rPr lang="zh-CN" altLang="en-US" b="1" dirty="0">
                <a:latin typeface="宋体" charset="-122"/>
              </a:rPr>
              <a:t> </a:t>
            </a:r>
            <a:r>
              <a:rPr lang="en-US" altLang="zh-CN" b="1" dirty="0">
                <a:latin typeface="宋体" charset="-122"/>
              </a:rPr>
              <a:t>14:30</a:t>
            </a:r>
            <a:r>
              <a:rPr lang="zh-CN" altLang="en-US" b="1" dirty="0">
                <a:latin typeface="宋体" charset="-122"/>
              </a:rPr>
              <a:t>，金山游戏</a:t>
            </a:r>
            <a:r>
              <a:rPr lang="en-US" altLang="zh-CN" b="1" dirty="0">
                <a:latin typeface="宋体" charset="-122"/>
              </a:rPr>
              <a:t>《</a:t>
            </a:r>
            <a:r>
              <a:rPr lang="zh-CN" altLang="en-US" b="1" dirty="0">
                <a:latin typeface="宋体" charset="-122"/>
              </a:rPr>
              <a:t>剑侠情缘网络版</a:t>
            </a:r>
            <a:r>
              <a:rPr lang="en-US" altLang="zh-CN" b="1" dirty="0">
                <a:latin typeface="宋体" charset="-122"/>
              </a:rPr>
              <a:t>3》</a:t>
            </a:r>
            <a:r>
              <a:rPr lang="zh-CN" altLang="en-US" b="1" dirty="0">
                <a:latin typeface="宋体" charset="-122"/>
              </a:rPr>
              <a:t>临时维护</a:t>
            </a:r>
            <a:r>
              <a:rPr lang="en-US" altLang="zh-CN" b="1" dirty="0">
                <a:latin typeface="宋体" charset="-122"/>
              </a:rPr>
              <a:t>1</a:t>
            </a:r>
            <a:r>
              <a:rPr lang="zh-CN" altLang="en-US" b="1" dirty="0">
                <a:latin typeface="宋体" charset="-122"/>
              </a:rPr>
              <a:t>小时，大量玩家上官网，论坛、评论、客服等动态应用</a:t>
            </a:r>
            <a:r>
              <a:rPr lang="en-US" altLang="zh-CN" b="1" dirty="0" err="1">
                <a:latin typeface="宋体" charset="-122"/>
              </a:rPr>
              <a:t>Nginx</a:t>
            </a:r>
            <a:r>
              <a:rPr lang="zh-CN" altLang="en-US" b="1" dirty="0">
                <a:latin typeface="宋体" charset="-122"/>
              </a:rPr>
              <a:t>服务器集群，每台服务器的</a:t>
            </a:r>
            <a:r>
              <a:rPr lang="en-US" altLang="zh-CN" b="1" dirty="0" err="1">
                <a:latin typeface="宋体" charset="-122"/>
              </a:rPr>
              <a:t>Nginx</a:t>
            </a:r>
            <a:r>
              <a:rPr lang="zh-CN" altLang="en-US" b="1" dirty="0">
                <a:latin typeface="宋体" charset="-122"/>
              </a:rPr>
              <a:t>活动连接数达到</a:t>
            </a:r>
            <a:r>
              <a:rPr lang="en-US" altLang="zh-CN" b="1" dirty="0">
                <a:latin typeface="宋体" charset="-122"/>
              </a:rPr>
              <a:t>2.8</a:t>
            </a:r>
            <a:r>
              <a:rPr lang="zh-CN" altLang="en-US" b="1" dirty="0">
                <a:latin typeface="宋体" charset="-122"/>
              </a:rPr>
              <a:t>万，这是本人遇到的</a:t>
            </a:r>
            <a:r>
              <a:rPr lang="en-US" altLang="zh-CN" b="1" dirty="0" err="1">
                <a:latin typeface="宋体" charset="-122"/>
              </a:rPr>
              <a:t>Nginx</a:t>
            </a:r>
            <a:r>
              <a:rPr lang="zh-CN" altLang="en-US" b="1" dirty="0">
                <a:latin typeface="宋体" charset="-122"/>
              </a:rPr>
              <a:t>生产环境最高并发值。</a:t>
            </a:r>
          </a:p>
          <a:p>
            <a:endParaRPr lang="zh-CN" altLang="en-US" dirty="0"/>
          </a:p>
        </p:txBody>
      </p:sp>
      <p:pic>
        <p:nvPicPr>
          <p:cNvPr id="4" name="内容占位符 3" descr="nginx_c30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64232" y="1597322"/>
            <a:ext cx="7696200" cy="3271838"/>
          </a:xfrm>
          <a:prstGeom prst="rect">
            <a:avLst/>
          </a:prstGeom>
        </p:spPr>
      </p:pic>
    </p:spTree>
    <p:extLst>
      <p:ext uri="{BB962C8B-B14F-4D97-AF65-F5344CB8AC3E}">
        <p14:creationId xmlns:p14="http://schemas.microsoft.com/office/powerpoint/2010/main" val="2512933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a:t>
            </a:r>
            <a:r>
              <a:rPr lang="en-US" altLang="zh-CN" dirty="0" err="1" smtClean="0"/>
              <a:t>ginx</a:t>
            </a:r>
            <a:r>
              <a:rPr lang="en-US" altLang="zh-CN" dirty="0" smtClean="0"/>
              <a:t> </a:t>
            </a:r>
            <a:r>
              <a:rPr lang="zh-CN" altLang="en-US" dirty="0" smtClean="0"/>
              <a:t>模块及处理流程</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err="1" smtClean="0"/>
              <a:t>Nginx</a:t>
            </a:r>
            <a:r>
              <a:rPr lang="zh-CN" altLang="en-US" dirty="0"/>
              <a:t>的内部结构是由核心部分和一系列的功能模块所组成。模块</a:t>
            </a:r>
            <a:r>
              <a:rPr lang="zh-CN" altLang="en-US" dirty="0" smtClean="0"/>
              <a:t>主要有</a:t>
            </a:r>
            <a:r>
              <a:rPr lang="en-US" altLang="zh-CN" dirty="0" smtClean="0"/>
              <a:t>4</a:t>
            </a:r>
            <a:r>
              <a:rPr lang="zh-CN" altLang="en-US" dirty="0" smtClean="0"/>
              <a:t>种角色： </a:t>
            </a:r>
          </a:p>
          <a:p>
            <a:r>
              <a:rPr lang="en-US" altLang="zh-CN" dirty="0" smtClean="0"/>
              <a:t>core(</a:t>
            </a:r>
            <a:r>
              <a:rPr lang="zh-CN" altLang="en-US" dirty="0" smtClean="0"/>
              <a:t>核心模块</a:t>
            </a:r>
            <a:r>
              <a:rPr lang="en-US" altLang="zh-CN" dirty="0" smtClean="0"/>
              <a:t>)</a:t>
            </a:r>
            <a:r>
              <a:rPr lang="zh-CN" altLang="en-US" dirty="0" smtClean="0"/>
              <a:t>：构建</a:t>
            </a:r>
            <a:r>
              <a:rPr lang="en-US" altLang="zh-CN" dirty="0" err="1" smtClean="0"/>
              <a:t>nginx</a:t>
            </a:r>
            <a:r>
              <a:rPr lang="zh-CN" altLang="en-US" dirty="0" smtClean="0"/>
              <a:t>基础服务、管理其他模块。 </a:t>
            </a:r>
          </a:p>
          <a:p>
            <a:r>
              <a:rPr lang="en-US" altLang="zh-CN" dirty="0" smtClean="0"/>
              <a:t>handlers(</a:t>
            </a:r>
            <a:r>
              <a:rPr lang="zh-CN" altLang="en-US" dirty="0" smtClean="0"/>
              <a:t>处理模块</a:t>
            </a:r>
            <a:r>
              <a:rPr lang="en-US" altLang="zh-CN" dirty="0" smtClean="0"/>
              <a:t>)</a:t>
            </a:r>
            <a:r>
              <a:rPr lang="zh-CN" altLang="en-US" dirty="0" smtClean="0"/>
              <a:t>： 用于处理</a:t>
            </a:r>
            <a:r>
              <a:rPr lang="en-US" altLang="zh-CN" dirty="0" smtClean="0"/>
              <a:t>HTTP</a:t>
            </a:r>
            <a:r>
              <a:rPr lang="zh-CN" altLang="en-US" dirty="0" smtClean="0"/>
              <a:t>请求，然后产生输出。 </a:t>
            </a:r>
          </a:p>
          <a:p>
            <a:r>
              <a:rPr lang="en-US" altLang="zh-CN" dirty="0" smtClean="0"/>
              <a:t>filters</a:t>
            </a:r>
            <a:r>
              <a:rPr lang="zh-CN" altLang="en-US" dirty="0" smtClean="0"/>
              <a:t>（过滤模块）： 过滤</a:t>
            </a:r>
            <a:r>
              <a:rPr lang="en-US" altLang="zh-CN" dirty="0" smtClean="0"/>
              <a:t>handler</a:t>
            </a:r>
            <a:r>
              <a:rPr lang="zh-CN" altLang="en-US" dirty="0" smtClean="0"/>
              <a:t>产生的输出。 </a:t>
            </a:r>
          </a:p>
          <a:p>
            <a:r>
              <a:rPr lang="en-US" altLang="zh-CN" dirty="0" smtClean="0"/>
              <a:t>load-balancers</a:t>
            </a:r>
            <a:r>
              <a:rPr lang="zh-CN" altLang="en-US" dirty="0" smtClean="0"/>
              <a:t>（负载均衡模块）：当有多于一台的后端备选服务器时，选择一台转发</a:t>
            </a:r>
            <a:r>
              <a:rPr lang="en-US" altLang="zh-CN" dirty="0" smtClean="0"/>
              <a:t>HTTP</a:t>
            </a:r>
            <a:r>
              <a:rPr lang="zh-CN" altLang="en-US" dirty="0" smtClean="0"/>
              <a:t>请求。</a:t>
            </a:r>
            <a:endParaRPr lang="zh-CN" altLang="en-US" dirty="0"/>
          </a:p>
        </p:txBody>
      </p:sp>
      <p:pic>
        <p:nvPicPr>
          <p:cNvPr id="4" name="Picture 2" descr="http://images.cnitblog.com/blog/120296/201310/11113836-79b114e5afd149569c272ac663431802.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5696" y="1628800"/>
            <a:ext cx="5708202" cy="4945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68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分流算法</a:t>
            </a:r>
            <a:endParaRPr lang="zh-CN" altLang="en-US" dirty="0"/>
          </a:p>
        </p:txBody>
      </p:sp>
      <p:sp>
        <p:nvSpPr>
          <p:cNvPr id="3" name="内容占位符 2"/>
          <p:cNvSpPr>
            <a:spLocks noGrp="1"/>
          </p:cNvSpPr>
          <p:nvPr>
            <p:ph idx="1"/>
          </p:nvPr>
        </p:nvSpPr>
        <p:spPr/>
        <p:txBody>
          <a:bodyPr>
            <a:normAutofit/>
          </a:bodyPr>
          <a:lstStyle/>
          <a:p>
            <a:r>
              <a:rPr lang="zh-CN" altLang="en-US" dirty="0" smtClean="0"/>
              <a:t>轮询</a:t>
            </a:r>
            <a:endParaRPr lang="en-US" altLang="zh-CN" dirty="0" smtClean="0"/>
          </a:p>
          <a:p>
            <a:r>
              <a:rPr lang="zh-CN" altLang="en-US" dirty="0" smtClean="0"/>
              <a:t>权重</a:t>
            </a:r>
            <a:endParaRPr lang="en-US" altLang="zh-CN" dirty="0" smtClean="0"/>
          </a:p>
          <a:p>
            <a:r>
              <a:rPr lang="en-US" altLang="zh-CN" dirty="0" smtClean="0"/>
              <a:t>IP</a:t>
            </a:r>
            <a:r>
              <a:rPr lang="zh-CN" altLang="en-US" dirty="0" smtClean="0"/>
              <a:t>哈希</a:t>
            </a:r>
            <a:endParaRPr lang="en-US" altLang="zh-CN" dirty="0" smtClean="0"/>
          </a:p>
          <a:p>
            <a:r>
              <a:rPr lang="en-US" altLang="zh-CN" dirty="0" smtClean="0"/>
              <a:t>Fair</a:t>
            </a:r>
          </a:p>
          <a:p>
            <a:r>
              <a:rPr lang="en-US" altLang="zh-CN" dirty="0" err="1" smtClean="0"/>
              <a:t>url</a:t>
            </a:r>
            <a:r>
              <a:rPr lang="zh-CN" altLang="en-US" dirty="0" smtClean="0"/>
              <a:t>哈希</a:t>
            </a:r>
            <a:endParaRPr lang="en-US" altLang="zh-CN" dirty="0" smtClean="0"/>
          </a:p>
          <a:p>
            <a:r>
              <a:rPr lang="zh-CN" altLang="en-US" dirty="0" smtClean="0"/>
              <a:t>一致性哈希</a:t>
            </a:r>
            <a:endParaRPr lang="en-US" altLang="zh-CN" dirty="0" smtClean="0"/>
          </a:p>
          <a:p>
            <a:r>
              <a:rPr lang="en-US" altLang="zh-CN" dirty="0" smtClean="0"/>
              <a:t>Session</a:t>
            </a:r>
            <a:r>
              <a:rPr lang="zh-CN" altLang="en-US" dirty="0" smtClean="0"/>
              <a:t>保持、</a:t>
            </a:r>
            <a:r>
              <a:rPr lang="zh-CN" altLang="en-US" dirty="0"/>
              <a:t>后端连接数</a:t>
            </a:r>
            <a:r>
              <a:rPr lang="zh-CN" altLang="en-US" dirty="0" smtClean="0"/>
              <a:t>限制、</a:t>
            </a:r>
            <a:r>
              <a:rPr lang="zh-CN" altLang="en-US" dirty="0"/>
              <a:t>随机负载</a:t>
            </a:r>
            <a:r>
              <a:rPr lang="zh-CN" altLang="en-US" dirty="0" smtClean="0"/>
              <a:t>均衡、最小链接数、最快链接算法</a:t>
            </a:r>
            <a:r>
              <a:rPr lang="en-US" altLang="zh-CN" dirty="0" smtClean="0"/>
              <a:t>… </a:t>
            </a:r>
            <a:endParaRPr lang="zh-CN" altLang="en-US" dirty="0"/>
          </a:p>
        </p:txBody>
      </p:sp>
    </p:spTree>
    <p:extLst>
      <p:ext uri="{BB962C8B-B14F-4D97-AF65-F5344CB8AC3E}">
        <p14:creationId xmlns:p14="http://schemas.microsoft.com/office/powerpoint/2010/main" val="2906298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负载均衡</a:t>
            </a:r>
            <a:r>
              <a:rPr lang="zh-CN" altLang="en-US" dirty="0"/>
              <a:t> （</a:t>
            </a:r>
            <a:r>
              <a:rPr lang="en-US" altLang="zh-CN" dirty="0"/>
              <a:t>Load Balancing</a:t>
            </a:r>
            <a:r>
              <a:rPr lang="zh-CN" altLang="en-US" dirty="0"/>
              <a:t>）</a:t>
            </a:r>
          </a:p>
        </p:txBody>
      </p:sp>
      <p:sp>
        <p:nvSpPr>
          <p:cNvPr id="3" name="内容占位符 2"/>
          <p:cNvSpPr>
            <a:spLocks noGrp="1"/>
          </p:cNvSpPr>
          <p:nvPr>
            <p:ph idx="1"/>
          </p:nvPr>
        </p:nvSpPr>
        <p:spPr>
          <a:xfrm>
            <a:off x="457200" y="4221088"/>
            <a:ext cx="8291264" cy="2260848"/>
          </a:xfrm>
        </p:spPr>
        <p:txBody>
          <a:bodyPr>
            <a:normAutofit fontScale="55000" lnSpcReduction="20000"/>
          </a:bodyPr>
          <a:lstStyle/>
          <a:p>
            <a:r>
              <a:rPr lang="zh-CN" altLang="en-US" sz="3600" dirty="0" smtClean="0"/>
              <a:t>负载</a:t>
            </a:r>
            <a:r>
              <a:rPr lang="zh-CN" altLang="en-US" sz="3600" dirty="0"/>
              <a:t>均衡</a:t>
            </a:r>
            <a:r>
              <a:rPr lang="zh-CN" altLang="en-US" sz="3600" dirty="0">
                <a:solidFill>
                  <a:srgbClr val="FFFF00"/>
                </a:solidFill>
              </a:rPr>
              <a:t>建立在现有网络结构</a:t>
            </a:r>
            <a:r>
              <a:rPr lang="zh-CN" altLang="en-US" sz="3600" dirty="0" smtClean="0">
                <a:solidFill>
                  <a:srgbClr val="FFFF00"/>
                </a:solidFill>
              </a:rPr>
              <a:t>之上</a:t>
            </a:r>
            <a:r>
              <a:rPr lang="zh-CN" altLang="en-US" sz="3600" dirty="0"/>
              <a:t>，</a:t>
            </a:r>
            <a:r>
              <a:rPr lang="zh-CN" altLang="en-US" sz="3600" dirty="0" smtClean="0"/>
              <a:t>它</a:t>
            </a:r>
            <a:r>
              <a:rPr lang="zh-CN" altLang="en-US" sz="3600" dirty="0"/>
              <a:t>提供了一种</a:t>
            </a:r>
            <a:r>
              <a:rPr lang="zh-CN" altLang="en-US" sz="3600" dirty="0">
                <a:solidFill>
                  <a:srgbClr val="FFFF00"/>
                </a:solidFill>
              </a:rPr>
              <a:t>廉价有效透明</a:t>
            </a:r>
            <a:r>
              <a:rPr lang="zh-CN" altLang="en-US" sz="3600" dirty="0"/>
              <a:t>的方法扩展网络设备和服务器的带宽、增加吞吐量</a:t>
            </a:r>
            <a:r>
              <a:rPr lang="zh-CN" altLang="en-US" sz="3600" dirty="0" smtClean="0"/>
              <a:t>、加强</a:t>
            </a:r>
            <a:r>
              <a:rPr lang="zh-CN" altLang="en-US" sz="3600" dirty="0"/>
              <a:t>网络数据处理能力、提高网络的灵活性和可用性</a:t>
            </a:r>
            <a:r>
              <a:rPr lang="zh-CN" altLang="en-US" sz="3600" dirty="0" smtClean="0"/>
              <a:t>。</a:t>
            </a:r>
            <a:endParaRPr lang="en-US" altLang="zh-CN" sz="3600" dirty="0" smtClean="0"/>
          </a:p>
          <a:p>
            <a:endParaRPr lang="en-US" altLang="zh-CN" sz="3600" dirty="0" smtClean="0"/>
          </a:p>
          <a:p>
            <a:r>
              <a:rPr lang="zh-CN" altLang="en-US" sz="3600" dirty="0"/>
              <a:t>负载均衡设备不是基础网络设备，而是一种</a:t>
            </a:r>
            <a:r>
              <a:rPr lang="zh-CN" altLang="en-US" sz="3600" dirty="0">
                <a:solidFill>
                  <a:srgbClr val="FFFF00"/>
                </a:solidFill>
              </a:rPr>
              <a:t>性能优化设备</a:t>
            </a:r>
            <a:r>
              <a:rPr lang="zh-CN" altLang="en-US" sz="3600" dirty="0"/>
              <a:t>。对于网络应用而言，</a:t>
            </a:r>
            <a:r>
              <a:rPr lang="zh-CN" altLang="en-US" sz="3600" b="1" dirty="0">
                <a:solidFill>
                  <a:srgbClr val="FFFF00"/>
                </a:solidFill>
              </a:rPr>
              <a:t>并不是一开始就需要负载均衡</a:t>
            </a:r>
            <a:r>
              <a:rPr lang="zh-CN" altLang="en-US" sz="3600" dirty="0"/>
              <a:t>，当网络应用的访问量不断增长，单个处理单元无法满足负载需求时，网络应用流量将要出现瓶颈时，负载均衡才会起到作用。</a:t>
            </a:r>
          </a:p>
        </p:txBody>
      </p:sp>
      <p:pic>
        <p:nvPicPr>
          <p:cNvPr id="4" name="Picture 4" descr="loadbalanc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484784"/>
            <a:ext cx="6048672" cy="2599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80365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轮询（</a:t>
            </a:r>
            <a:r>
              <a:rPr lang="en-US" altLang="zh-CN" dirty="0"/>
              <a:t>round-robin </a:t>
            </a:r>
            <a:r>
              <a:rPr lang="zh-CN" altLang="en-US" dirty="0"/>
              <a:t>默认）</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537351" y="1646238"/>
            <a:ext cx="6069298"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971600" y="1945863"/>
            <a:ext cx="7272808" cy="3139321"/>
          </a:xfrm>
          <a:prstGeom prst="rect">
            <a:avLst/>
          </a:prstGeom>
        </p:spPr>
        <p:txBody>
          <a:bodyPr wrap="square">
            <a:spAutoFit/>
          </a:bodyPr>
          <a:lstStyle/>
          <a:p>
            <a:r>
              <a:rPr lang="zh-CN" altLang="en-US" dirty="0"/>
              <a:t>假设有一组服务器</a:t>
            </a:r>
            <a:r>
              <a:rPr lang="en-US" altLang="zh-CN" dirty="0"/>
              <a:t>N</a:t>
            </a:r>
            <a:r>
              <a:rPr lang="zh-CN" altLang="en-US" dirty="0"/>
              <a:t>台，</a:t>
            </a:r>
            <a:r>
              <a:rPr lang="en-US" altLang="zh-CN" dirty="0"/>
              <a:t>S = {S1, S2, …, </a:t>
            </a:r>
            <a:r>
              <a:rPr lang="en-US" altLang="zh-CN" dirty="0" err="1"/>
              <a:t>Sn</a:t>
            </a:r>
            <a:r>
              <a:rPr lang="en-US" altLang="zh-CN" dirty="0"/>
              <a:t>}</a:t>
            </a:r>
            <a:r>
              <a:rPr lang="zh-CN" altLang="en-US" dirty="0"/>
              <a:t>，一个指示变量</a:t>
            </a:r>
            <a:r>
              <a:rPr lang="en-US" altLang="zh-CN" dirty="0" err="1"/>
              <a:t>i</a:t>
            </a:r>
            <a:r>
              <a:rPr lang="zh-CN" altLang="en-US" dirty="0"/>
              <a:t>表示上一次选择的服务器</a:t>
            </a:r>
            <a:r>
              <a:rPr lang="en-US" altLang="zh-CN" dirty="0"/>
              <a:t>ID</a:t>
            </a:r>
            <a:r>
              <a:rPr lang="zh-CN" altLang="en-US" dirty="0"/>
              <a:t>。变量</a:t>
            </a:r>
            <a:r>
              <a:rPr lang="en-US" altLang="zh-CN" dirty="0" err="1"/>
              <a:t>i</a:t>
            </a:r>
            <a:r>
              <a:rPr lang="zh-CN" altLang="en-US" dirty="0"/>
              <a:t>被初始化为</a:t>
            </a:r>
            <a:r>
              <a:rPr lang="en-US" altLang="zh-CN" dirty="0"/>
              <a:t>N-1</a:t>
            </a:r>
            <a:r>
              <a:rPr lang="zh-CN" altLang="en-US" dirty="0"/>
              <a:t>。其算法如下：</a:t>
            </a:r>
          </a:p>
          <a:p>
            <a:endParaRPr lang="zh-CN" altLang="en-US" dirty="0"/>
          </a:p>
          <a:p>
            <a:r>
              <a:rPr lang="en-US" altLang="zh-CN" dirty="0"/>
              <a:t>j = </a:t>
            </a:r>
            <a:r>
              <a:rPr lang="en-US" altLang="zh-CN" dirty="0" err="1"/>
              <a:t>i</a:t>
            </a:r>
            <a:r>
              <a:rPr lang="en-US" altLang="zh-CN" dirty="0"/>
              <a:t>;</a:t>
            </a:r>
          </a:p>
          <a:p>
            <a:r>
              <a:rPr lang="en-US" altLang="zh-CN" dirty="0"/>
              <a:t>do</a:t>
            </a:r>
          </a:p>
          <a:p>
            <a:r>
              <a:rPr lang="en-US" altLang="zh-CN" dirty="0"/>
              <a:t>{</a:t>
            </a:r>
          </a:p>
          <a:p>
            <a:r>
              <a:rPr lang="en-US" altLang="zh-CN" dirty="0"/>
              <a:t>    j = (j + 1) mod n;</a:t>
            </a:r>
          </a:p>
          <a:p>
            <a:r>
              <a:rPr lang="en-US" altLang="zh-CN" dirty="0"/>
              <a:t>    </a:t>
            </a:r>
            <a:r>
              <a:rPr lang="en-US" altLang="zh-CN" dirty="0" err="1"/>
              <a:t>i</a:t>
            </a:r>
            <a:r>
              <a:rPr lang="en-US" altLang="zh-CN" dirty="0"/>
              <a:t> = j;</a:t>
            </a:r>
          </a:p>
          <a:p>
            <a:r>
              <a:rPr lang="en-US" altLang="zh-CN" dirty="0"/>
              <a:t>    return Si;</a:t>
            </a:r>
          </a:p>
          <a:p>
            <a:r>
              <a:rPr lang="en-US" altLang="zh-CN" dirty="0"/>
              <a:t>} while (j != </a:t>
            </a:r>
            <a:r>
              <a:rPr lang="en-US" altLang="zh-CN" dirty="0" err="1"/>
              <a:t>i</a:t>
            </a:r>
            <a:r>
              <a:rPr lang="en-US" altLang="zh-CN" dirty="0"/>
              <a:t>);</a:t>
            </a:r>
          </a:p>
          <a:p>
            <a:r>
              <a:rPr lang="en-US" altLang="zh-CN" dirty="0"/>
              <a:t>return NULL;</a:t>
            </a:r>
            <a:endParaRPr lang="zh-CN" altLang="en-US" dirty="0"/>
          </a:p>
        </p:txBody>
      </p:sp>
    </p:spTree>
    <p:extLst>
      <p:ext uri="{BB962C8B-B14F-4D97-AF65-F5344CB8AC3E}">
        <p14:creationId xmlns:p14="http://schemas.microsoft.com/office/powerpoint/2010/main" val="387616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轮询算法的优缺点</a:t>
            </a:r>
            <a:endParaRPr lang="zh-CN" altLang="en-US" dirty="0"/>
          </a:p>
        </p:txBody>
      </p:sp>
      <p:sp>
        <p:nvSpPr>
          <p:cNvPr id="3" name="内容占位符 2"/>
          <p:cNvSpPr>
            <a:spLocks noGrp="1"/>
          </p:cNvSpPr>
          <p:nvPr>
            <p:ph idx="1"/>
          </p:nvPr>
        </p:nvSpPr>
        <p:spPr/>
        <p:txBody>
          <a:bodyPr/>
          <a:lstStyle/>
          <a:p>
            <a:r>
              <a:rPr lang="zh-CN" altLang="en-US" dirty="0" smtClean="0"/>
              <a:t>优点</a:t>
            </a:r>
            <a:endParaRPr lang="en-US" altLang="zh-CN" dirty="0" smtClean="0"/>
          </a:p>
          <a:p>
            <a:pPr lvl="1"/>
            <a:r>
              <a:rPr lang="zh-CN" altLang="en-US" dirty="0" smtClean="0"/>
              <a:t>简洁，无需记录当前所有连接的状态，所以它是一种</a:t>
            </a:r>
            <a:r>
              <a:rPr lang="zh-CN" altLang="en-US" b="1" dirty="0" smtClean="0">
                <a:solidFill>
                  <a:srgbClr val="FFFF00"/>
                </a:solidFill>
              </a:rPr>
              <a:t>无状态调度</a:t>
            </a:r>
            <a:r>
              <a:rPr lang="zh-CN" altLang="en-US" dirty="0" smtClean="0"/>
              <a:t>。</a:t>
            </a:r>
            <a:endParaRPr lang="en-US" altLang="zh-CN" dirty="0" smtClean="0"/>
          </a:p>
          <a:p>
            <a:r>
              <a:rPr lang="zh-CN" altLang="en-US" dirty="0" smtClean="0"/>
              <a:t>缺点</a:t>
            </a:r>
            <a:endParaRPr lang="en-US" altLang="zh-CN" dirty="0" smtClean="0"/>
          </a:p>
          <a:p>
            <a:pPr lvl="1"/>
            <a:r>
              <a:rPr lang="zh-CN" altLang="en-US" dirty="0"/>
              <a:t>轮询调度算法假设所有服务器的处理性能都相同，不关心每台服务器的当前连接数和响应速度。当请求服务间隔时间变化比较大时，轮询调度算法容易导致服务器间的负载不平衡。</a:t>
            </a:r>
          </a:p>
        </p:txBody>
      </p:sp>
    </p:spTree>
    <p:extLst>
      <p:ext uri="{BB962C8B-B14F-4D97-AF65-F5344CB8AC3E}">
        <p14:creationId xmlns:p14="http://schemas.microsoft.com/office/powerpoint/2010/main" val="22101485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权重 </a:t>
            </a:r>
            <a:r>
              <a:rPr lang="en-US" altLang="zh-CN" dirty="0" smtClean="0"/>
              <a:t>weight</a:t>
            </a:r>
            <a:endParaRPr lang="zh-CN" altLang="en-US" dirty="0"/>
          </a:p>
        </p:txBody>
      </p:sp>
      <p:sp>
        <p:nvSpPr>
          <p:cNvPr id="3" name="内容占位符 2"/>
          <p:cNvSpPr>
            <a:spLocks noGrp="1"/>
          </p:cNvSpPr>
          <p:nvPr>
            <p:ph idx="1"/>
          </p:nvPr>
        </p:nvSpPr>
        <p:spPr>
          <a:xfrm>
            <a:off x="457200" y="1600200"/>
            <a:ext cx="4042792" cy="4525963"/>
          </a:xfrm>
        </p:spPr>
        <p:txBody>
          <a:bodyPr>
            <a:normAutofit fontScale="47500" lnSpcReduction="20000"/>
          </a:bodyPr>
          <a:lstStyle/>
          <a:p>
            <a:pPr marL="0" indent="0">
              <a:buNone/>
            </a:pPr>
            <a:r>
              <a:rPr lang="zh-CN" altLang="en-US" dirty="0" smtClean="0"/>
              <a:t>配置例子：</a:t>
            </a:r>
            <a:endParaRPr lang="en-US" altLang="zh-CN" dirty="0" smtClean="0"/>
          </a:p>
          <a:p>
            <a:pPr marL="0" indent="0">
              <a:buNone/>
            </a:pPr>
            <a:endParaRPr lang="en-US" altLang="zh-CN" dirty="0" smtClean="0"/>
          </a:p>
          <a:p>
            <a:pPr marL="0" indent="0">
              <a:buNone/>
            </a:pPr>
            <a:r>
              <a:rPr lang="en-US" altLang="zh-CN" dirty="0" smtClean="0"/>
              <a:t>http </a:t>
            </a:r>
            <a:r>
              <a:rPr lang="en-US" altLang="zh-CN" dirty="0"/>
              <a:t>{</a:t>
            </a:r>
          </a:p>
          <a:p>
            <a:pPr marL="0" indent="0">
              <a:buNone/>
            </a:pPr>
            <a:r>
              <a:rPr lang="en-US" altLang="zh-CN" dirty="0"/>
              <a:t>   upstream </a:t>
            </a:r>
            <a:r>
              <a:rPr lang="en-US" altLang="zh-CN" dirty="0" smtClean="0"/>
              <a:t> </a:t>
            </a:r>
            <a:r>
              <a:rPr lang="en-US" altLang="zh-CN" dirty="0" err="1" smtClean="0"/>
              <a:t>myproject</a:t>
            </a:r>
            <a:r>
              <a:rPr lang="en-US" altLang="zh-CN" dirty="0" smtClean="0"/>
              <a:t> </a:t>
            </a:r>
            <a:r>
              <a:rPr lang="en-US" altLang="zh-CN" dirty="0"/>
              <a:t>{</a:t>
            </a:r>
          </a:p>
          <a:p>
            <a:pPr marL="0" indent="0">
              <a:buNone/>
            </a:pPr>
            <a:r>
              <a:rPr lang="en-US" altLang="zh-CN" dirty="0"/>
              <a:t>     server 127.0.0.18000 </a:t>
            </a:r>
            <a:r>
              <a:rPr lang="en-US" altLang="zh-CN" dirty="0" smtClean="0"/>
              <a:t>     weight=3</a:t>
            </a:r>
            <a:r>
              <a:rPr lang="en-US" altLang="zh-CN" dirty="0"/>
              <a:t>;</a:t>
            </a:r>
          </a:p>
          <a:p>
            <a:pPr marL="0" indent="0">
              <a:buNone/>
            </a:pPr>
            <a:r>
              <a:rPr lang="en-US" altLang="zh-CN" dirty="0"/>
              <a:t>     server 127.0.0.18001;</a:t>
            </a:r>
          </a:p>
          <a:p>
            <a:pPr marL="0" indent="0">
              <a:buNone/>
            </a:pPr>
            <a:r>
              <a:rPr lang="en-US" altLang="zh-CN" dirty="0"/>
              <a:t>     server 127.0.0.18002;</a:t>
            </a:r>
          </a:p>
          <a:p>
            <a:pPr marL="0" indent="0">
              <a:buNone/>
            </a:pPr>
            <a:r>
              <a:rPr lang="en-US" altLang="zh-CN" dirty="0"/>
              <a:t>     server 127.0.0.18003;</a:t>
            </a:r>
          </a:p>
          <a:p>
            <a:pPr marL="0" indent="0">
              <a:buNone/>
            </a:pPr>
            <a:r>
              <a:rPr lang="en-US" altLang="zh-CN" dirty="0"/>
              <a:t>   }</a:t>
            </a:r>
          </a:p>
          <a:p>
            <a:pPr marL="0" indent="0">
              <a:buNone/>
            </a:pPr>
            <a:endParaRPr lang="en-US" altLang="zh-CN" dirty="0"/>
          </a:p>
          <a:p>
            <a:pPr marL="0" indent="0">
              <a:buNone/>
            </a:pPr>
            <a:r>
              <a:rPr lang="en-US" altLang="zh-CN" dirty="0"/>
              <a:t>   server {</a:t>
            </a:r>
          </a:p>
          <a:p>
            <a:pPr marL="0" indent="0">
              <a:buNone/>
            </a:pPr>
            <a:r>
              <a:rPr lang="en-US" altLang="zh-CN" dirty="0"/>
              <a:t>     listen 80;</a:t>
            </a:r>
          </a:p>
          <a:p>
            <a:pPr marL="0" indent="0">
              <a:buNone/>
            </a:pPr>
            <a:r>
              <a:rPr lang="en-US" altLang="zh-CN" dirty="0"/>
              <a:t>     </a:t>
            </a:r>
            <a:r>
              <a:rPr lang="en-US" altLang="zh-CN" dirty="0" err="1"/>
              <a:t>server_name</a:t>
            </a:r>
            <a:r>
              <a:rPr lang="en-US" altLang="zh-CN" dirty="0"/>
              <a:t> </a:t>
            </a:r>
            <a:r>
              <a:rPr lang="en-US" altLang="zh-CN" dirty="0" smtClean="0"/>
              <a:t>       www.domain.com</a:t>
            </a:r>
            <a:r>
              <a:rPr lang="en-US" altLang="zh-CN" dirty="0"/>
              <a:t>;</a:t>
            </a:r>
          </a:p>
          <a:p>
            <a:pPr marL="0" indent="0">
              <a:buNone/>
            </a:pPr>
            <a:r>
              <a:rPr lang="en-US" altLang="zh-CN" dirty="0"/>
              <a:t>     location / {</a:t>
            </a:r>
          </a:p>
          <a:p>
            <a:pPr marL="0" indent="0">
              <a:buNone/>
            </a:pPr>
            <a:r>
              <a:rPr lang="en-US" altLang="zh-CN" dirty="0"/>
              <a:t>         </a:t>
            </a:r>
            <a:r>
              <a:rPr lang="en-US" altLang="zh-CN" dirty="0" err="1"/>
              <a:t>proxy_pass</a:t>
            </a:r>
            <a:r>
              <a:rPr lang="en-US" altLang="zh-CN" dirty="0"/>
              <a:t> </a:t>
            </a:r>
            <a:r>
              <a:rPr lang="en-US" altLang="zh-CN" dirty="0" smtClean="0"/>
              <a:t>       http</a:t>
            </a:r>
            <a:r>
              <a:rPr lang="en-US" altLang="zh-CN" dirty="0"/>
              <a:t>//</a:t>
            </a:r>
            <a:r>
              <a:rPr lang="en-US" altLang="zh-CN" dirty="0" err="1"/>
              <a:t>myproject</a:t>
            </a:r>
            <a:r>
              <a:rPr lang="en-US" altLang="zh-CN" dirty="0"/>
              <a:t>;</a:t>
            </a:r>
          </a:p>
          <a:p>
            <a:pPr marL="0" indent="0">
              <a:buNone/>
            </a:pPr>
            <a:r>
              <a:rPr lang="en-US" altLang="zh-CN" dirty="0"/>
              <a:t>    }</a:t>
            </a:r>
          </a:p>
          <a:p>
            <a:pPr marL="0" indent="0">
              <a:buNone/>
            </a:pPr>
            <a:r>
              <a:rPr lang="en-US" altLang="zh-CN" dirty="0"/>
              <a:t>   }</a:t>
            </a:r>
          </a:p>
          <a:p>
            <a:pPr marL="0" indent="0">
              <a:buNone/>
            </a:pPr>
            <a:r>
              <a:rPr lang="en-US" altLang="zh-CN" dirty="0"/>
              <a:t>}</a:t>
            </a:r>
            <a:endParaRPr lang="zh-CN" altLang="en-US" dirty="0"/>
          </a:p>
        </p:txBody>
      </p:sp>
      <p:sp>
        <p:nvSpPr>
          <p:cNvPr id="4" name="矩形 3"/>
          <p:cNvSpPr/>
          <p:nvPr/>
        </p:nvSpPr>
        <p:spPr>
          <a:xfrm>
            <a:off x="4860032" y="1556792"/>
            <a:ext cx="3816424" cy="3139321"/>
          </a:xfrm>
          <a:prstGeom prst="rect">
            <a:avLst/>
          </a:prstGeom>
        </p:spPr>
        <p:txBody>
          <a:bodyPr wrap="square">
            <a:spAutoFit/>
          </a:bodyPr>
          <a:lstStyle/>
          <a:p>
            <a:r>
              <a:rPr lang="zh-CN" altLang="en-US" dirty="0"/>
              <a:t>     指定轮询几率，</a:t>
            </a:r>
            <a:r>
              <a:rPr lang="en-US" altLang="zh-CN" dirty="0"/>
              <a:t>weight</a:t>
            </a:r>
            <a:r>
              <a:rPr lang="zh-CN" altLang="en-US" dirty="0"/>
              <a:t>和访问比率成正比，</a:t>
            </a:r>
            <a:r>
              <a:rPr lang="zh-CN" altLang="en-US" dirty="0">
                <a:solidFill>
                  <a:srgbClr val="FFFF00"/>
                </a:solidFill>
              </a:rPr>
              <a:t>用于后端服务器性能不均的情况</a:t>
            </a:r>
            <a:r>
              <a:rPr lang="zh-CN" altLang="en-US" dirty="0"/>
              <a:t>，默认每个服务器的</a:t>
            </a:r>
            <a:r>
              <a:rPr lang="en-US" altLang="zh-CN" dirty="0"/>
              <a:t>weight</a:t>
            </a:r>
            <a:r>
              <a:rPr lang="zh-CN" altLang="en-US" dirty="0"/>
              <a:t>权重是</a:t>
            </a:r>
            <a:r>
              <a:rPr lang="en-US" altLang="zh-CN" dirty="0"/>
              <a:t>1</a:t>
            </a:r>
            <a:r>
              <a:rPr lang="zh-CN" altLang="en-US" dirty="0"/>
              <a:t>，如果后端服务器</a:t>
            </a:r>
            <a:r>
              <a:rPr lang="en-US" altLang="zh-CN" dirty="0"/>
              <a:t>down</a:t>
            </a:r>
            <a:r>
              <a:rPr lang="zh-CN" altLang="en-US" dirty="0"/>
              <a:t>掉，能自动剔除</a:t>
            </a:r>
            <a:r>
              <a:rPr lang="zh-CN" altLang="en-US" dirty="0" smtClean="0"/>
              <a:t>。</a:t>
            </a:r>
            <a:endParaRPr lang="en-US" altLang="zh-CN" dirty="0" smtClean="0"/>
          </a:p>
          <a:p>
            <a:endParaRPr lang="zh-CN" altLang="en-US" dirty="0"/>
          </a:p>
          <a:p>
            <a:r>
              <a:rPr lang="zh-CN" altLang="en-US" dirty="0"/>
              <a:t>      当一个客户请求到达后，</a:t>
            </a:r>
            <a:r>
              <a:rPr lang="en-US" altLang="zh-CN" dirty="0"/>
              <a:t>RR</a:t>
            </a:r>
            <a:r>
              <a:rPr lang="zh-CN" altLang="en-US" dirty="0"/>
              <a:t>策略是从</a:t>
            </a:r>
            <a:r>
              <a:rPr lang="en-US" altLang="zh-CN" dirty="0"/>
              <a:t>upstream</a:t>
            </a:r>
            <a:r>
              <a:rPr lang="zh-CN" altLang="en-US" dirty="0"/>
              <a:t>的所有</a:t>
            </a:r>
            <a:r>
              <a:rPr lang="en-US" altLang="zh-CN" dirty="0"/>
              <a:t>server</a:t>
            </a:r>
            <a:r>
              <a:rPr lang="zh-CN" altLang="en-US" dirty="0"/>
              <a:t>中选择一个当前权重（</a:t>
            </a:r>
            <a:r>
              <a:rPr lang="en-US" altLang="zh-CN" dirty="0" err="1"/>
              <a:t>current_weight</a:t>
            </a:r>
            <a:r>
              <a:rPr lang="zh-CN" altLang="en-US" dirty="0"/>
              <a:t>）最大的</a:t>
            </a:r>
            <a:r>
              <a:rPr lang="en-US" altLang="zh-CN" dirty="0"/>
              <a:t>server</a:t>
            </a:r>
            <a:r>
              <a:rPr lang="zh-CN" altLang="en-US" dirty="0"/>
              <a:t>作为最初的</a:t>
            </a:r>
            <a:r>
              <a:rPr lang="en-US" altLang="zh-CN" dirty="0"/>
              <a:t>server.</a:t>
            </a:r>
          </a:p>
        </p:txBody>
      </p:sp>
    </p:spTree>
    <p:extLst>
      <p:ext uri="{BB962C8B-B14F-4D97-AF65-F5344CB8AC3E}">
        <p14:creationId xmlns:p14="http://schemas.microsoft.com/office/powerpoint/2010/main" val="3432811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权重轮询调度</a:t>
            </a:r>
            <a:endParaRPr lang="zh-CN"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28514" y="1646238"/>
            <a:ext cx="6286971"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2785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轮询权重算法</a:t>
            </a:r>
            <a:endParaRPr lang="zh-CN" alt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520" y="1412776"/>
            <a:ext cx="445895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a:xfrm>
            <a:off x="5148064" y="1412776"/>
            <a:ext cx="3672408" cy="139675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smtClean="0"/>
              <a:t>{ a, b, c }</a:t>
            </a:r>
            <a:r>
              <a:rPr lang="zh-CN" altLang="en-US" dirty="0" smtClean="0"/>
              <a:t>三个服务器，</a:t>
            </a:r>
            <a:r>
              <a:rPr lang="en-US" altLang="zh-CN" dirty="0" smtClean="0"/>
              <a:t>weight</a:t>
            </a:r>
            <a:r>
              <a:rPr lang="zh-CN" altLang="en-US" dirty="0" smtClean="0"/>
              <a:t>值是</a:t>
            </a:r>
            <a:r>
              <a:rPr lang="en-US" altLang="zh-CN" dirty="0" smtClean="0"/>
              <a:t>{ 5, 1, 2 }</a:t>
            </a:r>
            <a:r>
              <a:rPr lang="zh-CN" altLang="en-US" dirty="0" smtClean="0"/>
              <a:t>，那么分配的过程参见下面这张表：</a:t>
            </a: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3372066017"/>
              </p:ext>
            </p:extLst>
          </p:nvPr>
        </p:nvGraphicFramePr>
        <p:xfrm>
          <a:off x="4823520" y="2830421"/>
          <a:ext cx="4320480" cy="2470368"/>
        </p:xfrm>
        <a:graphic>
          <a:graphicData uri="http://schemas.openxmlformats.org/drawingml/2006/table">
            <a:tbl>
              <a:tblPr firstRow="1" bandRow="1">
                <a:tableStyleId>{5C22544A-7EE6-4342-B048-85BDC9FD1C3A}</a:tableStyleId>
              </a:tblPr>
              <a:tblGrid>
                <a:gridCol w="900608"/>
                <a:gridCol w="1080120"/>
                <a:gridCol w="2339752"/>
              </a:tblGrid>
              <a:tr h="228848">
                <a:tc>
                  <a:txBody>
                    <a:bodyPr/>
                    <a:lstStyle/>
                    <a:p>
                      <a:pPr latinLnBrk="0"/>
                      <a:r>
                        <a:rPr lang="en-US" sz="1200" dirty="0">
                          <a:effectLst/>
                          <a:latin typeface="Verdana"/>
                        </a:rPr>
                        <a:t>selected server</a:t>
                      </a:r>
                    </a:p>
                  </a:txBody>
                  <a:tcPr marL="68580" marR="68580" marT="0" marB="0"/>
                </a:tc>
                <a:tc>
                  <a:txBody>
                    <a:bodyPr/>
                    <a:lstStyle/>
                    <a:p>
                      <a:pPr latinLnBrk="0"/>
                      <a:r>
                        <a:rPr lang="en-US" sz="1200">
                          <a:effectLst/>
                          <a:latin typeface="Verdana"/>
                        </a:rPr>
                        <a:t>current_weights</a:t>
                      </a:r>
                    </a:p>
                  </a:txBody>
                  <a:tcPr marL="68580" marR="68580" marT="0" marB="0"/>
                </a:tc>
                <a:tc>
                  <a:txBody>
                    <a:bodyPr/>
                    <a:lstStyle/>
                    <a:p>
                      <a:pPr latinLnBrk="0"/>
                      <a:r>
                        <a:rPr lang="en-US" sz="1200" dirty="0">
                          <a:effectLst/>
                          <a:latin typeface="Verdana"/>
                        </a:rPr>
                        <a:t>reason</a:t>
                      </a:r>
                    </a:p>
                  </a:txBody>
                  <a:tcPr marL="68580" marR="68580" marT="0" marB="0"/>
                </a:tc>
              </a:tr>
              <a:tr h="228848">
                <a:tc>
                  <a:txBody>
                    <a:bodyPr/>
                    <a:lstStyle/>
                    <a:p>
                      <a:pPr latinLnBrk="0"/>
                      <a:r>
                        <a:rPr lang="en-US" sz="1200" dirty="0">
                          <a:effectLst/>
                          <a:latin typeface="Verdana"/>
                        </a:rPr>
                        <a:t>c</a:t>
                      </a:r>
                    </a:p>
                  </a:txBody>
                  <a:tcPr marL="68580" marR="68580" marT="0" marB="0"/>
                </a:tc>
                <a:tc>
                  <a:txBody>
                    <a:bodyPr/>
                    <a:lstStyle/>
                    <a:p>
                      <a:pPr latinLnBrk="0"/>
                      <a:r>
                        <a:rPr lang="en-US" sz="1200">
                          <a:effectLst/>
                          <a:latin typeface="Verdana"/>
                        </a:rPr>
                        <a:t>{ 5, 1, 2 }</a:t>
                      </a:r>
                    </a:p>
                  </a:txBody>
                  <a:tcPr marL="68580" marR="68580" marT="0" marB="0"/>
                </a:tc>
                <a:tc>
                  <a:txBody>
                    <a:bodyPr/>
                    <a:lstStyle/>
                    <a:p>
                      <a:pPr latinLnBrk="0"/>
                      <a:r>
                        <a:rPr lang="en-US" altLang="zh-CN" sz="1200" dirty="0" smtClean="0">
                          <a:effectLst/>
                          <a:latin typeface="宋体"/>
                        </a:rPr>
                        <a:t>20</a:t>
                      </a:r>
                      <a:r>
                        <a:rPr lang="zh-CN" altLang="en-US" sz="1200" dirty="0" smtClean="0">
                          <a:effectLst/>
                          <a:latin typeface="宋体"/>
                        </a:rPr>
                        <a:t>行</a:t>
                      </a:r>
                      <a:r>
                        <a:rPr lang="en-US" altLang="zh-CN" sz="1200" dirty="0" smtClean="0">
                          <a:effectLst/>
                          <a:latin typeface="Verdana"/>
                        </a:rPr>
                        <a:t>if</a:t>
                      </a:r>
                      <a:r>
                        <a:rPr lang="zh-CN" altLang="en-US" sz="1200" dirty="0">
                          <a:effectLst/>
                          <a:latin typeface="宋体"/>
                        </a:rPr>
                        <a:t>无法</a:t>
                      </a:r>
                      <a:r>
                        <a:rPr lang="zh-CN" altLang="en-US" sz="1200" dirty="0" smtClean="0">
                          <a:effectLst/>
                          <a:latin typeface="宋体"/>
                        </a:rPr>
                        <a:t>满足 </a:t>
                      </a:r>
                      <a:r>
                        <a:rPr lang="en-US" altLang="zh-CN" sz="1200" dirty="0" smtClean="0">
                          <a:effectLst/>
                          <a:latin typeface="宋体"/>
                        </a:rPr>
                        <a:t/>
                      </a:r>
                      <a:br>
                        <a:rPr lang="en-US" altLang="zh-CN" sz="1200" dirty="0" smtClean="0">
                          <a:effectLst/>
                          <a:latin typeface="宋体"/>
                        </a:rPr>
                      </a:br>
                      <a:r>
                        <a:rPr lang="en-US" altLang="zh-CN" sz="1200" dirty="0" smtClean="0">
                          <a:effectLst/>
                          <a:latin typeface="宋体"/>
                        </a:rPr>
                        <a:t>a/b 5/1=5/1  b/c ½=1/2 </a:t>
                      </a:r>
                      <a:endParaRPr lang="zh-CN" altLang="en-US" sz="1200" dirty="0">
                        <a:effectLst/>
                        <a:latin typeface="Verdana"/>
                      </a:endParaRPr>
                    </a:p>
                  </a:txBody>
                  <a:tcPr marL="68580" marR="68580" marT="0" marB="0"/>
                </a:tc>
              </a:tr>
              <a:tr h="228848">
                <a:tc>
                  <a:txBody>
                    <a:bodyPr/>
                    <a:lstStyle/>
                    <a:p>
                      <a:pPr latinLnBrk="0"/>
                      <a:r>
                        <a:rPr lang="en-US" sz="1200" dirty="0">
                          <a:effectLst/>
                          <a:latin typeface="Verdana"/>
                        </a:rPr>
                        <a:t>b</a:t>
                      </a:r>
                    </a:p>
                  </a:txBody>
                  <a:tcPr marL="68580" marR="68580" marT="0" marB="0"/>
                </a:tc>
                <a:tc>
                  <a:txBody>
                    <a:bodyPr/>
                    <a:lstStyle/>
                    <a:p>
                      <a:pPr latinLnBrk="0"/>
                      <a:r>
                        <a:rPr lang="en-US" sz="1200">
                          <a:effectLst/>
                          <a:latin typeface="Verdana"/>
                        </a:rPr>
                        <a:t>{ 5, 1, 1 }</a:t>
                      </a:r>
                    </a:p>
                  </a:txBody>
                  <a:tcPr marL="68580" marR="68580" marT="0" marB="0"/>
                </a:tc>
                <a:tc>
                  <a:txBody>
                    <a:bodyPr/>
                    <a:lstStyle/>
                    <a:p>
                      <a:pPr latinLnBrk="0"/>
                      <a:r>
                        <a:rPr lang="en-US" sz="1200" dirty="0" smtClean="0">
                          <a:effectLst/>
                          <a:latin typeface="Verdana"/>
                        </a:rPr>
                        <a:t>a/b 5/1=5/1  b/c 1/1&gt;1/2</a:t>
                      </a:r>
                      <a:endParaRPr lang="en-US" sz="1200" dirty="0">
                        <a:effectLst/>
                        <a:latin typeface="Verdana"/>
                      </a:endParaRPr>
                    </a:p>
                  </a:txBody>
                  <a:tcPr marL="68580" marR="68580" marT="0" marB="0"/>
                </a:tc>
              </a:tr>
              <a:tr h="228848">
                <a:tc>
                  <a:txBody>
                    <a:bodyPr/>
                    <a:lstStyle/>
                    <a:p>
                      <a:pPr latinLnBrk="0"/>
                      <a:r>
                        <a:rPr lang="en-US" sz="1200">
                          <a:effectLst/>
                          <a:latin typeface="Verdana"/>
                        </a:rPr>
                        <a:t>a</a:t>
                      </a:r>
                    </a:p>
                  </a:txBody>
                  <a:tcPr marL="68580" marR="68580" marT="0" marB="0"/>
                </a:tc>
                <a:tc>
                  <a:txBody>
                    <a:bodyPr/>
                    <a:lstStyle/>
                    <a:p>
                      <a:pPr latinLnBrk="0"/>
                      <a:r>
                        <a:rPr lang="en-US" sz="1200" dirty="0">
                          <a:effectLst/>
                          <a:latin typeface="Verdana"/>
                        </a:rPr>
                        <a:t>{ 5, 0, 1 }</a:t>
                      </a:r>
                    </a:p>
                  </a:txBody>
                  <a:tcPr marL="68580" marR="68580" marT="0" marB="0"/>
                </a:tc>
                <a:tc>
                  <a:txBody>
                    <a:bodyPr/>
                    <a:lstStyle/>
                    <a:p>
                      <a:pPr latinLnBrk="0"/>
                      <a:r>
                        <a:rPr lang="en-US" sz="1200" dirty="0" smtClean="0">
                          <a:effectLst/>
                          <a:latin typeface="Verdana"/>
                        </a:rPr>
                        <a:t>a/c 5/1&gt;5 /2  </a:t>
                      </a:r>
                      <a:endParaRPr lang="en-US" sz="1200" dirty="0">
                        <a:effectLst/>
                        <a:latin typeface="Verdana"/>
                      </a:endParaRPr>
                    </a:p>
                  </a:txBody>
                  <a:tcPr marL="68580" marR="68580" marT="0" marB="0"/>
                </a:tc>
              </a:tr>
              <a:tr h="228848">
                <a:tc>
                  <a:txBody>
                    <a:bodyPr/>
                    <a:lstStyle/>
                    <a:p>
                      <a:pPr latinLnBrk="0"/>
                      <a:r>
                        <a:rPr lang="en-US" sz="1200">
                          <a:effectLst/>
                          <a:latin typeface="Verdana"/>
                        </a:rPr>
                        <a:t>a</a:t>
                      </a:r>
                    </a:p>
                  </a:txBody>
                  <a:tcPr marL="68580" marR="68580" marT="0" marB="0"/>
                </a:tc>
                <a:tc>
                  <a:txBody>
                    <a:bodyPr/>
                    <a:lstStyle/>
                    <a:p>
                      <a:pPr latinLnBrk="0"/>
                      <a:r>
                        <a:rPr lang="en-US" sz="1200">
                          <a:effectLst/>
                          <a:latin typeface="Verdana"/>
                        </a:rPr>
                        <a:t>{ 4, 0, 1 }</a:t>
                      </a:r>
                    </a:p>
                  </a:txBody>
                  <a:tcPr marL="68580" marR="68580" marT="0" marB="0"/>
                </a:tc>
                <a:tc>
                  <a:txBody>
                    <a:bodyPr/>
                    <a:lstStyle/>
                    <a:p>
                      <a:pPr latinLnBrk="0"/>
                      <a:r>
                        <a:rPr lang="en-US" sz="1200" dirty="0" smtClean="0">
                          <a:effectLst/>
                          <a:latin typeface="Verdana"/>
                        </a:rPr>
                        <a:t>a/c 4/1 &gt;5 /2</a:t>
                      </a:r>
                      <a:endParaRPr lang="en-US" sz="1200" dirty="0">
                        <a:effectLst/>
                        <a:latin typeface="Verdana"/>
                      </a:endParaRPr>
                    </a:p>
                  </a:txBody>
                  <a:tcPr marL="68580" marR="68580" marT="0" marB="0"/>
                </a:tc>
              </a:tr>
              <a:tr h="228848">
                <a:tc>
                  <a:txBody>
                    <a:bodyPr/>
                    <a:lstStyle/>
                    <a:p>
                      <a:pPr latinLnBrk="0"/>
                      <a:r>
                        <a:rPr lang="en-US" sz="1200" dirty="0">
                          <a:effectLst/>
                          <a:latin typeface="Verdana"/>
                        </a:rPr>
                        <a:t>a</a:t>
                      </a:r>
                    </a:p>
                  </a:txBody>
                  <a:tcPr marL="68580" marR="68580" marT="0" marB="0"/>
                </a:tc>
                <a:tc>
                  <a:txBody>
                    <a:bodyPr/>
                    <a:lstStyle/>
                    <a:p>
                      <a:pPr latinLnBrk="0"/>
                      <a:r>
                        <a:rPr lang="en-US" sz="1200">
                          <a:effectLst/>
                          <a:latin typeface="Verdana"/>
                        </a:rPr>
                        <a:t>{ 3, 0, 1 }</a:t>
                      </a:r>
                    </a:p>
                  </a:txBody>
                  <a:tcPr marL="68580" marR="68580" marT="0" marB="0"/>
                </a:tc>
                <a:tc>
                  <a:txBody>
                    <a:bodyPr/>
                    <a:lstStyle/>
                    <a:p>
                      <a:pPr latinLnBrk="0"/>
                      <a:r>
                        <a:rPr lang="en-US" sz="1200" dirty="0" smtClean="0">
                          <a:effectLst/>
                          <a:latin typeface="Verdana"/>
                        </a:rPr>
                        <a:t>a/c 3 /1&gt;5 /2</a:t>
                      </a:r>
                      <a:endParaRPr lang="en-US" sz="1200" dirty="0">
                        <a:effectLst/>
                        <a:latin typeface="Verdana"/>
                      </a:endParaRPr>
                    </a:p>
                  </a:txBody>
                  <a:tcPr marL="68580" marR="68580" marT="0" marB="0"/>
                </a:tc>
              </a:tr>
              <a:tr h="228848">
                <a:tc>
                  <a:txBody>
                    <a:bodyPr/>
                    <a:lstStyle/>
                    <a:p>
                      <a:pPr latinLnBrk="0"/>
                      <a:r>
                        <a:rPr lang="en-US" sz="1200">
                          <a:effectLst/>
                          <a:latin typeface="Verdana"/>
                        </a:rPr>
                        <a:t>c</a:t>
                      </a:r>
                    </a:p>
                  </a:txBody>
                  <a:tcPr marL="68580" marR="68580" marT="0" marB="0"/>
                </a:tc>
                <a:tc>
                  <a:txBody>
                    <a:bodyPr/>
                    <a:lstStyle/>
                    <a:p>
                      <a:pPr latinLnBrk="0"/>
                      <a:r>
                        <a:rPr lang="en-US" sz="1200" dirty="0">
                          <a:effectLst/>
                          <a:latin typeface="Verdana"/>
                        </a:rPr>
                        <a:t>{ 2, 0, 1 }</a:t>
                      </a:r>
                    </a:p>
                  </a:txBody>
                  <a:tcPr marL="68580" marR="68580" marT="0" marB="0"/>
                </a:tc>
                <a:tc>
                  <a:txBody>
                    <a:bodyPr/>
                    <a:lstStyle/>
                    <a:p>
                      <a:pPr latinLnBrk="0"/>
                      <a:r>
                        <a:rPr lang="en-US" altLang="zh-CN" sz="1200" dirty="0" smtClean="0">
                          <a:effectLst/>
                          <a:latin typeface="宋体"/>
                        </a:rPr>
                        <a:t>20</a:t>
                      </a:r>
                      <a:r>
                        <a:rPr lang="zh-CN" altLang="en-US" sz="1200" dirty="0" smtClean="0">
                          <a:effectLst/>
                          <a:latin typeface="宋体"/>
                        </a:rPr>
                        <a:t>行</a:t>
                      </a:r>
                      <a:r>
                        <a:rPr lang="en-US" altLang="zh-CN" sz="1200" dirty="0" smtClean="0">
                          <a:effectLst/>
                          <a:latin typeface="Verdana"/>
                        </a:rPr>
                        <a:t>if</a:t>
                      </a:r>
                      <a:r>
                        <a:rPr lang="zh-CN" altLang="en-US" sz="1200" dirty="0">
                          <a:effectLst/>
                          <a:latin typeface="Verdana"/>
                        </a:rPr>
                        <a:t> </a:t>
                      </a:r>
                      <a:r>
                        <a:rPr lang="zh-CN" altLang="en-US" sz="1200" dirty="0">
                          <a:effectLst/>
                          <a:latin typeface="宋体"/>
                        </a:rPr>
                        <a:t>无法</a:t>
                      </a:r>
                      <a:r>
                        <a:rPr lang="zh-CN" altLang="en-US" sz="1200" dirty="0" smtClean="0">
                          <a:effectLst/>
                          <a:latin typeface="宋体"/>
                        </a:rPr>
                        <a:t>满足</a:t>
                      </a:r>
                      <a:r>
                        <a:rPr lang="en-US" altLang="zh-CN" sz="1200" dirty="0" smtClean="0">
                          <a:effectLst/>
                          <a:latin typeface="宋体"/>
                        </a:rPr>
                        <a:t/>
                      </a:r>
                      <a:br>
                        <a:rPr lang="en-US" altLang="zh-CN" sz="1200" dirty="0" smtClean="0">
                          <a:effectLst/>
                          <a:latin typeface="宋体"/>
                        </a:rPr>
                      </a:br>
                      <a:r>
                        <a:rPr lang="en-US" altLang="zh-CN" sz="1200" dirty="0" smtClean="0">
                          <a:effectLst/>
                          <a:latin typeface="宋体"/>
                        </a:rPr>
                        <a:t>a/c 2/1&lt;5/2</a:t>
                      </a:r>
                      <a:endParaRPr lang="zh-CN" altLang="en-US" sz="1200" dirty="0">
                        <a:effectLst/>
                        <a:latin typeface="Verdana"/>
                      </a:endParaRPr>
                    </a:p>
                  </a:txBody>
                  <a:tcPr marL="68580" marR="68580" marT="0" marB="0"/>
                </a:tc>
              </a:tr>
              <a:tr h="228848">
                <a:tc>
                  <a:txBody>
                    <a:bodyPr/>
                    <a:lstStyle/>
                    <a:p>
                      <a:pPr latinLnBrk="0"/>
                      <a:r>
                        <a:rPr lang="en-US" sz="1200" dirty="0">
                          <a:effectLst/>
                          <a:latin typeface="Verdana"/>
                        </a:rPr>
                        <a:t>a</a:t>
                      </a:r>
                    </a:p>
                  </a:txBody>
                  <a:tcPr marL="68580" marR="68580" marT="0" marB="0"/>
                </a:tc>
                <a:tc>
                  <a:txBody>
                    <a:bodyPr/>
                    <a:lstStyle/>
                    <a:p>
                      <a:pPr latinLnBrk="0"/>
                      <a:r>
                        <a:rPr lang="en-US" sz="1200">
                          <a:effectLst/>
                          <a:latin typeface="Verdana"/>
                        </a:rPr>
                        <a:t>{ 2, 0, 0 }</a:t>
                      </a:r>
                    </a:p>
                  </a:txBody>
                  <a:tcPr marL="68580" marR="68580" marT="0" marB="0"/>
                </a:tc>
                <a:tc>
                  <a:txBody>
                    <a:bodyPr/>
                    <a:lstStyle/>
                    <a:p>
                      <a:pPr latinLnBrk="0"/>
                      <a:r>
                        <a:rPr lang="zh-CN" altLang="en-US" sz="1200" dirty="0">
                          <a:effectLst/>
                          <a:latin typeface="宋体"/>
                        </a:rPr>
                        <a:t>没得选了</a:t>
                      </a:r>
                      <a:endParaRPr lang="zh-CN" altLang="en-US" sz="1200" dirty="0">
                        <a:effectLst/>
                        <a:latin typeface="Verdana"/>
                      </a:endParaRPr>
                    </a:p>
                  </a:txBody>
                  <a:tcPr marL="68580" marR="68580" marT="0" marB="0"/>
                </a:tc>
              </a:tr>
              <a:tr h="228848">
                <a:tc>
                  <a:txBody>
                    <a:bodyPr/>
                    <a:lstStyle/>
                    <a:p>
                      <a:pPr latinLnBrk="0"/>
                      <a:r>
                        <a:rPr lang="en-US" sz="1200">
                          <a:effectLst/>
                          <a:latin typeface="Verdana"/>
                        </a:rPr>
                        <a:t>a</a:t>
                      </a:r>
                    </a:p>
                  </a:txBody>
                  <a:tcPr marL="68580" marR="68580" marT="0" marB="0"/>
                </a:tc>
                <a:tc>
                  <a:txBody>
                    <a:bodyPr/>
                    <a:lstStyle/>
                    <a:p>
                      <a:pPr latinLnBrk="0"/>
                      <a:r>
                        <a:rPr lang="en-US" sz="1200">
                          <a:effectLst/>
                          <a:latin typeface="Verdana"/>
                        </a:rPr>
                        <a:t>{ 1, 0, 0 }</a:t>
                      </a:r>
                    </a:p>
                  </a:txBody>
                  <a:tcPr marL="68580" marR="68580" marT="0" marB="0"/>
                </a:tc>
                <a:tc>
                  <a:txBody>
                    <a:bodyPr/>
                    <a:lstStyle/>
                    <a:p>
                      <a:pPr latinLnBrk="0"/>
                      <a:r>
                        <a:rPr lang="zh-CN" altLang="en-US" sz="1200" dirty="0">
                          <a:effectLst/>
                          <a:latin typeface="宋体"/>
                        </a:rPr>
                        <a:t>没得选了</a:t>
                      </a:r>
                      <a:endParaRPr lang="zh-CN" altLang="en-US" sz="1200" dirty="0">
                        <a:effectLst/>
                        <a:latin typeface="Verdana"/>
                      </a:endParaRPr>
                    </a:p>
                  </a:txBody>
                  <a:tcPr marL="68580" marR="68580" marT="0" marB="0"/>
                </a:tc>
              </a:tr>
            </a:tbl>
          </a:graphicData>
        </a:graphic>
      </p:graphicFrame>
      <p:sp>
        <p:nvSpPr>
          <p:cNvPr id="4" name="矩形 3"/>
          <p:cNvSpPr/>
          <p:nvPr/>
        </p:nvSpPr>
        <p:spPr>
          <a:xfrm>
            <a:off x="3347864" y="5877272"/>
            <a:ext cx="5544616" cy="830997"/>
          </a:xfrm>
          <a:prstGeom prst="rect">
            <a:avLst/>
          </a:prstGeom>
        </p:spPr>
        <p:txBody>
          <a:bodyPr wrap="square">
            <a:spAutoFit/>
          </a:bodyPr>
          <a:lstStyle/>
          <a:p>
            <a:r>
              <a:rPr lang="en-US" altLang="zh-CN" sz="1200" dirty="0"/>
              <a:t>weight</a:t>
            </a:r>
            <a:r>
              <a:rPr lang="zh-CN" altLang="en-US" sz="1200" dirty="0"/>
              <a:t>小的</a:t>
            </a:r>
            <a:r>
              <a:rPr lang="en-US" altLang="zh-CN" sz="1200" dirty="0"/>
              <a:t>server</a:t>
            </a:r>
            <a:r>
              <a:rPr lang="zh-CN" altLang="en-US" sz="1200" dirty="0"/>
              <a:t>分配不均。其实</a:t>
            </a:r>
            <a:r>
              <a:rPr lang="en-US" altLang="zh-CN" sz="1200" dirty="0"/>
              <a:t>b</a:t>
            </a:r>
            <a:r>
              <a:rPr lang="zh-CN" altLang="en-US" sz="1200" dirty="0"/>
              <a:t>在第四或者第五位被分配是比较好的。可能有人会说为什么要这样吹毛求疵呢。那我们设法将第六位被分配的</a:t>
            </a:r>
            <a:r>
              <a:rPr lang="en-US" altLang="zh-CN" sz="1200" dirty="0"/>
              <a:t>c</a:t>
            </a:r>
            <a:r>
              <a:rPr lang="zh-CN" altLang="en-US" sz="1200" dirty="0"/>
              <a:t>去掉，其实很简单，也就是</a:t>
            </a:r>
            <a:r>
              <a:rPr lang="en-US" altLang="zh-CN" sz="1200" dirty="0"/>
              <a:t>weight</a:t>
            </a:r>
            <a:r>
              <a:rPr lang="zh-CN" altLang="en-US" sz="1200" dirty="0"/>
              <a:t>设置成</a:t>
            </a:r>
            <a:r>
              <a:rPr lang="en-US" altLang="zh-CN" sz="1200" dirty="0"/>
              <a:t>{ 5, 1, 1 }</a:t>
            </a:r>
            <a:r>
              <a:rPr lang="zh-CN" altLang="en-US" sz="1200" dirty="0"/>
              <a:t>，那么分配序列就成了</a:t>
            </a:r>
            <a:r>
              <a:rPr lang="en-US" altLang="zh-CN" sz="1200" dirty="0"/>
              <a:t>c, b, a, a, a, a, a</a:t>
            </a:r>
            <a:r>
              <a:rPr lang="zh-CN" altLang="en-US" sz="1200" dirty="0"/>
              <a:t>，将这个算法的缺点放到最大。</a:t>
            </a:r>
          </a:p>
        </p:txBody>
      </p:sp>
    </p:spTree>
    <p:extLst>
      <p:ext uri="{BB962C8B-B14F-4D97-AF65-F5344CB8AC3E}">
        <p14:creationId xmlns:p14="http://schemas.microsoft.com/office/powerpoint/2010/main" val="36508290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6350" y="4653136"/>
            <a:ext cx="8161542" cy="1754326"/>
          </a:xfrm>
          <a:prstGeom prst="rect">
            <a:avLst/>
          </a:prstGeom>
        </p:spPr>
        <p:txBody>
          <a:bodyPr wrap="square">
            <a:spAutoFit/>
          </a:bodyPr>
          <a:lstStyle/>
          <a:p>
            <a:r>
              <a:rPr lang="zh-CN" altLang="en-US" dirty="0"/>
              <a:t>毒化的加权动态优先级算法，最大的特点有两点：一是优先级</a:t>
            </a:r>
            <a:r>
              <a:rPr lang="en-US" altLang="zh-CN" dirty="0" err="1"/>
              <a:t>current_weight</a:t>
            </a:r>
            <a:r>
              <a:rPr lang="zh-CN" altLang="en-US" dirty="0"/>
              <a:t>的变化量是权</a:t>
            </a:r>
            <a:r>
              <a:rPr lang="en-US" altLang="zh-CN" dirty="0" err="1"/>
              <a:t>effective_weight</a:t>
            </a:r>
            <a:r>
              <a:rPr lang="zh-CN" altLang="en-US" dirty="0"/>
              <a:t>，二是对所选</a:t>
            </a:r>
            <a:r>
              <a:rPr lang="en-US" altLang="zh-CN" dirty="0"/>
              <a:t>server</a:t>
            </a:r>
            <a:r>
              <a:rPr lang="zh-CN" altLang="en-US" dirty="0"/>
              <a:t>的优先级进行大规模毒化，毒化程度是所有</a:t>
            </a:r>
            <a:r>
              <a:rPr lang="en-US" altLang="zh-CN" dirty="0"/>
              <a:t>server</a:t>
            </a:r>
            <a:r>
              <a:rPr lang="zh-CN" altLang="en-US" dirty="0"/>
              <a:t>的权值之和。这种算法的结果特点一定是权高的</a:t>
            </a:r>
            <a:r>
              <a:rPr lang="en-US" altLang="zh-CN" dirty="0"/>
              <a:t>server</a:t>
            </a:r>
            <a:r>
              <a:rPr lang="zh-CN" altLang="en-US" dirty="0"/>
              <a:t>一定先被选中，并且更频繁的被选中，而权低的</a:t>
            </a:r>
            <a:r>
              <a:rPr lang="en-US" altLang="zh-CN" dirty="0"/>
              <a:t>server</a:t>
            </a:r>
            <a:r>
              <a:rPr lang="zh-CN" altLang="en-US" dirty="0"/>
              <a:t>也会慢慢的提升优先级而被选中。对于上面的边界情况，这种算法得到的序列是</a:t>
            </a:r>
            <a:r>
              <a:rPr lang="en-US" altLang="zh-CN" dirty="0"/>
              <a:t>a, a, b, a, c, a, a</a:t>
            </a:r>
            <a:r>
              <a:rPr lang="zh-CN" altLang="en-US" dirty="0"/>
              <a:t>，均匀程度提升非常显著。</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276872"/>
            <a:ext cx="8150348"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轮询权重修正后算法</a:t>
            </a:r>
            <a:endParaRPr lang="zh-CN" altLang="en-US" dirty="0"/>
          </a:p>
        </p:txBody>
      </p:sp>
      <p:sp>
        <p:nvSpPr>
          <p:cNvPr id="3" name="内容占位符 2"/>
          <p:cNvSpPr>
            <a:spLocks noGrp="1"/>
          </p:cNvSpPr>
          <p:nvPr>
            <p:ph idx="1"/>
          </p:nvPr>
        </p:nvSpPr>
        <p:spPr/>
        <p:txBody>
          <a:bodyPr>
            <a:normAutofit/>
          </a:bodyPr>
          <a:lstStyle/>
          <a:p>
            <a:r>
              <a:rPr lang="en-US" altLang="zh-CN" dirty="0"/>
              <a:t>2012.5.14</a:t>
            </a:r>
            <a:r>
              <a:rPr lang="zh-CN" altLang="en-US" dirty="0"/>
              <a:t>后修正的</a:t>
            </a:r>
            <a:r>
              <a:rPr lang="zh-CN" altLang="en-US" dirty="0" smtClean="0"/>
              <a:t>算法</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817421636"/>
              </p:ext>
            </p:extLst>
          </p:nvPr>
        </p:nvGraphicFramePr>
        <p:xfrm>
          <a:off x="1849139" y="2430386"/>
          <a:ext cx="6768753" cy="3960443"/>
        </p:xfrm>
        <a:graphic>
          <a:graphicData uri="http://schemas.openxmlformats.org/drawingml/2006/table">
            <a:tbl>
              <a:tblPr firstRow="1" bandRow="1">
                <a:tableStyleId>{5C22544A-7EE6-4342-B048-85BDC9FD1C3A}</a:tableStyleId>
              </a:tblPr>
              <a:tblGrid>
                <a:gridCol w="2256251"/>
                <a:gridCol w="2256251"/>
                <a:gridCol w="2256251"/>
              </a:tblGrid>
              <a:tr h="671571">
                <a:tc>
                  <a:txBody>
                    <a:bodyPr/>
                    <a:lstStyle/>
                    <a:p>
                      <a:r>
                        <a:rPr lang="en-US" dirty="0">
                          <a:effectLst/>
                        </a:rPr>
                        <a:t>selected server</a:t>
                      </a:r>
                    </a:p>
                  </a:txBody>
                  <a:tcPr marL="28575" marR="28575" marT="28575" marB="28575" anchor="ctr"/>
                </a:tc>
                <a:tc>
                  <a:txBody>
                    <a:bodyPr/>
                    <a:lstStyle/>
                    <a:p>
                      <a:r>
                        <a:rPr lang="en-US" dirty="0" err="1">
                          <a:effectLst/>
                        </a:rPr>
                        <a:t>current_weight</a:t>
                      </a:r>
                      <a:r>
                        <a:rPr lang="en-US" dirty="0">
                          <a:effectLst/>
                        </a:rPr>
                        <a:t> before selected</a:t>
                      </a:r>
                    </a:p>
                  </a:txBody>
                  <a:tcPr marL="28575" marR="28575" marT="28575" marB="28575" anchor="ctr"/>
                </a:tc>
                <a:tc>
                  <a:txBody>
                    <a:bodyPr/>
                    <a:lstStyle/>
                    <a:p>
                      <a:r>
                        <a:rPr lang="en-US">
                          <a:effectLst/>
                        </a:rPr>
                        <a:t>current_weight after selected</a:t>
                      </a:r>
                    </a:p>
                  </a:txBody>
                  <a:tcPr marL="28575" marR="28575" marT="28575" marB="28575" anchor="ctr"/>
                </a:tc>
              </a:tr>
              <a:tr h="411109">
                <a:tc>
                  <a:txBody>
                    <a:bodyPr/>
                    <a:lstStyle/>
                    <a:p>
                      <a:r>
                        <a:rPr lang="en-US">
                          <a:effectLst/>
                        </a:rPr>
                        <a:t>a</a:t>
                      </a:r>
                    </a:p>
                  </a:txBody>
                  <a:tcPr marL="28575" marR="28575" marT="28575" marB="28575" anchor="ctr"/>
                </a:tc>
                <a:tc>
                  <a:txBody>
                    <a:bodyPr/>
                    <a:lstStyle/>
                    <a:p>
                      <a:r>
                        <a:rPr lang="en-US" altLang="zh-CN">
                          <a:effectLst/>
                        </a:rPr>
                        <a:t>{ 5, 1, 2 }</a:t>
                      </a:r>
                    </a:p>
                  </a:txBody>
                  <a:tcPr marL="28575" marR="28575" marT="28575" marB="28575" anchor="ctr"/>
                </a:tc>
                <a:tc>
                  <a:txBody>
                    <a:bodyPr/>
                    <a:lstStyle/>
                    <a:p>
                      <a:r>
                        <a:rPr lang="en-US" altLang="zh-CN">
                          <a:effectLst/>
                        </a:rPr>
                        <a:t>{ -3, 1, 2 }</a:t>
                      </a:r>
                    </a:p>
                  </a:txBody>
                  <a:tcPr marL="28575" marR="28575" marT="28575" marB="28575" anchor="ctr"/>
                </a:tc>
              </a:tr>
              <a:tr h="411109">
                <a:tc>
                  <a:txBody>
                    <a:bodyPr/>
                    <a:lstStyle/>
                    <a:p>
                      <a:r>
                        <a:rPr lang="en-US">
                          <a:effectLst/>
                        </a:rPr>
                        <a:t>c</a:t>
                      </a:r>
                    </a:p>
                  </a:txBody>
                  <a:tcPr marL="28575" marR="28575" marT="28575" marB="28575" anchor="ctr"/>
                </a:tc>
                <a:tc>
                  <a:txBody>
                    <a:bodyPr/>
                    <a:lstStyle/>
                    <a:p>
                      <a:r>
                        <a:rPr lang="en-US" altLang="zh-CN">
                          <a:effectLst/>
                        </a:rPr>
                        <a:t>{ 2, 2, 4 }</a:t>
                      </a:r>
                    </a:p>
                  </a:txBody>
                  <a:tcPr marL="28575" marR="28575" marT="28575" marB="28575" anchor="ctr"/>
                </a:tc>
                <a:tc>
                  <a:txBody>
                    <a:bodyPr/>
                    <a:lstStyle/>
                    <a:p>
                      <a:r>
                        <a:rPr lang="en-US" altLang="zh-CN">
                          <a:effectLst/>
                        </a:rPr>
                        <a:t>{ 2, 2, -4 }</a:t>
                      </a:r>
                    </a:p>
                  </a:txBody>
                  <a:tcPr marL="28575" marR="28575" marT="28575" marB="28575" anchor="ctr"/>
                </a:tc>
              </a:tr>
              <a:tr h="411109">
                <a:tc>
                  <a:txBody>
                    <a:bodyPr/>
                    <a:lstStyle/>
                    <a:p>
                      <a:r>
                        <a:rPr lang="en-US">
                          <a:effectLst/>
                        </a:rPr>
                        <a:t>a</a:t>
                      </a:r>
                    </a:p>
                  </a:txBody>
                  <a:tcPr marL="28575" marR="28575" marT="28575" marB="28575" anchor="ctr"/>
                </a:tc>
                <a:tc>
                  <a:txBody>
                    <a:bodyPr/>
                    <a:lstStyle/>
                    <a:p>
                      <a:r>
                        <a:rPr lang="en-US" altLang="zh-CN">
                          <a:effectLst/>
                        </a:rPr>
                        <a:t>{ 7, 3, -2 }</a:t>
                      </a:r>
                    </a:p>
                  </a:txBody>
                  <a:tcPr marL="28575" marR="28575" marT="28575" marB="28575" anchor="ctr"/>
                </a:tc>
                <a:tc>
                  <a:txBody>
                    <a:bodyPr/>
                    <a:lstStyle/>
                    <a:p>
                      <a:r>
                        <a:rPr lang="en-US" altLang="zh-CN">
                          <a:effectLst/>
                        </a:rPr>
                        <a:t>{ -1, 3, -2 }</a:t>
                      </a:r>
                    </a:p>
                  </a:txBody>
                  <a:tcPr marL="28575" marR="28575" marT="28575" marB="28575" anchor="ctr"/>
                </a:tc>
              </a:tr>
              <a:tr h="411109">
                <a:tc>
                  <a:txBody>
                    <a:bodyPr/>
                    <a:lstStyle/>
                    <a:p>
                      <a:r>
                        <a:rPr lang="en-US">
                          <a:effectLst/>
                        </a:rPr>
                        <a:t>a</a:t>
                      </a:r>
                    </a:p>
                  </a:txBody>
                  <a:tcPr marL="28575" marR="28575" marT="28575" marB="28575" anchor="ctr"/>
                </a:tc>
                <a:tc>
                  <a:txBody>
                    <a:bodyPr/>
                    <a:lstStyle/>
                    <a:p>
                      <a:r>
                        <a:rPr lang="en-US" altLang="zh-CN" dirty="0">
                          <a:effectLst/>
                        </a:rPr>
                        <a:t>{ 4, 4, 0 }</a:t>
                      </a:r>
                    </a:p>
                  </a:txBody>
                  <a:tcPr marL="28575" marR="28575" marT="28575" marB="28575" anchor="ctr"/>
                </a:tc>
                <a:tc>
                  <a:txBody>
                    <a:bodyPr/>
                    <a:lstStyle/>
                    <a:p>
                      <a:r>
                        <a:rPr lang="en-US" altLang="zh-CN">
                          <a:effectLst/>
                        </a:rPr>
                        <a:t>{ -4, 4, 0 }</a:t>
                      </a:r>
                    </a:p>
                  </a:txBody>
                  <a:tcPr marL="28575" marR="28575" marT="28575" marB="28575" anchor="ctr"/>
                </a:tc>
              </a:tr>
              <a:tr h="411109">
                <a:tc>
                  <a:txBody>
                    <a:bodyPr/>
                    <a:lstStyle/>
                    <a:p>
                      <a:r>
                        <a:rPr lang="en-US">
                          <a:effectLst/>
                        </a:rPr>
                        <a:t>b</a:t>
                      </a:r>
                    </a:p>
                  </a:txBody>
                  <a:tcPr marL="28575" marR="28575" marT="28575" marB="28575" anchor="ctr"/>
                </a:tc>
                <a:tc>
                  <a:txBody>
                    <a:bodyPr/>
                    <a:lstStyle/>
                    <a:p>
                      <a:r>
                        <a:rPr lang="en-US" altLang="zh-CN" dirty="0">
                          <a:effectLst/>
                        </a:rPr>
                        <a:t>{ 1, 5, 2 }</a:t>
                      </a:r>
                    </a:p>
                  </a:txBody>
                  <a:tcPr marL="28575" marR="28575" marT="28575" marB="28575" anchor="ctr"/>
                </a:tc>
                <a:tc>
                  <a:txBody>
                    <a:bodyPr/>
                    <a:lstStyle/>
                    <a:p>
                      <a:r>
                        <a:rPr lang="en-US" altLang="zh-CN">
                          <a:effectLst/>
                        </a:rPr>
                        <a:t>{ 1, -3, 2 }</a:t>
                      </a:r>
                    </a:p>
                  </a:txBody>
                  <a:tcPr marL="28575" marR="28575" marT="28575" marB="28575" anchor="ctr"/>
                </a:tc>
              </a:tr>
              <a:tr h="411109">
                <a:tc>
                  <a:txBody>
                    <a:bodyPr/>
                    <a:lstStyle/>
                    <a:p>
                      <a:r>
                        <a:rPr lang="en-US">
                          <a:effectLst/>
                        </a:rPr>
                        <a:t>a</a:t>
                      </a:r>
                    </a:p>
                  </a:txBody>
                  <a:tcPr marL="28575" marR="28575" marT="28575" marB="28575" anchor="ctr"/>
                </a:tc>
                <a:tc>
                  <a:txBody>
                    <a:bodyPr/>
                    <a:lstStyle/>
                    <a:p>
                      <a:r>
                        <a:rPr lang="en-US" altLang="zh-CN">
                          <a:effectLst/>
                        </a:rPr>
                        <a:t>{ 6, -2, 4 }</a:t>
                      </a:r>
                    </a:p>
                  </a:txBody>
                  <a:tcPr marL="28575" marR="28575" marT="28575" marB="28575" anchor="ctr"/>
                </a:tc>
                <a:tc>
                  <a:txBody>
                    <a:bodyPr/>
                    <a:lstStyle/>
                    <a:p>
                      <a:r>
                        <a:rPr lang="en-US" altLang="zh-CN">
                          <a:effectLst/>
                        </a:rPr>
                        <a:t>{ -2, -2, 4 }</a:t>
                      </a:r>
                    </a:p>
                  </a:txBody>
                  <a:tcPr marL="28575" marR="28575" marT="28575" marB="28575" anchor="ctr"/>
                </a:tc>
              </a:tr>
              <a:tr h="411109">
                <a:tc>
                  <a:txBody>
                    <a:bodyPr/>
                    <a:lstStyle/>
                    <a:p>
                      <a:r>
                        <a:rPr lang="en-US">
                          <a:effectLst/>
                        </a:rPr>
                        <a:t>b</a:t>
                      </a:r>
                    </a:p>
                  </a:txBody>
                  <a:tcPr marL="28575" marR="28575" marT="28575" marB="28575" anchor="ctr"/>
                </a:tc>
                <a:tc>
                  <a:txBody>
                    <a:bodyPr/>
                    <a:lstStyle/>
                    <a:p>
                      <a:r>
                        <a:rPr lang="en-US" altLang="zh-CN">
                          <a:effectLst/>
                        </a:rPr>
                        <a:t>{ 3, -1, 6 }</a:t>
                      </a:r>
                    </a:p>
                  </a:txBody>
                  <a:tcPr marL="28575" marR="28575" marT="28575" marB="28575" anchor="ctr"/>
                </a:tc>
                <a:tc>
                  <a:txBody>
                    <a:bodyPr/>
                    <a:lstStyle/>
                    <a:p>
                      <a:r>
                        <a:rPr lang="en-US" altLang="zh-CN">
                          <a:effectLst/>
                        </a:rPr>
                        <a:t>{ 3, -1, -2 }</a:t>
                      </a:r>
                    </a:p>
                  </a:txBody>
                  <a:tcPr marL="28575" marR="28575" marT="28575" marB="28575" anchor="ctr"/>
                </a:tc>
              </a:tr>
              <a:tr h="411109">
                <a:tc>
                  <a:txBody>
                    <a:bodyPr/>
                    <a:lstStyle/>
                    <a:p>
                      <a:r>
                        <a:rPr lang="en-US">
                          <a:effectLst/>
                        </a:rPr>
                        <a:t>a</a:t>
                      </a:r>
                    </a:p>
                  </a:txBody>
                  <a:tcPr marL="28575" marR="28575" marT="28575" marB="28575" anchor="ctr"/>
                </a:tc>
                <a:tc>
                  <a:txBody>
                    <a:bodyPr/>
                    <a:lstStyle/>
                    <a:p>
                      <a:r>
                        <a:rPr lang="en-US" altLang="zh-CN">
                          <a:effectLst/>
                        </a:rPr>
                        <a:t>{ 8, 0, 0 }</a:t>
                      </a:r>
                    </a:p>
                  </a:txBody>
                  <a:tcPr marL="28575" marR="28575" marT="28575" marB="28575" anchor="ctr"/>
                </a:tc>
                <a:tc>
                  <a:txBody>
                    <a:bodyPr/>
                    <a:lstStyle/>
                    <a:p>
                      <a:r>
                        <a:rPr lang="en-US" altLang="zh-CN" dirty="0">
                          <a:effectLst/>
                        </a:rPr>
                        <a:t>{ 0, 0, 0 }</a:t>
                      </a:r>
                    </a:p>
                  </a:txBody>
                  <a:tcPr marL="28575" marR="28575" marT="28575" marB="28575" anchor="ctr"/>
                </a:tc>
              </a:tr>
            </a:tbl>
          </a:graphicData>
        </a:graphic>
      </p:graphicFrame>
    </p:spTree>
    <p:extLst>
      <p:ext uri="{BB962C8B-B14F-4D97-AF65-F5344CB8AC3E}">
        <p14:creationId xmlns:p14="http://schemas.microsoft.com/office/powerpoint/2010/main" val="270836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Fair</a:t>
            </a:r>
            <a:r>
              <a:rPr lang="zh-CN" altLang="en-US" dirty="0" smtClean="0"/>
              <a:t>（响应时间）</a:t>
            </a:r>
            <a:endParaRPr lang="zh-CN" altLang="en-US" dirty="0"/>
          </a:p>
        </p:txBody>
      </p:sp>
      <p:sp>
        <p:nvSpPr>
          <p:cNvPr id="3" name="内容占位符 2"/>
          <p:cNvSpPr>
            <a:spLocks noGrp="1"/>
          </p:cNvSpPr>
          <p:nvPr>
            <p:ph idx="1"/>
          </p:nvPr>
        </p:nvSpPr>
        <p:spPr/>
        <p:txBody>
          <a:bodyPr>
            <a:normAutofit/>
          </a:bodyPr>
          <a:lstStyle/>
          <a:p>
            <a:r>
              <a:rPr lang="zh-CN" altLang="en-US" dirty="0"/>
              <a:t>按后端服务器的响应时间来分配请求，响应时间短的优先分配。 </a:t>
            </a:r>
            <a:endParaRPr lang="en-US" altLang="zh-CN" dirty="0" smtClean="0"/>
          </a:p>
          <a:p>
            <a:r>
              <a:rPr lang="zh-CN" altLang="en-US" dirty="0" smtClean="0"/>
              <a:t>配置例子：</a:t>
            </a:r>
            <a:endParaRPr lang="en-US" altLang="zh-CN" dirty="0" smtClean="0"/>
          </a:p>
          <a:p>
            <a:pPr marL="0" indent="0">
              <a:buNone/>
            </a:pPr>
            <a:r>
              <a:rPr lang="en-US" altLang="zh-CN" dirty="0"/>
              <a:t>upstream </a:t>
            </a:r>
            <a:r>
              <a:rPr lang="en-US" altLang="zh-CN" dirty="0" err="1"/>
              <a:t>web_pool</a:t>
            </a:r>
            <a:r>
              <a:rPr lang="en-US" altLang="zh-CN" dirty="0"/>
              <a:t> {</a:t>
            </a:r>
          </a:p>
          <a:p>
            <a:pPr marL="0" indent="0">
              <a:buNone/>
            </a:pPr>
            <a:r>
              <a:rPr lang="en-US" altLang="zh-CN" dirty="0"/>
              <a:t>    server 172.23.136.148;</a:t>
            </a:r>
          </a:p>
          <a:p>
            <a:pPr marL="0" indent="0">
              <a:buNone/>
            </a:pPr>
            <a:r>
              <a:rPr lang="en-US" altLang="zh-CN" dirty="0"/>
              <a:t>    server 172.23.136.149;</a:t>
            </a:r>
          </a:p>
          <a:p>
            <a:pPr marL="0" indent="0">
              <a:buNone/>
            </a:pPr>
            <a:r>
              <a:rPr lang="en-US" altLang="zh-CN" dirty="0">
                <a:solidFill>
                  <a:srgbClr val="FFFF00"/>
                </a:solidFill>
              </a:rPr>
              <a:t>    fair;</a:t>
            </a:r>
          </a:p>
          <a:p>
            <a:pPr marL="0" indent="0">
              <a:buNone/>
            </a:pPr>
            <a:r>
              <a:rPr lang="en-US" altLang="zh-CN" dirty="0"/>
              <a:t>}</a:t>
            </a:r>
          </a:p>
        </p:txBody>
      </p:sp>
    </p:spTree>
    <p:extLst>
      <p:ext uri="{BB962C8B-B14F-4D97-AF65-F5344CB8AC3E}">
        <p14:creationId xmlns:p14="http://schemas.microsoft.com/office/powerpoint/2010/main" val="1749927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 </a:t>
            </a:r>
            <a:r>
              <a:rPr lang="zh-CN" altLang="en-US" dirty="0" smtClean="0"/>
              <a:t>哈希</a:t>
            </a:r>
            <a:endParaRPr lang="zh-CN" altLang="en-US" dirty="0"/>
          </a:p>
        </p:txBody>
      </p:sp>
      <p:sp>
        <p:nvSpPr>
          <p:cNvPr id="3" name="内容占位符 2"/>
          <p:cNvSpPr>
            <a:spLocks noGrp="1"/>
          </p:cNvSpPr>
          <p:nvPr>
            <p:ph idx="1"/>
          </p:nvPr>
        </p:nvSpPr>
        <p:spPr/>
        <p:txBody>
          <a:bodyPr>
            <a:normAutofit/>
          </a:bodyPr>
          <a:lstStyle/>
          <a:p>
            <a:r>
              <a:rPr lang="en-US" altLang="zh-CN" sz="2800" dirty="0"/>
              <a:t>hash</a:t>
            </a:r>
            <a:r>
              <a:rPr lang="zh-CN" altLang="en-US" sz="2800" dirty="0"/>
              <a:t>初始值为</a:t>
            </a:r>
            <a:r>
              <a:rPr lang="en-US" altLang="zh-CN" sz="2800" dirty="0"/>
              <a:t>89</a:t>
            </a:r>
            <a:r>
              <a:rPr lang="zh-CN" altLang="en-US" sz="2800" dirty="0"/>
              <a:t>，</a:t>
            </a:r>
            <a:r>
              <a:rPr lang="en-US" altLang="zh-CN" sz="2800" dirty="0" err="1"/>
              <a:t>iphp</a:t>
            </a:r>
            <a:r>
              <a:rPr lang="en-US" altLang="zh-CN" sz="2800" dirty="0"/>
              <a:t>-&gt;</a:t>
            </a:r>
            <a:r>
              <a:rPr lang="en-US" altLang="zh-CN" sz="2800" dirty="0" err="1"/>
              <a:t>addr</a:t>
            </a:r>
            <a:r>
              <a:rPr lang="en-US" altLang="zh-CN" sz="2800" dirty="0"/>
              <a:t>[</a:t>
            </a:r>
            <a:r>
              <a:rPr lang="en-US" altLang="zh-CN" sz="2800" dirty="0" err="1"/>
              <a:t>i</a:t>
            </a:r>
            <a:r>
              <a:rPr lang="en-US" altLang="zh-CN" sz="2800" dirty="0"/>
              <a:t>]</a:t>
            </a:r>
            <a:r>
              <a:rPr lang="zh-CN" altLang="en-US" sz="2800" dirty="0"/>
              <a:t>表示客户端的</a:t>
            </a:r>
            <a:r>
              <a:rPr lang="en-US" altLang="zh-CN" sz="2800" dirty="0"/>
              <a:t>IP</a:t>
            </a:r>
            <a:r>
              <a:rPr lang="zh-CN" altLang="en-US" sz="2800" dirty="0" smtClean="0"/>
              <a:t>，通过</a:t>
            </a:r>
            <a:r>
              <a:rPr lang="zh-CN" altLang="en-US" sz="2800" dirty="0"/>
              <a:t>三次哈希计算得出一个</a:t>
            </a:r>
            <a:r>
              <a:rPr lang="en-US" altLang="zh-CN" sz="2800" dirty="0"/>
              <a:t>IP</a:t>
            </a:r>
            <a:r>
              <a:rPr lang="zh-CN" altLang="en-US" sz="2800" dirty="0" smtClean="0"/>
              <a:t>的哈希值：</a:t>
            </a:r>
            <a:endParaRPr lang="en-US" altLang="zh-CN" sz="2800" dirty="0" smtClean="0"/>
          </a:p>
          <a:p>
            <a:r>
              <a:rPr lang="en-US" altLang="zh-CN" sz="2800" dirty="0" smtClean="0"/>
              <a:t>【</a:t>
            </a:r>
            <a:r>
              <a:rPr lang="en-US" altLang="zh-CN" sz="2800" b="1" dirty="0" smtClean="0"/>
              <a:t>IP</a:t>
            </a:r>
            <a:r>
              <a:rPr lang="zh-CN" altLang="en-US" sz="2800" b="1" dirty="0" smtClean="0"/>
              <a:t>转数字转换</a:t>
            </a:r>
            <a:r>
              <a:rPr lang="zh-CN" altLang="en-US" sz="2800" b="1" dirty="0"/>
              <a:t>原理</a:t>
            </a:r>
            <a:r>
              <a:rPr lang="en-US" altLang="zh-CN" sz="2800" dirty="0"/>
              <a:t>】</a:t>
            </a:r>
            <a:r>
              <a:rPr lang="zh-CN" altLang="en-US" sz="2800" dirty="0"/>
              <a:t>：假设</a:t>
            </a:r>
            <a:r>
              <a:rPr lang="en-US" altLang="zh-CN" sz="2800" dirty="0"/>
              <a:t>IP</a:t>
            </a:r>
            <a:r>
              <a:rPr lang="zh-CN" altLang="en-US" sz="2800" dirty="0"/>
              <a:t>为：</a:t>
            </a:r>
            <a:r>
              <a:rPr lang="en-US" altLang="zh-CN" sz="2800" dirty="0" err="1"/>
              <a:t>w.x.y.z</a:t>
            </a:r>
            <a:r>
              <a:rPr lang="zh-CN" altLang="en-US" sz="2800" dirty="0"/>
              <a:t>，则</a:t>
            </a:r>
            <a:r>
              <a:rPr lang="en-US" altLang="zh-CN" sz="2800" dirty="0"/>
              <a:t>IP</a:t>
            </a:r>
            <a:r>
              <a:rPr lang="zh-CN" altLang="en-US" sz="2800" dirty="0"/>
              <a:t>地址转为整型数字的计算公式为</a:t>
            </a:r>
            <a:r>
              <a:rPr lang="zh-CN" altLang="en-US" sz="2800" dirty="0" smtClean="0"/>
              <a:t>：</a:t>
            </a:r>
            <a:r>
              <a:rPr lang="en-US" altLang="zh-CN" sz="2800" dirty="0" smtClean="0"/>
              <a:t/>
            </a:r>
            <a:br>
              <a:rPr lang="en-US" altLang="zh-CN" sz="2800" dirty="0" smtClean="0"/>
            </a:br>
            <a:r>
              <a:rPr lang="en-US" altLang="zh-CN" sz="2400" b="1" dirty="0" err="1" smtClean="0">
                <a:solidFill>
                  <a:schemeClr val="accent3"/>
                </a:solidFill>
              </a:rPr>
              <a:t>intIP</a:t>
            </a:r>
            <a:r>
              <a:rPr lang="en-US" altLang="zh-CN" sz="2400" b="1" dirty="0" smtClean="0">
                <a:solidFill>
                  <a:schemeClr val="accent3"/>
                </a:solidFill>
              </a:rPr>
              <a:t> = 256*256*256*w </a:t>
            </a:r>
            <a:r>
              <a:rPr lang="en-US" altLang="zh-CN" sz="2400" b="1" dirty="0">
                <a:solidFill>
                  <a:schemeClr val="accent3"/>
                </a:solidFill>
              </a:rPr>
              <a:t>+ 256*256*x + 256*y + z</a:t>
            </a:r>
            <a:endParaRPr lang="en-US" altLang="zh-CN" sz="2400" dirty="0" smtClean="0">
              <a:solidFill>
                <a:schemeClr val="accent3"/>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4581128"/>
            <a:ext cx="8034089" cy="1479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10353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3" name="Picture 3" descr="一致性hash算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0"/>
            <a:ext cx="9144000" cy="689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121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7" name="Picture 3" descr="一致性hash算法--添加一个节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999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网络层划分负载均衡</a:t>
            </a:r>
            <a:endParaRPr lang="zh-CN" altLang="en-US" dirty="0"/>
          </a:p>
        </p:txBody>
      </p:sp>
      <p:sp>
        <p:nvSpPr>
          <p:cNvPr id="3" name="内容占位符 2"/>
          <p:cNvSpPr>
            <a:spLocks noGrp="1"/>
          </p:cNvSpPr>
          <p:nvPr>
            <p:ph idx="1"/>
          </p:nvPr>
        </p:nvSpPr>
        <p:spPr/>
        <p:txBody>
          <a:bodyPr/>
          <a:lstStyle/>
          <a:p>
            <a:pPr marL="0" indent="0">
              <a:buNone/>
            </a:pPr>
            <a:r>
              <a:rPr lang="zh-CN" altLang="en-US" dirty="0"/>
              <a:t>现代负载均衡技术通常操作于网络的第四层或第七</a:t>
            </a:r>
            <a:r>
              <a:rPr lang="zh-CN" altLang="en-US" dirty="0" smtClean="0"/>
              <a:t>层：</a:t>
            </a:r>
            <a:endParaRPr lang="en-US" altLang="zh-CN" dirty="0" smtClean="0"/>
          </a:p>
          <a:p>
            <a:r>
              <a:rPr lang="zh-CN" altLang="en-US" dirty="0" smtClean="0"/>
              <a:t>四</a:t>
            </a:r>
            <a:r>
              <a:rPr lang="zh-CN" altLang="en-US" dirty="0"/>
              <a:t>层负载</a:t>
            </a:r>
            <a:r>
              <a:rPr lang="zh-CN" altLang="en-US" dirty="0" smtClean="0"/>
              <a:t>均衡：</a:t>
            </a:r>
            <a:endParaRPr lang="en-US" altLang="zh-CN" dirty="0" smtClean="0"/>
          </a:p>
          <a:p>
            <a:pPr lvl="1"/>
            <a:r>
              <a:rPr lang="zh-CN" altLang="en-US" dirty="0"/>
              <a:t>基于</a:t>
            </a:r>
            <a:r>
              <a:rPr lang="en-US" altLang="zh-CN" dirty="0"/>
              <a:t>IP+</a:t>
            </a:r>
            <a:r>
              <a:rPr lang="zh-CN" altLang="en-US" dirty="0"/>
              <a:t>端口的负载</a:t>
            </a:r>
            <a:r>
              <a:rPr lang="zh-CN" altLang="en-US" dirty="0" smtClean="0"/>
              <a:t>均衡</a:t>
            </a:r>
            <a:endParaRPr lang="en-US" altLang="zh-CN" dirty="0" smtClean="0"/>
          </a:p>
          <a:p>
            <a:r>
              <a:rPr lang="zh-CN" altLang="en-US" dirty="0" smtClean="0"/>
              <a:t>七</a:t>
            </a:r>
            <a:r>
              <a:rPr lang="zh-CN" altLang="en-US" dirty="0"/>
              <a:t>层应用</a:t>
            </a:r>
            <a:r>
              <a:rPr lang="zh-CN" altLang="en-US" dirty="0" smtClean="0"/>
              <a:t>负载</a:t>
            </a:r>
            <a:endParaRPr lang="en-US" altLang="zh-CN" dirty="0" smtClean="0"/>
          </a:p>
          <a:p>
            <a:pPr lvl="1"/>
            <a:r>
              <a:rPr lang="zh-CN" altLang="en-US" dirty="0"/>
              <a:t>基于</a:t>
            </a:r>
            <a:r>
              <a:rPr lang="en-US" altLang="zh-CN" dirty="0"/>
              <a:t>URL</a:t>
            </a:r>
            <a:r>
              <a:rPr lang="zh-CN" altLang="en-US" dirty="0"/>
              <a:t>等应用层信息的负载均衡</a:t>
            </a:r>
          </a:p>
        </p:txBody>
      </p:sp>
      <p:pic>
        <p:nvPicPr>
          <p:cNvPr id="1028" name="Picture 4" descr="http://a.hiphotos.baidu.com/baike/pic/item/0df3d7ca7bcb0a46c2e8ad5d6b63f6246a60af8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985" y="2492896"/>
            <a:ext cx="1428750" cy="22574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img1.51cto.com/attachment/201106/10412339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160231"/>
            <a:ext cx="4057650"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71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URL </a:t>
            </a:r>
            <a:r>
              <a:rPr lang="zh-CN" altLang="en-US" dirty="0" smtClean="0"/>
              <a:t>哈希</a:t>
            </a:r>
            <a:endParaRPr lang="zh-CN" altLang="en-US" dirty="0"/>
          </a:p>
        </p:txBody>
      </p:sp>
      <p:sp>
        <p:nvSpPr>
          <p:cNvPr id="3" name="内容占位符 2"/>
          <p:cNvSpPr>
            <a:spLocks noGrp="1"/>
          </p:cNvSpPr>
          <p:nvPr>
            <p:ph idx="1"/>
          </p:nvPr>
        </p:nvSpPr>
        <p:spPr/>
        <p:txBody>
          <a:bodyPr>
            <a:normAutofit/>
          </a:bodyPr>
          <a:lstStyle/>
          <a:p>
            <a:r>
              <a:rPr lang="zh-CN" altLang="en-US" sz="2400" dirty="0"/>
              <a:t>按访问</a:t>
            </a:r>
            <a:r>
              <a:rPr lang="en-US" altLang="zh-CN" sz="2400" dirty="0" err="1"/>
              <a:t>url</a:t>
            </a:r>
            <a:r>
              <a:rPr lang="zh-CN" altLang="en-US" sz="2400" dirty="0"/>
              <a:t>的</a:t>
            </a:r>
            <a:r>
              <a:rPr lang="en-US" altLang="zh-CN" sz="2400" dirty="0"/>
              <a:t>hash</a:t>
            </a:r>
            <a:r>
              <a:rPr lang="zh-CN" altLang="en-US" sz="2400" dirty="0"/>
              <a:t>结果来分配请求，使每个</a:t>
            </a:r>
            <a:r>
              <a:rPr lang="en-US" altLang="zh-CN" sz="2400" dirty="0" err="1"/>
              <a:t>url</a:t>
            </a:r>
            <a:r>
              <a:rPr lang="zh-CN" altLang="en-US" sz="2400" dirty="0"/>
              <a:t>定向到同一个后端服务器，后端服务器为缓存时比较有效。</a:t>
            </a:r>
          </a:p>
          <a:p>
            <a:r>
              <a:rPr lang="zh-CN" altLang="en-US" sz="2400" dirty="0"/>
              <a:t>在</a:t>
            </a:r>
            <a:r>
              <a:rPr lang="en-US" altLang="zh-CN" sz="2400" dirty="0"/>
              <a:t>upstream</a:t>
            </a:r>
            <a:r>
              <a:rPr lang="zh-CN" altLang="en-US" sz="2400" dirty="0"/>
              <a:t>中加入</a:t>
            </a:r>
            <a:r>
              <a:rPr lang="en-US" altLang="zh-CN" sz="2400" dirty="0"/>
              <a:t>hash</a:t>
            </a:r>
            <a:r>
              <a:rPr lang="zh-CN" altLang="en-US" sz="2400" dirty="0"/>
              <a:t>语句，</a:t>
            </a:r>
            <a:r>
              <a:rPr lang="en-US" altLang="zh-CN" sz="2400" dirty="0"/>
              <a:t>server</a:t>
            </a:r>
            <a:r>
              <a:rPr lang="zh-CN" altLang="en-US" sz="2400" dirty="0"/>
              <a:t>语句中不能写入</a:t>
            </a:r>
            <a:r>
              <a:rPr lang="en-US" altLang="zh-CN" sz="2400" dirty="0"/>
              <a:t>weight</a:t>
            </a:r>
            <a:r>
              <a:rPr lang="zh-CN" altLang="en-US" sz="2400" dirty="0"/>
              <a:t>等其他的参数，</a:t>
            </a:r>
            <a:r>
              <a:rPr lang="en-US" altLang="zh-CN" sz="2400" dirty="0" err="1"/>
              <a:t>hash_method</a:t>
            </a:r>
            <a:r>
              <a:rPr lang="zh-CN" altLang="en-US" sz="2400" dirty="0"/>
              <a:t>是使用的</a:t>
            </a:r>
            <a:r>
              <a:rPr lang="en-US" altLang="zh-CN" sz="2400" dirty="0"/>
              <a:t>hash</a:t>
            </a:r>
            <a:r>
              <a:rPr lang="zh-CN" altLang="en-US" sz="2400" dirty="0"/>
              <a:t>算法</a:t>
            </a:r>
            <a:r>
              <a:rPr lang="zh-CN" altLang="en-US" sz="2400" dirty="0" smtClean="0"/>
              <a:t>。</a:t>
            </a:r>
            <a:endParaRPr lang="en-US" altLang="zh-CN" sz="2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762984"/>
            <a:ext cx="4168350" cy="238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00168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一致性</a:t>
            </a:r>
            <a:r>
              <a:rPr lang="en-US" altLang="zh-CN" b="1" dirty="0"/>
              <a:t>hash</a:t>
            </a:r>
            <a:r>
              <a:rPr lang="zh-CN" altLang="en-US" b="1" dirty="0" smtClean="0"/>
              <a:t>模块</a:t>
            </a:r>
            <a:r>
              <a:rPr lang="en-US" altLang="zh-CN" b="1" dirty="0" smtClean="0"/>
              <a:t>(</a:t>
            </a:r>
            <a:r>
              <a:rPr lang="zh-CN" altLang="en-US" b="1" dirty="0" smtClean="0"/>
              <a:t>淘</a:t>
            </a:r>
            <a:r>
              <a:rPr lang="zh-CN" altLang="en-US" b="1" dirty="0"/>
              <a:t>宝 </a:t>
            </a:r>
            <a:r>
              <a:rPr lang="en-US" altLang="zh-CN" b="1" dirty="0" err="1"/>
              <a:t>tengine</a:t>
            </a:r>
            <a:r>
              <a:rPr lang="zh-CN" altLang="en-US" b="1" dirty="0" smtClean="0"/>
              <a:t>特有</a:t>
            </a:r>
            <a:r>
              <a:rPr lang="en-US" altLang="zh-CN" b="1" dirty="0" smtClean="0"/>
              <a:t>)</a:t>
            </a:r>
            <a:endParaRPr lang="zh-CN" altLang="en-US" dirty="0"/>
          </a:p>
        </p:txBody>
      </p:sp>
      <p:sp>
        <p:nvSpPr>
          <p:cNvPr id="3" name="内容占位符 2"/>
          <p:cNvSpPr>
            <a:spLocks noGrp="1"/>
          </p:cNvSpPr>
          <p:nvPr>
            <p:ph idx="1"/>
          </p:nvPr>
        </p:nvSpPr>
        <p:spPr/>
        <p:txBody>
          <a:bodyPr/>
          <a:lstStyle/>
          <a:p>
            <a:r>
              <a:rPr lang="zh-CN" altLang="en-US" dirty="0"/>
              <a:t>将每个</a:t>
            </a:r>
            <a:r>
              <a:rPr lang="en-US" altLang="zh-CN" dirty="0"/>
              <a:t>server</a:t>
            </a:r>
            <a:r>
              <a:rPr lang="zh-CN" altLang="en-US" dirty="0"/>
              <a:t>虚拟成</a:t>
            </a:r>
            <a:r>
              <a:rPr lang="en-US" altLang="zh-CN" dirty="0"/>
              <a:t>n</a:t>
            </a:r>
            <a:r>
              <a:rPr lang="zh-CN" altLang="en-US" dirty="0"/>
              <a:t>个节点（根据</a:t>
            </a:r>
            <a:r>
              <a:rPr lang="en-US" altLang="zh-CN" dirty="0"/>
              <a:t>server</a:t>
            </a:r>
            <a:r>
              <a:rPr lang="zh-CN" altLang="en-US" dirty="0"/>
              <a:t>权重对应到</a:t>
            </a:r>
            <a:r>
              <a:rPr lang="en-US" altLang="zh-CN" dirty="0"/>
              <a:t>n</a:t>
            </a:r>
            <a:r>
              <a:rPr lang="zh-CN" altLang="en-US" dirty="0"/>
              <a:t>个节点），均匀分布到</a:t>
            </a:r>
            <a:r>
              <a:rPr lang="en-US" altLang="zh-CN" dirty="0"/>
              <a:t>hash</a:t>
            </a:r>
            <a:r>
              <a:rPr lang="zh-CN" altLang="en-US" dirty="0"/>
              <a:t>环上，每次请求，根据配置的参数计算出一个</a:t>
            </a:r>
            <a:r>
              <a:rPr lang="en-US" altLang="zh-CN" dirty="0"/>
              <a:t>hash</a:t>
            </a:r>
            <a:r>
              <a:rPr lang="zh-CN" altLang="en-US" dirty="0"/>
              <a:t>值，在</a:t>
            </a:r>
            <a:r>
              <a:rPr lang="en-US" altLang="zh-CN" dirty="0"/>
              <a:t>hash</a:t>
            </a:r>
            <a:r>
              <a:rPr lang="zh-CN" altLang="en-US" dirty="0"/>
              <a:t>环 </a:t>
            </a:r>
            <a:r>
              <a:rPr lang="zh-CN" altLang="en-US" dirty="0" smtClean="0"/>
              <a:t>上</a:t>
            </a:r>
            <a:r>
              <a:rPr lang="zh-CN" altLang="en-US" dirty="0"/>
              <a:t>查找离这个</a:t>
            </a:r>
            <a:r>
              <a:rPr lang="en-US" altLang="zh-CN" dirty="0"/>
              <a:t>hash</a:t>
            </a:r>
            <a:r>
              <a:rPr lang="zh-CN" altLang="en-US" dirty="0"/>
              <a:t>最近的虚拟节点，对应的</a:t>
            </a:r>
            <a:r>
              <a:rPr lang="en-US" altLang="zh-CN" dirty="0"/>
              <a:t>server</a:t>
            </a:r>
            <a:r>
              <a:rPr lang="zh-CN" altLang="en-US" dirty="0"/>
              <a:t>作为该次请求的后端机器。</a:t>
            </a:r>
          </a:p>
          <a:p>
            <a:r>
              <a:rPr lang="zh-CN" altLang="en-US" dirty="0"/>
              <a:t>具体哈希值的计算，依赖于客户端信息</a:t>
            </a:r>
            <a:r>
              <a:rPr lang="en-US" altLang="zh-CN" dirty="0"/>
              <a:t>(</a:t>
            </a:r>
            <a:r>
              <a:rPr lang="zh-CN" altLang="en-US" dirty="0"/>
              <a:t>如：</a:t>
            </a:r>
            <a:r>
              <a:rPr lang="en-US" altLang="zh-CN" dirty="0"/>
              <a:t>$</a:t>
            </a:r>
            <a:r>
              <a:rPr lang="en-US" altLang="zh-CN" dirty="0" err="1"/>
              <a:t>ip</a:t>
            </a:r>
            <a:r>
              <a:rPr lang="en-US" altLang="zh-CN" dirty="0"/>
              <a:t>, $</a:t>
            </a:r>
            <a:r>
              <a:rPr lang="en-US" altLang="zh-CN" dirty="0" err="1"/>
              <a:t>uri</a:t>
            </a:r>
            <a:r>
              <a:rPr lang="en-US" altLang="zh-CN" dirty="0"/>
              <a:t>, $</a:t>
            </a:r>
            <a:r>
              <a:rPr lang="en-US" altLang="zh-CN" dirty="0" err="1"/>
              <a:t>args</a:t>
            </a:r>
            <a:r>
              <a:rPr lang="zh-CN" altLang="en-US" dirty="0"/>
              <a:t>等变量</a:t>
            </a:r>
            <a:r>
              <a:rPr lang="en-US" altLang="zh-CN" dirty="0"/>
              <a:t>)</a:t>
            </a:r>
            <a:r>
              <a:rPr lang="zh-CN" altLang="en-US" dirty="0"/>
              <a:t>。</a:t>
            </a:r>
          </a:p>
          <a:p>
            <a:endParaRPr lang="zh-CN" altLang="en-US" dirty="0"/>
          </a:p>
        </p:txBody>
      </p:sp>
    </p:spTree>
    <p:extLst>
      <p:ext uri="{BB962C8B-B14F-4D97-AF65-F5344CB8AC3E}">
        <p14:creationId xmlns:p14="http://schemas.microsoft.com/office/powerpoint/2010/main" val="39439540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几种算法对比</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60161618"/>
              </p:ext>
            </p:extLst>
          </p:nvPr>
        </p:nvGraphicFramePr>
        <p:xfrm>
          <a:off x="457200" y="1646238"/>
          <a:ext cx="8229600" cy="4211320"/>
        </p:xfrm>
        <a:graphic>
          <a:graphicData uri="http://schemas.openxmlformats.org/drawingml/2006/table">
            <a:tbl>
              <a:tblPr firstRow="1" bandRow="1">
                <a:tableStyleId>{5C22544A-7EE6-4342-B048-85BDC9FD1C3A}</a:tableStyleId>
              </a:tblPr>
              <a:tblGrid>
                <a:gridCol w="1162472"/>
                <a:gridCol w="1368152"/>
                <a:gridCol w="1656184"/>
                <a:gridCol w="1584176"/>
                <a:gridCol w="2458616"/>
              </a:tblGrid>
              <a:tr h="370840">
                <a:tc>
                  <a:txBody>
                    <a:bodyPr/>
                    <a:lstStyle/>
                    <a:p>
                      <a:endParaRPr lang="zh-CN" altLang="en-US" dirty="0"/>
                    </a:p>
                  </a:txBody>
                  <a:tcPr/>
                </a:tc>
                <a:tc>
                  <a:txBody>
                    <a:bodyPr/>
                    <a:lstStyle/>
                    <a:p>
                      <a:r>
                        <a:rPr lang="zh-CN" altLang="en-US" dirty="0" smtClean="0"/>
                        <a:t>均衡性</a:t>
                      </a:r>
                      <a:r>
                        <a:rPr lang="en-US" altLang="zh-CN" dirty="0" smtClean="0"/>
                        <a:t/>
                      </a:r>
                      <a:br>
                        <a:rPr lang="en-US" altLang="zh-CN" dirty="0" smtClean="0"/>
                      </a:br>
                      <a:r>
                        <a:rPr kumimoji="0" lang="zh-CN" altLang="en-US" sz="1100" b="0" i="0" kern="1200" dirty="0" smtClean="0">
                          <a:solidFill>
                            <a:schemeClr val="lt1"/>
                          </a:solidFill>
                          <a:effectLst/>
                          <a:latin typeface="+mn-lt"/>
                          <a:ea typeface="+mn-ea"/>
                          <a:cs typeface="+mn-cs"/>
                        </a:rPr>
                        <a:t>是否能够将请求均匀的发送给后端</a:t>
                      </a:r>
                      <a:endParaRPr lang="zh-CN" altLang="en-US" sz="1100" dirty="0"/>
                    </a:p>
                  </a:txBody>
                  <a:tcPr/>
                </a:tc>
                <a:tc>
                  <a:txBody>
                    <a:bodyPr/>
                    <a:lstStyle/>
                    <a:p>
                      <a:r>
                        <a:rPr lang="zh-CN" altLang="en-US" dirty="0" smtClean="0"/>
                        <a:t>一致性</a:t>
                      </a:r>
                      <a:r>
                        <a:rPr lang="en-US" altLang="zh-CN" dirty="0" smtClean="0"/>
                        <a:t/>
                      </a:r>
                      <a:br>
                        <a:rPr lang="en-US" altLang="zh-CN" dirty="0" smtClean="0"/>
                      </a:br>
                      <a:r>
                        <a:rPr kumimoji="0" lang="zh-CN" altLang="en-US" sz="1200" b="0" i="0" kern="1200" dirty="0" smtClean="0">
                          <a:solidFill>
                            <a:schemeClr val="lt1"/>
                          </a:solidFill>
                          <a:effectLst/>
                          <a:latin typeface="+mn-lt"/>
                          <a:ea typeface="+mn-ea"/>
                          <a:cs typeface="+mn-cs"/>
                        </a:rPr>
                        <a:t>同一个</a:t>
                      </a:r>
                      <a:r>
                        <a:rPr kumimoji="0" lang="en-US" altLang="zh-CN" sz="1200" b="0" i="0" kern="1200" dirty="0" smtClean="0">
                          <a:solidFill>
                            <a:schemeClr val="lt1"/>
                          </a:solidFill>
                          <a:effectLst/>
                          <a:latin typeface="+mn-lt"/>
                          <a:ea typeface="+mn-ea"/>
                          <a:cs typeface="+mn-cs"/>
                        </a:rPr>
                        <a:t>key</a:t>
                      </a:r>
                      <a:r>
                        <a:rPr kumimoji="0" lang="zh-CN" altLang="en-US" sz="1200" b="0" i="0" kern="1200" dirty="0" smtClean="0">
                          <a:solidFill>
                            <a:schemeClr val="lt1"/>
                          </a:solidFill>
                          <a:effectLst/>
                          <a:latin typeface="+mn-lt"/>
                          <a:ea typeface="+mn-ea"/>
                          <a:cs typeface="+mn-cs"/>
                        </a:rPr>
                        <a:t>的请求，是否能落到同一台机器</a:t>
                      </a:r>
                      <a:endParaRPr lang="zh-CN" altLang="en-US" sz="1200" dirty="0"/>
                    </a:p>
                  </a:txBody>
                  <a:tcPr/>
                </a:tc>
                <a:tc>
                  <a:txBody>
                    <a:bodyPr/>
                    <a:lstStyle/>
                    <a:p>
                      <a:r>
                        <a:rPr lang="zh-CN" altLang="en-US" dirty="0" smtClean="0"/>
                        <a:t>容灾性</a:t>
                      </a:r>
                      <a:r>
                        <a:rPr lang="en-US" altLang="zh-CN" dirty="0" smtClean="0"/>
                        <a:t/>
                      </a:r>
                      <a:br>
                        <a:rPr lang="en-US" altLang="zh-CN" dirty="0" smtClean="0"/>
                      </a:br>
                      <a:r>
                        <a:rPr kumimoji="0" lang="zh-CN" altLang="en-US" sz="1100" b="0" i="0" kern="1200" dirty="0" smtClean="0">
                          <a:solidFill>
                            <a:schemeClr val="lt1"/>
                          </a:solidFill>
                          <a:effectLst/>
                          <a:latin typeface="+mn-lt"/>
                          <a:ea typeface="+mn-ea"/>
                          <a:cs typeface="+mn-cs"/>
                        </a:rPr>
                        <a:t>当部分后端机器挂掉时，是否能够正常工作</a:t>
                      </a:r>
                      <a:endParaRPr lang="zh-CN" altLang="en-US" sz="1100" dirty="0"/>
                    </a:p>
                  </a:txBody>
                  <a:tcPr/>
                </a:tc>
                <a:tc>
                  <a:txBody>
                    <a:bodyPr/>
                    <a:lstStyle/>
                    <a:p>
                      <a:r>
                        <a:rPr lang="zh-CN" altLang="en-US" dirty="0" smtClean="0"/>
                        <a:t>适用场景</a:t>
                      </a:r>
                      <a:endParaRPr lang="zh-CN" altLang="en-US" dirty="0"/>
                    </a:p>
                  </a:txBody>
                  <a:tcPr/>
                </a:tc>
              </a:tr>
              <a:tr h="370840">
                <a:tc>
                  <a:txBody>
                    <a:bodyPr/>
                    <a:lstStyle/>
                    <a:p>
                      <a:r>
                        <a:rPr lang="zh-CN" altLang="en-US" dirty="0" smtClean="0"/>
                        <a:t>权重轮询</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通用性强，无特殊需要的场景下均可。</a:t>
                      </a:r>
                      <a:endParaRPr lang="zh-CN" altLang="en-US" dirty="0"/>
                    </a:p>
                  </a:txBody>
                  <a:tcPr/>
                </a:tc>
              </a:tr>
              <a:tr h="370840">
                <a:tc>
                  <a:txBody>
                    <a:bodyPr/>
                    <a:lstStyle/>
                    <a:p>
                      <a:r>
                        <a:rPr lang="en-US" altLang="zh-CN" dirty="0" smtClean="0"/>
                        <a:t>Fair</a:t>
                      </a:r>
                      <a:br>
                        <a:rPr lang="en-US" altLang="zh-CN" dirty="0" smtClean="0"/>
                      </a:br>
                      <a:r>
                        <a:rPr lang="zh-CN" altLang="en-US" dirty="0" smtClean="0"/>
                        <a:t>响应时间</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自适应性强，在网络环境复杂的情况下表现较好。</a:t>
                      </a:r>
                      <a:endParaRPr lang="zh-CN" altLang="en-US" dirty="0"/>
                    </a:p>
                  </a:txBody>
                  <a:tcPr/>
                </a:tc>
              </a:tr>
              <a:tr h="370840">
                <a:tc>
                  <a:txBody>
                    <a:bodyPr/>
                    <a:lstStyle/>
                    <a:p>
                      <a:r>
                        <a:rPr lang="en-US" altLang="zh-CN" dirty="0" err="1" smtClean="0"/>
                        <a:t>Ip</a:t>
                      </a:r>
                      <a:r>
                        <a:rPr lang="en-US" altLang="zh-CN" dirty="0" smtClean="0"/>
                        <a:t> </a:t>
                      </a:r>
                      <a:r>
                        <a:rPr lang="zh-CN" altLang="en-US" dirty="0" smtClean="0"/>
                        <a:t>哈希</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要求</a:t>
                      </a:r>
                      <a:r>
                        <a:rPr lang="en-US" altLang="zh-CN" dirty="0" err="1" smtClean="0"/>
                        <a:t>ip</a:t>
                      </a:r>
                      <a:r>
                        <a:rPr lang="zh-CN" altLang="en-US" dirty="0" smtClean="0"/>
                        <a:t>请求一致性的场景</a:t>
                      </a:r>
                      <a:endParaRPr lang="zh-CN" altLang="en-US" dirty="0"/>
                    </a:p>
                  </a:txBody>
                  <a:tcPr/>
                </a:tc>
              </a:tr>
              <a:tr h="370840">
                <a:tc>
                  <a:txBody>
                    <a:bodyPr/>
                    <a:lstStyle/>
                    <a:p>
                      <a:r>
                        <a:rPr lang="en-US" altLang="zh-CN" dirty="0" smtClean="0"/>
                        <a:t>URL</a:t>
                      </a:r>
                      <a:r>
                        <a:rPr lang="zh-CN" altLang="en-US" dirty="0" smtClean="0"/>
                        <a:t>哈希</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适用于做功能分拆。</a:t>
                      </a:r>
                      <a:endParaRPr lang="zh-CN" altLang="en-US" dirty="0"/>
                    </a:p>
                  </a:txBody>
                  <a:tcPr/>
                </a:tc>
              </a:tr>
              <a:tr h="370840">
                <a:tc>
                  <a:txBody>
                    <a:bodyPr/>
                    <a:lstStyle/>
                    <a:p>
                      <a:r>
                        <a:rPr lang="zh-CN" altLang="en-US" dirty="0" smtClean="0"/>
                        <a:t>其他哈希</a:t>
                      </a:r>
                      <a:endParaRPr lang="en-US" altLang="zh-CN" dirty="0" smtClean="0"/>
                    </a:p>
                    <a:p>
                      <a:r>
                        <a:rPr lang="zh-CN" altLang="en-US" dirty="0" smtClean="0"/>
                        <a:t>一致性哈希</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smtClean="0"/>
                        <a:t>★★</a:t>
                      </a:r>
                      <a:endParaRPr lang="zh-CN" altLang="en-US"/>
                    </a:p>
                  </a:txBody>
                  <a:tcPr/>
                </a:tc>
                <a:tc>
                  <a:txBody>
                    <a:bodyPr/>
                    <a:lstStyle/>
                    <a:p>
                      <a:r>
                        <a:rPr lang="zh-CN" altLang="en-US" dirty="0" smtClean="0"/>
                        <a:t>请求一致性，如缓存服务器等</a:t>
                      </a:r>
                      <a:endParaRPr lang="zh-CN" altLang="en-US" dirty="0"/>
                    </a:p>
                  </a:txBody>
                  <a:tcPr/>
                </a:tc>
              </a:tr>
            </a:tbl>
          </a:graphicData>
        </a:graphic>
      </p:graphicFrame>
      <p:sp>
        <p:nvSpPr>
          <p:cNvPr id="3" name="矩形 2"/>
          <p:cNvSpPr/>
          <p:nvPr/>
        </p:nvSpPr>
        <p:spPr>
          <a:xfrm>
            <a:off x="683568" y="5949280"/>
            <a:ext cx="7560840" cy="646331"/>
          </a:xfrm>
          <a:prstGeom prst="rect">
            <a:avLst/>
          </a:prstGeom>
        </p:spPr>
        <p:txBody>
          <a:bodyPr wrap="square">
            <a:spAutoFit/>
          </a:bodyPr>
          <a:lstStyle/>
          <a:p>
            <a:r>
              <a:rPr lang="zh-CN" altLang="en-US" b="1" dirty="0" smtClean="0">
                <a:solidFill>
                  <a:schemeClr val="tx1">
                    <a:lumMod val="95000"/>
                  </a:schemeClr>
                </a:solidFill>
              </a:rPr>
              <a:t>测试数据： </a:t>
            </a:r>
            <a:r>
              <a:rPr lang="en-US" altLang="zh-CN" b="1" dirty="0" smtClean="0">
                <a:solidFill>
                  <a:schemeClr val="tx1">
                    <a:lumMod val="95000"/>
                  </a:schemeClr>
                </a:solidFill>
                <a:hlinkClick r:id="rId3"/>
              </a:rPr>
              <a:t>http</a:t>
            </a:r>
            <a:r>
              <a:rPr lang="en-US" altLang="zh-CN" b="1" dirty="0">
                <a:solidFill>
                  <a:schemeClr val="tx1">
                    <a:lumMod val="95000"/>
                  </a:schemeClr>
                </a:solidFill>
                <a:hlinkClick r:id="rId3"/>
              </a:rPr>
              <a:t>://</a:t>
            </a:r>
            <a:r>
              <a:rPr lang="en-US" altLang="zh-CN" b="1" dirty="0" smtClean="0">
                <a:solidFill>
                  <a:schemeClr val="tx1">
                    <a:lumMod val="95000"/>
                  </a:schemeClr>
                </a:solidFill>
                <a:hlinkClick r:id="rId3"/>
              </a:rPr>
              <a:t>blog.xcai.net/fav/nginx-load-balance-analyze</a:t>
            </a:r>
            <a:r>
              <a:rPr lang="en-US" altLang="zh-CN" b="1" dirty="0" smtClean="0">
                <a:solidFill>
                  <a:schemeClr val="tx1">
                    <a:lumMod val="95000"/>
                  </a:schemeClr>
                </a:solidFill>
              </a:rPr>
              <a:t/>
            </a:r>
            <a:br>
              <a:rPr lang="en-US" altLang="zh-CN" b="1" dirty="0" smtClean="0">
                <a:solidFill>
                  <a:schemeClr val="tx1">
                    <a:lumMod val="95000"/>
                  </a:schemeClr>
                </a:solidFill>
              </a:rPr>
            </a:br>
            <a:r>
              <a:rPr lang="zh-CN" altLang="en-US" b="1" dirty="0" smtClean="0">
                <a:solidFill>
                  <a:schemeClr val="tx1">
                    <a:lumMod val="95000"/>
                  </a:schemeClr>
                </a:solidFill>
              </a:rPr>
              <a:t>问题：哪一个更适合我们的场景？？</a:t>
            </a:r>
            <a:endParaRPr lang="zh-CN" altLang="en-US" b="1" dirty="0">
              <a:solidFill>
                <a:schemeClr val="tx1">
                  <a:lumMod val="95000"/>
                </a:schemeClr>
              </a:solidFill>
            </a:endParaRPr>
          </a:p>
        </p:txBody>
      </p:sp>
    </p:spTree>
    <p:extLst>
      <p:ext uri="{BB962C8B-B14F-4D97-AF65-F5344CB8AC3E}">
        <p14:creationId xmlns:p14="http://schemas.microsoft.com/office/powerpoint/2010/main" val="29314187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故障转移</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健康性检查算法的目的</a:t>
            </a:r>
            <a:r>
              <a:rPr lang="zh-CN" altLang="en-US" dirty="0" smtClean="0"/>
              <a:t>：</a:t>
            </a:r>
            <a:endParaRPr lang="en-US" altLang="zh-CN" dirty="0" smtClean="0"/>
          </a:p>
          <a:p>
            <a:pPr lvl="1"/>
            <a:r>
              <a:rPr lang="zh-CN" altLang="en-US" dirty="0" smtClean="0"/>
              <a:t>通过</a:t>
            </a:r>
            <a:r>
              <a:rPr lang="zh-CN" altLang="en-US" dirty="0"/>
              <a:t>某种探针机制，检查服务器群中真实服务器的健康情况，避免把客户端的请求分发给出现故障的服务器，以提高业务的</a:t>
            </a:r>
            <a:r>
              <a:rPr lang="en-US" altLang="zh-CN" dirty="0"/>
              <a:t>HA</a:t>
            </a:r>
            <a:r>
              <a:rPr lang="zh-CN" altLang="en-US" dirty="0"/>
              <a:t>能力。</a:t>
            </a:r>
          </a:p>
          <a:p>
            <a:endParaRPr lang="zh-CN" altLang="en-US" dirty="0"/>
          </a:p>
          <a:p>
            <a:r>
              <a:rPr lang="zh-CN" altLang="en-US" dirty="0"/>
              <a:t>目前常用的健康性检查算法</a:t>
            </a:r>
            <a:r>
              <a:rPr lang="zh-CN" altLang="en-US" dirty="0" smtClean="0"/>
              <a:t>：</a:t>
            </a:r>
            <a:endParaRPr lang="zh-CN" altLang="en-US" dirty="0"/>
          </a:p>
          <a:p>
            <a:pPr lvl="1"/>
            <a:r>
              <a:rPr lang="en-US" altLang="zh-CN" dirty="0"/>
              <a:t>Ping</a:t>
            </a:r>
            <a:r>
              <a:rPr lang="zh-CN" altLang="en-US" dirty="0"/>
              <a:t>（</a:t>
            </a:r>
            <a:r>
              <a:rPr lang="en-US" altLang="zh-CN" dirty="0"/>
              <a:t>ICMP</a:t>
            </a:r>
            <a:r>
              <a:rPr lang="zh-CN" altLang="en-US" dirty="0"/>
              <a:t>）</a:t>
            </a:r>
          </a:p>
          <a:p>
            <a:pPr lvl="1"/>
            <a:r>
              <a:rPr lang="en-US" altLang="zh-CN" dirty="0"/>
              <a:t>TCP</a:t>
            </a:r>
          </a:p>
          <a:p>
            <a:pPr lvl="1"/>
            <a:r>
              <a:rPr lang="en-US" altLang="zh-CN" dirty="0"/>
              <a:t>HTTP</a:t>
            </a:r>
          </a:p>
          <a:p>
            <a:pPr lvl="1"/>
            <a:r>
              <a:rPr lang="en-US" altLang="zh-CN" dirty="0"/>
              <a:t>FTP</a:t>
            </a:r>
            <a:endParaRPr lang="zh-CN" altLang="en-US" dirty="0"/>
          </a:p>
        </p:txBody>
      </p:sp>
    </p:spTree>
    <p:extLst>
      <p:ext uri="{BB962C8B-B14F-4D97-AF65-F5344CB8AC3E}">
        <p14:creationId xmlns:p14="http://schemas.microsoft.com/office/powerpoint/2010/main" val="29500833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Nginx</a:t>
            </a:r>
            <a:r>
              <a:rPr lang="zh-CN" altLang="en-US" dirty="0" smtClean="0"/>
              <a:t>可配置的每个设备状态</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down </a:t>
            </a:r>
            <a:endParaRPr lang="en-US" altLang="zh-CN" dirty="0" smtClean="0"/>
          </a:p>
          <a:p>
            <a:pPr lvl="1"/>
            <a:r>
              <a:rPr lang="zh-CN" altLang="en-US" dirty="0" smtClean="0"/>
              <a:t>表示</a:t>
            </a:r>
            <a:r>
              <a:rPr lang="zh-CN" altLang="en-US" dirty="0"/>
              <a:t>单前的</a:t>
            </a:r>
            <a:r>
              <a:rPr lang="en-US" altLang="zh-CN" dirty="0"/>
              <a:t>server</a:t>
            </a:r>
            <a:r>
              <a:rPr lang="zh-CN" altLang="en-US" dirty="0"/>
              <a:t>暂时不参与</a:t>
            </a:r>
            <a:r>
              <a:rPr lang="zh-CN" altLang="en-US" dirty="0" smtClean="0"/>
              <a:t>负载</a:t>
            </a:r>
            <a:endParaRPr lang="en-US" altLang="zh-CN" dirty="0" smtClean="0"/>
          </a:p>
          <a:p>
            <a:pPr lvl="1"/>
            <a:endParaRPr lang="zh-CN" altLang="en-US" dirty="0"/>
          </a:p>
          <a:p>
            <a:r>
              <a:rPr lang="en-US" altLang="zh-CN" dirty="0"/>
              <a:t>weight </a:t>
            </a:r>
            <a:endParaRPr lang="en-US" altLang="zh-CN" dirty="0" smtClean="0"/>
          </a:p>
          <a:p>
            <a:pPr lvl="1"/>
            <a:r>
              <a:rPr lang="zh-CN" altLang="en-US" dirty="0" smtClean="0"/>
              <a:t>默认</a:t>
            </a:r>
            <a:r>
              <a:rPr lang="zh-CN" altLang="en-US" dirty="0"/>
              <a:t>为</a:t>
            </a:r>
            <a:r>
              <a:rPr lang="en-US" altLang="zh-CN" dirty="0"/>
              <a:t>1.weight</a:t>
            </a:r>
            <a:r>
              <a:rPr lang="zh-CN" altLang="en-US" dirty="0"/>
              <a:t>越大，负载的权重就越大</a:t>
            </a:r>
            <a:r>
              <a:rPr lang="zh-CN" altLang="en-US" dirty="0" smtClean="0"/>
              <a:t>。</a:t>
            </a:r>
            <a:endParaRPr lang="en-US" altLang="zh-CN" dirty="0" smtClean="0"/>
          </a:p>
          <a:p>
            <a:pPr lvl="1"/>
            <a:endParaRPr lang="zh-CN" altLang="en-US" dirty="0"/>
          </a:p>
          <a:p>
            <a:r>
              <a:rPr lang="en-US" altLang="zh-CN" dirty="0" err="1"/>
              <a:t>max_fails</a:t>
            </a:r>
            <a:r>
              <a:rPr lang="en-US" altLang="zh-CN" dirty="0"/>
              <a:t> </a:t>
            </a:r>
            <a:r>
              <a:rPr lang="zh-CN" altLang="en-US" dirty="0" smtClean="0"/>
              <a:t>：</a:t>
            </a:r>
            <a:endParaRPr lang="en-US" altLang="zh-CN" dirty="0" smtClean="0"/>
          </a:p>
          <a:p>
            <a:pPr lvl="1"/>
            <a:r>
              <a:rPr lang="zh-CN" altLang="en-US" dirty="0" smtClean="0"/>
              <a:t>允许</a:t>
            </a:r>
            <a:r>
              <a:rPr lang="zh-CN" altLang="en-US" dirty="0"/>
              <a:t>请求失败的次数默认为</a:t>
            </a:r>
            <a:r>
              <a:rPr lang="en-US" altLang="zh-CN" dirty="0"/>
              <a:t>1.</a:t>
            </a:r>
            <a:r>
              <a:rPr lang="zh-CN" altLang="en-US" dirty="0"/>
              <a:t>当超过最大次数时，返回</a:t>
            </a:r>
            <a:r>
              <a:rPr lang="en-US" altLang="zh-CN" dirty="0" err="1"/>
              <a:t>proxy_next_upstream</a:t>
            </a:r>
            <a:r>
              <a:rPr lang="en-US" altLang="zh-CN" dirty="0"/>
              <a:t> </a:t>
            </a:r>
            <a:r>
              <a:rPr lang="zh-CN" altLang="en-US" dirty="0"/>
              <a:t>模块定义的</a:t>
            </a:r>
            <a:r>
              <a:rPr lang="zh-CN" altLang="en-US" dirty="0" smtClean="0"/>
              <a:t>错误</a:t>
            </a:r>
            <a:endParaRPr lang="en-US" altLang="zh-CN" dirty="0" smtClean="0"/>
          </a:p>
          <a:p>
            <a:pPr lvl="1"/>
            <a:endParaRPr lang="zh-CN" altLang="en-US" dirty="0"/>
          </a:p>
          <a:p>
            <a:r>
              <a:rPr lang="en-US" altLang="zh-CN" dirty="0" err="1"/>
              <a:t>fail_timeout</a:t>
            </a:r>
            <a:r>
              <a:rPr lang="en-US" altLang="zh-CN" dirty="0" smtClean="0"/>
              <a:t>:</a:t>
            </a:r>
          </a:p>
          <a:p>
            <a:pPr lvl="1"/>
            <a:r>
              <a:rPr lang="en-US" altLang="zh-CN" dirty="0" err="1" smtClean="0"/>
              <a:t>max_fails</a:t>
            </a:r>
            <a:r>
              <a:rPr lang="zh-CN" altLang="en-US" dirty="0"/>
              <a:t>次失败后，暂停的时间</a:t>
            </a:r>
            <a:r>
              <a:rPr lang="zh-CN" altLang="en-US" dirty="0" smtClean="0"/>
              <a:t>。</a:t>
            </a:r>
            <a:endParaRPr lang="en-US" altLang="zh-CN" dirty="0" smtClean="0"/>
          </a:p>
          <a:p>
            <a:pPr lvl="1"/>
            <a:endParaRPr lang="zh-CN" altLang="en-US" dirty="0"/>
          </a:p>
          <a:p>
            <a:r>
              <a:rPr lang="en-US" altLang="zh-CN" dirty="0"/>
              <a:t>backup</a:t>
            </a:r>
            <a:r>
              <a:rPr lang="zh-CN" altLang="en-US" dirty="0"/>
              <a:t>： </a:t>
            </a:r>
            <a:endParaRPr lang="en-US" altLang="zh-CN" dirty="0" smtClean="0"/>
          </a:p>
          <a:p>
            <a:pPr lvl="1"/>
            <a:r>
              <a:rPr lang="zh-CN" altLang="en-US" dirty="0" smtClean="0"/>
              <a:t>其它</a:t>
            </a:r>
            <a:r>
              <a:rPr lang="zh-CN" altLang="en-US" dirty="0"/>
              <a:t>所有的非</a:t>
            </a:r>
            <a:r>
              <a:rPr lang="en-US" altLang="zh-CN" dirty="0"/>
              <a:t>backup</a:t>
            </a:r>
            <a:r>
              <a:rPr lang="zh-CN" altLang="en-US" dirty="0"/>
              <a:t>机器</a:t>
            </a:r>
            <a:r>
              <a:rPr lang="en-US" altLang="zh-CN" dirty="0"/>
              <a:t>down</a:t>
            </a:r>
            <a:r>
              <a:rPr lang="zh-CN" altLang="en-US" dirty="0"/>
              <a:t>或者忙的时候，请求</a:t>
            </a:r>
            <a:r>
              <a:rPr lang="en-US" altLang="zh-CN" dirty="0"/>
              <a:t>backup</a:t>
            </a:r>
            <a:r>
              <a:rPr lang="zh-CN" altLang="en-US" dirty="0"/>
              <a:t>机器。所以这台机器压力会最轻。</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916832"/>
            <a:ext cx="453305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723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会话保持</a:t>
            </a:r>
            <a:endParaRPr lang="zh-CN" altLang="en-US" dirty="0"/>
          </a:p>
        </p:txBody>
      </p:sp>
      <p:sp>
        <p:nvSpPr>
          <p:cNvPr id="3" name="内容占位符 2"/>
          <p:cNvSpPr>
            <a:spLocks noGrp="1"/>
          </p:cNvSpPr>
          <p:nvPr>
            <p:ph idx="1"/>
          </p:nvPr>
        </p:nvSpPr>
        <p:spPr/>
        <p:txBody>
          <a:bodyPr/>
          <a:lstStyle/>
          <a:p>
            <a:r>
              <a:rPr lang="zh-CN" altLang="en-US" dirty="0"/>
              <a:t>客户端源</a:t>
            </a:r>
            <a:r>
              <a:rPr lang="en-US" altLang="zh-CN" dirty="0"/>
              <a:t>IP</a:t>
            </a:r>
            <a:r>
              <a:rPr lang="zh-CN" altLang="en-US" dirty="0"/>
              <a:t>会话保持</a:t>
            </a:r>
          </a:p>
          <a:p>
            <a:r>
              <a:rPr lang="en-US" altLang="zh-CN" dirty="0"/>
              <a:t>Cookie</a:t>
            </a:r>
            <a:r>
              <a:rPr lang="zh-CN" altLang="en-US" dirty="0"/>
              <a:t>会话保持</a:t>
            </a:r>
          </a:p>
          <a:p>
            <a:r>
              <a:rPr lang="zh-CN" altLang="en-US" dirty="0" smtClean="0"/>
              <a:t>利用</a:t>
            </a:r>
            <a:r>
              <a:rPr lang="en-US" altLang="zh-CN" dirty="0" err="1"/>
              <a:t>memcache</a:t>
            </a:r>
            <a:r>
              <a:rPr lang="zh-CN" altLang="en-US" dirty="0"/>
              <a:t>同步</a:t>
            </a:r>
            <a:r>
              <a:rPr lang="en-US" altLang="zh-CN" dirty="0" smtClean="0"/>
              <a:t>session</a:t>
            </a:r>
          </a:p>
          <a:p>
            <a:r>
              <a:rPr lang="en-US" altLang="zh-CN" dirty="0"/>
              <a:t>URL</a:t>
            </a:r>
            <a:r>
              <a:rPr lang="zh-CN" altLang="en-US" dirty="0"/>
              <a:t>哈希（</a:t>
            </a:r>
            <a:r>
              <a:rPr lang="en-US" altLang="zh-CN" dirty="0"/>
              <a:t>Hash</a:t>
            </a:r>
            <a:r>
              <a:rPr lang="zh-CN" altLang="en-US" dirty="0"/>
              <a:t>）会话保持</a:t>
            </a:r>
          </a:p>
          <a:p>
            <a:endParaRPr lang="zh-CN" altLang="en-US" dirty="0"/>
          </a:p>
        </p:txBody>
      </p:sp>
    </p:spTree>
    <p:extLst>
      <p:ext uri="{BB962C8B-B14F-4D97-AF65-F5344CB8AC3E}">
        <p14:creationId xmlns:p14="http://schemas.microsoft.com/office/powerpoint/2010/main" val="33138897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客户端源</a:t>
            </a:r>
            <a:r>
              <a:rPr lang="en-US" altLang="zh-CN" dirty="0"/>
              <a:t>IP</a:t>
            </a:r>
            <a:r>
              <a:rPr lang="zh-CN" altLang="en-US" dirty="0"/>
              <a:t>会话保持</a:t>
            </a:r>
          </a:p>
        </p:txBody>
      </p:sp>
      <p:sp>
        <p:nvSpPr>
          <p:cNvPr id="3" name="内容占位符 2"/>
          <p:cNvSpPr>
            <a:spLocks noGrp="1"/>
          </p:cNvSpPr>
          <p:nvPr>
            <p:ph idx="1"/>
          </p:nvPr>
        </p:nvSpPr>
        <p:spPr/>
        <p:txBody>
          <a:bodyPr/>
          <a:lstStyle/>
          <a:p>
            <a:r>
              <a:rPr lang="zh-CN" altLang="en-US" dirty="0" smtClean="0"/>
              <a:t>将</a:t>
            </a:r>
            <a:r>
              <a:rPr lang="zh-CN" altLang="en-US" dirty="0"/>
              <a:t>同一个源</a:t>
            </a:r>
            <a:r>
              <a:rPr lang="en-US" altLang="zh-CN" dirty="0"/>
              <a:t>IP</a:t>
            </a:r>
            <a:r>
              <a:rPr lang="zh-CN" altLang="en-US" dirty="0"/>
              <a:t>地址的连接或者请求认为是同一个用户，根据会话保持策略，在会话保持有效期内，将这些发自同一个源</a:t>
            </a:r>
            <a:r>
              <a:rPr lang="en-US" altLang="zh-CN" dirty="0"/>
              <a:t>IP</a:t>
            </a:r>
            <a:r>
              <a:rPr lang="zh-CN" altLang="en-US" dirty="0"/>
              <a:t>地址的连接</a:t>
            </a:r>
            <a:r>
              <a:rPr lang="en-US" altLang="zh-CN" dirty="0"/>
              <a:t>/</a:t>
            </a:r>
            <a:r>
              <a:rPr lang="zh-CN" altLang="en-US" dirty="0"/>
              <a:t>请求都转发到同一台服务器</a:t>
            </a:r>
            <a:r>
              <a:rPr lang="zh-CN" altLang="en-US" dirty="0" smtClean="0"/>
              <a:t>。</a:t>
            </a:r>
            <a:endParaRPr lang="en-US" altLang="zh-CN" dirty="0" smtClean="0"/>
          </a:p>
          <a:p>
            <a:endParaRPr lang="en-US" altLang="zh-CN" dirty="0"/>
          </a:p>
          <a:p>
            <a:r>
              <a:rPr lang="zh-CN" altLang="en-US" dirty="0" smtClean="0"/>
              <a:t>问题：</a:t>
            </a:r>
            <a:endParaRPr lang="en-US" altLang="zh-CN" dirty="0" smtClean="0"/>
          </a:p>
          <a:p>
            <a:pPr lvl="1"/>
            <a:r>
              <a:rPr lang="zh-CN" altLang="en-US" dirty="0" smtClean="0"/>
              <a:t>无法</a:t>
            </a:r>
            <a:r>
              <a:rPr lang="zh-CN" altLang="en-US" dirty="0"/>
              <a:t>做到负载</a:t>
            </a:r>
            <a:r>
              <a:rPr lang="zh-CN" altLang="en-US" dirty="0" smtClean="0"/>
              <a:t>均分，</a:t>
            </a:r>
            <a:r>
              <a:rPr lang="zh-CN" altLang="en-US" dirty="0"/>
              <a:t>例如客户端发起连接请求的源</a:t>
            </a:r>
            <a:r>
              <a:rPr lang="en-US" altLang="zh-CN" dirty="0"/>
              <a:t>IP</a:t>
            </a:r>
            <a:r>
              <a:rPr lang="zh-CN" altLang="en-US" dirty="0"/>
              <a:t>地址相对</a:t>
            </a:r>
            <a:r>
              <a:rPr lang="zh-CN" altLang="en-US" dirty="0" smtClean="0"/>
              <a:t>固定。</a:t>
            </a:r>
            <a:endParaRPr lang="zh-CN" altLang="en-US" dirty="0"/>
          </a:p>
        </p:txBody>
      </p:sp>
    </p:spTree>
    <p:extLst>
      <p:ext uri="{BB962C8B-B14F-4D97-AF65-F5344CB8AC3E}">
        <p14:creationId xmlns:p14="http://schemas.microsoft.com/office/powerpoint/2010/main" val="15866790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Cookie</a:t>
            </a:r>
            <a:r>
              <a:rPr lang="zh-CN" altLang="en-US" dirty="0"/>
              <a:t>会话保持</a:t>
            </a:r>
          </a:p>
        </p:txBody>
      </p:sp>
      <p:sp>
        <p:nvSpPr>
          <p:cNvPr id="3" name="内容占位符 2"/>
          <p:cNvSpPr>
            <a:spLocks noGrp="1"/>
          </p:cNvSpPr>
          <p:nvPr>
            <p:ph idx="1"/>
          </p:nvPr>
        </p:nvSpPr>
        <p:spPr/>
        <p:txBody>
          <a:bodyPr>
            <a:normAutofit fontScale="85000" lnSpcReduction="10000"/>
          </a:bodyPr>
          <a:lstStyle/>
          <a:p>
            <a:r>
              <a:rPr lang="en-US" altLang="zh-CN" dirty="0"/>
              <a:t>Cookie</a:t>
            </a:r>
            <a:r>
              <a:rPr lang="zh-CN" altLang="en-US" dirty="0"/>
              <a:t>会话保持会把</a:t>
            </a:r>
            <a:r>
              <a:rPr lang="zh-CN" altLang="en-US" dirty="0">
                <a:solidFill>
                  <a:srgbClr val="FFFF00"/>
                </a:solidFill>
              </a:rPr>
              <a:t>负载均衡设备选择的</a:t>
            </a:r>
            <a:r>
              <a:rPr lang="en-US" altLang="zh-CN" dirty="0">
                <a:solidFill>
                  <a:srgbClr val="FFFF00"/>
                </a:solidFill>
              </a:rPr>
              <a:t>Server</a:t>
            </a:r>
            <a:r>
              <a:rPr lang="zh-CN" altLang="en-US" dirty="0">
                <a:solidFill>
                  <a:srgbClr val="FFFF00"/>
                </a:solidFill>
              </a:rPr>
              <a:t>信息保存在</a:t>
            </a:r>
            <a:r>
              <a:rPr lang="en-US" altLang="zh-CN" dirty="0">
                <a:solidFill>
                  <a:srgbClr val="FFFF00"/>
                </a:solidFill>
              </a:rPr>
              <a:t>Cookie</a:t>
            </a:r>
            <a:r>
              <a:rPr lang="zh-CN" altLang="en-US" dirty="0">
                <a:solidFill>
                  <a:srgbClr val="FFFF00"/>
                </a:solidFill>
              </a:rPr>
              <a:t>中发送到客户端</a:t>
            </a:r>
            <a:r>
              <a:rPr lang="zh-CN" altLang="en-US" dirty="0"/>
              <a:t>，客户端持续访问时，会把该</a:t>
            </a:r>
            <a:r>
              <a:rPr lang="en-US" altLang="zh-CN" dirty="0"/>
              <a:t>Cookie</a:t>
            </a:r>
            <a:r>
              <a:rPr lang="zh-CN" altLang="en-US" dirty="0"/>
              <a:t>带来，负载均衡器通过分析</a:t>
            </a:r>
            <a:r>
              <a:rPr lang="en-US" altLang="zh-CN" dirty="0"/>
              <a:t>Cookie</a:t>
            </a:r>
            <a:r>
              <a:rPr lang="zh-CN" altLang="en-US" dirty="0"/>
              <a:t>把会话保持到之前选定的服务器</a:t>
            </a:r>
            <a:r>
              <a:rPr lang="zh-CN" altLang="en-US" dirty="0" smtClean="0"/>
              <a:t>。</a:t>
            </a:r>
            <a:endParaRPr lang="en-US" altLang="zh-CN" dirty="0" smtClean="0"/>
          </a:p>
          <a:p>
            <a:r>
              <a:rPr lang="en-US" altLang="zh-CN" dirty="0"/>
              <a:t>Cookie</a:t>
            </a:r>
            <a:r>
              <a:rPr lang="zh-CN" altLang="en-US" dirty="0"/>
              <a:t>分为文件</a:t>
            </a:r>
            <a:r>
              <a:rPr lang="en-US" altLang="zh-CN" dirty="0"/>
              <a:t>Cookie</a:t>
            </a:r>
            <a:r>
              <a:rPr lang="zh-CN" altLang="en-US" dirty="0"/>
              <a:t>和内存</a:t>
            </a:r>
            <a:r>
              <a:rPr lang="en-US" altLang="zh-CN" dirty="0"/>
              <a:t>cookie</a:t>
            </a:r>
            <a:r>
              <a:rPr lang="zh-CN" altLang="en-US" dirty="0"/>
              <a:t>，文件</a:t>
            </a:r>
            <a:r>
              <a:rPr lang="en-US" altLang="zh-CN" dirty="0"/>
              <a:t>cookie</a:t>
            </a:r>
            <a:r>
              <a:rPr lang="zh-CN" altLang="en-US" dirty="0"/>
              <a:t>保存在客户端计算机硬盘上，只要该</a:t>
            </a:r>
            <a:r>
              <a:rPr lang="en-US" altLang="zh-CN" dirty="0"/>
              <a:t>cookie</a:t>
            </a:r>
            <a:r>
              <a:rPr lang="zh-CN" altLang="en-US" dirty="0"/>
              <a:t>文件不过期，则无论是否重复关闭开放浏览器都能保持到同一台服务器。内存</a:t>
            </a:r>
            <a:r>
              <a:rPr lang="en-US" altLang="zh-CN" dirty="0"/>
              <a:t>Cookie</a:t>
            </a:r>
            <a:r>
              <a:rPr lang="zh-CN" altLang="en-US" dirty="0"/>
              <a:t>则是把</a:t>
            </a:r>
            <a:r>
              <a:rPr lang="en-US" altLang="zh-CN" dirty="0"/>
              <a:t>Cookie</a:t>
            </a:r>
            <a:r>
              <a:rPr lang="zh-CN" altLang="en-US" dirty="0"/>
              <a:t>信息保存在内存中，</a:t>
            </a:r>
            <a:r>
              <a:rPr lang="en-US" altLang="zh-CN" dirty="0"/>
              <a:t>Cookie</a:t>
            </a:r>
            <a:r>
              <a:rPr lang="zh-CN" altLang="en-US" dirty="0"/>
              <a:t>的生存时间从打开浏览器访问开始，关闭浏览器结束</a:t>
            </a:r>
            <a:r>
              <a:rPr lang="zh-CN" altLang="en-US" dirty="0" smtClean="0"/>
              <a:t>。</a:t>
            </a:r>
            <a:endParaRPr lang="en-US" altLang="zh-CN" dirty="0" smtClean="0"/>
          </a:p>
          <a:p>
            <a:r>
              <a:rPr lang="zh-CN" altLang="en-US" dirty="0"/>
              <a:t>局限性：</a:t>
            </a:r>
          </a:p>
          <a:p>
            <a:pPr lvl="1"/>
            <a:r>
              <a:rPr lang="zh-CN" altLang="en-US" dirty="0"/>
              <a:t>对于非</a:t>
            </a:r>
            <a:r>
              <a:rPr lang="en-US" altLang="zh-CN" dirty="0"/>
              <a:t>HTTP</a:t>
            </a:r>
            <a:r>
              <a:rPr lang="zh-CN" altLang="en-US" dirty="0"/>
              <a:t>协议，或者客户端禁用</a:t>
            </a:r>
            <a:r>
              <a:rPr lang="en-US" altLang="zh-CN" dirty="0"/>
              <a:t>Cookie</a:t>
            </a:r>
            <a:r>
              <a:rPr lang="zh-CN" altLang="en-US" dirty="0"/>
              <a:t>，无效。</a:t>
            </a:r>
          </a:p>
          <a:p>
            <a:endParaRPr lang="en-US" altLang="zh-CN" dirty="0" smtClean="0"/>
          </a:p>
          <a:p>
            <a:endParaRPr lang="zh-CN" altLang="en-US" dirty="0"/>
          </a:p>
        </p:txBody>
      </p:sp>
    </p:spTree>
    <p:extLst>
      <p:ext uri="{BB962C8B-B14F-4D97-AF65-F5344CB8AC3E}">
        <p14:creationId xmlns:p14="http://schemas.microsoft.com/office/powerpoint/2010/main" val="18123538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err="1"/>
              <a:t>memcache</a:t>
            </a:r>
            <a:r>
              <a:rPr lang="zh-CN" altLang="en-US" dirty="0"/>
              <a:t>同步</a:t>
            </a:r>
            <a:r>
              <a:rPr lang="en-US" altLang="zh-CN" dirty="0"/>
              <a:t>session</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a:t>memcache</a:t>
            </a:r>
            <a:r>
              <a:rPr lang="zh-CN" altLang="en-US" dirty="0"/>
              <a:t>可以做分布式，如果没有这功能，他也不能用来做</a:t>
            </a:r>
            <a:r>
              <a:rPr lang="en-US" altLang="zh-CN" dirty="0"/>
              <a:t>session</a:t>
            </a:r>
            <a:r>
              <a:rPr lang="zh-CN" altLang="en-US" dirty="0"/>
              <a:t>同步。他可以把</a:t>
            </a:r>
            <a:r>
              <a:rPr lang="en-US" altLang="zh-CN" dirty="0"/>
              <a:t>web</a:t>
            </a:r>
            <a:r>
              <a:rPr lang="zh-CN" altLang="en-US" dirty="0"/>
              <a:t>服务器中的内存组合起来，成为一个</a:t>
            </a:r>
            <a:r>
              <a:rPr lang="en-US" altLang="zh-CN" dirty="0"/>
              <a:t>"</a:t>
            </a:r>
            <a:r>
              <a:rPr lang="zh-CN" altLang="en-US" dirty="0"/>
              <a:t>内存池</a:t>
            </a:r>
            <a:r>
              <a:rPr lang="en-US" altLang="zh-CN" dirty="0"/>
              <a:t>"</a:t>
            </a:r>
            <a:r>
              <a:rPr lang="zh-CN" altLang="en-US" dirty="0"/>
              <a:t>，不管是哪个服务器产生的</a:t>
            </a:r>
            <a:r>
              <a:rPr lang="en-US" altLang="zh-CN" dirty="0" err="1"/>
              <a:t>sessoin</a:t>
            </a:r>
            <a:r>
              <a:rPr lang="zh-CN" altLang="en-US" dirty="0"/>
              <a:t>都可以放到这个</a:t>
            </a:r>
            <a:r>
              <a:rPr lang="en-US" altLang="zh-CN" dirty="0"/>
              <a:t>"</a:t>
            </a:r>
            <a:r>
              <a:rPr lang="zh-CN" altLang="en-US" dirty="0"/>
              <a:t>内存池</a:t>
            </a:r>
            <a:r>
              <a:rPr lang="en-US" altLang="zh-CN" dirty="0"/>
              <a:t>"</a:t>
            </a:r>
            <a:r>
              <a:rPr lang="zh-CN" altLang="en-US" dirty="0"/>
              <a:t>中，其他的都可以使用</a:t>
            </a:r>
            <a:r>
              <a:rPr lang="zh-CN" altLang="en-US" dirty="0" smtClean="0"/>
              <a:t>。</a:t>
            </a:r>
            <a:endParaRPr lang="en-US" altLang="zh-CN" dirty="0" smtClean="0"/>
          </a:p>
          <a:p>
            <a:r>
              <a:rPr lang="zh-CN" altLang="en-US" dirty="0" smtClean="0"/>
              <a:t> </a:t>
            </a:r>
            <a:endParaRPr lang="zh-CN" altLang="en-US" dirty="0"/>
          </a:p>
          <a:p>
            <a:r>
              <a:rPr lang="zh-CN" altLang="en-US" dirty="0"/>
              <a:t>优点</a:t>
            </a:r>
            <a:r>
              <a:rPr lang="zh-CN" altLang="en-US" dirty="0" smtClean="0"/>
              <a:t>：</a:t>
            </a:r>
            <a:endParaRPr lang="en-US" altLang="zh-CN" dirty="0" smtClean="0"/>
          </a:p>
          <a:p>
            <a:pPr lvl="1"/>
            <a:r>
              <a:rPr lang="zh-CN" altLang="en-US" dirty="0" smtClean="0"/>
              <a:t>以</a:t>
            </a:r>
            <a:r>
              <a:rPr lang="zh-CN" altLang="en-US" dirty="0"/>
              <a:t>这种方式来同步</a:t>
            </a:r>
            <a:r>
              <a:rPr lang="en-US" altLang="zh-CN" dirty="0"/>
              <a:t>session</a:t>
            </a:r>
            <a:r>
              <a:rPr lang="zh-CN" altLang="en-US" dirty="0"/>
              <a:t>，不会加大数据库的负担，并且安全性比用</a:t>
            </a:r>
            <a:r>
              <a:rPr lang="en-US" altLang="zh-CN" dirty="0"/>
              <a:t>cookie</a:t>
            </a:r>
            <a:r>
              <a:rPr lang="zh-CN" altLang="en-US" dirty="0"/>
              <a:t>大大的提高，把</a:t>
            </a:r>
            <a:r>
              <a:rPr lang="en-US" altLang="zh-CN" dirty="0"/>
              <a:t>session</a:t>
            </a:r>
            <a:r>
              <a:rPr lang="zh-CN" altLang="en-US" dirty="0"/>
              <a:t>放到内存里面，比从文件中读取要快很多。 </a:t>
            </a:r>
          </a:p>
          <a:p>
            <a:r>
              <a:rPr lang="zh-CN" altLang="en-US" dirty="0"/>
              <a:t>缺点</a:t>
            </a:r>
            <a:r>
              <a:rPr lang="zh-CN" altLang="en-US" dirty="0" smtClean="0"/>
              <a:t>：</a:t>
            </a:r>
            <a:endParaRPr lang="en-US" altLang="zh-CN" dirty="0" smtClean="0"/>
          </a:p>
          <a:p>
            <a:pPr lvl="1"/>
            <a:r>
              <a:rPr lang="en-US" altLang="zh-CN" dirty="0" err="1" smtClean="0"/>
              <a:t>memcache</a:t>
            </a:r>
            <a:r>
              <a:rPr lang="zh-CN" altLang="en-US" dirty="0"/>
              <a:t>把内存分成很多种规格的存储块，有块就有大小，这种方式也就决定了，</a:t>
            </a:r>
            <a:r>
              <a:rPr lang="en-US" altLang="zh-CN" dirty="0" err="1"/>
              <a:t>memcache</a:t>
            </a:r>
            <a:r>
              <a:rPr lang="zh-CN" altLang="en-US" dirty="0"/>
              <a:t>不能完全利用内存，会产生内存碎片，如果存储块不足，还会产生内存溢出。 </a:t>
            </a:r>
          </a:p>
        </p:txBody>
      </p:sp>
    </p:spTree>
    <p:extLst>
      <p:ext uri="{BB962C8B-B14F-4D97-AF65-F5344CB8AC3E}">
        <p14:creationId xmlns:p14="http://schemas.microsoft.com/office/powerpoint/2010/main" val="37112347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URL</a:t>
            </a:r>
            <a:r>
              <a:rPr lang="zh-CN" altLang="en-US" dirty="0"/>
              <a:t>哈希（</a:t>
            </a:r>
            <a:r>
              <a:rPr lang="en-US" altLang="zh-CN" dirty="0"/>
              <a:t>Hash</a:t>
            </a:r>
            <a:r>
              <a:rPr lang="zh-CN" altLang="en-US" dirty="0"/>
              <a:t>）会话</a:t>
            </a:r>
            <a:r>
              <a:rPr lang="zh-CN" altLang="en-US" dirty="0" smtClean="0"/>
              <a:t>保持</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哈希会话保持的一个基本概念就是</a:t>
            </a:r>
            <a:r>
              <a:rPr lang="zh-CN" altLang="en-US" dirty="0">
                <a:solidFill>
                  <a:srgbClr val="FFFF00"/>
                </a:solidFill>
              </a:rPr>
              <a:t>按照某个</a:t>
            </a:r>
            <a:r>
              <a:rPr lang="en-US" altLang="zh-CN" dirty="0">
                <a:solidFill>
                  <a:srgbClr val="FFFF00"/>
                </a:solidFill>
              </a:rPr>
              <a:t>Hash</a:t>
            </a:r>
            <a:r>
              <a:rPr lang="zh-CN" altLang="en-US" dirty="0">
                <a:solidFill>
                  <a:srgbClr val="FFFF00"/>
                </a:solidFill>
              </a:rPr>
              <a:t>因子，根据此因子以及后台存在多少台服务器计算得到的结果来选择将请求分配到那台服务器</a:t>
            </a:r>
            <a:r>
              <a:rPr lang="zh-CN" altLang="en-US" dirty="0" smtClean="0">
                <a:solidFill>
                  <a:srgbClr val="FFFF00"/>
                </a:solidFill>
              </a:rPr>
              <a:t>。</a:t>
            </a:r>
            <a:endParaRPr lang="en-US" altLang="zh-CN" dirty="0" smtClean="0">
              <a:solidFill>
                <a:srgbClr val="FFFF00"/>
              </a:solidFill>
            </a:endParaRPr>
          </a:p>
          <a:p>
            <a:r>
              <a:rPr lang="zh-CN" altLang="en-US" dirty="0" smtClean="0"/>
              <a:t>哈希</a:t>
            </a:r>
            <a:r>
              <a:rPr lang="zh-CN" altLang="en-US" dirty="0"/>
              <a:t>会话保持的特点是在后台服务器的健康状态不发生改变的时候，每个特定的</a:t>
            </a:r>
            <a:r>
              <a:rPr lang="en-US" altLang="zh-CN" dirty="0"/>
              <a:t>Hash</a:t>
            </a:r>
            <a:r>
              <a:rPr lang="zh-CN" altLang="en-US" dirty="0"/>
              <a:t>因子被分配到的服务器是固定的</a:t>
            </a:r>
            <a:r>
              <a:rPr lang="zh-CN" altLang="en-US" dirty="0" smtClean="0"/>
              <a:t>。</a:t>
            </a:r>
            <a:endParaRPr lang="en-US" altLang="zh-CN" dirty="0" smtClean="0"/>
          </a:p>
          <a:p>
            <a:r>
              <a:rPr lang="zh-CN" altLang="en-US" dirty="0" smtClean="0"/>
              <a:t>其</a:t>
            </a:r>
            <a:r>
              <a:rPr lang="zh-CN" altLang="en-US" dirty="0"/>
              <a:t>最大的优势是哈希会话保持可以没有会话保持表，而仅仅是根据计算的结果来确定被分配到那台服务器，尤其在一些会话保持表查询的开销已经远远大于</a:t>
            </a:r>
            <a:r>
              <a:rPr lang="en-US" altLang="zh-CN" dirty="0"/>
              <a:t>Hash</a:t>
            </a:r>
            <a:r>
              <a:rPr lang="zh-CN" altLang="en-US" dirty="0"/>
              <a:t>计算开销的情况下，采用</a:t>
            </a:r>
            <a:r>
              <a:rPr lang="en-US" altLang="zh-CN" dirty="0"/>
              <a:t>Hash</a:t>
            </a:r>
            <a:r>
              <a:rPr lang="zh-CN" altLang="en-US" dirty="0"/>
              <a:t>会话保持可以提高系统的处理能力和响应速度</a:t>
            </a:r>
            <a:r>
              <a:rPr lang="zh-CN" altLang="en-US" dirty="0" smtClean="0"/>
              <a:t>。</a:t>
            </a:r>
            <a:endParaRPr lang="en-US" altLang="zh-CN" dirty="0" smtClean="0"/>
          </a:p>
          <a:p>
            <a:endParaRPr lang="en-US" altLang="zh-CN" dirty="0" smtClean="0"/>
          </a:p>
          <a:p>
            <a:r>
              <a:rPr lang="en-US" altLang="zh-CN" dirty="0"/>
              <a:t>URL</a:t>
            </a:r>
            <a:r>
              <a:rPr lang="zh-CN" altLang="en-US" dirty="0"/>
              <a:t>哈希会话保持</a:t>
            </a:r>
            <a:r>
              <a:rPr lang="zh-CN" altLang="en-US" dirty="0">
                <a:solidFill>
                  <a:srgbClr val="FFFF00"/>
                </a:solidFill>
              </a:rPr>
              <a:t>通常针对后台采用</a:t>
            </a:r>
            <a:r>
              <a:rPr lang="en-US" altLang="zh-CN" dirty="0">
                <a:solidFill>
                  <a:srgbClr val="FFFF00"/>
                </a:solidFill>
              </a:rPr>
              <a:t>Cache</a:t>
            </a:r>
            <a:r>
              <a:rPr lang="zh-CN" altLang="en-US" dirty="0">
                <a:solidFill>
                  <a:srgbClr val="FFFF00"/>
                </a:solidFill>
              </a:rPr>
              <a:t>服务器的应用场景</a:t>
            </a:r>
            <a:r>
              <a:rPr lang="zh-CN" altLang="en-US" dirty="0"/>
              <a:t>，针对</a:t>
            </a:r>
            <a:r>
              <a:rPr lang="en-US" altLang="zh-CN" dirty="0"/>
              <a:t>URL</a:t>
            </a:r>
            <a:r>
              <a:rPr lang="zh-CN" altLang="en-US" dirty="0"/>
              <a:t>进行</a:t>
            </a:r>
            <a:r>
              <a:rPr lang="en-US" altLang="zh-CN" dirty="0"/>
              <a:t>Hash</a:t>
            </a:r>
            <a:r>
              <a:rPr lang="zh-CN" altLang="en-US" dirty="0"/>
              <a:t>计算，将同一个</a:t>
            </a:r>
            <a:r>
              <a:rPr lang="en-US" altLang="zh-CN" dirty="0"/>
              <a:t>URL</a:t>
            </a:r>
            <a:r>
              <a:rPr lang="zh-CN" altLang="en-US" dirty="0"/>
              <a:t>的请求分配到同一台</a:t>
            </a:r>
            <a:r>
              <a:rPr lang="en-US" altLang="zh-CN" dirty="0"/>
              <a:t>Cache</a:t>
            </a:r>
            <a:r>
              <a:rPr lang="zh-CN" altLang="en-US" dirty="0"/>
              <a:t>服务器，这样，对后台的</a:t>
            </a:r>
            <a:r>
              <a:rPr lang="en-US" altLang="zh-CN" dirty="0"/>
              <a:t>Cache</a:t>
            </a:r>
            <a:r>
              <a:rPr lang="zh-CN" altLang="en-US" dirty="0"/>
              <a:t>服务器群来说，每台</a:t>
            </a:r>
            <a:r>
              <a:rPr lang="en-US" altLang="zh-CN" dirty="0"/>
              <a:t>Cache</a:t>
            </a:r>
            <a:r>
              <a:rPr lang="zh-CN" altLang="en-US" dirty="0"/>
              <a:t>服务器上存放的内容都是不一样的，提高</a:t>
            </a:r>
            <a:r>
              <a:rPr lang="en-US" altLang="zh-CN" dirty="0"/>
              <a:t>Cache</a:t>
            </a:r>
            <a:r>
              <a:rPr lang="zh-CN" altLang="en-US" dirty="0"/>
              <a:t>服务器的利用率。</a:t>
            </a:r>
          </a:p>
        </p:txBody>
      </p:sp>
    </p:spTree>
    <p:extLst>
      <p:ext uri="{BB962C8B-B14F-4D97-AF65-F5344CB8AC3E}">
        <p14:creationId xmlns:p14="http://schemas.microsoft.com/office/powerpoint/2010/main" val="3074358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软硬件负载均衡</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硬件负载均衡</a:t>
            </a:r>
            <a:endParaRPr lang="en-US" altLang="zh-CN" dirty="0" smtClean="0"/>
          </a:p>
          <a:p>
            <a:pPr lvl="1"/>
            <a:r>
              <a:rPr lang="en-US" altLang="zh-CN" dirty="0"/>
              <a:t>F5 BIG-IP</a:t>
            </a:r>
            <a:r>
              <a:rPr lang="zh-CN" altLang="en-US" dirty="0"/>
              <a:t>负载均衡器（</a:t>
            </a:r>
            <a:r>
              <a:rPr lang="en-US" altLang="zh-CN" dirty="0"/>
              <a:t>LTM</a:t>
            </a:r>
            <a:r>
              <a:rPr lang="zh-CN" altLang="en-US" dirty="0"/>
              <a:t>）</a:t>
            </a:r>
          </a:p>
          <a:p>
            <a:pPr lvl="1"/>
            <a:r>
              <a:rPr lang="zh-CN" altLang="en-US" dirty="0"/>
              <a:t>思科几乎每个</a:t>
            </a:r>
            <a:r>
              <a:rPr lang="en-US" altLang="zh-CN" dirty="0"/>
              <a:t>IOS</a:t>
            </a:r>
            <a:r>
              <a:rPr lang="zh-CN" altLang="en-US" dirty="0"/>
              <a:t>路由器都具有负载均衡</a:t>
            </a:r>
            <a:r>
              <a:rPr lang="zh-CN" altLang="en-US" dirty="0" smtClean="0"/>
              <a:t>功能，</a:t>
            </a:r>
            <a:r>
              <a:rPr lang="en-US" altLang="zh-CN" dirty="0" err="1" smtClean="0"/>
              <a:t>Radware</a:t>
            </a:r>
            <a:r>
              <a:rPr lang="zh-CN" altLang="en-US" dirty="0"/>
              <a:t>的</a:t>
            </a:r>
            <a:r>
              <a:rPr lang="en-US" altLang="zh-CN" dirty="0" err="1"/>
              <a:t>AppDirector</a:t>
            </a:r>
            <a:r>
              <a:rPr lang="zh-CN" altLang="en-US" dirty="0" smtClean="0"/>
              <a:t>系列，梭子鱼</a:t>
            </a:r>
            <a:r>
              <a:rPr lang="zh-CN" altLang="en-US" dirty="0"/>
              <a:t>负载</a:t>
            </a:r>
            <a:r>
              <a:rPr lang="zh-CN" altLang="en-US" dirty="0" smtClean="0"/>
              <a:t>均衡</a:t>
            </a:r>
            <a:r>
              <a:rPr lang="en-US" altLang="zh-CN" dirty="0" smtClean="0"/>
              <a:t>…</a:t>
            </a:r>
          </a:p>
          <a:p>
            <a:pPr lvl="1"/>
            <a:r>
              <a:rPr lang="zh-CN" altLang="en-US" dirty="0" smtClean="0"/>
              <a:t> </a:t>
            </a:r>
            <a:endParaRPr lang="en-US" altLang="zh-CN" dirty="0" smtClean="0"/>
          </a:p>
          <a:p>
            <a:pPr lvl="1"/>
            <a:r>
              <a:rPr lang="zh-CN" altLang="en-US" dirty="0" smtClean="0"/>
              <a:t>负载均衡设备的报价：</a:t>
            </a:r>
            <a:r>
              <a:rPr lang="en-US" altLang="zh-CN" dirty="0">
                <a:hlinkClick r:id="rId3"/>
              </a:rPr>
              <a:t>http://</a:t>
            </a:r>
            <a:r>
              <a:rPr lang="en-US" altLang="zh-CN" dirty="0" smtClean="0">
                <a:hlinkClick r:id="rId3"/>
              </a:rPr>
              <a:t>detail.zol.com.cn/load_leveling/cheap.html</a:t>
            </a:r>
            <a:endParaRPr lang="en-US" altLang="zh-CN" dirty="0" smtClean="0"/>
          </a:p>
          <a:p>
            <a:pPr lvl="1"/>
            <a:endParaRPr lang="en-US" altLang="zh-CN" dirty="0" smtClean="0"/>
          </a:p>
          <a:p>
            <a:r>
              <a:rPr lang="zh-CN" altLang="en-US" dirty="0" smtClean="0"/>
              <a:t>软件负载均衡</a:t>
            </a:r>
            <a:endParaRPr lang="en-US" altLang="zh-CN" dirty="0" smtClean="0"/>
          </a:p>
          <a:p>
            <a:pPr lvl="1"/>
            <a:r>
              <a:rPr lang="en-US" altLang="zh-CN" dirty="0" err="1" smtClean="0"/>
              <a:t>Nginx</a:t>
            </a:r>
            <a:r>
              <a:rPr lang="zh-CN" altLang="en-US" dirty="0" smtClean="0"/>
              <a:t>（基于反向代理的负载均衡）</a:t>
            </a:r>
            <a:endParaRPr lang="en-US" altLang="zh-CN" dirty="0"/>
          </a:p>
          <a:p>
            <a:pPr lvl="1"/>
            <a:r>
              <a:rPr lang="en-US" altLang="zh-CN" dirty="0"/>
              <a:t>Linux Virtual Server(LVB) </a:t>
            </a:r>
            <a:r>
              <a:rPr lang="zh-CN" altLang="en-US" dirty="0"/>
              <a:t>和</a:t>
            </a:r>
            <a:r>
              <a:rPr lang="en-US" altLang="zh-CN" dirty="0"/>
              <a:t> NLB </a:t>
            </a:r>
            <a:r>
              <a:rPr lang="zh-CN" altLang="en-US" dirty="0"/>
              <a:t>网络负载平衡</a:t>
            </a:r>
            <a:r>
              <a:rPr lang="zh-CN" altLang="en-US" dirty="0" smtClean="0"/>
              <a:t>；</a:t>
            </a:r>
            <a:endParaRPr lang="en-US" altLang="zh-CN" dirty="0" smtClean="0"/>
          </a:p>
          <a:p>
            <a:pPr lvl="1"/>
            <a:r>
              <a:rPr lang="zh-CN" altLang="en-US" dirty="0" smtClean="0"/>
              <a:t>一些软件内部实现了负载均衡，比如：</a:t>
            </a:r>
            <a:r>
              <a:rPr lang="en-US" altLang="zh-CN" dirty="0"/>
              <a:t> </a:t>
            </a:r>
            <a:r>
              <a:rPr lang="en-US" altLang="zh-CN" dirty="0" err="1" smtClean="0"/>
              <a:t>ElasticSearch</a:t>
            </a:r>
            <a:r>
              <a:rPr lang="zh-CN" altLang="en-US" dirty="0" smtClean="0"/>
              <a:t>、</a:t>
            </a:r>
            <a:r>
              <a:rPr lang="en-US" altLang="zh-CN" dirty="0" err="1" smtClean="0"/>
              <a:t>Mysql</a:t>
            </a:r>
            <a:r>
              <a:rPr lang="zh-CN" altLang="en-US" dirty="0" smtClean="0"/>
              <a:t>主从</a:t>
            </a:r>
            <a:r>
              <a:rPr lang="en-US" altLang="zh-CN" dirty="0" smtClean="0"/>
              <a:t>DB</a:t>
            </a:r>
            <a:r>
              <a:rPr lang="zh-CN" altLang="en-US" dirty="0" smtClean="0"/>
              <a:t>等。</a:t>
            </a:r>
            <a:endParaRPr lang="en-US" altLang="zh-CN" dirty="0"/>
          </a:p>
          <a:p>
            <a:endParaRPr lang="zh-CN" altLang="en-US" dirty="0"/>
          </a:p>
        </p:txBody>
      </p:sp>
    </p:spTree>
    <p:extLst>
      <p:ext uri="{BB962C8B-B14F-4D97-AF65-F5344CB8AC3E}">
        <p14:creationId xmlns:p14="http://schemas.microsoft.com/office/powerpoint/2010/main" val="25608001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案例分析：循环跳出</a:t>
            </a:r>
            <a:endParaRPr lang="zh-CN" altLang="en-US" dirty="0"/>
          </a:p>
        </p:txBody>
      </p:sp>
      <p:sp>
        <p:nvSpPr>
          <p:cNvPr id="3" name="内容占位符 2"/>
          <p:cNvSpPr>
            <a:spLocks noGrp="1"/>
          </p:cNvSpPr>
          <p:nvPr>
            <p:ph idx="1"/>
          </p:nvPr>
        </p:nvSpPr>
        <p:spPr/>
        <p:txBody>
          <a:bodyPr>
            <a:normAutofit fontScale="92500"/>
          </a:bodyPr>
          <a:lstStyle/>
          <a:p>
            <a:r>
              <a:rPr lang="zh-CN" altLang="en-US" dirty="0"/>
              <a:t>故障现象</a:t>
            </a:r>
            <a:r>
              <a:rPr lang="zh-CN" altLang="en-US" dirty="0" smtClean="0"/>
              <a:t>：</a:t>
            </a:r>
            <a:endParaRPr lang="zh-CN" altLang="en-US" dirty="0"/>
          </a:p>
          <a:p>
            <a:pPr lvl="1"/>
            <a:r>
              <a:rPr lang="en-US" altLang="zh-CN" dirty="0"/>
              <a:t>Web</a:t>
            </a:r>
            <a:r>
              <a:rPr lang="zh-CN" altLang="en-US" dirty="0"/>
              <a:t>服务端对用户访问的</a:t>
            </a:r>
            <a:r>
              <a:rPr lang="en-US" altLang="zh-CN" dirty="0"/>
              <a:t>URL</a:t>
            </a:r>
            <a:r>
              <a:rPr lang="zh-CN" altLang="en-US" dirty="0"/>
              <a:t>进行判断，对于非</a:t>
            </a:r>
            <a:r>
              <a:rPr lang="en-US" altLang="zh-CN" dirty="0"/>
              <a:t>https</a:t>
            </a:r>
            <a:r>
              <a:rPr lang="zh-CN" altLang="en-US" dirty="0"/>
              <a:t>的请求，重定向到</a:t>
            </a:r>
            <a:r>
              <a:rPr lang="en-US" altLang="zh-CN" dirty="0"/>
              <a:t>http</a:t>
            </a:r>
            <a:r>
              <a:rPr lang="zh-CN" altLang="en-US" dirty="0"/>
              <a:t>站点，结果导致用户一直</a:t>
            </a:r>
            <a:r>
              <a:rPr lang="en-US" altLang="zh-CN" dirty="0"/>
              <a:t>302</a:t>
            </a:r>
            <a:r>
              <a:rPr lang="zh-CN" altLang="en-US" dirty="0"/>
              <a:t>跳转。</a:t>
            </a:r>
          </a:p>
          <a:p>
            <a:endParaRPr lang="zh-CN" altLang="en-US" dirty="0"/>
          </a:p>
          <a:p>
            <a:r>
              <a:rPr lang="zh-CN" altLang="en-US" dirty="0"/>
              <a:t>原因分析</a:t>
            </a:r>
            <a:r>
              <a:rPr lang="zh-CN" altLang="en-US" dirty="0" smtClean="0"/>
              <a:t>：</a:t>
            </a:r>
            <a:endParaRPr lang="zh-CN" altLang="en-US" dirty="0"/>
          </a:p>
          <a:p>
            <a:pPr lvl="1"/>
            <a:r>
              <a:rPr lang="zh-CN" altLang="en-US" dirty="0"/>
              <a:t>采用了负载均衡</a:t>
            </a:r>
            <a:r>
              <a:rPr lang="en-US" altLang="zh-CN" dirty="0"/>
              <a:t>SSL</a:t>
            </a:r>
            <a:r>
              <a:rPr lang="zh-CN" altLang="en-US" dirty="0"/>
              <a:t>加速功能，在服务端看到所有的用户请求都来自于</a:t>
            </a:r>
            <a:r>
              <a:rPr lang="en-US" altLang="zh-CN" dirty="0"/>
              <a:t>http</a:t>
            </a:r>
            <a:r>
              <a:rPr lang="zh-CN" altLang="en-US" dirty="0"/>
              <a:t>。</a:t>
            </a:r>
          </a:p>
          <a:p>
            <a:endParaRPr lang="zh-CN" altLang="en-US" dirty="0"/>
          </a:p>
          <a:p>
            <a:r>
              <a:rPr lang="zh-CN" altLang="en-US" dirty="0"/>
              <a:t>解决方案</a:t>
            </a:r>
            <a:r>
              <a:rPr lang="zh-CN" altLang="en-US" dirty="0" smtClean="0"/>
              <a:t>：</a:t>
            </a:r>
            <a:endParaRPr lang="zh-CN" altLang="en-US" dirty="0"/>
          </a:p>
          <a:p>
            <a:pPr lvl="1"/>
            <a:r>
              <a:rPr lang="zh-CN" altLang="en-US" dirty="0"/>
              <a:t>全站启用</a:t>
            </a:r>
            <a:r>
              <a:rPr lang="en-US" altLang="zh-CN" dirty="0"/>
              <a:t>SSL</a:t>
            </a:r>
            <a:r>
              <a:rPr lang="zh-CN" altLang="en-US" dirty="0"/>
              <a:t>加速。</a:t>
            </a:r>
          </a:p>
        </p:txBody>
      </p:sp>
    </p:spTree>
    <p:extLst>
      <p:ext uri="{BB962C8B-B14F-4D97-AF65-F5344CB8AC3E}">
        <p14:creationId xmlns:p14="http://schemas.microsoft.com/office/powerpoint/2010/main" val="1129312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案例分析：用户</a:t>
            </a:r>
            <a:r>
              <a:rPr lang="en-US" altLang="zh-CN" dirty="0" smtClean="0"/>
              <a:t>Session</a:t>
            </a:r>
            <a:r>
              <a:rPr lang="zh-CN" altLang="en-US" dirty="0" smtClean="0"/>
              <a:t>丢失</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故障现象</a:t>
            </a:r>
            <a:r>
              <a:rPr lang="zh-CN" altLang="en-US" dirty="0" smtClean="0"/>
              <a:t>：</a:t>
            </a:r>
            <a:endParaRPr lang="zh-CN" altLang="en-US" dirty="0"/>
          </a:p>
          <a:p>
            <a:pPr lvl="1"/>
            <a:r>
              <a:rPr lang="zh-CN" altLang="en-US" dirty="0"/>
              <a:t>用户在</a:t>
            </a:r>
            <a:r>
              <a:rPr lang="en-US" altLang="zh-CN" dirty="0">
                <a:solidFill>
                  <a:srgbClr val="FFFF00"/>
                </a:solidFill>
              </a:rPr>
              <a:t>http</a:t>
            </a:r>
            <a:r>
              <a:rPr lang="zh-CN" altLang="en-US" dirty="0"/>
              <a:t>站点上提交数据到同域名的</a:t>
            </a:r>
            <a:r>
              <a:rPr lang="en-US" altLang="zh-CN" dirty="0">
                <a:solidFill>
                  <a:srgbClr val="FFFF00"/>
                </a:solidFill>
              </a:rPr>
              <a:t>https</a:t>
            </a:r>
            <a:r>
              <a:rPr lang="zh-CN" altLang="en-US" dirty="0"/>
              <a:t>站点，</a:t>
            </a:r>
            <a:r>
              <a:rPr lang="en-US" altLang="zh-CN" dirty="0"/>
              <a:t>web</a:t>
            </a:r>
            <a:r>
              <a:rPr lang="zh-CN" altLang="en-US" dirty="0"/>
              <a:t>程序抛出</a:t>
            </a:r>
            <a:r>
              <a:rPr lang="en-US" altLang="zh-CN" dirty="0"/>
              <a:t>session</a:t>
            </a:r>
            <a:r>
              <a:rPr lang="zh-CN" altLang="en-US" dirty="0"/>
              <a:t>丢失的异常，用户提交数据失败。</a:t>
            </a:r>
          </a:p>
          <a:p>
            <a:endParaRPr lang="zh-CN" altLang="en-US" dirty="0"/>
          </a:p>
          <a:p>
            <a:r>
              <a:rPr lang="zh-CN" altLang="en-US" dirty="0"/>
              <a:t>原因分析</a:t>
            </a:r>
            <a:r>
              <a:rPr lang="zh-CN" altLang="en-US" dirty="0" smtClean="0"/>
              <a:t>：</a:t>
            </a:r>
            <a:endParaRPr lang="zh-CN" altLang="en-US" dirty="0"/>
          </a:p>
          <a:p>
            <a:pPr lvl="1"/>
            <a:r>
              <a:rPr lang="en-US" altLang="zh-CN" dirty="0"/>
              <a:t>http</a:t>
            </a:r>
            <a:r>
              <a:rPr lang="zh-CN" altLang="en-US" dirty="0"/>
              <a:t>和</a:t>
            </a:r>
            <a:r>
              <a:rPr lang="en-US" altLang="zh-CN" dirty="0"/>
              <a:t>https</a:t>
            </a:r>
            <a:r>
              <a:rPr lang="zh-CN" altLang="en-US" dirty="0"/>
              <a:t>在负载均衡设备上被认为是</a:t>
            </a:r>
            <a:r>
              <a:rPr lang="en-US" altLang="zh-CN" dirty="0"/>
              <a:t>2</a:t>
            </a:r>
            <a:r>
              <a:rPr lang="zh-CN" altLang="en-US" dirty="0"/>
              <a:t>个独立的服务，产生</a:t>
            </a:r>
            <a:r>
              <a:rPr lang="en-US" altLang="zh-CN" dirty="0"/>
              <a:t>2</a:t>
            </a:r>
            <a:r>
              <a:rPr lang="zh-CN" altLang="en-US" dirty="0"/>
              <a:t>个独立的</a:t>
            </a:r>
            <a:r>
              <a:rPr lang="en-US" altLang="zh-CN" dirty="0"/>
              <a:t>TCP</a:t>
            </a:r>
            <a:r>
              <a:rPr lang="zh-CN" altLang="en-US" dirty="0"/>
              <a:t>链接，会命中不同的真实服务器，导致</a:t>
            </a:r>
            <a:r>
              <a:rPr lang="en-US" altLang="zh-CN" dirty="0"/>
              <a:t>session</a:t>
            </a:r>
            <a:r>
              <a:rPr lang="zh-CN" altLang="en-US" dirty="0"/>
              <a:t>丢失。</a:t>
            </a:r>
          </a:p>
          <a:p>
            <a:endParaRPr lang="zh-CN" altLang="en-US" dirty="0"/>
          </a:p>
          <a:p>
            <a:r>
              <a:rPr lang="zh-CN" altLang="en-US" dirty="0"/>
              <a:t>解决方案</a:t>
            </a:r>
            <a:r>
              <a:rPr lang="zh-CN" altLang="en-US" dirty="0" smtClean="0"/>
              <a:t>：</a:t>
            </a:r>
            <a:endParaRPr lang="zh-CN" altLang="en-US" dirty="0"/>
          </a:p>
          <a:p>
            <a:pPr lvl="1"/>
            <a:r>
              <a:rPr lang="zh-CN" altLang="en-US" dirty="0"/>
              <a:t>在负载均衡设备上启用基于真实服务器的会话保持。</a:t>
            </a:r>
          </a:p>
        </p:txBody>
      </p:sp>
    </p:spTree>
    <p:extLst>
      <p:ext uri="{BB962C8B-B14F-4D97-AF65-F5344CB8AC3E}">
        <p14:creationId xmlns:p14="http://schemas.microsoft.com/office/powerpoint/2010/main" val="1401690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案例分析：客户端源</a:t>
            </a:r>
            <a:r>
              <a:rPr lang="en-US" altLang="zh-CN" dirty="0" smtClean="0"/>
              <a:t>IP</a:t>
            </a:r>
            <a:r>
              <a:rPr lang="zh-CN" altLang="en-US" dirty="0" smtClean="0"/>
              <a:t>取不到</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故障现象</a:t>
            </a:r>
            <a:r>
              <a:rPr lang="zh-CN" altLang="en-US" dirty="0" smtClean="0"/>
              <a:t>：</a:t>
            </a:r>
            <a:endParaRPr lang="zh-CN" altLang="en-US" dirty="0"/>
          </a:p>
          <a:p>
            <a:pPr lvl="1"/>
            <a:r>
              <a:rPr lang="zh-CN" altLang="en-US" dirty="0"/>
              <a:t>服务端获取不到用户外网的</a:t>
            </a:r>
            <a:r>
              <a:rPr lang="en-US" altLang="zh-CN" dirty="0"/>
              <a:t>IP</a:t>
            </a:r>
            <a:r>
              <a:rPr lang="zh-CN" altLang="en-US" dirty="0"/>
              <a:t>地址，看到的都是大量来自于内网特定网段的</a:t>
            </a:r>
            <a:r>
              <a:rPr lang="en-US" altLang="zh-CN" dirty="0"/>
              <a:t>IP</a:t>
            </a:r>
            <a:r>
              <a:rPr lang="zh-CN" altLang="en-US" dirty="0"/>
              <a:t>地址。</a:t>
            </a:r>
          </a:p>
          <a:p>
            <a:endParaRPr lang="zh-CN" altLang="en-US" dirty="0"/>
          </a:p>
          <a:p>
            <a:r>
              <a:rPr lang="zh-CN" altLang="en-US" dirty="0"/>
              <a:t>原因分析</a:t>
            </a:r>
            <a:r>
              <a:rPr lang="zh-CN" altLang="en-US" dirty="0" smtClean="0"/>
              <a:t>：</a:t>
            </a:r>
            <a:endParaRPr lang="zh-CN" altLang="en-US" dirty="0"/>
          </a:p>
          <a:p>
            <a:pPr lvl="1"/>
            <a:r>
              <a:rPr lang="zh-CN" altLang="en-US" dirty="0"/>
              <a:t>负载均衡设备启用了用户源地址转换（</a:t>
            </a:r>
            <a:r>
              <a:rPr lang="en-US" altLang="zh-CN" dirty="0"/>
              <a:t>SNAT</a:t>
            </a:r>
            <a:r>
              <a:rPr lang="zh-CN" altLang="en-US" dirty="0"/>
              <a:t>）模式，修改了</a:t>
            </a:r>
            <a:r>
              <a:rPr lang="en-US" altLang="zh-CN" dirty="0"/>
              <a:t>TCP</a:t>
            </a:r>
            <a:r>
              <a:rPr lang="zh-CN" altLang="en-US" dirty="0"/>
              <a:t>报文中的用户源</a:t>
            </a:r>
            <a:r>
              <a:rPr lang="en-US" altLang="zh-CN" dirty="0"/>
              <a:t>IP</a:t>
            </a:r>
            <a:r>
              <a:rPr lang="zh-CN" altLang="en-US" dirty="0"/>
              <a:t>。</a:t>
            </a:r>
          </a:p>
          <a:p>
            <a:endParaRPr lang="zh-CN" altLang="en-US" dirty="0"/>
          </a:p>
          <a:p>
            <a:r>
              <a:rPr lang="zh-CN" altLang="en-US" dirty="0"/>
              <a:t>解决方案</a:t>
            </a:r>
            <a:r>
              <a:rPr lang="zh-CN" altLang="en-US" dirty="0" smtClean="0"/>
              <a:t>：</a:t>
            </a:r>
            <a:endParaRPr lang="zh-CN" altLang="en-US" dirty="0"/>
          </a:p>
          <a:p>
            <a:pPr lvl="1"/>
            <a:r>
              <a:rPr lang="zh-CN" altLang="en-US" dirty="0"/>
              <a:t>负载均衡设备会用用户的外网</a:t>
            </a:r>
            <a:r>
              <a:rPr lang="en-US" altLang="zh-CN" dirty="0"/>
              <a:t>IP</a:t>
            </a:r>
            <a:r>
              <a:rPr lang="zh-CN" altLang="en-US" dirty="0"/>
              <a:t>改写</a:t>
            </a:r>
            <a:r>
              <a:rPr lang="en-US" altLang="zh-CN" dirty="0"/>
              <a:t>x-forwarded-for</a:t>
            </a:r>
            <a:r>
              <a:rPr lang="zh-CN" altLang="en-US" dirty="0"/>
              <a:t>值，服务端通过获取</a:t>
            </a:r>
            <a:r>
              <a:rPr lang="en-US" altLang="zh-CN" dirty="0"/>
              <a:t>http</a:t>
            </a:r>
            <a:r>
              <a:rPr lang="zh-CN" altLang="en-US" dirty="0"/>
              <a:t>协议中</a:t>
            </a:r>
            <a:r>
              <a:rPr lang="en-US" altLang="zh-CN" dirty="0"/>
              <a:t>request header</a:t>
            </a:r>
            <a:r>
              <a:rPr lang="zh-CN" altLang="en-US" dirty="0"/>
              <a:t>头的</a:t>
            </a:r>
            <a:r>
              <a:rPr lang="en-US" altLang="zh-CN" dirty="0"/>
              <a:t>x-forwarded-for</a:t>
            </a:r>
            <a:r>
              <a:rPr lang="zh-CN" altLang="en-US" dirty="0"/>
              <a:t>值作为用户源</a:t>
            </a:r>
            <a:r>
              <a:rPr lang="en-US" altLang="zh-CN" dirty="0"/>
              <a:t>IP</a:t>
            </a:r>
            <a:r>
              <a:rPr lang="zh-CN" altLang="en-US" dirty="0" smtClean="0"/>
              <a:t>。</a:t>
            </a:r>
            <a:endParaRPr lang="en-US" altLang="zh-CN" dirty="0" smtClean="0"/>
          </a:p>
          <a:p>
            <a:pPr lvl="1"/>
            <a:r>
              <a:rPr lang="en-US" altLang="zh-CN" dirty="0" smtClean="0"/>
              <a:t>IIS</a:t>
            </a:r>
            <a:r>
              <a:rPr lang="zh-CN" altLang="en-US" dirty="0"/>
              <a:t>日志通过安装插件形式显示用户源</a:t>
            </a:r>
            <a:r>
              <a:rPr lang="en-US" altLang="zh-CN" dirty="0"/>
              <a:t>IP</a:t>
            </a:r>
            <a:r>
              <a:rPr lang="zh-CN" altLang="en-US" dirty="0"/>
              <a:t>。</a:t>
            </a:r>
          </a:p>
        </p:txBody>
      </p:sp>
    </p:spTree>
    <p:extLst>
      <p:ext uri="{BB962C8B-B14F-4D97-AF65-F5344CB8AC3E}">
        <p14:creationId xmlns:p14="http://schemas.microsoft.com/office/powerpoint/2010/main" val="3250723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总结、回顾</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从不同维度分类来宏观看负载均衡</a:t>
            </a:r>
            <a:r>
              <a:rPr lang="en-US" altLang="zh-CN" dirty="0"/>
              <a:t>:</a:t>
            </a:r>
          </a:p>
          <a:p>
            <a:pPr lvl="1"/>
            <a:r>
              <a:rPr lang="zh-CN" altLang="en-US" dirty="0"/>
              <a:t>网络层划分</a:t>
            </a:r>
            <a:endParaRPr lang="en-US" altLang="zh-CN" dirty="0"/>
          </a:p>
          <a:p>
            <a:pPr lvl="1"/>
            <a:r>
              <a:rPr lang="zh-CN" altLang="en-US" dirty="0"/>
              <a:t>软硬件划分</a:t>
            </a:r>
            <a:endParaRPr lang="en-US" altLang="zh-CN" dirty="0"/>
          </a:p>
          <a:p>
            <a:pPr lvl="1"/>
            <a:r>
              <a:rPr lang="zh-CN" altLang="en-US" dirty="0"/>
              <a:t>本地和全局</a:t>
            </a:r>
            <a:endParaRPr lang="en-US" altLang="zh-CN" dirty="0"/>
          </a:p>
          <a:p>
            <a:pPr lvl="1"/>
            <a:r>
              <a:rPr lang="zh-CN" altLang="en-US" dirty="0"/>
              <a:t>常见工作模式</a:t>
            </a:r>
            <a:endParaRPr lang="en-US" altLang="zh-CN" dirty="0"/>
          </a:p>
          <a:p>
            <a:pPr lvl="1"/>
            <a:endParaRPr lang="en-US" altLang="zh-CN" dirty="0"/>
          </a:p>
          <a:p>
            <a:r>
              <a:rPr lang="zh-CN" altLang="en-US" dirty="0"/>
              <a:t>大型网站常用的几种负载均衡</a:t>
            </a:r>
            <a:r>
              <a:rPr lang="en-US" altLang="zh-CN" dirty="0"/>
              <a:t>:</a:t>
            </a:r>
          </a:p>
          <a:p>
            <a:pPr lvl="1"/>
            <a:r>
              <a:rPr lang="en-US" altLang="zh-CN" dirty="0"/>
              <a:t>DNS</a:t>
            </a:r>
            <a:r>
              <a:rPr lang="zh-CN" altLang="en-US" dirty="0"/>
              <a:t>轮询</a:t>
            </a:r>
            <a:endParaRPr lang="en-US" altLang="zh-CN" dirty="0"/>
          </a:p>
          <a:p>
            <a:pPr lvl="1"/>
            <a:r>
              <a:rPr lang="en-US" altLang="zh-CN" dirty="0"/>
              <a:t>CDN</a:t>
            </a:r>
          </a:p>
          <a:p>
            <a:pPr lvl="1"/>
            <a:endParaRPr lang="en-US" altLang="zh-CN" dirty="0"/>
          </a:p>
          <a:p>
            <a:r>
              <a:rPr lang="en-US" altLang="zh-CN" dirty="0" err="1"/>
              <a:t>Nginx</a:t>
            </a:r>
            <a:r>
              <a:rPr lang="zh-CN" altLang="en-US" dirty="0"/>
              <a:t>负载均衡</a:t>
            </a:r>
            <a:endParaRPr lang="en-US" altLang="zh-CN" dirty="0"/>
          </a:p>
          <a:p>
            <a:pPr lvl="1"/>
            <a:r>
              <a:rPr lang="zh-CN" altLang="en-US" dirty="0"/>
              <a:t>处理能力</a:t>
            </a:r>
            <a:endParaRPr lang="en-US" altLang="zh-CN" dirty="0"/>
          </a:p>
          <a:p>
            <a:pPr lvl="1"/>
            <a:r>
              <a:rPr lang="zh-CN" altLang="en-US" dirty="0"/>
              <a:t>模块及处理流程；</a:t>
            </a:r>
            <a:endParaRPr lang="en-US" altLang="zh-CN" dirty="0"/>
          </a:p>
          <a:p>
            <a:pPr lvl="1"/>
            <a:r>
              <a:rPr lang="zh-CN" altLang="en-US" dirty="0"/>
              <a:t>常见的几套负载分流算法；</a:t>
            </a:r>
            <a:endParaRPr lang="en-US" altLang="zh-CN" dirty="0"/>
          </a:p>
          <a:p>
            <a:pPr lvl="1"/>
            <a:r>
              <a:rPr lang="zh-CN" altLang="en-US" dirty="0"/>
              <a:t>故障转移；</a:t>
            </a:r>
            <a:endParaRPr lang="en-US" altLang="zh-CN" dirty="0"/>
          </a:p>
          <a:p>
            <a:pPr lvl="1"/>
            <a:r>
              <a:rPr lang="en-US" altLang="zh-CN" dirty="0" err="1"/>
              <a:t>Sessin</a:t>
            </a:r>
            <a:r>
              <a:rPr lang="zh-CN" altLang="en-US" dirty="0"/>
              <a:t>共享机制</a:t>
            </a:r>
          </a:p>
          <a:p>
            <a:endParaRPr lang="zh-CN" altLang="en-US" dirty="0"/>
          </a:p>
        </p:txBody>
      </p:sp>
    </p:spTree>
    <p:extLst>
      <p:ext uri="{BB962C8B-B14F-4D97-AF65-F5344CB8AC3E}">
        <p14:creationId xmlns:p14="http://schemas.microsoft.com/office/powerpoint/2010/main" val="2333684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a:t>
            </a:r>
            <a:r>
              <a:rPr lang="zh-CN" altLang="en-US" smtClean="0"/>
              <a:t>问答时间</a:t>
            </a:r>
            <a:endParaRPr lang="zh-CN" altLang="en-US"/>
          </a:p>
        </p:txBody>
      </p:sp>
      <p:pic>
        <p:nvPicPr>
          <p:cNvPr id="4" name="Picture 2" descr="question_answ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4692" y="1646238"/>
            <a:ext cx="6034616" cy="4525962"/>
          </a:xfrm>
          <a:noFill/>
        </p:spPr>
      </p:pic>
    </p:spTree>
    <p:extLst>
      <p:ext uri="{BB962C8B-B14F-4D97-AF65-F5344CB8AC3E}">
        <p14:creationId xmlns:p14="http://schemas.microsoft.com/office/powerpoint/2010/main" val="6779788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_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9463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本地和全局负载均衡</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从应用</a:t>
            </a:r>
            <a:r>
              <a:rPr lang="zh-CN" altLang="en-US" dirty="0"/>
              <a:t>的地理结构上</a:t>
            </a:r>
            <a:r>
              <a:rPr lang="zh-CN" altLang="en-US" dirty="0" smtClean="0"/>
              <a:t>分：</a:t>
            </a:r>
            <a:endParaRPr lang="en-US" altLang="zh-CN" dirty="0" smtClean="0"/>
          </a:p>
          <a:p>
            <a:endParaRPr lang="en-US" altLang="zh-CN" dirty="0" smtClean="0"/>
          </a:p>
          <a:p>
            <a:pPr lvl="1"/>
            <a:r>
              <a:rPr lang="zh-CN" altLang="en-US" dirty="0"/>
              <a:t>全局负载均衡</a:t>
            </a:r>
            <a:r>
              <a:rPr lang="en-US" altLang="zh-CN" dirty="0"/>
              <a:t>(Global Load Balance</a:t>
            </a:r>
            <a:r>
              <a:rPr lang="zh-CN" altLang="en-US" dirty="0"/>
              <a:t>，也叫地域负载均衡</a:t>
            </a:r>
            <a:r>
              <a:rPr lang="en-US" altLang="zh-CN" dirty="0"/>
              <a:t>)</a:t>
            </a:r>
          </a:p>
          <a:p>
            <a:pPr lvl="2"/>
            <a:r>
              <a:rPr lang="zh-CN" altLang="en-US" dirty="0"/>
              <a:t>用于</a:t>
            </a:r>
            <a:r>
              <a:rPr lang="zh-CN" altLang="en-US" b="1" dirty="0" smtClean="0">
                <a:solidFill>
                  <a:srgbClr val="FFFF00"/>
                </a:solidFill>
              </a:rPr>
              <a:t>在多</a:t>
            </a:r>
            <a:r>
              <a:rPr lang="zh-CN" altLang="en-US" b="1" dirty="0">
                <a:solidFill>
                  <a:srgbClr val="FFFF00"/>
                </a:solidFill>
              </a:rPr>
              <a:t>区域拥有自己服务器</a:t>
            </a:r>
            <a:r>
              <a:rPr lang="zh-CN" altLang="en-US" dirty="0"/>
              <a:t>的站点，为了使</a:t>
            </a:r>
            <a:r>
              <a:rPr lang="zh-CN" altLang="en-US" dirty="0">
                <a:solidFill>
                  <a:srgbClr val="FFFF00"/>
                </a:solidFill>
              </a:rPr>
              <a:t>全球用户只以一个</a:t>
            </a:r>
            <a:r>
              <a:rPr lang="en-US" altLang="zh-CN" dirty="0">
                <a:solidFill>
                  <a:srgbClr val="FFFF00"/>
                </a:solidFill>
              </a:rPr>
              <a:t>IP</a:t>
            </a:r>
            <a:r>
              <a:rPr lang="zh-CN" altLang="en-US" dirty="0">
                <a:solidFill>
                  <a:srgbClr val="FFFF00"/>
                </a:solidFill>
              </a:rPr>
              <a:t>地址或域名就能访问到离自己最近的服务器</a:t>
            </a:r>
            <a:r>
              <a:rPr lang="zh-CN" altLang="en-US" dirty="0"/>
              <a:t>，从而获得最快的访问速度，</a:t>
            </a:r>
            <a:endParaRPr lang="en-US" altLang="zh-CN" dirty="0"/>
          </a:p>
          <a:p>
            <a:pPr lvl="2"/>
            <a:r>
              <a:rPr lang="zh-CN" altLang="en-US" dirty="0"/>
              <a:t>也可用于</a:t>
            </a:r>
            <a:r>
              <a:rPr lang="zh-CN" altLang="en-US" b="1" dirty="0">
                <a:solidFill>
                  <a:srgbClr val="FFFF00"/>
                </a:solidFill>
              </a:rPr>
              <a:t>子公司分散</a:t>
            </a:r>
            <a:r>
              <a:rPr lang="zh-CN" altLang="en-US" dirty="0"/>
              <a:t>站点分布广的大公司通过</a:t>
            </a:r>
            <a:r>
              <a:rPr lang="en-US" altLang="zh-CN" dirty="0"/>
              <a:t>Intranet</a:t>
            </a:r>
            <a:r>
              <a:rPr lang="zh-CN" altLang="en-US" dirty="0"/>
              <a:t>（企业内部互联网）来达到资源统一合理分配的目的。</a:t>
            </a:r>
          </a:p>
          <a:p>
            <a:pPr lvl="1"/>
            <a:endParaRPr lang="en-US" altLang="zh-CN" dirty="0" smtClean="0"/>
          </a:p>
          <a:p>
            <a:pPr lvl="1"/>
            <a:r>
              <a:rPr lang="zh-CN" altLang="en-US" dirty="0" smtClean="0"/>
              <a:t>本地</a:t>
            </a:r>
            <a:r>
              <a:rPr lang="zh-CN" altLang="en-US" dirty="0"/>
              <a:t>负载均衡</a:t>
            </a:r>
            <a:r>
              <a:rPr lang="en-US" altLang="zh-CN" dirty="0"/>
              <a:t>(Local Load Balance</a:t>
            </a:r>
            <a:r>
              <a:rPr lang="en-US" altLang="zh-CN" dirty="0" smtClean="0"/>
              <a:t>)</a:t>
            </a:r>
          </a:p>
          <a:p>
            <a:pPr lvl="2"/>
            <a:r>
              <a:rPr lang="zh-CN" altLang="en-US" dirty="0"/>
              <a:t>能有效地解决数据流量过大、网络负荷过重的问题</a:t>
            </a:r>
            <a:r>
              <a:rPr lang="zh-CN" altLang="en-US" dirty="0" smtClean="0"/>
              <a:t>，</a:t>
            </a:r>
            <a:endParaRPr lang="en-US" altLang="zh-CN" dirty="0" smtClean="0"/>
          </a:p>
          <a:p>
            <a:pPr lvl="2"/>
            <a:r>
              <a:rPr lang="zh-CN" altLang="en-US" dirty="0" smtClean="0"/>
              <a:t>并且</a:t>
            </a:r>
            <a:r>
              <a:rPr lang="zh-CN" altLang="en-US" dirty="0"/>
              <a:t>不需花费昂贵开支购置性能卓越的服务器，充分利用现有设备，避免服务器单点故障造成数据流量的损失</a:t>
            </a:r>
            <a:r>
              <a:rPr lang="zh-CN" altLang="en-US" dirty="0" smtClean="0"/>
              <a:t>。</a:t>
            </a:r>
            <a:endParaRPr lang="en-US" altLang="zh-CN" dirty="0" smtClean="0"/>
          </a:p>
          <a:p>
            <a:pPr lvl="2"/>
            <a:r>
              <a:rPr lang="zh-CN" altLang="en-US" dirty="0" smtClean="0"/>
              <a:t>其</a:t>
            </a:r>
            <a:r>
              <a:rPr lang="zh-CN" altLang="en-US" dirty="0"/>
              <a:t>有灵活多样的均衡策略把数据流量合理地分配给服务器群内的服务器共同负担。即使是再给现有服务器扩充升级，也只是简单地增加一个新的服务器到服务群中，而不需改变现有网络结构、停止现有的服务</a:t>
            </a:r>
            <a:r>
              <a:rPr lang="zh-CN" altLang="en-US" dirty="0" smtClean="0"/>
              <a:t>。</a:t>
            </a:r>
            <a:endParaRPr lang="en-US" altLang="zh-CN" dirty="0" smtClean="0"/>
          </a:p>
          <a:p>
            <a:pPr lvl="2"/>
            <a:endParaRPr lang="en-US" altLang="zh-CN" dirty="0" smtClean="0"/>
          </a:p>
        </p:txBody>
      </p:sp>
    </p:spTree>
    <p:extLst>
      <p:ext uri="{BB962C8B-B14F-4D97-AF65-F5344CB8AC3E}">
        <p14:creationId xmlns:p14="http://schemas.microsoft.com/office/powerpoint/2010/main" val="1475333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GSLB(</a:t>
            </a:r>
            <a:r>
              <a:rPr lang="en-US" altLang="zh-CN" dirty="0" smtClean="0">
                <a:effectLst/>
              </a:rPr>
              <a:t>Global </a:t>
            </a:r>
            <a:r>
              <a:rPr lang="en-US" altLang="zh-CN" dirty="0">
                <a:effectLst/>
              </a:rPr>
              <a:t>Server Load </a:t>
            </a:r>
            <a:r>
              <a:rPr lang="en-US" altLang="zh-CN" dirty="0" smtClean="0">
                <a:effectLst/>
              </a:rPr>
              <a:t>Balance)</a:t>
            </a:r>
            <a:endParaRPr lang="zh-CN" altLang="en-US" dirty="0"/>
          </a:p>
        </p:txBody>
      </p:sp>
      <p:pic>
        <p:nvPicPr>
          <p:cNvPr id="3074" name="Picture 2" descr="http://images.cnitblog.com/blog/33953/201310/13093129-53353b80eac940ba88edc5d3b86872be.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1340768"/>
            <a:ext cx="4827482" cy="309634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3568" y="1988840"/>
            <a:ext cx="7776864" cy="4247317"/>
          </a:xfrm>
          <a:prstGeom prst="rect">
            <a:avLst/>
          </a:prstGeom>
        </p:spPr>
        <p:txBody>
          <a:bodyPr wrap="square">
            <a:spAutoFit/>
          </a:bodyPr>
          <a:lstStyle/>
          <a:p>
            <a:r>
              <a:rPr lang="zh-CN" altLang="en-US" b="1" dirty="0" smtClean="0"/>
              <a:t>优势</a:t>
            </a:r>
            <a:endParaRPr lang="en-US" altLang="zh-CN" b="1" dirty="0"/>
          </a:p>
          <a:p>
            <a:endParaRPr lang="zh-CN" altLang="en-US" dirty="0"/>
          </a:p>
          <a:p>
            <a:pPr marL="285750" indent="-285750">
              <a:buFont typeface="Arial" panose="020B0604020202020204" pitchFamily="34" charset="0"/>
              <a:buChar char="•"/>
            </a:pPr>
            <a:r>
              <a:rPr lang="zh-CN" altLang="en-US" dirty="0"/>
              <a:t>数据中心冗余备份</a:t>
            </a:r>
          </a:p>
          <a:p>
            <a:pPr marL="285750" indent="-285750">
              <a:buFont typeface="Arial" panose="020B0604020202020204" pitchFamily="34" charset="0"/>
              <a:buChar char="•"/>
            </a:pPr>
            <a:r>
              <a:rPr lang="zh-CN" altLang="en-US" dirty="0"/>
              <a:t>多站点流量优化</a:t>
            </a:r>
          </a:p>
          <a:p>
            <a:pPr marL="285750" indent="-285750">
              <a:buFont typeface="Arial" panose="020B0604020202020204" pitchFamily="34" charset="0"/>
              <a:buChar char="•"/>
            </a:pPr>
            <a:r>
              <a:rPr lang="zh-CN" altLang="en-US" dirty="0"/>
              <a:t>确保用户</a:t>
            </a:r>
            <a:r>
              <a:rPr lang="zh-CN" altLang="en-US" dirty="0" smtClean="0"/>
              <a:t>体验</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endParaRPr lang="en-US" altLang="zh-CN" dirty="0" smtClean="0"/>
          </a:p>
          <a:p>
            <a:r>
              <a:rPr lang="zh-CN" altLang="en-US" b="1" dirty="0" smtClean="0"/>
              <a:t>特点：</a:t>
            </a:r>
            <a:endParaRPr lang="en-US" altLang="zh-CN" b="1" dirty="0" smtClean="0"/>
          </a:p>
          <a:p>
            <a:endParaRPr lang="en-US" altLang="zh-CN" b="1" dirty="0"/>
          </a:p>
          <a:p>
            <a:pPr marL="285750" indent="-285750">
              <a:buFont typeface="Arial" panose="020B0604020202020204" pitchFamily="34" charset="0"/>
              <a:buChar char="•"/>
            </a:pPr>
            <a:r>
              <a:rPr lang="zh-CN" altLang="en-US" dirty="0"/>
              <a:t>实现</a:t>
            </a:r>
            <a:r>
              <a:rPr lang="zh-CN" altLang="en-US" dirty="0">
                <a:solidFill>
                  <a:srgbClr val="FFFF00"/>
                </a:solidFill>
              </a:rPr>
              <a:t>地理位置无关性</a:t>
            </a:r>
            <a:r>
              <a:rPr lang="zh-CN" altLang="en-US" dirty="0"/>
              <a:t>，能够远距离为用户提供完全的</a:t>
            </a:r>
            <a:r>
              <a:rPr lang="zh-CN" altLang="en-US" dirty="0">
                <a:solidFill>
                  <a:srgbClr val="FFFF00"/>
                </a:solidFill>
              </a:rPr>
              <a:t>透明服务</a:t>
            </a:r>
            <a:r>
              <a:rPr lang="zh-CN" altLang="en-US" dirty="0" smtClean="0"/>
              <a:t>。</a:t>
            </a:r>
            <a:endParaRPr lang="en-US" altLang="zh-CN" dirty="0" smtClean="0"/>
          </a:p>
          <a:p>
            <a:pPr marL="285750" indent="-285750">
              <a:buFont typeface="Arial" panose="020B0604020202020204" pitchFamily="34" charset="0"/>
              <a:buChar char="•"/>
            </a:pPr>
            <a:r>
              <a:rPr lang="zh-CN" altLang="en-US" dirty="0" smtClean="0"/>
              <a:t>除了</a:t>
            </a:r>
            <a:r>
              <a:rPr lang="zh-CN" altLang="en-US" dirty="0">
                <a:solidFill>
                  <a:srgbClr val="FFFF00"/>
                </a:solidFill>
              </a:rPr>
              <a:t>能避免服务器、数据中心等的单点失效</a:t>
            </a:r>
            <a:r>
              <a:rPr lang="zh-CN" altLang="en-US" dirty="0"/>
              <a:t>，也能避免由于</a:t>
            </a:r>
            <a:r>
              <a:rPr lang="en-US" altLang="zh-CN" dirty="0"/>
              <a:t>ISP</a:t>
            </a:r>
            <a:r>
              <a:rPr lang="zh-CN" altLang="en-US" dirty="0"/>
              <a:t>专线故障引起的单点失效。</a:t>
            </a:r>
          </a:p>
          <a:p>
            <a:pPr marL="285750" indent="-285750">
              <a:buFont typeface="Arial" panose="020B0604020202020204" pitchFamily="34" charset="0"/>
              <a:buChar char="•"/>
            </a:pPr>
            <a:r>
              <a:rPr lang="zh-CN" altLang="en-US" dirty="0"/>
              <a:t>解决网络拥塞问题，提高服务器响应速度，服务</a:t>
            </a:r>
            <a:r>
              <a:rPr lang="zh-CN" altLang="en-US" dirty="0">
                <a:solidFill>
                  <a:srgbClr val="FFFF00"/>
                </a:solidFill>
              </a:rPr>
              <a:t>就近提供</a:t>
            </a:r>
            <a:r>
              <a:rPr lang="zh-CN" altLang="en-US" dirty="0"/>
              <a:t>，达到更好的访问质量。</a:t>
            </a:r>
          </a:p>
        </p:txBody>
      </p:sp>
    </p:spTree>
    <p:extLst>
      <p:ext uri="{BB962C8B-B14F-4D97-AF65-F5344CB8AC3E}">
        <p14:creationId xmlns:p14="http://schemas.microsoft.com/office/powerpoint/2010/main" val="1492460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常见工作模式</a:t>
            </a:r>
            <a:endParaRPr lang="zh-CN" altLang="en-US" dirty="0"/>
          </a:p>
        </p:txBody>
      </p:sp>
      <p:sp>
        <p:nvSpPr>
          <p:cNvPr id="3" name="内容占位符 2"/>
          <p:cNvSpPr>
            <a:spLocks noGrp="1"/>
          </p:cNvSpPr>
          <p:nvPr>
            <p:ph idx="1"/>
          </p:nvPr>
        </p:nvSpPr>
        <p:spPr/>
        <p:txBody>
          <a:bodyPr/>
          <a:lstStyle/>
          <a:p>
            <a:r>
              <a:rPr lang="en-US" altLang="zh-CN" dirty="0"/>
              <a:t>Reverse Proxy Mode</a:t>
            </a:r>
            <a:r>
              <a:rPr lang="zh-CN" altLang="en-US" dirty="0"/>
              <a:t>（反向代理模式）</a:t>
            </a:r>
          </a:p>
          <a:p>
            <a:r>
              <a:rPr lang="en-US" altLang="zh-CN" dirty="0"/>
              <a:t>Transparent Mode</a:t>
            </a:r>
            <a:r>
              <a:rPr lang="zh-CN" altLang="en-US" dirty="0"/>
              <a:t>（透明模式</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3127071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Reverse Proxy Mode</a:t>
            </a:r>
            <a:r>
              <a:rPr lang="zh-CN" altLang="en-US" dirty="0"/>
              <a:t>（反向代理模式）</a:t>
            </a:r>
          </a:p>
        </p:txBody>
      </p:sp>
      <p:sp>
        <p:nvSpPr>
          <p:cNvPr id="3" name="内容占位符 2"/>
          <p:cNvSpPr>
            <a:spLocks noGrp="1"/>
          </p:cNvSpPr>
          <p:nvPr>
            <p:ph idx="1"/>
          </p:nvPr>
        </p:nvSpPr>
        <p:spPr>
          <a:xfrm>
            <a:off x="539552" y="3068960"/>
            <a:ext cx="3538736" cy="3650704"/>
          </a:xfrm>
        </p:spPr>
        <p:txBody>
          <a:bodyPr>
            <a:normAutofit fontScale="70000" lnSpcReduction="20000"/>
          </a:bodyPr>
          <a:lstStyle/>
          <a:p>
            <a:r>
              <a:rPr lang="zh-CN" altLang="en-US" dirty="0" smtClean="0"/>
              <a:t>反向</a:t>
            </a:r>
            <a:r>
              <a:rPr lang="zh-CN" altLang="en-US" dirty="0"/>
              <a:t>代理模式的优点</a:t>
            </a:r>
            <a:r>
              <a:rPr lang="zh-CN" altLang="en-US" dirty="0" smtClean="0"/>
              <a:t>：</a:t>
            </a:r>
            <a:endParaRPr lang="en-US" altLang="zh-CN" dirty="0" smtClean="0"/>
          </a:p>
          <a:p>
            <a:pPr lvl="1"/>
            <a:r>
              <a:rPr lang="zh-CN" altLang="en-US" dirty="0" smtClean="0"/>
              <a:t>可以</a:t>
            </a:r>
            <a:r>
              <a:rPr lang="zh-CN" altLang="en-US" dirty="0"/>
              <a:t>采用</a:t>
            </a:r>
            <a:r>
              <a:rPr lang="en-US" altLang="zh-CN" b="1" dirty="0">
                <a:solidFill>
                  <a:srgbClr val="FFFF00"/>
                </a:solidFill>
              </a:rPr>
              <a:t>One-armed</a:t>
            </a:r>
            <a:r>
              <a:rPr lang="zh-CN" altLang="en-US" dirty="0"/>
              <a:t>的结构部署</a:t>
            </a:r>
            <a:r>
              <a:rPr lang="zh-CN" altLang="en-US" dirty="0" smtClean="0"/>
              <a:t>；</a:t>
            </a:r>
            <a:endParaRPr lang="en-US" altLang="zh-CN" dirty="0" smtClean="0"/>
          </a:p>
          <a:p>
            <a:pPr lvl="1"/>
            <a:r>
              <a:rPr lang="zh-CN" altLang="en-US" dirty="0" smtClean="0"/>
              <a:t>可以</a:t>
            </a:r>
            <a:r>
              <a:rPr lang="zh-CN" altLang="en-US" dirty="0"/>
              <a:t>通过</a:t>
            </a:r>
            <a:r>
              <a:rPr lang="zh-CN" altLang="en-US" dirty="0">
                <a:solidFill>
                  <a:srgbClr val="FFFF00"/>
                </a:solidFill>
              </a:rPr>
              <a:t>连接池</a:t>
            </a:r>
            <a:r>
              <a:rPr lang="zh-CN" altLang="en-US" dirty="0"/>
              <a:t>技术增强系统性能</a:t>
            </a:r>
            <a:r>
              <a:rPr lang="zh-CN" altLang="en-US" dirty="0" smtClean="0"/>
              <a:t>。</a:t>
            </a:r>
            <a:endParaRPr lang="en-US" altLang="zh-CN" dirty="0" smtClean="0"/>
          </a:p>
          <a:p>
            <a:r>
              <a:rPr lang="zh-CN" altLang="en-US" dirty="0" smtClean="0"/>
              <a:t>反向</a:t>
            </a:r>
            <a:r>
              <a:rPr lang="zh-CN" altLang="en-US" dirty="0"/>
              <a:t>代理模式的</a:t>
            </a:r>
            <a:r>
              <a:rPr lang="zh-CN" altLang="en-US" dirty="0" smtClean="0"/>
              <a:t>局限性：</a:t>
            </a:r>
            <a:endParaRPr lang="en-US" altLang="zh-CN" dirty="0" smtClean="0"/>
          </a:p>
          <a:p>
            <a:pPr lvl="1"/>
            <a:r>
              <a:rPr lang="zh-CN" altLang="en-US" dirty="0" smtClean="0"/>
              <a:t>服务器</a:t>
            </a:r>
            <a:r>
              <a:rPr lang="zh-CN" altLang="en-US" dirty="0"/>
              <a:t>无法记录哪些</a:t>
            </a:r>
            <a:r>
              <a:rPr lang="en-US" altLang="zh-CN" dirty="0">
                <a:solidFill>
                  <a:srgbClr val="FFFF00"/>
                </a:solidFill>
              </a:rPr>
              <a:t>IP</a:t>
            </a:r>
            <a:r>
              <a:rPr lang="zh-CN" altLang="en-US" dirty="0"/>
              <a:t>的客户端曾进行</a:t>
            </a:r>
            <a:r>
              <a:rPr lang="zh-CN" altLang="en-US" dirty="0" smtClean="0"/>
              <a:t>访问</a:t>
            </a:r>
            <a:endParaRPr lang="en-US" altLang="zh-CN" dirty="0" smtClean="0"/>
          </a:p>
          <a:p>
            <a:pPr lvl="1"/>
            <a:r>
              <a:rPr lang="zh-CN" altLang="en-US" dirty="0" smtClean="0"/>
              <a:t>解决</a:t>
            </a:r>
            <a:r>
              <a:rPr lang="zh-CN" altLang="en-US" dirty="0"/>
              <a:t>办法</a:t>
            </a:r>
            <a:r>
              <a:rPr lang="en-US" altLang="zh-CN" dirty="0"/>
              <a:t>: Array TM</a:t>
            </a:r>
            <a:r>
              <a:rPr lang="zh-CN" altLang="en-US" dirty="0"/>
              <a:t>可以在用户的</a:t>
            </a:r>
            <a:r>
              <a:rPr lang="en-US" altLang="zh-CN" dirty="0"/>
              <a:t>HTTP</a:t>
            </a:r>
            <a:r>
              <a:rPr lang="zh-CN" altLang="en-US" dirty="0"/>
              <a:t>包头中加入</a:t>
            </a:r>
            <a:r>
              <a:rPr lang="en-US" altLang="zh-CN" dirty="0"/>
              <a:t>X-Forwarded-For</a:t>
            </a:r>
            <a:r>
              <a:rPr lang="zh-CN" altLang="en-US" dirty="0"/>
              <a:t>字段，用它记录客户端的</a:t>
            </a:r>
            <a:r>
              <a:rPr lang="en-US" altLang="zh-CN" dirty="0"/>
              <a:t>IP</a:t>
            </a:r>
            <a:r>
              <a:rPr lang="zh-CN" altLang="en-US" dirty="0"/>
              <a:t>地址。</a:t>
            </a:r>
          </a:p>
        </p:txBody>
      </p:sp>
      <p:pic>
        <p:nvPicPr>
          <p:cNvPr id="7170" name="Picture 2" descr="E:\mypics\blog\0149522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46" y="1460513"/>
            <a:ext cx="54006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2924944"/>
            <a:ext cx="4052610"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108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anim calcmode="lin" valueType="num">
                                      <p:cBhvr>
                                        <p:cTn id="8" dur="1000" fill="hold"/>
                                        <p:tgtEl>
                                          <p:spTgt spid="7172"/>
                                        </p:tgtEl>
                                        <p:attrNameLst>
                                          <p:attrName>ppt_x</p:attrName>
                                        </p:attrNameLst>
                                      </p:cBhvr>
                                      <p:tavLst>
                                        <p:tav tm="0">
                                          <p:val>
                                            <p:strVal val="#ppt_x"/>
                                          </p:val>
                                        </p:tav>
                                        <p:tav tm="100000">
                                          <p:val>
                                            <p:strVal val="#ppt_x"/>
                                          </p:val>
                                        </p:tav>
                                      </p:tavLst>
                                    </p:anim>
                                    <p:anim calcmode="lin" valueType="num">
                                      <p:cBhvr>
                                        <p:cTn id="9" dur="1000" fill="hold"/>
                                        <p:tgtEl>
                                          <p:spTgt spid="717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2003</TotalTime>
  <Words>5840</Words>
  <Application>Microsoft Office PowerPoint</Application>
  <PresentationFormat>全屏显示(4:3)</PresentationFormat>
  <Paragraphs>688</Paragraphs>
  <Slides>55</Slides>
  <Notes>37</Notes>
  <HiddenSlides>7</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沉稳</vt:lpstr>
      <vt:lpstr>负载均衡架构</vt:lpstr>
      <vt:lpstr>目录</vt:lpstr>
      <vt:lpstr>负载均衡 （Load Balancing）</vt:lpstr>
      <vt:lpstr>网络层划分负载均衡</vt:lpstr>
      <vt:lpstr>软硬件负载均衡</vt:lpstr>
      <vt:lpstr>本地和全局负载均衡</vt:lpstr>
      <vt:lpstr>GSLB(Global Server Load Balance)</vt:lpstr>
      <vt:lpstr>常见工作模式</vt:lpstr>
      <vt:lpstr>Reverse Proxy Mode（反向代理模式）</vt:lpstr>
      <vt:lpstr>Transparent Mode（透明模式）</vt:lpstr>
      <vt:lpstr>负载均衡部署方式</vt:lpstr>
      <vt:lpstr>串联路由模式（Routed）</vt:lpstr>
      <vt:lpstr>单臂模式 (One-arm)</vt:lpstr>
      <vt:lpstr>透明模式 (Transparent)</vt:lpstr>
      <vt:lpstr>服务直接返回模式</vt:lpstr>
      <vt:lpstr>几种部署方式的区别</vt:lpstr>
      <vt:lpstr>大型网站负载均衡架构</vt:lpstr>
      <vt:lpstr>DNS域名解析基本过程</vt:lpstr>
      <vt:lpstr>最初的负载均衡方案（DNS轮询）</vt:lpstr>
      <vt:lpstr>内容分发网络（CDN）</vt:lpstr>
      <vt:lpstr>CDN主要特点</vt:lpstr>
      <vt:lpstr>内容分发网络（CDN）</vt:lpstr>
      <vt:lpstr>系统加速</vt:lpstr>
      <vt:lpstr>负载均衡的三要素</vt:lpstr>
      <vt:lpstr>Nginx 负载均衡介绍</vt:lpstr>
      <vt:lpstr>处理能力（金山逍遥网数据）</vt:lpstr>
      <vt:lpstr>单台Nginx支撑了高达2.8万的活动并发连接数</vt:lpstr>
      <vt:lpstr>nginx 模块及处理流程</vt:lpstr>
      <vt:lpstr>分流算法</vt:lpstr>
      <vt:lpstr>轮询（round-robin 默认）</vt:lpstr>
      <vt:lpstr>轮询算法的优缺点</vt:lpstr>
      <vt:lpstr>权重 weight</vt:lpstr>
      <vt:lpstr>权重轮询调度</vt:lpstr>
      <vt:lpstr>轮询权重算法</vt:lpstr>
      <vt:lpstr>轮询权重修正后算法</vt:lpstr>
      <vt:lpstr>Fair（响应时间）</vt:lpstr>
      <vt:lpstr>IP 哈希</vt:lpstr>
      <vt:lpstr>PowerPoint 演示文稿</vt:lpstr>
      <vt:lpstr>PowerPoint 演示文稿</vt:lpstr>
      <vt:lpstr>URL 哈希</vt:lpstr>
      <vt:lpstr>一致性hash模块(淘宝 tengine特有)</vt:lpstr>
      <vt:lpstr>几种算法对比</vt:lpstr>
      <vt:lpstr>故障转移</vt:lpstr>
      <vt:lpstr>Nginx可配置的每个设备状态</vt:lpstr>
      <vt:lpstr>会话保持</vt:lpstr>
      <vt:lpstr>客户端源IP会话保持</vt:lpstr>
      <vt:lpstr>Cookie会话保持</vt:lpstr>
      <vt:lpstr>利用memcache同步session</vt:lpstr>
      <vt:lpstr>URL哈希（Hash）会话保持</vt:lpstr>
      <vt:lpstr>案例分析：循环跳出</vt:lpstr>
      <vt:lpstr>案例分析：用户Session丢失</vt:lpstr>
      <vt:lpstr>案例分析：客户端源IP取不到</vt:lpstr>
      <vt:lpstr>总结、回顾</vt:lpstr>
      <vt:lpstr>FAQ问答时间</vt:lpstr>
      <vt:lpstr>PowerPoint 演示文稿</vt:lpstr>
    </vt:vector>
  </TitlesOfParts>
  <Company>ChangYou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郭红俊</dc:creator>
  <cp:lastModifiedBy>郭红俊</cp:lastModifiedBy>
  <cp:revision>461</cp:revision>
  <dcterms:created xsi:type="dcterms:W3CDTF">2013-10-11T03:41:32Z</dcterms:created>
  <dcterms:modified xsi:type="dcterms:W3CDTF">2013-10-23T07:54:45Z</dcterms:modified>
</cp:coreProperties>
</file>