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7"/>
  </p:notesMasterIdLst>
  <p:handoutMasterIdLst>
    <p:handoutMasterId r:id="rId58"/>
  </p:handoutMasterIdLst>
  <p:sldIdLst>
    <p:sldId id="308" r:id="rId3"/>
    <p:sldId id="257" r:id="rId4"/>
    <p:sldId id="309" r:id="rId5"/>
    <p:sldId id="258" r:id="rId6"/>
    <p:sldId id="306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83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302" r:id="rId47"/>
    <p:sldId id="298" r:id="rId48"/>
    <p:sldId id="299" r:id="rId49"/>
    <p:sldId id="300" r:id="rId50"/>
    <p:sldId id="301" r:id="rId51"/>
    <p:sldId id="303" r:id="rId52"/>
    <p:sldId id="304" r:id="rId53"/>
    <p:sldId id="307" r:id="rId54"/>
    <p:sldId id="305" r:id="rId55"/>
    <p:sldId id="310" r:id="rId5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4376" autoAdjust="0"/>
  </p:normalViewPr>
  <p:slideViewPr>
    <p:cSldViewPr>
      <p:cViewPr varScale="1">
        <p:scale>
          <a:sx n="36" d="100"/>
          <a:sy n="36" d="100"/>
        </p:scale>
        <p:origin x="-20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61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22968A-FBEF-40A3-B932-14662B2A5B5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892FB13-32FC-4E44-AFB7-4C7B9B9ED251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DABA949A-149A-43FD-B99D-BE9B2BD5BB30}" type="parTrans" cxnId="{9C992A3D-B1D9-41CF-88E0-704670055535}">
      <dgm:prSet/>
      <dgm:spPr/>
      <dgm:t>
        <a:bodyPr/>
        <a:lstStyle/>
        <a:p>
          <a:endParaRPr lang="zh-CN" altLang="en-US"/>
        </a:p>
      </dgm:t>
    </dgm:pt>
    <dgm:pt modelId="{D38541A8-7CC1-4D4E-95D3-877609386A14}" type="sibTrans" cxnId="{9C992A3D-B1D9-41CF-88E0-704670055535}">
      <dgm:prSet/>
      <dgm:spPr/>
      <dgm:t>
        <a:bodyPr/>
        <a:lstStyle/>
        <a:p>
          <a:endParaRPr lang="zh-CN" altLang="en-US"/>
        </a:p>
      </dgm:t>
    </dgm:pt>
    <dgm:pt modelId="{579FB621-5139-43D0-84E8-0B9705435C80}">
      <dgm:prSet phldrT="[文本]"/>
      <dgm:spPr/>
      <dgm:t>
        <a:bodyPr/>
        <a:lstStyle/>
        <a:p>
          <a:r>
            <a:rPr lang="zh-CN" altLang="en-US" dirty="0" smtClean="0"/>
            <a:t>宿主语言建立</a:t>
          </a:r>
          <a:r>
            <a:rPr lang="en-US" altLang="en-US" dirty="0" smtClean="0"/>
            <a:t>Lua</a:t>
          </a:r>
          <a:r>
            <a:rPr lang="zh-CN" altLang="en-US" dirty="0" smtClean="0"/>
            <a:t>解释器对象。</a:t>
          </a:r>
          <a:endParaRPr lang="zh-CN" altLang="en-US" dirty="0"/>
        </a:p>
      </dgm:t>
    </dgm:pt>
    <dgm:pt modelId="{2C16D750-4199-49D7-B0BE-6F805E274773}" type="parTrans" cxnId="{F2166B0A-74BC-4561-895D-85288F104D30}">
      <dgm:prSet/>
      <dgm:spPr/>
      <dgm:t>
        <a:bodyPr/>
        <a:lstStyle/>
        <a:p>
          <a:endParaRPr lang="zh-CN" altLang="en-US"/>
        </a:p>
      </dgm:t>
    </dgm:pt>
    <dgm:pt modelId="{A096071E-0DFA-4222-A0B5-6AD8B6CDEC11}" type="sibTrans" cxnId="{F2166B0A-74BC-4561-895D-85288F104D30}">
      <dgm:prSet/>
      <dgm:spPr/>
      <dgm:t>
        <a:bodyPr/>
        <a:lstStyle/>
        <a:p>
          <a:endParaRPr lang="zh-CN" altLang="en-US"/>
        </a:p>
      </dgm:t>
    </dgm:pt>
    <dgm:pt modelId="{D583F3B5-3903-4A78-8359-363DDAE82EF2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DDA36BDA-B607-4ABE-9D9F-BC21A24CCD3F}" type="parTrans" cxnId="{0804B5C6-8080-4A8A-BC78-58975B5300FE}">
      <dgm:prSet/>
      <dgm:spPr/>
      <dgm:t>
        <a:bodyPr/>
        <a:lstStyle/>
        <a:p>
          <a:endParaRPr lang="zh-CN" altLang="en-US"/>
        </a:p>
      </dgm:t>
    </dgm:pt>
    <dgm:pt modelId="{1A0EDEFC-8304-4ABE-A5CF-7DD6CD2C8ABB}" type="sibTrans" cxnId="{0804B5C6-8080-4A8A-BC78-58975B5300FE}">
      <dgm:prSet/>
      <dgm:spPr/>
      <dgm:t>
        <a:bodyPr/>
        <a:lstStyle/>
        <a:p>
          <a:endParaRPr lang="zh-CN" altLang="en-US"/>
        </a:p>
      </dgm:t>
    </dgm:pt>
    <dgm:pt modelId="{235933BB-31DF-4A30-BBA1-B68FA855D057}">
      <dgm:prSet phldrT="[文本]"/>
      <dgm:spPr/>
      <dgm:t>
        <a:bodyPr/>
        <a:lstStyle/>
        <a:p>
          <a:r>
            <a:rPr lang="zh-CN" altLang="en-US" dirty="0" smtClean="0"/>
            <a:t>将宿主语言实现的</a:t>
          </a:r>
          <a:r>
            <a:rPr lang="en-US" altLang="en-US" dirty="0" smtClean="0"/>
            <a:t>Lua</a:t>
          </a:r>
          <a:r>
            <a:rPr lang="zh-CN" altLang="en-US" dirty="0" smtClean="0"/>
            <a:t>扩展，如函数等，注册到</a:t>
          </a:r>
          <a:r>
            <a:rPr lang="en-US" altLang="en-US" dirty="0" smtClean="0"/>
            <a:t>Lua</a:t>
          </a:r>
          <a:r>
            <a:rPr lang="zh-CN" altLang="en-US" dirty="0" smtClean="0"/>
            <a:t>解释器中，供其使用</a:t>
          </a:r>
          <a:endParaRPr lang="zh-CN" altLang="en-US" dirty="0"/>
        </a:p>
      </dgm:t>
    </dgm:pt>
    <dgm:pt modelId="{63E8ABA5-9E19-43B3-9F4D-209181ADD235}" type="parTrans" cxnId="{E6958595-20DC-4DA6-A7B7-E5967E0A256F}">
      <dgm:prSet/>
      <dgm:spPr/>
      <dgm:t>
        <a:bodyPr/>
        <a:lstStyle/>
        <a:p>
          <a:endParaRPr lang="zh-CN" altLang="en-US"/>
        </a:p>
      </dgm:t>
    </dgm:pt>
    <dgm:pt modelId="{683359DC-DC49-4C0B-8AC3-81DEA7ABD0EC}" type="sibTrans" cxnId="{E6958595-20DC-4DA6-A7B7-E5967E0A256F}">
      <dgm:prSet/>
      <dgm:spPr/>
      <dgm:t>
        <a:bodyPr/>
        <a:lstStyle/>
        <a:p>
          <a:endParaRPr lang="zh-CN" altLang="en-US"/>
        </a:p>
      </dgm:t>
    </dgm:pt>
    <dgm:pt modelId="{42EF78DD-8F36-4E9B-881B-75AB46272D06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5E33273D-11C8-480E-A5CB-985A0FF54202}" type="parTrans" cxnId="{551DE234-1A18-40D5-A650-EBF88406EA66}">
      <dgm:prSet/>
      <dgm:spPr/>
      <dgm:t>
        <a:bodyPr/>
        <a:lstStyle/>
        <a:p>
          <a:endParaRPr lang="zh-CN" altLang="en-US"/>
        </a:p>
      </dgm:t>
    </dgm:pt>
    <dgm:pt modelId="{4D6D84B4-D11B-4688-8FE2-91D24C9374C1}" type="sibTrans" cxnId="{551DE234-1A18-40D5-A650-EBF88406EA66}">
      <dgm:prSet/>
      <dgm:spPr/>
      <dgm:t>
        <a:bodyPr/>
        <a:lstStyle/>
        <a:p>
          <a:endParaRPr lang="zh-CN" altLang="en-US"/>
        </a:p>
      </dgm:t>
    </dgm:pt>
    <dgm:pt modelId="{819B422A-6F7D-4D9C-8594-FF7095F2EC64}">
      <dgm:prSet phldrT="[文本]"/>
      <dgm:spPr/>
      <dgm:t>
        <a:bodyPr/>
        <a:lstStyle/>
        <a:p>
          <a:r>
            <a:rPr lang="zh-CN" altLang="en-US" dirty="0" smtClean="0"/>
            <a:t>读入</a:t>
          </a:r>
          <a:r>
            <a:rPr lang="en-US" altLang="en-US" dirty="0" smtClean="0"/>
            <a:t>Lua</a:t>
          </a:r>
          <a:r>
            <a:rPr lang="zh-CN" altLang="en-US" dirty="0" smtClean="0"/>
            <a:t>源程序或预先编译后的</a:t>
          </a:r>
          <a:r>
            <a:rPr lang="en-US" altLang="en-US" dirty="0" smtClean="0"/>
            <a:t>Lua</a:t>
          </a:r>
          <a:r>
            <a:rPr lang="zh-CN" altLang="en-US" dirty="0" smtClean="0"/>
            <a:t>程序</a:t>
          </a:r>
          <a:endParaRPr lang="zh-CN" altLang="en-US" dirty="0"/>
        </a:p>
      </dgm:t>
    </dgm:pt>
    <dgm:pt modelId="{2B63004C-CF04-47A3-99A0-5BF888C53571}" type="parTrans" cxnId="{3406AEBA-373C-4360-9F74-382FF8FDD976}">
      <dgm:prSet/>
      <dgm:spPr/>
      <dgm:t>
        <a:bodyPr/>
        <a:lstStyle/>
        <a:p>
          <a:endParaRPr lang="zh-CN" altLang="en-US"/>
        </a:p>
      </dgm:t>
    </dgm:pt>
    <dgm:pt modelId="{D4D3A29F-891C-49B8-98C0-D57BC2533378}" type="sibTrans" cxnId="{3406AEBA-373C-4360-9F74-382FF8FDD976}">
      <dgm:prSet/>
      <dgm:spPr/>
      <dgm:t>
        <a:bodyPr/>
        <a:lstStyle/>
        <a:p>
          <a:endParaRPr lang="zh-CN" altLang="en-US"/>
        </a:p>
      </dgm:t>
    </dgm:pt>
    <dgm:pt modelId="{13742DE4-2833-4214-85FA-C280AC45C21C}">
      <dgm:prSet phldrT="[文本]"/>
      <dgm:spPr/>
      <dgm:t>
        <a:bodyPr/>
        <a:lstStyle/>
        <a:p>
          <a:r>
            <a:rPr lang="zh-CN" altLang="en-US" dirty="0" smtClean="0"/>
            <a:t>执行读入的</a:t>
          </a:r>
          <a:r>
            <a:rPr lang="en-US" altLang="en-US" dirty="0" smtClean="0"/>
            <a:t>Lua</a:t>
          </a:r>
          <a:r>
            <a:rPr lang="zh-CN" altLang="en-US" dirty="0" smtClean="0"/>
            <a:t>程序</a:t>
          </a:r>
          <a:endParaRPr lang="zh-CN" altLang="en-US" dirty="0"/>
        </a:p>
      </dgm:t>
    </dgm:pt>
    <dgm:pt modelId="{E868B01B-3EC6-44C6-80C8-8A871CCB3180}" type="parTrans" cxnId="{77300A3A-02A9-4336-BE54-BF864C756B2B}">
      <dgm:prSet/>
      <dgm:spPr/>
      <dgm:t>
        <a:bodyPr/>
        <a:lstStyle/>
        <a:p>
          <a:endParaRPr lang="zh-CN" altLang="en-US"/>
        </a:p>
      </dgm:t>
    </dgm:pt>
    <dgm:pt modelId="{CF7D381B-4432-4D84-AABD-B773AE2359C8}" type="sibTrans" cxnId="{77300A3A-02A9-4336-BE54-BF864C756B2B}">
      <dgm:prSet/>
      <dgm:spPr/>
      <dgm:t>
        <a:bodyPr/>
        <a:lstStyle/>
        <a:p>
          <a:endParaRPr lang="zh-CN" altLang="en-US"/>
        </a:p>
      </dgm:t>
    </dgm:pt>
    <dgm:pt modelId="{016F2AC2-E991-410D-A980-E82EE93BB5B6}">
      <dgm:prSet phldrT="[文本]"/>
      <dgm:spPr/>
      <dgm:t>
        <a:bodyPr/>
        <a:lstStyle/>
        <a:p>
          <a:r>
            <a:rPr lang="en-US" altLang="zh-CN" dirty="0" smtClean="0"/>
            <a:t>4</a:t>
          </a:r>
          <a:endParaRPr lang="zh-CN" altLang="en-US" dirty="0"/>
        </a:p>
      </dgm:t>
    </dgm:pt>
    <dgm:pt modelId="{7C5F7FE9-B467-413B-BF14-BFF449B25A7A}" type="parTrans" cxnId="{B6321C96-DF26-4421-B2B9-E38F239B9AF0}">
      <dgm:prSet/>
      <dgm:spPr/>
      <dgm:t>
        <a:bodyPr/>
        <a:lstStyle/>
        <a:p>
          <a:endParaRPr lang="zh-CN" altLang="en-US"/>
        </a:p>
      </dgm:t>
    </dgm:pt>
    <dgm:pt modelId="{C16D0F61-D19D-412C-891F-BAC559F17142}" type="sibTrans" cxnId="{B6321C96-DF26-4421-B2B9-E38F239B9AF0}">
      <dgm:prSet/>
      <dgm:spPr/>
      <dgm:t>
        <a:bodyPr/>
        <a:lstStyle/>
        <a:p>
          <a:endParaRPr lang="zh-CN" altLang="en-US"/>
        </a:p>
      </dgm:t>
    </dgm:pt>
    <dgm:pt modelId="{9E1FBBC0-E080-4801-8EF0-07FA150D5763}" type="pres">
      <dgm:prSet presAssocID="{4722968A-FBEF-40A3-B932-14662B2A5B5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6D0947C-B5A2-4A38-94C3-3E0018B43473}" type="pres">
      <dgm:prSet presAssocID="{016F2AC2-E991-410D-A980-E82EE93BB5B6}" presName="boxAndChildren" presStyleCnt="0"/>
      <dgm:spPr/>
    </dgm:pt>
    <dgm:pt modelId="{E2297152-4F26-4773-972F-ABBD919A8B98}" type="pres">
      <dgm:prSet presAssocID="{016F2AC2-E991-410D-A980-E82EE93BB5B6}" presName="parentTextBox" presStyleLbl="node1" presStyleIdx="0" presStyleCnt="4"/>
      <dgm:spPr/>
      <dgm:t>
        <a:bodyPr/>
        <a:lstStyle/>
        <a:p>
          <a:endParaRPr lang="zh-CN" altLang="en-US"/>
        </a:p>
      </dgm:t>
    </dgm:pt>
    <dgm:pt modelId="{3FE0C564-6EF4-49AE-B549-6880FE097819}" type="pres">
      <dgm:prSet presAssocID="{016F2AC2-E991-410D-A980-E82EE93BB5B6}" presName="entireBox" presStyleLbl="node1" presStyleIdx="0" presStyleCnt="4"/>
      <dgm:spPr/>
      <dgm:t>
        <a:bodyPr/>
        <a:lstStyle/>
        <a:p>
          <a:endParaRPr lang="zh-CN" altLang="en-US"/>
        </a:p>
      </dgm:t>
    </dgm:pt>
    <dgm:pt modelId="{80A62707-6A4E-42F9-A4E7-072F2676612B}" type="pres">
      <dgm:prSet presAssocID="{016F2AC2-E991-410D-A980-E82EE93BB5B6}" presName="descendantBox" presStyleCnt="0"/>
      <dgm:spPr/>
    </dgm:pt>
    <dgm:pt modelId="{F93E0B53-D7A0-4372-926F-E94D4A018129}" type="pres">
      <dgm:prSet presAssocID="{13742DE4-2833-4214-85FA-C280AC45C21C}" presName="childTextBo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6557FE-C952-42A2-ABF9-C41E52C8D559}" type="pres">
      <dgm:prSet presAssocID="{4D6D84B4-D11B-4688-8FE2-91D24C9374C1}" presName="sp" presStyleCnt="0"/>
      <dgm:spPr/>
    </dgm:pt>
    <dgm:pt modelId="{BB32CF5A-4764-4B2B-9DC6-97B0212358ED}" type="pres">
      <dgm:prSet presAssocID="{42EF78DD-8F36-4E9B-881B-75AB46272D06}" presName="arrowAndChildren" presStyleCnt="0"/>
      <dgm:spPr/>
    </dgm:pt>
    <dgm:pt modelId="{C4D754A4-337C-4769-988C-25D3E28FC2E4}" type="pres">
      <dgm:prSet presAssocID="{42EF78DD-8F36-4E9B-881B-75AB46272D06}" presName="parentTextArrow" presStyleLbl="node1" presStyleIdx="0" presStyleCnt="4"/>
      <dgm:spPr/>
      <dgm:t>
        <a:bodyPr/>
        <a:lstStyle/>
        <a:p>
          <a:endParaRPr lang="zh-CN" altLang="en-US"/>
        </a:p>
      </dgm:t>
    </dgm:pt>
    <dgm:pt modelId="{0E963612-4EAE-4DCF-812F-95E60CC0D5C2}" type="pres">
      <dgm:prSet presAssocID="{42EF78DD-8F36-4E9B-881B-75AB46272D06}" presName="arrow" presStyleLbl="node1" presStyleIdx="1" presStyleCnt="4"/>
      <dgm:spPr/>
      <dgm:t>
        <a:bodyPr/>
        <a:lstStyle/>
        <a:p>
          <a:endParaRPr lang="zh-CN" altLang="en-US"/>
        </a:p>
      </dgm:t>
    </dgm:pt>
    <dgm:pt modelId="{403EEF9A-9D8A-46C5-A567-88EEA7CDB6E7}" type="pres">
      <dgm:prSet presAssocID="{42EF78DD-8F36-4E9B-881B-75AB46272D06}" presName="descendantArrow" presStyleCnt="0"/>
      <dgm:spPr/>
    </dgm:pt>
    <dgm:pt modelId="{9C236FF2-18B1-47B2-8F6E-9680559F0118}" type="pres">
      <dgm:prSet presAssocID="{819B422A-6F7D-4D9C-8594-FF7095F2EC64}" presName="childTextArrow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C56760-C97B-452E-80A5-6DA87DD6E20B}" type="pres">
      <dgm:prSet presAssocID="{1A0EDEFC-8304-4ABE-A5CF-7DD6CD2C8ABB}" presName="sp" presStyleCnt="0"/>
      <dgm:spPr/>
    </dgm:pt>
    <dgm:pt modelId="{DF222C85-CD17-4184-BE94-DD8B53135A49}" type="pres">
      <dgm:prSet presAssocID="{D583F3B5-3903-4A78-8359-363DDAE82EF2}" presName="arrowAndChildren" presStyleCnt="0"/>
      <dgm:spPr/>
    </dgm:pt>
    <dgm:pt modelId="{1ECF60B0-E244-4132-BDCC-ECC424C2E847}" type="pres">
      <dgm:prSet presAssocID="{D583F3B5-3903-4A78-8359-363DDAE82EF2}" presName="parentTextArrow" presStyleLbl="node1" presStyleIdx="1" presStyleCnt="4"/>
      <dgm:spPr/>
      <dgm:t>
        <a:bodyPr/>
        <a:lstStyle/>
        <a:p>
          <a:endParaRPr lang="zh-CN" altLang="en-US"/>
        </a:p>
      </dgm:t>
    </dgm:pt>
    <dgm:pt modelId="{959DD067-2044-478E-993B-290B69B33854}" type="pres">
      <dgm:prSet presAssocID="{D583F3B5-3903-4A78-8359-363DDAE82EF2}" presName="arrow" presStyleLbl="node1" presStyleIdx="2" presStyleCnt="4"/>
      <dgm:spPr/>
      <dgm:t>
        <a:bodyPr/>
        <a:lstStyle/>
        <a:p>
          <a:endParaRPr lang="zh-CN" altLang="en-US"/>
        </a:p>
      </dgm:t>
    </dgm:pt>
    <dgm:pt modelId="{89E7845C-526D-4EC0-B743-D21AC6979975}" type="pres">
      <dgm:prSet presAssocID="{D583F3B5-3903-4A78-8359-363DDAE82EF2}" presName="descendantArrow" presStyleCnt="0"/>
      <dgm:spPr/>
    </dgm:pt>
    <dgm:pt modelId="{50FE265F-3B01-42C4-87F4-A0BAAF062CA8}" type="pres">
      <dgm:prSet presAssocID="{235933BB-31DF-4A30-BBA1-B68FA855D057}" presName="childTextArrow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A98268-F825-441E-82BA-D1BB977BC039}" type="pres">
      <dgm:prSet presAssocID="{D38541A8-7CC1-4D4E-95D3-877609386A14}" presName="sp" presStyleCnt="0"/>
      <dgm:spPr/>
    </dgm:pt>
    <dgm:pt modelId="{4BDDC0E5-D348-4800-9B35-2C06EA877D22}" type="pres">
      <dgm:prSet presAssocID="{4892FB13-32FC-4E44-AFB7-4C7B9B9ED251}" presName="arrowAndChildren" presStyleCnt="0"/>
      <dgm:spPr/>
    </dgm:pt>
    <dgm:pt modelId="{5CAA5AE4-876F-4EB5-8085-85090D2F2C5A}" type="pres">
      <dgm:prSet presAssocID="{4892FB13-32FC-4E44-AFB7-4C7B9B9ED251}" presName="parentTextArrow" presStyleLbl="node1" presStyleIdx="2" presStyleCnt="4"/>
      <dgm:spPr/>
      <dgm:t>
        <a:bodyPr/>
        <a:lstStyle/>
        <a:p>
          <a:endParaRPr lang="zh-CN" altLang="en-US"/>
        </a:p>
      </dgm:t>
    </dgm:pt>
    <dgm:pt modelId="{D8D72A88-F0F2-49D3-A9F8-46AC4FABE06F}" type="pres">
      <dgm:prSet presAssocID="{4892FB13-32FC-4E44-AFB7-4C7B9B9ED251}" presName="arrow" presStyleLbl="node1" presStyleIdx="3" presStyleCnt="4"/>
      <dgm:spPr/>
      <dgm:t>
        <a:bodyPr/>
        <a:lstStyle/>
        <a:p>
          <a:endParaRPr lang="zh-CN" altLang="en-US"/>
        </a:p>
      </dgm:t>
    </dgm:pt>
    <dgm:pt modelId="{4218D464-FBAC-4701-88EF-7E6EAF2242F2}" type="pres">
      <dgm:prSet presAssocID="{4892FB13-32FC-4E44-AFB7-4C7B9B9ED251}" presName="descendantArrow" presStyleCnt="0"/>
      <dgm:spPr/>
    </dgm:pt>
    <dgm:pt modelId="{90B5EC25-5AB2-4190-8576-2B455351184D}" type="pres">
      <dgm:prSet presAssocID="{579FB621-5139-43D0-84E8-0B9705435C80}" presName="childTextArrow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A4D7F74-3961-432B-BB87-B6691819DD13}" type="presOf" srcId="{016F2AC2-E991-410D-A980-E82EE93BB5B6}" destId="{E2297152-4F26-4773-972F-ABBD919A8B98}" srcOrd="0" destOrd="0" presId="urn:microsoft.com/office/officeart/2005/8/layout/process4"/>
    <dgm:cxn modelId="{39CFF444-5F4A-45C6-A507-876EA1834635}" type="presOf" srcId="{4892FB13-32FC-4E44-AFB7-4C7B9B9ED251}" destId="{D8D72A88-F0F2-49D3-A9F8-46AC4FABE06F}" srcOrd="1" destOrd="0" presId="urn:microsoft.com/office/officeart/2005/8/layout/process4"/>
    <dgm:cxn modelId="{029F3B48-7DD4-4D15-BE7C-7E39ACE13038}" type="presOf" srcId="{579FB621-5139-43D0-84E8-0B9705435C80}" destId="{90B5EC25-5AB2-4190-8576-2B455351184D}" srcOrd="0" destOrd="0" presId="urn:microsoft.com/office/officeart/2005/8/layout/process4"/>
    <dgm:cxn modelId="{0804B5C6-8080-4A8A-BC78-58975B5300FE}" srcId="{4722968A-FBEF-40A3-B932-14662B2A5B5A}" destId="{D583F3B5-3903-4A78-8359-363DDAE82EF2}" srcOrd="1" destOrd="0" parTransId="{DDA36BDA-B607-4ABE-9D9F-BC21A24CCD3F}" sibTransId="{1A0EDEFC-8304-4ABE-A5CF-7DD6CD2C8ABB}"/>
    <dgm:cxn modelId="{77300A3A-02A9-4336-BE54-BF864C756B2B}" srcId="{016F2AC2-E991-410D-A980-E82EE93BB5B6}" destId="{13742DE4-2833-4214-85FA-C280AC45C21C}" srcOrd="0" destOrd="0" parTransId="{E868B01B-3EC6-44C6-80C8-8A871CCB3180}" sibTransId="{CF7D381B-4432-4D84-AABD-B773AE2359C8}"/>
    <dgm:cxn modelId="{88761D26-3FB6-4099-9DBD-40E07AA51A5B}" type="presOf" srcId="{235933BB-31DF-4A30-BBA1-B68FA855D057}" destId="{50FE265F-3B01-42C4-87F4-A0BAAF062CA8}" srcOrd="0" destOrd="0" presId="urn:microsoft.com/office/officeart/2005/8/layout/process4"/>
    <dgm:cxn modelId="{9C992A3D-B1D9-41CF-88E0-704670055535}" srcId="{4722968A-FBEF-40A3-B932-14662B2A5B5A}" destId="{4892FB13-32FC-4E44-AFB7-4C7B9B9ED251}" srcOrd="0" destOrd="0" parTransId="{DABA949A-149A-43FD-B99D-BE9B2BD5BB30}" sibTransId="{D38541A8-7CC1-4D4E-95D3-877609386A14}"/>
    <dgm:cxn modelId="{551DE234-1A18-40D5-A650-EBF88406EA66}" srcId="{4722968A-FBEF-40A3-B932-14662B2A5B5A}" destId="{42EF78DD-8F36-4E9B-881B-75AB46272D06}" srcOrd="2" destOrd="0" parTransId="{5E33273D-11C8-480E-A5CB-985A0FF54202}" sibTransId="{4D6D84B4-D11B-4688-8FE2-91D24C9374C1}"/>
    <dgm:cxn modelId="{6A42BB2F-CCB7-4CE9-A099-3E2140149334}" type="presOf" srcId="{819B422A-6F7D-4D9C-8594-FF7095F2EC64}" destId="{9C236FF2-18B1-47B2-8F6E-9680559F0118}" srcOrd="0" destOrd="0" presId="urn:microsoft.com/office/officeart/2005/8/layout/process4"/>
    <dgm:cxn modelId="{99EE5845-CFB0-4894-AE2B-02FBB8A98E86}" type="presOf" srcId="{D583F3B5-3903-4A78-8359-363DDAE82EF2}" destId="{959DD067-2044-478E-993B-290B69B33854}" srcOrd="1" destOrd="0" presId="urn:microsoft.com/office/officeart/2005/8/layout/process4"/>
    <dgm:cxn modelId="{9AC200F1-1CE5-47BD-A3A3-715FC03AAA04}" type="presOf" srcId="{016F2AC2-E991-410D-A980-E82EE93BB5B6}" destId="{3FE0C564-6EF4-49AE-B549-6880FE097819}" srcOrd="1" destOrd="0" presId="urn:microsoft.com/office/officeart/2005/8/layout/process4"/>
    <dgm:cxn modelId="{BBD36E56-A44F-47B5-8996-9BDAA1B51D1A}" type="presOf" srcId="{4722968A-FBEF-40A3-B932-14662B2A5B5A}" destId="{9E1FBBC0-E080-4801-8EF0-07FA150D5763}" srcOrd="0" destOrd="0" presId="urn:microsoft.com/office/officeart/2005/8/layout/process4"/>
    <dgm:cxn modelId="{F2166B0A-74BC-4561-895D-85288F104D30}" srcId="{4892FB13-32FC-4E44-AFB7-4C7B9B9ED251}" destId="{579FB621-5139-43D0-84E8-0B9705435C80}" srcOrd="0" destOrd="0" parTransId="{2C16D750-4199-49D7-B0BE-6F805E274773}" sibTransId="{A096071E-0DFA-4222-A0B5-6AD8B6CDEC11}"/>
    <dgm:cxn modelId="{BF93CB1C-478C-4B13-BD9C-7EBB812652A7}" type="presOf" srcId="{13742DE4-2833-4214-85FA-C280AC45C21C}" destId="{F93E0B53-D7A0-4372-926F-E94D4A018129}" srcOrd="0" destOrd="0" presId="urn:microsoft.com/office/officeart/2005/8/layout/process4"/>
    <dgm:cxn modelId="{1A3BB250-D898-4DD9-AF72-D08B3099FA5F}" type="presOf" srcId="{42EF78DD-8F36-4E9B-881B-75AB46272D06}" destId="{0E963612-4EAE-4DCF-812F-95E60CC0D5C2}" srcOrd="1" destOrd="0" presId="urn:microsoft.com/office/officeart/2005/8/layout/process4"/>
    <dgm:cxn modelId="{3406AEBA-373C-4360-9F74-382FF8FDD976}" srcId="{42EF78DD-8F36-4E9B-881B-75AB46272D06}" destId="{819B422A-6F7D-4D9C-8594-FF7095F2EC64}" srcOrd="0" destOrd="0" parTransId="{2B63004C-CF04-47A3-99A0-5BF888C53571}" sibTransId="{D4D3A29F-891C-49B8-98C0-D57BC2533378}"/>
    <dgm:cxn modelId="{936569CC-F7D6-423D-90F6-CDBAD48D040F}" type="presOf" srcId="{4892FB13-32FC-4E44-AFB7-4C7B9B9ED251}" destId="{5CAA5AE4-876F-4EB5-8085-85090D2F2C5A}" srcOrd="0" destOrd="0" presId="urn:microsoft.com/office/officeart/2005/8/layout/process4"/>
    <dgm:cxn modelId="{E6958595-20DC-4DA6-A7B7-E5967E0A256F}" srcId="{D583F3B5-3903-4A78-8359-363DDAE82EF2}" destId="{235933BB-31DF-4A30-BBA1-B68FA855D057}" srcOrd="0" destOrd="0" parTransId="{63E8ABA5-9E19-43B3-9F4D-209181ADD235}" sibTransId="{683359DC-DC49-4C0B-8AC3-81DEA7ABD0EC}"/>
    <dgm:cxn modelId="{B6321C96-DF26-4421-B2B9-E38F239B9AF0}" srcId="{4722968A-FBEF-40A3-B932-14662B2A5B5A}" destId="{016F2AC2-E991-410D-A980-E82EE93BB5B6}" srcOrd="3" destOrd="0" parTransId="{7C5F7FE9-B467-413B-BF14-BFF449B25A7A}" sibTransId="{C16D0F61-D19D-412C-891F-BAC559F17142}"/>
    <dgm:cxn modelId="{2083D630-2B29-43B1-8D20-02C6D1F3D812}" type="presOf" srcId="{D583F3B5-3903-4A78-8359-363DDAE82EF2}" destId="{1ECF60B0-E244-4132-BDCC-ECC424C2E847}" srcOrd="0" destOrd="0" presId="urn:microsoft.com/office/officeart/2005/8/layout/process4"/>
    <dgm:cxn modelId="{91E3945D-596F-412A-A167-89E051F119EC}" type="presOf" srcId="{42EF78DD-8F36-4E9B-881B-75AB46272D06}" destId="{C4D754A4-337C-4769-988C-25D3E28FC2E4}" srcOrd="0" destOrd="0" presId="urn:microsoft.com/office/officeart/2005/8/layout/process4"/>
    <dgm:cxn modelId="{13B97B82-BBC6-4E22-AADD-60B489237783}" type="presParOf" srcId="{9E1FBBC0-E080-4801-8EF0-07FA150D5763}" destId="{B6D0947C-B5A2-4A38-94C3-3E0018B43473}" srcOrd="0" destOrd="0" presId="urn:microsoft.com/office/officeart/2005/8/layout/process4"/>
    <dgm:cxn modelId="{AF700C9B-FCB3-444E-9EEE-DE98B09BB666}" type="presParOf" srcId="{B6D0947C-B5A2-4A38-94C3-3E0018B43473}" destId="{E2297152-4F26-4773-972F-ABBD919A8B98}" srcOrd="0" destOrd="0" presId="urn:microsoft.com/office/officeart/2005/8/layout/process4"/>
    <dgm:cxn modelId="{1C7CE555-7AB9-4FE0-8BCF-FAC086E74C7C}" type="presParOf" srcId="{B6D0947C-B5A2-4A38-94C3-3E0018B43473}" destId="{3FE0C564-6EF4-49AE-B549-6880FE097819}" srcOrd="1" destOrd="0" presId="urn:microsoft.com/office/officeart/2005/8/layout/process4"/>
    <dgm:cxn modelId="{D5974AF2-41B5-44FD-9AD6-A8D6BEA43061}" type="presParOf" srcId="{B6D0947C-B5A2-4A38-94C3-3E0018B43473}" destId="{80A62707-6A4E-42F9-A4E7-072F2676612B}" srcOrd="2" destOrd="0" presId="urn:microsoft.com/office/officeart/2005/8/layout/process4"/>
    <dgm:cxn modelId="{89D976DE-4478-46E1-B3F9-93398ED21063}" type="presParOf" srcId="{80A62707-6A4E-42F9-A4E7-072F2676612B}" destId="{F93E0B53-D7A0-4372-926F-E94D4A018129}" srcOrd="0" destOrd="0" presId="urn:microsoft.com/office/officeart/2005/8/layout/process4"/>
    <dgm:cxn modelId="{A76339BF-B15E-412B-9C0F-CC8E6DE59FD4}" type="presParOf" srcId="{9E1FBBC0-E080-4801-8EF0-07FA150D5763}" destId="{FB6557FE-C952-42A2-ABF9-C41E52C8D559}" srcOrd="1" destOrd="0" presId="urn:microsoft.com/office/officeart/2005/8/layout/process4"/>
    <dgm:cxn modelId="{23E4641D-964A-4824-B48A-B57E127AABD9}" type="presParOf" srcId="{9E1FBBC0-E080-4801-8EF0-07FA150D5763}" destId="{BB32CF5A-4764-4B2B-9DC6-97B0212358ED}" srcOrd="2" destOrd="0" presId="urn:microsoft.com/office/officeart/2005/8/layout/process4"/>
    <dgm:cxn modelId="{D8966484-10E3-4CC0-8DC6-0C261EA5939C}" type="presParOf" srcId="{BB32CF5A-4764-4B2B-9DC6-97B0212358ED}" destId="{C4D754A4-337C-4769-988C-25D3E28FC2E4}" srcOrd="0" destOrd="0" presId="urn:microsoft.com/office/officeart/2005/8/layout/process4"/>
    <dgm:cxn modelId="{F376FA26-057D-4A74-9E9E-53BC17A89D66}" type="presParOf" srcId="{BB32CF5A-4764-4B2B-9DC6-97B0212358ED}" destId="{0E963612-4EAE-4DCF-812F-95E60CC0D5C2}" srcOrd="1" destOrd="0" presId="urn:microsoft.com/office/officeart/2005/8/layout/process4"/>
    <dgm:cxn modelId="{066EDCDF-BD67-4D99-89E4-AC111323FB32}" type="presParOf" srcId="{BB32CF5A-4764-4B2B-9DC6-97B0212358ED}" destId="{403EEF9A-9D8A-46C5-A567-88EEA7CDB6E7}" srcOrd="2" destOrd="0" presId="urn:microsoft.com/office/officeart/2005/8/layout/process4"/>
    <dgm:cxn modelId="{E1915878-539D-47B3-98C2-1970F7F8D5CF}" type="presParOf" srcId="{403EEF9A-9D8A-46C5-A567-88EEA7CDB6E7}" destId="{9C236FF2-18B1-47B2-8F6E-9680559F0118}" srcOrd="0" destOrd="0" presId="urn:microsoft.com/office/officeart/2005/8/layout/process4"/>
    <dgm:cxn modelId="{1DA5D809-2328-4425-BF97-7CAF37744227}" type="presParOf" srcId="{9E1FBBC0-E080-4801-8EF0-07FA150D5763}" destId="{5BC56760-C97B-452E-80A5-6DA87DD6E20B}" srcOrd="3" destOrd="0" presId="urn:microsoft.com/office/officeart/2005/8/layout/process4"/>
    <dgm:cxn modelId="{8B23DDD0-C434-4666-9C7D-C4F52147BC81}" type="presParOf" srcId="{9E1FBBC0-E080-4801-8EF0-07FA150D5763}" destId="{DF222C85-CD17-4184-BE94-DD8B53135A49}" srcOrd="4" destOrd="0" presId="urn:microsoft.com/office/officeart/2005/8/layout/process4"/>
    <dgm:cxn modelId="{F242F920-F75B-4234-A253-27708A13A2F0}" type="presParOf" srcId="{DF222C85-CD17-4184-BE94-DD8B53135A49}" destId="{1ECF60B0-E244-4132-BDCC-ECC424C2E847}" srcOrd="0" destOrd="0" presId="urn:microsoft.com/office/officeart/2005/8/layout/process4"/>
    <dgm:cxn modelId="{1B7BB341-FD78-4751-998F-4CED9A588E71}" type="presParOf" srcId="{DF222C85-CD17-4184-BE94-DD8B53135A49}" destId="{959DD067-2044-478E-993B-290B69B33854}" srcOrd="1" destOrd="0" presId="urn:microsoft.com/office/officeart/2005/8/layout/process4"/>
    <dgm:cxn modelId="{A4D71579-B074-4474-A7DC-B387247C5D6A}" type="presParOf" srcId="{DF222C85-CD17-4184-BE94-DD8B53135A49}" destId="{89E7845C-526D-4EC0-B743-D21AC6979975}" srcOrd="2" destOrd="0" presId="urn:microsoft.com/office/officeart/2005/8/layout/process4"/>
    <dgm:cxn modelId="{9E42BCE8-2234-459E-91F8-E8C882DF25BE}" type="presParOf" srcId="{89E7845C-526D-4EC0-B743-D21AC6979975}" destId="{50FE265F-3B01-42C4-87F4-A0BAAF062CA8}" srcOrd="0" destOrd="0" presId="urn:microsoft.com/office/officeart/2005/8/layout/process4"/>
    <dgm:cxn modelId="{13DE8307-DAFE-4C49-A940-6A3D80E8D03C}" type="presParOf" srcId="{9E1FBBC0-E080-4801-8EF0-07FA150D5763}" destId="{B5A98268-F825-441E-82BA-D1BB977BC039}" srcOrd="5" destOrd="0" presId="urn:microsoft.com/office/officeart/2005/8/layout/process4"/>
    <dgm:cxn modelId="{D877FBD5-4EC4-4EE2-8AF8-E3CCB50ACC69}" type="presParOf" srcId="{9E1FBBC0-E080-4801-8EF0-07FA150D5763}" destId="{4BDDC0E5-D348-4800-9B35-2C06EA877D22}" srcOrd="6" destOrd="0" presId="urn:microsoft.com/office/officeart/2005/8/layout/process4"/>
    <dgm:cxn modelId="{BD59DE61-CD54-4186-BB5A-1342E2DC68A1}" type="presParOf" srcId="{4BDDC0E5-D348-4800-9B35-2C06EA877D22}" destId="{5CAA5AE4-876F-4EB5-8085-85090D2F2C5A}" srcOrd="0" destOrd="0" presId="urn:microsoft.com/office/officeart/2005/8/layout/process4"/>
    <dgm:cxn modelId="{C5BF6F02-0EC8-413E-A3C5-1145953C0678}" type="presParOf" srcId="{4BDDC0E5-D348-4800-9B35-2C06EA877D22}" destId="{D8D72A88-F0F2-49D3-A9F8-46AC4FABE06F}" srcOrd="1" destOrd="0" presId="urn:microsoft.com/office/officeart/2005/8/layout/process4"/>
    <dgm:cxn modelId="{CDFD85EB-5AF4-49EF-BFCD-3F9B3BF616FF}" type="presParOf" srcId="{4BDDC0E5-D348-4800-9B35-2C06EA877D22}" destId="{4218D464-FBAC-4701-88EF-7E6EAF2242F2}" srcOrd="2" destOrd="0" presId="urn:microsoft.com/office/officeart/2005/8/layout/process4"/>
    <dgm:cxn modelId="{FC251E28-AA7E-4E14-94A6-99B46CDC6ED7}" type="presParOf" srcId="{4218D464-FBAC-4701-88EF-7E6EAF2242F2}" destId="{90B5EC25-5AB2-4190-8576-2B455351184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0C564-6EF4-49AE-B549-6880FE097819}">
      <dsp:nvSpPr>
        <dsp:cNvPr id="0" name=""/>
        <dsp:cNvSpPr/>
      </dsp:nvSpPr>
      <dsp:spPr>
        <a:xfrm>
          <a:off x="0" y="3712270"/>
          <a:ext cx="8229600" cy="812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4</a:t>
          </a:r>
          <a:endParaRPr lang="zh-CN" altLang="en-US" sz="1500" kern="1200" dirty="0"/>
        </a:p>
      </dsp:txBody>
      <dsp:txXfrm>
        <a:off x="0" y="3712270"/>
        <a:ext cx="8229600" cy="438563"/>
      </dsp:txXfrm>
    </dsp:sp>
    <dsp:sp modelId="{F93E0B53-D7A0-4372-926F-E94D4A018129}">
      <dsp:nvSpPr>
        <dsp:cNvPr id="0" name=""/>
        <dsp:cNvSpPr/>
      </dsp:nvSpPr>
      <dsp:spPr>
        <a:xfrm>
          <a:off x="0" y="4134590"/>
          <a:ext cx="822960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执行读入的</a:t>
          </a:r>
          <a:r>
            <a:rPr lang="en-US" altLang="en-US" sz="2000" kern="1200" dirty="0" smtClean="0"/>
            <a:t>Lua</a:t>
          </a:r>
          <a:r>
            <a:rPr lang="zh-CN" altLang="en-US" sz="2000" kern="1200" dirty="0" smtClean="0"/>
            <a:t>程序</a:t>
          </a:r>
          <a:endParaRPr lang="zh-CN" altLang="en-US" sz="2000" kern="1200" dirty="0"/>
        </a:p>
      </dsp:txBody>
      <dsp:txXfrm>
        <a:off x="0" y="4134590"/>
        <a:ext cx="8229600" cy="373590"/>
      </dsp:txXfrm>
    </dsp:sp>
    <dsp:sp modelId="{0E963612-4EAE-4DCF-812F-95E60CC0D5C2}">
      <dsp:nvSpPr>
        <dsp:cNvPr id="0" name=""/>
        <dsp:cNvSpPr/>
      </dsp:nvSpPr>
      <dsp:spPr>
        <a:xfrm rot="10800000">
          <a:off x="0" y="2475359"/>
          <a:ext cx="8229600" cy="124909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3</a:t>
          </a:r>
          <a:endParaRPr lang="zh-CN" altLang="en-US" sz="1500" kern="1200" dirty="0"/>
        </a:p>
      </dsp:txBody>
      <dsp:txXfrm rot="-10800000">
        <a:off x="0" y="2475359"/>
        <a:ext cx="8229600" cy="438431"/>
      </dsp:txXfrm>
    </dsp:sp>
    <dsp:sp modelId="{9C236FF2-18B1-47B2-8F6E-9680559F0118}">
      <dsp:nvSpPr>
        <dsp:cNvPr id="0" name=""/>
        <dsp:cNvSpPr/>
      </dsp:nvSpPr>
      <dsp:spPr>
        <a:xfrm>
          <a:off x="0" y="2913791"/>
          <a:ext cx="8229600" cy="3734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读入</a:t>
          </a:r>
          <a:r>
            <a:rPr lang="en-US" altLang="en-US" sz="2000" kern="1200" dirty="0" smtClean="0"/>
            <a:t>Lua</a:t>
          </a:r>
          <a:r>
            <a:rPr lang="zh-CN" altLang="en-US" sz="2000" kern="1200" dirty="0" smtClean="0"/>
            <a:t>源程序或预先编译后的</a:t>
          </a:r>
          <a:r>
            <a:rPr lang="en-US" altLang="en-US" sz="2000" kern="1200" dirty="0" smtClean="0"/>
            <a:t>Lua</a:t>
          </a:r>
          <a:r>
            <a:rPr lang="zh-CN" altLang="en-US" sz="2000" kern="1200" dirty="0" smtClean="0"/>
            <a:t>程序</a:t>
          </a:r>
          <a:endParaRPr lang="zh-CN" altLang="en-US" sz="2000" kern="1200" dirty="0"/>
        </a:p>
      </dsp:txBody>
      <dsp:txXfrm>
        <a:off x="0" y="2913791"/>
        <a:ext cx="8229600" cy="373478"/>
      </dsp:txXfrm>
    </dsp:sp>
    <dsp:sp modelId="{959DD067-2044-478E-993B-290B69B33854}">
      <dsp:nvSpPr>
        <dsp:cNvPr id="0" name=""/>
        <dsp:cNvSpPr/>
      </dsp:nvSpPr>
      <dsp:spPr>
        <a:xfrm rot="10800000">
          <a:off x="0" y="1238449"/>
          <a:ext cx="8229600" cy="124909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2</a:t>
          </a:r>
          <a:endParaRPr lang="zh-CN" altLang="en-US" sz="1500" kern="1200" dirty="0"/>
        </a:p>
      </dsp:txBody>
      <dsp:txXfrm rot="-10800000">
        <a:off x="0" y="1238449"/>
        <a:ext cx="8229600" cy="438431"/>
      </dsp:txXfrm>
    </dsp:sp>
    <dsp:sp modelId="{50FE265F-3B01-42C4-87F4-A0BAAF062CA8}">
      <dsp:nvSpPr>
        <dsp:cNvPr id="0" name=""/>
        <dsp:cNvSpPr/>
      </dsp:nvSpPr>
      <dsp:spPr>
        <a:xfrm>
          <a:off x="0" y="1676880"/>
          <a:ext cx="8229600" cy="3734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将宿主语言实现的</a:t>
          </a:r>
          <a:r>
            <a:rPr lang="en-US" altLang="en-US" sz="2000" kern="1200" dirty="0" smtClean="0"/>
            <a:t>Lua</a:t>
          </a:r>
          <a:r>
            <a:rPr lang="zh-CN" altLang="en-US" sz="2000" kern="1200" dirty="0" smtClean="0"/>
            <a:t>扩展，如函数等，注册到</a:t>
          </a:r>
          <a:r>
            <a:rPr lang="en-US" altLang="en-US" sz="2000" kern="1200" dirty="0" smtClean="0"/>
            <a:t>Lua</a:t>
          </a:r>
          <a:r>
            <a:rPr lang="zh-CN" altLang="en-US" sz="2000" kern="1200" dirty="0" smtClean="0"/>
            <a:t>解释器中，供其使用</a:t>
          </a:r>
          <a:endParaRPr lang="zh-CN" altLang="en-US" sz="2000" kern="1200" dirty="0"/>
        </a:p>
      </dsp:txBody>
      <dsp:txXfrm>
        <a:off x="0" y="1676880"/>
        <a:ext cx="8229600" cy="373478"/>
      </dsp:txXfrm>
    </dsp:sp>
    <dsp:sp modelId="{D8D72A88-F0F2-49D3-A9F8-46AC4FABE06F}">
      <dsp:nvSpPr>
        <dsp:cNvPr id="0" name=""/>
        <dsp:cNvSpPr/>
      </dsp:nvSpPr>
      <dsp:spPr>
        <a:xfrm rot="10800000">
          <a:off x="0" y="1538"/>
          <a:ext cx="8229600" cy="124909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1</a:t>
          </a:r>
          <a:endParaRPr lang="zh-CN" altLang="en-US" sz="1500" kern="1200" dirty="0"/>
        </a:p>
      </dsp:txBody>
      <dsp:txXfrm rot="-10800000">
        <a:off x="0" y="1538"/>
        <a:ext cx="8229600" cy="438431"/>
      </dsp:txXfrm>
    </dsp:sp>
    <dsp:sp modelId="{90B5EC25-5AB2-4190-8576-2B455351184D}">
      <dsp:nvSpPr>
        <dsp:cNvPr id="0" name=""/>
        <dsp:cNvSpPr/>
      </dsp:nvSpPr>
      <dsp:spPr>
        <a:xfrm>
          <a:off x="0" y="439970"/>
          <a:ext cx="8229600" cy="3734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宿主语言建立</a:t>
          </a:r>
          <a:r>
            <a:rPr lang="en-US" altLang="en-US" sz="2000" kern="1200" dirty="0" smtClean="0"/>
            <a:t>Lua</a:t>
          </a:r>
          <a:r>
            <a:rPr lang="zh-CN" altLang="en-US" sz="2000" kern="1200" dirty="0" smtClean="0"/>
            <a:t>解释器对象。</a:t>
          </a:r>
          <a:endParaRPr lang="zh-CN" altLang="en-US" sz="2000" kern="1200" dirty="0"/>
        </a:p>
      </dsp:txBody>
      <dsp:txXfrm>
        <a:off x="0" y="439970"/>
        <a:ext cx="8229600" cy="373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79027-C233-431C-8BA0-22204931E96C}" type="datetimeFigureOut">
              <a:rPr lang="zh-CN" altLang="en-US" smtClean="0"/>
              <a:t>2012-3-19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A7AE5-6671-43DF-AB53-5961307A37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821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CFF09-F7DA-4E52-9C54-57A94919A383}" type="datetimeFigureOut">
              <a:rPr lang="zh-CN" altLang="en-US" smtClean="0"/>
              <a:t>2012-3-19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B6288-BF4C-4878-B376-65697E78C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059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xuda.com/2010/08/10/%E5%85%B3%E4%BA%8Elua%E7%9A%84%E9%97%AD%E5%8C%85%EF%BC%88closure%EF%BC%89%E5%92%8Cupvalue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110</a:t>
            </a:r>
            <a:r>
              <a:rPr lang="zh-CN" altLang="en-US" dirty="0" smtClean="0"/>
              <a:t>机器</a:t>
            </a:r>
            <a:endParaRPr lang="en-US" altLang="zh-CN" dirty="0" smtClean="0"/>
          </a:p>
          <a:p>
            <a:r>
              <a:rPr lang="en-US" altLang="zh-CN" dirty="0" smtClean="0"/>
              <a:t>/usr/local/openresty/luajit/include/luajit-2.0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6288-BF4C-4878-B376-65697E78C06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459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6288-BF4C-4878-B376-65697E78C06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68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6288-BF4C-4878-B376-65697E78C06E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872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6288-BF4C-4878-B376-65697E78C06E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651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个别应用场景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MEMCACHED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不使用连接池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2W QPS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，使用后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14W QPS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6288-BF4C-4878-B376-65697E78C06E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149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6288-BF4C-4878-B376-65697E78C06E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158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操作必须是非阻塞的，如果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在那阻着，则会大大降低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的性能。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中必须通过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ngx.location.capture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发出子请求将这些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操作委托给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的事件模型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6288-BF4C-4878-B376-65697E78C06E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151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Proactor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模式中，事件处理者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或者代由事件分离者发起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直接发起一个异步读写操作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相当于请求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实际的工作是由操作系统来完成的。发起时，需要提供的参数包括用于存放读到数据的缓存区，读的数据大小，或者用于存放外发数据的缓存区，以及这个请求完后的回调函数等信息。事件分离者得知了这个请求，它默默等待这个请求的完成，然后转发完成事件给相应的事件处理者或者回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6288-BF4C-4878-B376-65697E78C06E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565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6288-BF4C-4878-B376-65697E78C06E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824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6288-BF4C-4878-B376-65697E78C06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386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110</a:t>
            </a:r>
            <a:r>
              <a:rPr lang="zh-CN" altLang="en-US" dirty="0" smtClean="0"/>
              <a:t>机器</a:t>
            </a:r>
            <a:endParaRPr lang="en-US" altLang="zh-CN" dirty="0" smtClean="0"/>
          </a:p>
          <a:p>
            <a:r>
              <a:rPr lang="en-US" altLang="zh-CN" dirty="0" smtClean="0"/>
              <a:t>/usr/local/openresty/luajit/include/luajit-2.0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6288-BF4C-4878-B376-65697E78C06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283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typedef struct Table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CommonHeader;    // 6 byte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lu_byte flags;    /* 1&lt;&lt;p means metamethod(p) is not present */ // 1 byte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lu_byte lsizenode;   /* log2 of size of `node' array */   // 1 byte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struct Table *metatable;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TValue *array;    /* array part */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Node *node;   /* hash part */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Node *lastfree;    /* any free position is before this position */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GCObject *gclist;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int sizearray;    /* size of `array' array */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} Table;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6288-BF4C-4878-B376-65697E78C06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417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upvalue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：嵌套函数的外部函数的局部变量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>
                <a:hlinkClick r:id="rId3"/>
              </a:rPr>
              <a:t>http://www.bixuda.com/2010/08/10/%E5%85%B3%E4%BA%8Elua%E7%9A%84%E9%97%AD%E5%8C%85%EF%BC%88closure%EF%BC%89%E5%92%8Cupvalue/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6288-BF4C-4878-B376-65697E78C06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454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location {</a:t>
            </a:r>
          </a:p>
          <a:p>
            <a:r>
              <a:rPr lang="en-US" altLang="zh-CN" dirty="0" smtClean="0"/>
              <a:t>content_by_lua '</a:t>
            </a:r>
          </a:p>
          <a:p>
            <a:pPr lvl="1"/>
            <a:r>
              <a:rPr lang="en-US" altLang="zh-CN" dirty="0" smtClean="0"/>
              <a:t>if 1==1 then</a:t>
            </a:r>
          </a:p>
          <a:p>
            <a:pPr lvl="1"/>
            <a:r>
              <a:rPr lang="en-US" altLang="zh-CN" baseline="0" dirty="0" smtClean="0"/>
              <a:t>    </a:t>
            </a:r>
            <a:r>
              <a:rPr lang="en-US" altLang="zh-CN" dirty="0" smtClean="0"/>
              <a:t>ngx.exec("@hello1");</a:t>
            </a:r>
          </a:p>
          <a:p>
            <a:pPr lvl="1"/>
            <a:r>
              <a:rPr lang="en-US" altLang="zh-CN" dirty="0" smtClean="0"/>
              <a:t>elseif 2==2 then</a:t>
            </a:r>
          </a:p>
          <a:p>
            <a:pPr lvl="1"/>
            <a:r>
              <a:rPr lang="en-US" altLang="zh-CN" baseline="0" dirty="0" smtClean="0"/>
              <a:t>    </a:t>
            </a:r>
            <a:r>
              <a:rPr lang="en-US" altLang="zh-CN" dirty="0" smtClean="0"/>
              <a:t>ngx.exec("@hello2");</a:t>
            </a:r>
          </a:p>
          <a:p>
            <a:pPr lvl="1"/>
            <a:r>
              <a:rPr lang="en-US" altLang="zh-CN" dirty="0" smtClean="0"/>
              <a:t>end</a:t>
            </a:r>
          </a:p>
          <a:p>
            <a:r>
              <a:rPr lang="en-US" altLang="zh-CN" dirty="0" smtClean="0"/>
              <a:t>';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location @hello1{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location @hello2{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6288-BF4C-4878-B376-65697E78C06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718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6288-BF4C-4878-B376-65697E78C06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47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6288-BF4C-4878-B376-65697E78C06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517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6288-BF4C-4878-B376-65697E78C06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08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08A6-D560-4766-BC52-56AB6E2202D6}" type="datetimeFigureOut">
              <a:rPr lang="zh-CN" altLang="en-US" smtClean="0"/>
              <a:t>2012-3-19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7587-2E27-4FD7-9729-63BF9152B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93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08A6-D560-4766-BC52-56AB6E2202D6}" type="datetimeFigureOut">
              <a:rPr lang="zh-CN" altLang="en-US" smtClean="0"/>
              <a:t>2012-3-19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7587-2E27-4FD7-9729-63BF9152B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76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08A6-D560-4766-BC52-56AB6E2202D6}" type="datetimeFigureOut">
              <a:rPr lang="zh-CN" altLang="en-US" smtClean="0"/>
              <a:t>2012-3-19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7587-2E27-4FD7-9729-63BF9152B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140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7424-B268-4003-91F6-92CA65AB6431}" type="datetimeFigureOut">
              <a:rPr lang="zh-CN" altLang="en-US" smtClean="0"/>
              <a:t>2012-3-19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B892-AD6F-42A7-8D8E-6075C6BCD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293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7424-B268-4003-91F6-92CA65AB6431}" type="datetimeFigureOut">
              <a:rPr lang="zh-CN" altLang="en-US" smtClean="0"/>
              <a:t>2012-3-19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B892-AD6F-42A7-8D8E-6075C6BCD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959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7424-B268-4003-91F6-92CA65AB6431}" type="datetimeFigureOut">
              <a:rPr lang="zh-CN" altLang="en-US" smtClean="0"/>
              <a:t>2012-3-19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B892-AD6F-42A7-8D8E-6075C6BCD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666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7424-B268-4003-91F6-92CA65AB6431}" type="datetimeFigureOut">
              <a:rPr lang="zh-CN" altLang="en-US" smtClean="0"/>
              <a:t>2012-3-19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B892-AD6F-42A7-8D8E-6075C6BCD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346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7424-B268-4003-91F6-92CA65AB6431}" type="datetimeFigureOut">
              <a:rPr lang="zh-CN" altLang="en-US" smtClean="0"/>
              <a:t>2012-3-19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B892-AD6F-42A7-8D8E-6075C6BCD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71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7424-B268-4003-91F6-92CA65AB6431}" type="datetimeFigureOut">
              <a:rPr lang="zh-CN" altLang="en-US" smtClean="0"/>
              <a:t>2012-3-19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B892-AD6F-42A7-8D8E-6075C6BCD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101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7424-B268-4003-91F6-92CA65AB6431}" type="datetimeFigureOut">
              <a:rPr lang="zh-CN" altLang="en-US" smtClean="0"/>
              <a:t>2012-3-19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B892-AD6F-42A7-8D8E-6075C6BCD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52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7424-B268-4003-91F6-92CA65AB6431}" type="datetimeFigureOut">
              <a:rPr lang="zh-CN" altLang="en-US" smtClean="0"/>
              <a:t>2012-3-19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B892-AD6F-42A7-8D8E-6075C6BCD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25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08A6-D560-4766-BC52-56AB6E2202D6}" type="datetimeFigureOut">
              <a:rPr lang="zh-CN" altLang="en-US" smtClean="0"/>
              <a:t>2012-3-19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7587-2E27-4FD7-9729-63BF9152B4F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588" y="5918238"/>
            <a:ext cx="2065412" cy="93976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379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7424-B268-4003-91F6-92CA65AB6431}" type="datetimeFigureOut">
              <a:rPr lang="zh-CN" altLang="en-US" smtClean="0"/>
              <a:t>2012-3-19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B892-AD6F-42A7-8D8E-6075C6BCD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4176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7424-B268-4003-91F6-92CA65AB6431}" type="datetimeFigureOut">
              <a:rPr lang="zh-CN" altLang="en-US" smtClean="0"/>
              <a:t>2012-3-19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B892-AD6F-42A7-8D8E-6075C6BCD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19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7424-B268-4003-91F6-92CA65AB6431}" type="datetimeFigureOut">
              <a:rPr lang="zh-CN" altLang="en-US" smtClean="0"/>
              <a:t>2012-3-19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B892-AD6F-42A7-8D8E-6075C6BCD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81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08A6-D560-4766-BC52-56AB6E2202D6}" type="datetimeFigureOut">
              <a:rPr lang="zh-CN" altLang="en-US" smtClean="0"/>
              <a:t>2012-3-19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7587-2E27-4FD7-9729-63BF9152B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73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08A6-D560-4766-BC52-56AB6E2202D6}" type="datetimeFigureOut">
              <a:rPr lang="zh-CN" altLang="en-US" smtClean="0"/>
              <a:t>2012-3-19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7587-2E27-4FD7-9729-63BF9152B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75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08A6-D560-4766-BC52-56AB6E2202D6}" type="datetimeFigureOut">
              <a:rPr lang="zh-CN" altLang="en-US" smtClean="0"/>
              <a:t>2012-3-19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7587-2E27-4FD7-9729-63BF9152B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66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08A6-D560-4766-BC52-56AB6E2202D6}" type="datetimeFigureOut">
              <a:rPr lang="zh-CN" altLang="en-US" smtClean="0"/>
              <a:t>2012-3-19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7587-2E27-4FD7-9729-63BF9152B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41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08A6-D560-4766-BC52-56AB6E2202D6}" type="datetimeFigureOut">
              <a:rPr lang="zh-CN" altLang="en-US" smtClean="0"/>
              <a:t>2012-3-19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7587-2E27-4FD7-9729-63BF9152B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44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08A6-D560-4766-BC52-56AB6E2202D6}" type="datetimeFigureOut">
              <a:rPr lang="zh-CN" altLang="en-US" smtClean="0"/>
              <a:t>2012-3-19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7587-2E27-4FD7-9729-63BF9152B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4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08A6-D560-4766-BC52-56AB6E2202D6}" type="datetimeFigureOut">
              <a:rPr lang="zh-CN" altLang="en-US" smtClean="0"/>
              <a:t>2012-3-19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7587-2E27-4FD7-9729-63BF9152B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4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308A6-D560-4766-BC52-56AB6E2202D6}" type="datetimeFigureOut">
              <a:rPr lang="zh-CN" altLang="en-US" smtClean="0"/>
              <a:t>2012-3-19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47587-2E27-4FD7-9729-63BF9152B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52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57424-B268-4003-91F6-92CA65AB6431}" type="datetimeFigureOut">
              <a:rPr lang="zh-CN" altLang="en-US" smtClean="0"/>
              <a:t>2012-3-19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4B892-AD6F-42A7-8D8E-6075C6BCD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7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openresty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p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220.181.8.110:8083/io_test" TargetMode="External"/><Relationship Id="rId5" Type="http://schemas.openxmlformats.org/officeDocument/2006/relationships/hyperlink" Target="http://220.181.29.125/xf/iotest.php" TargetMode="External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2438400" cy="2428875"/>
          </a:xfrm>
        </p:spPr>
      </p:pic>
      <p:sp>
        <p:nvSpPr>
          <p:cNvPr id="4" name="TextBox 3"/>
          <p:cNvSpPr txBox="1"/>
          <p:nvPr/>
        </p:nvSpPr>
        <p:spPr>
          <a:xfrm>
            <a:off x="755576" y="263691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lua &amp; ngx_lua </a:t>
            </a:r>
            <a:r>
              <a:rPr lang="zh-CN" altLang="en-US" sz="4800" dirty="0" smtClean="0"/>
              <a:t>的介绍与应用</a:t>
            </a:r>
            <a:endParaRPr lang="zh-CN" alt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6444208" y="4959171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by </a:t>
            </a:r>
            <a:r>
              <a:rPr lang="zh-CN" altLang="en-US" sz="2800" dirty="0" smtClean="0"/>
              <a:t>陈于</a:t>
            </a:r>
            <a:r>
              <a:rPr lang="zh-CN" altLang="en-US" sz="2800" dirty="0" smtClean="0"/>
              <a:t>喆</a:t>
            </a:r>
            <a:endParaRPr lang="en-US" altLang="zh-CN" sz="2800" dirty="0" smtClean="0"/>
          </a:p>
          <a:p>
            <a:r>
              <a:rPr lang="en-US" altLang="zh-CN" sz="2800" dirty="0" smtClean="0"/>
              <a:t>QQ:34174409</a:t>
            </a:r>
          </a:p>
        </p:txBody>
      </p:sp>
    </p:spTree>
    <p:extLst>
      <p:ext uri="{BB962C8B-B14F-4D97-AF65-F5344CB8AC3E}">
        <p14:creationId xmlns:p14="http://schemas.microsoft.com/office/powerpoint/2010/main" val="2150462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与宿主语言的交互方式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宿主语言通过虚拟机对</a:t>
            </a:r>
            <a:r>
              <a:rPr lang="en-US" altLang="zh-CN" sz="2400" dirty="0" smtClean="0"/>
              <a:t>Lua</a:t>
            </a:r>
            <a:r>
              <a:rPr lang="zh-CN" altLang="en-US" sz="2400" dirty="0" smtClean="0"/>
              <a:t>脚本中的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变量</a:t>
            </a:r>
            <a:r>
              <a:rPr lang="zh-CN" altLang="en-US" sz="2400" dirty="0" smtClean="0"/>
              <a:t>实现增、删、读、写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宿主语言通过虚拟机调用</a:t>
            </a:r>
            <a:r>
              <a:rPr lang="en-US" altLang="zh-CN" sz="2400" dirty="0" smtClean="0"/>
              <a:t>Lua</a:t>
            </a:r>
            <a:r>
              <a:rPr lang="zh-CN" altLang="en-US" sz="2400" dirty="0" smtClean="0"/>
              <a:t>脚本中的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函数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宿主语言定义新的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数据类型</a:t>
            </a:r>
            <a:r>
              <a:rPr lang="zh-CN" altLang="en-US" sz="2400" dirty="0" smtClean="0"/>
              <a:t>供</a:t>
            </a:r>
            <a:r>
              <a:rPr lang="en-US" altLang="zh-CN" sz="2400" dirty="0" smtClean="0"/>
              <a:t>Lua</a:t>
            </a:r>
            <a:r>
              <a:rPr lang="zh-CN" altLang="en-US" sz="2400" dirty="0" smtClean="0"/>
              <a:t>脚本使用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Lua</a:t>
            </a:r>
            <a:r>
              <a:rPr lang="zh-CN" altLang="en-US" sz="2400" dirty="0" smtClean="0"/>
              <a:t>调用宿主语言编写的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函数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68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宿主的交互</a:t>
            </a:r>
            <a:r>
              <a:rPr lang="en-US" altLang="zh-CN" dirty="0" smtClean="0"/>
              <a:t>~1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5" y="1772816"/>
            <a:ext cx="6434603" cy="2376264"/>
          </a:xfrm>
        </p:spPr>
      </p:pic>
      <p:sp>
        <p:nvSpPr>
          <p:cNvPr id="5" name="TextBox 4"/>
          <p:cNvSpPr txBox="1"/>
          <p:nvPr/>
        </p:nvSpPr>
        <p:spPr>
          <a:xfrm>
            <a:off x="1043608" y="4293096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进行编译 </a:t>
            </a:r>
            <a:r>
              <a:rPr lang="es-ES" altLang="zh-CN" dirty="0" smtClean="0"/>
              <a:t>gcc -o hello hello.c -llua –dl</a:t>
            </a:r>
          </a:p>
          <a:p>
            <a:r>
              <a:rPr lang="zh-CN" altLang="en-US" dirty="0" smtClean="0"/>
              <a:t>运行          </a:t>
            </a:r>
            <a:r>
              <a:rPr lang="en-US" altLang="zh-CN" dirty="0" smtClean="0"/>
              <a:t>./hello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01" y="5085184"/>
            <a:ext cx="1597191" cy="11057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83968" y="580526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（有备注）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511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更深入的交互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上例只实现了对</a:t>
            </a:r>
            <a:r>
              <a:rPr lang="en-US" altLang="zh-CN" sz="2400" dirty="0"/>
              <a:t>Lua</a:t>
            </a:r>
            <a:r>
              <a:rPr lang="zh-CN" altLang="en-US" sz="2400" dirty="0"/>
              <a:t>脚本的解析，并没有实现</a:t>
            </a:r>
            <a:r>
              <a:rPr lang="en-US" altLang="zh-CN" sz="2400" dirty="0"/>
              <a:t>Lua</a:t>
            </a:r>
            <a:r>
              <a:rPr lang="zh-CN" altLang="en-US" sz="2400" dirty="0"/>
              <a:t>与宿主语言的数据交换和互操作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和典型的脚本语言引擎相同，</a:t>
            </a:r>
            <a:r>
              <a:rPr lang="en-US" altLang="zh-CN" sz="2400" dirty="0"/>
              <a:t>Lua</a:t>
            </a:r>
            <a:r>
              <a:rPr lang="zh-CN" altLang="en-US" sz="2400" dirty="0"/>
              <a:t>虚拟机是一个</a:t>
            </a:r>
            <a:r>
              <a:rPr lang="zh-CN" altLang="en-US" sz="2400" b="1" dirty="0">
                <a:solidFill>
                  <a:srgbClr val="FF0000"/>
                </a:solidFill>
              </a:rPr>
              <a:t>堆栈机</a:t>
            </a:r>
            <a:r>
              <a:rPr lang="zh-CN" altLang="en-US" sz="2400" dirty="0"/>
              <a:t>，其一切运算基本都在</a:t>
            </a:r>
            <a:r>
              <a:rPr lang="zh-CN" altLang="en-US" sz="2400" b="1" dirty="0"/>
              <a:t>堆栈</a:t>
            </a:r>
            <a:r>
              <a:rPr lang="zh-CN" altLang="en-US" sz="2400" dirty="0"/>
              <a:t>上完成，这个堆栈也是</a:t>
            </a:r>
            <a:r>
              <a:rPr lang="en-US" altLang="zh-CN" sz="2400" dirty="0"/>
              <a:t>Lua API</a:t>
            </a:r>
            <a:r>
              <a:rPr lang="zh-CN" altLang="en-US" sz="2400" dirty="0"/>
              <a:t>的关键部分，是</a:t>
            </a:r>
            <a:r>
              <a:rPr lang="en-US" altLang="zh-CN" sz="2400" dirty="0"/>
              <a:t>Lua</a:t>
            </a:r>
            <a:r>
              <a:rPr lang="zh-CN" altLang="en-US" sz="2400" dirty="0"/>
              <a:t>与宿主语言交换数据的手段。</a:t>
            </a:r>
          </a:p>
        </p:txBody>
      </p:sp>
    </p:spTree>
    <p:extLst>
      <p:ext uri="{BB962C8B-B14F-4D97-AF65-F5344CB8AC3E}">
        <p14:creationId xmlns:p14="http://schemas.microsoft.com/office/powerpoint/2010/main" val="6811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堆栈机的原理实现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74" y="2136718"/>
            <a:ext cx="167640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9612" y="1464582"/>
            <a:ext cx="2468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计算 </a:t>
            </a:r>
            <a:r>
              <a:rPr lang="en-US" altLang="zh-CN" sz="2400" dirty="0" smtClean="0"/>
              <a:t>f(a,b,c)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19834" y="5661248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先将函数压栈</a:t>
            </a:r>
          </a:p>
          <a:p>
            <a:r>
              <a:rPr lang="zh-CN" altLang="en-US" sz="2400" dirty="0"/>
              <a:t>再将参数依次压栈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30014" y="5661248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函数执行后将参数弹</a:t>
            </a:r>
            <a:r>
              <a:rPr lang="zh-CN" altLang="en-US" sz="2400" dirty="0" smtClean="0"/>
              <a:t>出并</a:t>
            </a:r>
            <a:r>
              <a:rPr lang="zh-CN" altLang="en-US" sz="2400" dirty="0"/>
              <a:t>将结果压栈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36717"/>
            <a:ext cx="167640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7324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通过堆栈的交互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用</a:t>
            </a:r>
            <a:r>
              <a:rPr lang="zh-CN" altLang="en-US" sz="2400" dirty="0"/>
              <a:t>宿主语言可以编写供</a:t>
            </a:r>
            <a:r>
              <a:rPr lang="en-US" altLang="zh-CN" sz="2400" dirty="0"/>
              <a:t>Lua</a:t>
            </a:r>
            <a:r>
              <a:rPr lang="zh-CN" altLang="en-US" sz="2400" dirty="0"/>
              <a:t>调用的函数，宿主语言需要遵守调用约定，从</a:t>
            </a:r>
            <a:r>
              <a:rPr lang="zh-CN" altLang="en-US" sz="2400" b="1" dirty="0"/>
              <a:t>栈中取</a:t>
            </a:r>
            <a:r>
              <a:rPr lang="zh-CN" altLang="en-US" sz="2400" dirty="0"/>
              <a:t>得参数，最后也将结果</a:t>
            </a:r>
            <a:r>
              <a:rPr lang="zh-CN" altLang="en-US" sz="2400" b="1" dirty="0"/>
              <a:t>入栈</a:t>
            </a:r>
            <a:r>
              <a:rPr lang="zh-CN" altLang="en-US" sz="2400" dirty="0"/>
              <a:t>。将宿主函数通过</a:t>
            </a:r>
            <a:r>
              <a:rPr lang="en-US" altLang="zh-CN" sz="2400" dirty="0"/>
              <a:t>lua_register</a:t>
            </a:r>
            <a:r>
              <a:rPr lang="zh-CN" altLang="en-US" sz="2400" dirty="0"/>
              <a:t>注册入</a:t>
            </a:r>
            <a:r>
              <a:rPr lang="en-US" altLang="zh-CN" sz="2400" dirty="0"/>
              <a:t>Lua</a:t>
            </a:r>
            <a:r>
              <a:rPr lang="zh-CN" altLang="en-US" sz="2400" dirty="0"/>
              <a:t>虚拟机</a:t>
            </a:r>
            <a:r>
              <a:rPr lang="en-US" altLang="zh-CN" sz="2400" dirty="0"/>
              <a:t>(</a:t>
            </a:r>
            <a:r>
              <a:rPr lang="zh-CN" altLang="en-US" sz="2400" dirty="0"/>
              <a:t>这一过程实质为向</a:t>
            </a:r>
            <a:r>
              <a:rPr lang="en-US" altLang="zh-CN" sz="2400" dirty="0"/>
              <a:t>Lua</a:t>
            </a:r>
            <a:r>
              <a:rPr lang="zh-CN" altLang="en-US" sz="2400" dirty="0"/>
              <a:t>语言添加全局变量</a:t>
            </a:r>
            <a:r>
              <a:rPr lang="en-US" altLang="zh-CN" sz="2400" dirty="0"/>
              <a:t>)</a:t>
            </a:r>
            <a:r>
              <a:rPr lang="zh-CN" altLang="en-US" sz="2400" dirty="0"/>
              <a:t>，就可以被</a:t>
            </a:r>
            <a:r>
              <a:rPr lang="en-US" altLang="zh-CN" sz="2400" dirty="0"/>
              <a:t>Lua</a:t>
            </a:r>
            <a:r>
              <a:rPr lang="zh-CN" altLang="en-US" sz="2400" dirty="0"/>
              <a:t>语言所调用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35672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Lua</a:t>
            </a:r>
            <a:r>
              <a:rPr lang="zh-CN" altLang="en-US" dirty="0"/>
              <a:t>虚拟机的堆栈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762872" cy="4525963"/>
          </a:xfrm>
        </p:spPr>
        <p:txBody>
          <a:bodyPr/>
          <a:lstStyle/>
          <a:p>
            <a:r>
              <a:rPr lang="en-US" altLang="zh-CN" sz="2400" dirty="0"/>
              <a:t>Lua</a:t>
            </a:r>
            <a:r>
              <a:rPr lang="zh-CN" altLang="en-US" sz="2400" dirty="0"/>
              <a:t>虚拟机内部有一个堆栈，</a:t>
            </a:r>
            <a:r>
              <a:rPr lang="en-US" altLang="zh-CN" sz="2400" dirty="0"/>
              <a:t>Lua API</a:t>
            </a:r>
            <a:r>
              <a:rPr lang="zh-CN" altLang="en-US" sz="2400" dirty="0"/>
              <a:t>提供了对其的操作，不仅有出入栈操作，还可以以数组的形式，通过索引值随机读写栈元素，这是双方交换数据的主要方式。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838686"/>
            <a:ext cx="236220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910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Lua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宿主的交互</a:t>
            </a:r>
            <a:r>
              <a:rPr lang="en-US" altLang="zh-CN" dirty="0" smtClean="0"/>
              <a:t>~2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451283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132856"/>
            <a:ext cx="2512380" cy="10742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600" y="155679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Hello2.c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40152" y="162880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Hello2.lua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0072" y="3645024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进行编译 </a:t>
            </a:r>
            <a:r>
              <a:rPr lang="es-ES" altLang="zh-CN" dirty="0" smtClean="0"/>
              <a:t>gcc -o hello2 hello2.c -llua –dl</a:t>
            </a:r>
          </a:p>
          <a:p>
            <a:r>
              <a:rPr lang="zh-CN" altLang="en-US" dirty="0" smtClean="0"/>
              <a:t>运行          </a:t>
            </a:r>
            <a:r>
              <a:rPr lang="en-US" altLang="zh-CN" dirty="0" smtClean="0"/>
              <a:t>./hello2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745" y="4572744"/>
            <a:ext cx="648410" cy="296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32040" y="609329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（有备注）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9453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b="1" dirty="0" smtClean="0"/>
              <a:t>(</a:t>
            </a:r>
            <a:r>
              <a:rPr lang="en-US" altLang="zh-CN" sz="2400" b="1" dirty="0"/>
              <a:t>lua_State *s</a:t>
            </a:r>
            <a:r>
              <a:rPr lang="en-US" altLang="zh-CN" sz="2400" b="1" dirty="0" smtClean="0"/>
              <a:t>):</a:t>
            </a:r>
          </a:p>
          <a:p>
            <a:r>
              <a:rPr lang="zh-CN" altLang="en-US" sz="2400" dirty="0"/>
              <a:t>数据传递不通过其参数，而是通过</a:t>
            </a:r>
            <a:r>
              <a:rPr lang="zh-CN" altLang="en-US" sz="2400" b="1" dirty="0"/>
              <a:t>堆栈</a:t>
            </a:r>
            <a:r>
              <a:rPr lang="zh-CN" altLang="en-US" sz="2400" dirty="0"/>
              <a:t>；整型返回值指明了该函数真正向</a:t>
            </a:r>
            <a:r>
              <a:rPr lang="en-US" altLang="zh-CN" sz="2400" dirty="0"/>
              <a:t>Lua</a:t>
            </a:r>
            <a:r>
              <a:rPr lang="zh-CN" altLang="en-US" sz="2400" dirty="0"/>
              <a:t>返回的值的个数，即压栈的结果个数。函数返回后，</a:t>
            </a:r>
            <a:r>
              <a:rPr lang="en-US" altLang="zh-CN" sz="2400" dirty="0"/>
              <a:t>Lua</a:t>
            </a:r>
            <a:r>
              <a:rPr lang="zh-CN" altLang="en-US" sz="2400" dirty="0"/>
              <a:t>虚拟机会自动进行清栈工作，不需在函数内部来做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pPr marL="0" indent="0">
              <a:buNone/>
            </a:pPr>
            <a:r>
              <a:rPr lang="zh-CN" altLang="en-US" sz="2400" b="1" dirty="0" smtClean="0"/>
              <a:t>注意：</a:t>
            </a:r>
            <a:endParaRPr lang="en-US" altLang="zh-CN" sz="2400" b="1" dirty="0" smtClean="0"/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Lua</a:t>
            </a:r>
            <a:r>
              <a:rPr lang="zh-CN" altLang="en-US" sz="2400" dirty="0"/>
              <a:t>中函数可以有不止一个返回值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573016"/>
            <a:ext cx="23622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1347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</a:t>
            </a:r>
            <a:r>
              <a:rPr lang="zh-CN" altLang="en-US" dirty="0"/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/>
              <a:t>赋值</a:t>
            </a:r>
            <a:r>
              <a:rPr lang="zh-CN" altLang="en-US" sz="2400" dirty="0"/>
              <a:t>：</a:t>
            </a:r>
            <a:r>
              <a:rPr lang="en-US" altLang="zh-CN" sz="2400" dirty="0"/>
              <a:t>a = 3		x, y, z = 12, 'Hello', true</a:t>
            </a:r>
          </a:p>
          <a:p>
            <a:r>
              <a:rPr lang="zh-CN" altLang="en-US" sz="2400" b="1" dirty="0"/>
              <a:t>基本类型</a:t>
            </a:r>
            <a:r>
              <a:rPr lang="zh-CN" altLang="en-US" sz="2400" dirty="0"/>
              <a:t>：</a:t>
            </a:r>
          </a:p>
          <a:p>
            <a:pPr lvl="1"/>
            <a:r>
              <a:rPr lang="zh-CN" altLang="en-US" sz="2400" dirty="0"/>
              <a:t>空类型 </a:t>
            </a:r>
            <a:r>
              <a:rPr lang="en-US" altLang="zh-CN" sz="2400" dirty="0"/>
              <a:t>nil	nil</a:t>
            </a:r>
          </a:p>
          <a:p>
            <a:pPr lvl="1"/>
            <a:r>
              <a:rPr lang="zh-CN" altLang="en-US" sz="2400" dirty="0"/>
              <a:t>数值 </a:t>
            </a:r>
            <a:r>
              <a:rPr lang="en-US" altLang="zh-CN" sz="2400" dirty="0"/>
              <a:t>number	123	3.14159		1.6e-9</a:t>
            </a:r>
          </a:p>
          <a:p>
            <a:pPr lvl="1"/>
            <a:r>
              <a:rPr lang="zh-CN" altLang="en-US" sz="2400" dirty="0"/>
              <a:t>运算：</a:t>
            </a:r>
            <a:r>
              <a:rPr lang="en-US" altLang="zh-CN" sz="2400" dirty="0"/>
              <a:t>+  -  *  /  %  ^</a:t>
            </a:r>
            <a:r>
              <a:rPr lang="zh-CN" altLang="en-US" sz="2400" dirty="0"/>
              <a:t>（乘幂）  </a:t>
            </a:r>
            <a:r>
              <a:rPr lang="en-US" altLang="zh-CN" sz="2400" dirty="0"/>
              <a:t>-</a:t>
            </a:r>
            <a:r>
              <a:rPr lang="zh-CN" altLang="en-US" sz="2400" dirty="0"/>
              <a:t>（负） </a:t>
            </a:r>
          </a:p>
          <a:p>
            <a:pPr lvl="1"/>
            <a:r>
              <a:rPr lang="zh-CN" altLang="en-US" sz="2400" dirty="0"/>
              <a:t>布尔 </a:t>
            </a:r>
            <a:r>
              <a:rPr lang="en-US" altLang="zh-CN" sz="2400" dirty="0"/>
              <a:t>boolean	true	false</a:t>
            </a:r>
          </a:p>
          <a:p>
            <a:r>
              <a:rPr lang="zh-CN" altLang="en-US" sz="2400" b="1" dirty="0"/>
              <a:t>运算</a:t>
            </a:r>
            <a:r>
              <a:rPr lang="zh-CN" altLang="en-US" sz="2400" dirty="0"/>
              <a:t>：</a:t>
            </a:r>
            <a:r>
              <a:rPr lang="en-US" altLang="zh-CN" sz="2400" dirty="0"/>
              <a:t>or  and  not</a:t>
            </a:r>
          </a:p>
          <a:p>
            <a:r>
              <a:rPr lang="zh-CN" altLang="en-US" sz="2400" b="1" dirty="0"/>
              <a:t>字符串</a:t>
            </a:r>
            <a:r>
              <a:rPr lang="zh-CN" altLang="en-US" sz="2400" dirty="0"/>
              <a:t> </a:t>
            </a:r>
            <a:r>
              <a:rPr lang="en-US" altLang="zh-CN" sz="2400" dirty="0"/>
              <a:t>string	</a:t>
            </a:r>
            <a:r>
              <a:rPr lang="en-US" altLang="zh-CN" sz="2400" dirty="0" smtClean="0"/>
              <a:t>‘www.hello.com’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>“</a:t>
            </a:r>
            <a:r>
              <a:rPr lang="zh-CN" altLang="en-US" sz="2400" dirty="0" smtClean="0"/>
              <a:t>你好</a:t>
            </a:r>
            <a:r>
              <a:rPr lang="en-US" altLang="zh-CN" sz="2400" dirty="0" smtClean="0"/>
              <a:t>"</a:t>
            </a:r>
            <a:endParaRPr lang="en-US" altLang="zh-CN" sz="2400" dirty="0"/>
          </a:p>
          <a:p>
            <a:r>
              <a:rPr lang="zh-CN" altLang="en-US" sz="2400" b="1" dirty="0"/>
              <a:t>运算</a:t>
            </a:r>
            <a:r>
              <a:rPr lang="zh-CN" altLang="en-US" sz="2400" dirty="0"/>
              <a:t>：</a:t>
            </a:r>
            <a:r>
              <a:rPr lang="en-US" altLang="zh-CN" sz="2400" dirty="0"/>
              <a:t>..</a:t>
            </a:r>
            <a:r>
              <a:rPr lang="zh-CN" altLang="en-US" sz="2400" dirty="0"/>
              <a:t>（连接）  </a:t>
            </a:r>
            <a:r>
              <a:rPr lang="en-US" altLang="zh-CN" sz="2400" dirty="0"/>
              <a:t># </a:t>
            </a:r>
            <a:r>
              <a:rPr lang="zh-CN" altLang="en-US" sz="2400" dirty="0"/>
              <a:t>（长度）</a:t>
            </a:r>
          </a:p>
          <a:p>
            <a:r>
              <a:rPr lang="zh-CN" altLang="en-US" sz="2400" b="1" dirty="0"/>
              <a:t>其他通用运算符</a:t>
            </a:r>
            <a:r>
              <a:rPr lang="zh-CN" altLang="en-US" sz="2400" dirty="0"/>
              <a:t>：</a:t>
            </a:r>
            <a:r>
              <a:rPr lang="en-US" altLang="zh-CN" sz="2400" dirty="0"/>
              <a:t>==  ~=  &gt;  &lt;  &gt;=  &lt;=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0808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Lua</a:t>
            </a:r>
            <a:r>
              <a:rPr lang="zh-CN" altLang="en-US" sz="2400" dirty="0"/>
              <a:t>使用</a:t>
            </a:r>
            <a:r>
              <a:rPr lang="en-US" altLang="zh-CN" sz="2400" dirty="0"/>
              <a:t>table</a:t>
            </a:r>
            <a:r>
              <a:rPr lang="zh-CN" altLang="en-US" sz="2400" dirty="0"/>
              <a:t>类型作为</a:t>
            </a:r>
            <a:r>
              <a:rPr lang="zh-CN" altLang="en-US" sz="2400" b="1" dirty="0"/>
              <a:t>一切数据结构的基础</a:t>
            </a:r>
            <a:r>
              <a:rPr lang="zh-CN" altLang="en-US" sz="2400" dirty="0"/>
              <a:t>：</a:t>
            </a:r>
          </a:p>
          <a:p>
            <a:pPr lvl="1"/>
            <a:r>
              <a:rPr lang="en-US" altLang="zh-CN" sz="2400" dirty="0"/>
              <a:t>t = {1234, nil, '</a:t>
            </a:r>
            <a:r>
              <a:rPr lang="en-US" altLang="zh-CN" sz="2400" dirty="0" smtClean="0"/>
              <a:t>hello</a:t>
            </a:r>
            <a:r>
              <a:rPr lang="en-US" altLang="zh-CN" sz="2400" dirty="0"/>
              <a:t>'</a:t>
            </a:r>
            <a:r>
              <a:rPr lang="en-US" altLang="zh-CN" sz="2400" dirty="0" smtClean="0"/>
              <a:t>, </a:t>
            </a:r>
            <a:r>
              <a:rPr lang="en-US" altLang="zh-CN" sz="2400" dirty="0"/>
              <a:t>true, {'nested', 1.414}}</a:t>
            </a:r>
          </a:p>
          <a:p>
            <a:r>
              <a:rPr lang="en-US" altLang="zh-CN" sz="2400" dirty="0" smtClean="0"/>
              <a:t>table</a:t>
            </a:r>
            <a:r>
              <a:rPr lang="zh-CN" altLang="en-US" sz="2400" dirty="0"/>
              <a:t>本质为</a:t>
            </a:r>
            <a:r>
              <a:rPr lang="zh-CN" altLang="en-US" sz="2400" b="1" dirty="0"/>
              <a:t>哈希表</a:t>
            </a:r>
            <a:r>
              <a:rPr lang="zh-CN" altLang="en-US" sz="2400" dirty="0"/>
              <a:t>，保存键</a:t>
            </a:r>
            <a:r>
              <a:rPr lang="en-US" altLang="zh-CN" sz="2400" dirty="0"/>
              <a:t>-</a:t>
            </a:r>
            <a:r>
              <a:rPr lang="zh-CN" altLang="en-US" sz="2400" dirty="0"/>
              <a:t>值对的集合，若不指定键，则默认为从</a:t>
            </a:r>
            <a:r>
              <a:rPr lang="en-US" altLang="zh-CN" sz="2400" dirty="0"/>
              <a:t>1</a:t>
            </a:r>
            <a:r>
              <a:rPr lang="zh-CN" altLang="en-US" sz="2400" dirty="0"/>
              <a:t>开始的整数。也可显式指定键：</a:t>
            </a:r>
          </a:p>
          <a:p>
            <a:pPr lvl="1"/>
            <a:r>
              <a:rPr lang="en-US" altLang="zh-CN" sz="2400" dirty="0"/>
              <a:t>rec = {[‘name’] = </a:t>
            </a:r>
            <a:r>
              <a:rPr lang="en-US" altLang="zh-CN" sz="2400" dirty="0" smtClean="0"/>
              <a:t>‘111', </a:t>
            </a:r>
            <a:r>
              <a:rPr lang="en-US" altLang="zh-CN" sz="2400" dirty="0"/>
              <a:t>favorite = </a:t>
            </a:r>
            <a:r>
              <a:rPr lang="en-US" altLang="zh-CN" sz="2400" dirty="0" smtClean="0"/>
              <a:t>‘222', [10] </a:t>
            </a:r>
            <a:r>
              <a:rPr lang="en-US" altLang="zh-CN" sz="2400" dirty="0"/>
              <a:t>= true}</a:t>
            </a:r>
          </a:p>
          <a:p>
            <a:r>
              <a:rPr lang="zh-CN" altLang="en-US" sz="2400" dirty="0"/>
              <a:t>引用表的元素：</a:t>
            </a:r>
          </a:p>
          <a:p>
            <a:pPr lvl="1"/>
            <a:r>
              <a:rPr lang="en-US" altLang="zh-CN" sz="2400" dirty="0"/>
              <a:t>rec.name	rec['favorite']	</a:t>
            </a:r>
            <a:r>
              <a:rPr lang="en-US" altLang="zh-CN" sz="2400" dirty="0" smtClean="0"/>
              <a:t>rec[10]</a:t>
            </a:r>
            <a:endParaRPr lang="en-US" altLang="zh-CN" sz="2400" dirty="0"/>
          </a:p>
          <a:p>
            <a:r>
              <a:rPr lang="zh-CN" altLang="en-US" sz="2400" dirty="0"/>
              <a:t>活用表类型，可以构成结构体、链表、数组、对象等各种复杂数据结构。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587727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（有备注）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407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的预备知识</a:t>
            </a:r>
            <a:endParaRPr lang="en-US" altLang="zh-CN" dirty="0" smtClean="0"/>
          </a:p>
          <a:p>
            <a:r>
              <a:rPr lang="zh-CN" altLang="en-US" dirty="0" smtClean="0"/>
              <a:t>架构背景</a:t>
            </a:r>
            <a:endParaRPr lang="en-US" altLang="zh-CN" dirty="0" smtClean="0"/>
          </a:p>
          <a:p>
            <a:r>
              <a:rPr lang="en-US" altLang="zh-CN" dirty="0" smtClean="0"/>
              <a:t>nginx</a:t>
            </a:r>
            <a:r>
              <a:rPr lang="zh-CN" altLang="en-US" dirty="0" smtClean="0"/>
              <a:t>的预备知识</a:t>
            </a:r>
            <a:endParaRPr lang="en-US" altLang="zh-CN" dirty="0" smtClean="0"/>
          </a:p>
          <a:p>
            <a:r>
              <a:rPr lang="en-US" altLang="zh-CN" dirty="0" smtClean="0"/>
              <a:t>ngx_lua</a:t>
            </a:r>
          </a:p>
          <a:p>
            <a:r>
              <a:rPr lang="en-US" altLang="zh-CN" dirty="0" smtClean="0"/>
              <a:t>nginx,lua,ngx_lua </a:t>
            </a:r>
            <a:r>
              <a:rPr lang="zh-CN" altLang="en-US" dirty="0" smtClean="0"/>
              <a:t>再说原理</a:t>
            </a:r>
            <a:endParaRPr lang="en-US" altLang="zh-CN" dirty="0" smtClean="0"/>
          </a:p>
          <a:p>
            <a:r>
              <a:rPr lang="zh-CN" altLang="en-US" dirty="0"/>
              <a:t>思考</a:t>
            </a:r>
          </a:p>
        </p:txBody>
      </p:sp>
    </p:spTree>
    <p:extLst>
      <p:ext uri="{BB962C8B-B14F-4D97-AF65-F5344CB8AC3E}">
        <p14:creationId xmlns:p14="http://schemas.microsoft.com/office/powerpoint/2010/main" val="14536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关于闭包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40000" lnSpcReduction="20000"/>
          </a:bodyPr>
          <a:lstStyle/>
          <a:p>
            <a:pPr marL="400050" lvl="1" indent="0">
              <a:buNone/>
            </a:pPr>
            <a:r>
              <a:rPr lang="en-US" altLang="zh-CN" sz="6000" dirty="0"/>
              <a:t>function newCounter()</a:t>
            </a:r>
          </a:p>
          <a:p>
            <a:pPr marL="400050" lvl="1" indent="0">
              <a:buNone/>
            </a:pPr>
            <a:r>
              <a:rPr lang="en-US" altLang="zh-CN" sz="6000" dirty="0"/>
              <a:t>local i = 0</a:t>
            </a:r>
          </a:p>
          <a:p>
            <a:pPr marL="400050" lvl="1" indent="0">
              <a:buNone/>
            </a:pPr>
            <a:r>
              <a:rPr lang="en-US" altLang="zh-CN" sz="6000" dirty="0"/>
              <a:t>	return function()</a:t>
            </a:r>
          </a:p>
          <a:p>
            <a:pPr marL="400050" lvl="1" indent="0">
              <a:buNone/>
            </a:pPr>
            <a:r>
              <a:rPr lang="en-US" altLang="zh-CN" sz="6000" dirty="0"/>
              <a:t>		i = i + 1</a:t>
            </a:r>
          </a:p>
          <a:p>
            <a:pPr marL="400050" lvl="1" indent="0">
              <a:buNone/>
            </a:pPr>
            <a:r>
              <a:rPr lang="en-US" altLang="zh-CN" sz="6000" dirty="0"/>
              <a:t>		return i</a:t>
            </a:r>
          </a:p>
          <a:p>
            <a:pPr marL="400050" lvl="1" indent="0">
              <a:buNone/>
            </a:pPr>
            <a:r>
              <a:rPr lang="en-US" altLang="zh-CN" sz="6000" dirty="0"/>
              <a:t>	end</a:t>
            </a:r>
          </a:p>
          <a:p>
            <a:pPr marL="400050" lvl="1" indent="0">
              <a:buNone/>
            </a:pPr>
            <a:r>
              <a:rPr lang="en-US" altLang="zh-CN" sz="6000" dirty="0"/>
              <a:t>end</a:t>
            </a:r>
          </a:p>
          <a:p>
            <a:pPr marL="400050" lvl="1" indent="0">
              <a:buNone/>
            </a:pPr>
            <a:endParaRPr lang="en-US" altLang="zh-CN" sz="6000" dirty="0"/>
          </a:p>
          <a:p>
            <a:pPr marL="400050" lvl="1" indent="0">
              <a:buNone/>
            </a:pPr>
            <a:r>
              <a:rPr lang="en-US" altLang="zh-CN" sz="6000" dirty="0"/>
              <a:t>c1 = newCounter</a:t>
            </a:r>
            <a:r>
              <a:rPr lang="en-US" altLang="zh-CN" sz="6000" dirty="0" smtClean="0"/>
              <a:t>()</a:t>
            </a:r>
            <a:endParaRPr lang="en-US" altLang="zh-CN" sz="6000" dirty="0"/>
          </a:p>
          <a:p>
            <a:pPr marL="400050" lvl="1" indent="0">
              <a:buNone/>
            </a:pPr>
            <a:r>
              <a:rPr lang="en-US" altLang="zh-CN" sz="6000" dirty="0"/>
              <a:t>print(c1())</a:t>
            </a:r>
          </a:p>
          <a:p>
            <a:pPr marL="400050" lvl="1" indent="0">
              <a:buNone/>
            </a:pPr>
            <a:r>
              <a:rPr lang="en-US" altLang="zh-CN" sz="6000" dirty="0"/>
              <a:t>print(c1</a:t>
            </a:r>
            <a:r>
              <a:rPr lang="en-US" altLang="zh-CN" sz="6000" dirty="0" smtClean="0"/>
              <a:t>())</a:t>
            </a:r>
          </a:p>
          <a:p>
            <a:pPr marL="400050" lvl="1" indent="0">
              <a:buNone/>
            </a:pPr>
            <a:endParaRPr lang="en-US" altLang="zh-CN" sz="5100" dirty="0" smtClean="0"/>
          </a:p>
          <a:p>
            <a:pPr marL="400050" lvl="1" indent="0"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zh-CN" altLang="en-US" sz="4000" dirty="0">
                <a:solidFill>
                  <a:schemeClr val="bg1">
                    <a:lumMod val="50000"/>
                  </a:schemeClr>
                </a:solidFill>
              </a:rPr>
              <a:t>有备注</a:t>
            </a:r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3808" y="3009726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/>
              <a:t>架构背景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632178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08</a:t>
            </a:r>
            <a:r>
              <a:rPr lang="zh-CN" altLang="en-US" dirty="0"/>
              <a:t>年我们的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19156" y="3324070"/>
            <a:ext cx="1440160" cy="93610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Browser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851404" y="3324070"/>
            <a:ext cx="1440160" cy="936104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Apache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011644" y="3324070"/>
            <a:ext cx="1440160" cy="936104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7" name="流程图: 磁盘 6"/>
          <p:cNvSpPr/>
          <p:nvPr/>
        </p:nvSpPr>
        <p:spPr>
          <a:xfrm>
            <a:off x="7231416" y="3283319"/>
            <a:ext cx="144016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35280" y="4620214"/>
            <a:ext cx="1440160" cy="432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LVS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735280" y="5052262"/>
            <a:ext cx="1440160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squid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2059316" y="3792122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  <a:endCxn id="6" idx="1"/>
          </p:cNvCxnSpPr>
          <p:nvPr/>
        </p:nvCxnSpPr>
        <p:spPr>
          <a:xfrm>
            <a:off x="4291564" y="379212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3"/>
          </p:cNvCxnSpPr>
          <p:nvPr/>
        </p:nvCxnSpPr>
        <p:spPr>
          <a:xfrm>
            <a:off x="6451804" y="3792122"/>
            <a:ext cx="7796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011644" y="2024844"/>
            <a:ext cx="1440160" cy="8640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Business</a:t>
            </a:r>
            <a:endParaRPr lang="zh-CN" altLang="en-US" dirty="0"/>
          </a:p>
        </p:txBody>
      </p:sp>
      <p:sp>
        <p:nvSpPr>
          <p:cNvPr id="21" name="双大括号 20"/>
          <p:cNvSpPr/>
          <p:nvPr/>
        </p:nvSpPr>
        <p:spPr>
          <a:xfrm>
            <a:off x="1441901" y="4620214"/>
            <a:ext cx="2046881" cy="86409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双大括号 22"/>
          <p:cNvSpPr/>
          <p:nvPr/>
        </p:nvSpPr>
        <p:spPr>
          <a:xfrm>
            <a:off x="4651604" y="2024844"/>
            <a:ext cx="2190006" cy="86409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253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目前我们的架构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19156" y="3324070"/>
            <a:ext cx="1440160" cy="93610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Browser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851404" y="3324070"/>
            <a:ext cx="1440160" cy="936104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Nginx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011644" y="3324070"/>
            <a:ext cx="1440160" cy="936104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7" name="流程图: 磁盘 6"/>
          <p:cNvSpPr/>
          <p:nvPr/>
        </p:nvSpPr>
        <p:spPr>
          <a:xfrm>
            <a:off x="7231416" y="3283319"/>
            <a:ext cx="144016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35280" y="4620214"/>
            <a:ext cx="1440160" cy="432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LVS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2059316" y="3792122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6" idx="1"/>
          </p:cNvCxnSpPr>
          <p:nvPr/>
        </p:nvCxnSpPr>
        <p:spPr>
          <a:xfrm>
            <a:off x="4291564" y="379212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</p:cNvCxnSpPr>
          <p:nvPr/>
        </p:nvCxnSpPr>
        <p:spPr>
          <a:xfrm>
            <a:off x="6451804" y="3792122"/>
            <a:ext cx="7796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011644" y="2024844"/>
            <a:ext cx="1440160" cy="8640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Business</a:t>
            </a:r>
            <a:endParaRPr lang="zh-CN" altLang="en-US" dirty="0"/>
          </a:p>
        </p:txBody>
      </p:sp>
      <p:sp>
        <p:nvSpPr>
          <p:cNvPr id="14" name="双大括号 13"/>
          <p:cNvSpPr/>
          <p:nvPr/>
        </p:nvSpPr>
        <p:spPr>
          <a:xfrm>
            <a:off x="1441901" y="4620214"/>
            <a:ext cx="2046881" cy="43204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双大括号 14"/>
          <p:cNvSpPr/>
          <p:nvPr/>
        </p:nvSpPr>
        <p:spPr>
          <a:xfrm>
            <a:off x="2558025" y="2024844"/>
            <a:ext cx="4283585" cy="86409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19156" y="2024844"/>
            <a:ext cx="144016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Content</a:t>
            </a:r>
          </a:p>
          <a:p>
            <a:pPr algn="ctr"/>
            <a:r>
              <a:rPr lang="en-US" altLang="zh-CN" dirty="0"/>
              <a:t>CDN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851404" y="2024844"/>
            <a:ext cx="1440160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httpsqs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851404" y="2456892"/>
            <a:ext cx="1440160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ajax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843808" y="1592796"/>
            <a:ext cx="1440160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404 proxy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6053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得到的收益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 业务更加稳定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    – </a:t>
            </a:r>
            <a:r>
              <a:rPr lang="en-US" altLang="zh-CN" sz="2400" dirty="0"/>
              <a:t>Nginx</a:t>
            </a:r>
            <a:r>
              <a:rPr lang="zh-CN" altLang="en-US" sz="2400" dirty="0"/>
              <a:t>大连接数目支持非常好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    – </a:t>
            </a:r>
            <a:r>
              <a:rPr lang="en-US" altLang="zh-CN" sz="2400" dirty="0"/>
              <a:t>Nginx</a:t>
            </a:r>
            <a:r>
              <a:rPr lang="zh-CN" altLang="en-US" sz="2400" dirty="0" smtClean="0"/>
              <a:t>本身的内存</a:t>
            </a:r>
            <a:r>
              <a:rPr lang="zh-CN" altLang="en-US" sz="2400" dirty="0"/>
              <a:t>占用很少，</a:t>
            </a:r>
            <a:r>
              <a:rPr lang="zh-CN" altLang="en-US" sz="2400" dirty="0" smtClean="0"/>
              <a:t>不会吃</a:t>
            </a:r>
            <a:r>
              <a:rPr lang="en-US" altLang="zh-CN" sz="2400" dirty="0" smtClean="0"/>
              <a:t>swap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业务</a:t>
            </a:r>
            <a:r>
              <a:rPr lang="zh-CN" altLang="en-US" sz="2400" dirty="0"/>
              <a:t>性能更高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– </a:t>
            </a:r>
            <a:r>
              <a:rPr lang="en-US" altLang="zh-CN" sz="2400" dirty="0"/>
              <a:t>QPS</a:t>
            </a:r>
            <a:r>
              <a:rPr lang="zh-CN" altLang="en-US" sz="2400" dirty="0"/>
              <a:t>比</a:t>
            </a:r>
            <a:r>
              <a:rPr lang="en-US" altLang="zh-CN" sz="2400" dirty="0"/>
              <a:t>Apache</a:t>
            </a:r>
            <a:r>
              <a:rPr lang="zh-CN" altLang="en-US" sz="2400" dirty="0"/>
              <a:t>要好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    – </a:t>
            </a:r>
            <a:r>
              <a:rPr lang="zh-CN" altLang="en-US" sz="2400" dirty="0"/>
              <a:t>节省机器数目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    – </a:t>
            </a:r>
            <a:r>
              <a:rPr lang="zh-CN" altLang="en-US" sz="2400" dirty="0"/>
              <a:t>基于</a:t>
            </a:r>
            <a:r>
              <a:rPr lang="en-US" altLang="zh-CN" sz="2400" dirty="0" smtClean="0"/>
              <a:t>Nginx</a:t>
            </a:r>
            <a:r>
              <a:rPr lang="zh-CN" altLang="en-US" sz="2400" dirty="0" smtClean="0"/>
              <a:t>的模块性</a:t>
            </a:r>
            <a:r>
              <a:rPr lang="zh-CN" altLang="en-US" sz="2400" dirty="0"/>
              <a:t>能</a:t>
            </a:r>
            <a:r>
              <a:rPr lang="zh-CN" altLang="en-US" sz="2400" dirty="0" smtClean="0"/>
              <a:t>往往</a:t>
            </a:r>
            <a:r>
              <a:rPr lang="zh-CN" altLang="en-US" sz="2400" dirty="0"/>
              <a:t>是之前业务的数倍</a:t>
            </a:r>
          </a:p>
        </p:txBody>
      </p:sp>
    </p:spTree>
    <p:extLst>
      <p:ext uri="{BB962C8B-B14F-4D97-AF65-F5344CB8AC3E}">
        <p14:creationId xmlns:p14="http://schemas.microsoft.com/office/powerpoint/2010/main" val="594667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3009726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Nginx</a:t>
            </a:r>
            <a:r>
              <a:rPr lang="zh-CN" altLang="en-US" sz="5400" dirty="0"/>
              <a:t>的知识</a:t>
            </a:r>
            <a:r>
              <a:rPr lang="zh-CN" altLang="en-US" sz="5400" dirty="0" smtClean="0"/>
              <a:t>预备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139984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Nginx</a:t>
            </a:r>
            <a:r>
              <a:rPr lang="zh-CN" altLang="en-US" dirty="0"/>
              <a:t>进程模式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nginx</a:t>
            </a:r>
            <a:r>
              <a:rPr lang="zh-CN" altLang="en-US" sz="2400" dirty="0"/>
              <a:t>采用多进程，单</a:t>
            </a:r>
            <a:r>
              <a:rPr lang="en-US" altLang="zh-CN" sz="2400" dirty="0"/>
              <a:t>Master</a:t>
            </a:r>
            <a:r>
              <a:rPr lang="zh-CN" altLang="en-US" sz="2400" dirty="0"/>
              <a:t>多</a:t>
            </a:r>
            <a:r>
              <a:rPr lang="en-US" altLang="zh-CN" sz="2400" dirty="0"/>
              <a:t>Worker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Master</a:t>
            </a:r>
            <a:r>
              <a:rPr lang="zh-CN" altLang="en-US" sz="2400" dirty="0"/>
              <a:t>处理外部信号，配置文件以及</a:t>
            </a:r>
            <a:r>
              <a:rPr lang="en-US" altLang="zh-CN" sz="2400" dirty="0"/>
              <a:t>worker</a:t>
            </a:r>
            <a:r>
              <a:rPr lang="zh-CN" altLang="en-US" sz="2400" dirty="0"/>
              <a:t>的初始化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worker</a:t>
            </a:r>
            <a:r>
              <a:rPr lang="zh-CN" altLang="en-US" sz="2400" dirty="0"/>
              <a:t>进程采用单线程，非阻塞</a:t>
            </a:r>
            <a:r>
              <a:rPr lang="en-US" altLang="zh-CN" sz="2400" dirty="0"/>
              <a:t>(Event loop)</a:t>
            </a:r>
            <a:r>
              <a:rPr lang="zh-CN" altLang="en-US" sz="2400" dirty="0" smtClean="0"/>
              <a:t>来处理客户端</a:t>
            </a:r>
            <a:r>
              <a:rPr lang="zh-CN" altLang="en-US" sz="2400" dirty="0"/>
              <a:t>请求和响应</a:t>
            </a:r>
          </a:p>
        </p:txBody>
      </p:sp>
      <p:pic>
        <p:nvPicPr>
          <p:cNvPr id="5122" name="Picture 2" descr="http://hi.csdn.net/attachment/201202/29/0_1330494922Q49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802" y="3501007"/>
            <a:ext cx="3863397" cy="309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493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处理</a:t>
            </a:r>
            <a:r>
              <a:rPr lang="en-US" altLang="zh-CN" dirty="0"/>
              <a:t>Http</a:t>
            </a:r>
            <a:r>
              <a:rPr lang="zh-CN" altLang="en-US" dirty="0"/>
              <a:t>请求的过程</a:t>
            </a:r>
          </a:p>
        </p:txBody>
      </p:sp>
      <p:sp>
        <p:nvSpPr>
          <p:cNvPr id="4" name="矩形 3"/>
          <p:cNvSpPr/>
          <p:nvPr/>
        </p:nvSpPr>
        <p:spPr>
          <a:xfrm>
            <a:off x="647756" y="3501008"/>
            <a:ext cx="104392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95936" y="3501008"/>
            <a:ext cx="12241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524328" y="3501008"/>
            <a:ext cx="115212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location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979712" y="3501008"/>
            <a:ext cx="1512168" cy="4680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Ip</a:t>
            </a:r>
            <a:r>
              <a:rPr lang="zh-CN" altLang="en-US" dirty="0"/>
              <a:t> </a:t>
            </a:r>
            <a:r>
              <a:rPr lang="en-US" altLang="zh-CN" dirty="0" smtClean="0"/>
              <a:t>host port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652120" y="3516271"/>
            <a:ext cx="1512168" cy="4680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url</a:t>
            </a:r>
            <a:endParaRPr lang="zh-CN" altLang="en-US" dirty="0"/>
          </a:p>
        </p:txBody>
      </p:sp>
      <p:sp>
        <p:nvSpPr>
          <p:cNvPr id="9" name="五边形 8"/>
          <p:cNvSpPr/>
          <p:nvPr/>
        </p:nvSpPr>
        <p:spPr>
          <a:xfrm>
            <a:off x="647756" y="4797152"/>
            <a:ext cx="8028700" cy="432048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phase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691680" y="4437112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220072" y="4437112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217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处理</a:t>
            </a:r>
            <a:r>
              <a:rPr lang="en-US" altLang="zh-CN" dirty="0"/>
              <a:t>Http</a:t>
            </a:r>
            <a:r>
              <a:rPr lang="zh-CN" altLang="en-US" dirty="0"/>
              <a:t>请求的过程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NGX_HTTP_POST_READ_PHASE 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读取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请求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phase        </a:t>
            </a:r>
          </a:p>
          <a:p>
            <a:r>
              <a:rPr lang="en-US" altLang="zh-CN" b="1" dirty="0">
                <a:solidFill>
                  <a:schemeClr val="accent1"/>
                </a:solidFill>
              </a:rPr>
              <a:t>NGX_HTTP_SERVER_REWRITE_PHASE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这个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阶段主要是处理全局的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(server block)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rewrite  </a:t>
            </a:r>
          </a:p>
          <a:p>
            <a:r>
              <a:rPr lang="en-US" altLang="zh-CN" b="1" dirty="0">
                <a:solidFill>
                  <a:schemeClr val="accent1"/>
                </a:solidFill>
              </a:rPr>
              <a:t>NGX_HTTP_FIND_CONFIG_PHASE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这个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阶段主要是通过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uri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来查找对应的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location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，然后根据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loc_conf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设置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的相应变量    </a:t>
            </a:r>
          </a:p>
          <a:p>
            <a:r>
              <a:rPr lang="en-US" altLang="zh-CN" b="1" dirty="0">
                <a:solidFill>
                  <a:schemeClr val="accent1"/>
                </a:solidFill>
              </a:rPr>
              <a:t>NGX_HTTP_REWRITE_PHASE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这个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主要处理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location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rewrite  </a:t>
            </a:r>
          </a:p>
          <a:p>
            <a:r>
              <a:rPr lang="en-US" altLang="zh-CN" b="1" dirty="0">
                <a:solidFill>
                  <a:schemeClr val="accent1"/>
                </a:solidFill>
              </a:rPr>
              <a:t>NGX_HTTP_POST_REWRITE_PHASE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postrewrite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，这个主要是进行一些校验以及收尾工作，以便于交给后面的模块。</a:t>
            </a:r>
            <a:r>
              <a:rPr lang="zh-CN" altLang="en-US" dirty="0"/>
              <a:t>  </a:t>
            </a:r>
          </a:p>
          <a:p>
            <a:r>
              <a:rPr lang="en-US" altLang="zh-CN" b="1" dirty="0">
                <a:solidFill>
                  <a:schemeClr val="accent1"/>
                </a:solidFill>
              </a:rPr>
              <a:t>NGX_HTTP_PREACCESS_PHASE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比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如流控这种类型的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access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就放在这个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phase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，也就是说它主要是进行一些比较粗粒度的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access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4005660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处理</a:t>
            </a:r>
            <a:r>
              <a:rPr lang="en-US" altLang="zh-CN" dirty="0"/>
              <a:t>Http</a:t>
            </a:r>
            <a:r>
              <a:rPr lang="zh-CN" altLang="en-US" dirty="0"/>
              <a:t>请求的过程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NGX_HTTP_ACCESS_PHASE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这个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比如存取控制，权限验证就放在这个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phase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，一般来说处理动作是交给下面的模块做的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这个主要是做一些细粒度的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access     </a:t>
            </a:r>
          </a:p>
          <a:p>
            <a:r>
              <a:rPr lang="en-US" altLang="zh-CN" b="1" dirty="0">
                <a:solidFill>
                  <a:schemeClr val="accent1"/>
                </a:solidFill>
              </a:rPr>
              <a:t>NGX_HTTP_POST_ACCESS_PHASE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一般来说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当上面的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access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模块得到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access_code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之后就会由这个模块根据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access_code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来进行操作  </a:t>
            </a:r>
          </a:p>
          <a:p>
            <a:r>
              <a:rPr lang="en-US" altLang="zh-CN" b="1" dirty="0">
                <a:solidFill>
                  <a:schemeClr val="accent1"/>
                </a:solidFill>
              </a:rPr>
              <a:t>NGX_HTTP_TRY_FILES_PHASE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try_file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模块，就是对应配置文件中的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try_files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指令，可接收多个路径作为参数，当前一个路径的资源无法找到，则自动查找下一个路径  </a:t>
            </a:r>
          </a:p>
          <a:p>
            <a:r>
              <a:rPr lang="en-US" altLang="zh-CN" b="1" dirty="0">
                <a:solidFill>
                  <a:schemeClr val="accent1"/>
                </a:solidFill>
              </a:rPr>
              <a:t>NGX_HTTP_CONTENT_PHASE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内容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处理模块  </a:t>
            </a:r>
          </a:p>
          <a:p>
            <a:r>
              <a:rPr lang="en-US" altLang="zh-CN" b="1" dirty="0">
                <a:solidFill>
                  <a:schemeClr val="accent1"/>
                </a:solidFill>
              </a:rPr>
              <a:t>NGX_HTTP_LOG_PHASE 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log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模块 </a:t>
            </a:r>
          </a:p>
        </p:txBody>
      </p:sp>
    </p:spTree>
    <p:extLst>
      <p:ext uri="{BB962C8B-B14F-4D97-AF65-F5344CB8AC3E}">
        <p14:creationId xmlns:p14="http://schemas.microsoft.com/office/powerpoint/2010/main" val="249666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9448" y="2924944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lua</a:t>
            </a:r>
            <a:r>
              <a:rPr lang="zh-CN" altLang="en-US" sz="5400" dirty="0" smtClean="0"/>
              <a:t>的预备知识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761768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子请求</a:t>
            </a:r>
            <a:r>
              <a:rPr lang="en-US" altLang="zh-CN" dirty="0"/>
              <a:t>(subrequest)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location /main {</a:t>
            </a:r>
          </a:p>
          <a:p>
            <a:pPr marL="0" indent="0">
              <a:buNone/>
            </a:pPr>
            <a:r>
              <a:rPr lang="en-US" altLang="zh-CN" sz="2400" dirty="0"/>
              <a:t>    echo_location /foo;     </a:t>
            </a:r>
          </a:p>
          <a:p>
            <a:pPr marL="0" indent="0">
              <a:buNone/>
            </a:pPr>
            <a:r>
              <a:rPr lang="en-US" altLang="zh-CN" sz="2400" dirty="0"/>
              <a:t>}  </a:t>
            </a:r>
          </a:p>
          <a:p>
            <a:pPr marL="0" indent="0">
              <a:buNone/>
            </a:pPr>
            <a:r>
              <a:rPr lang="en-US" altLang="zh-CN" sz="2400" dirty="0"/>
              <a:t>location /foo {  </a:t>
            </a:r>
          </a:p>
          <a:p>
            <a:pPr marL="0" indent="0">
              <a:buNone/>
            </a:pPr>
            <a:r>
              <a:rPr lang="en-US" altLang="zh-CN" sz="2400" dirty="0"/>
              <a:t>    echo foo;  </a:t>
            </a:r>
          </a:p>
          <a:p>
            <a:pPr marL="0" indent="0">
              <a:buNone/>
            </a:pPr>
            <a:r>
              <a:rPr lang="en-US" altLang="zh-CN" sz="2400" dirty="0"/>
              <a:t>}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“子请求”方式的通信是在同一个虚拟主机内部进行的，所以 </a:t>
            </a:r>
            <a:r>
              <a:rPr lang="en-US" altLang="zh-CN" sz="2400" dirty="0"/>
              <a:t>Nginx </a:t>
            </a:r>
            <a:r>
              <a:rPr lang="zh-CN" altLang="en-US" sz="2400" dirty="0"/>
              <a:t>核心在实现“子请求”的时候，就只调用了若干个 </a:t>
            </a:r>
            <a:r>
              <a:rPr lang="en-US" altLang="zh-CN" sz="2400" dirty="0"/>
              <a:t>C </a:t>
            </a:r>
            <a:r>
              <a:rPr lang="zh-CN" altLang="en-US" sz="2400" dirty="0"/>
              <a:t>函数，完全不涉及任何网络或者 </a:t>
            </a:r>
            <a:r>
              <a:rPr lang="en-US" altLang="zh-CN" sz="2400" dirty="0"/>
              <a:t>UNIX </a:t>
            </a:r>
            <a:r>
              <a:rPr lang="zh-CN" altLang="en-US" sz="2400" dirty="0"/>
              <a:t>套接字（</a:t>
            </a:r>
            <a:r>
              <a:rPr lang="en-US" altLang="zh-CN" sz="2400" dirty="0"/>
              <a:t>socket</a:t>
            </a:r>
            <a:r>
              <a:rPr lang="zh-CN" altLang="en-US" sz="2400" dirty="0"/>
              <a:t>）通信。我们由此可以看出“子请求”的执行效率是极高的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</a:rPr>
              <a:t>（有备注）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959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协程类似一种多线程，与多线程的区别有：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协程并非</a:t>
            </a:r>
            <a:r>
              <a:rPr lang="en-US" altLang="zh-CN" sz="2000" dirty="0"/>
              <a:t>os</a:t>
            </a:r>
            <a:r>
              <a:rPr lang="zh-CN" altLang="en-US" sz="2000" dirty="0"/>
              <a:t>线程，所以创建、切换开销比线程相对要小。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协程与线程一样有自己的栈、局部变量等，但是协程的栈是在用户进程空间模拟的，所以创建、切换开销很小。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多线程程序是多个线程并发执行，也就是说在一瞬间有多个控制流在执行。而协程强调的是一种多个协程间协作的关系，只有当一个协程主动放弃执行权，另一个协程才能获得执行权，所以在某一瞬间，多个协程间只有一个在运行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由于多个协程时只有一个在运行，所以对于临界区的访问不需要加锁，而多线程的情况则必须加锁。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多线程程序由于有多个控制流，所以程序的行为不可控，而多个协程的执行是由开发者定义的所以是可控的。</a:t>
            </a:r>
          </a:p>
        </p:txBody>
      </p:sp>
    </p:spTree>
    <p:extLst>
      <p:ext uri="{BB962C8B-B14F-4D97-AF65-F5344CB8AC3E}">
        <p14:creationId xmlns:p14="http://schemas.microsoft.com/office/powerpoint/2010/main" val="1262200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</a:t>
            </a:r>
            <a:r>
              <a:rPr lang="en-US" altLang="zh-CN" dirty="0"/>
              <a:t>(</a:t>
            </a:r>
            <a:r>
              <a:rPr lang="zh-CN" altLang="en-US" dirty="0"/>
              <a:t>简单的说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协程（</a:t>
            </a:r>
            <a:r>
              <a:rPr lang="en-US" altLang="zh-CN" sz="2400" dirty="0"/>
              <a:t>coroutine</a:t>
            </a:r>
            <a:r>
              <a:rPr lang="zh-CN" altLang="en-US" sz="2400" dirty="0"/>
              <a:t>）和线程的区别在于调度方式的差异，即让出</a:t>
            </a:r>
            <a:r>
              <a:rPr lang="en-US" altLang="zh-CN" sz="2400" dirty="0"/>
              <a:t>CPU</a:t>
            </a:r>
            <a:r>
              <a:rPr lang="zh-CN" altLang="en-US" sz="2400" dirty="0"/>
              <a:t>给别的执行绪（切换）的时机不同：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sz="2000" dirty="0" smtClean="0"/>
              <a:t>线程</a:t>
            </a:r>
            <a:r>
              <a:rPr lang="zh-CN" altLang="en-US" sz="2000" dirty="0"/>
              <a:t>：主动让出（</a:t>
            </a:r>
            <a:r>
              <a:rPr lang="en-US" altLang="zh-CN" sz="2000" dirty="0"/>
              <a:t>yield</a:t>
            </a:r>
            <a:r>
              <a:rPr lang="zh-CN" altLang="en-US" sz="2000" dirty="0"/>
              <a:t>）、</a:t>
            </a:r>
            <a:r>
              <a:rPr lang="en-US" altLang="zh-CN" sz="2000" dirty="0"/>
              <a:t>I/O</a:t>
            </a:r>
            <a:r>
              <a:rPr lang="zh-CN" altLang="en-US" sz="2000" dirty="0"/>
              <a:t>阻塞、时间片</a:t>
            </a:r>
            <a:r>
              <a:rPr lang="zh-CN" altLang="en-US" sz="2000" dirty="0" smtClean="0"/>
              <a:t>到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协</a:t>
            </a:r>
            <a:r>
              <a:rPr lang="zh-CN" altLang="en-US" sz="2000" dirty="0"/>
              <a:t>程：主动让出（</a:t>
            </a:r>
            <a:r>
              <a:rPr lang="en-US" altLang="zh-CN" sz="2000" dirty="0"/>
              <a:t>yield</a:t>
            </a:r>
            <a:r>
              <a:rPr lang="zh-CN" altLang="en-US" sz="2000" dirty="0"/>
              <a:t>）、</a:t>
            </a:r>
            <a:r>
              <a:rPr lang="en-US" altLang="zh-CN" sz="2000" dirty="0"/>
              <a:t>I/O</a:t>
            </a:r>
            <a:r>
              <a:rPr lang="zh-CN" altLang="en-US" sz="2000" dirty="0"/>
              <a:t>（协程间通信）阻塞</a:t>
            </a:r>
          </a:p>
        </p:txBody>
      </p:sp>
    </p:spTree>
    <p:extLst>
      <p:ext uri="{BB962C8B-B14F-4D97-AF65-F5344CB8AC3E}">
        <p14:creationId xmlns:p14="http://schemas.microsoft.com/office/powerpoint/2010/main" val="565283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2852936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Ngx_lua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892066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Ngx_lua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 </a:t>
            </a:r>
            <a:r>
              <a:rPr lang="en-US" altLang="zh-CN" dirty="0"/>
              <a:t>http_lua_module </a:t>
            </a:r>
            <a:r>
              <a:rPr lang="zh-CN" altLang="en-US" dirty="0"/>
              <a:t>，加载编译</a:t>
            </a:r>
          </a:p>
          <a:p>
            <a:r>
              <a:rPr lang="zh-CN" altLang="en-US" dirty="0" smtClean="0"/>
              <a:t>或直接</a:t>
            </a:r>
            <a:r>
              <a:rPr lang="zh-CN" altLang="en-US" dirty="0"/>
              <a:t>使用 </a:t>
            </a:r>
            <a:r>
              <a:rPr lang="en-US" altLang="zh-CN" dirty="0"/>
              <a:t>openresty</a:t>
            </a:r>
          </a:p>
          <a:p>
            <a:endParaRPr lang="en-US" altLang="zh-CN" dirty="0"/>
          </a:p>
          <a:p>
            <a:r>
              <a:rPr lang="en-US" altLang="zh-CN" dirty="0"/>
              <a:t>./configure --with-luajit&amp;&amp; make &amp;&amp; make </a:t>
            </a:r>
            <a:r>
              <a:rPr lang="en-US" altLang="zh-CN" dirty="0" smtClean="0"/>
              <a:t>install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hlinkClick r:id="rId3"/>
              </a:rPr>
              <a:t>http://openresty.org/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307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ngx_lua</a:t>
            </a:r>
            <a:r>
              <a:rPr lang="zh-CN" altLang="en-US" dirty="0"/>
              <a:t>的用法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ngx_lua</a:t>
            </a:r>
            <a:r>
              <a:rPr lang="zh-CN" altLang="en-US" sz="2400" dirty="0"/>
              <a:t>模块提供了配置指令和</a:t>
            </a:r>
            <a:r>
              <a:rPr lang="en-US" altLang="zh-CN" sz="2400" dirty="0"/>
              <a:t>Nginx API</a:t>
            </a:r>
            <a:r>
              <a:rPr lang="zh-CN" altLang="en-US" sz="2400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配置指令：在</a:t>
            </a:r>
            <a:r>
              <a:rPr lang="en-US" altLang="zh-CN" sz="2400" dirty="0"/>
              <a:t>Nginx</a:t>
            </a:r>
            <a:r>
              <a:rPr lang="zh-CN" altLang="en-US" sz="2400" dirty="0"/>
              <a:t>中使用，和</a:t>
            </a:r>
            <a:r>
              <a:rPr lang="en-US" altLang="zh-CN" sz="2400" dirty="0"/>
              <a:t>set</a:t>
            </a:r>
            <a:r>
              <a:rPr lang="zh-CN" altLang="en-US" sz="2400" dirty="0"/>
              <a:t>指令和</a:t>
            </a:r>
            <a:r>
              <a:rPr lang="en-US" altLang="zh-CN" sz="2400" dirty="0"/>
              <a:t>pass_proxy</a:t>
            </a:r>
            <a:r>
              <a:rPr lang="zh-CN" altLang="en-US" sz="2400" dirty="0"/>
              <a:t>指令使用方法一样，每个指令都有使用的上下文</a:t>
            </a:r>
            <a:r>
              <a:rPr lang="en-US" altLang="zh-CN" sz="2400" dirty="0"/>
              <a:t>(context)   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Nginx API</a:t>
            </a:r>
            <a:r>
              <a:rPr lang="zh-CN" altLang="en-US" sz="2400" dirty="0"/>
              <a:t>：用于在</a:t>
            </a:r>
            <a:r>
              <a:rPr lang="en-US" altLang="zh-CN" sz="2400" dirty="0"/>
              <a:t>Lua</a:t>
            </a:r>
            <a:r>
              <a:rPr lang="zh-CN" altLang="en-US" sz="2400" dirty="0"/>
              <a:t>脚本中访问</a:t>
            </a:r>
            <a:r>
              <a:rPr lang="en-US" altLang="zh-CN" sz="2400" dirty="0"/>
              <a:t>Nginx</a:t>
            </a:r>
            <a:r>
              <a:rPr lang="zh-CN" altLang="en-US" sz="2400" dirty="0"/>
              <a:t>变量，调用</a:t>
            </a:r>
            <a:r>
              <a:rPr lang="en-US" altLang="zh-CN" sz="2400" dirty="0"/>
              <a:t>Nginx</a:t>
            </a:r>
            <a:r>
              <a:rPr lang="zh-CN" altLang="en-US" sz="2400" dirty="0"/>
              <a:t>提供的函数。</a:t>
            </a:r>
          </a:p>
        </p:txBody>
      </p:sp>
    </p:spTree>
    <p:extLst>
      <p:ext uri="{BB962C8B-B14F-4D97-AF65-F5344CB8AC3E}">
        <p14:creationId xmlns:p14="http://schemas.microsoft.com/office/powerpoint/2010/main" val="2673540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set_by_lua / set_by_lua_file</a:t>
            </a:r>
          </a:p>
          <a:p>
            <a:r>
              <a:rPr lang="en-US" altLang="zh-CN" dirty="0"/>
              <a:t>access_by_lua / access_by_lua_file</a:t>
            </a:r>
          </a:p>
          <a:p>
            <a:r>
              <a:rPr lang="en-US" altLang="zh-CN" dirty="0"/>
              <a:t>rewrite_by_lua / rewrite_by_lua_file</a:t>
            </a:r>
          </a:p>
          <a:p>
            <a:r>
              <a:rPr lang="en-US" altLang="zh-CN" dirty="0"/>
              <a:t>content_by_lua / content_by_lua_file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03708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set_by_lua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98" y="1844824"/>
            <a:ext cx="6676676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9698" y="4581128"/>
            <a:ext cx="704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</a:t>
            </a:r>
            <a:r>
              <a:rPr lang="en-US" altLang="zh-CN" dirty="0" smtClean="0"/>
              <a:t>://ip:8083/adder?a=100&amp;b=100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9698" y="5373216"/>
            <a:ext cx="6104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 和</a:t>
            </a:r>
            <a:r>
              <a:rPr lang="en-US" altLang="zh-CN" sz="2000" dirty="0"/>
              <a:t>set</a:t>
            </a:r>
            <a:r>
              <a:rPr lang="zh-CN" altLang="en-US" sz="2000" dirty="0"/>
              <a:t>指令一样用于设置</a:t>
            </a:r>
            <a:r>
              <a:rPr lang="en-US" altLang="zh-CN" sz="2000" dirty="0"/>
              <a:t>Nginx</a:t>
            </a:r>
            <a:r>
              <a:rPr lang="zh-CN" altLang="en-US" sz="2000" dirty="0"/>
              <a:t>变量并且在</a:t>
            </a:r>
            <a:r>
              <a:rPr lang="en-US" altLang="zh-CN" sz="2000" dirty="0"/>
              <a:t>rewrite</a:t>
            </a:r>
            <a:r>
              <a:rPr lang="zh-CN" altLang="en-US" sz="2000" dirty="0"/>
              <a:t>阶段执行，只不过这个变量是由</a:t>
            </a:r>
            <a:r>
              <a:rPr lang="en-US" altLang="zh-CN" sz="2000" dirty="0"/>
              <a:t>lua</a:t>
            </a:r>
            <a:r>
              <a:rPr lang="zh-CN" altLang="en-US" sz="2000" dirty="0"/>
              <a:t>脚本计算并返回的</a:t>
            </a:r>
          </a:p>
        </p:txBody>
      </p:sp>
    </p:spTree>
    <p:extLst>
      <p:ext uri="{BB962C8B-B14F-4D97-AF65-F5344CB8AC3E}">
        <p14:creationId xmlns:p14="http://schemas.microsoft.com/office/powerpoint/2010/main" val="195083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access_by_lua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988840"/>
            <a:ext cx="8322403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3" y="4725144"/>
            <a:ext cx="525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</a:t>
            </a:r>
            <a:r>
              <a:rPr lang="en-US" altLang="zh-CN" dirty="0" smtClean="0"/>
              <a:t>://ip:8083/auth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3" y="5517232"/>
            <a:ext cx="6912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运行在</a:t>
            </a:r>
            <a:r>
              <a:rPr lang="en-US" altLang="zh-CN" dirty="0"/>
              <a:t>access</a:t>
            </a:r>
            <a:r>
              <a:rPr lang="zh-CN" altLang="en-US" dirty="0"/>
              <a:t>阶段，用于访问控制。</a:t>
            </a:r>
            <a:r>
              <a:rPr lang="en-US" altLang="zh-CN" dirty="0"/>
              <a:t>Nginx</a:t>
            </a:r>
            <a:r>
              <a:rPr lang="zh-CN" altLang="en-US" dirty="0"/>
              <a:t>原生的</a:t>
            </a:r>
            <a:r>
              <a:rPr lang="en-US" altLang="zh-CN" dirty="0"/>
              <a:t>allow</a:t>
            </a:r>
            <a:r>
              <a:rPr lang="zh-CN" altLang="en-US" dirty="0"/>
              <a:t>和</a:t>
            </a:r>
            <a:r>
              <a:rPr lang="en-US" altLang="zh-CN" dirty="0"/>
              <a:t>deny</a:t>
            </a:r>
            <a:r>
              <a:rPr lang="zh-CN" altLang="en-US" dirty="0"/>
              <a:t>是基于</a:t>
            </a:r>
            <a:r>
              <a:rPr lang="en-US" altLang="zh-CN" dirty="0"/>
              <a:t>ip</a:t>
            </a:r>
            <a:r>
              <a:rPr lang="zh-CN" altLang="en-US" dirty="0"/>
              <a:t>的，通过</a:t>
            </a:r>
            <a:r>
              <a:rPr lang="en-US" altLang="zh-CN" dirty="0"/>
              <a:t>access_by_lua</a:t>
            </a:r>
            <a:r>
              <a:rPr lang="zh-CN" altLang="en-US" dirty="0"/>
              <a:t>能完成复杂的访问控制，比如，访问数据库进行用户名、密码验证等</a:t>
            </a:r>
          </a:p>
        </p:txBody>
      </p:sp>
    </p:spTree>
    <p:extLst>
      <p:ext uri="{BB962C8B-B14F-4D97-AF65-F5344CB8AC3E}">
        <p14:creationId xmlns:p14="http://schemas.microsoft.com/office/powerpoint/2010/main" val="36163615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rewrite_by_lua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1"/>
            <a:ext cx="6696744" cy="2084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4653136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</a:t>
            </a:r>
            <a:r>
              <a:rPr lang="en-US" altLang="zh-CN" dirty="0" smtClean="0"/>
              <a:t>://ip:8083/rew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5517232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实现</a:t>
            </a:r>
            <a:r>
              <a:rPr lang="en-US" altLang="zh-CN" dirty="0"/>
              <a:t>url</a:t>
            </a:r>
            <a:r>
              <a:rPr lang="zh-CN" altLang="en-US" dirty="0"/>
              <a:t>重写，在</a:t>
            </a:r>
            <a:r>
              <a:rPr lang="en-US" altLang="zh-CN" dirty="0"/>
              <a:t>rewrite</a:t>
            </a:r>
            <a:r>
              <a:rPr lang="zh-CN" altLang="en-US" dirty="0"/>
              <a:t>阶段执行</a:t>
            </a:r>
          </a:p>
        </p:txBody>
      </p:sp>
    </p:spTree>
    <p:extLst>
      <p:ext uri="{BB962C8B-B14F-4D97-AF65-F5344CB8AC3E}">
        <p14:creationId xmlns:p14="http://schemas.microsoft.com/office/powerpoint/2010/main" val="805324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52897"/>
            <a:ext cx="2438400" cy="2428875"/>
          </a:xfrm>
        </p:spPr>
      </p:pic>
      <p:sp>
        <p:nvSpPr>
          <p:cNvPr id="6" name="矩形 5"/>
          <p:cNvSpPr/>
          <p:nvPr/>
        </p:nvSpPr>
        <p:spPr>
          <a:xfrm>
            <a:off x="4427984" y="2397012"/>
            <a:ext cx="2592288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噜啊</a:t>
            </a:r>
            <a:endParaRPr lang="zh-CN" altLang="en-US" sz="88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1376" y="4581128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Lua</a:t>
            </a:r>
            <a:r>
              <a:rPr lang="zh-CN" altLang="en-US" sz="2400" dirty="0" smtClean="0"/>
              <a:t>是一种脚本编程语言，于</a:t>
            </a:r>
            <a:r>
              <a:rPr lang="en-US" altLang="zh-CN" sz="2400" dirty="0" smtClean="0"/>
              <a:t>1994</a:t>
            </a:r>
            <a:r>
              <a:rPr lang="zh-CN" altLang="en-US" sz="2400" dirty="0" smtClean="0"/>
              <a:t>年，由巴西里约热内卢天主教大学的研究人员设计开发，“</a:t>
            </a:r>
            <a:r>
              <a:rPr lang="en-US" altLang="zh-CN" sz="2400" dirty="0" smtClean="0"/>
              <a:t>Lua”</a:t>
            </a:r>
            <a:r>
              <a:rPr lang="zh-CN" altLang="en-US" sz="2400" dirty="0" smtClean="0"/>
              <a:t>这个名字是葡萄牙语单词 “月亮”。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836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content_by_lua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5184576" cy="2842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3608" y="580526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content</a:t>
            </a:r>
            <a:r>
              <a:rPr lang="zh-CN" altLang="en-US" dirty="0"/>
              <a:t>阶段执行，生成</a:t>
            </a:r>
            <a:r>
              <a:rPr lang="en-US" altLang="zh-CN" dirty="0"/>
              <a:t>http</a:t>
            </a:r>
            <a:r>
              <a:rPr lang="zh-CN" altLang="en-US" dirty="0"/>
              <a:t>响应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515719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</a:t>
            </a:r>
            <a:r>
              <a:rPr lang="en-US" altLang="zh-CN" dirty="0" smtClean="0"/>
              <a:t>://ip:8083/hello1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697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例子：抵御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攻击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7"/>
            <a:ext cx="5760640" cy="34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5589240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curl --data "a=1&amp;a=11&amp;b=d" </a:t>
            </a:r>
            <a:r>
              <a:rPr lang="en-US" altLang="zh-CN" dirty="0">
                <a:hlinkClick r:id="rId4"/>
              </a:rPr>
              <a:t>http</a:t>
            </a:r>
            <a:r>
              <a:rPr lang="en-US" altLang="zh-CN" dirty="0" smtClean="0">
                <a:hlinkClick r:id="rId4"/>
              </a:rPr>
              <a:t>://ip</a:t>
            </a:r>
            <a:endParaRPr lang="en-US" altLang="zh-CN" dirty="0" smtClean="0"/>
          </a:p>
          <a:p>
            <a:r>
              <a:rPr lang="en-US" altLang="zh-CN" dirty="0" smtClean="0"/>
              <a:t>:8083/limit/1.html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638132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302 or 405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7813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例子：配合</a:t>
            </a:r>
            <a:r>
              <a:rPr lang="en-US" altLang="zh-CN" dirty="0" smtClean="0"/>
              <a:t>memcached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7649811" cy="1215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342900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require('Memcached')</a:t>
            </a:r>
            <a:endParaRPr lang="zh-CN" alt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49080"/>
            <a:ext cx="5688632" cy="235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下箭头 4"/>
          <p:cNvSpPr/>
          <p:nvPr/>
        </p:nvSpPr>
        <p:spPr>
          <a:xfrm>
            <a:off x="1547664" y="3798332"/>
            <a:ext cx="216024" cy="350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869160"/>
            <a:ext cx="274320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下箭头 8"/>
          <p:cNvSpPr/>
          <p:nvPr/>
        </p:nvSpPr>
        <p:spPr>
          <a:xfrm>
            <a:off x="1547664" y="4446404"/>
            <a:ext cx="216024" cy="350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51920" y="479715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Module </a:t>
            </a:r>
            <a:r>
              <a:rPr lang="en-US" altLang="zh-CN" dirty="0" smtClean="0"/>
              <a:t>&amp;  </a:t>
            </a:r>
            <a:r>
              <a:rPr lang="en-US" altLang="zh-CN" dirty="0"/>
              <a:t>require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23928" y="5302949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Memcached</a:t>
            </a:r>
            <a:r>
              <a:rPr lang="zh-CN" altLang="en-US" dirty="0" smtClean="0"/>
              <a:t>模块引用了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动态编译库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23928" y="6212185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（有备注）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04430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例子：</a:t>
            </a:r>
            <a:r>
              <a:rPr lang="en-US" altLang="zh-CN" dirty="0" smtClean="0"/>
              <a:t>ip</a:t>
            </a:r>
            <a:r>
              <a:rPr lang="zh-CN" altLang="en-US" dirty="0" smtClean="0"/>
              <a:t>控制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05050"/>
            <a:ext cx="7016159" cy="1700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14893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例子：与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简单的</a:t>
            </a:r>
            <a:r>
              <a:rPr lang="en-US" altLang="zh-CN" dirty="0" smtClean="0"/>
              <a:t>io</a:t>
            </a:r>
            <a:r>
              <a:rPr lang="zh-CN" altLang="en-US" dirty="0" smtClean="0"/>
              <a:t>比对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6125934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83" y="4149079"/>
            <a:ext cx="4730289" cy="22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65286" y="3286725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写入</a:t>
            </a:r>
            <a:r>
              <a:rPr lang="en-US" altLang="zh-CN" dirty="0" smtClean="0">
                <a:solidFill>
                  <a:schemeClr val="bg1"/>
                </a:solidFill>
              </a:rPr>
              <a:t>5MB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约</a:t>
            </a:r>
            <a:r>
              <a:rPr lang="en-US" altLang="zh-CN" dirty="0" smtClean="0">
                <a:solidFill>
                  <a:schemeClr val="bg1"/>
                </a:solidFill>
              </a:rPr>
              <a:t>1s-2s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07904" y="5766681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写入</a:t>
            </a:r>
            <a:r>
              <a:rPr lang="en-US" altLang="zh-CN" dirty="0" smtClean="0">
                <a:solidFill>
                  <a:schemeClr val="bg1"/>
                </a:solidFill>
              </a:rPr>
              <a:t>5MB</a:t>
            </a:r>
            <a:r>
              <a:rPr lang="zh-CN" altLang="en-US" dirty="0" smtClean="0">
                <a:solidFill>
                  <a:schemeClr val="bg1"/>
                </a:solidFill>
              </a:rPr>
              <a:t>约 </a:t>
            </a:r>
            <a:r>
              <a:rPr lang="en-US" altLang="zh-CN" dirty="0" smtClean="0">
                <a:solidFill>
                  <a:schemeClr val="bg1"/>
                </a:solidFill>
              </a:rPr>
              <a:t>10s-12s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112" y="528484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5"/>
              </a:rPr>
              <a:t>http</a:t>
            </a:r>
            <a:r>
              <a:rPr lang="en-US" altLang="zh-CN" dirty="0" smtClean="0">
                <a:hlinkClick r:id="rId5"/>
              </a:rPr>
              <a:t>://ip/xf/iotest.php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4149079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6"/>
              </a:rPr>
              <a:t>http</a:t>
            </a:r>
            <a:r>
              <a:rPr lang="en-US" altLang="zh-CN" dirty="0" smtClean="0">
                <a:hlinkClick r:id="rId6"/>
              </a:rPr>
              <a:t>://ip:8083/io_test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5695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nginx &amp; lua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76872"/>
            <a:ext cx="61926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content_by_lua '  </a:t>
            </a:r>
          </a:p>
          <a:p>
            <a:r>
              <a:rPr lang="en-US" altLang="zh-CN" sz="2400" dirty="0"/>
              <a:t>        res = ngx.location.capture("/subreq")  </a:t>
            </a:r>
          </a:p>
          <a:p>
            <a:r>
              <a:rPr lang="en-US" altLang="zh-CN" sz="2400" dirty="0"/>
              <a:t>        echo res.body  </a:t>
            </a:r>
          </a:p>
          <a:p>
            <a:r>
              <a:rPr lang="en-US" altLang="zh-CN" sz="2400" dirty="0"/>
              <a:t>    '; 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4077072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local f = assert(io.open("html/index.html","r")) 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5013176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Lua</a:t>
            </a:r>
            <a:r>
              <a:rPr lang="zh-CN" altLang="en-US" sz="2400" dirty="0"/>
              <a:t>中进行各种</a:t>
            </a:r>
            <a:r>
              <a:rPr lang="en-US" altLang="zh-CN" sz="2400" dirty="0"/>
              <a:t>IO</a:t>
            </a:r>
            <a:r>
              <a:rPr lang="zh-CN" altLang="en-US" sz="2400" dirty="0"/>
              <a:t>时，都要通过</a:t>
            </a:r>
            <a:r>
              <a:rPr lang="en-US" altLang="zh-CN" sz="2400" dirty="0"/>
              <a:t>ngx.location.capture</a:t>
            </a:r>
            <a:r>
              <a:rPr lang="zh-CN" altLang="en-US" sz="2400" dirty="0"/>
              <a:t>发送子请求委托给</a:t>
            </a:r>
            <a:r>
              <a:rPr lang="en-US" altLang="zh-CN" sz="2400" dirty="0"/>
              <a:t>Nginx</a:t>
            </a:r>
            <a:r>
              <a:rPr lang="zh-CN" altLang="en-US" sz="2400" dirty="0"/>
              <a:t>事件模型，这样可以保证</a:t>
            </a:r>
            <a:r>
              <a:rPr lang="en-US" altLang="zh-CN" sz="2400" dirty="0"/>
              <a:t>IO</a:t>
            </a:r>
            <a:r>
              <a:rPr lang="zh-CN" altLang="en-US" sz="2400" dirty="0"/>
              <a:t>是非阻塞的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2160" y="2259112"/>
            <a:ext cx="2160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location /subreq {   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    internal;  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    root html;  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} </a:t>
            </a:r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47864" y="621350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（有备注）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7044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再说 </a:t>
            </a:r>
            <a:r>
              <a:rPr lang="en-US" altLang="zh-CN" dirty="0" smtClean="0"/>
              <a:t>nginx,lua,ngx_lua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03221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nginx</a:t>
            </a:r>
            <a:endParaRPr lang="zh-CN" altLang="en-US" dirty="0"/>
          </a:p>
        </p:txBody>
      </p:sp>
      <p:sp>
        <p:nvSpPr>
          <p:cNvPr id="4" name="上箭头 3"/>
          <p:cNvSpPr/>
          <p:nvPr/>
        </p:nvSpPr>
        <p:spPr>
          <a:xfrm>
            <a:off x="1331640" y="2348880"/>
            <a:ext cx="864096" cy="19442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31640" y="170080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p22</a:t>
            </a:r>
          </a:p>
        </p:txBody>
      </p:sp>
    </p:spTree>
    <p:extLst>
      <p:ext uri="{BB962C8B-B14F-4D97-AF65-F5344CB8AC3E}">
        <p14:creationId xmlns:p14="http://schemas.microsoft.com/office/powerpoint/2010/main" val="26739513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内存开销小</a:t>
            </a:r>
          </a:p>
          <a:p>
            <a:r>
              <a:rPr lang="zh-CN" altLang="en-US" dirty="0"/>
              <a:t>运行速度快</a:t>
            </a:r>
          </a:p>
          <a:p>
            <a:r>
              <a:rPr lang="en-US" altLang="zh-CN" dirty="0"/>
              <a:t>VM</a:t>
            </a:r>
            <a:r>
              <a:rPr lang="zh-CN" altLang="en-US" dirty="0"/>
              <a:t>可中断</a:t>
            </a:r>
            <a:r>
              <a:rPr lang="en-US" altLang="zh-CN" dirty="0"/>
              <a:t>/</a:t>
            </a:r>
            <a:r>
              <a:rPr lang="zh-CN" altLang="en-US" dirty="0" smtClean="0"/>
              <a:t>重入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94137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ngx_lua</a:t>
            </a:r>
            <a:r>
              <a:rPr lang="zh-CN" altLang="en-US" dirty="0"/>
              <a:t>实现</a:t>
            </a:r>
            <a:r>
              <a:rPr lang="en-US" altLang="zh-CN" dirty="0"/>
              <a:t>Proactor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– </a:t>
            </a:r>
            <a:r>
              <a:rPr lang="zh-CN" altLang="en-US" dirty="0" smtClean="0"/>
              <a:t>业务逻辑以自然逻辑书写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	– </a:t>
            </a:r>
            <a:r>
              <a:rPr lang="zh-CN" altLang="en-US" dirty="0" smtClean="0"/>
              <a:t>自动获得高并发能力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	– </a:t>
            </a:r>
            <a:r>
              <a:rPr lang="zh-CN" altLang="en-US" dirty="0" smtClean="0"/>
              <a:t>不会</a:t>
            </a:r>
            <a:r>
              <a:rPr lang="zh-CN" altLang="en-US" dirty="0"/>
              <a:t>因</a:t>
            </a:r>
            <a:r>
              <a:rPr lang="en-US" altLang="zh-CN" dirty="0"/>
              <a:t>I/O</a:t>
            </a:r>
            <a:r>
              <a:rPr lang="zh-CN" altLang="en-US" dirty="0"/>
              <a:t>阻塞等待而浪费</a:t>
            </a:r>
            <a:r>
              <a:rPr lang="en-US" altLang="zh-CN" dirty="0"/>
              <a:t>CPU</a:t>
            </a:r>
            <a:r>
              <a:rPr lang="zh-CN" altLang="en-US" dirty="0"/>
              <a:t>资源</a:t>
            </a:r>
          </a:p>
        </p:txBody>
      </p:sp>
    </p:spTree>
    <p:extLst>
      <p:ext uri="{BB962C8B-B14F-4D97-AF65-F5344CB8AC3E}">
        <p14:creationId xmlns:p14="http://schemas.microsoft.com/office/powerpoint/2010/main" val="301055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79532">
            <a:off x="271944" y="4261691"/>
            <a:ext cx="1758213" cy="1793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小鸟引发热潮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3386">
            <a:off x="6322485" y="1145785"/>
            <a:ext cx="1986754" cy="258024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18" y="1469429"/>
            <a:ext cx="4693174" cy="4725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978717" y="5661248"/>
            <a:ext cx="48381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2011</a:t>
            </a:r>
            <a:r>
              <a:rPr lang="zh-CN" altLang="en-US" sz="54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年</a:t>
            </a:r>
            <a:r>
              <a:rPr lang="en-US" altLang="zh-CN" sz="54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6</a:t>
            </a:r>
            <a:r>
              <a:rPr lang="zh-CN" altLang="en-US" sz="54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月排名</a:t>
            </a:r>
            <a:endParaRPr lang="zh-CN" altLang="en-US" sz="5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50653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每个</a:t>
            </a:r>
            <a:r>
              <a:rPr lang="en-US" altLang="zh-CN" sz="2400" dirty="0"/>
              <a:t>worker</a:t>
            </a:r>
            <a:r>
              <a:rPr lang="zh-CN" altLang="en-US" sz="2400" dirty="0"/>
              <a:t>进程使用一个</a:t>
            </a:r>
            <a:r>
              <a:rPr lang="en-US" altLang="zh-CN" sz="2400" dirty="0"/>
              <a:t>lua vm</a:t>
            </a:r>
            <a:r>
              <a:rPr lang="zh-CN" altLang="en-US" sz="2400" dirty="0"/>
              <a:t>，工作进程内所有协程共享</a:t>
            </a:r>
            <a:r>
              <a:rPr lang="en-US" altLang="zh-CN" sz="2400" dirty="0"/>
              <a:t>vm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将</a:t>
            </a:r>
            <a:r>
              <a:rPr lang="en-US" altLang="zh-CN" sz="2400" dirty="0"/>
              <a:t>nginx i/o</a:t>
            </a:r>
            <a:r>
              <a:rPr lang="zh-CN" altLang="en-US" sz="2400" dirty="0"/>
              <a:t>原句封装后注入</a:t>
            </a:r>
            <a:r>
              <a:rPr lang="en-US" altLang="zh-CN" sz="2400" dirty="0"/>
              <a:t>lua vm</a:t>
            </a:r>
            <a:r>
              <a:rPr lang="zh-CN" altLang="en-US" sz="2400" dirty="0"/>
              <a:t>，允许</a:t>
            </a:r>
            <a:r>
              <a:rPr lang="en-US" altLang="zh-CN" sz="2400" dirty="0"/>
              <a:t>lua</a:t>
            </a:r>
            <a:r>
              <a:rPr lang="zh-CN" altLang="en-US" sz="2400" dirty="0"/>
              <a:t>代码进行访问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每个外部请求都由一个</a:t>
            </a:r>
            <a:r>
              <a:rPr lang="en-US" altLang="zh-CN" sz="2400" dirty="0"/>
              <a:t>lua</a:t>
            </a:r>
            <a:r>
              <a:rPr lang="zh-CN" altLang="en-US" sz="2400" dirty="0"/>
              <a:t>协程处理，协程之间数据隔离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lua</a:t>
            </a:r>
            <a:r>
              <a:rPr lang="zh-CN" altLang="en-US" sz="2400" dirty="0"/>
              <a:t>代码调用</a:t>
            </a:r>
            <a:r>
              <a:rPr lang="en-US" altLang="zh-CN" sz="2400" dirty="0"/>
              <a:t>i/o</a:t>
            </a:r>
            <a:r>
              <a:rPr lang="zh-CN" altLang="en-US" sz="2400" dirty="0"/>
              <a:t>操作接口时，无法立即完成，则打断相关协程的运行并保护上下文数据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i/o</a:t>
            </a:r>
            <a:r>
              <a:rPr lang="zh-CN" altLang="en-US" sz="2400" dirty="0"/>
              <a:t>操作完成时还原相关协程上下文数据并继续运行</a:t>
            </a:r>
          </a:p>
        </p:txBody>
      </p:sp>
    </p:spTree>
    <p:extLst>
      <p:ext uri="{BB962C8B-B14F-4D97-AF65-F5344CB8AC3E}">
        <p14:creationId xmlns:p14="http://schemas.microsoft.com/office/powerpoint/2010/main" val="5794852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架构演变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19156" y="3324070"/>
            <a:ext cx="1440160" cy="93610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Browser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851404" y="3324070"/>
            <a:ext cx="1440160" cy="936104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Nginx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011644" y="3324070"/>
            <a:ext cx="1440160" cy="936104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7" name="流程图: 磁盘 6"/>
          <p:cNvSpPr/>
          <p:nvPr/>
        </p:nvSpPr>
        <p:spPr>
          <a:xfrm>
            <a:off x="7231416" y="3283319"/>
            <a:ext cx="144016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35280" y="4620214"/>
            <a:ext cx="1440160" cy="432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LVS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>
            <a:off x="2059316" y="3792122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3"/>
            <a:endCxn id="6" idx="1"/>
          </p:cNvCxnSpPr>
          <p:nvPr/>
        </p:nvCxnSpPr>
        <p:spPr>
          <a:xfrm>
            <a:off x="4291564" y="379212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3"/>
          </p:cNvCxnSpPr>
          <p:nvPr/>
        </p:nvCxnSpPr>
        <p:spPr>
          <a:xfrm>
            <a:off x="6451804" y="3792122"/>
            <a:ext cx="7796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804706" y="1808820"/>
            <a:ext cx="3600400" cy="4320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Business</a:t>
            </a:r>
            <a:endParaRPr lang="zh-CN" altLang="en-US" dirty="0"/>
          </a:p>
        </p:txBody>
      </p:sp>
      <p:sp>
        <p:nvSpPr>
          <p:cNvPr id="13" name="双大括号 12"/>
          <p:cNvSpPr/>
          <p:nvPr/>
        </p:nvSpPr>
        <p:spPr>
          <a:xfrm>
            <a:off x="1441901" y="4620214"/>
            <a:ext cx="2046881" cy="43204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双大括号 13"/>
          <p:cNvSpPr/>
          <p:nvPr/>
        </p:nvSpPr>
        <p:spPr>
          <a:xfrm>
            <a:off x="2558025" y="2024844"/>
            <a:ext cx="4283585" cy="86409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19156" y="2024844"/>
            <a:ext cx="144016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Content</a:t>
            </a:r>
          </a:p>
          <a:p>
            <a:pPr algn="ctr"/>
            <a:r>
              <a:rPr lang="en-US" altLang="zh-CN" dirty="0"/>
              <a:t>CDN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845025" y="2389615"/>
            <a:ext cx="1440160" cy="432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851404" y="2821663"/>
            <a:ext cx="1433781" cy="31930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291287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taobao</a:t>
            </a:r>
            <a:r>
              <a:rPr lang="zh-CN" altLang="en-US" dirty="0" smtClean="0"/>
              <a:t>的量子统计带来的思考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01" y="1700808"/>
            <a:ext cx="3384376" cy="3948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11960" y="1916832"/>
            <a:ext cx="45365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没了分层，</a:t>
            </a:r>
            <a:r>
              <a:rPr lang="en-US" altLang="zh-CN" sz="2000" dirty="0"/>
              <a:t>web server</a:t>
            </a:r>
            <a:r>
              <a:rPr lang="zh-CN" altLang="en-US" sz="2000" dirty="0"/>
              <a:t>和业务逻辑放在一起</a:t>
            </a:r>
          </a:p>
          <a:p>
            <a:r>
              <a:rPr lang="zh-CN" altLang="en-US" sz="2000" dirty="0"/>
              <a:t>资源竞争，不好扩展</a:t>
            </a:r>
          </a:p>
          <a:p>
            <a:r>
              <a:rPr lang="en-US" altLang="zh-CN" sz="2000" dirty="0"/>
              <a:t>lua</a:t>
            </a:r>
            <a:r>
              <a:rPr lang="zh-CN" altLang="en-US" sz="2000" dirty="0"/>
              <a:t>和</a:t>
            </a:r>
            <a:r>
              <a:rPr lang="en-US" altLang="zh-CN" sz="2000" dirty="0"/>
              <a:t>nginx</a:t>
            </a:r>
            <a:r>
              <a:rPr lang="zh-CN" altLang="en-US" sz="2000" dirty="0"/>
              <a:t>中系列关联导致问题，</a:t>
            </a:r>
            <a:r>
              <a:rPr lang="en-US" altLang="zh-CN" sz="2000" dirty="0"/>
              <a:t>lua</a:t>
            </a:r>
            <a:r>
              <a:rPr lang="zh-CN" altLang="en-US" sz="2000" dirty="0"/>
              <a:t>调式的问题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580526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去</a:t>
            </a:r>
            <a:r>
              <a:rPr lang="en-US" altLang="zh-CN" dirty="0" smtClean="0"/>
              <a:t>php,</a:t>
            </a:r>
            <a:r>
              <a:rPr lang="zh-CN" altLang="en-US" dirty="0" smtClean="0"/>
              <a:t>引入</a:t>
            </a:r>
            <a:r>
              <a:rPr lang="en-US" altLang="zh-CN" dirty="0" smtClean="0"/>
              <a:t>ngx_lua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3968" y="5301208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</a:t>
            </a:r>
            <a:r>
              <a:rPr lang="zh-CN" altLang="en-US" dirty="0"/>
              <a:t>个人意见：整体体统架构不宜跨越三层架构，一些简单</a:t>
            </a:r>
            <a:r>
              <a:rPr lang="zh-CN" altLang="en-US" dirty="0" smtClean="0"/>
              <a:t>小</a:t>
            </a:r>
            <a:r>
              <a:rPr lang="zh-CN" altLang="en-US" dirty="0"/>
              <a:t>业务</a:t>
            </a:r>
            <a:r>
              <a:rPr lang="zh-CN" altLang="en-US" dirty="0" smtClean="0"/>
              <a:t>高</a:t>
            </a:r>
            <a:r>
              <a:rPr lang="zh-CN" altLang="en-US" dirty="0"/>
              <a:t>并发可以直接使用</a:t>
            </a:r>
            <a:r>
              <a:rPr lang="en-US" altLang="zh-CN" dirty="0"/>
              <a:t>lua</a:t>
            </a:r>
            <a:r>
              <a:rPr lang="zh-CN" altLang="en-US" dirty="0"/>
              <a:t>，避开</a:t>
            </a:r>
            <a:r>
              <a:rPr lang="en-US" altLang="zh-CN" dirty="0"/>
              <a:t>app</a:t>
            </a:r>
            <a:r>
              <a:rPr lang="zh-CN" altLang="en-US" dirty="0"/>
              <a:t>层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13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暴力的植入？</a:t>
            </a:r>
            <a:endParaRPr lang="en-US" altLang="zh-CN" dirty="0" smtClean="0"/>
          </a:p>
          <a:p>
            <a:r>
              <a:rPr lang="zh-CN" altLang="en-US" dirty="0" smtClean="0"/>
              <a:t>高耦合性？</a:t>
            </a:r>
            <a:endParaRPr lang="en-US" altLang="zh-CN" dirty="0" smtClean="0"/>
          </a:p>
          <a:p>
            <a:r>
              <a:rPr lang="zh-CN" altLang="en-US" dirty="0" smtClean="0"/>
              <a:t>协程调度的问题</a:t>
            </a:r>
            <a:endParaRPr lang="en-US" altLang="zh-CN" dirty="0" smtClean="0"/>
          </a:p>
          <a:p>
            <a:r>
              <a:rPr lang="en-US" altLang="zh-CN" dirty="0" smtClean="0"/>
              <a:t>Lua</a:t>
            </a:r>
            <a:r>
              <a:rPr lang="zh-CN" altLang="en-US" dirty="0" smtClean="0"/>
              <a:t>代码死循环</a:t>
            </a:r>
            <a:endParaRPr lang="en-US" altLang="zh-CN" dirty="0" smtClean="0"/>
          </a:p>
          <a:p>
            <a:r>
              <a:rPr lang="en-US" altLang="zh-CN" dirty="0" smtClean="0"/>
              <a:t>i/o</a:t>
            </a:r>
            <a:r>
              <a:rPr lang="zh-CN" altLang="en-US" dirty="0" smtClean="0"/>
              <a:t>操作受限于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r>
              <a:rPr lang="zh-CN" altLang="en-US" dirty="0" smtClean="0"/>
              <a:t>调式功能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9598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参考和摘录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淘宝的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《</a:t>
            </a:r>
            <a:r>
              <a:rPr lang="zh-CN" altLang="en-US" dirty="0"/>
              <a:t>打造安全易运维的高性能</a:t>
            </a:r>
            <a:r>
              <a:rPr lang="en-US" altLang="zh-CN" dirty="0"/>
              <a:t>web</a:t>
            </a:r>
            <a:r>
              <a:rPr lang="zh-CN" altLang="en-US" dirty="0"/>
              <a:t>平台</a:t>
            </a:r>
            <a:r>
              <a:rPr lang="en-US" altLang="zh-CN" dirty="0" smtClean="0"/>
              <a:t>》</a:t>
            </a:r>
          </a:p>
          <a:p>
            <a:r>
              <a:rPr lang="en-US" altLang="zh-CN" dirty="0"/>
              <a:t>http://</a:t>
            </a:r>
            <a:r>
              <a:rPr lang="en-US" altLang="zh-CN" dirty="0" smtClean="0"/>
              <a:t>lych.yo2.cn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《</a:t>
            </a:r>
            <a:r>
              <a:rPr lang="zh-CN" altLang="en-US" dirty="0" smtClean="0"/>
              <a:t>走近</a:t>
            </a:r>
            <a:r>
              <a:rPr lang="en-US" altLang="zh-CN" dirty="0" smtClean="0"/>
              <a:t>lua》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2264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与一般脚本语言如 </a:t>
            </a:r>
            <a:r>
              <a:rPr lang="en-US" altLang="zh-CN" sz="2400" dirty="0" smtClean="0"/>
              <a:t>PHP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Perl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JavaScript </a:t>
            </a:r>
            <a:r>
              <a:rPr lang="zh-CN" altLang="en-US" sz="2400" dirty="0" smtClean="0"/>
              <a:t>等不同，</a:t>
            </a:r>
            <a:r>
              <a:rPr lang="en-US" altLang="zh-CN" sz="2400" dirty="0" smtClean="0"/>
              <a:t>Lua</a:t>
            </a:r>
            <a:r>
              <a:rPr lang="zh-CN" altLang="en-US" sz="2400" dirty="0" smtClean="0"/>
              <a:t>被称为是一种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嵌入式</a:t>
            </a:r>
            <a:r>
              <a:rPr lang="zh-CN" altLang="en-US" sz="2400" dirty="0" smtClean="0"/>
              <a:t>脚本语言，</a:t>
            </a:r>
            <a:r>
              <a:rPr lang="en-US" altLang="zh-CN" sz="2400" dirty="0" smtClean="0"/>
              <a:t>Lua</a:t>
            </a:r>
            <a:r>
              <a:rPr lang="zh-CN" altLang="en-US" sz="2400" dirty="0" smtClean="0"/>
              <a:t>最著名的应用是在暴雪公司的网络游戏 </a:t>
            </a:r>
            <a:r>
              <a:rPr lang="zh-CN" altLang="en-US" sz="2400" b="1" dirty="0" smtClean="0"/>
              <a:t>魔兽世界 </a:t>
            </a:r>
            <a:r>
              <a:rPr lang="zh-CN" altLang="en-US" sz="2400" dirty="0" smtClean="0"/>
              <a:t>和网易的</a:t>
            </a:r>
            <a:r>
              <a:rPr lang="zh-CN" altLang="en-US" sz="2400" b="1" dirty="0" smtClean="0"/>
              <a:t>大话西游</a:t>
            </a:r>
            <a:r>
              <a:rPr lang="zh-CN" altLang="en-US" sz="2400" dirty="0" smtClean="0"/>
              <a:t>中。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Lua</a:t>
            </a:r>
            <a:r>
              <a:rPr lang="zh-CN" altLang="en-US" sz="2400" dirty="0" smtClean="0"/>
              <a:t>最引人注目的特点：</a:t>
            </a:r>
          </a:p>
          <a:p>
            <a:r>
              <a:rPr lang="zh-CN" altLang="en-US" sz="2400" b="1" dirty="0" smtClean="0"/>
              <a:t>极小</a:t>
            </a:r>
            <a:r>
              <a:rPr lang="zh-CN" altLang="en-US" sz="2400" dirty="0" smtClean="0"/>
              <a:t>的体积和</a:t>
            </a:r>
            <a:r>
              <a:rPr lang="zh-CN" altLang="en-US" sz="2400" b="1" dirty="0" smtClean="0"/>
              <a:t>简单</a:t>
            </a:r>
            <a:r>
              <a:rPr lang="zh-CN" altLang="en-US" sz="2400" dirty="0" smtClean="0"/>
              <a:t>的语法提供相对全面的功能。</a:t>
            </a:r>
          </a:p>
          <a:p>
            <a:r>
              <a:rPr lang="zh-CN" altLang="en-US" sz="2400" b="1" dirty="0" smtClean="0"/>
              <a:t>简洁</a:t>
            </a:r>
            <a:r>
              <a:rPr lang="zh-CN" altLang="en-US" sz="2400" dirty="0" smtClean="0"/>
              <a:t> 的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实现与宿主语言最</a:t>
            </a:r>
            <a:r>
              <a:rPr lang="zh-CN" altLang="en-US" sz="2400" b="1" dirty="0" smtClean="0"/>
              <a:t>方便</a:t>
            </a:r>
            <a:r>
              <a:rPr lang="zh-CN" altLang="en-US" sz="2400" dirty="0" smtClean="0"/>
              <a:t> 的接口。</a:t>
            </a:r>
          </a:p>
          <a:p>
            <a:r>
              <a:rPr lang="zh-CN" altLang="en-US" sz="2400" dirty="0" smtClean="0"/>
              <a:t>与</a:t>
            </a:r>
            <a:r>
              <a:rPr lang="zh-CN" altLang="en-US" sz="2400" b="1" dirty="0" smtClean="0"/>
              <a:t>平台无关 </a:t>
            </a:r>
            <a:r>
              <a:rPr lang="zh-CN" altLang="en-US" sz="2400" dirty="0" smtClean="0"/>
              <a:t>几乎运行于所有的系统。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347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所谓的“嵌入式”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lua</a:t>
            </a:r>
            <a:r>
              <a:rPr lang="zh-CN" altLang="en-US" sz="2400" dirty="0" smtClean="0"/>
              <a:t>可以独立进行编程，但这</a:t>
            </a:r>
            <a:r>
              <a:rPr lang="zh-CN" altLang="en-US" sz="2400" b="1" dirty="0" smtClean="0"/>
              <a:t>不是主要</a:t>
            </a:r>
            <a:r>
              <a:rPr lang="zh-CN" altLang="en-US" sz="2400" dirty="0" smtClean="0"/>
              <a:t>的使用方式。</a:t>
            </a:r>
            <a:r>
              <a:rPr lang="en-US" altLang="zh-CN" sz="2400" dirty="0" smtClean="0"/>
              <a:t>Lua</a:t>
            </a:r>
            <a:r>
              <a:rPr lang="zh-CN" altLang="en-US" sz="2400" dirty="0" smtClean="0"/>
              <a:t>虽然有动态、灵活的语法提供强大的功能，但并不像 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Python </a:t>
            </a:r>
            <a:r>
              <a:rPr lang="zh-CN" altLang="en-US" sz="2400" dirty="0" smtClean="0"/>
              <a:t>等一样有一个完善的库，这不是缺陷，而是和其定位有关。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“嵌入式”，</a:t>
            </a:r>
            <a:r>
              <a:rPr lang="en-US" altLang="zh-CN" sz="2400" dirty="0" smtClean="0"/>
              <a:t>lua</a:t>
            </a:r>
            <a:r>
              <a:rPr lang="zh-CN" altLang="en-US" sz="2400" dirty="0" smtClean="0"/>
              <a:t>作为一个库，嵌入到其他大型语言（称之为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宿主语言</a:t>
            </a:r>
            <a:r>
              <a:rPr lang="zh-CN" altLang="en-US" sz="2400" dirty="0" smtClean="0"/>
              <a:t> ）的应用程序之中，为应用程序提供参数配置或逻辑描述等功能，带来前所未有的灵活性。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129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的经典使用方式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755576" y="3140968"/>
            <a:ext cx="2736304" cy="2592288"/>
          </a:xfrm>
          <a:prstGeom prst="ellips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宿主语言</a:t>
            </a:r>
            <a:endParaRPr lang="zh-CN" altLang="en-US" sz="28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椭圆 3"/>
          <p:cNvSpPr/>
          <p:nvPr/>
        </p:nvSpPr>
        <p:spPr>
          <a:xfrm>
            <a:off x="2767435" y="4879746"/>
            <a:ext cx="720080" cy="72008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436096" y="3063337"/>
            <a:ext cx="2810903" cy="274755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5556" y="2132856"/>
            <a:ext cx="3096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lua</a:t>
            </a:r>
            <a:r>
              <a:rPr lang="zh-CN" altLang="en-US" sz="2400" dirty="0" smtClean="0"/>
              <a:t>作为</a:t>
            </a:r>
            <a:r>
              <a:rPr lang="zh-CN" altLang="en-US" sz="2400" b="1" dirty="0" smtClean="0"/>
              <a:t>配置文件</a:t>
            </a:r>
            <a:r>
              <a:rPr lang="zh-CN" altLang="en-US" sz="2400" dirty="0" smtClean="0"/>
              <a:t>，为宿主语言提供参数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436096" y="2060848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宿主语言为底层库，</a:t>
            </a:r>
            <a:r>
              <a:rPr lang="en-US" altLang="zh-CN" sz="2400" dirty="0" smtClean="0"/>
              <a:t>lua</a:t>
            </a:r>
            <a:r>
              <a:rPr lang="zh-CN" altLang="en-US" sz="2400" dirty="0" smtClean="0"/>
              <a:t>作为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逻辑处理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5648264" y="3643625"/>
            <a:ext cx="2064879" cy="195620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宿主语言</a:t>
            </a:r>
            <a:endParaRPr lang="zh-CN" altLang="en-US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88224" y="318335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lua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43808" y="500895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lua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9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工作流程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314911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771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2103</Words>
  <Application>Microsoft Office PowerPoint</Application>
  <PresentationFormat>全屏显示(4:3)</PresentationFormat>
  <Paragraphs>341</Paragraphs>
  <Slides>54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54</vt:i4>
      </vt:variant>
    </vt:vector>
  </HeadingPairs>
  <TitlesOfParts>
    <vt:vector size="56" baseType="lpstr">
      <vt:lpstr>Office 主题​​</vt:lpstr>
      <vt:lpstr>自定义设计方案</vt:lpstr>
      <vt:lpstr>PowerPoint 演示文稿</vt:lpstr>
      <vt:lpstr>大纲</vt:lpstr>
      <vt:lpstr>PowerPoint 演示文稿</vt:lpstr>
      <vt:lpstr>什么是lua</vt:lpstr>
      <vt:lpstr>小鸟引发热潮</vt:lpstr>
      <vt:lpstr>lua的特点</vt:lpstr>
      <vt:lpstr>所谓的“嵌入式”</vt:lpstr>
      <vt:lpstr>lua的经典使用方式</vt:lpstr>
      <vt:lpstr>工作流程</vt:lpstr>
      <vt:lpstr>Lua与宿主语言的交互方式</vt:lpstr>
      <vt:lpstr>Lua与C宿主的交互~1</vt:lpstr>
      <vt:lpstr>更深入的交互</vt:lpstr>
      <vt:lpstr>堆栈机的原理实现</vt:lpstr>
      <vt:lpstr>通过堆栈的交互</vt:lpstr>
      <vt:lpstr>Lua虚拟机的堆栈</vt:lpstr>
      <vt:lpstr>Lua与C宿主的交互~2</vt:lpstr>
      <vt:lpstr>结果分析</vt:lpstr>
      <vt:lpstr>基本类型</vt:lpstr>
      <vt:lpstr>table</vt:lpstr>
      <vt:lpstr>关于闭包</vt:lpstr>
      <vt:lpstr>PowerPoint 演示文稿</vt:lpstr>
      <vt:lpstr>08年我们的框架</vt:lpstr>
      <vt:lpstr>目前我们的架构</vt:lpstr>
      <vt:lpstr>得到的收益</vt:lpstr>
      <vt:lpstr>PowerPoint 演示文稿</vt:lpstr>
      <vt:lpstr>Nginx进程模式</vt:lpstr>
      <vt:lpstr>Nginx处理Http请求的过程</vt:lpstr>
      <vt:lpstr>Nginx处理Http请求的过程</vt:lpstr>
      <vt:lpstr>Nginx处理Http请求的过程</vt:lpstr>
      <vt:lpstr>子请求(subrequest)</vt:lpstr>
      <vt:lpstr>协程</vt:lpstr>
      <vt:lpstr>协程(简单的说)</vt:lpstr>
      <vt:lpstr>PowerPoint 演示文稿</vt:lpstr>
      <vt:lpstr>Ngx_lua安装</vt:lpstr>
      <vt:lpstr>ngx_lua的用法</vt:lpstr>
      <vt:lpstr>配置指令</vt:lpstr>
      <vt:lpstr>set_by_lua</vt:lpstr>
      <vt:lpstr>access_by_lua</vt:lpstr>
      <vt:lpstr>rewrite_by_lua</vt:lpstr>
      <vt:lpstr>content_by_lua</vt:lpstr>
      <vt:lpstr>例子：抵御hash攻击</vt:lpstr>
      <vt:lpstr>例子：配合memcached</vt:lpstr>
      <vt:lpstr>例子：ip控制</vt:lpstr>
      <vt:lpstr>例子：与php简单的io比对</vt:lpstr>
      <vt:lpstr>io：nginx &amp; lua</vt:lpstr>
      <vt:lpstr>再说 nginx,lua,ngx_lua</vt:lpstr>
      <vt:lpstr>why nginx</vt:lpstr>
      <vt:lpstr>why lua</vt:lpstr>
      <vt:lpstr>原理</vt:lpstr>
      <vt:lpstr>原理</vt:lpstr>
      <vt:lpstr>架构演变</vt:lpstr>
      <vt:lpstr>taobao的量子统计带来的思考</vt:lpstr>
      <vt:lpstr>思考</vt:lpstr>
      <vt:lpstr>参考和摘录</vt:lpstr>
    </vt:vector>
  </TitlesOfParts>
  <Company>番茄花园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番茄花园</dc:creator>
  <cp:lastModifiedBy>番茄花园</cp:lastModifiedBy>
  <cp:revision>44</cp:revision>
  <dcterms:created xsi:type="dcterms:W3CDTF">2012-03-01T08:34:50Z</dcterms:created>
  <dcterms:modified xsi:type="dcterms:W3CDTF">2012-03-19T08:22:06Z</dcterms:modified>
</cp:coreProperties>
</file>