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58" r:id="rId2"/>
  </p:sldMasterIdLst>
  <p:notesMasterIdLst>
    <p:notesMasterId r:id="rId54"/>
  </p:notesMasterIdLst>
  <p:sldIdLst>
    <p:sldId id="256" r:id="rId3"/>
    <p:sldId id="257" r:id="rId4"/>
    <p:sldId id="268" r:id="rId5"/>
    <p:sldId id="269" r:id="rId6"/>
    <p:sldId id="273" r:id="rId7"/>
    <p:sldId id="270" r:id="rId8"/>
    <p:sldId id="271" r:id="rId9"/>
    <p:sldId id="296" r:id="rId10"/>
    <p:sldId id="267" r:id="rId11"/>
    <p:sldId id="264" r:id="rId12"/>
    <p:sldId id="265" r:id="rId13"/>
    <p:sldId id="266" r:id="rId14"/>
    <p:sldId id="284" r:id="rId15"/>
    <p:sldId id="285" r:id="rId16"/>
    <p:sldId id="294" r:id="rId17"/>
    <p:sldId id="275" r:id="rId18"/>
    <p:sldId id="274" r:id="rId19"/>
    <p:sldId id="295" r:id="rId20"/>
    <p:sldId id="277" r:id="rId21"/>
    <p:sldId id="278" r:id="rId22"/>
    <p:sldId id="282" r:id="rId23"/>
    <p:sldId id="286" r:id="rId24"/>
    <p:sldId id="287" r:id="rId25"/>
    <p:sldId id="289" r:id="rId26"/>
    <p:sldId id="290" r:id="rId27"/>
    <p:sldId id="291" r:id="rId28"/>
    <p:sldId id="288" r:id="rId29"/>
    <p:sldId id="283" r:id="rId30"/>
    <p:sldId id="297" r:id="rId31"/>
    <p:sldId id="299" r:id="rId32"/>
    <p:sldId id="298" r:id="rId33"/>
    <p:sldId id="292" r:id="rId34"/>
    <p:sldId id="302" r:id="rId35"/>
    <p:sldId id="318" r:id="rId36"/>
    <p:sldId id="312" r:id="rId37"/>
    <p:sldId id="313" r:id="rId38"/>
    <p:sldId id="315" r:id="rId39"/>
    <p:sldId id="314" r:id="rId40"/>
    <p:sldId id="317" r:id="rId41"/>
    <p:sldId id="304" r:id="rId42"/>
    <p:sldId id="305" r:id="rId43"/>
    <p:sldId id="306" r:id="rId44"/>
    <p:sldId id="307" r:id="rId45"/>
    <p:sldId id="308" r:id="rId46"/>
    <p:sldId id="310" r:id="rId47"/>
    <p:sldId id="320" r:id="rId48"/>
    <p:sldId id="311" r:id="rId49"/>
    <p:sldId id="300" r:id="rId50"/>
    <p:sldId id="319" r:id="rId51"/>
    <p:sldId id="303" r:id="rId52"/>
    <p:sldId id="301"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5791" autoAdjust="0"/>
  </p:normalViewPr>
  <p:slideViewPr>
    <p:cSldViewPr>
      <p:cViewPr varScale="1">
        <p:scale>
          <a:sx n="83" d="100"/>
          <a:sy n="83" d="100"/>
        </p:scale>
        <p:origin x="123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ableStyles" Target="tableStyle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p:cNvSpPr>
            <a:spLocks noGrp="1"/>
          </p:cNvSpPr>
          <p:nvPr>
            <p:ph type="hdr" sz="quarter"/>
          </p:nvPr>
        </p:nvSpPr>
        <p:spPr>
          <a:xfrm>
            <a:off x="0" y="0"/>
            <a:ext cx="2971800" cy="457200"/>
          </a:xfrm>
          <a:prstGeom prst="rect">
            <a:avLst/>
          </a:prstGeom>
        </p:spPr>
        <p:txBody>
          <a:bodyPr vert="horz" rtlCol="0"/>
          <a:lstStyle>
            <a:lvl1pPr algn="l" latinLnBrk="0">
              <a:defRPr lang="zh-CN" sz="1200"/>
            </a:lvl1pPr>
          </a:lstStyle>
          <a:p>
            <a:endParaRPr lang="zh-CN"/>
          </a:p>
        </p:txBody>
      </p:sp>
      <p:sp>
        <p:nvSpPr>
          <p:cNvPr id="3" name="Rectangle 2"/>
          <p:cNvSpPr>
            <a:spLocks noGrp="1"/>
          </p:cNvSpPr>
          <p:nvPr>
            <p:ph type="dt" idx="1"/>
          </p:nvPr>
        </p:nvSpPr>
        <p:spPr>
          <a:xfrm>
            <a:off x="3884613" y="0"/>
            <a:ext cx="2971800" cy="457200"/>
          </a:xfrm>
          <a:prstGeom prst="rect">
            <a:avLst/>
          </a:prstGeom>
        </p:spPr>
        <p:txBody>
          <a:bodyPr vert="horz" rtlCol="0"/>
          <a:lstStyle>
            <a:lvl1pPr algn="r" latinLnBrk="0">
              <a:defRPr lang="zh-CN" sz="1200"/>
            </a:lvl1pPr>
          </a:lstStyle>
          <a:p>
            <a:fld id="{3842907C-D0AA-4C58-9F94-58B40AD65B29}" type="datetimeFigureOut">
              <a:pPr/>
              <a:t>2014/2/26</a:t>
            </a:fld>
            <a:endParaRPr lang="zh-CN"/>
          </a:p>
        </p:txBody>
      </p:sp>
      <p:sp>
        <p:nvSpPr>
          <p:cNvPr id="4" name="Rectangl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zh-CN"/>
          </a:p>
        </p:txBody>
      </p:sp>
      <p:sp>
        <p:nvSpPr>
          <p:cNvPr id="5" name="Rectangle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Rectangle 5"/>
          <p:cNvSpPr>
            <a:spLocks noGrp="1"/>
          </p:cNvSpPr>
          <p:nvPr>
            <p:ph type="ftr" sz="quarter" idx="4"/>
          </p:nvPr>
        </p:nvSpPr>
        <p:spPr>
          <a:xfrm>
            <a:off x="0" y="8685213"/>
            <a:ext cx="2971800" cy="457200"/>
          </a:xfrm>
          <a:prstGeom prst="rect">
            <a:avLst/>
          </a:prstGeom>
        </p:spPr>
        <p:txBody>
          <a:bodyPr vert="horz" rtlCol="0" anchor="b"/>
          <a:lstStyle>
            <a:lvl1pPr algn="l" latinLnBrk="0">
              <a:defRPr lang="zh-CN" sz="1200"/>
            </a:lvl1pPr>
          </a:lstStyle>
          <a:p>
            <a:endParaRPr lang="zh-CN"/>
          </a:p>
        </p:txBody>
      </p:sp>
      <p:sp>
        <p:nvSpPr>
          <p:cNvPr id="7" name="Rectangle 6"/>
          <p:cNvSpPr>
            <a:spLocks noGrp="1"/>
          </p:cNvSpPr>
          <p:nvPr>
            <p:ph type="sldNum" sz="quarter" idx="5"/>
          </p:nvPr>
        </p:nvSpPr>
        <p:spPr>
          <a:xfrm>
            <a:off x="3884613" y="8685213"/>
            <a:ext cx="2971800" cy="457200"/>
          </a:xfrm>
          <a:prstGeom prst="rect">
            <a:avLst/>
          </a:prstGeom>
        </p:spPr>
        <p:txBody>
          <a:bodyPr vert="horz" rtlCol="0" anchor="b"/>
          <a:lstStyle>
            <a:lvl1pPr algn="r" latinLnBrk="0">
              <a:defRPr lang="zh-CN" sz="1200"/>
            </a:lvl1pPr>
          </a:lstStyle>
          <a:p>
            <a:fld id="{1D76769E-C829-4283-B80E-CB90D995C291}" type="slidenum">
              <a:pPr/>
              <a:t>‹#›</a:t>
            </a:fld>
            <a:endParaRPr lang="zh-CN"/>
          </a:p>
        </p:txBody>
      </p:sp>
    </p:spTree>
    <p:extLst>
      <p:ext uri="{BB962C8B-B14F-4D97-AF65-F5344CB8AC3E}">
        <p14:creationId xmlns:p14="http://schemas.microsoft.com/office/powerpoint/2010/main" val="2289243647"/>
      </p:ext>
    </p:extLst>
  </p:cSld>
  <p:clrMap bg1="lt1" tx1="dk1" bg2="lt2" tx2="dk2" accent1="accent1" accent2="accent2" accent3="accent3" accent4="accent4" accent5="accent5" accent6="accent6" hlink="hlink" folHlink="folHlink"/>
  <p:notesStyle>
    <a:lvl1pPr marL="0" algn="l" rtl="0" latinLnBrk="0">
      <a:defRPr lang="zh-CN" sz="1200" kern="1200">
        <a:solidFill>
          <a:schemeClr val="tx1"/>
        </a:solidFill>
        <a:latin typeface="+mn-lt"/>
        <a:ea typeface="+mn-ea"/>
        <a:cs typeface="+mn-cs"/>
      </a:defRPr>
    </a:lvl1pPr>
    <a:lvl2pPr marL="457200" algn="l" rtl="0">
      <a:defRPr lang="zh-CN" sz="1200" kern="1200">
        <a:solidFill>
          <a:schemeClr val="tx1"/>
        </a:solidFill>
        <a:latin typeface="+mn-lt"/>
        <a:ea typeface="+mn-ea"/>
        <a:cs typeface="+mn-cs"/>
      </a:defRPr>
    </a:lvl2pPr>
    <a:lvl3pPr marL="914400" algn="l" rtl="0">
      <a:defRPr lang="zh-CN" sz="1200" kern="1200">
        <a:solidFill>
          <a:schemeClr val="tx1"/>
        </a:solidFill>
        <a:latin typeface="+mn-lt"/>
        <a:ea typeface="+mn-ea"/>
        <a:cs typeface="+mn-cs"/>
      </a:defRPr>
    </a:lvl3pPr>
    <a:lvl4pPr marL="1371600" algn="l" rtl="0">
      <a:defRPr lang="zh-CN" sz="1200" kern="1200">
        <a:solidFill>
          <a:schemeClr val="tx1"/>
        </a:solidFill>
        <a:latin typeface="+mn-lt"/>
        <a:ea typeface="+mn-ea"/>
        <a:cs typeface="+mn-cs"/>
      </a:defRPr>
    </a:lvl4pPr>
    <a:lvl5pPr marL="1828800" algn="l" rtl="0">
      <a:defRPr lang="zh-CN" sz="1200" kern="1200">
        <a:solidFill>
          <a:schemeClr val="tx1"/>
        </a:solidFill>
        <a:latin typeface="+mn-lt"/>
        <a:ea typeface="+mn-ea"/>
        <a:cs typeface="+mn-cs"/>
      </a:defRPr>
    </a:lvl5pPr>
    <a:lvl6pPr marL="2286000" algn="l" rtl="0">
      <a:defRPr lang="zh-CN" sz="1200" kern="1200">
        <a:solidFill>
          <a:schemeClr val="tx1"/>
        </a:solidFill>
        <a:latin typeface="+mn-lt"/>
        <a:ea typeface="+mn-ea"/>
        <a:cs typeface="+mn-cs"/>
      </a:defRPr>
    </a:lvl6pPr>
    <a:lvl7pPr marL="2743200" algn="l" rtl="0">
      <a:defRPr lang="zh-CN" sz="1200" kern="1200">
        <a:solidFill>
          <a:schemeClr val="tx1"/>
        </a:solidFill>
        <a:latin typeface="+mn-lt"/>
        <a:ea typeface="+mn-ea"/>
        <a:cs typeface="+mn-cs"/>
      </a:defRPr>
    </a:lvl7pPr>
    <a:lvl8pPr marL="3200400" algn="l" rtl="0">
      <a:defRPr lang="zh-CN" sz="1200" kern="1200">
        <a:solidFill>
          <a:schemeClr val="tx1"/>
        </a:solidFill>
        <a:latin typeface="+mn-lt"/>
        <a:ea typeface="+mn-ea"/>
        <a:cs typeface="+mn-cs"/>
      </a:defRPr>
    </a:lvl8pPr>
    <a:lvl9pPr marL="3657600" algn="l" rtl="0">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43626.cn/mfzq/baiwanmeng.htm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1D76769E-C829-4283-B80E-CB90D995C291}" type="slidenum">
              <a:rPr lang="zh-CN" smtClean="0"/>
              <a:pPr/>
              <a:t>1</a:t>
            </a:fld>
            <a:endParaRPr lang="zh-CN"/>
          </a:p>
        </p:txBody>
      </p:sp>
    </p:spTree>
    <p:extLst>
      <p:ext uri="{BB962C8B-B14F-4D97-AF65-F5344CB8AC3E}">
        <p14:creationId xmlns:p14="http://schemas.microsoft.com/office/powerpoint/2010/main" val="21055992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HTTP</a:t>
            </a:r>
            <a:r>
              <a:rPr lang="zh-CN" altLang="zh-CN" sz="1200" kern="1200" dirty="0" smtClean="0">
                <a:solidFill>
                  <a:schemeClr val="tx1"/>
                </a:solidFill>
                <a:effectLst/>
                <a:latin typeface="+mn-lt"/>
                <a:ea typeface="+mn-ea"/>
                <a:cs typeface="+mn-cs"/>
              </a:rPr>
              <a:t>头的</a:t>
            </a:r>
            <a:r>
              <a:rPr lang="en-US" altLang="zh-CN" sz="1200" kern="1200" dirty="0" smtClean="0">
                <a:solidFill>
                  <a:schemeClr val="tx1"/>
                </a:solidFill>
                <a:effectLst/>
                <a:latin typeface="+mn-lt"/>
                <a:ea typeface="+mn-ea"/>
                <a:cs typeface="+mn-cs"/>
              </a:rPr>
              <a:t>“X_FORWARDED_FOR”</a:t>
            </a:r>
            <a:r>
              <a:rPr lang="zh-CN" altLang="zh-CN" sz="1200" kern="1200" dirty="0" smtClean="0">
                <a:solidFill>
                  <a:schemeClr val="tx1"/>
                </a:solidFill>
                <a:effectLst/>
                <a:latin typeface="+mn-lt"/>
                <a:ea typeface="+mn-ea"/>
                <a:cs typeface="+mn-cs"/>
              </a:rPr>
              <a:t>属性很容易伪造客户端</a:t>
            </a:r>
            <a:r>
              <a:rPr lang="en-US" altLang="zh-CN" sz="1200" kern="1200" dirty="0" smtClean="0">
                <a:solidFill>
                  <a:schemeClr val="tx1"/>
                </a:solidFill>
                <a:effectLst/>
                <a:latin typeface="+mn-lt"/>
                <a:ea typeface="+mn-ea"/>
                <a:cs typeface="+mn-cs"/>
              </a:rPr>
              <a:t>IP</a:t>
            </a:r>
            <a:r>
              <a:rPr lang="zh-CN" altLang="zh-CN" sz="1200" kern="1200" dirty="0" smtClean="0">
                <a:solidFill>
                  <a:schemeClr val="tx1"/>
                </a:solidFill>
                <a:effectLst/>
                <a:latin typeface="+mn-lt"/>
                <a:ea typeface="+mn-ea"/>
                <a:cs typeface="+mn-cs"/>
              </a:rPr>
              <a:t>地址，</a:t>
            </a:r>
            <a:r>
              <a:rPr lang="en-US" altLang="zh-CN" sz="1200" kern="1200" dirty="0" smtClean="0">
                <a:solidFill>
                  <a:schemeClr val="tx1"/>
                </a:solidFill>
                <a:effectLst/>
                <a:latin typeface="+mn-lt"/>
                <a:ea typeface="+mn-ea"/>
                <a:cs typeface="+mn-cs"/>
              </a:rPr>
              <a:t>REMOTE_ADDR </a:t>
            </a:r>
            <a:r>
              <a:rPr lang="zh-CN" altLang="en-US" sz="1200" kern="1200" dirty="0" smtClean="0">
                <a:solidFill>
                  <a:schemeClr val="tx1"/>
                </a:solidFill>
                <a:effectLst/>
                <a:latin typeface="+mn-lt"/>
                <a:ea typeface="+mn-ea"/>
                <a:cs typeface="+mn-cs"/>
              </a:rPr>
              <a:t>不可伪造。</a:t>
            </a:r>
            <a:endParaRPr lang="zh-CN" altLang="en-US" dirty="0"/>
          </a:p>
        </p:txBody>
      </p:sp>
      <p:sp>
        <p:nvSpPr>
          <p:cNvPr id="4" name="灯片编号占位符 3"/>
          <p:cNvSpPr>
            <a:spLocks noGrp="1"/>
          </p:cNvSpPr>
          <p:nvPr>
            <p:ph type="sldNum" sz="quarter" idx="10"/>
          </p:nvPr>
        </p:nvSpPr>
        <p:spPr/>
        <p:txBody>
          <a:bodyPr/>
          <a:lstStyle/>
          <a:p>
            <a:fld id="{1D76769E-C829-4283-B80E-CB90D995C291}" type="slidenum">
              <a:rPr lang="en-US" altLang="zh-CN" smtClean="0"/>
              <a:pPr/>
              <a:t>12</a:t>
            </a:fld>
            <a:endParaRPr lang="zh-CN" altLang="en-US"/>
          </a:p>
        </p:txBody>
      </p:sp>
    </p:spTree>
    <p:extLst>
      <p:ext uri="{BB962C8B-B14F-4D97-AF65-F5344CB8AC3E}">
        <p14:creationId xmlns:p14="http://schemas.microsoft.com/office/powerpoint/2010/main" val="3487220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D76769E-C829-4283-B80E-CB90D995C291}" type="slidenum">
              <a:rPr lang="en-US" altLang="zh-CN" smtClean="0"/>
              <a:pPr/>
              <a:t>13</a:t>
            </a:fld>
            <a:endParaRPr lang="zh-CN" altLang="en-US"/>
          </a:p>
        </p:txBody>
      </p:sp>
    </p:spTree>
    <p:extLst>
      <p:ext uri="{BB962C8B-B14F-4D97-AF65-F5344CB8AC3E}">
        <p14:creationId xmlns:p14="http://schemas.microsoft.com/office/powerpoint/2010/main" val="42588814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http://wenku.it168.com/d_000773554.shtml </a:t>
            </a:r>
          </a:p>
          <a:p>
            <a:r>
              <a:rPr lang="zh-CN" altLang="en-US" dirty="0" smtClean="0"/>
              <a:t>虚机是 </a:t>
            </a:r>
            <a:r>
              <a:rPr lang="en-US" altLang="zh-CN" dirty="0" smtClean="0"/>
              <a:t>P2P</a:t>
            </a:r>
            <a:r>
              <a:rPr lang="en-US" altLang="zh-CN" baseline="0" dirty="0" smtClean="0"/>
              <a:t> </a:t>
            </a:r>
            <a:r>
              <a:rPr lang="zh-CN" altLang="en-US" baseline="0" dirty="0" smtClean="0"/>
              <a:t>方式。</a:t>
            </a:r>
            <a:endParaRPr lang="zh-CN" altLang="en-US" dirty="0"/>
          </a:p>
        </p:txBody>
      </p:sp>
      <p:sp>
        <p:nvSpPr>
          <p:cNvPr id="4" name="灯片编号占位符 3"/>
          <p:cNvSpPr>
            <a:spLocks noGrp="1"/>
          </p:cNvSpPr>
          <p:nvPr>
            <p:ph type="sldNum" sz="quarter" idx="10"/>
          </p:nvPr>
        </p:nvSpPr>
        <p:spPr/>
        <p:txBody>
          <a:bodyPr/>
          <a:lstStyle/>
          <a:p>
            <a:fld id="{1D76769E-C829-4283-B80E-CB90D995C291}" type="slidenum">
              <a:rPr lang="en-US" altLang="zh-CN" smtClean="0"/>
              <a:pPr/>
              <a:t>14</a:t>
            </a:fld>
            <a:endParaRPr lang="zh-CN" altLang="en-US"/>
          </a:p>
        </p:txBody>
      </p:sp>
    </p:spTree>
    <p:extLst>
      <p:ext uri="{BB962C8B-B14F-4D97-AF65-F5344CB8AC3E}">
        <p14:creationId xmlns:p14="http://schemas.microsoft.com/office/powerpoint/2010/main" val="36953088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Cable</a:t>
            </a:r>
            <a:r>
              <a:rPr lang="zh-CN" altLang="en-US" sz="1200" kern="1200" dirty="0" smtClean="0">
                <a:solidFill>
                  <a:schemeClr val="tx1"/>
                </a:solidFill>
                <a:effectLst/>
                <a:latin typeface="+mn-lt"/>
                <a:ea typeface="+mn-ea"/>
                <a:cs typeface="+mn-cs"/>
              </a:rPr>
              <a:t>即为有线电视电缆。</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CDN </a:t>
            </a:r>
            <a:r>
              <a:rPr lang="zh-CN" altLang="en-US" sz="1200" b="1" i="0" kern="1200" dirty="0" smtClean="0">
                <a:solidFill>
                  <a:schemeClr val="tx1"/>
                </a:solidFill>
                <a:effectLst/>
                <a:latin typeface="+mn-lt"/>
                <a:ea typeface="+mn-ea"/>
                <a:cs typeface="+mn-cs"/>
              </a:rPr>
              <a:t>与 反向代理</a:t>
            </a:r>
          </a:p>
          <a:p>
            <a:r>
              <a:rPr lang="en-US" altLang="zh-CN" sz="1200" b="0" i="0" kern="1200" dirty="0" smtClean="0">
                <a:solidFill>
                  <a:schemeClr val="tx1"/>
                </a:solidFill>
                <a:effectLst/>
                <a:latin typeface="+mn-lt"/>
                <a:ea typeface="+mn-ea"/>
                <a:cs typeface="+mn-cs"/>
              </a:rPr>
              <a:t>CDN </a:t>
            </a:r>
            <a:r>
              <a:rPr lang="zh-CN" altLang="en-US" sz="1200" b="0" i="0" kern="1200" dirty="0" smtClean="0">
                <a:solidFill>
                  <a:schemeClr val="tx1"/>
                </a:solidFill>
                <a:effectLst/>
                <a:latin typeface="+mn-lt"/>
                <a:ea typeface="+mn-ea"/>
                <a:cs typeface="+mn-cs"/>
              </a:rPr>
              <a:t>都提供一些基本的防护功能，主要是针对 </a:t>
            </a:r>
            <a:r>
              <a:rPr lang="en-US" altLang="zh-CN" sz="1200" b="0" i="0" kern="1200" dirty="0" smtClean="0">
                <a:solidFill>
                  <a:schemeClr val="tx1"/>
                </a:solidFill>
                <a:effectLst/>
                <a:latin typeface="+mn-lt"/>
                <a:ea typeface="+mn-ea"/>
                <a:cs typeface="+mn-cs"/>
              </a:rPr>
              <a:t>IP </a:t>
            </a:r>
            <a:r>
              <a:rPr lang="zh-CN" altLang="en-US" sz="1200" b="0" i="0" kern="1200" dirty="0" smtClean="0">
                <a:solidFill>
                  <a:schemeClr val="tx1"/>
                </a:solidFill>
                <a:effectLst/>
                <a:latin typeface="+mn-lt"/>
                <a:ea typeface="+mn-ea"/>
                <a:cs typeface="+mn-cs"/>
              </a:rPr>
              <a:t>地址， </a:t>
            </a:r>
            <a:r>
              <a:rPr lang="en-US" altLang="zh-CN" sz="1200" b="0" i="0" kern="1200" dirty="0" smtClean="0">
                <a:solidFill>
                  <a:schemeClr val="tx1"/>
                </a:solidFill>
                <a:effectLst/>
                <a:latin typeface="+mn-lt"/>
                <a:ea typeface="+mn-ea"/>
                <a:cs typeface="+mn-cs"/>
              </a:rPr>
              <a:t>URL </a:t>
            </a:r>
            <a:r>
              <a:rPr lang="zh-CN" altLang="en-US" sz="1200" b="0" i="0" kern="1200" dirty="0" smtClean="0">
                <a:solidFill>
                  <a:schemeClr val="tx1"/>
                </a:solidFill>
                <a:effectLst/>
                <a:latin typeface="+mn-lt"/>
                <a:ea typeface="+mn-ea"/>
                <a:cs typeface="+mn-cs"/>
              </a:rPr>
              <a:t>做一些限制</a:t>
            </a:r>
          </a:p>
          <a:p>
            <a:r>
              <a:rPr lang="zh-CN" altLang="en-US" sz="1200" b="0" i="0" kern="1200" dirty="0" smtClean="0">
                <a:solidFill>
                  <a:schemeClr val="tx1"/>
                </a:solidFill>
                <a:effectLst/>
                <a:latin typeface="+mn-lt"/>
                <a:ea typeface="+mn-ea"/>
                <a:cs typeface="+mn-cs"/>
              </a:rPr>
              <a:t>如果自己做反向代理，控制权更大，可以充分使用操作系统带的包过滤防火墙与代理软件所提供的</a:t>
            </a:r>
            <a:r>
              <a:rPr lang="en-US" altLang="zh-CN" sz="1200" b="0" i="0" kern="1200" dirty="0" smtClean="0">
                <a:solidFill>
                  <a:schemeClr val="tx1"/>
                </a:solidFill>
                <a:effectLst/>
                <a:latin typeface="+mn-lt"/>
                <a:ea typeface="+mn-ea"/>
                <a:cs typeface="+mn-cs"/>
              </a:rPr>
              <a:t>7</a:t>
            </a:r>
            <a:r>
              <a:rPr lang="zh-CN" altLang="en-US" sz="1200" b="0" i="0" kern="1200" dirty="0" smtClean="0">
                <a:solidFill>
                  <a:schemeClr val="tx1"/>
                </a:solidFill>
                <a:effectLst/>
                <a:latin typeface="+mn-lt"/>
                <a:ea typeface="+mn-ea"/>
                <a:cs typeface="+mn-cs"/>
              </a:rPr>
              <a:t>层功能</a:t>
            </a:r>
          </a:p>
          <a:p>
            <a:r>
              <a:rPr lang="zh-CN" altLang="en-US" sz="1200" b="0" i="0" kern="1200" dirty="0" smtClean="0">
                <a:solidFill>
                  <a:schemeClr val="tx1"/>
                </a:solidFill>
                <a:effectLst/>
                <a:latin typeface="+mn-lt"/>
                <a:ea typeface="+mn-ea"/>
                <a:cs typeface="+mn-cs"/>
              </a:rPr>
              <a:t>由于很多</a:t>
            </a:r>
            <a:r>
              <a:rPr lang="en-US" altLang="zh-CN" sz="1200" b="0" i="0" kern="1200" dirty="0" smtClean="0">
                <a:solidFill>
                  <a:schemeClr val="tx1"/>
                </a:solidFill>
                <a:effectLst/>
                <a:latin typeface="+mn-lt"/>
                <a:ea typeface="+mn-ea"/>
                <a:cs typeface="+mn-cs"/>
              </a:rPr>
              <a:t>web server </a:t>
            </a:r>
            <a:r>
              <a:rPr lang="zh-CN" altLang="en-US" sz="1200" b="0" i="0" kern="1200" dirty="0" smtClean="0">
                <a:solidFill>
                  <a:schemeClr val="tx1"/>
                </a:solidFill>
                <a:effectLst/>
                <a:latin typeface="+mn-lt"/>
                <a:ea typeface="+mn-ea"/>
                <a:cs typeface="+mn-cs"/>
              </a:rPr>
              <a:t>具备代理服务器功能，配置也相差无几，所有在后面</a:t>
            </a:r>
            <a:r>
              <a:rPr lang="en-US" altLang="zh-CN" sz="1200" b="0" i="0" kern="1200" dirty="0" smtClean="0">
                <a:solidFill>
                  <a:schemeClr val="tx1"/>
                </a:solidFill>
                <a:effectLst/>
                <a:latin typeface="+mn-lt"/>
                <a:ea typeface="+mn-ea"/>
                <a:cs typeface="+mn-cs"/>
              </a:rPr>
              <a:t>web server </a:t>
            </a:r>
            <a:r>
              <a:rPr lang="zh-CN" altLang="en-US" sz="1200" b="0" i="0" kern="1200" dirty="0" smtClean="0">
                <a:solidFill>
                  <a:schemeClr val="tx1"/>
                </a:solidFill>
                <a:effectLst/>
                <a:latin typeface="+mn-lt"/>
                <a:ea typeface="+mn-ea"/>
                <a:cs typeface="+mn-cs"/>
              </a:rPr>
              <a:t>会详细介绍。</a:t>
            </a:r>
          </a:p>
          <a:p>
            <a:r>
              <a:rPr lang="en-US" altLang="zh-CN" sz="1200" b="1" i="0" kern="1200" dirty="0" smtClean="0">
                <a:solidFill>
                  <a:schemeClr val="tx1"/>
                </a:solidFill>
                <a:effectLst/>
                <a:latin typeface="+mn-lt"/>
                <a:ea typeface="+mn-ea"/>
                <a:cs typeface="+mn-cs"/>
              </a:rPr>
              <a:t>4. </a:t>
            </a:r>
            <a:r>
              <a:rPr lang="zh-CN" altLang="en-US" sz="1200" b="1" i="0" kern="1200" dirty="0" smtClean="0">
                <a:solidFill>
                  <a:schemeClr val="tx1"/>
                </a:solidFill>
                <a:effectLst/>
                <a:latin typeface="+mn-lt"/>
                <a:ea typeface="+mn-ea"/>
                <a:cs typeface="+mn-cs"/>
              </a:rPr>
              <a:t>网络设备控制方法</a:t>
            </a:r>
          </a:p>
          <a:p>
            <a:r>
              <a:rPr lang="zh-CN" altLang="en-US" sz="1200" b="0" i="0" kern="1200" dirty="0" smtClean="0">
                <a:solidFill>
                  <a:schemeClr val="tx1"/>
                </a:solidFill>
                <a:effectLst/>
                <a:latin typeface="+mn-lt"/>
                <a:ea typeface="+mn-ea"/>
                <a:cs typeface="+mn-cs"/>
              </a:rPr>
              <a:t>每一个网络设备使用方法都不同，这里无法举例，但原理都是相同的。</a:t>
            </a:r>
          </a:p>
          <a:p>
            <a:r>
              <a:rPr lang="en-US" altLang="zh-CN" sz="1200" b="0" i="0" kern="1200" dirty="0" smtClean="0">
                <a:solidFill>
                  <a:schemeClr val="tx1"/>
                </a:solidFill>
                <a:effectLst/>
                <a:latin typeface="+mn-lt"/>
                <a:ea typeface="+mn-ea"/>
                <a:cs typeface="+mn-cs"/>
              </a:rPr>
              <a:t>3/4 </a:t>
            </a:r>
            <a:r>
              <a:rPr lang="zh-CN" altLang="en-US" sz="1200" b="0" i="0" kern="1200" dirty="0" smtClean="0">
                <a:solidFill>
                  <a:schemeClr val="tx1"/>
                </a:solidFill>
                <a:effectLst/>
                <a:latin typeface="+mn-lt"/>
                <a:ea typeface="+mn-ea"/>
                <a:cs typeface="+mn-cs"/>
              </a:rPr>
              <a:t>层网络设备可以按照</a:t>
            </a:r>
            <a:r>
              <a:rPr lang="en-US" altLang="zh-CN" sz="1200" b="0" i="0" kern="1200" dirty="0" smtClean="0">
                <a:solidFill>
                  <a:schemeClr val="tx1"/>
                </a:solidFill>
                <a:effectLst/>
                <a:latin typeface="+mn-lt"/>
                <a:ea typeface="+mn-ea"/>
                <a:cs typeface="+mn-cs"/>
              </a:rPr>
              <a:t>IP</a:t>
            </a:r>
            <a:r>
              <a:rPr lang="zh-CN" altLang="en-US" sz="1200" b="0" i="0" kern="1200" dirty="0" smtClean="0">
                <a:solidFill>
                  <a:schemeClr val="tx1"/>
                </a:solidFill>
                <a:effectLst/>
                <a:latin typeface="+mn-lt"/>
                <a:ea typeface="+mn-ea"/>
                <a:cs typeface="+mn-cs"/>
              </a:rPr>
              <a:t>地址与端口号访问情况做具体限制，如单位时间内允许的访问次数，这种对于大量的攻击比较有效</a:t>
            </a:r>
          </a:p>
          <a:p>
            <a:r>
              <a:rPr lang="en-US" altLang="zh-CN" sz="1200" b="0" i="0" kern="1200" dirty="0" smtClean="0">
                <a:solidFill>
                  <a:schemeClr val="tx1"/>
                </a:solidFill>
                <a:effectLst/>
                <a:latin typeface="+mn-lt"/>
                <a:ea typeface="+mn-ea"/>
                <a:cs typeface="+mn-cs"/>
              </a:rPr>
              <a:t>7</a:t>
            </a:r>
            <a:r>
              <a:rPr lang="zh-CN" altLang="en-US" sz="1200" b="0" i="0" kern="1200" dirty="0" smtClean="0">
                <a:solidFill>
                  <a:schemeClr val="tx1"/>
                </a:solidFill>
                <a:effectLst/>
                <a:latin typeface="+mn-lt"/>
                <a:ea typeface="+mn-ea"/>
                <a:cs typeface="+mn-cs"/>
              </a:rPr>
              <a:t>层网络设备功能非常强大，就可以根据</a:t>
            </a:r>
            <a:r>
              <a:rPr lang="en-US" altLang="zh-CN" sz="1200" b="0" i="0" kern="1200" dirty="0" smtClean="0">
                <a:solidFill>
                  <a:schemeClr val="tx1"/>
                </a:solidFill>
                <a:effectLst/>
                <a:latin typeface="+mn-lt"/>
                <a:ea typeface="+mn-ea"/>
                <a:cs typeface="+mn-cs"/>
              </a:rPr>
              <a:t>HTTP</a:t>
            </a:r>
            <a:r>
              <a:rPr lang="zh-CN" altLang="en-US" sz="1200" b="0" i="0" kern="1200" dirty="0" smtClean="0">
                <a:solidFill>
                  <a:schemeClr val="tx1"/>
                </a:solidFill>
                <a:effectLst/>
                <a:latin typeface="+mn-lt"/>
                <a:ea typeface="+mn-ea"/>
                <a:cs typeface="+mn-cs"/>
              </a:rPr>
              <a:t>头做规则策略，如限制</a:t>
            </a:r>
            <a:r>
              <a:rPr lang="en-US" altLang="zh-CN" sz="1200" b="0" i="0" kern="1200" dirty="0" smtClean="0">
                <a:solidFill>
                  <a:schemeClr val="tx1"/>
                </a:solidFill>
                <a:effectLst/>
                <a:latin typeface="+mn-lt"/>
                <a:ea typeface="+mn-ea"/>
                <a:cs typeface="+mn-cs"/>
              </a:rPr>
              <a:t>URL</a:t>
            </a:r>
            <a:r>
              <a:rPr lang="zh-CN" altLang="en-US" sz="1200" b="0" i="0" kern="1200" dirty="0" smtClean="0">
                <a:solidFill>
                  <a:schemeClr val="tx1"/>
                </a:solidFill>
                <a:effectLst/>
                <a:latin typeface="+mn-lt"/>
                <a:ea typeface="+mn-ea"/>
                <a:cs typeface="+mn-cs"/>
              </a:rPr>
              <a:t>的单位时间访问的</a:t>
            </a:r>
            <a:r>
              <a:rPr lang="en-US" altLang="zh-CN" sz="1200" b="0" i="0" kern="1200" dirty="0" smtClean="0">
                <a:solidFill>
                  <a:schemeClr val="tx1"/>
                </a:solidFill>
                <a:effectLst/>
                <a:latin typeface="+mn-lt"/>
                <a:ea typeface="+mn-ea"/>
                <a:cs typeface="+mn-cs"/>
              </a:rPr>
              <a:t>IP</a:t>
            </a:r>
            <a:r>
              <a:rPr lang="zh-CN" altLang="en-US" sz="1200" b="0" i="0" kern="1200" dirty="0" smtClean="0">
                <a:solidFill>
                  <a:schemeClr val="tx1"/>
                </a:solidFill>
                <a:effectLst/>
                <a:latin typeface="+mn-lt"/>
                <a:ea typeface="+mn-ea"/>
                <a:cs typeface="+mn-cs"/>
              </a:rPr>
              <a:t>数量，判断 </a:t>
            </a:r>
            <a:r>
              <a:rPr lang="en-US" altLang="zh-CN" sz="1200" b="0" i="0" kern="1200" dirty="0" smtClean="0">
                <a:solidFill>
                  <a:schemeClr val="tx1"/>
                </a:solidFill>
                <a:effectLst/>
                <a:latin typeface="+mn-lt"/>
                <a:ea typeface="+mn-ea"/>
                <a:cs typeface="+mn-cs"/>
              </a:rPr>
              <a:t>Cookie </a:t>
            </a:r>
            <a:r>
              <a:rPr lang="zh-CN" altLang="en-US" sz="1200" b="0" i="0" kern="1200" dirty="0" smtClean="0">
                <a:solidFill>
                  <a:schemeClr val="tx1"/>
                </a:solidFill>
                <a:effectLst/>
                <a:latin typeface="+mn-lt"/>
                <a:ea typeface="+mn-ea"/>
                <a:cs typeface="+mn-cs"/>
              </a:rPr>
              <a:t>等信息，</a:t>
            </a:r>
          </a:p>
          <a:p>
            <a:endParaRPr lang="zh-CN" altLang="en-US" dirty="0"/>
          </a:p>
        </p:txBody>
      </p:sp>
      <p:sp>
        <p:nvSpPr>
          <p:cNvPr id="4" name="灯片编号占位符 3"/>
          <p:cNvSpPr>
            <a:spLocks noGrp="1"/>
          </p:cNvSpPr>
          <p:nvPr>
            <p:ph type="sldNum" sz="quarter" idx="10"/>
          </p:nvPr>
        </p:nvSpPr>
        <p:spPr/>
        <p:txBody>
          <a:bodyPr/>
          <a:lstStyle/>
          <a:p>
            <a:fld id="{1D76769E-C829-4283-B80E-CB90D995C291}" type="slidenum">
              <a:rPr lang="en-US" altLang="zh-CN" smtClean="0"/>
              <a:pPr/>
              <a:t>17</a:t>
            </a:fld>
            <a:endParaRPr lang="zh-CN" altLang="en-US"/>
          </a:p>
        </p:txBody>
      </p:sp>
    </p:spTree>
    <p:extLst>
      <p:ext uri="{BB962C8B-B14F-4D97-AF65-F5344CB8AC3E}">
        <p14:creationId xmlns:p14="http://schemas.microsoft.com/office/powerpoint/2010/main" val="1076051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D76769E-C829-4283-B80E-CB90D995C291}" type="slidenum">
              <a:rPr lang="en-US" altLang="zh-CN" smtClean="0"/>
              <a:pPr/>
              <a:t>19</a:t>
            </a:fld>
            <a:endParaRPr lang="zh-CN" altLang="en-US"/>
          </a:p>
        </p:txBody>
      </p:sp>
    </p:spTree>
    <p:extLst>
      <p:ext uri="{BB962C8B-B14F-4D97-AF65-F5344CB8AC3E}">
        <p14:creationId xmlns:p14="http://schemas.microsoft.com/office/powerpoint/2010/main" val="23219039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SYN</a:t>
            </a:r>
            <a:r>
              <a:rPr lang="zh-CN" altLang="en-US" sz="1200" b="0" i="0" kern="1200" dirty="0" smtClean="0">
                <a:solidFill>
                  <a:schemeClr val="tx1"/>
                </a:solidFill>
                <a:effectLst/>
                <a:latin typeface="+mn-lt"/>
                <a:ea typeface="+mn-ea"/>
                <a:cs typeface="+mn-cs"/>
              </a:rPr>
              <a:t>洪水攻击（</a:t>
            </a:r>
            <a:r>
              <a:rPr lang="en-US" altLang="zh-CN" sz="1200" b="0" i="0" kern="1200" dirty="0" smtClean="0">
                <a:solidFill>
                  <a:schemeClr val="tx1"/>
                </a:solidFill>
                <a:effectLst/>
                <a:latin typeface="+mn-lt"/>
                <a:ea typeface="+mn-ea"/>
                <a:cs typeface="+mn-cs"/>
              </a:rPr>
              <a:t>SYN Flooding Attack</a:t>
            </a:r>
            <a:r>
              <a:rPr lang="zh-CN" altLang="en-US" sz="1200" b="0" i="0" kern="1200" dirty="0" smtClean="0">
                <a:solidFill>
                  <a:schemeClr val="tx1"/>
                </a:solidFill>
                <a:effectLst/>
                <a:latin typeface="+mn-lt"/>
                <a:ea typeface="+mn-ea"/>
                <a:cs typeface="+mn-cs"/>
              </a:rPr>
              <a:t>）即是指利用了 </a:t>
            </a:r>
            <a:r>
              <a:rPr lang="en-US" altLang="zh-CN" sz="1200" b="0" i="0" kern="1200" dirty="0" smtClean="0">
                <a:solidFill>
                  <a:schemeClr val="tx1"/>
                </a:solidFill>
                <a:effectLst/>
                <a:latin typeface="+mn-lt"/>
                <a:ea typeface="+mn-ea"/>
                <a:cs typeface="+mn-cs"/>
              </a:rPr>
              <a:t>TCP/IP </a:t>
            </a:r>
            <a:r>
              <a:rPr lang="zh-CN" altLang="en-US" sz="1200" b="0" i="0" kern="1200" dirty="0" smtClean="0">
                <a:solidFill>
                  <a:schemeClr val="tx1"/>
                </a:solidFill>
                <a:effectLst/>
                <a:latin typeface="+mn-lt"/>
                <a:ea typeface="+mn-ea"/>
                <a:cs typeface="+mn-cs"/>
              </a:rPr>
              <a:t>三次握手协议的不完善而恶意发送大量仅仅包含 </a:t>
            </a:r>
            <a:r>
              <a:rPr lang="en-US" altLang="zh-CN" sz="1200" b="0" i="0" kern="1200" dirty="0" smtClean="0">
                <a:solidFill>
                  <a:schemeClr val="tx1"/>
                </a:solidFill>
                <a:effectLst/>
                <a:latin typeface="+mn-lt"/>
                <a:ea typeface="+mn-ea"/>
                <a:cs typeface="+mn-cs"/>
              </a:rPr>
              <a:t>SYN </a:t>
            </a:r>
            <a:r>
              <a:rPr lang="zh-CN" altLang="en-US" sz="1200" b="0" i="0" kern="1200" dirty="0" smtClean="0">
                <a:solidFill>
                  <a:schemeClr val="tx1"/>
                </a:solidFill>
                <a:effectLst/>
                <a:latin typeface="+mn-lt"/>
                <a:ea typeface="+mn-ea"/>
                <a:cs typeface="+mn-cs"/>
              </a:rPr>
              <a:t>握手序列数据包的攻击方式。该种攻击方式可能将导致被攻击计算机为了保持潜在连接在一定时间内大量占用系统资源无法释放而拒绝服务甚至崩溃。</a:t>
            </a:r>
            <a:endParaRPr lang="zh-CN" altLang="en-US" dirty="0"/>
          </a:p>
        </p:txBody>
      </p:sp>
      <p:sp>
        <p:nvSpPr>
          <p:cNvPr id="4" name="灯片编号占位符 3"/>
          <p:cNvSpPr>
            <a:spLocks noGrp="1"/>
          </p:cNvSpPr>
          <p:nvPr>
            <p:ph type="sldNum" sz="quarter" idx="10"/>
          </p:nvPr>
        </p:nvSpPr>
        <p:spPr/>
        <p:txBody>
          <a:bodyPr/>
          <a:lstStyle/>
          <a:p>
            <a:fld id="{1D76769E-C829-4283-B80E-CB90D995C291}" type="slidenum">
              <a:rPr lang="en-US" altLang="zh-CN" smtClean="0"/>
              <a:pPr/>
              <a:t>21</a:t>
            </a:fld>
            <a:endParaRPr lang="zh-CN" altLang="en-US"/>
          </a:p>
        </p:txBody>
      </p:sp>
    </p:spTree>
    <p:extLst>
      <p:ext uri="{BB962C8B-B14F-4D97-AF65-F5344CB8AC3E}">
        <p14:creationId xmlns:p14="http://schemas.microsoft.com/office/powerpoint/2010/main" val="21757416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10000"/>
          </a:bodyPr>
          <a:lstStyle/>
          <a:p>
            <a:r>
              <a:rPr lang="en-US" altLang="zh-CN" dirty="0" smtClean="0"/>
              <a:t>http://huoding.com/2012/08/31/156</a:t>
            </a:r>
          </a:p>
          <a:p>
            <a:endParaRPr lang="en-US" altLang="zh-CN" dirty="0" smtClean="0"/>
          </a:p>
          <a:p>
            <a:r>
              <a:rPr lang="en-US" altLang="zh-CN" dirty="0" smtClean="0"/>
              <a:t>http://techbbs.zol.com.cn/1/60_2289.html</a:t>
            </a:r>
          </a:p>
          <a:p>
            <a:endParaRPr lang="en-US" altLang="zh-CN" dirty="0" smtClean="0"/>
          </a:p>
          <a:p>
            <a:endParaRPr lang="en-US" altLang="zh-CN" dirty="0" smtClean="0"/>
          </a:p>
          <a:p>
            <a:r>
              <a:rPr lang="en-US" altLang="zh-CN" sz="1200" b="0" i="0" kern="1200" dirty="0" smtClean="0">
                <a:solidFill>
                  <a:schemeClr val="tx1"/>
                </a:solidFill>
                <a:effectLst/>
                <a:latin typeface="+mn-lt"/>
                <a:ea typeface="+mn-ea"/>
                <a:cs typeface="+mn-cs"/>
              </a:rPr>
              <a:t>    -n requests     Number of requests to perform</a:t>
            </a:r>
            <a:r>
              <a:rPr lang="en-US" altLang="zh-CN" dirty="0" smtClean="0"/>
              <a:t/>
            </a:r>
            <a:br>
              <a:rPr lang="en-US" altLang="zh-CN" dirty="0" smtClean="0"/>
            </a:b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在测试会话中所执行的请求个数。默认时，仅执行一个请求</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-c concurrency Number of multiple requests to make</a:t>
            </a:r>
            <a:r>
              <a:rPr lang="en-US" altLang="zh-CN" dirty="0" smtClean="0"/>
              <a:t/>
            </a:r>
            <a:br>
              <a:rPr lang="en-US" altLang="zh-CN" dirty="0" smtClean="0"/>
            </a:b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一次产生的请求个数。默认是一次一个。 </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Requests per second:    122.12 [#/sec] (mean)</a:t>
            </a:r>
            <a:r>
              <a:rPr lang="en-US" altLang="zh-CN" dirty="0" smtClean="0"/>
              <a:t/>
            </a:r>
            <a:br>
              <a:rPr lang="en-US" altLang="zh-CN" dirty="0" smtClean="0"/>
            </a:b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大家最关心的指标之一，相当于 </a:t>
            </a:r>
            <a:r>
              <a:rPr lang="en-US" altLang="zh-CN" sz="1200" b="0" i="0" kern="1200" dirty="0" smtClean="0">
                <a:solidFill>
                  <a:schemeClr val="tx1"/>
                </a:solidFill>
                <a:effectLst/>
                <a:latin typeface="+mn-lt"/>
                <a:ea typeface="+mn-ea"/>
                <a:cs typeface="+mn-cs"/>
              </a:rPr>
              <a:t>LR </a:t>
            </a:r>
            <a:r>
              <a:rPr lang="zh-CN" altLang="en-US" sz="1200" b="0" i="0" kern="1200" dirty="0" smtClean="0">
                <a:solidFill>
                  <a:schemeClr val="tx1"/>
                </a:solidFill>
                <a:effectLst/>
                <a:latin typeface="+mn-lt"/>
                <a:ea typeface="+mn-ea"/>
                <a:cs typeface="+mn-cs"/>
              </a:rPr>
              <a:t>中的 </a:t>
            </a:r>
            <a:r>
              <a:rPr lang="zh-CN" altLang="en-US" sz="1200" b="1" i="0" kern="1200" dirty="0" smtClean="0">
                <a:solidFill>
                  <a:schemeClr val="tx1"/>
                </a:solidFill>
                <a:effectLst/>
                <a:latin typeface="+mn-lt"/>
                <a:ea typeface="+mn-ea"/>
                <a:cs typeface="+mn-cs"/>
              </a:rPr>
              <a:t>每秒事务数</a:t>
            </a:r>
            <a:r>
              <a:rPr lang="zh-CN" altLang="en-US" sz="1200" b="0" i="0" kern="1200" dirty="0" smtClean="0">
                <a:solidFill>
                  <a:schemeClr val="tx1"/>
                </a:solidFill>
                <a:effectLst/>
                <a:latin typeface="+mn-lt"/>
                <a:ea typeface="+mn-ea"/>
                <a:cs typeface="+mn-cs"/>
              </a:rPr>
              <a:t> ，后面括号中的 </a:t>
            </a:r>
            <a:r>
              <a:rPr lang="en-US" altLang="zh-CN" sz="1200" b="0" i="0" kern="1200" dirty="0" smtClean="0">
                <a:solidFill>
                  <a:schemeClr val="tx1"/>
                </a:solidFill>
                <a:effectLst/>
                <a:latin typeface="+mn-lt"/>
                <a:ea typeface="+mn-ea"/>
                <a:cs typeface="+mn-cs"/>
              </a:rPr>
              <a:t>mean </a:t>
            </a:r>
            <a:r>
              <a:rPr lang="zh-CN" altLang="en-US" sz="1200" b="0" i="0" kern="1200" dirty="0" smtClean="0">
                <a:solidFill>
                  <a:schemeClr val="tx1"/>
                </a:solidFill>
                <a:effectLst/>
                <a:latin typeface="+mn-lt"/>
                <a:ea typeface="+mn-ea"/>
                <a:cs typeface="+mn-cs"/>
              </a:rPr>
              <a:t>表示这是一个平均值</a:t>
            </a: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Time per request:       8188.731 [</a:t>
            </a:r>
            <a:r>
              <a:rPr lang="en-US" altLang="zh-CN" sz="1200" b="0" i="0" kern="1200" dirty="0" err="1" smtClean="0">
                <a:solidFill>
                  <a:schemeClr val="tx1"/>
                </a:solidFill>
                <a:effectLst/>
                <a:latin typeface="+mn-lt"/>
                <a:ea typeface="+mn-ea"/>
                <a:cs typeface="+mn-cs"/>
              </a:rPr>
              <a:t>ms</a:t>
            </a:r>
            <a:r>
              <a:rPr lang="en-US" altLang="zh-CN" sz="1200" b="0" i="0" kern="1200" dirty="0" smtClean="0">
                <a:solidFill>
                  <a:schemeClr val="tx1"/>
                </a:solidFill>
                <a:effectLst/>
                <a:latin typeface="+mn-lt"/>
                <a:ea typeface="+mn-ea"/>
                <a:cs typeface="+mn-cs"/>
              </a:rPr>
              <a:t>] (mean)</a:t>
            </a:r>
            <a:r>
              <a:rPr lang="en-US" altLang="zh-CN" dirty="0" smtClean="0"/>
              <a:t/>
            </a:r>
            <a:br>
              <a:rPr lang="en-US" altLang="zh-CN" dirty="0" smtClean="0"/>
            </a:b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大家最关心的指标之二，相当于 </a:t>
            </a:r>
            <a:r>
              <a:rPr lang="en-US" altLang="zh-CN" sz="1200" b="0" i="0" kern="1200" dirty="0" smtClean="0">
                <a:solidFill>
                  <a:schemeClr val="tx1"/>
                </a:solidFill>
                <a:effectLst/>
                <a:latin typeface="+mn-lt"/>
                <a:ea typeface="+mn-ea"/>
                <a:cs typeface="+mn-cs"/>
              </a:rPr>
              <a:t>LR </a:t>
            </a:r>
            <a:r>
              <a:rPr lang="zh-CN" altLang="en-US" sz="1200" b="0" i="0" kern="1200" dirty="0" smtClean="0">
                <a:solidFill>
                  <a:schemeClr val="tx1"/>
                </a:solidFill>
                <a:effectLst/>
                <a:latin typeface="+mn-lt"/>
                <a:ea typeface="+mn-ea"/>
                <a:cs typeface="+mn-cs"/>
              </a:rPr>
              <a:t>中的 </a:t>
            </a:r>
            <a:r>
              <a:rPr lang="zh-CN" altLang="en-US" sz="1200" b="1" i="0" kern="1200" dirty="0" smtClean="0">
                <a:solidFill>
                  <a:schemeClr val="tx1"/>
                </a:solidFill>
                <a:effectLst/>
                <a:latin typeface="+mn-lt"/>
                <a:ea typeface="+mn-ea"/>
                <a:cs typeface="+mn-cs"/>
              </a:rPr>
              <a:t>平均事务响应时间</a:t>
            </a:r>
            <a:r>
              <a:rPr lang="zh-CN" altLang="en-US" sz="1200" b="0" i="0" kern="1200" dirty="0" smtClean="0">
                <a:solidFill>
                  <a:schemeClr val="tx1"/>
                </a:solidFill>
                <a:effectLst/>
                <a:latin typeface="+mn-lt"/>
                <a:ea typeface="+mn-ea"/>
                <a:cs typeface="+mn-cs"/>
              </a:rPr>
              <a:t> ，后面括号中的 </a:t>
            </a:r>
            <a:r>
              <a:rPr lang="en-US" altLang="zh-CN" sz="1200" b="0" i="0" kern="1200" dirty="0" smtClean="0">
                <a:solidFill>
                  <a:schemeClr val="tx1"/>
                </a:solidFill>
                <a:effectLst/>
                <a:latin typeface="+mn-lt"/>
                <a:ea typeface="+mn-ea"/>
                <a:cs typeface="+mn-cs"/>
              </a:rPr>
              <a:t>mean </a:t>
            </a:r>
            <a:r>
              <a:rPr lang="zh-CN" altLang="en-US" sz="1200" b="0" i="0" kern="1200" dirty="0" smtClean="0">
                <a:solidFill>
                  <a:schemeClr val="tx1"/>
                </a:solidFill>
                <a:effectLst/>
                <a:latin typeface="+mn-lt"/>
                <a:ea typeface="+mn-ea"/>
                <a:cs typeface="+mn-cs"/>
              </a:rPr>
              <a:t>表示这是一个平均值  </a:t>
            </a:r>
            <a:r>
              <a:rPr lang="en-US" altLang="zh-CN" sz="1200" b="0" i="0" kern="1200" dirty="0" smtClean="0">
                <a:solidFill>
                  <a:schemeClr val="tx1"/>
                </a:solidFill>
                <a:effectLst/>
                <a:latin typeface="+mn-lt"/>
                <a:ea typeface="+mn-ea"/>
                <a:cs typeface="+mn-cs"/>
              </a:rPr>
              <a:t/>
            </a:r>
            <a:br>
              <a:rPr lang="en-US" altLang="zh-CN"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用户平均请求等待时间</a:t>
            </a: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Time per request:       8.189 [</a:t>
            </a:r>
            <a:r>
              <a:rPr lang="en-US" altLang="zh-CN" sz="1200" b="0" i="0" kern="1200" dirty="0" err="1" smtClean="0">
                <a:solidFill>
                  <a:schemeClr val="tx1"/>
                </a:solidFill>
                <a:effectLst/>
                <a:latin typeface="+mn-lt"/>
                <a:ea typeface="+mn-ea"/>
                <a:cs typeface="+mn-cs"/>
              </a:rPr>
              <a:t>ms</a:t>
            </a:r>
            <a:r>
              <a:rPr lang="en-US" altLang="zh-CN" sz="1200" b="0" i="0" kern="1200" dirty="0" smtClean="0">
                <a:solidFill>
                  <a:schemeClr val="tx1"/>
                </a:solidFill>
                <a:effectLst/>
                <a:latin typeface="+mn-lt"/>
                <a:ea typeface="+mn-ea"/>
                <a:cs typeface="+mn-cs"/>
              </a:rPr>
              <a:t>] (mean, across all concurrent requests)</a:t>
            </a:r>
            <a:r>
              <a:rPr lang="en-US" altLang="zh-CN" dirty="0" smtClean="0"/>
              <a:t/>
            </a:r>
            <a:br>
              <a:rPr lang="en-US" altLang="zh-CN" dirty="0" smtClean="0"/>
            </a:b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每个请求实际运行时间的平均值</a:t>
            </a:r>
            <a:r>
              <a:rPr lang="en-US" altLang="zh-CN" sz="1200" b="0" i="0" kern="1200" dirty="0" smtClean="0">
                <a:solidFill>
                  <a:schemeClr val="tx1"/>
                </a:solidFill>
                <a:effectLst/>
                <a:latin typeface="+mn-lt"/>
                <a:ea typeface="+mn-ea"/>
                <a:cs typeface="+mn-cs"/>
              </a:rPr>
              <a:t/>
            </a:r>
            <a:br>
              <a:rPr lang="en-US" altLang="zh-CN"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服务器平均请求处理时间</a:t>
            </a: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Transfer rate:          162.30 [Kbytes/sec] received</a:t>
            </a:r>
            <a:r>
              <a:rPr lang="en-US" altLang="zh-CN" dirty="0" smtClean="0"/>
              <a:t/>
            </a:r>
            <a:br>
              <a:rPr lang="en-US" altLang="zh-CN" dirty="0" smtClean="0"/>
            </a:b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平均每秒网络上的流量，可以帮助排除是否存在网络流量过大导致响应时间延长的问题</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altLang="zh-CN" dirty="0" smtClean="0"/>
              <a:t>http://www.cnblogs.com/netflu/archive/2010/01/07/1641101.html</a:t>
            </a:r>
            <a:endParaRPr lang="zh-CN" altLang="en-US" dirty="0"/>
          </a:p>
        </p:txBody>
      </p:sp>
      <p:sp>
        <p:nvSpPr>
          <p:cNvPr id="4" name="灯片编号占位符 3"/>
          <p:cNvSpPr>
            <a:spLocks noGrp="1"/>
          </p:cNvSpPr>
          <p:nvPr>
            <p:ph type="sldNum" sz="quarter" idx="10"/>
          </p:nvPr>
        </p:nvSpPr>
        <p:spPr/>
        <p:txBody>
          <a:bodyPr/>
          <a:lstStyle/>
          <a:p>
            <a:fld id="{1D76769E-C829-4283-B80E-CB90D995C291}" type="slidenum">
              <a:rPr lang="en-US" altLang="zh-CN" smtClean="0"/>
              <a:pPr/>
              <a:t>32</a:t>
            </a:fld>
            <a:endParaRPr lang="zh-CN" altLang="en-US"/>
          </a:p>
        </p:txBody>
      </p:sp>
    </p:spTree>
    <p:extLst>
      <p:ext uri="{BB962C8B-B14F-4D97-AF65-F5344CB8AC3E}">
        <p14:creationId xmlns:p14="http://schemas.microsoft.com/office/powerpoint/2010/main" val="19385041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http://blog.csdn.net/chosen0ne/article/details/7304192 </a:t>
            </a:r>
          </a:p>
          <a:p>
            <a:endParaRPr lang="en-US" altLang="zh-CN" dirty="0" smtClean="0"/>
          </a:p>
        </p:txBody>
      </p:sp>
      <p:sp>
        <p:nvSpPr>
          <p:cNvPr id="4" name="灯片编号占位符 3"/>
          <p:cNvSpPr>
            <a:spLocks noGrp="1"/>
          </p:cNvSpPr>
          <p:nvPr>
            <p:ph type="sldNum" sz="quarter" idx="10"/>
          </p:nvPr>
        </p:nvSpPr>
        <p:spPr/>
        <p:txBody>
          <a:bodyPr/>
          <a:lstStyle/>
          <a:p>
            <a:fld id="{1D76769E-C829-4283-B80E-CB90D995C291}" type="slidenum">
              <a:rPr lang="en-US" altLang="zh-CN" smtClean="0"/>
              <a:pPr/>
              <a:t>34</a:t>
            </a:fld>
            <a:endParaRPr lang="zh-CN" altLang="en-US"/>
          </a:p>
        </p:txBody>
      </p:sp>
    </p:spTree>
    <p:extLst>
      <p:ext uri="{BB962C8B-B14F-4D97-AF65-F5344CB8AC3E}">
        <p14:creationId xmlns:p14="http://schemas.microsoft.com/office/powerpoint/2010/main" val="32541647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http://www.cnblogs.com/me115/p/3482783.html</a:t>
            </a:r>
          </a:p>
          <a:p>
            <a:r>
              <a:rPr lang="en-US" altLang="zh-CN" dirty="0" smtClean="0"/>
              <a:t>http://blog.me115.com/2013/12/452</a:t>
            </a:r>
          </a:p>
          <a:p>
            <a:endParaRPr lang="en-US" altLang="zh-CN" dirty="0" smtClean="0"/>
          </a:p>
          <a:p>
            <a:r>
              <a:rPr lang="en-US" altLang="zh-CN" dirty="0" smtClean="0"/>
              <a:t>http://www.xdata.me/?p=301</a:t>
            </a:r>
            <a:endParaRPr lang="zh-CN" altLang="en-US" dirty="0"/>
          </a:p>
        </p:txBody>
      </p:sp>
      <p:sp>
        <p:nvSpPr>
          <p:cNvPr id="4" name="灯片编号占位符 3"/>
          <p:cNvSpPr>
            <a:spLocks noGrp="1"/>
          </p:cNvSpPr>
          <p:nvPr>
            <p:ph type="sldNum" sz="quarter" idx="10"/>
          </p:nvPr>
        </p:nvSpPr>
        <p:spPr/>
        <p:txBody>
          <a:bodyPr/>
          <a:lstStyle/>
          <a:p>
            <a:fld id="{1D76769E-C829-4283-B80E-CB90D995C291}" type="slidenum">
              <a:rPr lang="en-US" altLang="zh-CN" smtClean="0"/>
              <a:pPr/>
              <a:t>36</a:t>
            </a:fld>
            <a:endParaRPr lang="zh-CN" altLang="en-US"/>
          </a:p>
        </p:txBody>
      </p:sp>
    </p:spTree>
    <p:extLst>
      <p:ext uri="{BB962C8B-B14F-4D97-AF65-F5344CB8AC3E}">
        <p14:creationId xmlns:p14="http://schemas.microsoft.com/office/powerpoint/2010/main" val="7839704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fld id="{0377E07E-148A-4005-9643-5A9F842A9FE7}" type="slidenum">
              <a:rPr lang="en-US" altLang="zh-CN" sz="1200"/>
              <a:pPr eaLnBrk="1" hangingPunct="1"/>
              <a:t>37</a:t>
            </a:fld>
            <a:endParaRPr lang="en-US" altLang="zh-CN" sz="1200"/>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 typeface="Wingdings" panose="05000000000000000000" pitchFamily="2" charset="2"/>
              <a:buChar char="l"/>
            </a:pPr>
            <a:r>
              <a:rPr lang="zh-CN" altLang="en-US" smtClean="0">
                <a:latin typeface="Arial" panose="020B0604020202020204" pitchFamily="34" charset="0"/>
              </a:rPr>
              <a:t>大部分常用功能在前面的学习过程中基本上已经多多少少接触过了，这里写到一起可以起到一个整体回顾的巩固作用</a:t>
            </a:r>
          </a:p>
          <a:p>
            <a:pPr eaLnBrk="1" hangingPunct="1">
              <a:buFont typeface="Wingdings" panose="05000000000000000000" pitchFamily="2" charset="2"/>
              <a:buChar char="l"/>
            </a:pPr>
            <a:r>
              <a:rPr lang="zh-CN" altLang="en-US" smtClean="0">
                <a:latin typeface="Arial" panose="020B0604020202020204" pitchFamily="34" charset="0"/>
              </a:rPr>
              <a:t>在第</a:t>
            </a:r>
            <a:r>
              <a:rPr lang="en-US" altLang="zh-CN" smtClean="0">
                <a:latin typeface="Arial" panose="020B0604020202020204" pitchFamily="34" charset="0"/>
              </a:rPr>
              <a:t>9</a:t>
            </a:r>
            <a:r>
              <a:rPr lang="zh-CN" altLang="en-US" smtClean="0">
                <a:latin typeface="Arial" panose="020B0604020202020204" pitchFamily="34" charset="0"/>
              </a:rPr>
              <a:t>～</a:t>
            </a:r>
            <a:r>
              <a:rPr lang="en-US" altLang="zh-CN" smtClean="0">
                <a:latin typeface="Arial" panose="020B0604020202020204" pitchFamily="34" charset="0"/>
              </a:rPr>
              <a:t>14</a:t>
            </a:r>
            <a:r>
              <a:rPr lang="zh-CN" altLang="en-US" smtClean="0">
                <a:latin typeface="Arial" panose="020B0604020202020204" pitchFamily="34" charset="0"/>
              </a:rPr>
              <a:t>页中，对于之前未讲过的部分知识（例如重定向输入、追加输入</a:t>
            </a:r>
            <a:r>
              <a:rPr lang="en-US" altLang="zh-CN" smtClean="0">
                <a:latin typeface="Arial" panose="020B0604020202020204" pitchFamily="34" charset="0"/>
              </a:rPr>
              <a:t>/</a:t>
            </a:r>
            <a:r>
              <a:rPr lang="zh-CN" altLang="en-US" smtClean="0">
                <a:latin typeface="Arial" panose="020B0604020202020204" pitchFamily="34" charset="0"/>
              </a:rPr>
              <a:t>输出、历史命令条数的限制等），则应该适当强调，其余的简略讲解即可</a:t>
            </a:r>
          </a:p>
        </p:txBody>
      </p:sp>
    </p:spTree>
    <p:extLst>
      <p:ext uri="{BB962C8B-B14F-4D97-AF65-F5344CB8AC3E}">
        <p14:creationId xmlns:p14="http://schemas.microsoft.com/office/powerpoint/2010/main" val="26282190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1D76769E-C829-4283-B80E-CB90D995C291}" type="slidenum">
              <a:rPr lang="en-US" altLang="zh-CN" smtClean="0"/>
              <a:pPr/>
              <a:t>2</a:t>
            </a:fld>
            <a:endParaRPr lang="zh-CN"/>
          </a:p>
        </p:txBody>
      </p:sp>
    </p:spTree>
    <p:extLst>
      <p:ext uri="{BB962C8B-B14F-4D97-AF65-F5344CB8AC3E}">
        <p14:creationId xmlns:p14="http://schemas.microsoft.com/office/powerpoint/2010/main" val="9951893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fld id="{09ADDD87-3D2E-427F-894C-A89AD2FBED8E}" type="slidenum">
              <a:rPr lang="en-US" altLang="zh-CN" sz="1200"/>
              <a:pPr eaLnBrk="1" hangingPunct="1"/>
              <a:t>38</a:t>
            </a:fld>
            <a:endParaRPr lang="en-US" altLang="zh-CN" sz="1200"/>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 typeface="Wingdings" panose="05000000000000000000" pitchFamily="2" charset="2"/>
              <a:buChar char="l"/>
            </a:pPr>
            <a:r>
              <a:rPr lang="zh-CN" altLang="en-US" smtClean="0">
                <a:latin typeface="Arial" panose="020B0604020202020204" pitchFamily="34" charset="0"/>
              </a:rPr>
              <a:t>大部分常用功能在前面的学习过程中基本上已经多多少少接触过了，这里写到一起可以起到一个整体回顾的巩固作用</a:t>
            </a:r>
          </a:p>
          <a:p>
            <a:pPr eaLnBrk="1" hangingPunct="1">
              <a:buFont typeface="Wingdings" panose="05000000000000000000" pitchFamily="2" charset="2"/>
              <a:buChar char="l"/>
            </a:pPr>
            <a:r>
              <a:rPr lang="zh-CN" altLang="en-US" smtClean="0">
                <a:latin typeface="Arial" panose="020B0604020202020204" pitchFamily="34" charset="0"/>
              </a:rPr>
              <a:t>在第</a:t>
            </a:r>
            <a:r>
              <a:rPr lang="en-US" altLang="zh-CN" smtClean="0">
                <a:latin typeface="Arial" panose="020B0604020202020204" pitchFamily="34" charset="0"/>
              </a:rPr>
              <a:t>9</a:t>
            </a:r>
            <a:r>
              <a:rPr lang="zh-CN" altLang="en-US" smtClean="0">
                <a:latin typeface="Arial" panose="020B0604020202020204" pitchFamily="34" charset="0"/>
              </a:rPr>
              <a:t>～</a:t>
            </a:r>
            <a:r>
              <a:rPr lang="en-US" altLang="zh-CN" smtClean="0">
                <a:latin typeface="Arial" panose="020B0604020202020204" pitchFamily="34" charset="0"/>
              </a:rPr>
              <a:t>14</a:t>
            </a:r>
            <a:r>
              <a:rPr lang="zh-CN" altLang="en-US" smtClean="0">
                <a:latin typeface="Arial" panose="020B0604020202020204" pitchFamily="34" charset="0"/>
              </a:rPr>
              <a:t>页中，对于之前未讲过的部分知识（例如重定向输入、追加输入</a:t>
            </a:r>
            <a:r>
              <a:rPr lang="en-US" altLang="zh-CN" smtClean="0">
                <a:latin typeface="Arial" panose="020B0604020202020204" pitchFamily="34" charset="0"/>
              </a:rPr>
              <a:t>/</a:t>
            </a:r>
            <a:r>
              <a:rPr lang="zh-CN" altLang="en-US" smtClean="0">
                <a:latin typeface="Arial" panose="020B0604020202020204" pitchFamily="34" charset="0"/>
              </a:rPr>
              <a:t>输出、历史命令条数的限制等），则应该适当强调，其余的简略讲解即可</a:t>
            </a:r>
          </a:p>
        </p:txBody>
      </p:sp>
    </p:spTree>
    <p:extLst>
      <p:ext uri="{BB962C8B-B14F-4D97-AF65-F5344CB8AC3E}">
        <p14:creationId xmlns:p14="http://schemas.microsoft.com/office/powerpoint/2010/main" val="31275066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基于</a:t>
            </a:r>
            <a:r>
              <a:rPr lang="en-US" altLang="zh-CN" sz="1200" b="0" i="0" kern="1200" dirty="0" smtClean="0">
                <a:solidFill>
                  <a:schemeClr val="tx1"/>
                </a:solidFill>
                <a:effectLst/>
                <a:latin typeface="+mn-lt"/>
                <a:ea typeface="+mn-ea"/>
                <a:cs typeface="+mn-cs"/>
              </a:rPr>
              <a:t>cookie</a:t>
            </a:r>
            <a:r>
              <a:rPr lang="zh-CN" altLang="en-US" sz="1200" b="0" i="0" kern="1200" dirty="0" smtClean="0">
                <a:solidFill>
                  <a:schemeClr val="tx1"/>
                </a:solidFill>
                <a:effectLst/>
                <a:latin typeface="+mn-lt"/>
                <a:ea typeface="+mn-ea"/>
                <a:cs typeface="+mn-cs"/>
              </a:rPr>
              <a:t>判断机器人的方案，会导致大量蜘蛛掉入黑洞，这是个硬伤啊</a:t>
            </a:r>
            <a:r>
              <a:rPr lang="en-US" altLang="zh-CN"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可以过滤蜘蛛</a:t>
            </a:r>
            <a:r>
              <a:rPr lang="en-US" altLang="zh-CN" sz="1200" b="0" i="0" kern="1200" dirty="0" smtClean="0">
                <a:solidFill>
                  <a:schemeClr val="tx1"/>
                </a:solidFill>
                <a:effectLst/>
                <a:latin typeface="+mn-lt"/>
                <a:ea typeface="+mn-ea"/>
                <a:cs typeface="+mn-cs"/>
              </a:rPr>
              <a:t>IP</a:t>
            </a:r>
            <a:r>
              <a:rPr lang="zh-CN" altLang="en-US" sz="1200" b="0" i="0" kern="1200" dirty="0" smtClean="0">
                <a:solidFill>
                  <a:schemeClr val="tx1"/>
                </a:solidFill>
                <a:effectLst/>
                <a:latin typeface="+mn-lt"/>
                <a:ea typeface="+mn-ea"/>
                <a:cs typeface="+mn-cs"/>
              </a:rPr>
              <a:t>段，但是无法收集所有蜘蛛</a:t>
            </a:r>
            <a:r>
              <a:rPr lang="en-US" altLang="zh-CN" sz="1200" b="0" i="0" kern="1200" dirty="0" err="1" smtClean="0">
                <a:solidFill>
                  <a:schemeClr val="tx1"/>
                </a:solidFill>
                <a:effectLst/>
                <a:latin typeface="+mn-lt"/>
                <a:ea typeface="+mn-ea"/>
                <a:cs typeface="+mn-cs"/>
              </a:rPr>
              <a:t>ip</a:t>
            </a:r>
            <a:r>
              <a:rPr lang="zh-CN" altLang="en-US" sz="1200" b="0" i="0" kern="1200" dirty="0" smtClean="0">
                <a:solidFill>
                  <a:schemeClr val="tx1"/>
                </a:solidFill>
                <a:effectLst/>
                <a:latin typeface="+mn-lt"/>
                <a:ea typeface="+mn-ea"/>
                <a:cs typeface="+mn-cs"/>
              </a:rPr>
              <a:t>段，方案不太好</a:t>
            </a:r>
            <a:r>
              <a:rPr lang="en-US" altLang="zh-CN" sz="1200" b="0" i="0" kern="1200" smtClean="0">
                <a:solidFill>
                  <a:schemeClr val="tx1"/>
                </a:solidFill>
                <a:effectLst/>
                <a:latin typeface="+mn-lt"/>
                <a:ea typeface="+mn-ea"/>
                <a:cs typeface="+mn-cs"/>
              </a:rPr>
              <a:t>……</a:t>
            </a:r>
          </a:p>
          <a:p>
            <a:endParaRPr lang="zh-CN" altLang="en-US"/>
          </a:p>
        </p:txBody>
      </p:sp>
      <p:sp>
        <p:nvSpPr>
          <p:cNvPr id="4" name="灯片编号占位符 3"/>
          <p:cNvSpPr>
            <a:spLocks noGrp="1"/>
          </p:cNvSpPr>
          <p:nvPr>
            <p:ph type="sldNum" sz="quarter" idx="10"/>
          </p:nvPr>
        </p:nvSpPr>
        <p:spPr/>
        <p:txBody>
          <a:bodyPr/>
          <a:lstStyle/>
          <a:p>
            <a:fld id="{1D76769E-C829-4283-B80E-CB90D995C291}" type="slidenum">
              <a:rPr lang="en-US" altLang="zh-CN" smtClean="0"/>
              <a:pPr/>
              <a:t>41</a:t>
            </a:fld>
            <a:endParaRPr lang="zh-CN" altLang="en-US"/>
          </a:p>
        </p:txBody>
      </p:sp>
    </p:spTree>
    <p:extLst>
      <p:ext uri="{BB962C8B-B14F-4D97-AF65-F5344CB8AC3E}">
        <p14:creationId xmlns:p14="http://schemas.microsoft.com/office/powerpoint/2010/main" val="1924083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仔细的你一定会发现配置文件这样写还是有缺陷。如果攻击者设置</a:t>
            </a:r>
            <a:r>
              <a:rPr lang="en-US" altLang="zh-CN" sz="1200" b="0" i="0" kern="1200" dirty="0" smtClean="0">
                <a:solidFill>
                  <a:schemeClr val="tx1"/>
                </a:solidFill>
                <a:effectLst/>
                <a:latin typeface="+mn-lt"/>
                <a:ea typeface="+mn-ea"/>
                <a:cs typeface="+mn-cs"/>
              </a:rPr>
              <a:t>cookie</a:t>
            </a:r>
            <a:r>
              <a:rPr lang="zh-CN" altLang="en-US" sz="1200" b="0" i="0" kern="1200" dirty="0" smtClean="0">
                <a:solidFill>
                  <a:schemeClr val="tx1"/>
                </a:solidFill>
                <a:effectLst/>
                <a:latin typeface="+mn-lt"/>
                <a:ea typeface="+mn-ea"/>
                <a:cs typeface="+mn-cs"/>
              </a:rPr>
              <a:t>为</a:t>
            </a:r>
            <a:r>
              <a:rPr lang="en-US" altLang="zh-CN" sz="1200" b="0" i="0" kern="1200" dirty="0" smtClean="0">
                <a:solidFill>
                  <a:schemeClr val="tx1"/>
                </a:solidFill>
                <a:effectLst/>
                <a:latin typeface="+mn-lt"/>
                <a:ea typeface="+mn-ea"/>
                <a:cs typeface="+mn-cs"/>
              </a:rPr>
              <a:t>say=</a:t>
            </a:r>
            <a:r>
              <a:rPr lang="en-US" altLang="zh-CN" sz="1200" b="0" i="0" kern="1200" dirty="0" err="1" smtClean="0">
                <a:solidFill>
                  <a:schemeClr val="tx1"/>
                </a:solidFill>
                <a:effectLst/>
                <a:latin typeface="+mn-lt"/>
                <a:ea typeface="+mn-ea"/>
                <a:cs typeface="+mn-cs"/>
              </a:rPr>
              <a:t>hbnl</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CC</a:t>
            </a:r>
            <a:r>
              <a:rPr lang="zh-CN" altLang="en-US" sz="1200" b="0" i="0" kern="1200" dirty="0" smtClean="0">
                <a:solidFill>
                  <a:schemeClr val="tx1"/>
                </a:solidFill>
                <a:effectLst/>
                <a:latin typeface="+mn-lt"/>
                <a:ea typeface="+mn-ea"/>
                <a:cs typeface="+mn-cs"/>
              </a:rPr>
              <a:t>攻击器上就可以这么设置），那么这个防御就形同虚设了。我们继续拿刚刚那个比喻来说明问题。</a:t>
            </a:r>
          </a:p>
          <a:p>
            <a:r>
              <a:rPr lang="zh-CN" altLang="en-US" dirty="0" smtClean="0"/>
              <a:t/>
            </a:r>
            <a:br>
              <a:rPr lang="zh-CN" altLang="en-US" dirty="0" smtClean="0"/>
            </a:br>
            <a:endParaRPr lang="zh-CN" altLang="en-US" dirty="0"/>
          </a:p>
        </p:txBody>
      </p:sp>
      <p:sp>
        <p:nvSpPr>
          <p:cNvPr id="4" name="灯片编号占位符 3"/>
          <p:cNvSpPr>
            <a:spLocks noGrp="1"/>
          </p:cNvSpPr>
          <p:nvPr>
            <p:ph type="sldNum" sz="quarter" idx="10"/>
          </p:nvPr>
        </p:nvSpPr>
        <p:spPr/>
        <p:txBody>
          <a:bodyPr/>
          <a:lstStyle/>
          <a:p>
            <a:fld id="{1D76769E-C829-4283-B80E-CB90D995C291}" type="slidenum">
              <a:rPr lang="en-US" altLang="zh-CN" smtClean="0"/>
              <a:pPr/>
              <a:t>42</a:t>
            </a:fld>
            <a:endParaRPr lang="zh-CN" altLang="en-US"/>
          </a:p>
        </p:txBody>
      </p:sp>
    </p:spTree>
    <p:extLst>
      <p:ext uri="{BB962C8B-B14F-4D97-AF65-F5344CB8AC3E}">
        <p14:creationId xmlns:p14="http://schemas.microsoft.com/office/powerpoint/2010/main" val="25891032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攻击者如果研究了网站的机制之后，总有办法测出并预先伪造</a:t>
            </a:r>
            <a:r>
              <a:rPr lang="en-US" altLang="zh-CN" sz="1200" b="0" i="0" kern="1200" dirty="0" smtClean="0">
                <a:solidFill>
                  <a:schemeClr val="tx1"/>
                </a:solidFill>
                <a:effectLst/>
                <a:latin typeface="+mn-lt"/>
                <a:ea typeface="+mn-ea"/>
                <a:cs typeface="+mn-cs"/>
              </a:rPr>
              <a:t>cookie</a:t>
            </a:r>
            <a:r>
              <a:rPr lang="zh-CN" altLang="en-US" sz="1200" b="0" i="0" kern="1200" dirty="0" smtClean="0">
                <a:solidFill>
                  <a:schemeClr val="tx1"/>
                </a:solidFill>
                <a:effectLst/>
                <a:latin typeface="+mn-lt"/>
                <a:ea typeface="+mn-ea"/>
                <a:cs typeface="+mn-cs"/>
              </a:rPr>
              <a:t>值的设置方法。因为我们做差异化的数据源正是他们本身的一些信息（</a:t>
            </a:r>
            <a:r>
              <a:rPr lang="en-US" altLang="zh-CN" sz="1200" b="0" i="0" kern="1200" dirty="0" smtClean="0">
                <a:solidFill>
                  <a:schemeClr val="tx1"/>
                </a:solidFill>
                <a:effectLst/>
                <a:latin typeface="+mn-lt"/>
                <a:ea typeface="+mn-ea"/>
                <a:cs typeface="+mn-cs"/>
              </a:rPr>
              <a:t>IP</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user agent</a:t>
            </a:r>
            <a:r>
              <a:rPr lang="zh-CN" altLang="en-US" sz="1200" b="0" i="0" kern="1200" dirty="0" smtClean="0">
                <a:solidFill>
                  <a:schemeClr val="tx1"/>
                </a:solidFill>
                <a:effectLst/>
                <a:latin typeface="+mn-lt"/>
                <a:ea typeface="+mn-ea"/>
                <a:cs typeface="+mn-cs"/>
              </a:rPr>
              <a:t>等）。攻击者花点时间也是可以做出专门针对网站的攻击脚本的。</a:t>
            </a: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D76769E-C829-4283-B80E-CB90D995C291}" type="slidenum">
              <a:rPr lang="en-US" altLang="zh-CN" smtClean="0"/>
              <a:pPr/>
              <a:t>43</a:t>
            </a:fld>
            <a:endParaRPr lang="zh-CN" altLang="en-US"/>
          </a:p>
        </p:txBody>
      </p:sp>
    </p:spTree>
    <p:extLst>
      <p:ext uri="{BB962C8B-B14F-4D97-AF65-F5344CB8AC3E}">
        <p14:creationId xmlns:p14="http://schemas.microsoft.com/office/powerpoint/2010/main" val="31128973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如果攻击者必须花很大代价给每个攻击器加上</a:t>
            </a:r>
            <a:r>
              <a:rPr lang="en-US" altLang="zh-CN" sz="1200" b="0" i="0" kern="1200" dirty="0" err="1" smtClean="0">
                <a:solidFill>
                  <a:schemeClr val="tx1"/>
                </a:solidFill>
                <a:effectLst/>
                <a:latin typeface="+mn-lt"/>
                <a:ea typeface="+mn-ea"/>
                <a:cs typeface="+mn-cs"/>
              </a:rPr>
              <a:t>webkit</a:t>
            </a:r>
            <a:r>
              <a:rPr lang="zh-CN" altLang="en-US" sz="1200" b="0" i="0" kern="1200" dirty="0" smtClean="0">
                <a:solidFill>
                  <a:schemeClr val="tx1"/>
                </a:solidFill>
                <a:effectLst/>
                <a:latin typeface="+mn-lt"/>
                <a:ea typeface="+mn-ea"/>
                <a:cs typeface="+mn-cs"/>
              </a:rPr>
              <a:t>模块来解析</a:t>
            </a:r>
            <a:r>
              <a:rPr lang="en-US" altLang="zh-CN" sz="1200" b="0" i="0" kern="1200" dirty="0" err="1" smtClean="0">
                <a:solidFill>
                  <a:schemeClr val="tx1"/>
                </a:solidFill>
                <a:effectLst/>
                <a:latin typeface="+mn-lt"/>
                <a:ea typeface="+mn-ea"/>
                <a:cs typeface="+mn-cs"/>
              </a:rPr>
              <a:t>js</a:t>
            </a:r>
            <a:r>
              <a:rPr lang="zh-CN" altLang="en-US" sz="1200" b="0" i="0" kern="1200" dirty="0" smtClean="0">
                <a:solidFill>
                  <a:schemeClr val="tx1"/>
                </a:solidFill>
                <a:effectLst/>
                <a:latin typeface="+mn-lt"/>
                <a:ea typeface="+mn-ea"/>
                <a:cs typeface="+mn-cs"/>
              </a:rPr>
              <a:t>和执行</a:t>
            </a:r>
            <a:r>
              <a:rPr lang="en-US" altLang="zh-CN" sz="1200" b="0" i="0" kern="1200" dirty="0" smtClean="0">
                <a:solidFill>
                  <a:schemeClr val="tx1"/>
                </a:solidFill>
                <a:effectLst/>
                <a:latin typeface="+mn-lt"/>
                <a:ea typeface="+mn-ea"/>
                <a:cs typeface="+mn-cs"/>
              </a:rPr>
              <a:t>set-cookie</a:t>
            </a:r>
            <a:r>
              <a:rPr lang="zh-CN" altLang="en-US" sz="1200" b="0" i="0" kern="1200" dirty="0" smtClean="0">
                <a:solidFill>
                  <a:schemeClr val="tx1"/>
                </a:solidFill>
                <a:effectLst/>
                <a:latin typeface="+mn-lt"/>
                <a:ea typeface="+mn-ea"/>
                <a:cs typeface="+mn-cs"/>
              </a:rPr>
              <a:t>才行，那么他也是可以逃脱</a:t>
            </a:r>
            <a:r>
              <a:rPr lang="en-US" altLang="zh-CN" sz="1200" b="0" i="0" kern="1200" dirty="0" smtClean="0">
                <a:solidFill>
                  <a:schemeClr val="tx1"/>
                </a:solidFill>
                <a:effectLst/>
                <a:latin typeface="+mn-lt"/>
                <a:ea typeface="+mn-ea"/>
                <a:cs typeface="+mn-cs"/>
              </a:rPr>
              <a:t>302</a:t>
            </a:r>
            <a:r>
              <a:rPr lang="zh-CN" altLang="en-US" sz="1200" b="0" i="0" kern="1200" dirty="0" smtClean="0">
                <a:solidFill>
                  <a:schemeClr val="tx1"/>
                </a:solidFill>
                <a:effectLst/>
                <a:latin typeface="+mn-lt"/>
                <a:ea typeface="+mn-ea"/>
                <a:cs typeface="+mn-cs"/>
              </a:rPr>
              <a:t>地狱的，</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就是上节的完美版的配置再加个随机数，为的是让同一个</a:t>
            </a:r>
            <a:r>
              <a:rPr lang="en-US" altLang="zh-CN" sz="1200" b="0" i="0" kern="1200" dirty="0" smtClean="0">
                <a:solidFill>
                  <a:schemeClr val="tx1"/>
                </a:solidFill>
                <a:effectLst/>
                <a:latin typeface="+mn-lt"/>
                <a:ea typeface="+mn-ea"/>
                <a:cs typeface="+mn-cs"/>
              </a:rPr>
              <a:t>IP</a:t>
            </a:r>
            <a:r>
              <a:rPr lang="zh-CN" altLang="en-US" sz="1200" b="0" i="0" kern="1200" dirty="0" smtClean="0">
                <a:solidFill>
                  <a:schemeClr val="tx1"/>
                </a:solidFill>
                <a:effectLst/>
                <a:latin typeface="+mn-lt"/>
                <a:ea typeface="+mn-ea"/>
                <a:cs typeface="+mn-cs"/>
              </a:rPr>
              <a:t>的用户也能有不同的</a:t>
            </a:r>
            <a:r>
              <a:rPr lang="en-US" altLang="zh-CN" sz="1200" b="0" i="0" kern="1200" dirty="0" smtClean="0">
                <a:solidFill>
                  <a:schemeClr val="tx1"/>
                </a:solidFill>
                <a:effectLst/>
                <a:latin typeface="+mn-lt"/>
                <a:ea typeface="+mn-ea"/>
                <a:cs typeface="+mn-cs"/>
              </a:rPr>
              <a:t>token</a:t>
            </a:r>
            <a:r>
              <a:rPr lang="zh-CN" altLang="en-US" sz="1200" b="0" i="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1D76769E-C829-4283-B80E-CB90D995C291}" type="slidenum">
              <a:rPr lang="en-US" altLang="zh-CN" smtClean="0"/>
              <a:pPr/>
              <a:t>44</a:t>
            </a:fld>
            <a:endParaRPr lang="zh-CN" altLang="en-US"/>
          </a:p>
        </p:txBody>
      </p:sp>
    </p:spTree>
    <p:extLst>
      <p:ext uri="{BB962C8B-B14F-4D97-AF65-F5344CB8AC3E}">
        <p14:creationId xmlns:p14="http://schemas.microsoft.com/office/powerpoint/2010/main" val="38264608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burst</a:t>
            </a:r>
            <a:r>
              <a:rPr lang="zh-CN" altLang="en-US" sz="1200" b="0" i="0" kern="1200" dirty="0" smtClean="0">
                <a:solidFill>
                  <a:schemeClr val="tx1"/>
                </a:solidFill>
                <a:effectLst/>
                <a:latin typeface="+mn-lt"/>
                <a:ea typeface="+mn-ea"/>
                <a:cs typeface="+mn-cs"/>
              </a:rPr>
              <a:t>一秒中可以访问的数据量</a:t>
            </a:r>
            <a:r>
              <a:rPr lang="en-US" altLang="zh-CN" sz="1200" b="0" i="0"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burst</a:t>
            </a:r>
            <a:r>
              <a:rPr lang="zh-CN" altLang="en-US" sz="1200" b="0" i="0" kern="1200" dirty="0" smtClean="0">
                <a:solidFill>
                  <a:schemeClr val="tx1"/>
                </a:solidFill>
                <a:effectLst/>
                <a:latin typeface="+mn-lt"/>
                <a:ea typeface="+mn-ea"/>
                <a:cs typeface="+mn-cs"/>
              </a:rPr>
              <a:t>相当于一个授权令牌</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每秒中每次查询</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当前</a:t>
            </a:r>
            <a:r>
              <a:rPr lang="en-US" altLang="zh-CN" sz="1200" b="0" i="0" kern="1200" dirty="0" smtClean="0">
                <a:solidFill>
                  <a:schemeClr val="tx1"/>
                </a:solidFill>
                <a:effectLst/>
                <a:latin typeface="+mn-lt"/>
                <a:ea typeface="+mn-ea"/>
                <a:cs typeface="+mn-cs"/>
              </a:rPr>
              <a:t>burst-1,</a:t>
            </a:r>
            <a:r>
              <a:rPr lang="zh-CN" altLang="en-US" sz="1200" b="0" i="0" kern="1200" dirty="0" smtClean="0">
                <a:solidFill>
                  <a:schemeClr val="tx1"/>
                </a:solidFill>
                <a:effectLst/>
                <a:latin typeface="+mn-lt"/>
                <a:ea typeface="+mn-ea"/>
                <a:cs typeface="+mn-cs"/>
              </a:rPr>
              <a:t>查询结束</a:t>
            </a:r>
            <a:r>
              <a:rPr lang="en-US" altLang="zh-CN" sz="1200" b="0" i="0" kern="1200" dirty="0" smtClean="0">
                <a:solidFill>
                  <a:schemeClr val="tx1"/>
                </a:solidFill>
                <a:effectLst/>
                <a:latin typeface="+mn-lt"/>
                <a:ea typeface="+mn-ea"/>
                <a:cs typeface="+mn-cs"/>
              </a:rPr>
              <a:t>,burst+1;</a:t>
            </a:r>
          </a:p>
          <a:p>
            <a:r>
              <a:rPr lang="zh-CN" altLang="en-US" sz="1200" b="0" i="0" kern="1200" dirty="0" smtClean="0">
                <a:solidFill>
                  <a:schemeClr val="tx1"/>
                </a:solidFill>
                <a:effectLst/>
                <a:latin typeface="+mn-lt"/>
                <a:ea typeface="+mn-ea"/>
                <a:cs typeface="+mn-cs"/>
              </a:rPr>
              <a:t>如果</a:t>
            </a:r>
            <a:r>
              <a:rPr lang="en-US" altLang="zh-CN" sz="1200" b="0" i="0" kern="1200" dirty="0" smtClean="0">
                <a:solidFill>
                  <a:schemeClr val="tx1"/>
                </a:solidFill>
                <a:effectLst/>
                <a:latin typeface="+mn-lt"/>
                <a:ea typeface="+mn-ea"/>
                <a:cs typeface="+mn-cs"/>
              </a:rPr>
              <a:t>burst</a:t>
            </a:r>
            <a:r>
              <a:rPr lang="zh-CN" altLang="en-US" sz="1200" b="0" i="0" kern="1200" dirty="0" smtClean="0">
                <a:solidFill>
                  <a:schemeClr val="tx1"/>
                </a:solidFill>
                <a:effectLst/>
                <a:latin typeface="+mn-lt"/>
                <a:ea typeface="+mn-ea"/>
                <a:cs typeface="+mn-cs"/>
              </a:rPr>
              <a:t>为</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时</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禁止访问了。</a:t>
            </a:r>
          </a:p>
          <a:p>
            <a:endParaRPr lang="en-US" altLang="zh-CN" dirty="0" smtClean="0"/>
          </a:p>
          <a:p>
            <a:endParaRPr lang="en-US" altLang="zh-CN" dirty="0" smtClean="0"/>
          </a:p>
          <a:p>
            <a:r>
              <a:rPr lang="en-US" altLang="zh-CN" dirty="0" smtClean="0"/>
              <a:t>http://www.cnblogs.com/geekma/archive/2012/09/06/2673222.html</a:t>
            </a:r>
          </a:p>
          <a:p>
            <a:endParaRPr lang="en-US" altLang="zh-CN" dirty="0" smtClean="0"/>
          </a:p>
          <a:p>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limit_req_zone</a:t>
            </a:r>
            <a:r>
              <a:rPr lang="en-US" altLang="zh-CN"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binary_remote_addr</a:t>
            </a:r>
            <a:r>
              <a:rPr lang="en-US" altLang="zh-CN" sz="1200" b="0" i="0" kern="1200" dirty="0" smtClean="0">
                <a:solidFill>
                  <a:schemeClr val="tx1"/>
                </a:solidFill>
                <a:effectLst/>
                <a:latin typeface="+mn-lt"/>
                <a:ea typeface="+mn-ea"/>
                <a:cs typeface="+mn-cs"/>
              </a:rPr>
              <a:t>  zone=my_req_zone:10m  rate=1r/s”</a:t>
            </a:r>
            <a:r>
              <a:rPr lang="zh-CN" altLang="en-US" sz="1200" b="0" i="0" kern="1200" dirty="0" smtClean="0">
                <a:solidFill>
                  <a:schemeClr val="tx1"/>
                </a:solidFill>
                <a:effectLst/>
                <a:latin typeface="+mn-lt"/>
                <a:ea typeface="+mn-ea"/>
                <a:cs typeface="+mn-cs"/>
              </a:rPr>
              <a:t>的意思是定义一个名称为</a:t>
            </a:r>
            <a:r>
              <a:rPr lang="en-US" altLang="zh-CN" sz="1200" b="0" i="0" kern="1200" dirty="0" err="1" smtClean="0">
                <a:solidFill>
                  <a:schemeClr val="tx1"/>
                </a:solidFill>
                <a:effectLst/>
                <a:latin typeface="+mn-lt"/>
                <a:ea typeface="+mn-ea"/>
                <a:cs typeface="+mn-cs"/>
              </a:rPr>
              <a:t>my_req_zone</a:t>
            </a:r>
            <a:r>
              <a:rPr lang="zh-CN" altLang="en-US" sz="1200" b="0" i="0" kern="1200" dirty="0" smtClean="0">
                <a:solidFill>
                  <a:schemeClr val="tx1"/>
                </a:solidFill>
                <a:effectLst/>
                <a:latin typeface="+mn-lt"/>
                <a:ea typeface="+mn-ea"/>
                <a:cs typeface="+mn-cs"/>
              </a:rPr>
              <a:t>的存储区域，</a:t>
            </a:r>
            <a:r>
              <a:rPr lang="en-US" altLang="zh-CN" sz="1200" b="0" i="0" kern="1200" dirty="0" err="1" smtClean="0">
                <a:solidFill>
                  <a:schemeClr val="tx1"/>
                </a:solidFill>
                <a:effectLst/>
                <a:latin typeface="+mn-lt"/>
                <a:ea typeface="+mn-ea"/>
                <a:cs typeface="+mn-cs"/>
              </a:rPr>
              <a:t>my_req_zone</a:t>
            </a:r>
            <a:r>
              <a:rPr lang="zh-CN" altLang="en-US" sz="1200" b="0" i="0" kern="1200" dirty="0" smtClean="0">
                <a:solidFill>
                  <a:schemeClr val="tx1"/>
                </a:solidFill>
                <a:effectLst/>
                <a:latin typeface="+mn-lt"/>
                <a:ea typeface="+mn-ea"/>
                <a:cs typeface="+mn-cs"/>
              </a:rPr>
              <a:t>内容为远程</a:t>
            </a:r>
            <a:r>
              <a:rPr lang="en-US" altLang="zh-CN" sz="1200" b="0" i="0" kern="1200" dirty="0" smtClean="0">
                <a:solidFill>
                  <a:schemeClr val="tx1"/>
                </a:solidFill>
                <a:effectLst/>
                <a:latin typeface="+mn-lt"/>
                <a:ea typeface="+mn-ea"/>
                <a:cs typeface="+mn-cs"/>
              </a:rPr>
              <a:t>IP</a:t>
            </a:r>
            <a:r>
              <a:rPr lang="zh-CN" altLang="en-US" sz="1200" b="0" i="0" kern="1200" dirty="0" smtClean="0">
                <a:solidFill>
                  <a:schemeClr val="tx1"/>
                </a:solidFill>
                <a:effectLst/>
                <a:latin typeface="+mn-lt"/>
                <a:ea typeface="+mn-ea"/>
                <a:cs typeface="+mn-cs"/>
              </a:rPr>
              <a:t>地址，</a:t>
            </a:r>
            <a:r>
              <a:rPr lang="en-US" altLang="zh-CN" sz="1200" b="0" i="0" kern="1200" dirty="0" err="1" smtClean="0">
                <a:solidFill>
                  <a:schemeClr val="tx1"/>
                </a:solidFill>
                <a:effectLst/>
                <a:latin typeface="+mn-lt"/>
                <a:ea typeface="+mn-ea"/>
                <a:cs typeface="+mn-cs"/>
              </a:rPr>
              <a:t>my_req_zone</a:t>
            </a:r>
            <a:r>
              <a:rPr lang="zh-CN" altLang="en-US" sz="1200" b="0" i="0" kern="1200" dirty="0" smtClean="0">
                <a:solidFill>
                  <a:schemeClr val="tx1"/>
                </a:solidFill>
                <a:effectLst/>
                <a:latin typeface="+mn-lt"/>
                <a:ea typeface="+mn-ea"/>
                <a:cs typeface="+mn-cs"/>
              </a:rPr>
              <a:t>大小为</a:t>
            </a:r>
            <a:r>
              <a:rPr lang="en-US" altLang="zh-CN" sz="1200" b="0" i="0" kern="1200" dirty="0" smtClean="0">
                <a:solidFill>
                  <a:schemeClr val="tx1"/>
                </a:solidFill>
                <a:effectLst/>
                <a:latin typeface="+mn-lt"/>
                <a:ea typeface="+mn-ea"/>
                <a:cs typeface="+mn-cs"/>
              </a:rPr>
              <a:t>10M</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my_req_zone</a:t>
            </a:r>
            <a:r>
              <a:rPr lang="zh-CN" altLang="en-US" sz="1200" b="0" i="0" kern="1200" dirty="0" smtClean="0">
                <a:solidFill>
                  <a:schemeClr val="tx1"/>
                </a:solidFill>
                <a:effectLst/>
                <a:latin typeface="+mn-lt"/>
                <a:ea typeface="+mn-ea"/>
                <a:cs typeface="+mn-cs"/>
              </a:rPr>
              <a:t>中的平均请求速率只能为</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个每秒；</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burst</a:t>
            </a:r>
            <a:r>
              <a:rPr lang="zh-CN" altLang="en-US" sz="1200" b="0" i="0" kern="1200" dirty="0" smtClean="0">
                <a:solidFill>
                  <a:schemeClr val="tx1"/>
                </a:solidFill>
                <a:effectLst/>
                <a:latin typeface="+mn-lt"/>
                <a:ea typeface="+mn-ea"/>
                <a:cs typeface="+mn-cs"/>
              </a:rPr>
              <a:t>跟</a:t>
            </a:r>
            <a:r>
              <a:rPr lang="en-US" altLang="zh-CN" sz="1200" b="0" i="0" kern="1200" dirty="0" err="1" smtClean="0">
                <a:solidFill>
                  <a:schemeClr val="tx1"/>
                </a:solidFill>
                <a:effectLst/>
                <a:latin typeface="+mn-lt"/>
                <a:ea typeface="+mn-ea"/>
                <a:cs typeface="+mn-cs"/>
              </a:rPr>
              <a:t>request_rate</a:t>
            </a:r>
            <a:r>
              <a:rPr lang="zh-CN" altLang="en-US" sz="1200" b="0" i="0" kern="1200" dirty="0" smtClean="0">
                <a:solidFill>
                  <a:schemeClr val="tx1"/>
                </a:solidFill>
                <a:effectLst/>
                <a:latin typeface="+mn-lt"/>
                <a:ea typeface="+mn-ea"/>
                <a:cs typeface="+mn-cs"/>
              </a:rPr>
              <a:t>一点关系都没有，设成</a:t>
            </a:r>
            <a:r>
              <a:rPr lang="en-US" altLang="zh-CN" sz="1200" b="0" i="0" kern="1200" dirty="0" smtClean="0">
                <a:solidFill>
                  <a:schemeClr val="tx1"/>
                </a:solidFill>
                <a:effectLst/>
                <a:latin typeface="+mn-lt"/>
                <a:ea typeface="+mn-ea"/>
                <a:cs typeface="+mn-cs"/>
              </a:rPr>
              <a:t>10000</a:t>
            </a:r>
            <a:r>
              <a:rPr lang="zh-CN" altLang="en-US" sz="1200" b="0" i="0" kern="1200" dirty="0" smtClean="0">
                <a:solidFill>
                  <a:schemeClr val="tx1"/>
                </a:solidFill>
                <a:effectLst/>
                <a:latin typeface="+mn-lt"/>
                <a:ea typeface="+mn-ea"/>
                <a:cs typeface="+mn-cs"/>
              </a:rPr>
              <a:t>，就是</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万个请求可以等着排队，而检查站还是</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秒钟放行</a:t>
            </a:r>
            <a:r>
              <a:rPr lang="en-US" altLang="zh-CN" sz="1200" b="0" i="0" kern="1200" dirty="0" smtClean="0">
                <a:solidFill>
                  <a:schemeClr val="tx1"/>
                </a:solidFill>
                <a:effectLst/>
                <a:latin typeface="+mn-lt"/>
                <a:ea typeface="+mn-ea"/>
                <a:cs typeface="+mn-cs"/>
              </a:rPr>
              <a:t>100</a:t>
            </a:r>
            <a:r>
              <a:rPr lang="zh-CN" altLang="en-US" sz="1200" b="0" i="0" kern="1200" dirty="0" smtClean="0">
                <a:solidFill>
                  <a:schemeClr val="tx1"/>
                </a:solidFill>
                <a:effectLst/>
                <a:latin typeface="+mn-lt"/>
                <a:ea typeface="+mn-ea"/>
                <a:cs typeface="+mn-cs"/>
              </a:rPr>
              <a:t>个请求（龟速）。而且也不能一直排队，所以</a:t>
            </a:r>
            <a:r>
              <a:rPr lang="en-US" altLang="zh-CN" sz="1200" b="0" i="0" kern="1200" dirty="0" err="1" smtClean="0">
                <a:solidFill>
                  <a:schemeClr val="tx1"/>
                </a:solidFill>
                <a:effectLst/>
                <a:latin typeface="+mn-lt"/>
                <a:ea typeface="+mn-ea"/>
                <a:cs typeface="+mn-cs"/>
              </a:rPr>
              <a:t>nginx</a:t>
            </a:r>
            <a:r>
              <a:rPr lang="zh-CN" altLang="en-US" sz="1200" b="0" i="0" kern="1200" dirty="0" smtClean="0">
                <a:solidFill>
                  <a:schemeClr val="tx1"/>
                </a:solidFill>
                <a:effectLst/>
                <a:latin typeface="+mn-lt"/>
                <a:ea typeface="+mn-ea"/>
                <a:cs typeface="+mn-cs"/>
              </a:rPr>
              <a:t>还设了超时，排队超过一定时间，也是直接退回，返回服务器忙的响应。</a:t>
            </a:r>
            <a:r>
              <a:rPr lang="en-US" altLang="zh-CN" sz="1200" b="0" i="0" kern="1200" dirty="0" smtClean="0">
                <a:solidFill>
                  <a:schemeClr val="tx1"/>
                </a:solidFill>
                <a:effectLst/>
                <a:latin typeface="+mn-lt"/>
                <a:ea typeface="+mn-ea"/>
                <a:cs typeface="+mn-cs"/>
              </a:rPr>
              <a:t>https://github.com/alibaba/tengine/issues/69</a:t>
            </a:r>
            <a:endParaRPr lang="zh-CN" altLang="en-US" dirty="0"/>
          </a:p>
        </p:txBody>
      </p:sp>
      <p:sp>
        <p:nvSpPr>
          <p:cNvPr id="4" name="灯片编号占位符 3"/>
          <p:cNvSpPr>
            <a:spLocks noGrp="1"/>
          </p:cNvSpPr>
          <p:nvPr>
            <p:ph type="sldNum" sz="quarter" idx="10"/>
          </p:nvPr>
        </p:nvSpPr>
        <p:spPr/>
        <p:txBody>
          <a:bodyPr/>
          <a:lstStyle/>
          <a:p>
            <a:fld id="{1D76769E-C829-4283-B80E-CB90D995C291}" type="slidenum">
              <a:rPr lang="en-US" altLang="zh-CN" smtClean="0"/>
              <a:pPr/>
              <a:t>45</a:t>
            </a:fld>
            <a:endParaRPr lang="zh-CN" altLang="en-US"/>
          </a:p>
        </p:txBody>
      </p:sp>
    </p:spTree>
    <p:extLst>
      <p:ext uri="{BB962C8B-B14F-4D97-AF65-F5344CB8AC3E}">
        <p14:creationId xmlns:p14="http://schemas.microsoft.com/office/powerpoint/2010/main" val="14850447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http://blog.sina.com.cn/s/blog_4938bd7c0101evbk.html</a:t>
            </a:r>
            <a:endParaRPr lang="zh-CN" altLang="en-US" dirty="0"/>
          </a:p>
        </p:txBody>
      </p:sp>
      <p:sp>
        <p:nvSpPr>
          <p:cNvPr id="4" name="灯片编号占位符 3"/>
          <p:cNvSpPr>
            <a:spLocks noGrp="1"/>
          </p:cNvSpPr>
          <p:nvPr>
            <p:ph type="sldNum" sz="quarter" idx="10"/>
          </p:nvPr>
        </p:nvSpPr>
        <p:spPr/>
        <p:txBody>
          <a:bodyPr/>
          <a:lstStyle/>
          <a:p>
            <a:fld id="{1D76769E-C829-4283-B80E-CB90D995C291}" type="slidenum">
              <a:rPr lang="en-US" altLang="zh-CN" smtClean="0"/>
              <a:pPr/>
              <a:t>46</a:t>
            </a:fld>
            <a:endParaRPr lang="zh-CN" altLang="en-US"/>
          </a:p>
        </p:txBody>
      </p:sp>
    </p:spTree>
    <p:extLst>
      <p:ext uri="{BB962C8B-B14F-4D97-AF65-F5344CB8AC3E}">
        <p14:creationId xmlns:p14="http://schemas.microsoft.com/office/powerpoint/2010/main" val="3866892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http://news.sina.com.cn/c/2013-02-07/031026225873.shtml</a:t>
            </a:r>
          </a:p>
          <a:p>
            <a:endParaRPr lang="en-US" altLang="zh-CN" dirty="0" smtClean="0"/>
          </a:p>
          <a:p>
            <a:r>
              <a:rPr lang="zh-CN" altLang="en-US" dirty="0" smtClean="0"/>
              <a:t>截图自：</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1</a:t>
            </a:r>
            <a:r>
              <a:rPr lang="zh-CN" altLang="en-US" dirty="0" smtClean="0"/>
              <a:t>月</a:t>
            </a:r>
            <a:r>
              <a:rPr lang="en-US" altLang="zh-CN" dirty="0" smtClean="0"/>
              <a:t>10</a:t>
            </a:r>
            <a:r>
              <a:rPr lang="zh-CN" altLang="en-US" dirty="0" smtClean="0"/>
              <a:t>日版</a:t>
            </a:r>
            <a:r>
              <a:rPr lang="en-US" altLang="zh-CN" dirty="0" smtClean="0"/>
              <a:t>  http://njcb.xhby.net/mp3/page/161/2014-01-10/A06/9001389306529375.pdf </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1D76769E-C829-4283-B80E-CB90D995C291}" type="slidenum">
              <a:rPr lang="en-US" altLang="zh-CN" smtClean="0"/>
              <a:pPr/>
              <a:t>3</a:t>
            </a:fld>
            <a:endParaRPr lang="zh-CN" altLang="en-US"/>
          </a:p>
        </p:txBody>
      </p:sp>
    </p:spTree>
    <p:extLst>
      <p:ext uri="{BB962C8B-B14F-4D97-AF65-F5344CB8AC3E}">
        <p14:creationId xmlns:p14="http://schemas.microsoft.com/office/powerpoint/2010/main" val="940901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验证码真的管用么？ 引出</a:t>
            </a:r>
            <a:r>
              <a:rPr lang="en-US" altLang="zh-CN" dirty="0" smtClean="0"/>
              <a:t>360 </a:t>
            </a:r>
            <a:r>
              <a:rPr lang="zh-CN" altLang="en-US" dirty="0" smtClean="0"/>
              <a:t>抢票</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1D76769E-C829-4283-B80E-CB90D995C291}" type="slidenum">
              <a:rPr lang="en-US" altLang="zh-CN" smtClean="0"/>
              <a:pPr/>
              <a:t>4</a:t>
            </a:fld>
            <a:endParaRPr lang="zh-CN" altLang="en-US"/>
          </a:p>
        </p:txBody>
      </p:sp>
    </p:spTree>
    <p:extLst>
      <p:ext uri="{BB962C8B-B14F-4D97-AF65-F5344CB8AC3E}">
        <p14:creationId xmlns:p14="http://schemas.microsoft.com/office/powerpoint/2010/main" val="33107045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复杂的验证码真的无法识别么？</a:t>
            </a:r>
            <a:endParaRPr lang="zh-CN" altLang="en-US" dirty="0"/>
          </a:p>
        </p:txBody>
      </p:sp>
      <p:sp>
        <p:nvSpPr>
          <p:cNvPr id="4" name="灯片编号占位符 3"/>
          <p:cNvSpPr>
            <a:spLocks noGrp="1"/>
          </p:cNvSpPr>
          <p:nvPr>
            <p:ph type="sldNum" sz="quarter" idx="10"/>
          </p:nvPr>
        </p:nvSpPr>
        <p:spPr/>
        <p:txBody>
          <a:bodyPr/>
          <a:lstStyle/>
          <a:p>
            <a:fld id="{1D76769E-C829-4283-B80E-CB90D995C291}" type="slidenum">
              <a:rPr lang="en-US" altLang="zh-CN" smtClean="0"/>
              <a:pPr/>
              <a:t>5</a:t>
            </a:fld>
            <a:endParaRPr lang="zh-CN" altLang="en-US"/>
          </a:p>
        </p:txBody>
      </p:sp>
    </p:spTree>
    <p:extLst>
      <p:ext uri="{BB962C8B-B14F-4D97-AF65-F5344CB8AC3E}">
        <p14:creationId xmlns:p14="http://schemas.microsoft.com/office/powerpoint/2010/main" val="4544193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hlinkClick r:id="rId3"/>
              </a:rPr>
              <a:t>http://www.43626.cn/mfzq/baiwanmeng.html</a:t>
            </a:r>
            <a:endParaRPr lang="en-US" altLang="zh-CN" dirty="0" smtClean="0"/>
          </a:p>
          <a:p>
            <a:endParaRPr lang="en-US" altLang="zh-CN" dirty="0" smtClean="0"/>
          </a:p>
          <a:p>
            <a:r>
              <a:rPr lang="en-US" altLang="zh-CN" dirty="0" smtClean="0"/>
              <a:t>http://www.baike.com/wiki/%E6%89%93%E7%A0%81 </a:t>
            </a:r>
          </a:p>
          <a:p>
            <a:endParaRPr lang="en-US" altLang="zh-CN" dirty="0" smtClean="0"/>
          </a:p>
          <a:p>
            <a:r>
              <a:rPr lang="en-US" altLang="zh-CN" dirty="0" smtClean="0"/>
              <a:t>http://www.uuwise.com/</a:t>
            </a:r>
          </a:p>
          <a:p>
            <a:endParaRPr lang="zh-CN" altLang="en-US" dirty="0"/>
          </a:p>
        </p:txBody>
      </p:sp>
      <p:sp>
        <p:nvSpPr>
          <p:cNvPr id="4" name="灯片编号占位符 3"/>
          <p:cNvSpPr>
            <a:spLocks noGrp="1"/>
          </p:cNvSpPr>
          <p:nvPr>
            <p:ph type="sldNum" sz="quarter" idx="10"/>
          </p:nvPr>
        </p:nvSpPr>
        <p:spPr/>
        <p:txBody>
          <a:bodyPr/>
          <a:lstStyle/>
          <a:p>
            <a:fld id="{1D76769E-C829-4283-B80E-CB90D995C291}" type="slidenum">
              <a:rPr lang="en-US" altLang="zh-CN" smtClean="0"/>
              <a:pPr/>
              <a:t>6</a:t>
            </a:fld>
            <a:endParaRPr lang="zh-CN" altLang="en-US"/>
          </a:p>
        </p:txBody>
      </p:sp>
    </p:spTree>
    <p:extLst>
      <p:ext uri="{BB962C8B-B14F-4D97-AF65-F5344CB8AC3E}">
        <p14:creationId xmlns:p14="http://schemas.microsoft.com/office/powerpoint/2010/main" val="16385412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类似爬虫的写一个小程序，刷是非常常见的，这里我们分析一下爬虫的原理。</a:t>
            </a:r>
            <a:endParaRPr lang="en-US" altLang="zh-CN" dirty="0" smtClean="0"/>
          </a:p>
          <a:p>
            <a:r>
              <a:rPr lang="zh-CN" altLang="en-US" dirty="0" smtClean="0"/>
              <a:t>刷票方法层出不穷，如何应对，我们先对它进行技术实现分析</a:t>
            </a:r>
            <a:endParaRPr lang="zh-CN" altLang="en-US" dirty="0"/>
          </a:p>
        </p:txBody>
      </p:sp>
      <p:sp>
        <p:nvSpPr>
          <p:cNvPr id="4" name="灯片编号占位符 3"/>
          <p:cNvSpPr>
            <a:spLocks noGrp="1"/>
          </p:cNvSpPr>
          <p:nvPr>
            <p:ph type="sldNum" sz="quarter" idx="10"/>
          </p:nvPr>
        </p:nvSpPr>
        <p:spPr/>
        <p:txBody>
          <a:bodyPr/>
          <a:lstStyle/>
          <a:p>
            <a:fld id="{1D76769E-C829-4283-B80E-CB90D995C291}" type="slidenum">
              <a:rPr lang="en-US" altLang="zh-CN" smtClean="0"/>
              <a:pPr/>
              <a:t>8</a:t>
            </a:fld>
            <a:endParaRPr lang="zh-CN" altLang="en-US"/>
          </a:p>
        </p:txBody>
      </p:sp>
    </p:spTree>
    <p:extLst>
      <p:ext uri="{BB962C8B-B14F-4D97-AF65-F5344CB8AC3E}">
        <p14:creationId xmlns:p14="http://schemas.microsoft.com/office/powerpoint/2010/main" val="28306933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不支持</a:t>
            </a:r>
            <a:r>
              <a:rPr lang="en-US" altLang="zh-CN" dirty="0" smtClean="0"/>
              <a:t>Cookie</a:t>
            </a:r>
            <a:r>
              <a:rPr lang="zh-CN" altLang="en-US" dirty="0" smtClean="0"/>
              <a:t>的方式，</a:t>
            </a:r>
            <a:r>
              <a:rPr lang="en-US" altLang="zh-CN" dirty="0" smtClean="0"/>
              <a:t>URL</a:t>
            </a:r>
            <a:r>
              <a:rPr lang="zh-CN" altLang="en-US" dirty="0" smtClean="0"/>
              <a:t>中带</a:t>
            </a:r>
            <a:r>
              <a:rPr lang="en-US" altLang="zh-CN" dirty="0" smtClean="0"/>
              <a:t>Cookie</a:t>
            </a:r>
            <a:r>
              <a:rPr lang="zh-CN" altLang="en-US" dirty="0" smtClean="0"/>
              <a:t>；</a:t>
            </a:r>
            <a:endParaRPr lang="en-US" altLang="zh-CN" dirty="0" smtClean="0"/>
          </a:p>
          <a:p>
            <a:r>
              <a:rPr lang="en-US" altLang="zh-CN" dirty="0" smtClean="0"/>
              <a:t>Fiddler </a:t>
            </a:r>
            <a:r>
              <a:rPr lang="zh-CN" altLang="en-US" dirty="0" smtClean="0"/>
              <a:t>的使用。</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1D76769E-C829-4283-B80E-CB90D995C291}" type="slidenum">
              <a:rPr lang="en-US" altLang="zh-CN" smtClean="0"/>
              <a:pPr/>
              <a:t>9</a:t>
            </a:fld>
            <a:endParaRPr lang="zh-CN" altLang="en-US"/>
          </a:p>
        </p:txBody>
      </p:sp>
    </p:spTree>
    <p:extLst>
      <p:ext uri="{BB962C8B-B14F-4D97-AF65-F5344CB8AC3E}">
        <p14:creationId xmlns:p14="http://schemas.microsoft.com/office/powerpoint/2010/main" val="41750249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Go </a:t>
            </a:r>
            <a:r>
              <a:rPr lang="zh-CN" altLang="en-US" dirty="0" smtClean="0"/>
              <a:t>语言的爬虫代码</a:t>
            </a:r>
            <a:endParaRPr lang="en-US" altLang="zh-CN" dirty="0" smtClean="0"/>
          </a:p>
          <a:p>
            <a:endParaRPr lang="en-US" altLang="zh-CN" dirty="0" smtClean="0"/>
          </a:p>
          <a:p>
            <a:r>
              <a:rPr lang="en-US" altLang="zh-CN" dirty="0" smtClean="0"/>
              <a:t>http://stackoverflow.com/questions/13263492/set-useragent-in-http-request</a:t>
            </a:r>
          </a:p>
          <a:p>
            <a:endParaRPr lang="zh-CN" altLang="en-US" dirty="0"/>
          </a:p>
        </p:txBody>
      </p:sp>
      <p:sp>
        <p:nvSpPr>
          <p:cNvPr id="4" name="灯片编号占位符 3"/>
          <p:cNvSpPr>
            <a:spLocks noGrp="1"/>
          </p:cNvSpPr>
          <p:nvPr>
            <p:ph type="sldNum" sz="quarter" idx="10"/>
          </p:nvPr>
        </p:nvSpPr>
        <p:spPr/>
        <p:txBody>
          <a:bodyPr/>
          <a:lstStyle/>
          <a:p>
            <a:fld id="{1D76769E-C829-4283-B80E-CB90D995C291}" type="slidenum">
              <a:rPr lang="en-US" altLang="zh-CN" smtClean="0"/>
              <a:pPr/>
              <a:t>10</a:t>
            </a:fld>
            <a:endParaRPr lang="zh-CN" altLang="en-US"/>
          </a:p>
        </p:txBody>
      </p:sp>
    </p:spTree>
    <p:extLst>
      <p:ext uri="{BB962C8B-B14F-4D97-AF65-F5344CB8AC3E}">
        <p14:creationId xmlns:p14="http://schemas.microsoft.com/office/powerpoint/2010/main" val="13273618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zh-CN"/>
          </a:p>
        </p:txBody>
      </p:sp>
      <p:sp>
        <p:nvSpPr>
          <p:cNvPr id="9" name="Shap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latinLnBrk="0">
              <a:defRPr lang="zh-CN" sz="4800" b="1">
                <a:solidFill>
                  <a:schemeClr val="tx2"/>
                </a:solidFill>
                <a:effectLst>
                  <a:outerShdw blurRad="31750" dist="25400" dir="5400000" algn="tl" rotWithShape="0">
                    <a:srgbClr val="000000">
                      <a:alpha val="25000"/>
                    </a:srgbClr>
                  </a:outerShdw>
                </a:effectLst>
              </a:defRPr>
            </a:lvl1pPr>
            <a:extLst/>
          </a:lstStyle>
          <a:p>
            <a:r>
              <a:rPr lang="zh-CN" altLang="en-US" smtClean="0"/>
              <a:t>单击此处编辑母版标题样式</a:t>
            </a:r>
            <a:endParaRPr lang="zh-CN"/>
          </a:p>
        </p:txBody>
      </p:sp>
      <p:sp>
        <p:nvSpPr>
          <p:cNvPr id="17" name="Shape 16"/>
          <p:cNvSpPr>
            <a:spLocks noGrp="1"/>
          </p:cNvSpPr>
          <p:nvPr>
            <p:ph type="subTitle" idx="1"/>
          </p:nvPr>
        </p:nvSpPr>
        <p:spPr>
          <a:xfrm>
            <a:off x="685800" y="3582807"/>
            <a:ext cx="7772400" cy="1199704"/>
          </a:xfrm>
        </p:spPr>
        <p:txBody>
          <a:bodyPr/>
          <a:lstStyle>
            <a:lvl1pPr marL="0" marR="64008" indent="0" algn="r" latinLnBrk="0">
              <a:buNone/>
              <a:defRPr lang="zh-CN">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zh-CN" altLang="en-US" smtClean="0"/>
              <a:t>单击此处编辑母版副标题样式</a:t>
            </a:r>
            <a:endParaRPr lang="zh-CN"/>
          </a:p>
        </p:txBody>
      </p:sp>
      <p:grpSp>
        <p:nvGrpSpPr>
          <p:cNvPr id="2" name="Group 14"/>
          <p:cNvGrpSpPr/>
          <p:nvPr/>
        </p:nvGrpSpPr>
        <p:grpSpPr>
          <a:xfrm>
            <a:off x="-3765" y="4953000"/>
            <a:ext cx="9147765" cy="1912088"/>
            <a:chOff x="-3765" y="4832896"/>
            <a:chExt cx="9147765" cy="2032192"/>
          </a:xfrm>
        </p:grpSpPr>
        <p:sp>
          <p:nvSpPr>
            <p:cNvPr id="7" name="Shape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zh-CN"/>
            </a:p>
          </p:txBody>
        </p:sp>
        <p:sp>
          <p:nvSpPr>
            <p:cNvPr id="8" name="Shape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zh-CN"/>
            </a:p>
          </p:txBody>
        </p:sp>
        <p:sp>
          <p:nvSpPr>
            <p:cNvPr id="11" name="Shape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a:endParaRPr lang="zh-CN"/>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Shape 29"/>
          <p:cNvSpPr>
            <a:spLocks noGrp="1"/>
          </p:cNvSpPr>
          <p:nvPr>
            <p:ph type="dt" sz="half" idx="10"/>
          </p:nvPr>
        </p:nvSpPr>
        <p:spPr/>
        <p:txBody>
          <a:bodyPr/>
          <a:lstStyle>
            <a:lvl1pPr latinLnBrk="0">
              <a:defRPr lang="zh-CN">
                <a:solidFill>
                  <a:srgbClr val="FFFFFF"/>
                </a:solidFill>
              </a:defRPr>
            </a:lvl1pPr>
            <a:extLst/>
          </a:lstStyle>
          <a:p>
            <a:fld id="{E6E13C79-1C97-4B32-B2AE-1A69C169643E}" type="datetime2">
              <a:pPr/>
              <a:t>2014年2月26日</a:t>
            </a:fld>
            <a:endParaRPr lang="zh-CN">
              <a:solidFill>
                <a:srgbClr val="FFFFFF"/>
              </a:solidFill>
            </a:endParaRPr>
          </a:p>
        </p:txBody>
      </p:sp>
      <p:sp>
        <p:nvSpPr>
          <p:cNvPr id="19" name="Shape 18"/>
          <p:cNvSpPr>
            <a:spLocks noGrp="1"/>
          </p:cNvSpPr>
          <p:nvPr>
            <p:ph type="ftr" sz="quarter" idx="11"/>
          </p:nvPr>
        </p:nvSpPr>
        <p:spPr/>
        <p:txBody>
          <a:bodyPr/>
          <a:lstStyle>
            <a:lvl1pPr latinLnBrk="0">
              <a:defRPr lang="zh-CN">
                <a:solidFill>
                  <a:schemeClr val="accent1">
                    <a:tint val="20000"/>
                  </a:schemeClr>
                </a:solidFill>
              </a:defRPr>
            </a:lvl1pPr>
            <a:extLst/>
          </a:lstStyle>
          <a:p>
            <a:endParaRPr lang="zh-CN">
              <a:solidFill>
                <a:schemeClr val="accent1">
                  <a:tint val="20000"/>
                </a:schemeClr>
              </a:solidFill>
            </a:endParaRPr>
          </a:p>
        </p:txBody>
      </p:sp>
      <p:sp>
        <p:nvSpPr>
          <p:cNvPr id="27" name="Shape 26"/>
          <p:cNvSpPr>
            <a:spLocks noGrp="1"/>
          </p:cNvSpPr>
          <p:nvPr>
            <p:ph type="sldNum" sz="quarter" idx="12"/>
          </p:nvPr>
        </p:nvSpPr>
        <p:spPr/>
        <p:txBody>
          <a:bodyPr/>
          <a:lstStyle>
            <a:lvl1pPr latinLnBrk="0">
              <a:defRPr lang="zh-CN">
                <a:solidFill>
                  <a:srgbClr val="FFFFFF"/>
                </a:solidFill>
              </a:defRPr>
            </a:lvl1pPr>
            <a:extLst/>
          </a:lstStyle>
          <a:p>
            <a:fld id="{45292C34-3E5E-4BA5-AF54-F1601B144FB0}" type="slidenum">
              <a:pPr/>
              <a:t>‹#›</a:t>
            </a:fld>
            <a:endParaRPr lang="zh-CN">
              <a:solidFill>
                <a:srgbClr val="FFFFFF"/>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Shape 1"/>
          <p:cNvSpPr>
            <a:spLocks noGrp="1"/>
          </p:cNvSpPr>
          <p:nvPr>
            <p:ph type="title"/>
          </p:nvPr>
        </p:nvSpPr>
        <p:spPr/>
        <p:txBody>
          <a:bodyPr/>
          <a:lstStyle>
            <a:extLst/>
          </a:lstStyle>
          <a:p>
            <a:r>
              <a:rPr lang="zh-CN" altLang="en-US" smtClean="0"/>
              <a:t>单击此处编辑母版标题样式</a:t>
            </a:r>
            <a:endParaRPr lang="zh-CN"/>
          </a:p>
        </p:txBody>
      </p:sp>
      <p:sp>
        <p:nvSpPr>
          <p:cNvPr id="3" name="Shape 2"/>
          <p:cNvSpPr>
            <a:spLocks noGrp="1"/>
          </p:cNvSpPr>
          <p:nvPr>
            <p:ph type="body" orient="vert" idx="1"/>
          </p:nvPr>
        </p:nvSpPr>
        <p:spPr>
          <a:xfrm>
            <a:off x="457200" y="1481329"/>
            <a:ext cx="8229600" cy="4386071"/>
          </a:xfrm>
        </p:spPr>
        <p:txBody>
          <a:bodyPr vert="eaVert"/>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Shape 3"/>
          <p:cNvSpPr>
            <a:spLocks noGrp="1"/>
          </p:cNvSpPr>
          <p:nvPr>
            <p:ph type="dt" sz="half" idx="10"/>
          </p:nvPr>
        </p:nvSpPr>
        <p:spPr/>
        <p:txBody>
          <a:bodyPr/>
          <a:lstStyle>
            <a:extLst/>
          </a:lstStyle>
          <a:p>
            <a:pPr algn="ctr"/>
            <a:fld id="{D10E14BF-C004-4398-9186-5EE680724D95}" type="datetime2">
              <a:pPr algn="ctr"/>
              <a:t>2014年2月26日</a:t>
            </a:fld>
            <a:endParaRPr lang="zh-CN"/>
          </a:p>
        </p:txBody>
      </p:sp>
      <p:sp>
        <p:nvSpPr>
          <p:cNvPr id="5" name="Shape 4"/>
          <p:cNvSpPr>
            <a:spLocks noGrp="1"/>
          </p:cNvSpPr>
          <p:nvPr>
            <p:ph type="ftr" sz="quarter" idx="11"/>
          </p:nvPr>
        </p:nvSpPr>
        <p:spPr/>
        <p:txBody>
          <a:bodyPr/>
          <a:lstStyle>
            <a:extLst/>
          </a:lstStyle>
          <a:p>
            <a:endParaRPr lang="zh-CN"/>
          </a:p>
        </p:txBody>
      </p:sp>
      <p:sp>
        <p:nvSpPr>
          <p:cNvPr id="6" name="Shape 5"/>
          <p:cNvSpPr>
            <a:spLocks noGrp="1"/>
          </p:cNvSpPr>
          <p:nvPr>
            <p:ph type="sldNum" sz="quarter" idx="12"/>
          </p:nvPr>
        </p:nvSpPr>
        <p:spPr/>
        <p:txBody>
          <a:bodyPr/>
          <a:lstStyle>
            <a:extLst/>
          </a:lstStyle>
          <a:p>
            <a:fld id="{45292C34-3E5E-4BA5-AF54-F1601B144FB0}" type="slidenum">
              <a:rPr lang="zh-CN" sz="1400">
                <a:solidFill>
                  <a:schemeClr val="tx2">
                    <a:shade val="50000"/>
                  </a:schemeClr>
                </a:solidFill>
              </a:rPr>
              <a:pPr/>
              <a:t>‹#›</a:t>
            </a:fld>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Shape 1"/>
          <p:cNvSpPr>
            <a:spLocks noGrp="1"/>
          </p:cNvSpPr>
          <p:nvPr>
            <p:ph type="title" orient="vert"/>
          </p:nvPr>
        </p:nvSpPr>
        <p:spPr>
          <a:xfrm>
            <a:off x="6844013" y="274640"/>
            <a:ext cx="1777470" cy="5592761"/>
          </a:xfrm>
        </p:spPr>
        <p:txBody>
          <a:bodyPr vert="eaVert"/>
          <a:lstStyle>
            <a:extLst/>
          </a:lstStyle>
          <a:p>
            <a:r>
              <a:rPr lang="zh-CN" altLang="en-US" smtClean="0"/>
              <a:t>单击此处编辑母版标题样式</a:t>
            </a:r>
            <a:endParaRPr lang="zh-CN"/>
          </a:p>
        </p:txBody>
      </p:sp>
      <p:sp>
        <p:nvSpPr>
          <p:cNvPr id="3" name="Shape 2"/>
          <p:cNvSpPr>
            <a:spLocks noGrp="1"/>
          </p:cNvSpPr>
          <p:nvPr>
            <p:ph type="body" orient="vert" idx="1"/>
          </p:nvPr>
        </p:nvSpPr>
        <p:spPr>
          <a:xfrm>
            <a:off x="457200" y="274641"/>
            <a:ext cx="6324600" cy="5592760"/>
          </a:xfrm>
        </p:spPr>
        <p:txBody>
          <a:bodyPr vert="eaVert"/>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Shape 3"/>
          <p:cNvSpPr>
            <a:spLocks noGrp="1"/>
          </p:cNvSpPr>
          <p:nvPr>
            <p:ph type="dt" sz="half" idx="10"/>
          </p:nvPr>
        </p:nvSpPr>
        <p:spPr/>
        <p:txBody>
          <a:bodyPr/>
          <a:lstStyle>
            <a:extLst/>
          </a:lstStyle>
          <a:p>
            <a:pPr algn="ctr"/>
            <a:fld id="{D10E14BF-C004-4398-9186-5EE680724D95}" type="datetime2">
              <a:pPr algn="ctr"/>
              <a:t>2014年2月26日</a:t>
            </a:fld>
            <a:endParaRPr lang="zh-CN"/>
          </a:p>
        </p:txBody>
      </p:sp>
      <p:sp>
        <p:nvSpPr>
          <p:cNvPr id="5" name="Shape 4"/>
          <p:cNvSpPr>
            <a:spLocks noGrp="1"/>
          </p:cNvSpPr>
          <p:nvPr>
            <p:ph type="ftr" sz="quarter" idx="11"/>
          </p:nvPr>
        </p:nvSpPr>
        <p:spPr/>
        <p:txBody>
          <a:bodyPr/>
          <a:lstStyle>
            <a:extLst/>
          </a:lstStyle>
          <a:p>
            <a:endParaRPr lang="zh-CN"/>
          </a:p>
        </p:txBody>
      </p:sp>
      <p:sp>
        <p:nvSpPr>
          <p:cNvPr id="6" name="Shape 5"/>
          <p:cNvSpPr>
            <a:spLocks noGrp="1"/>
          </p:cNvSpPr>
          <p:nvPr>
            <p:ph type="sldNum" sz="quarter" idx="12"/>
          </p:nvPr>
        </p:nvSpPr>
        <p:spPr/>
        <p:txBody>
          <a:bodyPr/>
          <a:lstStyle>
            <a:extLst/>
          </a:lstStyle>
          <a:p>
            <a:fld id="{45292C34-3E5E-4BA5-AF54-F1601B144FB0}" type="slidenum">
              <a:rPr lang="zh-CN" sz="1400">
                <a:solidFill>
                  <a:schemeClr val="tx2">
                    <a:shade val="50000"/>
                  </a:schemeClr>
                </a:solidFill>
              </a:rPr>
              <a:pPr/>
              <a:t>‹#›</a:t>
            </a:fld>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Shape 2"/>
          <p:cNvSpPr>
            <a:spLocks noGrp="1"/>
          </p:cNvSpPr>
          <p:nvPr>
            <p:ph idx="1"/>
          </p:nvPr>
        </p:nvSpPr>
        <p:spPr/>
        <p:txBody>
          <a:bodyPr/>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Shape 3"/>
          <p:cNvSpPr>
            <a:spLocks noGrp="1"/>
          </p:cNvSpPr>
          <p:nvPr>
            <p:ph type="dt" sz="half" idx="10"/>
          </p:nvPr>
        </p:nvSpPr>
        <p:spPr/>
        <p:txBody>
          <a:bodyPr/>
          <a:lstStyle>
            <a:extLst/>
          </a:lstStyle>
          <a:p>
            <a:fld id="{227FEF5B-F2CC-4EC5-8F1F-29A8BF9EFFA9}" type="datetime2">
              <a:pPr/>
              <a:t>2014年2月26日</a:t>
            </a:fld>
            <a:endParaRPr lang="zh-CN"/>
          </a:p>
        </p:txBody>
      </p:sp>
      <p:sp>
        <p:nvSpPr>
          <p:cNvPr id="5" name="Shape 4"/>
          <p:cNvSpPr>
            <a:spLocks noGrp="1"/>
          </p:cNvSpPr>
          <p:nvPr>
            <p:ph type="ftr" sz="quarter" idx="11"/>
          </p:nvPr>
        </p:nvSpPr>
        <p:spPr/>
        <p:txBody>
          <a:bodyPr/>
          <a:lstStyle>
            <a:extLst/>
          </a:lstStyle>
          <a:p>
            <a:endParaRPr lang="zh-CN"/>
          </a:p>
        </p:txBody>
      </p:sp>
      <p:sp>
        <p:nvSpPr>
          <p:cNvPr id="6" name="Shape 5"/>
          <p:cNvSpPr>
            <a:spLocks noGrp="1"/>
          </p:cNvSpPr>
          <p:nvPr>
            <p:ph type="sldNum" sz="quarter" idx="12"/>
          </p:nvPr>
        </p:nvSpPr>
        <p:spPr/>
        <p:txBody>
          <a:bodyPr/>
          <a:lstStyle>
            <a:extLst/>
          </a:lstStyle>
          <a:p>
            <a:fld id="{BC410EEA-824F-4D46-AFE7-60426C8C06B0}" type="slidenum">
              <a:pPr/>
              <a:t>‹#›</a:t>
            </a:fld>
            <a:endParaRPr lang="zh-CN"/>
          </a:p>
        </p:txBody>
      </p:sp>
      <p:sp>
        <p:nvSpPr>
          <p:cNvPr id="7" name="Shape 6"/>
          <p:cNvSpPr>
            <a:spLocks noGrp="1"/>
          </p:cNvSpPr>
          <p:nvPr>
            <p:ph type="title"/>
          </p:nvPr>
        </p:nvSpPr>
        <p:spPr/>
        <p:txBody>
          <a:bodyPr rtlCol="0"/>
          <a:lstStyle>
            <a:extLst/>
          </a:lstStyle>
          <a:p>
            <a:r>
              <a:rPr lang="zh-CN" altLang="en-US" smtClean="0"/>
              <a:t>单击此处编辑母版标题样式</a:t>
            </a:r>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Shap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latinLnBrk="0">
              <a:buNone/>
              <a:defRPr lang="zh-CN" sz="4800" b="1" cap="none" baseline="0">
                <a:effectLst>
                  <a:outerShdw blurRad="31750" dist="25400" dir="5400000" algn="tl" rotWithShape="0">
                    <a:srgbClr val="000000">
                      <a:alpha val="25000"/>
                    </a:srgbClr>
                  </a:outerShdw>
                </a:effectLst>
              </a:defRPr>
            </a:lvl1pPr>
            <a:extLst/>
          </a:lstStyle>
          <a:p>
            <a:r>
              <a:rPr lang="zh-CN" altLang="en-US" smtClean="0"/>
              <a:t>单击此处编辑母版标题样式</a:t>
            </a:r>
            <a:endParaRPr lang="zh-CN"/>
          </a:p>
        </p:txBody>
      </p:sp>
      <p:sp>
        <p:nvSpPr>
          <p:cNvPr id="3" name="Shape 2"/>
          <p:cNvSpPr>
            <a:spLocks noGrp="1"/>
          </p:cNvSpPr>
          <p:nvPr>
            <p:ph type="body" idx="1"/>
          </p:nvPr>
        </p:nvSpPr>
        <p:spPr>
          <a:xfrm>
            <a:off x="3922713" y="2888512"/>
            <a:ext cx="4572000" cy="1454888"/>
          </a:xfrm>
        </p:spPr>
        <p:txBody>
          <a:bodyPr anchor="t"/>
          <a:lstStyle>
            <a:lvl1pPr marL="0" indent="0" algn="l" latinLnBrk="0">
              <a:buNone/>
              <a:defRPr lang="zh-CN" sz="2300">
                <a:solidFill>
                  <a:schemeClr val="tx1"/>
                </a:solidFill>
              </a:defRPr>
            </a:lvl1pPr>
            <a:lvl2pPr>
              <a:buNone/>
              <a:defRPr lang="zh-CN" sz="1800">
                <a:solidFill>
                  <a:schemeClr val="tx1">
                    <a:tint val="75000"/>
                  </a:schemeClr>
                </a:solidFill>
              </a:defRPr>
            </a:lvl2pPr>
            <a:lvl3pPr>
              <a:buNone/>
              <a:defRPr lang="zh-CN" sz="1600">
                <a:solidFill>
                  <a:schemeClr val="tx1">
                    <a:tint val="75000"/>
                  </a:schemeClr>
                </a:solidFill>
              </a:defRPr>
            </a:lvl3pPr>
            <a:lvl4pPr>
              <a:buNone/>
              <a:defRPr lang="zh-CN" sz="1400">
                <a:solidFill>
                  <a:schemeClr val="tx1">
                    <a:tint val="75000"/>
                  </a:schemeClr>
                </a:solidFill>
              </a:defRPr>
            </a:lvl4pPr>
            <a:lvl5pPr>
              <a:buNone/>
              <a:defRPr lang="zh-CN" sz="1400">
                <a:solidFill>
                  <a:schemeClr val="tx1">
                    <a:tint val="75000"/>
                  </a:schemeClr>
                </a:solidFill>
              </a:defRPr>
            </a:lvl5pPr>
            <a:extLst/>
          </a:lstStyle>
          <a:p>
            <a:pPr lvl="0"/>
            <a:r>
              <a:rPr lang="zh-CN" altLang="en-US" smtClean="0"/>
              <a:t>单击此处编辑母版文本样式</a:t>
            </a:r>
          </a:p>
        </p:txBody>
      </p:sp>
      <p:sp>
        <p:nvSpPr>
          <p:cNvPr id="4" name="Shape 3"/>
          <p:cNvSpPr>
            <a:spLocks noGrp="1"/>
          </p:cNvSpPr>
          <p:nvPr>
            <p:ph type="dt" sz="half" idx="10"/>
          </p:nvPr>
        </p:nvSpPr>
        <p:spPr/>
        <p:txBody>
          <a:bodyPr/>
          <a:lstStyle>
            <a:extLst/>
          </a:lstStyle>
          <a:p>
            <a:fld id="{5F4709C1-563D-4D9C-B702-B64C84A5A174}" type="datetime2">
              <a:pPr/>
              <a:t>2014年2月26日</a:t>
            </a:fld>
            <a:endParaRPr lang="zh-CN"/>
          </a:p>
        </p:txBody>
      </p:sp>
      <p:sp>
        <p:nvSpPr>
          <p:cNvPr id="5" name="Shape 4"/>
          <p:cNvSpPr>
            <a:spLocks noGrp="1"/>
          </p:cNvSpPr>
          <p:nvPr>
            <p:ph type="ftr" sz="quarter" idx="11"/>
          </p:nvPr>
        </p:nvSpPr>
        <p:spPr/>
        <p:txBody>
          <a:bodyPr/>
          <a:lstStyle>
            <a:extLst/>
          </a:lstStyle>
          <a:p>
            <a:endParaRPr lang="zh-CN"/>
          </a:p>
        </p:txBody>
      </p:sp>
      <p:sp>
        <p:nvSpPr>
          <p:cNvPr id="6" name="Shape 5"/>
          <p:cNvSpPr>
            <a:spLocks noGrp="1"/>
          </p:cNvSpPr>
          <p:nvPr>
            <p:ph type="sldNum" sz="quarter" idx="12"/>
          </p:nvPr>
        </p:nvSpPr>
        <p:spPr/>
        <p:txBody>
          <a:bodyPr/>
          <a:lstStyle>
            <a:extLst/>
          </a:lstStyle>
          <a:p>
            <a:fld id="{BC410EEA-824F-4D46-AFE7-60426C8C06B0}" type="slidenum">
              <a:pPr/>
              <a:t>‹#›</a:t>
            </a:fld>
            <a:endParaRPr lang="zh-C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a:endParaRPr lang="zh-CN"/>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a:endParaRPr lang="zh-C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Shape 2"/>
          <p:cNvSpPr>
            <a:spLocks noGrp="1"/>
          </p:cNvSpPr>
          <p:nvPr>
            <p:ph sz="half" idx="1"/>
          </p:nvPr>
        </p:nvSpPr>
        <p:spPr>
          <a:xfrm>
            <a:off x="457200" y="1481328"/>
            <a:ext cx="4038600" cy="4525963"/>
          </a:xfrm>
        </p:spPr>
        <p:txBody>
          <a:bodyPr/>
          <a:lstStyle>
            <a:lvl1pPr latinLnBrk="0">
              <a:defRPr lang="zh-CN" sz="2800"/>
            </a:lvl1pPr>
            <a:lvl2pPr>
              <a:defRPr lang="zh-CN" sz="2400"/>
            </a:lvl2pPr>
            <a:lvl3pPr>
              <a:defRPr lang="zh-CN" sz="2000"/>
            </a:lvl3pPr>
            <a:lvl4pPr>
              <a:defRPr lang="zh-CN" sz="1800"/>
            </a:lvl4pPr>
            <a:lvl5pPr>
              <a:defRPr lang="zh-CN" sz="18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Shape 3"/>
          <p:cNvSpPr>
            <a:spLocks noGrp="1"/>
          </p:cNvSpPr>
          <p:nvPr>
            <p:ph sz="half" idx="2"/>
          </p:nvPr>
        </p:nvSpPr>
        <p:spPr>
          <a:xfrm>
            <a:off x="4648200" y="1481328"/>
            <a:ext cx="4038600" cy="4525963"/>
          </a:xfrm>
        </p:spPr>
        <p:txBody>
          <a:bodyPr/>
          <a:lstStyle>
            <a:lvl1pPr latinLnBrk="0">
              <a:defRPr lang="zh-CN" sz="2800"/>
            </a:lvl1pPr>
            <a:lvl2pPr>
              <a:defRPr lang="zh-CN" sz="2400"/>
            </a:lvl2pPr>
            <a:lvl3pPr>
              <a:defRPr lang="zh-CN" sz="2000"/>
            </a:lvl3pPr>
            <a:lvl4pPr>
              <a:defRPr lang="zh-CN" sz="1800"/>
            </a:lvl4pPr>
            <a:lvl5pPr>
              <a:defRPr lang="zh-CN" sz="18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5" name="Shape 4"/>
          <p:cNvSpPr>
            <a:spLocks noGrp="1"/>
          </p:cNvSpPr>
          <p:nvPr>
            <p:ph type="dt" sz="half" idx="10"/>
          </p:nvPr>
        </p:nvSpPr>
        <p:spPr/>
        <p:txBody>
          <a:bodyPr/>
          <a:lstStyle>
            <a:extLst/>
          </a:lstStyle>
          <a:p>
            <a:fld id="{2E8303D9-A6EB-41FB-BF22-3F49E470997E}" type="datetime2">
              <a:pPr/>
              <a:t>2014年2月26日</a:t>
            </a:fld>
            <a:endParaRPr lang="zh-CN"/>
          </a:p>
        </p:txBody>
      </p:sp>
      <p:sp>
        <p:nvSpPr>
          <p:cNvPr id="6" name="Shape 5"/>
          <p:cNvSpPr>
            <a:spLocks noGrp="1"/>
          </p:cNvSpPr>
          <p:nvPr>
            <p:ph type="ftr" sz="quarter" idx="11"/>
          </p:nvPr>
        </p:nvSpPr>
        <p:spPr/>
        <p:txBody>
          <a:bodyPr/>
          <a:lstStyle>
            <a:extLst/>
          </a:lstStyle>
          <a:p>
            <a:endParaRPr lang="zh-CN"/>
          </a:p>
        </p:txBody>
      </p:sp>
      <p:sp>
        <p:nvSpPr>
          <p:cNvPr id="7" name="Shape 6"/>
          <p:cNvSpPr>
            <a:spLocks noGrp="1"/>
          </p:cNvSpPr>
          <p:nvPr>
            <p:ph type="sldNum" sz="quarter" idx="12"/>
          </p:nvPr>
        </p:nvSpPr>
        <p:spPr/>
        <p:txBody>
          <a:bodyPr/>
          <a:lstStyle>
            <a:extLst/>
          </a:lstStyle>
          <a:p>
            <a:fld id="{BC410EEA-824F-4D46-AFE7-60426C8C06B0}" type="slidenum">
              <a:pPr/>
              <a:t>‹#›</a:t>
            </a:fld>
            <a:endParaRPr lang="zh-CN"/>
          </a:p>
        </p:txBody>
      </p:sp>
      <p:sp>
        <p:nvSpPr>
          <p:cNvPr id="8" name="Shape 7"/>
          <p:cNvSpPr>
            <a:spLocks noGrp="1"/>
          </p:cNvSpPr>
          <p:nvPr>
            <p:ph type="title"/>
          </p:nvPr>
        </p:nvSpPr>
        <p:spPr/>
        <p:txBody>
          <a:bodyPr rtlCol="0"/>
          <a:lstStyle>
            <a:extLst/>
          </a:lstStyle>
          <a:p>
            <a:r>
              <a:rPr lang="zh-CN" altLang="en-US" smtClean="0"/>
              <a:t>单击此处编辑母版标题样式</a:t>
            </a:r>
            <a:endParaRPr lang="zh-CN"/>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关系">
    <p:bg>
      <p:bgRef idx="1003">
        <a:schemeClr val="bg1"/>
      </p:bgRef>
    </p:bg>
    <p:spTree>
      <p:nvGrpSpPr>
        <p:cNvPr id="1" name=""/>
        <p:cNvGrpSpPr/>
        <p:nvPr/>
      </p:nvGrpSpPr>
      <p:grpSpPr>
        <a:xfrm>
          <a:off x="0" y="0"/>
          <a:ext cx="0" cy="0"/>
          <a:chOff x="0" y="0"/>
          <a:chExt cx="0" cy="0"/>
        </a:xfrm>
      </p:grpSpPr>
      <p:sp>
        <p:nvSpPr>
          <p:cNvPr id="2" name="Shape 1"/>
          <p:cNvSpPr>
            <a:spLocks noGrp="1"/>
          </p:cNvSpPr>
          <p:nvPr>
            <p:ph type="title"/>
          </p:nvPr>
        </p:nvSpPr>
        <p:spPr>
          <a:xfrm>
            <a:off x="457200" y="273050"/>
            <a:ext cx="8229600" cy="1143000"/>
          </a:xfrm>
        </p:spPr>
        <p:txBody>
          <a:bodyPr anchor="ctr"/>
          <a:lstStyle>
            <a:lvl1pPr latinLnBrk="0">
              <a:defRPr lang="zh-CN"/>
            </a:lvl1pPr>
            <a:extLst/>
          </a:lstStyle>
          <a:p>
            <a:r>
              <a:rPr lang="zh-CN" altLang="en-US" smtClean="0"/>
              <a:t>单击此处编辑母版标题样式</a:t>
            </a:r>
            <a:endParaRPr lang="zh-CN"/>
          </a:p>
        </p:txBody>
      </p:sp>
      <p:sp>
        <p:nvSpPr>
          <p:cNvPr id="3" name="Shape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latinLnBrk="0">
              <a:buNone/>
              <a:defRPr lang="zh-CN" sz="2400" b="0">
                <a:solidFill>
                  <a:schemeClr val="bg1"/>
                </a:solidFill>
              </a:defRPr>
            </a:lvl1pPr>
            <a:lvl2pPr>
              <a:buNone/>
              <a:defRPr lang="zh-CN" sz="2000" b="1"/>
            </a:lvl2pPr>
            <a:lvl3pPr>
              <a:buNone/>
              <a:defRPr lang="zh-CN" sz="1800" b="1"/>
            </a:lvl3pPr>
            <a:lvl4pPr>
              <a:buNone/>
              <a:defRPr lang="zh-CN" sz="1600" b="1"/>
            </a:lvl4pPr>
            <a:lvl5pPr>
              <a:buNone/>
              <a:defRPr lang="zh-CN" sz="1600" b="1"/>
            </a:lvl5pPr>
            <a:extLst/>
          </a:lstStyle>
          <a:p>
            <a:pPr lvl="0"/>
            <a:r>
              <a:rPr lang="zh-CN" altLang="en-US" smtClean="0"/>
              <a:t>单击此处编辑母版文本样式</a:t>
            </a:r>
          </a:p>
        </p:txBody>
      </p:sp>
      <p:sp>
        <p:nvSpPr>
          <p:cNvPr id="4" name="Shape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latinLnBrk="0">
              <a:buNone/>
              <a:defRPr lang="zh-CN" sz="2400" b="0">
                <a:solidFill>
                  <a:schemeClr val="bg1"/>
                </a:solidFill>
              </a:defRPr>
            </a:lvl1pPr>
            <a:lvl2pPr>
              <a:buNone/>
              <a:defRPr lang="zh-CN" sz="2000" b="1"/>
            </a:lvl2pPr>
            <a:lvl3pPr>
              <a:buNone/>
              <a:defRPr lang="zh-CN" sz="1800" b="1"/>
            </a:lvl3pPr>
            <a:lvl4pPr>
              <a:buNone/>
              <a:defRPr lang="zh-CN" sz="1600" b="1"/>
            </a:lvl4pPr>
            <a:lvl5pPr>
              <a:buNone/>
              <a:defRPr lang="zh-CN" sz="1600" b="1"/>
            </a:lvl5pPr>
            <a:extLst/>
          </a:lstStyle>
          <a:p>
            <a:pPr lvl="0"/>
            <a:r>
              <a:rPr lang="zh-CN" altLang="en-US" smtClean="0"/>
              <a:t>单击此处编辑母版文本样式</a:t>
            </a:r>
          </a:p>
        </p:txBody>
      </p:sp>
      <p:sp>
        <p:nvSpPr>
          <p:cNvPr id="5" name="Shape 4"/>
          <p:cNvSpPr>
            <a:spLocks noGrp="1"/>
          </p:cNvSpPr>
          <p:nvPr>
            <p:ph sz="quarter" idx="2"/>
          </p:nvPr>
        </p:nvSpPr>
        <p:spPr>
          <a:xfrm>
            <a:off x="457200" y="1472430"/>
            <a:ext cx="4040188" cy="3941763"/>
          </a:xfrm>
          <a:ln>
            <a:noFill/>
            <a:prstDash val="sysDash"/>
            <a:miter lim="800000"/>
          </a:ln>
        </p:spPr>
        <p:txBody>
          <a:bodyPr/>
          <a:lstStyle>
            <a:lvl1pPr latinLnBrk="0">
              <a:defRPr lang="zh-CN" sz="2400"/>
            </a:lvl1pPr>
            <a:lvl2pPr>
              <a:defRPr lang="zh-CN" sz="2000"/>
            </a:lvl2pPr>
            <a:lvl3pPr>
              <a:defRPr lang="zh-CN" sz="1800"/>
            </a:lvl3pPr>
            <a:lvl4pPr>
              <a:defRPr lang="zh-CN" sz="1600"/>
            </a:lvl4pPr>
            <a:lvl5pPr>
              <a:defRPr lang="zh-CN" sz="16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6" name="Shape 5"/>
          <p:cNvSpPr>
            <a:spLocks noGrp="1"/>
          </p:cNvSpPr>
          <p:nvPr>
            <p:ph sz="quarter" idx="4"/>
          </p:nvPr>
        </p:nvSpPr>
        <p:spPr>
          <a:xfrm>
            <a:off x="4645025" y="1472430"/>
            <a:ext cx="4041775" cy="3941763"/>
          </a:xfrm>
          <a:ln>
            <a:noFill/>
            <a:prstDash val="sysDash"/>
            <a:miter lim="800000"/>
          </a:ln>
        </p:spPr>
        <p:txBody>
          <a:bodyPr/>
          <a:lstStyle>
            <a:lvl1pPr latinLnBrk="0">
              <a:spcBef>
                <a:spcPts val="0"/>
              </a:spcBef>
              <a:defRPr lang="zh-CN" sz="2400"/>
            </a:lvl1pPr>
            <a:lvl2pPr>
              <a:defRPr lang="zh-CN" sz="2000"/>
            </a:lvl2pPr>
            <a:lvl3pPr>
              <a:defRPr lang="zh-CN" sz="1800"/>
            </a:lvl3pPr>
            <a:lvl4pPr>
              <a:defRPr lang="zh-CN" sz="1600"/>
            </a:lvl4pPr>
            <a:lvl5pPr>
              <a:defRPr lang="zh-CN" sz="16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7" name="Shape 6"/>
          <p:cNvSpPr>
            <a:spLocks noGrp="1"/>
          </p:cNvSpPr>
          <p:nvPr>
            <p:ph type="dt" sz="half" idx="10"/>
          </p:nvPr>
        </p:nvSpPr>
        <p:spPr/>
        <p:txBody>
          <a:bodyPr/>
          <a:lstStyle>
            <a:extLst/>
          </a:lstStyle>
          <a:p>
            <a:fld id="{89BB0534-5698-4F62-9CFE-5DE61A073E78}" type="datetime2">
              <a:pPr/>
              <a:t>2014年2月26日</a:t>
            </a:fld>
            <a:endParaRPr lang="zh-CN"/>
          </a:p>
        </p:txBody>
      </p:sp>
      <p:sp>
        <p:nvSpPr>
          <p:cNvPr id="8" name="Shape 7"/>
          <p:cNvSpPr>
            <a:spLocks noGrp="1"/>
          </p:cNvSpPr>
          <p:nvPr>
            <p:ph type="ftr" sz="quarter" idx="11"/>
          </p:nvPr>
        </p:nvSpPr>
        <p:spPr/>
        <p:txBody>
          <a:bodyPr/>
          <a:lstStyle>
            <a:extLst/>
          </a:lstStyle>
          <a:p>
            <a:endParaRPr lang="zh-CN"/>
          </a:p>
        </p:txBody>
      </p:sp>
      <p:sp>
        <p:nvSpPr>
          <p:cNvPr id="9" name="Shape 8"/>
          <p:cNvSpPr>
            <a:spLocks noGrp="1"/>
          </p:cNvSpPr>
          <p:nvPr>
            <p:ph type="sldNum" sz="quarter" idx="12"/>
          </p:nvPr>
        </p:nvSpPr>
        <p:spPr/>
        <p:txBody>
          <a:bodyPr/>
          <a:lstStyle>
            <a:extLst/>
          </a:lstStyle>
          <a:p>
            <a:fld id="{BC410EEA-824F-4D46-AFE7-60426C8C06B0}" type="slidenum">
              <a:pPr/>
              <a:t>‹#›</a:t>
            </a:fld>
            <a:endParaRPr lang="zh-C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Shape 2"/>
          <p:cNvSpPr>
            <a:spLocks noGrp="1"/>
          </p:cNvSpPr>
          <p:nvPr>
            <p:ph type="dt" sz="half" idx="10"/>
          </p:nvPr>
        </p:nvSpPr>
        <p:spPr/>
        <p:txBody>
          <a:bodyPr/>
          <a:lstStyle>
            <a:extLst/>
          </a:lstStyle>
          <a:p>
            <a:fld id="{084827A3-B249-4F87-AB1A-1E06AC1AA2A4}" type="datetime2">
              <a:pPr/>
              <a:t>2014年2月26日</a:t>
            </a:fld>
            <a:endParaRPr lang="zh-CN"/>
          </a:p>
        </p:txBody>
      </p:sp>
      <p:sp>
        <p:nvSpPr>
          <p:cNvPr id="4" name="Shape 3"/>
          <p:cNvSpPr>
            <a:spLocks noGrp="1"/>
          </p:cNvSpPr>
          <p:nvPr>
            <p:ph type="ftr" sz="quarter" idx="11"/>
          </p:nvPr>
        </p:nvSpPr>
        <p:spPr/>
        <p:txBody>
          <a:bodyPr/>
          <a:lstStyle>
            <a:extLst/>
          </a:lstStyle>
          <a:p>
            <a:endParaRPr lang="zh-CN"/>
          </a:p>
        </p:txBody>
      </p:sp>
      <p:sp>
        <p:nvSpPr>
          <p:cNvPr id="5" name="Shape 4"/>
          <p:cNvSpPr>
            <a:spLocks noGrp="1"/>
          </p:cNvSpPr>
          <p:nvPr>
            <p:ph type="sldNum" sz="quarter" idx="12"/>
          </p:nvPr>
        </p:nvSpPr>
        <p:spPr/>
        <p:txBody>
          <a:bodyPr/>
          <a:lstStyle>
            <a:extLst/>
          </a:lstStyle>
          <a:p>
            <a:fld id="{BC410EEA-824F-4D46-AFE7-60426C8C06B0}" type="slidenum">
              <a:pPr/>
              <a:t>‹#›</a:t>
            </a:fld>
            <a:endParaRPr lang="zh-CN"/>
          </a:p>
        </p:txBody>
      </p:sp>
      <p:sp>
        <p:nvSpPr>
          <p:cNvPr id="6" name="Shape 5"/>
          <p:cNvSpPr>
            <a:spLocks noGrp="1"/>
          </p:cNvSpPr>
          <p:nvPr>
            <p:ph type="title"/>
          </p:nvPr>
        </p:nvSpPr>
        <p:spPr/>
        <p:txBody>
          <a:bodyPr rtlCol="0"/>
          <a:lstStyle>
            <a:extLst/>
          </a:lstStyle>
          <a:p>
            <a:r>
              <a:rPr lang="zh-CN" altLang="en-US" smtClean="0"/>
              <a:t>单击此处编辑母版标题样式</a:t>
            </a:r>
            <a:endParaRPr lang="zh-CN"/>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Shape 1"/>
          <p:cNvSpPr>
            <a:spLocks noGrp="1"/>
          </p:cNvSpPr>
          <p:nvPr>
            <p:ph type="dt" sz="half" idx="10"/>
          </p:nvPr>
        </p:nvSpPr>
        <p:spPr/>
        <p:txBody>
          <a:bodyPr/>
          <a:lstStyle>
            <a:extLst/>
          </a:lstStyle>
          <a:p>
            <a:fld id="{B1546142-29B2-49CC-BCC6-A3AD70B4960E}" type="datetime2">
              <a:pPr/>
              <a:t>2014年2月26日</a:t>
            </a:fld>
            <a:endParaRPr lang="zh-CN"/>
          </a:p>
        </p:txBody>
      </p:sp>
      <p:sp>
        <p:nvSpPr>
          <p:cNvPr id="3" name="Shape 2"/>
          <p:cNvSpPr>
            <a:spLocks noGrp="1"/>
          </p:cNvSpPr>
          <p:nvPr>
            <p:ph type="ftr" sz="quarter" idx="11"/>
          </p:nvPr>
        </p:nvSpPr>
        <p:spPr/>
        <p:txBody>
          <a:bodyPr/>
          <a:lstStyle>
            <a:extLst/>
          </a:lstStyle>
          <a:p>
            <a:endParaRPr lang="zh-CN"/>
          </a:p>
        </p:txBody>
      </p:sp>
      <p:sp>
        <p:nvSpPr>
          <p:cNvPr id="4" name="Shape 3"/>
          <p:cNvSpPr>
            <a:spLocks noGrp="1"/>
          </p:cNvSpPr>
          <p:nvPr>
            <p:ph type="sldNum" sz="quarter" idx="12"/>
          </p:nvPr>
        </p:nvSpPr>
        <p:spPr/>
        <p:txBody>
          <a:bodyPr/>
          <a:lstStyle>
            <a:extLst/>
          </a:lstStyle>
          <a:p>
            <a:fld id="{BC410EEA-824F-4D46-AFE7-60426C8C06B0}" type="slidenum">
              <a:pPr/>
              <a:t>‹#›</a:t>
            </a:fld>
            <a:endParaRPr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Shape 1"/>
          <p:cNvSpPr>
            <a:spLocks noGrp="1"/>
          </p:cNvSpPr>
          <p:nvPr>
            <p:ph type="title"/>
          </p:nvPr>
        </p:nvSpPr>
        <p:spPr>
          <a:xfrm>
            <a:off x="914400" y="4876800"/>
            <a:ext cx="7481776" cy="457200"/>
          </a:xfrm>
        </p:spPr>
        <p:txBody>
          <a:bodyPr vert="horz" anchor="t">
            <a:noAutofit/>
            <a:sp3d prstMaterial="softEdge">
              <a:bevelT w="0" h="0"/>
            </a:sp3d>
          </a:bodyPr>
          <a:lstStyle>
            <a:lvl1pPr algn="r" latinLnBrk="0">
              <a:buNone/>
              <a:defRPr lang="zh-CN" sz="2500" b="0">
                <a:solidFill>
                  <a:schemeClr val="accent1"/>
                </a:solidFill>
                <a:effectLst/>
              </a:defRPr>
            </a:lvl1pPr>
            <a:extLst/>
          </a:lstStyle>
          <a:p>
            <a:r>
              <a:rPr lang="zh-CN" altLang="en-US" smtClean="0"/>
              <a:t>单击此处编辑母版标题样式</a:t>
            </a:r>
            <a:endParaRPr lang="zh-CN"/>
          </a:p>
        </p:txBody>
      </p:sp>
      <p:sp>
        <p:nvSpPr>
          <p:cNvPr id="3" name="Shape 2"/>
          <p:cNvSpPr>
            <a:spLocks noGrp="1"/>
          </p:cNvSpPr>
          <p:nvPr>
            <p:ph type="body" idx="2"/>
          </p:nvPr>
        </p:nvSpPr>
        <p:spPr>
          <a:xfrm>
            <a:off x="4419600" y="5334000"/>
            <a:ext cx="3974592" cy="914400"/>
          </a:xfrm>
        </p:spPr>
        <p:txBody>
          <a:bodyPr/>
          <a:lstStyle>
            <a:lvl1pPr marL="0" indent="0" algn="r" latinLnBrk="0">
              <a:buNone/>
              <a:defRPr lang="zh-CN" sz="1600"/>
            </a:lvl1pPr>
            <a:lvl2pPr>
              <a:buNone/>
              <a:defRPr lang="zh-CN" sz="1200"/>
            </a:lvl2pPr>
            <a:lvl3pPr>
              <a:buNone/>
              <a:defRPr lang="zh-CN" sz="1000"/>
            </a:lvl3pPr>
            <a:lvl4pPr>
              <a:buNone/>
              <a:defRPr lang="zh-CN" sz="900"/>
            </a:lvl4pPr>
            <a:lvl5pPr>
              <a:buNone/>
              <a:defRPr lang="zh-CN" sz="900"/>
            </a:lvl5pPr>
            <a:extLst/>
          </a:lstStyle>
          <a:p>
            <a:pPr lvl="0"/>
            <a:r>
              <a:rPr lang="zh-CN" altLang="en-US" smtClean="0"/>
              <a:t>单击此处编辑母版文本样式</a:t>
            </a:r>
          </a:p>
        </p:txBody>
      </p:sp>
      <p:sp>
        <p:nvSpPr>
          <p:cNvPr id="4" name="Shape 3"/>
          <p:cNvSpPr>
            <a:spLocks noGrp="1"/>
          </p:cNvSpPr>
          <p:nvPr>
            <p:ph sz="half" idx="1"/>
          </p:nvPr>
        </p:nvSpPr>
        <p:spPr>
          <a:xfrm>
            <a:off x="914400" y="274320"/>
            <a:ext cx="7479792" cy="4572000"/>
          </a:xfrm>
        </p:spPr>
        <p:txBody>
          <a:bodyPr/>
          <a:lstStyle>
            <a:lvl1pPr latinLnBrk="0">
              <a:defRPr lang="zh-CN" sz="3200"/>
            </a:lvl1pPr>
            <a:lvl2pPr>
              <a:defRPr lang="zh-CN" sz="2800"/>
            </a:lvl2pPr>
            <a:lvl3pPr>
              <a:defRPr lang="zh-CN" sz="2400"/>
            </a:lvl3pPr>
            <a:lvl4pPr>
              <a:defRPr lang="zh-CN" sz="2000"/>
            </a:lvl4pPr>
            <a:lvl5pPr>
              <a:defRPr lang="zh-CN" sz="20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5" name="Shape 4"/>
          <p:cNvSpPr>
            <a:spLocks noGrp="1"/>
          </p:cNvSpPr>
          <p:nvPr>
            <p:ph type="dt" sz="half" idx="10"/>
          </p:nvPr>
        </p:nvSpPr>
        <p:spPr>
          <a:xfrm>
            <a:off x="6727032" y="6407944"/>
            <a:ext cx="1920240" cy="365760"/>
          </a:xfrm>
        </p:spPr>
        <p:txBody>
          <a:bodyPr/>
          <a:lstStyle>
            <a:extLst/>
          </a:lstStyle>
          <a:p>
            <a:fld id="{E86C4691-4882-40A8-AF62-8CF6A18D40B2}" type="datetime2">
              <a:pPr/>
              <a:t>2014年2月26日</a:t>
            </a:fld>
            <a:endParaRPr lang="zh-CN"/>
          </a:p>
        </p:txBody>
      </p:sp>
      <p:sp>
        <p:nvSpPr>
          <p:cNvPr id="6" name="Shape 5"/>
          <p:cNvSpPr>
            <a:spLocks noGrp="1"/>
          </p:cNvSpPr>
          <p:nvPr>
            <p:ph type="ftr" sz="quarter" idx="11"/>
          </p:nvPr>
        </p:nvSpPr>
        <p:spPr/>
        <p:txBody>
          <a:bodyPr/>
          <a:lstStyle>
            <a:extLst/>
          </a:lstStyle>
          <a:p>
            <a:endParaRPr lang="zh-CN"/>
          </a:p>
        </p:txBody>
      </p:sp>
      <p:sp>
        <p:nvSpPr>
          <p:cNvPr id="7" name="Shape 6"/>
          <p:cNvSpPr>
            <a:spLocks noGrp="1"/>
          </p:cNvSpPr>
          <p:nvPr>
            <p:ph type="sldNum" sz="quarter" idx="12"/>
          </p:nvPr>
        </p:nvSpPr>
        <p:spPr/>
        <p:txBody>
          <a:bodyPr/>
          <a:lstStyle>
            <a:extLst/>
          </a:lstStyle>
          <a:p>
            <a:fld id="{BC410EEA-824F-4D46-AFE7-60426C8C06B0}" type="slidenum">
              <a:pPr/>
              <a:t>‹#›</a:t>
            </a:fld>
            <a:endParaRPr lang="zh-C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Shape 3"/>
          <p:cNvSpPr>
            <a:spLocks noGrp="1"/>
          </p:cNvSpPr>
          <p:nvPr>
            <p:ph type="body" sz="half" idx="2"/>
          </p:nvPr>
        </p:nvSpPr>
        <p:spPr>
          <a:xfrm>
            <a:off x="1141232" y="5371568"/>
            <a:ext cx="7162800" cy="648232"/>
          </a:xfrm>
          <a:noFill/>
        </p:spPr>
        <p:txBody>
          <a:bodyPr anchor="t"/>
          <a:lstStyle>
            <a:lvl1pPr marL="0" marR="18288" indent="0" algn="r" latinLnBrk="0">
              <a:buNone/>
              <a:defRPr lang="zh-CN" sz="1400"/>
            </a:lvl1pPr>
            <a:lvl2pPr>
              <a:defRPr lang="zh-CN" sz="1200"/>
            </a:lvl2pPr>
            <a:lvl3pPr>
              <a:defRPr lang="zh-CN" sz="1000"/>
            </a:lvl3pPr>
            <a:lvl4pPr>
              <a:defRPr lang="zh-CN" sz="900"/>
            </a:lvl4pPr>
            <a:lvl5pPr>
              <a:defRPr lang="zh-CN" sz="900"/>
            </a:lvl5pPr>
            <a:extLst/>
          </a:lstStyle>
          <a:p>
            <a:pPr lvl="0"/>
            <a:r>
              <a:rPr lang="zh-CN" altLang="en-US" smtClean="0"/>
              <a:t>单击此处编辑母版文本样式</a:t>
            </a:r>
          </a:p>
        </p:txBody>
      </p:sp>
      <p:sp>
        <p:nvSpPr>
          <p:cNvPr id="3" name="Rectangle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latinLnBrk="0">
              <a:buNone/>
              <a:defRPr lang="zh-CN" sz="3200"/>
            </a:lvl1pPr>
            <a:extLst/>
          </a:lstStyle>
          <a:p>
            <a:r>
              <a:rPr lang="zh-CN" altLang="en-US" smtClean="0"/>
              <a:t>单击图标添加图片</a:t>
            </a:r>
            <a:endParaRPr lang="zh-CN"/>
          </a:p>
        </p:txBody>
      </p:sp>
      <p:sp>
        <p:nvSpPr>
          <p:cNvPr id="5" name="Shape 4"/>
          <p:cNvSpPr>
            <a:spLocks noGrp="1"/>
          </p:cNvSpPr>
          <p:nvPr>
            <p:ph type="dt" sz="half" idx="10"/>
          </p:nvPr>
        </p:nvSpPr>
        <p:spPr/>
        <p:txBody>
          <a:bodyPr/>
          <a:lstStyle>
            <a:lvl1pPr latinLnBrk="0">
              <a:defRPr lang="zh-CN">
                <a:solidFill>
                  <a:schemeClr val="tx1"/>
                </a:solidFill>
              </a:defRPr>
            </a:lvl1pPr>
            <a:extLst/>
          </a:lstStyle>
          <a:p>
            <a:fld id="{61C6776A-4DEC-47EE-8A49-2C150ECB5465}" type="datetime2">
              <a:pPr/>
              <a:t>2014年2月26日</a:t>
            </a:fld>
            <a:endParaRPr lang="zh-CN">
              <a:solidFill>
                <a:schemeClr val="tx1"/>
              </a:solidFill>
            </a:endParaRPr>
          </a:p>
        </p:txBody>
      </p:sp>
      <p:sp>
        <p:nvSpPr>
          <p:cNvPr id="6" name="Shape 5"/>
          <p:cNvSpPr>
            <a:spLocks noGrp="1"/>
          </p:cNvSpPr>
          <p:nvPr>
            <p:ph type="ftr" sz="quarter" idx="11"/>
          </p:nvPr>
        </p:nvSpPr>
        <p:spPr>
          <a:xfrm>
            <a:off x="4380072" y="6407944"/>
            <a:ext cx="2350681" cy="365125"/>
          </a:xfrm>
        </p:spPr>
        <p:txBody>
          <a:bodyPr/>
          <a:lstStyle>
            <a:lvl1pPr latinLnBrk="0">
              <a:defRPr lang="zh-CN">
                <a:solidFill>
                  <a:schemeClr val="tx1"/>
                </a:solidFill>
              </a:defRPr>
            </a:lvl1pPr>
            <a:extLst/>
          </a:lstStyle>
          <a:p>
            <a:endParaRPr lang="zh-CN">
              <a:solidFill>
                <a:schemeClr val="tx1"/>
              </a:solidFill>
            </a:endParaRPr>
          </a:p>
        </p:txBody>
      </p:sp>
      <p:sp>
        <p:nvSpPr>
          <p:cNvPr id="7" name="Shape 6"/>
          <p:cNvSpPr>
            <a:spLocks noGrp="1"/>
          </p:cNvSpPr>
          <p:nvPr>
            <p:ph type="sldNum" sz="quarter" idx="12"/>
          </p:nvPr>
        </p:nvSpPr>
        <p:spPr/>
        <p:txBody>
          <a:bodyPr/>
          <a:lstStyle>
            <a:lvl1pPr latinLnBrk="0">
              <a:defRPr lang="zh-CN">
                <a:solidFill>
                  <a:schemeClr val="tx1"/>
                </a:solidFill>
              </a:defRPr>
            </a:lvl1pPr>
            <a:extLst/>
          </a:lstStyle>
          <a:p>
            <a:fld id="{BC410EEA-824F-4D46-AFE7-60426C8C06B0}" type="slidenum">
              <a:pPr/>
              <a:t>‹#›</a:t>
            </a:fld>
            <a:endParaRPr lang="zh-CN">
              <a:solidFill>
                <a:schemeClr val="tx1"/>
              </a:solidFill>
            </a:endParaRPr>
          </a:p>
        </p:txBody>
      </p:sp>
      <p:sp>
        <p:nvSpPr>
          <p:cNvPr id="2" name="Shape 1"/>
          <p:cNvSpPr>
            <a:spLocks noGrp="1"/>
          </p:cNvSpPr>
          <p:nvPr>
            <p:ph type="title"/>
          </p:nvPr>
        </p:nvSpPr>
        <p:spPr>
          <a:xfrm>
            <a:off x="228600" y="4807688"/>
            <a:ext cx="8075432" cy="562672"/>
          </a:xfrm>
          <a:noFill/>
        </p:spPr>
        <p:txBody>
          <a:bodyPr anchor="t">
            <a:sp3d prstMaterial="softEdge"/>
          </a:bodyPr>
          <a:lstStyle>
            <a:lvl1pPr marR="0" algn="r" latinLnBrk="0">
              <a:buNone/>
              <a:defRPr lang="zh-CN" sz="3000" b="0">
                <a:solidFill>
                  <a:schemeClr val="accent1"/>
                </a:solidFill>
                <a:effectLst>
                  <a:outerShdw blurRad="50800" dist="25000" dir="5400000" algn="t" rotWithShape="0">
                    <a:prstClr val="black">
                      <a:alpha val="45000"/>
                    </a:prstClr>
                  </a:outerShdw>
                </a:effectLst>
              </a:defRPr>
            </a:lvl1pPr>
            <a:extLst/>
          </a:lstStyle>
          <a:p>
            <a:r>
              <a:rPr lang="zh-CN" altLang="en-US" smtClean="0"/>
              <a:t>单击此处编辑母版标题样式</a:t>
            </a:r>
            <a:endParaRPr lang="zh-CN"/>
          </a:p>
        </p:txBody>
      </p:sp>
      <p:sp>
        <p:nvSpPr>
          <p:cNvPr id="8" name="Shape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zh-CN"/>
          </a:p>
        </p:txBody>
      </p:sp>
      <p:sp>
        <p:nvSpPr>
          <p:cNvPr id="9" name="Shape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zh-CN"/>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a:endParaRPr lang="zh-CN"/>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a:endParaRPr lang="zh-CN"/>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a:endParaRPr lang="zh-CN"/>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Shape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zh-CN"/>
          </a:p>
        </p:txBody>
      </p:sp>
      <p:sp>
        <p:nvSpPr>
          <p:cNvPr id="12" name="Shape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zh-CN"/>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a:endParaRPr lang="zh-CN"/>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Rectangle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zh-CN"/>
              <a:t>单击此处编辑母版标题样式</a:t>
            </a:r>
          </a:p>
        </p:txBody>
      </p:sp>
      <p:sp>
        <p:nvSpPr>
          <p:cNvPr id="30" name="Rectangle 29"/>
          <p:cNvSpPr>
            <a:spLocks noGrp="1"/>
          </p:cNvSpPr>
          <p:nvPr>
            <p:ph type="body" idx="1"/>
          </p:nvPr>
        </p:nvSpPr>
        <p:spPr>
          <a:xfrm>
            <a:off x="457200" y="1481328"/>
            <a:ext cx="8229600" cy="4525963"/>
          </a:xfrm>
          <a:prstGeom prst="rect">
            <a:avLst/>
          </a:prstGeom>
        </p:spPr>
        <p:txBody>
          <a:bodyPr vert="horz">
            <a:normAutofit/>
          </a:bodyPr>
          <a:lstStyle>
            <a:extLst/>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a:p>
            <a:pPr lvl="5"/>
            <a:r>
              <a:rPr lang="zh-CN"/>
              <a:t>第六级</a:t>
            </a:r>
          </a:p>
          <a:p>
            <a:pPr lvl="6"/>
            <a:r>
              <a:rPr lang="zh-CN"/>
              <a:t>第七级</a:t>
            </a:r>
          </a:p>
          <a:p>
            <a:pPr lvl="7"/>
            <a:r>
              <a:rPr lang="zh-CN"/>
              <a:t>第八级</a:t>
            </a:r>
          </a:p>
          <a:p>
            <a:pPr lvl="8"/>
            <a:r>
              <a:rPr lang="zh-CN"/>
              <a:t>第九级</a:t>
            </a:r>
          </a:p>
        </p:txBody>
      </p:sp>
      <p:sp>
        <p:nvSpPr>
          <p:cNvPr id="10" name="Rectangle 9"/>
          <p:cNvSpPr>
            <a:spLocks noGrp="1"/>
          </p:cNvSpPr>
          <p:nvPr>
            <p:ph type="dt" sz="half" idx="2"/>
          </p:nvPr>
        </p:nvSpPr>
        <p:spPr>
          <a:xfrm>
            <a:off x="6727032" y="6407944"/>
            <a:ext cx="1920240" cy="365760"/>
          </a:xfrm>
          <a:prstGeom prst="rect">
            <a:avLst/>
          </a:prstGeom>
        </p:spPr>
        <p:txBody>
          <a:bodyPr vert="horz" anchor="b"/>
          <a:lstStyle>
            <a:lvl1pPr algn="l" latinLnBrk="0">
              <a:defRPr lang="zh-CN" sz="1000">
                <a:solidFill>
                  <a:schemeClr val="tx1"/>
                </a:solidFill>
              </a:defRPr>
            </a:lvl1pPr>
            <a:extLst/>
          </a:lstStyle>
          <a:p>
            <a:pPr algn="ctr"/>
            <a:fld id="{D10E14BF-C004-4398-9186-5EE680724D95}" type="datetime2">
              <a:pPr algn="ctr"/>
              <a:t>2014年2月26日</a:t>
            </a:fld>
            <a:endParaRPr lang="zh-CN" sz="1000">
              <a:solidFill>
                <a:schemeClr val="tx1"/>
              </a:solidFill>
            </a:endParaRPr>
          </a:p>
        </p:txBody>
      </p:sp>
      <p:sp>
        <p:nvSpPr>
          <p:cNvPr id="22" name="Rectangle 21"/>
          <p:cNvSpPr>
            <a:spLocks noGrp="1"/>
          </p:cNvSpPr>
          <p:nvPr>
            <p:ph type="ftr" sz="quarter" idx="3"/>
          </p:nvPr>
        </p:nvSpPr>
        <p:spPr>
          <a:xfrm>
            <a:off x="4380072" y="6407944"/>
            <a:ext cx="2350681" cy="365125"/>
          </a:xfrm>
          <a:prstGeom prst="rect">
            <a:avLst/>
          </a:prstGeom>
        </p:spPr>
        <p:txBody>
          <a:bodyPr vert="horz" anchor="b"/>
          <a:lstStyle>
            <a:lvl1pPr algn="r" latinLnBrk="0">
              <a:defRPr lang="zh-CN" sz="1000">
                <a:solidFill>
                  <a:schemeClr val="tx1"/>
                </a:solidFill>
              </a:defRPr>
            </a:lvl1pPr>
            <a:extLst/>
          </a:lstStyle>
          <a:p>
            <a:pPr algn="r"/>
            <a:endParaRPr lang="zh-CN" sz="1000">
              <a:solidFill>
                <a:schemeClr val="tx1"/>
              </a:solidFill>
            </a:endParaRPr>
          </a:p>
        </p:txBody>
      </p:sp>
      <p:sp>
        <p:nvSpPr>
          <p:cNvPr id="18" name="Rectangle 17"/>
          <p:cNvSpPr>
            <a:spLocks noGrp="1"/>
          </p:cNvSpPr>
          <p:nvPr>
            <p:ph type="sldNum" sz="quarter" idx="4"/>
          </p:nvPr>
        </p:nvSpPr>
        <p:spPr>
          <a:xfrm>
            <a:off x="8647272" y="6407944"/>
            <a:ext cx="365760" cy="365125"/>
          </a:xfrm>
          <a:prstGeom prst="rect">
            <a:avLst/>
          </a:prstGeom>
        </p:spPr>
        <p:txBody>
          <a:bodyPr vert="horz" anchor="b"/>
          <a:lstStyle>
            <a:lvl1pPr algn="r" latinLnBrk="0">
              <a:defRPr lang="zh-CN" sz="1000" b="0">
                <a:solidFill>
                  <a:schemeClr val="tx1"/>
                </a:solidFill>
              </a:defRPr>
            </a:lvl1pPr>
            <a:extLst/>
          </a:lstStyle>
          <a:p>
            <a:fld id="{45292C34-3E5E-4BA5-AF54-F1601B144FB0}" type="slidenum">
              <a:rPr lang="zh-CN" sz="1400">
                <a:solidFill>
                  <a:schemeClr val="tx2">
                    <a:shade val="50000"/>
                  </a:schemeClr>
                </a:solidFill>
              </a:rPr>
              <a:pPr/>
              <a:t>‹#›</a:t>
            </a:fld>
            <a:endParaRPr lang="zh-CN" sz="1000" b="0">
              <a:solidFill>
                <a:schemeClr val="tx1"/>
              </a:solidFill>
            </a:endParaRPr>
          </a:p>
        </p:txBody>
      </p:sp>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xStyles>
    <p:titleStyle>
      <a:lvl1pPr algn="l" rtl="0" eaLnBrk="1" latinLnBrk="0" hangingPunct="1">
        <a:spcBef>
          <a:spcPct val="0"/>
        </a:spcBef>
        <a:buNone/>
        <a:defRPr lang="zh-CN"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5000"/>
        <a:buFont typeface="Wingdings 3"/>
        <a:buChar char=""/>
        <a:defRPr lang="zh-CN"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lang="zh-CN"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lang="zh-CN"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lang="zh-CN"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lang="zh-CN"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lang="zh-CN"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lang="zh-CN"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lang="zh-CN"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lang="zh-CN" sz="1600" kern="1200" baseline="0">
          <a:solidFill>
            <a:schemeClr val="tx1"/>
          </a:solidFill>
          <a:latin typeface="+mn-lt"/>
          <a:ea typeface="+mn-ea"/>
          <a:cs typeface="+mn-cs"/>
        </a:defRPr>
      </a:lvl9pPr>
      <a:extLst/>
    </p:bodyStyle>
    <p:otherStyle>
      <a:lvl1pPr marL="0" algn="l" rtl="0" eaLnBrk="1" latinLnBrk="0" hangingPunct="1">
        <a:defRPr lang="zh-CN" kern="1200">
          <a:solidFill>
            <a:schemeClr val="tx1"/>
          </a:solidFill>
          <a:latin typeface="+mn-lt"/>
          <a:ea typeface="+mn-ea"/>
          <a:cs typeface="+mn-cs"/>
        </a:defRPr>
      </a:lvl1pPr>
      <a:lvl2pPr marL="457200" algn="l" rtl="0" eaLnBrk="1" hangingPunct="1">
        <a:defRPr lang="zh-CN" kern="1200">
          <a:solidFill>
            <a:schemeClr val="tx1"/>
          </a:solidFill>
          <a:latin typeface="+mn-lt"/>
          <a:ea typeface="+mn-ea"/>
          <a:cs typeface="+mn-cs"/>
        </a:defRPr>
      </a:lvl2pPr>
      <a:lvl3pPr marL="914400" algn="l" rtl="0" eaLnBrk="1" hangingPunct="1">
        <a:defRPr lang="zh-CN" kern="1200">
          <a:solidFill>
            <a:schemeClr val="tx1"/>
          </a:solidFill>
          <a:latin typeface="+mn-lt"/>
          <a:ea typeface="+mn-ea"/>
          <a:cs typeface="+mn-cs"/>
        </a:defRPr>
      </a:lvl3pPr>
      <a:lvl4pPr marL="1371600" algn="l" rtl="0" eaLnBrk="1" hangingPunct="1">
        <a:defRPr lang="zh-CN" kern="1200">
          <a:solidFill>
            <a:schemeClr val="tx1"/>
          </a:solidFill>
          <a:latin typeface="+mn-lt"/>
          <a:ea typeface="+mn-ea"/>
          <a:cs typeface="+mn-cs"/>
        </a:defRPr>
      </a:lvl4pPr>
      <a:lvl5pPr marL="1828800" algn="l" rtl="0" eaLnBrk="1" hangingPunct="1">
        <a:defRPr lang="zh-CN" kern="1200">
          <a:solidFill>
            <a:schemeClr val="tx1"/>
          </a:solidFill>
          <a:latin typeface="+mn-lt"/>
          <a:ea typeface="+mn-ea"/>
          <a:cs typeface="+mn-cs"/>
        </a:defRPr>
      </a:lvl5pPr>
      <a:lvl6pPr marL="2286000" algn="l" rtl="0" eaLnBrk="1" hangingPunct="1">
        <a:defRPr lang="zh-CN" kern="1200">
          <a:solidFill>
            <a:schemeClr val="tx1"/>
          </a:solidFill>
          <a:latin typeface="+mn-lt"/>
          <a:ea typeface="+mn-ea"/>
          <a:cs typeface="+mn-cs"/>
        </a:defRPr>
      </a:lvl6pPr>
      <a:lvl7pPr marL="2743200" algn="l" rtl="0" eaLnBrk="1" hangingPunct="1">
        <a:defRPr lang="zh-CN" kern="1200">
          <a:solidFill>
            <a:schemeClr val="tx1"/>
          </a:solidFill>
          <a:latin typeface="+mn-lt"/>
          <a:ea typeface="+mn-ea"/>
          <a:cs typeface="+mn-cs"/>
        </a:defRPr>
      </a:lvl7pPr>
      <a:lvl8pPr marL="3200400" algn="l" rtl="0" eaLnBrk="1" hangingPunct="1">
        <a:defRPr lang="zh-CN" kern="1200">
          <a:solidFill>
            <a:schemeClr val="tx1"/>
          </a:solidFill>
          <a:latin typeface="+mn-lt"/>
          <a:ea typeface="+mn-ea"/>
          <a:cs typeface="+mn-cs"/>
        </a:defRPr>
      </a:lvl8pPr>
      <a:lvl9pPr marL="3657600" algn="l" rtl="0" eaLnBrk="1" hangingPunct="1">
        <a:defRPr lang="zh-CN"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jz5u.com/Soft/network/netfu/41428.ht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hyperlink" Target="https://www.google.com.hk/search?q=%E7%AB%99%E9%95%BF%E5%B7%A5%E5%85%B7+%E5%88%B7%E6%B5%81%E9%87%8F" TargetMode="External"/><Relationship Id="rId4" Type="http://schemas.openxmlformats.org/officeDocument/2006/relationships/hyperlink" Target="http://www.software8.co/software/zzgj/3146.html"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www.example.com/"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nginx+lua+memcache.txt" TargetMode="Externa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1.wmf"/><Relationship Id="rId4" Type="http://schemas.openxmlformats.org/officeDocument/2006/relationships/oleObject" Target="../embeddings/oleObject1.bin"/></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drops.wooyun.org/tips/734" TargetMode="Externa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www.google.com.hk/search?q=%E6%89%93%E7%A0%81"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p:txBody>
          <a:bodyPr/>
          <a:lstStyle/>
          <a:p>
            <a:r>
              <a:rPr lang="zh-CN" altLang="en-US" dirty="0" smtClean="0"/>
              <a:t>网站防刷技术</a:t>
            </a:r>
            <a:endParaRPr lang="zh-CN" dirty="0"/>
          </a:p>
        </p:txBody>
      </p:sp>
      <p:sp>
        <p:nvSpPr>
          <p:cNvPr id="3" name="Rectangle 2"/>
          <p:cNvSpPr>
            <a:spLocks noGrp="1"/>
          </p:cNvSpPr>
          <p:nvPr>
            <p:ph type="subTitle" idx="1"/>
          </p:nvPr>
        </p:nvSpPr>
        <p:spPr/>
        <p:txBody>
          <a:bodyPr/>
          <a:lstStyle/>
          <a:p>
            <a:r>
              <a:rPr lang="zh-CN" altLang="en-US" dirty="0" smtClean="0"/>
              <a:t>郭红俊</a:t>
            </a:r>
            <a:endParaRPr lang="en-US" altLang="zh-CN" dirty="0" smtClean="0"/>
          </a:p>
          <a:p>
            <a:r>
              <a:rPr lang="en-US" altLang="zh-CN" dirty="0" smtClean="0"/>
              <a:t>2014-02-26</a:t>
            </a:r>
            <a:endParaRPr lang="zh-C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398223" y="1481328"/>
            <a:ext cx="2288577" cy="4525963"/>
          </a:xfrm>
        </p:spPr>
        <p:txBody>
          <a:bodyPr/>
          <a:lstStyle/>
          <a:p>
            <a:r>
              <a:rPr lang="zh-CN" altLang="en-US" dirty="0" smtClean="0"/>
              <a:t>很容易实现单</a:t>
            </a:r>
            <a:r>
              <a:rPr lang="en-US" altLang="zh-CN" dirty="0" smtClean="0"/>
              <a:t>(</a:t>
            </a:r>
            <a:r>
              <a:rPr lang="zh-CN" altLang="en-US" dirty="0" smtClean="0"/>
              <a:t>少</a:t>
            </a:r>
            <a:r>
              <a:rPr lang="en-US" altLang="zh-CN" dirty="0" smtClean="0"/>
              <a:t>)</a:t>
            </a:r>
            <a:r>
              <a:rPr lang="en-US" altLang="zh-CN" dirty="0" err="1" smtClean="0"/>
              <a:t>ip</a:t>
            </a:r>
            <a:r>
              <a:rPr lang="zh-CN" altLang="en-US" dirty="0" smtClean="0"/>
              <a:t>刷很大</a:t>
            </a:r>
            <a:r>
              <a:rPr lang="en-US" altLang="zh-CN" dirty="0" err="1" smtClean="0"/>
              <a:t>pv</a:t>
            </a:r>
            <a:r>
              <a:rPr lang="zh-CN" altLang="en-US" dirty="0" smtClean="0"/>
              <a:t>的情况。</a:t>
            </a:r>
            <a:endParaRPr lang="en-US" altLang="zh-CN" dirty="0" smtClean="0"/>
          </a:p>
          <a:p>
            <a:r>
              <a:rPr lang="zh-CN" altLang="en-US" dirty="0" smtClean="0"/>
              <a:t>解决应对方法简单，</a:t>
            </a:r>
            <a:r>
              <a:rPr lang="en-US" altLang="zh-CN" dirty="0" err="1" smtClean="0"/>
              <a:t>ip</a:t>
            </a:r>
            <a:r>
              <a:rPr lang="zh-CN" altLang="en-US" dirty="0" smtClean="0"/>
              <a:t>流量异常即可直接封杀</a:t>
            </a:r>
            <a:r>
              <a:rPr lang="en-US" altLang="zh-CN" dirty="0" err="1" smtClean="0"/>
              <a:t>ip</a:t>
            </a:r>
            <a:r>
              <a:rPr lang="zh-CN" altLang="en-US" dirty="0" smtClean="0"/>
              <a:t>。</a:t>
            </a:r>
            <a:endParaRPr lang="zh-CN" altLang="en-US" dirty="0"/>
          </a:p>
        </p:txBody>
      </p:sp>
      <p:sp>
        <p:nvSpPr>
          <p:cNvPr id="3" name="标题 2"/>
          <p:cNvSpPr>
            <a:spLocks noGrp="1"/>
          </p:cNvSpPr>
          <p:nvPr>
            <p:ph type="title"/>
          </p:nvPr>
        </p:nvSpPr>
        <p:spPr/>
        <p:txBody>
          <a:bodyPr/>
          <a:lstStyle/>
          <a:p>
            <a:r>
              <a:rPr lang="zh-CN" altLang="en-US" dirty="0" smtClean="0"/>
              <a:t>模拟请求非常容易</a:t>
            </a:r>
            <a:endParaRPr lang="zh-CN" altLang="en-US" dirty="0"/>
          </a:p>
        </p:txBody>
      </p:sp>
      <p:pic>
        <p:nvPicPr>
          <p:cNvPr id="4" name="图片 3"/>
          <p:cNvPicPr>
            <a:picLocks noChangeAspect="1"/>
          </p:cNvPicPr>
          <p:nvPr/>
        </p:nvPicPr>
        <p:blipFill>
          <a:blip r:embed="rId3"/>
          <a:stretch>
            <a:fillRect/>
          </a:stretch>
        </p:blipFill>
        <p:spPr>
          <a:xfrm>
            <a:off x="755576" y="1339390"/>
            <a:ext cx="5344271" cy="4667901"/>
          </a:xfrm>
          <a:prstGeom prst="rect">
            <a:avLst/>
          </a:prstGeom>
        </p:spPr>
      </p:pic>
    </p:spTree>
    <p:extLst>
      <p:ext uri="{BB962C8B-B14F-4D97-AF65-F5344CB8AC3E}">
        <p14:creationId xmlns:p14="http://schemas.microsoft.com/office/powerpoint/2010/main" val="9304979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它是每个网站针对爬虫做的一个访问控制文件。主要四部分组成。</a:t>
            </a:r>
          </a:p>
          <a:p>
            <a:pPr lvl="1"/>
            <a:r>
              <a:rPr lang="en-US" altLang="zh-CN" dirty="0" smtClean="0"/>
              <a:t>User-agent </a:t>
            </a:r>
            <a:r>
              <a:rPr lang="zh-CN" altLang="en-US" dirty="0"/>
              <a:t>： 控制可以访问的跑虫</a:t>
            </a:r>
          </a:p>
          <a:p>
            <a:pPr lvl="1"/>
            <a:r>
              <a:rPr lang="en-US" altLang="zh-CN" dirty="0" smtClean="0"/>
              <a:t>Allow</a:t>
            </a:r>
            <a:r>
              <a:rPr lang="zh-CN" altLang="en-US" dirty="0"/>
              <a:t>： 制定允许被爬虫访问的资源</a:t>
            </a:r>
          </a:p>
          <a:p>
            <a:pPr lvl="1"/>
            <a:r>
              <a:rPr lang="en-US" altLang="zh-CN" dirty="0" smtClean="0"/>
              <a:t>Disallow     </a:t>
            </a:r>
            <a:r>
              <a:rPr lang="zh-CN" altLang="en-US" dirty="0"/>
              <a:t>： 制定不允许被爬虫访问的资源</a:t>
            </a:r>
          </a:p>
          <a:p>
            <a:pPr lvl="1"/>
            <a:r>
              <a:rPr lang="en-US" altLang="zh-CN" dirty="0" smtClean="0"/>
              <a:t>Sitemaps   </a:t>
            </a:r>
            <a:r>
              <a:rPr lang="zh-CN" altLang="en-US" dirty="0"/>
              <a:t>： </a:t>
            </a:r>
            <a:r>
              <a:rPr lang="en-US" altLang="zh-CN" dirty="0"/>
              <a:t>robots</a:t>
            </a:r>
            <a:r>
              <a:rPr lang="zh-CN" altLang="en-US" dirty="0"/>
              <a:t>协议的扩展，包含了网站所有链接。有了这个内容，即使不用爬虫也能把网站上的资源访问一边了。当前很多</a:t>
            </a:r>
            <a:r>
              <a:rPr lang="en-US" altLang="zh-CN" dirty="0"/>
              <a:t>B2C</a:t>
            </a:r>
            <a:r>
              <a:rPr lang="zh-CN" altLang="en-US" dirty="0"/>
              <a:t>店商就有这项内容。卓越，一号店</a:t>
            </a:r>
            <a:r>
              <a:rPr lang="zh-CN" altLang="en-US" dirty="0" smtClean="0"/>
              <a:t>等等</a:t>
            </a:r>
            <a:endParaRPr lang="en-US" altLang="zh-CN" dirty="0" smtClean="0"/>
          </a:p>
          <a:p>
            <a:r>
              <a:rPr lang="zh-CN" altLang="en-US" dirty="0"/>
              <a:t>这</a:t>
            </a:r>
            <a:r>
              <a:rPr lang="zh-CN" altLang="en-US" dirty="0" smtClean="0"/>
              <a:t>是规范的爬虫做的事情，不遵循规范的爬虫太容易了。</a:t>
            </a:r>
            <a:endParaRPr lang="zh-CN" altLang="en-US" dirty="0"/>
          </a:p>
        </p:txBody>
      </p:sp>
      <p:sp>
        <p:nvSpPr>
          <p:cNvPr id="3" name="标题 2"/>
          <p:cNvSpPr>
            <a:spLocks noGrp="1"/>
          </p:cNvSpPr>
          <p:nvPr>
            <p:ph type="title"/>
          </p:nvPr>
        </p:nvSpPr>
        <p:spPr/>
        <p:txBody>
          <a:bodyPr/>
          <a:lstStyle/>
          <a:p>
            <a:r>
              <a:rPr lang="en-US" altLang="zh-CN" dirty="0" smtClean="0"/>
              <a:t>Robots.txt</a:t>
            </a:r>
            <a:r>
              <a:rPr lang="zh-CN" altLang="en-US" dirty="0" smtClean="0"/>
              <a:t>与</a:t>
            </a:r>
            <a:r>
              <a:rPr lang="en-US" altLang="zh-CN" dirty="0" smtClean="0"/>
              <a:t>Sitemaps</a:t>
            </a:r>
            <a:endParaRPr lang="zh-CN" altLang="en-US" dirty="0"/>
          </a:p>
        </p:txBody>
      </p:sp>
    </p:spTree>
    <p:extLst>
      <p:ext uri="{BB962C8B-B14F-4D97-AF65-F5344CB8AC3E}">
        <p14:creationId xmlns:p14="http://schemas.microsoft.com/office/powerpoint/2010/main" val="24208483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796136" y="1481328"/>
            <a:ext cx="2890664" cy="4525963"/>
          </a:xfrm>
        </p:spPr>
        <p:txBody>
          <a:bodyPr/>
          <a:lstStyle/>
          <a:p>
            <a:r>
              <a:rPr lang="zh-CN" altLang="en-US" dirty="0" smtClean="0"/>
              <a:t>技术上收集上千个代理服务器非常容易。</a:t>
            </a:r>
            <a:endParaRPr lang="en-US" altLang="zh-CN" dirty="0" smtClean="0"/>
          </a:p>
          <a:p>
            <a:endParaRPr lang="en-US" altLang="zh-CN" dirty="0" smtClean="0"/>
          </a:p>
          <a:p>
            <a:r>
              <a:rPr lang="zh-CN" altLang="en-US" dirty="0" smtClean="0"/>
              <a:t>取</a:t>
            </a:r>
            <a:r>
              <a:rPr lang="en-US" altLang="zh-CN" dirty="0" smtClean="0"/>
              <a:t>IP</a:t>
            </a:r>
            <a:endParaRPr lang="en-US" altLang="zh-CN" dirty="0"/>
          </a:p>
          <a:p>
            <a:r>
              <a:rPr lang="en-US" altLang="zh-CN" sz="2000" dirty="0" smtClean="0"/>
              <a:t>X-Forwarded-For</a:t>
            </a:r>
          </a:p>
          <a:p>
            <a:r>
              <a:rPr lang="en-US" altLang="zh-CN" sz="2000" dirty="0"/>
              <a:t>REMOTE_ADDR</a:t>
            </a:r>
            <a:endParaRPr lang="zh-CN" altLang="en-US" sz="2000" dirty="0"/>
          </a:p>
        </p:txBody>
      </p:sp>
      <p:sp>
        <p:nvSpPr>
          <p:cNvPr id="3" name="标题 2"/>
          <p:cNvSpPr>
            <a:spLocks noGrp="1"/>
          </p:cNvSpPr>
          <p:nvPr>
            <p:ph type="title"/>
          </p:nvPr>
        </p:nvSpPr>
        <p:spPr/>
        <p:txBody>
          <a:bodyPr/>
          <a:lstStyle/>
          <a:p>
            <a:r>
              <a:rPr lang="zh-CN" altLang="en-US" dirty="0" smtClean="0"/>
              <a:t>使用代理服务器</a:t>
            </a:r>
            <a:endParaRPr lang="zh-CN" altLang="en-US" dirty="0"/>
          </a:p>
        </p:txBody>
      </p:sp>
      <p:pic>
        <p:nvPicPr>
          <p:cNvPr id="4" name="图片 3"/>
          <p:cNvPicPr>
            <a:picLocks noChangeAspect="1"/>
          </p:cNvPicPr>
          <p:nvPr/>
        </p:nvPicPr>
        <p:blipFill>
          <a:blip r:embed="rId3"/>
          <a:stretch>
            <a:fillRect/>
          </a:stretch>
        </p:blipFill>
        <p:spPr>
          <a:xfrm>
            <a:off x="611560" y="1824753"/>
            <a:ext cx="4972744" cy="3839111"/>
          </a:xfrm>
          <a:prstGeom prst="rect">
            <a:avLst/>
          </a:prstGeom>
        </p:spPr>
      </p:pic>
    </p:spTree>
    <p:extLst>
      <p:ext uri="{BB962C8B-B14F-4D97-AF65-F5344CB8AC3E}">
        <p14:creationId xmlns:p14="http://schemas.microsoft.com/office/powerpoint/2010/main" val="34656527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r>
              <a:rPr lang="zh-CN" altLang="en-US" dirty="0" smtClean="0"/>
              <a:t>中国互联网发展的高速产物。</a:t>
            </a:r>
            <a:endParaRPr lang="en-US" altLang="zh-CN" dirty="0" smtClean="0"/>
          </a:p>
          <a:p>
            <a:r>
              <a:rPr lang="zh-CN" altLang="en-US" dirty="0" smtClean="0"/>
              <a:t>类似</a:t>
            </a:r>
            <a:r>
              <a:rPr lang="en-US" altLang="zh-CN" dirty="0" smtClean="0"/>
              <a:t>P2P</a:t>
            </a:r>
            <a:r>
              <a:rPr lang="zh-CN" altLang="en-US" dirty="0" smtClean="0"/>
              <a:t>的软件</a:t>
            </a:r>
            <a:endParaRPr lang="en-US" altLang="zh-CN" dirty="0" smtClean="0"/>
          </a:p>
          <a:p>
            <a:r>
              <a:rPr lang="zh-CN" altLang="en-US" dirty="0" smtClean="0"/>
              <a:t>随机</a:t>
            </a:r>
            <a:r>
              <a:rPr lang="en-US" altLang="zh-CN" dirty="0" smtClean="0"/>
              <a:t>IP</a:t>
            </a:r>
            <a:r>
              <a:rPr lang="zh-CN" altLang="en-US" dirty="0" smtClean="0"/>
              <a:t>，随机打开链接，随机浏览时间；</a:t>
            </a:r>
            <a:endParaRPr lang="en-US" altLang="zh-CN" dirty="0" smtClean="0"/>
          </a:p>
          <a:p>
            <a:r>
              <a:rPr lang="zh-CN" altLang="en-US" dirty="0" smtClean="0"/>
              <a:t>相关软件</a:t>
            </a:r>
            <a:endParaRPr lang="en-US" altLang="zh-CN" dirty="0" smtClean="0"/>
          </a:p>
          <a:p>
            <a:pPr lvl="1"/>
            <a:r>
              <a:rPr lang="zh-CN" altLang="en-US" dirty="0"/>
              <a:t>小脑袋百度竞价关键词推广软件 </a:t>
            </a:r>
            <a:r>
              <a:rPr lang="en-US" altLang="zh-CN" dirty="0"/>
              <a:t>v3.0.6.10 </a:t>
            </a:r>
            <a:r>
              <a:rPr lang="zh-CN" altLang="en-US" dirty="0"/>
              <a:t>官方免费</a:t>
            </a:r>
            <a:r>
              <a:rPr lang="zh-CN" altLang="en-US" dirty="0" smtClean="0"/>
              <a:t>版</a:t>
            </a:r>
            <a:r>
              <a:rPr lang="en-US" altLang="zh-CN" dirty="0" smtClean="0"/>
              <a:t/>
            </a:r>
            <a:br>
              <a:rPr lang="en-US" altLang="zh-CN" dirty="0" smtClean="0"/>
            </a:br>
            <a:r>
              <a:rPr lang="en-US" altLang="zh-CN" dirty="0" smtClean="0">
                <a:hlinkClick r:id="rId3"/>
              </a:rPr>
              <a:t>http</a:t>
            </a:r>
            <a:r>
              <a:rPr lang="en-US" altLang="zh-CN" dirty="0">
                <a:hlinkClick r:id="rId3"/>
              </a:rPr>
              <a:t>://</a:t>
            </a:r>
            <a:r>
              <a:rPr lang="en-US" altLang="zh-CN" dirty="0" smtClean="0">
                <a:hlinkClick r:id="rId3"/>
              </a:rPr>
              <a:t>www.jz5u.com/Soft/network/netfu/41428.html</a:t>
            </a:r>
            <a:endParaRPr lang="en-US" altLang="zh-CN" dirty="0" smtClean="0"/>
          </a:p>
          <a:p>
            <a:pPr lvl="1"/>
            <a:r>
              <a:rPr lang="en-US" altLang="zh-CN" dirty="0"/>
              <a:t>cloud</a:t>
            </a:r>
            <a:r>
              <a:rPr lang="zh-CN" altLang="en-US" dirty="0"/>
              <a:t>超级云计算提升网站权重浏览器工具栏 </a:t>
            </a:r>
            <a:r>
              <a:rPr lang="en-US" altLang="zh-CN" dirty="0"/>
              <a:t>8.9.9</a:t>
            </a:r>
            <a:br>
              <a:rPr lang="en-US" altLang="zh-CN" dirty="0"/>
            </a:br>
            <a:r>
              <a:rPr lang="en-US" altLang="zh-CN" dirty="0">
                <a:hlinkClick r:id="rId4"/>
              </a:rPr>
              <a:t>http://</a:t>
            </a:r>
            <a:r>
              <a:rPr lang="en-US" altLang="zh-CN" dirty="0" smtClean="0">
                <a:hlinkClick r:id="rId4"/>
              </a:rPr>
              <a:t>www.software8.co/software/zzgj/3146.html</a:t>
            </a:r>
            <a:r>
              <a:rPr lang="en-US" altLang="zh-CN" dirty="0" smtClean="0"/>
              <a:t> </a:t>
            </a:r>
          </a:p>
          <a:p>
            <a:endParaRPr lang="en-US" altLang="zh-CN" dirty="0" smtClean="0"/>
          </a:p>
          <a:p>
            <a:r>
              <a:rPr lang="zh-CN" altLang="en-US" dirty="0" smtClean="0"/>
              <a:t>更多搜索站长工具、刷流量就可以发现。</a:t>
            </a:r>
            <a:r>
              <a:rPr lang="en-US" altLang="zh-CN" dirty="0"/>
              <a:t/>
            </a:r>
            <a:br>
              <a:rPr lang="en-US" altLang="zh-CN" dirty="0"/>
            </a:br>
            <a:r>
              <a:rPr lang="en-US" altLang="zh-CN" dirty="0">
                <a:hlinkClick r:id="rId5"/>
              </a:rPr>
              <a:t>https://www.google.com.hk/search?q=%E7%AB%99%E9%95%BF%E5%B7%A5%E5%85%B7+%</a:t>
            </a:r>
            <a:r>
              <a:rPr lang="en-US" altLang="zh-CN" dirty="0" smtClean="0">
                <a:hlinkClick r:id="rId5"/>
              </a:rPr>
              <a:t>E5%88%B7%E6%B5%81%E9%87%8F</a:t>
            </a:r>
            <a:r>
              <a:rPr lang="en-US" altLang="zh-CN" dirty="0" smtClean="0"/>
              <a:t> </a:t>
            </a:r>
            <a:endParaRPr lang="zh-CN" altLang="en-US" dirty="0"/>
          </a:p>
        </p:txBody>
      </p:sp>
      <p:sp>
        <p:nvSpPr>
          <p:cNvPr id="3" name="标题 2"/>
          <p:cNvSpPr>
            <a:spLocks noGrp="1"/>
          </p:cNvSpPr>
          <p:nvPr>
            <p:ph type="title"/>
          </p:nvPr>
        </p:nvSpPr>
        <p:spPr/>
        <p:txBody>
          <a:bodyPr/>
          <a:lstStyle/>
          <a:p>
            <a:r>
              <a:rPr lang="en-US" altLang="zh-CN" dirty="0" smtClean="0"/>
              <a:t>P2P</a:t>
            </a:r>
            <a:r>
              <a:rPr lang="zh-CN" altLang="en-US" dirty="0" smtClean="0"/>
              <a:t>方式刷网站</a:t>
            </a:r>
            <a:endParaRPr lang="zh-CN" altLang="en-US" dirty="0"/>
          </a:p>
        </p:txBody>
      </p:sp>
    </p:spTree>
    <p:extLst>
      <p:ext uri="{BB962C8B-B14F-4D97-AF65-F5344CB8AC3E}">
        <p14:creationId xmlns:p14="http://schemas.microsoft.com/office/powerpoint/2010/main" val="10692531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规律及价值模型</a:t>
            </a:r>
            <a:endParaRPr lang="en-US" altLang="zh-CN" dirty="0" smtClean="0"/>
          </a:p>
          <a:p>
            <a:pPr lvl="1"/>
            <a:r>
              <a:rPr lang="zh-CN" altLang="en-US" dirty="0"/>
              <a:t>依赖</a:t>
            </a:r>
            <a:r>
              <a:rPr lang="zh-CN" altLang="en-US" dirty="0" smtClean="0"/>
              <a:t>于虚机或者代理服务器更换</a:t>
            </a:r>
            <a:r>
              <a:rPr lang="en-US" altLang="zh-CN" dirty="0" err="1" smtClean="0"/>
              <a:t>ip</a:t>
            </a:r>
            <a:r>
              <a:rPr lang="zh-CN" altLang="en-US" dirty="0" smtClean="0"/>
              <a:t>。</a:t>
            </a:r>
            <a:endParaRPr lang="en-US" altLang="zh-CN" dirty="0" smtClean="0"/>
          </a:p>
          <a:p>
            <a:pPr lvl="1"/>
            <a:r>
              <a:rPr lang="zh-CN" altLang="en-US" dirty="0" smtClean="0"/>
              <a:t>最近几天都是有点击或者刷行为的。</a:t>
            </a:r>
            <a:endParaRPr lang="en-US" altLang="zh-CN" dirty="0" smtClean="0"/>
          </a:p>
          <a:p>
            <a:r>
              <a:rPr lang="zh-CN" altLang="en-US" dirty="0" smtClean="0"/>
              <a:t>找到每天，或者更长时间都在刷的机子</a:t>
            </a:r>
            <a:endParaRPr lang="zh-CN" altLang="en-US" dirty="0"/>
          </a:p>
        </p:txBody>
      </p:sp>
      <p:sp>
        <p:nvSpPr>
          <p:cNvPr id="3" name="标题 2"/>
          <p:cNvSpPr>
            <a:spLocks noGrp="1"/>
          </p:cNvSpPr>
          <p:nvPr>
            <p:ph type="title"/>
          </p:nvPr>
        </p:nvSpPr>
        <p:spPr/>
        <p:txBody>
          <a:bodyPr/>
          <a:lstStyle/>
          <a:p>
            <a:r>
              <a:rPr lang="zh-CN" altLang="en-US" dirty="0" smtClean="0"/>
              <a:t>规律</a:t>
            </a:r>
            <a:endParaRPr lang="zh-CN" altLang="en-US" dirty="0"/>
          </a:p>
        </p:txBody>
      </p:sp>
    </p:spTree>
    <p:extLst>
      <p:ext uri="{BB962C8B-B14F-4D97-AF65-F5344CB8AC3E}">
        <p14:creationId xmlns:p14="http://schemas.microsoft.com/office/powerpoint/2010/main" val="34702307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如何防刷？</a:t>
            </a:r>
            <a:endParaRPr lang="zh-CN" altLang="en-US" dirty="0"/>
          </a:p>
        </p:txBody>
      </p:sp>
      <p:sp>
        <p:nvSpPr>
          <p:cNvPr id="3" name="副标题 2"/>
          <p:cNvSpPr>
            <a:spLocks noGrp="1"/>
          </p:cNvSpPr>
          <p:nvPr>
            <p:ph type="subTitle" idx="1"/>
          </p:nvPr>
        </p:nvSpPr>
        <p:spPr/>
        <p:txBody>
          <a:bodyPr/>
          <a:lstStyle/>
          <a:p>
            <a:r>
              <a:rPr lang="zh-CN" altLang="en-US" dirty="0"/>
              <a:t>还没有一套完美的解决方案来解决刷票问题。</a:t>
            </a:r>
            <a:endParaRPr lang="en-US" altLang="zh-CN" dirty="0"/>
          </a:p>
          <a:p>
            <a:r>
              <a:rPr lang="zh-CN" altLang="en-US" dirty="0">
                <a:solidFill>
                  <a:schemeClr val="accent3">
                    <a:lumMod val="75000"/>
                  </a:schemeClr>
                </a:solidFill>
              </a:rPr>
              <a:t>系统的</a:t>
            </a:r>
            <a:r>
              <a:rPr lang="zh-CN" altLang="en-US" dirty="0">
                <a:solidFill>
                  <a:schemeClr val="accent6">
                    <a:lumMod val="60000"/>
                    <a:lumOff val="40000"/>
                  </a:schemeClr>
                </a:solidFill>
              </a:rPr>
              <a:t>增加刷的门槛</a:t>
            </a:r>
            <a:r>
              <a:rPr lang="zh-CN" altLang="en-US" dirty="0"/>
              <a:t>。</a:t>
            </a:r>
          </a:p>
          <a:p>
            <a:endParaRPr lang="zh-CN" altLang="en-US" dirty="0"/>
          </a:p>
        </p:txBody>
      </p:sp>
    </p:spTree>
    <p:extLst>
      <p:ext uri="{BB962C8B-B14F-4D97-AF65-F5344CB8AC3E}">
        <p14:creationId xmlns:p14="http://schemas.microsoft.com/office/powerpoint/2010/main" val="3270453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r>
              <a:rPr lang="zh-CN" altLang="en-US" dirty="0"/>
              <a:t>系统的： </a:t>
            </a:r>
            <a:endParaRPr lang="en-US" altLang="zh-CN" dirty="0" smtClean="0"/>
          </a:p>
          <a:p>
            <a:pPr lvl="1"/>
            <a:r>
              <a:rPr lang="zh-CN" altLang="en-US" dirty="0" smtClean="0"/>
              <a:t>不是</a:t>
            </a:r>
            <a:r>
              <a:rPr lang="zh-CN" altLang="en-US" dirty="0"/>
              <a:t>单兵作战，让刷票者难以猜到防刷组合和限制策略，且定时更换。</a:t>
            </a:r>
            <a:endParaRPr lang="en-US" altLang="zh-CN" dirty="0"/>
          </a:p>
          <a:p>
            <a:r>
              <a:rPr lang="zh-CN" altLang="en-US" dirty="0"/>
              <a:t>门槛： </a:t>
            </a:r>
            <a:endParaRPr lang="en-US" altLang="zh-CN" dirty="0" smtClean="0"/>
          </a:p>
          <a:p>
            <a:pPr lvl="1"/>
            <a:r>
              <a:rPr lang="zh-CN" altLang="en-US" dirty="0" smtClean="0"/>
              <a:t>增加</a:t>
            </a:r>
            <a:r>
              <a:rPr lang="zh-CN" altLang="en-US" dirty="0"/>
              <a:t>复杂度；</a:t>
            </a:r>
          </a:p>
          <a:p>
            <a:endParaRPr lang="en-US" altLang="zh-CN" dirty="0" smtClean="0"/>
          </a:p>
          <a:p>
            <a:r>
              <a:rPr lang="zh-CN" altLang="en-US" dirty="0" smtClean="0"/>
              <a:t>候选的门槛：</a:t>
            </a:r>
            <a:endParaRPr lang="en-US" altLang="zh-CN" dirty="0" smtClean="0"/>
          </a:p>
          <a:p>
            <a:pPr lvl="1"/>
            <a:r>
              <a:rPr lang="zh-CN" altLang="en-US" dirty="0" smtClean="0"/>
              <a:t>产品</a:t>
            </a:r>
            <a:r>
              <a:rPr lang="zh-CN" altLang="en-US" dirty="0"/>
              <a:t>业务设计</a:t>
            </a:r>
            <a:endParaRPr lang="en-US" altLang="zh-CN" dirty="0"/>
          </a:p>
          <a:p>
            <a:pPr lvl="2"/>
            <a:r>
              <a:rPr lang="zh-CN" altLang="en-US" dirty="0"/>
              <a:t>使用可验证的身份证</a:t>
            </a:r>
            <a:endParaRPr lang="en-US" altLang="zh-CN" dirty="0"/>
          </a:p>
          <a:p>
            <a:pPr lvl="2"/>
            <a:r>
              <a:rPr lang="zh-CN" altLang="en-US" dirty="0"/>
              <a:t>使用手机短</a:t>
            </a:r>
            <a:r>
              <a:rPr lang="zh-CN" altLang="en-US" dirty="0" smtClean="0"/>
              <a:t>信，积分奖励短信投票。</a:t>
            </a:r>
            <a:endParaRPr lang="en-US" altLang="zh-CN" dirty="0"/>
          </a:p>
          <a:p>
            <a:pPr lvl="2"/>
            <a:r>
              <a:rPr lang="zh-CN" altLang="en-US" dirty="0"/>
              <a:t>价值利益限制（每天限制次数</a:t>
            </a:r>
            <a:r>
              <a:rPr lang="zh-CN" altLang="en-US" dirty="0" smtClean="0"/>
              <a:t>）</a:t>
            </a:r>
            <a:endParaRPr lang="en-US" altLang="zh-CN" dirty="0" smtClean="0"/>
          </a:p>
          <a:p>
            <a:pPr lvl="2"/>
            <a:r>
              <a:rPr lang="zh-CN" altLang="en-US" dirty="0"/>
              <a:t>验证</a:t>
            </a:r>
            <a:r>
              <a:rPr lang="zh-CN" altLang="en-US" dirty="0" smtClean="0"/>
              <a:t>码</a:t>
            </a:r>
            <a:endParaRPr lang="en-US" altLang="zh-CN" dirty="0" smtClean="0"/>
          </a:p>
          <a:p>
            <a:pPr lvl="2"/>
            <a:r>
              <a:rPr lang="zh-CN" altLang="en-US" dirty="0" smtClean="0"/>
              <a:t>注册满</a:t>
            </a:r>
            <a:r>
              <a:rPr lang="en-US" altLang="zh-CN" dirty="0" smtClean="0"/>
              <a:t>3</a:t>
            </a:r>
            <a:r>
              <a:rPr lang="zh-CN" altLang="en-US" dirty="0" smtClean="0"/>
              <a:t>天的才能使用功能。</a:t>
            </a:r>
            <a:endParaRPr lang="en-US" altLang="zh-CN" dirty="0"/>
          </a:p>
          <a:p>
            <a:pPr lvl="1"/>
            <a:r>
              <a:rPr lang="zh-CN" altLang="en-US" dirty="0"/>
              <a:t>网络通信</a:t>
            </a:r>
            <a:r>
              <a:rPr lang="zh-CN" altLang="en-US" dirty="0" smtClean="0"/>
              <a:t>流程（后续讲解）</a:t>
            </a:r>
            <a:endParaRPr lang="en-US" altLang="zh-CN" dirty="0"/>
          </a:p>
          <a:p>
            <a:endParaRPr lang="zh-CN" altLang="en-US" dirty="0"/>
          </a:p>
        </p:txBody>
      </p:sp>
      <p:sp>
        <p:nvSpPr>
          <p:cNvPr id="3" name="标题 2"/>
          <p:cNvSpPr>
            <a:spLocks noGrp="1"/>
          </p:cNvSpPr>
          <p:nvPr>
            <p:ph type="title"/>
          </p:nvPr>
        </p:nvSpPr>
        <p:spPr/>
        <p:txBody>
          <a:bodyPr>
            <a:normAutofit/>
          </a:bodyPr>
          <a:lstStyle/>
          <a:p>
            <a:r>
              <a:rPr lang="zh-CN" altLang="en-US" dirty="0"/>
              <a:t>系统的增加刷的门槛</a:t>
            </a:r>
            <a:r>
              <a:rPr lang="zh-CN" altLang="en-US" dirty="0" smtClean="0"/>
              <a:t>。</a:t>
            </a:r>
            <a:endParaRPr lang="zh-CN" altLang="en-US" dirty="0"/>
          </a:p>
        </p:txBody>
      </p:sp>
    </p:spTree>
    <p:extLst>
      <p:ext uri="{BB962C8B-B14F-4D97-AF65-F5344CB8AC3E}">
        <p14:creationId xmlns:p14="http://schemas.microsoft.com/office/powerpoint/2010/main" val="31910203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07504" y="1196752"/>
            <a:ext cx="3881778" cy="5044016"/>
          </a:xfrm>
        </p:spPr>
        <p:txBody>
          <a:bodyPr>
            <a:noAutofit/>
          </a:bodyPr>
          <a:lstStyle/>
          <a:p>
            <a:pPr marL="109728" indent="0">
              <a:lnSpc>
                <a:spcPct val="120000"/>
              </a:lnSpc>
              <a:buNone/>
            </a:pPr>
            <a:r>
              <a:rPr lang="zh-CN" altLang="en-US" sz="1200" dirty="0"/>
              <a:t>可</a:t>
            </a:r>
            <a:r>
              <a:rPr lang="zh-CN" altLang="en-US" sz="1200" dirty="0" smtClean="0"/>
              <a:t>控制环节</a:t>
            </a:r>
            <a:endParaRPr lang="en-US" altLang="zh-CN" sz="1200" dirty="0" smtClean="0"/>
          </a:p>
          <a:p>
            <a:pPr>
              <a:lnSpc>
                <a:spcPct val="120000"/>
              </a:lnSpc>
            </a:pPr>
            <a:r>
              <a:rPr lang="zh-CN" altLang="en-US" sz="1200" dirty="0"/>
              <a:t>浏览器，这是主要是改变浏览器端设置，利用</a:t>
            </a:r>
            <a:r>
              <a:rPr lang="en-US" altLang="zh-CN" sz="1200" dirty="0"/>
              <a:t>Cookie</a:t>
            </a:r>
            <a:r>
              <a:rPr lang="zh-CN" altLang="en-US" sz="1200" dirty="0"/>
              <a:t>变化，</a:t>
            </a:r>
            <a:r>
              <a:rPr lang="en-US" altLang="zh-CN" sz="1200" dirty="0" err="1"/>
              <a:t>Javascript</a:t>
            </a:r>
            <a:r>
              <a:rPr lang="zh-CN" altLang="en-US" sz="1200" dirty="0"/>
              <a:t>等技术，阻止重复</a:t>
            </a:r>
            <a:r>
              <a:rPr lang="zh-CN" altLang="en-US" sz="1200" dirty="0" smtClean="0"/>
              <a:t>请求。</a:t>
            </a:r>
            <a:endParaRPr lang="zh-CN" altLang="en-US" sz="1200" dirty="0"/>
          </a:p>
          <a:p>
            <a:pPr>
              <a:lnSpc>
                <a:spcPct val="120000"/>
              </a:lnSpc>
            </a:pPr>
            <a:r>
              <a:rPr lang="en-US" altLang="zh-CN" sz="1200" dirty="0"/>
              <a:t>CDN / </a:t>
            </a:r>
            <a:r>
              <a:rPr lang="zh-CN" altLang="en-US" sz="1200" dirty="0"/>
              <a:t>反向代理，提供一些基本防护功能，过于简单</a:t>
            </a:r>
            <a:r>
              <a:rPr lang="zh-CN" altLang="en-US" sz="1200" dirty="0" smtClean="0"/>
              <a:t>。</a:t>
            </a:r>
            <a:endParaRPr lang="zh-CN" altLang="en-US" sz="1200" dirty="0"/>
          </a:p>
          <a:p>
            <a:pPr>
              <a:lnSpc>
                <a:spcPct val="120000"/>
              </a:lnSpc>
            </a:pPr>
            <a:r>
              <a:rPr lang="en-US" altLang="zh-CN" sz="1200" dirty="0"/>
              <a:t>3/4</a:t>
            </a:r>
            <a:r>
              <a:rPr lang="zh-CN" altLang="en-US" sz="1200" dirty="0"/>
              <a:t>层设备，防火墙</a:t>
            </a:r>
            <a:r>
              <a:rPr lang="en-US" altLang="zh-CN" sz="1200" dirty="0"/>
              <a:t>/</a:t>
            </a:r>
            <a:r>
              <a:rPr lang="zh-CN" altLang="en-US" sz="1200" dirty="0"/>
              <a:t>路由器</a:t>
            </a:r>
            <a:r>
              <a:rPr lang="en-US" altLang="zh-CN" sz="1200" dirty="0"/>
              <a:t>/</a:t>
            </a:r>
            <a:r>
              <a:rPr lang="zh-CN" altLang="en-US" sz="1200" dirty="0"/>
              <a:t>交换机，主要还是靠防火墙设备，例如</a:t>
            </a:r>
            <a:r>
              <a:rPr lang="en-US" altLang="zh-CN" sz="1200" dirty="0"/>
              <a:t>Cisco ASA </a:t>
            </a:r>
            <a:r>
              <a:rPr lang="zh-CN" altLang="en-US" sz="1200" dirty="0"/>
              <a:t>系列防火墙，都提供</a:t>
            </a:r>
            <a:r>
              <a:rPr lang="en-US" altLang="zh-CN" sz="1200" dirty="0"/>
              <a:t>IPS/IDS</a:t>
            </a:r>
            <a:r>
              <a:rPr lang="zh-CN" altLang="en-US" sz="1200" dirty="0"/>
              <a:t>服务（需要单独采购，设备默认没有）主要是针对</a:t>
            </a:r>
            <a:r>
              <a:rPr lang="en-US" altLang="zh-CN" sz="1200" dirty="0"/>
              <a:t>IP</a:t>
            </a:r>
            <a:r>
              <a:rPr lang="zh-CN" altLang="en-US" sz="1200" dirty="0"/>
              <a:t>地址的请求频率做出策略控制</a:t>
            </a:r>
            <a:r>
              <a:rPr lang="zh-CN" altLang="en-US" sz="1200" dirty="0" smtClean="0"/>
              <a:t>，这种单位</a:t>
            </a:r>
            <a:r>
              <a:rPr lang="zh-CN" altLang="en-US" sz="1200" dirty="0"/>
              <a:t>时间内允许的访问次数</a:t>
            </a:r>
            <a:r>
              <a:rPr lang="zh-CN" altLang="en-US" sz="1200" dirty="0" smtClean="0"/>
              <a:t>，对大量</a:t>
            </a:r>
            <a:r>
              <a:rPr lang="zh-CN" altLang="en-US" sz="1200" dirty="0"/>
              <a:t>的攻击比较</a:t>
            </a:r>
            <a:r>
              <a:rPr lang="zh-CN" altLang="en-US" sz="1200" dirty="0" smtClean="0"/>
              <a:t>有效。</a:t>
            </a:r>
            <a:endParaRPr lang="zh-CN" altLang="en-US" sz="1200" dirty="0"/>
          </a:p>
          <a:p>
            <a:pPr>
              <a:lnSpc>
                <a:spcPct val="120000"/>
              </a:lnSpc>
            </a:pPr>
            <a:r>
              <a:rPr lang="en-US" altLang="zh-CN" sz="1200" dirty="0"/>
              <a:t>4/7 </a:t>
            </a:r>
            <a:r>
              <a:rPr lang="zh-CN" altLang="en-US" sz="1200" dirty="0"/>
              <a:t>层负载均衡设备， 一半负载均衡设备都附带此功能。但不是他主要的功能，没有能力购买防火墙设备的中小公司可以使用该功能，</a:t>
            </a:r>
            <a:r>
              <a:rPr lang="en-US" altLang="zh-CN" sz="1200" dirty="0"/>
              <a:t>7</a:t>
            </a:r>
            <a:r>
              <a:rPr lang="zh-CN" altLang="en-US" sz="1200" dirty="0"/>
              <a:t>层功能非常强大</a:t>
            </a:r>
            <a:r>
              <a:rPr lang="zh-CN" altLang="en-US" sz="1200" dirty="0" smtClean="0"/>
              <a:t>，</a:t>
            </a:r>
            <a:r>
              <a:rPr lang="zh-CN" altLang="en-US" sz="1200" dirty="0"/>
              <a:t>可以根据</a:t>
            </a:r>
            <a:r>
              <a:rPr lang="en-US" altLang="zh-CN" sz="1200" dirty="0"/>
              <a:t>HTTP</a:t>
            </a:r>
            <a:r>
              <a:rPr lang="zh-CN" altLang="en-US" sz="1200" dirty="0"/>
              <a:t>头做规则策略，如限制</a:t>
            </a:r>
            <a:r>
              <a:rPr lang="en-US" altLang="zh-CN" sz="1200" dirty="0"/>
              <a:t>URL</a:t>
            </a:r>
            <a:r>
              <a:rPr lang="zh-CN" altLang="en-US" sz="1200" dirty="0"/>
              <a:t>的单位时间访问的</a:t>
            </a:r>
            <a:r>
              <a:rPr lang="en-US" altLang="zh-CN" sz="1200" dirty="0"/>
              <a:t>IP</a:t>
            </a:r>
            <a:r>
              <a:rPr lang="zh-CN" altLang="en-US" sz="1200" dirty="0"/>
              <a:t>数量，判断 </a:t>
            </a:r>
            <a:r>
              <a:rPr lang="en-US" altLang="zh-CN" sz="1200" dirty="0"/>
              <a:t>Cookie </a:t>
            </a:r>
            <a:r>
              <a:rPr lang="zh-CN" altLang="en-US" sz="1200" dirty="0"/>
              <a:t>等信息，</a:t>
            </a:r>
            <a:r>
              <a:rPr lang="zh-CN" altLang="en-US" sz="1200" dirty="0" smtClean="0"/>
              <a:t>但</a:t>
            </a:r>
            <a:r>
              <a:rPr lang="zh-CN" altLang="en-US" sz="1200" dirty="0"/>
              <a:t>都是通用功能，不一定满足你的个性化需求</a:t>
            </a:r>
            <a:r>
              <a:rPr lang="zh-CN" altLang="en-US" sz="1200" dirty="0" smtClean="0"/>
              <a:t>。</a:t>
            </a:r>
            <a:endParaRPr lang="zh-CN" altLang="en-US" sz="1200" dirty="0"/>
          </a:p>
          <a:p>
            <a:pPr>
              <a:lnSpc>
                <a:spcPct val="120000"/>
              </a:lnSpc>
            </a:pPr>
            <a:r>
              <a:rPr lang="en-US" altLang="zh-CN" sz="1200" dirty="0"/>
              <a:t>WEB </a:t>
            </a:r>
            <a:r>
              <a:rPr lang="zh-CN" altLang="en-US" sz="1200" dirty="0"/>
              <a:t>服务器，在</a:t>
            </a:r>
            <a:r>
              <a:rPr lang="en-US" altLang="zh-CN" sz="1200" dirty="0"/>
              <a:t>web</a:t>
            </a:r>
            <a:r>
              <a:rPr lang="zh-CN" altLang="en-US" sz="1200" dirty="0"/>
              <a:t>上通过扩展模块与相应的配置也能达到一定的</a:t>
            </a:r>
            <a:r>
              <a:rPr lang="zh-CN" altLang="en-US" sz="1200" dirty="0" smtClean="0"/>
              <a:t>效果</a:t>
            </a:r>
            <a:endParaRPr lang="zh-CN" altLang="en-US" sz="1200" dirty="0"/>
          </a:p>
          <a:p>
            <a:pPr>
              <a:lnSpc>
                <a:spcPct val="120000"/>
              </a:lnSpc>
            </a:pPr>
            <a:r>
              <a:rPr lang="zh-CN" altLang="en-US" sz="1200" dirty="0"/>
              <a:t>应用服务器， 主要是通过编写程序在阻止恶意访问</a:t>
            </a:r>
            <a:r>
              <a:rPr lang="zh-CN" altLang="en-US" sz="1200" dirty="0" smtClean="0"/>
              <a:t>。</a:t>
            </a:r>
            <a:endParaRPr lang="zh-CN" altLang="en-US" sz="1200" dirty="0"/>
          </a:p>
          <a:p>
            <a:pPr marL="109728" indent="0">
              <a:lnSpc>
                <a:spcPct val="120000"/>
              </a:lnSpc>
              <a:buNone/>
            </a:pPr>
            <a:r>
              <a:rPr lang="zh-CN" altLang="en-US" sz="1200" dirty="0"/>
              <a:t>依次从上至下，越能提前在上一层阻止行为越好，否则就在下一层截获。</a:t>
            </a:r>
          </a:p>
        </p:txBody>
      </p:sp>
      <p:sp>
        <p:nvSpPr>
          <p:cNvPr id="3" name="标题 2"/>
          <p:cNvSpPr>
            <a:spLocks noGrp="1"/>
          </p:cNvSpPr>
          <p:nvPr>
            <p:ph type="title"/>
          </p:nvPr>
        </p:nvSpPr>
        <p:spPr/>
        <p:txBody>
          <a:bodyPr/>
          <a:lstStyle/>
          <a:p>
            <a:r>
              <a:rPr lang="zh-CN" altLang="en-US" dirty="0" smtClean="0"/>
              <a:t>网络通信流程</a:t>
            </a:r>
            <a:endParaRPr lang="zh-CN" altLang="en-US" dirty="0"/>
          </a:p>
        </p:txBody>
      </p:sp>
      <p:pic>
        <p:nvPicPr>
          <p:cNvPr id="6" name="图片 5"/>
          <p:cNvPicPr>
            <a:picLocks noChangeAspect="1"/>
          </p:cNvPicPr>
          <p:nvPr/>
        </p:nvPicPr>
        <p:blipFill>
          <a:blip r:embed="rId3"/>
          <a:stretch>
            <a:fillRect/>
          </a:stretch>
        </p:blipFill>
        <p:spPr>
          <a:xfrm>
            <a:off x="4061290" y="-27384"/>
            <a:ext cx="5119222" cy="6885384"/>
          </a:xfrm>
          <a:prstGeom prst="rect">
            <a:avLst/>
          </a:prstGeom>
        </p:spPr>
      </p:pic>
    </p:spTree>
    <p:extLst>
      <p:ext uri="{BB962C8B-B14F-4D97-AF65-F5344CB8AC3E}">
        <p14:creationId xmlns:p14="http://schemas.microsoft.com/office/powerpoint/2010/main" val="35161704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a:t>具体防刷技术</a:t>
            </a:r>
          </a:p>
        </p:txBody>
      </p:sp>
      <p:sp>
        <p:nvSpPr>
          <p:cNvPr id="5" name="副标题 4"/>
          <p:cNvSpPr>
            <a:spLocks noGrp="1"/>
          </p:cNvSpPr>
          <p:nvPr>
            <p:ph type="subTitle" idx="1"/>
          </p:nvPr>
        </p:nvSpPr>
        <p:spPr/>
        <p:txBody>
          <a:bodyPr>
            <a:normAutofit fontScale="92500" lnSpcReduction="20000"/>
          </a:bodyPr>
          <a:lstStyle/>
          <a:p>
            <a:r>
              <a:rPr lang="zh-CN" altLang="en-US" dirty="0" smtClean="0"/>
              <a:t>注意，每个技术都要关注：</a:t>
            </a:r>
            <a:endParaRPr lang="en-US" altLang="zh-CN" dirty="0" smtClean="0"/>
          </a:p>
          <a:p>
            <a:r>
              <a:rPr lang="zh-CN" altLang="en-US" dirty="0" smtClean="0"/>
              <a:t>要</a:t>
            </a:r>
            <a:r>
              <a:rPr lang="zh-CN" altLang="en-US" dirty="0"/>
              <a:t>分析每种技术的适用场景和不适用</a:t>
            </a:r>
            <a:r>
              <a:rPr lang="zh-CN" altLang="en-US" dirty="0" smtClean="0"/>
              <a:t>场景</a:t>
            </a:r>
            <a:r>
              <a:rPr lang="zh-CN" altLang="en-US" dirty="0"/>
              <a:t>；</a:t>
            </a:r>
            <a:endParaRPr lang="en-US" altLang="zh-CN" dirty="0" smtClean="0"/>
          </a:p>
          <a:p>
            <a:r>
              <a:rPr lang="zh-CN" altLang="en-US" dirty="0" smtClean="0"/>
              <a:t>该技术如何如何演化；</a:t>
            </a:r>
            <a:endParaRPr lang="zh-CN" altLang="en-US" dirty="0"/>
          </a:p>
          <a:p>
            <a:endParaRPr lang="zh-CN" altLang="en-US" dirty="0"/>
          </a:p>
        </p:txBody>
      </p:sp>
    </p:spTree>
    <p:extLst>
      <p:ext uri="{BB962C8B-B14F-4D97-AF65-F5344CB8AC3E}">
        <p14:creationId xmlns:p14="http://schemas.microsoft.com/office/powerpoint/2010/main" val="42286585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通过 </a:t>
            </a:r>
            <a:r>
              <a:rPr lang="en-US" altLang="zh-CN" dirty="0" err="1"/>
              <a:t>Javascript</a:t>
            </a:r>
            <a:r>
              <a:rPr lang="en-US" altLang="zh-CN" dirty="0"/>
              <a:t> </a:t>
            </a:r>
            <a:r>
              <a:rPr lang="zh-CN" altLang="en-US" dirty="0"/>
              <a:t>防止重复点击提交按钮，通常的做法是将按钮禁用 通过 </a:t>
            </a:r>
            <a:r>
              <a:rPr lang="en-US" altLang="zh-CN" dirty="0"/>
              <a:t>disabled </a:t>
            </a:r>
            <a:r>
              <a:rPr lang="zh-CN" altLang="en-US" dirty="0"/>
              <a:t>属性实现。下面是</a:t>
            </a:r>
            <a:r>
              <a:rPr lang="en-US" altLang="zh-CN" dirty="0" err="1"/>
              <a:t>Jquery</a:t>
            </a:r>
            <a:r>
              <a:rPr lang="zh-CN" altLang="en-US" dirty="0"/>
              <a:t>例子</a:t>
            </a:r>
          </a:p>
          <a:p>
            <a:r>
              <a:rPr lang="zh-CN" altLang="en-US" dirty="0"/>
              <a:t/>
            </a:r>
            <a:br>
              <a:rPr lang="zh-CN" altLang="en-US" dirty="0"/>
            </a:br>
            <a:endParaRPr lang="zh-CN" altLang="en-US" dirty="0"/>
          </a:p>
        </p:txBody>
      </p:sp>
      <p:sp>
        <p:nvSpPr>
          <p:cNvPr id="3" name="标题 2"/>
          <p:cNvSpPr>
            <a:spLocks noGrp="1"/>
          </p:cNvSpPr>
          <p:nvPr>
            <p:ph type="title"/>
          </p:nvPr>
        </p:nvSpPr>
        <p:spPr/>
        <p:txBody>
          <a:bodyPr/>
          <a:lstStyle/>
          <a:p>
            <a:r>
              <a:rPr lang="zh-CN" altLang="en-US" dirty="0" smtClean="0"/>
              <a:t>浏览器脚本控制</a:t>
            </a:r>
            <a:endParaRPr lang="zh-CN" altLang="en-US" dirty="0"/>
          </a:p>
        </p:txBody>
      </p:sp>
      <p:sp>
        <p:nvSpPr>
          <p:cNvPr id="4" name="矩形 3"/>
          <p:cNvSpPr/>
          <p:nvPr/>
        </p:nvSpPr>
        <p:spPr>
          <a:xfrm>
            <a:off x="683568" y="3005645"/>
            <a:ext cx="8003232" cy="1569660"/>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zh-CN" altLang="en-US" sz="3200" dirty="0">
                <a:latin typeface="Cambria" panose="02040503050406030204" pitchFamily="18" charset="0"/>
              </a:rPr>
              <a:t>$("form").submit(function(){</a:t>
            </a:r>
          </a:p>
          <a:p>
            <a:r>
              <a:rPr lang="zh-CN" altLang="en-US" sz="3200" dirty="0">
                <a:latin typeface="Cambria" panose="02040503050406030204" pitchFamily="18" charset="0"/>
              </a:rPr>
              <a:t>  $(":submit",this).attr("disabled","disabled");</a:t>
            </a:r>
          </a:p>
          <a:p>
            <a:r>
              <a:rPr lang="zh-CN" altLang="en-US" sz="3200" dirty="0">
                <a:latin typeface="Cambria" panose="02040503050406030204" pitchFamily="18" charset="0"/>
              </a:rPr>
              <a:t>});</a:t>
            </a:r>
          </a:p>
        </p:txBody>
      </p:sp>
      <p:sp>
        <p:nvSpPr>
          <p:cNvPr id="5" name="矩形 4"/>
          <p:cNvSpPr/>
          <p:nvPr/>
        </p:nvSpPr>
        <p:spPr>
          <a:xfrm>
            <a:off x="683568" y="5085184"/>
            <a:ext cx="8003232" cy="954107"/>
          </a:xfrm>
          <a:prstGeom prst="rect">
            <a:avLst/>
          </a:prstGeom>
        </p:spPr>
        <p:txBody>
          <a:bodyPr wrap="square">
            <a:spAutoFit/>
          </a:bodyPr>
          <a:lstStyle/>
          <a:p>
            <a:r>
              <a:rPr lang="zh-CN" altLang="en-US" sz="2800" dirty="0"/>
              <a:t>在上面的例子基础上可以改良，增加计时器，限制一定时间内不可重复提交。</a:t>
            </a:r>
          </a:p>
        </p:txBody>
      </p:sp>
    </p:spTree>
    <p:extLst>
      <p:ext uri="{BB962C8B-B14F-4D97-AF65-F5344CB8AC3E}">
        <p14:creationId xmlns:p14="http://schemas.microsoft.com/office/powerpoint/2010/main" val="38507623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zh-CN" dirty="0" smtClean="0"/>
              <a:t>议</a:t>
            </a:r>
            <a:r>
              <a:rPr lang="zh-CN" altLang="en-US" dirty="0" smtClean="0"/>
              <a:t>题</a:t>
            </a:r>
            <a:endParaRPr lang="zh-CN" dirty="0"/>
          </a:p>
        </p:txBody>
      </p:sp>
      <p:sp>
        <p:nvSpPr>
          <p:cNvPr id="3" name="Rectangle 2"/>
          <p:cNvSpPr>
            <a:spLocks noGrp="1"/>
          </p:cNvSpPr>
          <p:nvPr>
            <p:ph idx="1"/>
          </p:nvPr>
        </p:nvSpPr>
        <p:spPr/>
        <p:txBody>
          <a:bodyPr/>
          <a:lstStyle/>
          <a:p>
            <a:r>
              <a:rPr lang="zh-CN" altLang="en-US" dirty="0"/>
              <a:t>被刷</a:t>
            </a:r>
            <a:r>
              <a:rPr lang="zh-CN" altLang="en-US" dirty="0" smtClean="0"/>
              <a:t>案例及爬虫特征分析</a:t>
            </a:r>
            <a:endParaRPr lang="en-US" altLang="zh-CN" dirty="0" smtClean="0"/>
          </a:p>
          <a:p>
            <a:r>
              <a:rPr lang="zh-CN" altLang="en-US" dirty="0" smtClean="0"/>
              <a:t>各种防刷应对方案介绍</a:t>
            </a:r>
            <a:endParaRPr lang="en-US" altLang="zh-CN" dirty="0" smtClean="0"/>
          </a:p>
          <a:p>
            <a:r>
              <a:rPr lang="zh-CN" altLang="en-US" dirty="0" smtClean="0"/>
              <a:t>我们计划要做的防刷技术方案介绍</a:t>
            </a:r>
            <a:endParaRPr lang="en-US" altLang="zh-CN" dirty="0" smtClean="0"/>
          </a:p>
          <a:p>
            <a:endParaRPr lang="en-US" altLang="zh-CN"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229600" cy="4827991"/>
          </a:xfrm>
        </p:spPr>
        <p:txBody>
          <a:bodyPr>
            <a:normAutofit fontScale="92500" lnSpcReduction="20000"/>
          </a:bodyPr>
          <a:lstStyle/>
          <a:p>
            <a:pPr marL="109728" indent="0">
              <a:buNone/>
            </a:pPr>
            <a:r>
              <a:rPr lang="zh-CN" altLang="en-US" dirty="0"/>
              <a:t>通过 </a:t>
            </a:r>
            <a:r>
              <a:rPr lang="en-US" altLang="zh-CN" dirty="0"/>
              <a:t>Cookie</a:t>
            </a:r>
            <a:r>
              <a:rPr lang="zh-CN" altLang="en-US" dirty="0"/>
              <a:t>技术控制重复访问</a:t>
            </a:r>
            <a:r>
              <a:rPr lang="zh-CN" altLang="en-US" dirty="0" smtClean="0"/>
              <a:t>动作</a:t>
            </a:r>
            <a:endParaRPr lang="en-US" altLang="zh-CN" dirty="0" smtClean="0"/>
          </a:p>
          <a:p>
            <a:pPr marL="109728" indent="0">
              <a:buNone/>
            </a:pPr>
            <a:endParaRPr lang="en-US" altLang="zh-CN" dirty="0"/>
          </a:p>
          <a:p>
            <a:r>
              <a:rPr lang="zh-CN" altLang="en-US" dirty="0"/>
              <a:t>访问第一个页面 </a:t>
            </a:r>
            <a:r>
              <a:rPr lang="en-US" altLang="zh-CN" dirty="0"/>
              <a:t>login.example.com/</a:t>
            </a:r>
            <a:r>
              <a:rPr lang="en-US" altLang="zh-CN" dirty="0" err="1"/>
              <a:t>form.ext</a:t>
            </a:r>
            <a:r>
              <a:rPr lang="en-US" altLang="zh-CN" dirty="0"/>
              <a:t> </a:t>
            </a:r>
            <a:r>
              <a:rPr lang="zh-CN" altLang="en-US" dirty="0"/>
              <a:t>的时候设置一个 </a:t>
            </a:r>
            <a:r>
              <a:rPr lang="en-US" altLang="zh-CN" dirty="0"/>
              <a:t>cookie </a:t>
            </a:r>
            <a:r>
              <a:rPr lang="zh-CN" altLang="en-US" dirty="0"/>
              <a:t>变量</a:t>
            </a:r>
          </a:p>
          <a:p>
            <a:r>
              <a:rPr lang="zh-CN" altLang="en-US" dirty="0"/>
              <a:t>访问第二个页面 </a:t>
            </a:r>
            <a:r>
              <a:rPr lang="en-US" altLang="zh-CN" dirty="0"/>
              <a:t>login.example.com/</a:t>
            </a:r>
            <a:r>
              <a:rPr lang="en-US" altLang="zh-CN" dirty="0" err="1"/>
              <a:t>auth.ext</a:t>
            </a:r>
            <a:r>
              <a:rPr lang="en-US" altLang="zh-CN" dirty="0"/>
              <a:t> </a:t>
            </a:r>
            <a:r>
              <a:rPr lang="zh-CN" altLang="en-US" dirty="0"/>
              <a:t>的时候判断上一个页面设置的 </a:t>
            </a:r>
            <a:r>
              <a:rPr lang="en-US" altLang="zh-CN" dirty="0"/>
              <a:t>cookie </a:t>
            </a:r>
            <a:r>
              <a:rPr lang="zh-CN" altLang="en-US" dirty="0"/>
              <a:t>是否有效，如果无效</a:t>
            </a:r>
            <a:r>
              <a:rPr lang="zh-CN" altLang="en-US" dirty="0" smtClean="0"/>
              <a:t>拒绝</a:t>
            </a:r>
            <a:r>
              <a:rPr lang="zh-CN" altLang="en-US" dirty="0"/>
              <a:t>访问</a:t>
            </a:r>
            <a:r>
              <a:rPr lang="zh-CN" altLang="en-US" dirty="0" smtClean="0"/>
              <a:t>。</a:t>
            </a:r>
            <a:endParaRPr lang="en-US" altLang="zh-CN" dirty="0" smtClean="0"/>
          </a:p>
          <a:p>
            <a:pPr marL="109728" indent="0">
              <a:buNone/>
            </a:pPr>
            <a:endParaRPr lang="en-US" altLang="zh-CN" dirty="0"/>
          </a:p>
          <a:p>
            <a:pPr marL="109728" indent="0">
              <a:buNone/>
            </a:pPr>
            <a:r>
              <a:rPr lang="zh-CN" altLang="en-US" dirty="0"/>
              <a:t>可以进一步增加难度，例如用户注册分为很多步骤，每一个步骤都会设置一个标记，如果用户行为不是安装顺序访问，直接在最后一个页面提交，明显可以判断是非法行为</a:t>
            </a:r>
            <a:r>
              <a:rPr lang="zh-CN" altLang="en-US" dirty="0" smtClean="0"/>
              <a:t>。</a:t>
            </a:r>
            <a:endParaRPr lang="en-US" altLang="zh-CN" dirty="0" smtClean="0"/>
          </a:p>
          <a:p>
            <a:pPr marL="109728" indent="0">
              <a:buNone/>
            </a:pPr>
            <a:r>
              <a:rPr lang="zh-CN" altLang="en-US" dirty="0" smtClean="0"/>
              <a:t>当然也可以进一步演化，在</a:t>
            </a:r>
            <a:r>
              <a:rPr lang="en-US" altLang="zh-CN" dirty="0" smtClean="0"/>
              <a:t>HTTP</a:t>
            </a:r>
            <a:r>
              <a:rPr lang="zh-CN" altLang="en-US" dirty="0" smtClean="0"/>
              <a:t>协议的头中控制。</a:t>
            </a:r>
            <a:endParaRPr lang="zh-CN" altLang="en-US" dirty="0"/>
          </a:p>
        </p:txBody>
      </p:sp>
      <p:sp>
        <p:nvSpPr>
          <p:cNvPr id="3" name="标题 2"/>
          <p:cNvSpPr>
            <a:spLocks noGrp="1"/>
          </p:cNvSpPr>
          <p:nvPr>
            <p:ph type="title"/>
          </p:nvPr>
        </p:nvSpPr>
        <p:spPr/>
        <p:txBody>
          <a:bodyPr/>
          <a:lstStyle/>
          <a:p>
            <a:r>
              <a:rPr lang="en-US" altLang="zh-CN" dirty="0"/>
              <a:t>Cookie</a:t>
            </a:r>
            <a:r>
              <a:rPr lang="zh-CN" altLang="en-US" smtClean="0"/>
              <a:t>控制</a:t>
            </a:r>
            <a:endParaRPr lang="zh-CN" altLang="en-US" dirty="0"/>
          </a:p>
        </p:txBody>
      </p:sp>
    </p:spTree>
    <p:extLst>
      <p:ext uri="{BB962C8B-B14F-4D97-AF65-F5344CB8AC3E}">
        <p14:creationId xmlns:p14="http://schemas.microsoft.com/office/powerpoint/2010/main" val="17412670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229600" cy="4900000"/>
          </a:xfrm>
        </p:spPr>
        <p:style>
          <a:lnRef idx="0">
            <a:schemeClr val="accent1"/>
          </a:lnRef>
          <a:fillRef idx="3">
            <a:schemeClr val="accent1"/>
          </a:fillRef>
          <a:effectRef idx="3">
            <a:schemeClr val="accent1"/>
          </a:effectRef>
          <a:fontRef idx="minor">
            <a:schemeClr val="lt1"/>
          </a:fontRef>
        </p:style>
        <p:txBody>
          <a:bodyPr>
            <a:normAutofit/>
          </a:bodyPr>
          <a:lstStyle/>
          <a:p>
            <a:pPr marL="109728" indent="0">
              <a:buNone/>
            </a:pPr>
            <a:r>
              <a:rPr lang="en-US" altLang="zh-CN" sz="2400" dirty="0">
                <a:latin typeface="Cambria" panose="02040503050406030204" pitchFamily="18" charset="0"/>
              </a:rPr>
              <a:t># </a:t>
            </a:r>
            <a:r>
              <a:rPr lang="zh-CN" altLang="en-US" sz="2400" dirty="0">
                <a:latin typeface="Cambria" panose="02040503050406030204" pitchFamily="18" charset="0"/>
              </a:rPr>
              <a:t>防治 </a:t>
            </a:r>
            <a:r>
              <a:rPr lang="en-US" altLang="zh-CN" sz="2400" dirty="0">
                <a:latin typeface="Cambria" panose="02040503050406030204" pitchFamily="18" charset="0"/>
              </a:rPr>
              <a:t>SYN-Flood </a:t>
            </a:r>
            <a:r>
              <a:rPr lang="zh-CN" altLang="en-US" sz="2400" dirty="0">
                <a:latin typeface="Cambria" panose="02040503050406030204" pitchFamily="18" charset="0"/>
              </a:rPr>
              <a:t>碎片攻击</a:t>
            </a:r>
          </a:p>
          <a:p>
            <a:pPr marL="109728" indent="0">
              <a:buNone/>
            </a:pPr>
            <a:r>
              <a:rPr lang="en-US" altLang="zh-CN" sz="2400" dirty="0" err="1">
                <a:latin typeface="Cambria" panose="02040503050406030204" pitchFamily="18" charset="0"/>
              </a:rPr>
              <a:t>iptables</a:t>
            </a:r>
            <a:r>
              <a:rPr lang="en-US" altLang="zh-CN" sz="2400" dirty="0">
                <a:latin typeface="Cambria" panose="02040503050406030204" pitchFamily="18" charset="0"/>
              </a:rPr>
              <a:t> -N </a:t>
            </a:r>
            <a:r>
              <a:rPr lang="en-US" altLang="zh-CN" sz="2400" dirty="0" err="1">
                <a:latin typeface="Cambria" panose="02040503050406030204" pitchFamily="18" charset="0"/>
              </a:rPr>
              <a:t>syn</a:t>
            </a:r>
            <a:r>
              <a:rPr lang="en-US" altLang="zh-CN" sz="2400" dirty="0">
                <a:latin typeface="Cambria" panose="02040503050406030204" pitchFamily="18" charset="0"/>
              </a:rPr>
              <a:t>-flood</a:t>
            </a:r>
          </a:p>
          <a:p>
            <a:pPr marL="109728" indent="0">
              <a:buNone/>
            </a:pPr>
            <a:r>
              <a:rPr lang="en-US" altLang="zh-CN" sz="2400" dirty="0" err="1">
                <a:latin typeface="Cambria" panose="02040503050406030204" pitchFamily="18" charset="0"/>
              </a:rPr>
              <a:t>iptables</a:t>
            </a:r>
            <a:r>
              <a:rPr lang="en-US" altLang="zh-CN" sz="2400" dirty="0">
                <a:latin typeface="Cambria" panose="02040503050406030204" pitchFamily="18" charset="0"/>
              </a:rPr>
              <a:t> -A </a:t>
            </a:r>
            <a:r>
              <a:rPr lang="en-US" altLang="zh-CN" sz="2400" dirty="0" err="1">
                <a:latin typeface="Cambria" panose="02040503050406030204" pitchFamily="18" charset="0"/>
              </a:rPr>
              <a:t>syn</a:t>
            </a:r>
            <a:r>
              <a:rPr lang="en-US" altLang="zh-CN" sz="2400" dirty="0">
                <a:latin typeface="Cambria" panose="02040503050406030204" pitchFamily="18" charset="0"/>
              </a:rPr>
              <a:t>-flood -m limit –limit 100/s –limit-burst 150 -j RETURN</a:t>
            </a:r>
          </a:p>
          <a:p>
            <a:pPr marL="109728" indent="0">
              <a:buNone/>
            </a:pPr>
            <a:r>
              <a:rPr lang="en-US" altLang="zh-CN" sz="2400" dirty="0" err="1">
                <a:latin typeface="Cambria" panose="02040503050406030204" pitchFamily="18" charset="0"/>
              </a:rPr>
              <a:t>iptables</a:t>
            </a:r>
            <a:r>
              <a:rPr lang="en-US" altLang="zh-CN" sz="2400" dirty="0">
                <a:latin typeface="Cambria" panose="02040503050406030204" pitchFamily="18" charset="0"/>
              </a:rPr>
              <a:t> -A </a:t>
            </a:r>
            <a:r>
              <a:rPr lang="en-US" altLang="zh-CN" sz="2400" dirty="0" err="1">
                <a:latin typeface="Cambria" panose="02040503050406030204" pitchFamily="18" charset="0"/>
              </a:rPr>
              <a:t>syn</a:t>
            </a:r>
            <a:r>
              <a:rPr lang="en-US" altLang="zh-CN" sz="2400" dirty="0">
                <a:latin typeface="Cambria" panose="02040503050406030204" pitchFamily="18" charset="0"/>
              </a:rPr>
              <a:t>-flood -j DROP</a:t>
            </a:r>
          </a:p>
          <a:p>
            <a:pPr marL="109728" indent="0">
              <a:buNone/>
            </a:pPr>
            <a:r>
              <a:rPr lang="en-US" altLang="zh-CN" sz="2400" dirty="0" err="1">
                <a:latin typeface="Cambria" panose="02040503050406030204" pitchFamily="18" charset="0"/>
              </a:rPr>
              <a:t>iptables</a:t>
            </a:r>
            <a:r>
              <a:rPr lang="en-US" altLang="zh-CN" sz="2400" dirty="0">
                <a:latin typeface="Cambria" panose="02040503050406030204" pitchFamily="18" charset="0"/>
              </a:rPr>
              <a:t> -I INPUT -j </a:t>
            </a:r>
            <a:r>
              <a:rPr lang="en-US" altLang="zh-CN" sz="2400" dirty="0" err="1">
                <a:latin typeface="Cambria" panose="02040503050406030204" pitchFamily="18" charset="0"/>
              </a:rPr>
              <a:t>syn</a:t>
            </a:r>
            <a:r>
              <a:rPr lang="en-US" altLang="zh-CN" sz="2400" dirty="0">
                <a:latin typeface="Cambria" panose="02040503050406030204" pitchFamily="18" charset="0"/>
              </a:rPr>
              <a:t>-flood</a:t>
            </a:r>
          </a:p>
          <a:p>
            <a:pPr marL="109728" indent="0">
              <a:buNone/>
            </a:pPr>
            <a:endParaRPr lang="en-US" altLang="zh-CN" sz="2400" dirty="0">
              <a:latin typeface="Cambria" panose="02040503050406030204" pitchFamily="18" charset="0"/>
            </a:endParaRPr>
          </a:p>
          <a:p>
            <a:pPr marL="109728" indent="0">
              <a:buNone/>
            </a:pPr>
            <a:r>
              <a:rPr lang="en-US" altLang="zh-CN" sz="2400" dirty="0">
                <a:latin typeface="Cambria" panose="02040503050406030204" pitchFamily="18" charset="0"/>
              </a:rPr>
              <a:t># </a:t>
            </a:r>
            <a:r>
              <a:rPr lang="zh-CN" altLang="en-US" sz="2400" dirty="0">
                <a:latin typeface="Cambria" panose="02040503050406030204" pitchFamily="18" charset="0"/>
              </a:rPr>
              <a:t>关键字，字符串过略，这样就无法访问与</a:t>
            </a:r>
            <a:r>
              <a:rPr lang="en-US" altLang="zh-CN" sz="2400" dirty="0">
                <a:latin typeface="Cambria" panose="02040503050406030204" pitchFamily="18" charset="0"/>
              </a:rPr>
              <a:t>QQ</a:t>
            </a:r>
            <a:r>
              <a:rPr lang="zh-CN" altLang="en-US" sz="2400" dirty="0">
                <a:latin typeface="Cambria" panose="02040503050406030204" pitchFamily="18" charset="0"/>
              </a:rPr>
              <a:t>相关的业务了，但是代理好像还是可以</a:t>
            </a:r>
          </a:p>
          <a:p>
            <a:pPr marL="109728" indent="0">
              <a:buNone/>
            </a:pPr>
            <a:r>
              <a:rPr lang="en-US" altLang="zh-CN" sz="2400" dirty="0" err="1">
                <a:latin typeface="Cambria" panose="02040503050406030204" pitchFamily="18" charset="0"/>
              </a:rPr>
              <a:t>iptables</a:t>
            </a:r>
            <a:r>
              <a:rPr lang="en-US" altLang="zh-CN" sz="2400" dirty="0">
                <a:latin typeface="Cambria" panose="02040503050406030204" pitchFamily="18" charset="0"/>
              </a:rPr>
              <a:t> -I OUTPUT -p </a:t>
            </a:r>
            <a:r>
              <a:rPr lang="en-US" altLang="zh-CN" sz="2400" dirty="0" err="1">
                <a:latin typeface="Cambria" panose="02040503050406030204" pitchFamily="18" charset="0"/>
              </a:rPr>
              <a:t>tcp</a:t>
            </a:r>
            <a:r>
              <a:rPr lang="en-US" altLang="zh-CN" sz="2400" dirty="0">
                <a:latin typeface="Cambria" panose="02040503050406030204" pitchFamily="18" charset="0"/>
              </a:rPr>
              <a:t> -m string --string "qq.com" --</a:t>
            </a:r>
            <a:r>
              <a:rPr lang="en-US" altLang="zh-CN" sz="2400" dirty="0" err="1">
                <a:latin typeface="Cambria" panose="02040503050406030204" pitchFamily="18" charset="0"/>
              </a:rPr>
              <a:t>algo</a:t>
            </a:r>
            <a:r>
              <a:rPr lang="en-US" altLang="zh-CN" sz="2400" dirty="0">
                <a:latin typeface="Cambria" panose="02040503050406030204" pitchFamily="18" charset="0"/>
              </a:rPr>
              <a:t> </a:t>
            </a:r>
            <a:r>
              <a:rPr lang="en-US" altLang="zh-CN" sz="2400" dirty="0" err="1">
                <a:latin typeface="Cambria" panose="02040503050406030204" pitchFamily="18" charset="0"/>
              </a:rPr>
              <a:t>bm</a:t>
            </a:r>
            <a:r>
              <a:rPr lang="en-US" altLang="zh-CN" sz="2400" dirty="0">
                <a:latin typeface="Cambria" panose="02040503050406030204" pitchFamily="18" charset="0"/>
              </a:rPr>
              <a:t> -j </a:t>
            </a:r>
            <a:r>
              <a:rPr lang="en-US" altLang="zh-CN" sz="2400" dirty="0" smtClean="0">
                <a:latin typeface="Cambria" panose="02040503050406030204" pitchFamily="18" charset="0"/>
              </a:rPr>
              <a:t>DROP</a:t>
            </a:r>
            <a:endParaRPr lang="en-US" altLang="zh-CN" sz="2400" dirty="0">
              <a:latin typeface="Cambria" panose="02040503050406030204" pitchFamily="18" charset="0"/>
            </a:endParaRPr>
          </a:p>
        </p:txBody>
      </p:sp>
      <p:sp>
        <p:nvSpPr>
          <p:cNvPr id="3" name="标题 2"/>
          <p:cNvSpPr>
            <a:spLocks noGrp="1"/>
          </p:cNvSpPr>
          <p:nvPr>
            <p:ph type="title"/>
          </p:nvPr>
        </p:nvSpPr>
        <p:spPr/>
        <p:txBody>
          <a:bodyPr/>
          <a:lstStyle/>
          <a:p>
            <a:r>
              <a:rPr lang="en-US" altLang="zh-CN" dirty="0" err="1" smtClean="0"/>
              <a:t>Iptables</a:t>
            </a:r>
            <a:r>
              <a:rPr lang="en-US" altLang="zh-CN" dirty="0" smtClean="0"/>
              <a:t> </a:t>
            </a:r>
            <a:r>
              <a:rPr lang="zh-CN" altLang="en-US" dirty="0" smtClean="0"/>
              <a:t>访问限制</a:t>
            </a:r>
            <a:endParaRPr lang="zh-CN" altLang="en-US" dirty="0"/>
          </a:p>
        </p:txBody>
      </p:sp>
    </p:spTree>
    <p:extLst>
      <p:ext uri="{BB962C8B-B14F-4D97-AF65-F5344CB8AC3E}">
        <p14:creationId xmlns:p14="http://schemas.microsoft.com/office/powerpoint/2010/main" val="32600413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通过脚本实现主动防御，通过提取 </a:t>
            </a:r>
            <a:r>
              <a:rPr lang="en-US" altLang="zh-CN" dirty="0"/>
              <a:t>access.log </a:t>
            </a:r>
            <a:r>
              <a:rPr lang="zh-CN" altLang="en-US" dirty="0"/>
              <a:t>文件</a:t>
            </a:r>
            <a:r>
              <a:rPr lang="zh-CN" altLang="en-US" dirty="0" smtClean="0"/>
              <a:t>定位，</a:t>
            </a:r>
            <a:r>
              <a:rPr lang="zh-CN" altLang="en-US" dirty="0"/>
              <a:t>同时实现了黑</a:t>
            </a:r>
            <a:r>
              <a:rPr lang="en-US" altLang="zh-CN" dirty="0"/>
              <a:t>/</a:t>
            </a:r>
            <a:r>
              <a:rPr lang="zh-CN" altLang="en-US" dirty="0"/>
              <a:t>白名单可以将安全</a:t>
            </a:r>
            <a:r>
              <a:rPr lang="en-US" altLang="zh-CN" dirty="0"/>
              <a:t>IP</a:t>
            </a:r>
            <a:r>
              <a:rPr lang="zh-CN" altLang="en-US" dirty="0"/>
              <a:t>放置在白名单</a:t>
            </a:r>
            <a:r>
              <a:rPr lang="zh-CN" altLang="en-US" dirty="0" smtClean="0"/>
              <a:t>中。</a:t>
            </a:r>
            <a:endParaRPr lang="en-US" altLang="zh-CN" dirty="0" smtClean="0"/>
          </a:p>
          <a:p>
            <a:endParaRPr lang="en-US" altLang="zh-CN" dirty="0"/>
          </a:p>
          <a:p>
            <a:r>
              <a:rPr lang="zh-CN" altLang="en-US" dirty="0" smtClean="0"/>
              <a:t>缺点：</a:t>
            </a:r>
            <a:endParaRPr lang="en-US" altLang="zh-CN" dirty="0" smtClean="0"/>
          </a:p>
          <a:p>
            <a:pPr lvl="1"/>
            <a:r>
              <a:rPr lang="zh-CN" altLang="en-US" dirty="0"/>
              <a:t>延迟性</a:t>
            </a:r>
          </a:p>
        </p:txBody>
      </p:sp>
      <p:sp>
        <p:nvSpPr>
          <p:cNvPr id="3" name="标题 2"/>
          <p:cNvSpPr>
            <a:spLocks noGrp="1"/>
          </p:cNvSpPr>
          <p:nvPr>
            <p:ph type="title"/>
          </p:nvPr>
        </p:nvSpPr>
        <p:spPr/>
        <p:txBody>
          <a:bodyPr/>
          <a:lstStyle/>
          <a:p>
            <a:r>
              <a:rPr lang="zh-CN" altLang="en-US" dirty="0" smtClean="0"/>
              <a:t>日志扫描</a:t>
            </a:r>
            <a:endParaRPr lang="zh-CN" altLang="en-US" dirty="0"/>
          </a:p>
        </p:txBody>
      </p:sp>
    </p:spTree>
    <p:extLst>
      <p:ext uri="{BB962C8B-B14F-4D97-AF65-F5344CB8AC3E}">
        <p14:creationId xmlns:p14="http://schemas.microsoft.com/office/powerpoint/2010/main" val="3992504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1000"/>
                                        <p:tgtEl>
                                          <p:spTgt spid="2">
                                            <p:txEl>
                                              <p:pRg st="2" end="2"/>
                                            </p:txEl>
                                          </p:spTgt>
                                        </p:tgtEl>
                                      </p:cBhvr>
                                    </p:animEffect>
                                    <p:anim calcmode="lin" valueType="num">
                                      <p:cBhvr>
                                        <p:cTn id="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fade">
                                      <p:cBhvr>
                                        <p:cTn id="12" dur="1000"/>
                                        <p:tgtEl>
                                          <p:spTgt spid="2">
                                            <p:txEl>
                                              <p:pRg st="3" end="3"/>
                                            </p:txEl>
                                          </p:spTgt>
                                        </p:tgtEl>
                                      </p:cBhvr>
                                    </p:animEffect>
                                    <p:anim calcmode="lin" valueType="num">
                                      <p:cBhvr>
                                        <p:cTn id="13"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限制 </a:t>
            </a:r>
            <a:r>
              <a:rPr lang="en-US" altLang="zh-CN" dirty="0" err="1"/>
              <a:t>http_referer</a:t>
            </a:r>
            <a:r>
              <a:rPr lang="zh-CN" altLang="en-US" dirty="0"/>
              <a:t>， 常说的防盗链</a:t>
            </a:r>
            <a:r>
              <a:rPr lang="zh-CN" altLang="en-US" dirty="0" smtClean="0"/>
              <a:t>。</a:t>
            </a:r>
            <a:endParaRPr lang="zh-CN" altLang="en-US" dirty="0"/>
          </a:p>
          <a:p>
            <a:r>
              <a:rPr lang="zh-CN" altLang="en-US" dirty="0"/>
              <a:t>限制 </a:t>
            </a:r>
            <a:r>
              <a:rPr lang="en-US" altLang="zh-CN" dirty="0" err="1"/>
              <a:t>http_user_agent</a:t>
            </a:r>
            <a:r>
              <a:rPr lang="zh-CN" altLang="en-US" dirty="0"/>
              <a:t>， 主要是防</a:t>
            </a:r>
            <a:r>
              <a:rPr lang="zh-CN" altLang="en-US" dirty="0" smtClean="0"/>
              <a:t>爬虫</a:t>
            </a:r>
            <a:endParaRPr lang="zh-CN" altLang="en-US" dirty="0"/>
          </a:p>
          <a:p>
            <a:r>
              <a:rPr lang="zh-CN" altLang="en-US" dirty="0"/>
              <a:t>限制 </a:t>
            </a:r>
            <a:r>
              <a:rPr lang="en-US" altLang="zh-CN" dirty="0" err="1"/>
              <a:t>request_method</a:t>
            </a:r>
            <a:r>
              <a:rPr lang="zh-CN" altLang="en-US" dirty="0"/>
              <a:t>， 不是所有页面都允许 </a:t>
            </a:r>
            <a:r>
              <a:rPr lang="en-US" altLang="zh-CN" dirty="0" smtClean="0"/>
              <a:t>POST</a:t>
            </a:r>
            <a:endParaRPr lang="en-US" altLang="zh-CN" dirty="0"/>
          </a:p>
          <a:p>
            <a:r>
              <a:rPr lang="zh-CN" altLang="en-US" dirty="0"/>
              <a:t>限制 </a:t>
            </a:r>
            <a:r>
              <a:rPr lang="en-US" altLang="zh-CN" dirty="0" err="1"/>
              <a:t>http_cookie</a:t>
            </a:r>
            <a:r>
              <a:rPr lang="zh-CN" altLang="en-US" dirty="0"/>
              <a:t>， 没有携带正确的 </a:t>
            </a:r>
            <a:r>
              <a:rPr lang="en-US" altLang="zh-CN" dirty="0"/>
              <a:t>cookie </a:t>
            </a:r>
            <a:r>
              <a:rPr lang="zh-CN" altLang="en-US" dirty="0"/>
              <a:t>不允许访问</a:t>
            </a:r>
          </a:p>
        </p:txBody>
      </p:sp>
      <p:sp>
        <p:nvSpPr>
          <p:cNvPr id="3" name="标题 2"/>
          <p:cNvSpPr>
            <a:spLocks noGrp="1"/>
          </p:cNvSpPr>
          <p:nvPr>
            <p:ph type="title"/>
          </p:nvPr>
        </p:nvSpPr>
        <p:spPr/>
        <p:txBody>
          <a:bodyPr/>
          <a:lstStyle/>
          <a:p>
            <a:r>
              <a:rPr lang="en-US" altLang="zh-CN" dirty="0" smtClean="0"/>
              <a:t>HTTP</a:t>
            </a:r>
            <a:r>
              <a:rPr lang="zh-CN" altLang="en-US" dirty="0" smtClean="0"/>
              <a:t>协议头限制</a:t>
            </a:r>
            <a:endParaRPr lang="zh-CN" altLang="en-US" dirty="0"/>
          </a:p>
        </p:txBody>
      </p:sp>
    </p:spTree>
    <p:extLst>
      <p:ext uri="{BB962C8B-B14F-4D97-AF65-F5344CB8AC3E}">
        <p14:creationId xmlns:p14="http://schemas.microsoft.com/office/powerpoint/2010/main" val="8047279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www.example.com (</a:t>
            </a:r>
            <a:r>
              <a:rPr lang="zh-CN" altLang="en-US" dirty="0"/>
              <a:t>此时 </a:t>
            </a:r>
            <a:r>
              <a:rPr lang="en-US" altLang="zh-CN" dirty="0" err="1"/>
              <a:t>http_referer</a:t>
            </a:r>
            <a:r>
              <a:rPr lang="en-US" altLang="zh-CN" dirty="0"/>
              <a:t> </a:t>
            </a:r>
            <a:r>
              <a:rPr lang="zh-CN" altLang="en-US" dirty="0"/>
              <a:t>为空，或者其他，这不重要</a:t>
            </a:r>
            <a:r>
              <a:rPr lang="en-US" altLang="zh-CN" dirty="0"/>
              <a:t>) </a:t>
            </a:r>
            <a:endParaRPr lang="en-US" altLang="zh-CN" dirty="0" smtClean="0"/>
          </a:p>
          <a:p>
            <a:r>
              <a:rPr lang="en-US" altLang="zh-CN" dirty="0" smtClean="0"/>
              <a:t>-&gt; </a:t>
            </a:r>
            <a:r>
              <a:rPr lang="en-US" altLang="zh-CN" dirty="0"/>
              <a:t>login.example.com (</a:t>
            </a:r>
            <a:r>
              <a:rPr lang="en-US" altLang="zh-CN" dirty="0" err="1"/>
              <a:t>http_referer</a:t>
            </a:r>
            <a:r>
              <a:rPr lang="en-US" altLang="zh-CN" dirty="0"/>
              <a:t>: </a:t>
            </a:r>
            <a:r>
              <a:rPr lang="en-US" altLang="zh-CN" dirty="0">
                <a:hlinkClick r:id="rId2"/>
              </a:rPr>
              <a:t>www.example.com</a:t>
            </a:r>
            <a:r>
              <a:rPr lang="en-US" altLang="zh-CN" dirty="0" smtClean="0"/>
              <a:t>)</a:t>
            </a:r>
          </a:p>
          <a:p>
            <a:r>
              <a:rPr lang="en-US" altLang="zh-CN" dirty="0" smtClean="0"/>
              <a:t>-&gt; </a:t>
            </a:r>
            <a:r>
              <a:rPr lang="en-US" altLang="zh-CN" dirty="0"/>
              <a:t>login.example.com/</a:t>
            </a:r>
            <a:r>
              <a:rPr lang="en-US" altLang="zh-CN" dirty="0" err="1"/>
              <a:t>auth.ext</a:t>
            </a:r>
            <a:r>
              <a:rPr lang="en-US" altLang="zh-CN" dirty="0"/>
              <a:t> (</a:t>
            </a:r>
            <a:r>
              <a:rPr lang="en-US" altLang="zh-CN" dirty="0" err="1"/>
              <a:t>http_referer</a:t>
            </a:r>
            <a:r>
              <a:rPr lang="en-US" altLang="zh-CN" dirty="0"/>
              <a:t>: login.example.com) </a:t>
            </a:r>
            <a:endParaRPr lang="en-US" altLang="zh-CN" dirty="0" smtClean="0"/>
          </a:p>
          <a:p>
            <a:r>
              <a:rPr lang="en-US" altLang="zh-CN" dirty="0" smtClean="0"/>
              <a:t>-&gt; </a:t>
            </a:r>
            <a:r>
              <a:rPr lang="en-US" altLang="zh-CN" dirty="0"/>
              <a:t>login.example.com/</a:t>
            </a:r>
            <a:r>
              <a:rPr lang="en-US" altLang="zh-CN" dirty="0" err="1"/>
              <a:t>secussed.ext</a:t>
            </a:r>
            <a:r>
              <a:rPr lang="en-US" altLang="zh-CN" dirty="0"/>
              <a:t> (</a:t>
            </a:r>
            <a:r>
              <a:rPr lang="en-US" altLang="zh-CN" dirty="0" err="1"/>
              <a:t>http_referer</a:t>
            </a:r>
            <a:r>
              <a:rPr lang="en-US" altLang="zh-CN" dirty="0"/>
              <a:t>: login.example.com/</a:t>
            </a:r>
            <a:r>
              <a:rPr lang="en-US" altLang="zh-CN" dirty="0" err="1"/>
              <a:t>auth.ext</a:t>
            </a:r>
            <a:r>
              <a:rPr lang="en-US" altLang="zh-CN" dirty="0"/>
              <a:t>)</a:t>
            </a:r>
            <a:endParaRPr lang="zh-CN" altLang="en-US" dirty="0"/>
          </a:p>
        </p:txBody>
      </p:sp>
      <p:sp>
        <p:nvSpPr>
          <p:cNvPr id="3" name="标题 2"/>
          <p:cNvSpPr>
            <a:spLocks noGrp="1"/>
          </p:cNvSpPr>
          <p:nvPr>
            <p:ph type="title"/>
          </p:nvPr>
        </p:nvSpPr>
        <p:spPr/>
        <p:txBody>
          <a:bodyPr/>
          <a:lstStyle/>
          <a:p>
            <a:r>
              <a:rPr lang="en-US" altLang="zh-CN" b="0" dirty="0" err="1" smtClean="0">
                <a:effectLst/>
              </a:rPr>
              <a:t>http_referer</a:t>
            </a:r>
            <a:r>
              <a:rPr lang="zh-CN" altLang="en-US" b="0" dirty="0" smtClean="0">
                <a:effectLst/>
              </a:rPr>
              <a:t>控制</a:t>
            </a:r>
            <a:endParaRPr lang="zh-CN" altLang="en-US" dirty="0"/>
          </a:p>
        </p:txBody>
      </p:sp>
    </p:spTree>
    <p:extLst>
      <p:ext uri="{BB962C8B-B14F-4D97-AF65-F5344CB8AC3E}">
        <p14:creationId xmlns:p14="http://schemas.microsoft.com/office/powerpoint/2010/main" val="22285555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www.example.com (GET) -&gt; </a:t>
            </a:r>
            <a:endParaRPr lang="en-US" altLang="zh-CN" dirty="0" smtClean="0"/>
          </a:p>
          <a:p>
            <a:r>
              <a:rPr lang="en-US" altLang="zh-CN" dirty="0" smtClean="0"/>
              <a:t>login.example.com </a:t>
            </a:r>
            <a:r>
              <a:rPr lang="en-US" altLang="zh-CN" dirty="0"/>
              <a:t>(GET)-&gt; </a:t>
            </a:r>
            <a:endParaRPr lang="en-US" altLang="zh-CN" dirty="0" smtClean="0"/>
          </a:p>
          <a:p>
            <a:r>
              <a:rPr lang="en-US" altLang="zh-CN" dirty="0" smtClean="0"/>
              <a:t>login.example.com/</a:t>
            </a:r>
            <a:r>
              <a:rPr lang="en-US" altLang="zh-CN" dirty="0" err="1" smtClean="0"/>
              <a:t>auth.ext</a:t>
            </a:r>
            <a:r>
              <a:rPr lang="en-US" altLang="zh-CN" dirty="0" smtClean="0"/>
              <a:t> </a:t>
            </a:r>
            <a:r>
              <a:rPr lang="en-US" altLang="zh-CN" dirty="0"/>
              <a:t>(POST) -&gt; </a:t>
            </a:r>
            <a:endParaRPr lang="en-US" altLang="zh-CN" dirty="0" smtClean="0"/>
          </a:p>
          <a:p>
            <a:r>
              <a:rPr lang="en-US" altLang="zh-CN" dirty="0" smtClean="0"/>
              <a:t>login.example.com/</a:t>
            </a:r>
            <a:r>
              <a:rPr lang="en-US" altLang="zh-CN" dirty="0" err="1" smtClean="0"/>
              <a:t>secussed.ext</a:t>
            </a:r>
            <a:r>
              <a:rPr lang="en-US" altLang="zh-CN" dirty="0" smtClean="0"/>
              <a:t> </a:t>
            </a:r>
            <a:r>
              <a:rPr lang="en-US" altLang="zh-CN" dirty="0"/>
              <a:t>(GET)</a:t>
            </a:r>
            <a:endParaRPr lang="en-US" altLang="zh-CN" dirty="0" smtClean="0"/>
          </a:p>
          <a:p>
            <a:endParaRPr lang="en-US" altLang="zh-CN" dirty="0" smtClean="0"/>
          </a:p>
          <a:p>
            <a:endParaRPr lang="en-US" altLang="zh-CN" dirty="0"/>
          </a:p>
          <a:p>
            <a:endParaRPr lang="en-US" altLang="zh-CN" dirty="0" smtClean="0"/>
          </a:p>
          <a:p>
            <a:endParaRPr lang="en-US" altLang="zh-CN" dirty="0"/>
          </a:p>
          <a:p>
            <a:pPr marL="109728" indent="0">
              <a:buNone/>
            </a:pPr>
            <a:r>
              <a:rPr lang="zh-CN" altLang="en-US" dirty="0"/>
              <a:t>在不允许的页面</a:t>
            </a:r>
            <a:r>
              <a:rPr lang="en-US" altLang="zh-CN" dirty="0"/>
              <a:t>POST</a:t>
            </a:r>
            <a:r>
              <a:rPr lang="zh-CN" altLang="en-US" dirty="0"/>
              <a:t>操作，将立即拒绝</a:t>
            </a:r>
          </a:p>
        </p:txBody>
      </p:sp>
      <p:sp>
        <p:nvSpPr>
          <p:cNvPr id="3" name="标题 2"/>
          <p:cNvSpPr>
            <a:spLocks noGrp="1"/>
          </p:cNvSpPr>
          <p:nvPr>
            <p:ph type="title"/>
          </p:nvPr>
        </p:nvSpPr>
        <p:spPr/>
        <p:txBody>
          <a:bodyPr/>
          <a:lstStyle/>
          <a:p>
            <a:r>
              <a:rPr lang="en-US" altLang="zh-CN" b="0" dirty="0" err="1">
                <a:effectLst/>
              </a:rPr>
              <a:t>request_method</a:t>
            </a:r>
            <a:endParaRPr lang="zh-CN" altLang="en-US" dirty="0"/>
          </a:p>
        </p:txBody>
      </p:sp>
    </p:spTree>
    <p:extLst>
      <p:ext uri="{BB962C8B-B14F-4D97-AF65-F5344CB8AC3E}">
        <p14:creationId xmlns:p14="http://schemas.microsoft.com/office/powerpoint/2010/main" val="40064252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dirty="0"/>
              <a:t>www.example.com (cookie 1) -&gt; </a:t>
            </a:r>
            <a:endParaRPr lang="en-US" altLang="zh-CN" dirty="0" smtClean="0"/>
          </a:p>
          <a:p>
            <a:r>
              <a:rPr lang="en-US" altLang="zh-CN" dirty="0" smtClean="0"/>
              <a:t>login.example.com </a:t>
            </a:r>
            <a:r>
              <a:rPr lang="en-US" altLang="zh-CN" dirty="0"/>
              <a:t>(cookie 2)-&gt; </a:t>
            </a:r>
            <a:endParaRPr lang="en-US" altLang="zh-CN" dirty="0" smtClean="0"/>
          </a:p>
          <a:p>
            <a:r>
              <a:rPr lang="en-US" altLang="zh-CN" dirty="0" smtClean="0"/>
              <a:t>login.example.com/</a:t>
            </a:r>
            <a:r>
              <a:rPr lang="en-US" altLang="zh-CN" dirty="0" err="1" smtClean="0"/>
              <a:t>auth.ext</a:t>
            </a:r>
            <a:r>
              <a:rPr lang="en-US" altLang="zh-CN" dirty="0" smtClean="0"/>
              <a:t> </a:t>
            </a:r>
            <a:r>
              <a:rPr lang="en-US" altLang="zh-CN" dirty="0"/>
              <a:t>(cookie 3) -&gt; </a:t>
            </a:r>
            <a:endParaRPr lang="en-US" altLang="zh-CN" dirty="0" smtClean="0"/>
          </a:p>
          <a:p>
            <a:r>
              <a:rPr lang="en-US" altLang="zh-CN" dirty="0" smtClean="0"/>
              <a:t>login.example.com/</a:t>
            </a:r>
            <a:r>
              <a:rPr lang="en-US" altLang="zh-CN" dirty="0" err="1" smtClean="0"/>
              <a:t>secussed.ext</a:t>
            </a:r>
            <a:r>
              <a:rPr lang="en-US" altLang="zh-CN" dirty="0" smtClean="0"/>
              <a:t> </a:t>
            </a:r>
            <a:r>
              <a:rPr lang="en-US" altLang="zh-CN" dirty="0"/>
              <a:t>(cookie 4</a:t>
            </a:r>
            <a:r>
              <a:rPr lang="en-US" altLang="zh-CN" dirty="0" smtClean="0"/>
              <a:t>)</a:t>
            </a:r>
          </a:p>
          <a:p>
            <a:endParaRPr lang="en-US" altLang="zh-CN" dirty="0"/>
          </a:p>
          <a:p>
            <a:endParaRPr lang="en-US" altLang="zh-CN" dirty="0" smtClean="0"/>
          </a:p>
          <a:p>
            <a:r>
              <a:rPr lang="zh-CN" altLang="en-US" dirty="0"/>
              <a:t>没有按照指定流程访问，</a:t>
            </a:r>
            <a:r>
              <a:rPr lang="en-US" altLang="zh-CN" dirty="0"/>
              <a:t>cookie </a:t>
            </a:r>
            <a:r>
              <a:rPr lang="zh-CN" altLang="en-US" dirty="0"/>
              <a:t>值不会变化，属于异常</a:t>
            </a:r>
            <a:r>
              <a:rPr lang="zh-CN" altLang="en-US" dirty="0" smtClean="0"/>
              <a:t>行为。</a:t>
            </a:r>
            <a:endParaRPr lang="en-US" altLang="zh-CN" dirty="0" smtClean="0"/>
          </a:p>
          <a:p>
            <a:r>
              <a:rPr lang="zh-CN" altLang="en-US" dirty="0" smtClean="0"/>
              <a:t>进一步演化 ： </a:t>
            </a:r>
            <a:r>
              <a:rPr lang="en-US" altLang="zh-CN" dirty="0"/>
              <a:t>cookie + </a:t>
            </a:r>
            <a:r>
              <a:rPr lang="en-US" altLang="zh-CN" dirty="0" err="1"/>
              <a:t>redis</a:t>
            </a:r>
            <a:r>
              <a:rPr lang="en-US" altLang="zh-CN" dirty="0"/>
              <a:t> </a:t>
            </a:r>
            <a:r>
              <a:rPr lang="zh-CN" altLang="en-US" dirty="0" smtClean="0"/>
              <a:t>间隔时间</a:t>
            </a:r>
            <a:endParaRPr lang="en-US" altLang="zh-CN" dirty="0"/>
          </a:p>
          <a:p>
            <a:endParaRPr lang="zh-CN" altLang="en-US" dirty="0"/>
          </a:p>
        </p:txBody>
      </p:sp>
      <p:sp>
        <p:nvSpPr>
          <p:cNvPr id="3" name="标题 2"/>
          <p:cNvSpPr>
            <a:spLocks noGrp="1"/>
          </p:cNvSpPr>
          <p:nvPr>
            <p:ph type="title"/>
          </p:nvPr>
        </p:nvSpPr>
        <p:spPr/>
        <p:txBody>
          <a:bodyPr/>
          <a:lstStyle/>
          <a:p>
            <a:r>
              <a:rPr lang="en-US" altLang="zh-CN" b="0" dirty="0" err="1" smtClean="0">
                <a:effectLst/>
              </a:rPr>
              <a:t>http_cookie</a:t>
            </a:r>
            <a:r>
              <a:rPr lang="en-US" altLang="zh-CN" b="0" dirty="0" smtClean="0">
                <a:effectLst/>
              </a:rPr>
              <a:t> </a:t>
            </a:r>
            <a:r>
              <a:rPr lang="zh-CN" altLang="en-US" b="0" dirty="0" smtClean="0">
                <a:effectLst/>
              </a:rPr>
              <a:t>令牌机制</a:t>
            </a:r>
            <a:endParaRPr lang="zh-CN" altLang="en-US" dirty="0"/>
          </a:p>
        </p:txBody>
      </p:sp>
    </p:spTree>
    <p:extLst>
      <p:ext uri="{BB962C8B-B14F-4D97-AF65-F5344CB8AC3E}">
        <p14:creationId xmlns:p14="http://schemas.microsoft.com/office/powerpoint/2010/main" val="39598484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单位时间内访问</a:t>
            </a:r>
            <a:r>
              <a:rPr lang="zh-CN" altLang="en-US" dirty="0" smtClean="0"/>
              <a:t>次数</a:t>
            </a:r>
            <a:endParaRPr lang="zh-CN" altLang="en-US" dirty="0"/>
          </a:p>
          <a:p>
            <a:r>
              <a:rPr lang="zh-CN" altLang="en-US" dirty="0"/>
              <a:t>访问时间间隔</a:t>
            </a:r>
            <a:r>
              <a:rPr lang="zh-CN" altLang="en-US" dirty="0" smtClean="0"/>
              <a:t>设置</a:t>
            </a:r>
            <a:endParaRPr lang="zh-CN" altLang="en-US" dirty="0"/>
          </a:p>
          <a:p>
            <a:r>
              <a:rPr lang="zh-CN" altLang="en-US" dirty="0"/>
              <a:t>封锁时间</a:t>
            </a:r>
            <a:r>
              <a:rPr lang="zh-CN" altLang="en-US" dirty="0" smtClean="0"/>
              <a:t>设置</a:t>
            </a:r>
            <a:endParaRPr lang="zh-CN" altLang="en-US" dirty="0"/>
          </a:p>
          <a:p>
            <a:r>
              <a:rPr lang="zh-CN" altLang="en-US" dirty="0"/>
              <a:t>黑白名单</a:t>
            </a:r>
          </a:p>
          <a:p>
            <a:r>
              <a:rPr lang="zh-CN" altLang="en-US" dirty="0"/>
              <a:t>验证码，最常用的，最有效的方法，分为图片扭曲法，问提</a:t>
            </a:r>
            <a:r>
              <a:rPr lang="en-US" altLang="zh-CN" dirty="0"/>
              <a:t>/</a:t>
            </a:r>
            <a:r>
              <a:rPr lang="zh-CN" altLang="en-US" dirty="0"/>
              <a:t>答案 法，手机验证码，语音验证码等等方法，形式多重多样</a:t>
            </a:r>
          </a:p>
        </p:txBody>
      </p:sp>
      <p:sp>
        <p:nvSpPr>
          <p:cNvPr id="3" name="标题 2"/>
          <p:cNvSpPr>
            <a:spLocks noGrp="1"/>
          </p:cNvSpPr>
          <p:nvPr>
            <p:ph type="title"/>
          </p:nvPr>
        </p:nvSpPr>
        <p:spPr/>
        <p:txBody>
          <a:bodyPr/>
          <a:lstStyle/>
          <a:p>
            <a:r>
              <a:rPr lang="zh-CN" altLang="en-US" dirty="0" smtClean="0"/>
              <a:t>程序逻辑控制</a:t>
            </a:r>
            <a:endParaRPr lang="zh-CN" altLang="en-US" dirty="0"/>
          </a:p>
        </p:txBody>
      </p:sp>
    </p:spTree>
    <p:extLst>
      <p:ext uri="{BB962C8B-B14F-4D97-AF65-F5344CB8AC3E}">
        <p14:creationId xmlns:p14="http://schemas.microsoft.com/office/powerpoint/2010/main" val="9311427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任何一种方法单一</a:t>
            </a:r>
            <a:r>
              <a:rPr lang="zh-CN" altLang="en-US" dirty="0"/>
              <a:t>使用过于简单，需要</a:t>
            </a:r>
            <a:r>
              <a:rPr lang="zh-CN" altLang="en-US" dirty="0">
                <a:solidFill>
                  <a:schemeClr val="accent6">
                    <a:lumMod val="60000"/>
                    <a:lumOff val="40000"/>
                  </a:schemeClr>
                </a:solidFill>
              </a:rPr>
              <a:t>组合</a:t>
            </a:r>
            <a:r>
              <a:rPr lang="zh-CN" altLang="en-US" dirty="0" smtClean="0">
                <a:solidFill>
                  <a:schemeClr val="accent6">
                    <a:lumMod val="60000"/>
                    <a:lumOff val="40000"/>
                  </a:schemeClr>
                </a:solidFill>
              </a:rPr>
              <a:t>使用</a:t>
            </a:r>
            <a:r>
              <a:rPr lang="zh-CN" altLang="en-US" dirty="0" smtClean="0"/>
              <a:t>。</a:t>
            </a:r>
            <a:endParaRPr lang="en-US" altLang="zh-CN" dirty="0" smtClean="0"/>
          </a:p>
          <a:p>
            <a:r>
              <a:rPr lang="zh-CN" altLang="en-US" dirty="0">
                <a:solidFill>
                  <a:schemeClr val="accent6">
                    <a:lumMod val="60000"/>
                    <a:lumOff val="40000"/>
                  </a:schemeClr>
                </a:solidFill>
              </a:rPr>
              <a:t>经常调整</a:t>
            </a:r>
            <a:r>
              <a:rPr lang="zh-CN" altLang="en-US" dirty="0"/>
              <a:t>组合方式才能更有效阻止各种良性与恶性网站访问行为</a:t>
            </a:r>
            <a:r>
              <a:rPr lang="zh-CN" altLang="en-US" dirty="0" smtClean="0"/>
              <a:t>。</a:t>
            </a:r>
            <a:endParaRPr lang="en-US" altLang="zh-CN" dirty="0" smtClean="0"/>
          </a:p>
          <a:p>
            <a:r>
              <a:rPr lang="zh-CN" altLang="en-US" dirty="0" smtClean="0"/>
              <a:t>调整的关键是让刷网站方猜不到防刷组合。（一些防刷的提示，不能太明确！）</a:t>
            </a:r>
            <a:endParaRPr lang="zh-CN" altLang="en-US" dirty="0"/>
          </a:p>
        </p:txBody>
      </p:sp>
      <p:sp>
        <p:nvSpPr>
          <p:cNvPr id="3" name="标题 2"/>
          <p:cNvSpPr>
            <a:spLocks noGrp="1"/>
          </p:cNvSpPr>
          <p:nvPr>
            <p:ph type="title"/>
          </p:nvPr>
        </p:nvSpPr>
        <p:spPr/>
        <p:txBody>
          <a:bodyPr/>
          <a:lstStyle/>
          <a:p>
            <a:r>
              <a:rPr lang="zh-CN" altLang="en-US" dirty="0" smtClean="0"/>
              <a:t>总结</a:t>
            </a:r>
            <a:endParaRPr lang="zh-CN" altLang="en-US" dirty="0"/>
          </a:p>
        </p:txBody>
      </p:sp>
    </p:spTree>
    <p:extLst>
      <p:ext uri="{BB962C8B-B14F-4D97-AF65-F5344CB8AC3E}">
        <p14:creationId xmlns:p14="http://schemas.microsoft.com/office/powerpoint/2010/main" val="6518882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t>我们的防刷方案</a:t>
            </a:r>
            <a:endParaRPr lang="zh-CN" altLang="en-US" dirty="0"/>
          </a:p>
        </p:txBody>
      </p:sp>
      <p:sp>
        <p:nvSpPr>
          <p:cNvPr id="5" name="副标题 4"/>
          <p:cNvSpPr>
            <a:spLocks noGrp="1"/>
          </p:cNvSpPr>
          <p:nvPr>
            <p:ph type="subTitle" idx="1"/>
          </p:nvPr>
        </p:nvSpPr>
        <p:spPr/>
        <p:txBody>
          <a:bodyPr/>
          <a:lstStyle/>
          <a:p>
            <a:r>
              <a:rPr lang="en-US" altLang="zh-CN" dirty="0" err="1"/>
              <a:t>Tengine+lua+redis</a:t>
            </a:r>
            <a:endParaRPr lang="zh-CN" altLang="en-US" dirty="0"/>
          </a:p>
        </p:txBody>
      </p:sp>
    </p:spTree>
    <p:extLst>
      <p:ext uri="{BB962C8B-B14F-4D97-AF65-F5344CB8AC3E}">
        <p14:creationId xmlns:p14="http://schemas.microsoft.com/office/powerpoint/2010/main" val="37124419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dirty="0"/>
          </a:p>
        </p:txBody>
      </p:sp>
      <p:sp>
        <p:nvSpPr>
          <p:cNvPr id="3" name="标题 2"/>
          <p:cNvSpPr>
            <a:spLocks noGrp="1"/>
          </p:cNvSpPr>
          <p:nvPr>
            <p:ph type="title"/>
          </p:nvPr>
        </p:nvSpPr>
        <p:spPr/>
        <p:txBody>
          <a:bodyPr>
            <a:normAutofit/>
          </a:bodyPr>
          <a:lstStyle/>
          <a:p>
            <a:r>
              <a:rPr lang="zh-CN" altLang="en-US" dirty="0"/>
              <a:t>从</a:t>
            </a:r>
            <a:r>
              <a:rPr lang="en-US" altLang="zh-CN" dirty="0"/>
              <a:t>12306</a:t>
            </a:r>
            <a:r>
              <a:rPr lang="zh-CN" altLang="en-US" dirty="0" smtClean="0"/>
              <a:t>谈起</a:t>
            </a:r>
            <a:endParaRPr lang="zh-CN" altLang="en-US" dirty="0"/>
          </a:p>
        </p:txBody>
      </p:sp>
      <p:pic>
        <p:nvPicPr>
          <p:cNvPr id="4" name="图片 3"/>
          <p:cNvPicPr>
            <a:picLocks noChangeAspect="1"/>
          </p:cNvPicPr>
          <p:nvPr/>
        </p:nvPicPr>
        <p:blipFill>
          <a:blip r:embed="rId3"/>
          <a:stretch>
            <a:fillRect/>
          </a:stretch>
        </p:blipFill>
        <p:spPr>
          <a:xfrm>
            <a:off x="96596" y="1268760"/>
            <a:ext cx="9011908" cy="5010849"/>
          </a:xfrm>
          <a:prstGeom prst="rect">
            <a:avLst/>
          </a:prstGeom>
        </p:spPr>
      </p:pic>
      <p:pic>
        <p:nvPicPr>
          <p:cNvPr id="2050" name="Picture 2" descr="http://ww3.sinaimg.cn/bmiddle/e9c0da47jw1ecdsnq69gbj20hq0zttea.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6056" y="188639"/>
            <a:ext cx="3240360" cy="6539637"/>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179512" y="1181065"/>
            <a:ext cx="4752528" cy="5632311"/>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zh-CN" altLang="en-US" dirty="0"/>
              <a:t>①抢票软件，以毫秒速度自动识别验证码</a:t>
            </a:r>
            <a:r>
              <a:rPr lang="zh-CN" altLang="en-US" dirty="0" smtClean="0"/>
              <a:t>；</a:t>
            </a:r>
            <a:endParaRPr lang="en-US" altLang="zh-CN" dirty="0" smtClean="0"/>
          </a:p>
          <a:p>
            <a:endParaRPr lang="zh-CN" altLang="en-US" dirty="0"/>
          </a:p>
          <a:p>
            <a:r>
              <a:rPr lang="zh-CN" altLang="en-US" dirty="0"/>
              <a:t>②身份证号码生成器，让"实名制"形同虚设。</a:t>
            </a:r>
          </a:p>
          <a:p>
            <a:endParaRPr lang="en-US" altLang="zh-CN" dirty="0" smtClean="0"/>
          </a:p>
          <a:p>
            <a:r>
              <a:rPr lang="zh-CN" altLang="en-US" dirty="0" smtClean="0"/>
              <a:t>被发现的异常：</a:t>
            </a:r>
            <a:r>
              <a:rPr lang="en-US" altLang="zh-CN" dirty="0" smtClean="0"/>
              <a:t/>
            </a:r>
            <a:br>
              <a:rPr lang="en-US" altLang="zh-CN" dirty="0" smtClean="0"/>
            </a:br>
            <a:r>
              <a:rPr lang="zh-CN" altLang="en-US" dirty="0"/>
              <a:t>网上出现大量退票，</a:t>
            </a:r>
            <a:r>
              <a:rPr lang="zh-CN" altLang="en-US" dirty="0" smtClean="0"/>
              <a:t>最高</a:t>
            </a:r>
            <a:r>
              <a:rPr lang="zh-CN" altLang="en-US" dirty="0"/>
              <a:t>一日通过网上退票</a:t>
            </a:r>
            <a:r>
              <a:rPr lang="en-US" altLang="zh-CN" dirty="0"/>
              <a:t>22.4</a:t>
            </a:r>
            <a:r>
              <a:rPr lang="zh-CN" altLang="en-US" dirty="0"/>
              <a:t>万张</a:t>
            </a:r>
            <a:r>
              <a:rPr lang="zh-CN" altLang="en-US" dirty="0" smtClean="0"/>
              <a:t>。</a:t>
            </a:r>
            <a:endParaRPr lang="en-US" altLang="zh-CN" dirty="0" smtClean="0"/>
          </a:p>
          <a:p>
            <a:endParaRPr lang="en-US" altLang="zh-CN" dirty="0" smtClean="0"/>
          </a:p>
          <a:p>
            <a:r>
              <a:rPr lang="zh-CN" altLang="en-US" dirty="0"/>
              <a:t>铁路警方已查实该团伙销售“加密狗”</a:t>
            </a:r>
            <a:r>
              <a:rPr lang="en-US" altLang="zh-CN" dirty="0"/>
              <a:t>1011</a:t>
            </a:r>
            <a:r>
              <a:rPr lang="zh-CN" altLang="en-US" dirty="0"/>
              <a:t>套，并利用“加密狗”软件在</a:t>
            </a:r>
            <a:r>
              <a:rPr lang="en-US" altLang="zh-CN" dirty="0"/>
              <a:t>12306</a:t>
            </a:r>
            <a:r>
              <a:rPr lang="zh-CN" altLang="en-US" dirty="0"/>
              <a:t>网站订票信息</a:t>
            </a:r>
            <a:r>
              <a:rPr lang="en-US" altLang="zh-CN" dirty="0"/>
              <a:t>3827</a:t>
            </a:r>
            <a:r>
              <a:rPr lang="zh-CN" altLang="en-US" dirty="0"/>
              <a:t>条，已核实高价倒票</a:t>
            </a:r>
            <a:r>
              <a:rPr lang="en-US" altLang="zh-CN" dirty="0"/>
              <a:t>1777</a:t>
            </a:r>
            <a:r>
              <a:rPr lang="zh-CN" altLang="en-US" dirty="0"/>
              <a:t>张，非法获利</a:t>
            </a:r>
            <a:r>
              <a:rPr lang="en-US" altLang="zh-CN" dirty="0"/>
              <a:t>140</a:t>
            </a:r>
            <a:r>
              <a:rPr lang="zh-CN" altLang="en-US" dirty="0"/>
              <a:t>余万元。</a:t>
            </a:r>
            <a:endParaRPr lang="en-US" altLang="zh-CN" dirty="0" smtClean="0"/>
          </a:p>
          <a:p>
            <a:r>
              <a:rPr lang="zh-CN" altLang="en-US" dirty="0"/>
              <a:t>据莫氏兄弟交代，他们先后开发了初级、中级、高级三个版本的“加密狗”抢票软件，其中高级版的“加密狗”抢票软件具备退票、自动预约抢票、抢票成功提醒、短信通知等功能，特别是订票时间与</a:t>
            </a:r>
            <a:r>
              <a:rPr lang="en-US" altLang="zh-CN" dirty="0"/>
              <a:t>12306</a:t>
            </a:r>
            <a:r>
              <a:rPr lang="zh-CN" altLang="en-US" dirty="0"/>
              <a:t>网站时间精确到毫秒。使用高级版本“加密狗”软件可在几分钟内圈走一列旅客列车的所有车票，一个月最高可圈订近</a:t>
            </a:r>
            <a:r>
              <a:rPr lang="en-US" altLang="zh-CN" dirty="0"/>
              <a:t>10</a:t>
            </a:r>
            <a:r>
              <a:rPr lang="zh-CN" altLang="en-US" dirty="0"/>
              <a:t>万张。</a:t>
            </a:r>
          </a:p>
        </p:txBody>
      </p:sp>
    </p:spTree>
    <p:extLst>
      <p:ext uri="{BB962C8B-B14F-4D97-AF65-F5344CB8AC3E}">
        <p14:creationId xmlns:p14="http://schemas.microsoft.com/office/powerpoint/2010/main" val="1621770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7584" y="1772816"/>
            <a:ext cx="7453524" cy="3691269"/>
          </a:xfrm>
        </p:spPr>
      </p:pic>
      <p:sp>
        <p:nvSpPr>
          <p:cNvPr id="3" name="标题 2"/>
          <p:cNvSpPr>
            <a:spLocks noGrp="1"/>
          </p:cNvSpPr>
          <p:nvPr>
            <p:ph type="title"/>
          </p:nvPr>
        </p:nvSpPr>
        <p:spPr/>
        <p:txBody>
          <a:bodyPr/>
          <a:lstStyle/>
          <a:p>
            <a:r>
              <a:rPr lang="zh-CN" altLang="en-US" dirty="0" smtClean="0"/>
              <a:t>架构</a:t>
            </a:r>
            <a:endParaRPr lang="zh-CN" altLang="en-US" dirty="0"/>
          </a:p>
        </p:txBody>
      </p:sp>
    </p:spTree>
    <p:extLst>
      <p:ext uri="{BB962C8B-B14F-4D97-AF65-F5344CB8AC3E}">
        <p14:creationId xmlns:p14="http://schemas.microsoft.com/office/powerpoint/2010/main" val="450244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统一；</a:t>
            </a:r>
            <a:endParaRPr lang="en-US" altLang="zh-CN" dirty="0" smtClean="0"/>
          </a:p>
          <a:p>
            <a:pPr lvl="1"/>
            <a:r>
              <a:rPr lang="zh-CN" altLang="en-US" dirty="0" smtClean="0"/>
              <a:t>减少大家的重复工作。</a:t>
            </a:r>
            <a:endParaRPr lang="en-US" altLang="zh-CN" dirty="0" smtClean="0"/>
          </a:p>
          <a:p>
            <a:pPr lvl="1"/>
            <a:r>
              <a:rPr lang="zh-CN" altLang="en-US" dirty="0"/>
              <a:t>集中控制（在负载均衡器上控制</a:t>
            </a:r>
            <a:r>
              <a:rPr lang="zh-CN" altLang="en-US" dirty="0" smtClean="0"/>
              <a:t>）</a:t>
            </a:r>
            <a:endParaRPr lang="en-US" altLang="zh-CN" dirty="0" smtClean="0"/>
          </a:p>
          <a:p>
            <a:r>
              <a:rPr lang="zh-CN" altLang="en-US" dirty="0" smtClean="0"/>
              <a:t>实时；</a:t>
            </a:r>
            <a:endParaRPr lang="en-US" altLang="zh-CN" dirty="0" smtClean="0"/>
          </a:p>
          <a:p>
            <a:pPr lvl="1"/>
            <a:r>
              <a:rPr lang="zh-CN" altLang="en-US" dirty="0" smtClean="0"/>
              <a:t>访问量达到阀值就拒绝。（不是事后分析日志）</a:t>
            </a:r>
            <a:endParaRPr lang="en-US" altLang="zh-CN" dirty="0" smtClean="0"/>
          </a:p>
          <a:p>
            <a:r>
              <a:rPr lang="zh-CN" altLang="en-US" dirty="0" smtClean="0"/>
              <a:t>阀值判断时间间隔更长；</a:t>
            </a:r>
            <a:endParaRPr lang="en-US" altLang="zh-CN" dirty="0" smtClean="0"/>
          </a:p>
          <a:p>
            <a:pPr lvl="1"/>
            <a:r>
              <a:rPr lang="zh-CN" altLang="en-US" dirty="0" smtClean="0"/>
              <a:t>减少利益获得方单位时间的收益；</a:t>
            </a:r>
            <a:endParaRPr lang="en-US" altLang="zh-CN" dirty="0" smtClean="0"/>
          </a:p>
          <a:p>
            <a:r>
              <a:rPr lang="zh-CN" altLang="en-US" dirty="0" smtClean="0"/>
              <a:t>使用</a:t>
            </a:r>
            <a:r>
              <a:rPr lang="en-US" altLang="zh-CN" dirty="0" err="1" smtClean="0"/>
              <a:t>lua</a:t>
            </a:r>
            <a:r>
              <a:rPr lang="zh-CN" altLang="en-US" dirty="0" smtClean="0"/>
              <a:t>脚本，灵活组织各种策略，变更容易；</a:t>
            </a:r>
            <a:endParaRPr lang="en-US" altLang="zh-CN" dirty="0" smtClean="0"/>
          </a:p>
        </p:txBody>
      </p:sp>
      <p:sp>
        <p:nvSpPr>
          <p:cNvPr id="3" name="标题 2"/>
          <p:cNvSpPr>
            <a:spLocks noGrp="1"/>
          </p:cNvSpPr>
          <p:nvPr>
            <p:ph type="title"/>
          </p:nvPr>
        </p:nvSpPr>
        <p:spPr/>
        <p:txBody>
          <a:bodyPr/>
          <a:lstStyle/>
          <a:p>
            <a:r>
              <a:rPr lang="zh-CN" altLang="en-US" dirty="0"/>
              <a:t>特点</a:t>
            </a:r>
          </a:p>
        </p:txBody>
      </p:sp>
    </p:spTree>
    <p:extLst>
      <p:ext uri="{BB962C8B-B14F-4D97-AF65-F5344CB8AC3E}">
        <p14:creationId xmlns:p14="http://schemas.microsoft.com/office/powerpoint/2010/main" val="30378878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47500" lnSpcReduction="20000"/>
          </a:bodyPr>
          <a:lstStyle/>
          <a:p>
            <a:pPr marL="109728" indent="0">
              <a:buNone/>
            </a:pPr>
            <a:r>
              <a:rPr lang="en-US" altLang="zh-CN" dirty="0" err="1" smtClean="0"/>
              <a:t>Nginx+Lua+Redis</a:t>
            </a:r>
            <a:r>
              <a:rPr lang="zh-CN" altLang="en-US" dirty="0" smtClean="0"/>
              <a:t>（</a:t>
            </a:r>
            <a:r>
              <a:rPr lang="zh-CN" altLang="en-US" dirty="0"/>
              <a:t>测试环境，</a:t>
            </a:r>
            <a:r>
              <a:rPr lang="en-US" altLang="zh-CN" dirty="0"/>
              <a:t>4CPU 2G</a:t>
            </a:r>
            <a:r>
              <a:rPr lang="zh-CN" altLang="en-US" dirty="0" smtClean="0"/>
              <a:t>内存，测试时间 </a:t>
            </a:r>
            <a:r>
              <a:rPr lang="en-US" altLang="zh-CN" dirty="0" smtClean="0"/>
              <a:t>2012-02</a:t>
            </a:r>
            <a:r>
              <a:rPr lang="zh-CN" altLang="en-US" dirty="0" smtClean="0"/>
              <a:t>）</a:t>
            </a:r>
            <a:r>
              <a:rPr lang="en-US" altLang="zh-CN" dirty="0"/>
              <a:t/>
            </a:r>
            <a:br>
              <a:rPr lang="en-US" altLang="zh-CN" dirty="0"/>
            </a:br>
            <a:endParaRPr lang="en-US" altLang="zh-CN" dirty="0" smtClean="0"/>
          </a:p>
          <a:p>
            <a:pPr marL="109728" indent="0">
              <a:buNone/>
            </a:pPr>
            <a:r>
              <a:rPr lang="en-US" altLang="zh-CN" dirty="0" smtClean="0"/>
              <a:t>ab </a:t>
            </a:r>
            <a:r>
              <a:rPr lang="en-US" altLang="zh-CN" dirty="0"/>
              <a:t>-n 20000 -c 500 localhost:8080/data/feed/</a:t>
            </a:r>
            <a:r>
              <a:rPr lang="en-US" altLang="zh-CN" dirty="0" err="1"/>
              <a:t>name,age</a:t>
            </a:r>
            <a:r>
              <a:rPr lang="en-US" altLang="zh-CN" dirty="0"/>
              <a:t/>
            </a:r>
            <a:br>
              <a:rPr lang="en-US" altLang="zh-CN" dirty="0"/>
            </a:br>
            <a:r>
              <a:rPr lang="en-US" altLang="zh-CN" dirty="0"/>
              <a:t>Requests per second:    9361.02 [#/sec] (mean)</a:t>
            </a:r>
            <a:br>
              <a:rPr lang="en-US" altLang="zh-CN" dirty="0"/>
            </a:br>
            <a:r>
              <a:rPr lang="en-US" altLang="zh-CN" dirty="0"/>
              <a:t>Time per request:       53.413 [</a:t>
            </a:r>
            <a:r>
              <a:rPr lang="en-US" altLang="zh-CN" dirty="0" err="1"/>
              <a:t>ms</a:t>
            </a:r>
            <a:r>
              <a:rPr lang="en-US" altLang="zh-CN" dirty="0"/>
              <a:t>] (mean)</a:t>
            </a:r>
            <a:br>
              <a:rPr lang="en-US" altLang="zh-CN" dirty="0"/>
            </a:br>
            <a:r>
              <a:rPr lang="en-US" altLang="zh-CN" dirty="0"/>
              <a:t>Time per request:       0.107 [</a:t>
            </a:r>
            <a:r>
              <a:rPr lang="en-US" altLang="zh-CN" dirty="0" err="1"/>
              <a:t>ms</a:t>
            </a:r>
            <a:r>
              <a:rPr lang="en-US" altLang="zh-CN" dirty="0"/>
              <a:t>] (mean, across all concurrent requests)</a:t>
            </a:r>
            <a:br>
              <a:rPr lang="en-US" altLang="zh-CN" dirty="0"/>
            </a:br>
            <a:r>
              <a:rPr lang="en-US" altLang="zh-CN" dirty="0"/>
              <a:t>Transfer rate:          1746.77 [Kbytes/sec] received</a:t>
            </a:r>
            <a:br>
              <a:rPr lang="en-US" altLang="zh-CN" dirty="0"/>
            </a:br>
            <a:r>
              <a:rPr lang="en-US" altLang="zh-CN" dirty="0"/>
              <a:t> </a:t>
            </a:r>
            <a:br>
              <a:rPr lang="en-US" altLang="zh-CN" dirty="0"/>
            </a:br>
            <a:r>
              <a:rPr lang="en-US" altLang="zh-CN" dirty="0"/>
              <a:t>ab -n 20000 -c 1000 localhost:8080/data/feed/</a:t>
            </a:r>
            <a:r>
              <a:rPr lang="en-US" altLang="zh-CN" dirty="0" err="1"/>
              <a:t>name,age</a:t>
            </a:r>
            <a:r>
              <a:rPr lang="en-US" altLang="zh-CN" dirty="0"/>
              <a:t/>
            </a:r>
            <a:br>
              <a:rPr lang="en-US" altLang="zh-CN" dirty="0"/>
            </a:br>
            <a:r>
              <a:rPr lang="en-US" altLang="zh-CN" dirty="0"/>
              <a:t>Requests per second:    8350.67 [#/sec] (mean)</a:t>
            </a:r>
            <a:br>
              <a:rPr lang="en-US" altLang="zh-CN" dirty="0"/>
            </a:br>
            <a:r>
              <a:rPr lang="en-US" altLang="zh-CN" dirty="0"/>
              <a:t>Time per request:       119.751 [</a:t>
            </a:r>
            <a:r>
              <a:rPr lang="en-US" altLang="zh-CN" dirty="0" err="1"/>
              <a:t>ms</a:t>
            </a:r>
            <a:r>
              <a:rPr lang="en-US" altLang="zh-CN" dirty="0"/>
              <a:t>] (mean)</a:t>
            </a:r>
            <a:br>
              <a:rPr lang="en-US" altLang="zh-CN" dirty="0"/>
            </a:br>
            <a:r>
              <a:rPr lang="en-US" altLang="zh-CN" dirty="0"/>
              <a:t>Time per request:       0.120 [</a:t>
            </a:r>
            <a:r>
              <a:rPr lang="en-US" altLang="zh-CN" dirty="0" err="1"/>
              <a:t>ms</a:t>
            </a:r>
            <a:r>
              <a:rPr lang="en-US" altLang="zh-CN" dirty="0"/>
              <a:t>] (mean, across all concurrent requests)</a:t>
            </a:r>
            <a:br>
              <a:rPr lang="en-US" altLang="zh-CN" dirty="0"/>
            </a:br>
            <a:r>
              <a:rPr lang="en-US" altLang="zh-CN" dirty="0"/>
              <a:t>Transfer rate:          1569.51 [Kbytes/sec] received</a:t>
            </a:r>
            <a:br>
              <a:rPr lang="en-US" altLang="zh-CN" dirty="0"/>
            </a:br>
            <a:r>
              <a:rPr lang="en-US" altLang="zh-CN" dirty="0"/>
              <a:t> </a:t>
            </a:r>
            <a:br>
              <a:rPr lang="en-US" altLang="zh-CN" dirty="0"/>
            </a:br>
            <a:r>
              <a:rPr lang="en-US" altLang="zh-CN" dirty="0"/>
              <a:t>ab -n 20000 -c 2000 localhost:8080/data/feed/</a:t>
            </a:r>
            <a:r>
              <a:rPr lang="en-US" altLang="zh-CN" dirty="0" err="1"/>
              <a:t>name,age</a:t>
            </a:r>
            <a:r>
              <a:rPr lang="en-US" altLang="zh-CN" dirty="0"/>
              <a:t/>
            </a:r>
            <a:br>
              <a:rPr lang="en-US" altLang="zh-CN" dirty="0"/>
            </a:br>
            <a:r>
              <a:rPr lang="en-US" altLang="zh-CN" dirty="0"/>
              <a:t>Requests per second:    5877.99 [#/sec] (mean)</a:t>
            </a:r>
            <a:br>
              <a:rPr lang="en-US" altLang="zh-CN" dirty="0"/>
            </a:br>
            <a:r>
              <a:rPr lang="en-US" altLang="zh-CN" dirty="0"/>
              <a:t>Time per request:       340.252 [</a:t>
            </a:r>
            <a:r>
              <a:rPr lang="en-US" altLang="zh-CN" dirty="0" err="1"/>
              <a:t>ms</a:t>
            </a:r>
            <a:r>
              <a:rPr lang="en-US" altLang="zh-CN" dirty="0"/>
              <a:t>] (mean)</a:t>
            </a:r>
            <a:br>
              <a:rPr lang="en-US" altLang="zh-CN" dirty="0"/>
            </a:br>
            <a:r>
              <a:rPr lang="en-US" altLang="zh-CN" dirty="0"/>
              <a:t>Time per request:       0.170 [</a:t>
            </a:r>
            <a:r>
              <a:rPr lang="en-US" altLang="zh-CN" dirty="0" err="1"/>
              <a:t>ms</a:t>
            </a:r>
            <a:r>
              <a:rPr lang="en-US" altLang="zh-CN" dirty="0"/>
              <a:t>] (mean, across all concurrent requests)</a:t>
            </a:r>
            <a:br>
              <a:rPr lang="en-US" altLang="zh-CN" dirty="0"/>
            </a:br>
            <a:r>
              <a:rPr lang="en-US" altLang="zh-CN" dirty="0"/>
              <a:t>Transfer rate:          1115.05 [Kbytes/sec] received</a:t>
            </a:r>
            <a:br>
              <a:rPr lang="en-US" altLang="zh-CN" dirty="0"/>
            </a:br>
            <a:r>
              <a:rPr lang="en-US" altLang="zh-CN" dirty="0"/>
              <a:t> </a:t>
            </a:r>
            <a:br>
              <a:rPr lang="en-US" altLang="zh-CN" dirty="0"/>
            </a:br>
            <a:r>
              <a:rPr lang="en-US" altLang="zh-CN" dirty="0"/>
              <a:t>ab -n 20000 -c 5000 localhost:8080/data/feed/</a:t>
            </a:r>
            <a:r>
              <a:rPr lang="en-US" altLang="zh-CN" dirty="0" err="1"/>
              <a:t>name,age</a:t>
            </a:r>
            <a:r>
              <a:rPr lang="en-US" altLang="zh-CN" dirty="0"/>
              <a:t/>
            </a:r>
            <a:br>
              <a:rPr lang="en-US" altLang="zh-CN" dirty="0"/>
            </a:br>
            <a:r>
              <a:rPr lang="en-US" altLang="zh-CN" dirty="0"/>
              <a:t>Requests per second:    2416.67 [#/sec] (mean)</a:t>
            </a:r>
            <a:br>
              <a:rPr lang="en-US" altLang="zh-CN" dirty="0"/>
            </a:br>
            <a:r>
              <a:rPr lang="en-US" altLang="zh-CN" dirty="0"/>
              <a:t>Time per request:       2068.961 [</a:t>
            </a:r>
            <a:r>
              <a:rPr lang="en-US" altLang="zh-CN" dirty="0" err="1"/>
              <a:t>ms</a:t>
            </a:r>
            <a:r>
              <a:rPr lang="en-US" altLang="zh-CN" dirty="0"/>
              <a:t>] (mean)</a:t>
            </a:r>
            <a:br>
              <a:rPr lang="en-US" altLang="zh-CN" dirty="0"/>
            </a:br>
            <a:r>
              <a:rPr lang="en-US" altLang="zh-CN" dirty="0"/>
              <a:t>Time per request:       0.414 [</a:t>
            </a:r>
            <a:r>
              <a:rPr lang="en-US" altLang="zh-CN" dirty="0" err="1"/>
              <a:t>ms</a:t>
            </a:r>
            <a:r>
              <a:rPr lang="en-US" altLang="zh-CN" dirty="0"/>
              <a:t>] (mean, across all concurrent requests)</a:t>
            </a:r>
            <a:br>
              <a:rPr lang="en-US" altLang="zh-CN" dirty="0"/>
            </a:br>
            <a:r>
              <a:rPr lang="en-US" altLang="zh-CN" dirty="0"/>
              <a:t>Transfer rate:          532.88 [Kbytes/sec] received</a:t>
            </a:r>
            <a:endParaRPr lang="zh-CN" altLang="en-US" dirty="0"/>
          </a:p>
        </p:txBody>
      </p:sp>
      <p:sp>
        <p:nvSpPr>
          <p:cNvPr id="3" name="标题 2"/>
          <p:cNvSpPr>
            <a:spLocks noGrp="1"/>
          </p:cNvSpPr>
          <p:nvPr>
            <p:ph type="title"/>
          </p:nvPr>
        </p:nvSpPr>
        <p:spPr/>
        <p:txBody>
          <a:bodyPr/>
          <a:lstStyle/>
          <a:p>
            <a:r>
              <a:rPr lang="en-US" altLang="zh-CN" dirty="0" err="1" smtClean="0"/>
              <a:t>Tengine+lua+redis</a:t>
            </a:r>
            <a:r>
              <a:rPr lang="zh-CN" altLang="en-US" dirty="0" smtClean="0"/>
              <a:t>的性能</a:t>
            </a:r>
            <a:endParaRPr lang="zh-CN" altLang="en-US" dirty="0"/>
          </a:p>
        </p:txBody>
      </p:sp>
    </p:spTree>
    <p:extLst>
      <p:ext uri="{BB962C8B-B14F-4D97-AF65-F5344CB8AC3E}">
        <p14:creationId xmlns:p14="http://schemas.microsoft.com/office/powerpoint/2010/main" val="18224113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借用之前灰度发布的</a:t>
            </a:r>
            <a:r>
              <a:rPr lang="en-US" altLang="zh-CN" dirty="0" err="1" smtClean="0"/>
              <a:t>lua</a:t>
            </a:r>
            <a:r>
              <a:rPr lang="zh-CN" altLang="en-US" dirty="0" smtClean="0"/>
              <a:t>例子。</a:t>
            </a:r>
            <a:endParaRPr lang="zh-CN" altLang="en-US" dirty="0"/>
          </a:p>
        </p:txBody>
      </p:sp>
      <p:sp>
        <p:nvSpPr>
          <p:cNvPr id="3" name="标题 2"/>
          <p:cNvSpPr>
            <a:spLocks noGrp="1"/>
          </p:cNvSpPr>
          <p:nvPr>
            <p:ph type="title"/>
          </p:nvPr>
        </p:nvSpPr>
        <p:spPr/>
        <p:txBody>
          <a:bodyPr/>
          <a:lstStyle/>
          <a:p>
            <a:r>
              <a:rPr lang="en-US" altLang="zh-CN" dirty="0" err="1" smtClean="0"/>
              <a:t>nginx+lua</a:t>
            </a:r>
            <a:r>
              <a:rPr lang="zh-CN" altLang="en-US" dirty="0" smtClean="0"/>
              <a:t>代码范例</a:t>
            </a:r>
            <a:endParaRPr lang="zh-CN" altLang="en-US" dirty="0"/>
          </a:p>
        </p:txBody>
      </p:sp>
      <p:graphicFrame>
        <p:nvGraphicFramePr>
          <p:cNvPr id="4" name="对象 3">
            <a:hlinkClick r:id="rId3" action="ppaction://hlinkfile"/>
          </p:cNvPr>
          <p:cNvGraphicFramePr>
            <a:graphicFrameLocks noChangeAspect="1"/>
          </p:cNvGraphicFramePr>
          <p:nvPr>
            <p:extLst>
              <p:ext uri="{D42A27DB-BD31-4B8C-83A1-F6EECF244321}">
                <p14:modId xmlns:p14="http://schemas.microsoft.com/office/powerpoint/2010/main" val="1923559711"/>
              </p:ext>
            </p:extLst>
          </p:nvPr>
        </p:nvGraphicFramePr>
        <p:xfrm>
          <a:off x="4708525" y="4303713"/>
          <a:ext cx="2311400" cy="711200"/>
        </p:xfrm>
        <a:graphic>
          <a:graphicData uri="http://schemas.openxmlformats.org/presentationml/2006/ole">
            <mc:AlternateContent xmlns:mc="http://schemas.openxmlformats.org/markup-compatibility/2006">
              <mc:Choice xmlns:v="urn:schemas-microsoft-com:vml" Requires="v">
                <p:oleObj spid="_x0000_s1208" name="包装程序外壳对象" showAsIcon="1" r:id="rId4" imgW="2311920" imgH="711360" progId="Package">
                  <p:embed/>
                </p:oleObj>
              </mc:Choice>
              <mc:Fallback>
                <p:oleObj name="包装程序外壳对象" showAsIcon="1" r:id="rId4" imgW="2311920" imgH="711360" progId="Package">
                  <p:embed/>
                  <p:pic>
                    <p:nvPicPr>
                      <p:cNvPr id="0" name=""/>
                      <p:cNvPicPr/>
                      <p:nvPr/>
                    </p:nvPicPr>
                    <p:blipFill>
                      <a:blip r:embed="rId5"/>
                      <a:stretch>
                        <a:fillRect/>
                      </a:stretch>
                    </p:blipFill>
                    <p:spPr>
                      <a:xfrm>
                        <a:off x="4708525" y="4303713"/>
                        <a:ext cx="2311400" cy="711200"/>
                      </a:xfrm>
                      <a:prstGeom prst="rect">
                        <a:avLst/>
                      </a:prstGeom>
                    </p:spPr>
                  </p:pic>
                </p:oleObj>
              </mc:Fallback>
            </mc:AlternateContent>
          </a:graphicData>
        </a:graphic>
      </p:graphicFrame>
    </p:spTree>
    <p:extLst>
      <p:ext uri="{BB962C8B-B14F-4D97-AF65-F5344CB8AC3E}">
        <p14:creationId xmlns:p14="http://schemas.microsoft.com/office/powerpoint/2010/main" val="69239181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7500" lnSpcReduction="20000"/>
          </a:bodyPr>
          <a:lstStyle/>
          <a:p>
            <a:r>
              <a:rPr lang="en-US" altLang="zh-CN" dirty="0" err="1"/>
              <a:t>init_by_lua</a:t>
            </a:r>
            <a:r>
              <a:rPr lang="en-US" altLang="zh-CN" dirty="0"/>
              <a:t>*, </a:t>
            </a:r>
          </a:p>
          <a:p>
            <a:r>
              <a:rPr lang="en-US" altLang="zh-CN" dirty="0" err="1"/>
              <a:t>set_by_lua</a:t>
            </a:r>
            <a:r>
              <a:rPr lang="en-US" altLang="zh-CN" dirty="0" smtClean="0"/>
              <a:t>*,</a:t>
            </a:r>
            <a:r>
              <a:rPr lang="zh-CN" altLang="en-US" dirty="0"/>
              <a:t>和</a:t>
            </a:r>
            <a:r>
              <a:rPr lang="en-US" altLang="zh-CN" dirty="0"/>
              <a:t>set</a:t>
            </a:r>
            <a:r>
              <a:rPr lang="zh-CN" altLang="en-US" dirty="0"/>
              <a:t>指令一样用于设置</a:t>
            </a:r>
            <a:r>
              <a:rPr lang="en-US" altLang="zh-CN" dirty="0" err="1"/>
              <a:t>Nginx</a:t>
            </a:r>
            <a:r>
              <a:rPr lang="zh-CN" altLang="en-US" dirty="0"/>
              <a:t>变量并且在</a:t>
            </a:r>
            <a:r>
              <a:rPr lang="en-US" altLang="zh-CN" dirty="0"/>
              <a:t>rewrite</a:t>
            </a:r>
            <a:r>
              <a:rPr lang="zh-CN" altLang="en-US" dirty="0"/>
              <a:t>阶段执行，只不过这个变量是由</a:t>
            </a:r>
            <a:r>
              <a:rPr lang="en-US" altLang="zh-CN" dirty="0" err="1"/>
              <a:t>lua</a:t>
            </a:r>
            <a:r>
              <a:rPr lang="zh-CN" altLang="en-US" dirty="0"/>
              <a:t>脚本计算并返回的。</a:t>
            </a:r>
            <a:endParaRPr lang="en-US" altLang="zh-CN" dirty="0"/>
          </a:p>
          <a:p>
            <a:r>
              <a:rPr lang="en-US" altLang="zh-CN" dirty="0" err="1"/>
              <a:t>rewrite_by_lua</a:t>
            </a:r>
            <a:r>
              <a:rPr lang="en-US" altLang="zh-CN" dirty="0" smtClean="0"/>
              <a:t>*,</a:t>
            </a:r>
            <a:r>
              <a:rPr lang="zh-CN" altLang="en-US" dirty="0"/>
              <a:t>实现</a:t>
            </a:r>
            <a:r>
              <a:rPr lang="en-US" altLang="zh-CN" dirty="0" err="1"/>
              <a:t>url</a:t>
            </a:r>
            <a:r>
              <a:rPr lang="zh-CN" altLang="en-US" dirty="0"/>
              <a:t>重写，在</a:t>
            </a:r>
            <a:r>
              <a:rPr lang="en-US" altLang="zh-CN" dirty="0"/>
              <a:t>rewrite</a:t>
            </a:r>
            <a:r>
              <a:rPr lang="zh-CN" altLang="en-US" dirty="0"/>
              <a:t>阶段执行。</a:t>
            </a:r>
            <a:endParaRPr lang="en-US" altLang="zh-CN" dirty="0"/>
          </a:p>
          <a:p>
            <a:r>
              <a:rPr lang="en-US" altLang="zh-CN" dirty="0" err="1"/>
              <a:t>access_by_lua</a:t>
            </a:r>
            <a:r>
              <a:rPr lang="en-US" altLang="zh-CN" dirty="0" smtClean="0"/>
              <a:t>*,</a:t>
            </a:r>
            <a:r>
              <a:rPr lang="zh-CN" altLang="en-US" dirty="0"/>
              <a:t>运行在</a:t>
            </a:r>
            <a:r>
              <a:rPr lang="en-US" altLang="zh-CN" dirty="0"/>
              <a:t>access</a:t>
            </a:r>
            <a:r>
              <a:rPr lang="zh-CN" altLang="en-US" dirty="0"/>
              <a:t>阶段，用于访问控制。</a:t>
            </a:r>
            <a:r>
              <a:rPr lang="en-US" altLang="zh-CN" dirty="0" err="1"/>
              <a:t>Nginx</a:t>
            </a:r>
            <a:r>
              <a:rPr lang="zh-CN" altLang="en-US" dirty="0"/>
              <a:t>原生的</a:t>
            </a:r>
            <a:r>
              <a:rPr lang="en-US" altLang="zh-CN" dirty="0"/>
              <a:t>allow</a:t>
            </a:r>
            <a:r>
              <a:rPr lang="zh-CN" altLang="en-US" dirty="0"/>
              <a:t>和</a:t>
            </a:r>
            <a:r>
              <a:rPr lang="en-US" altLang="zh-CN" dirty="0"/>
              <a:t>deny</a:t>
            </a:r>
            <a:r>
              <a:rPr lang="zh-CN" altLang="en-US" dirty="0"/>
              <a:t>是基于</a:t>
            </a:r>
            <a:r>
              <a:rPr lang="en-US" altLang="zh-CN" dirty="0" err="1"/>
              <a:t>ip</a:t>
            </a:r>
            <a:r>
              <a:rPr lang="zh-CN" altLang="en-US" dirty="0"/>
              <a:t>的，通过</a:t>
            </a:r>
            <a:r>
              <a:rPr lang="en-US" altLang="zh-CN" dirty="0" err="1"/>
              <a:t>access_by_lua</a:t>
            </a:r>
            <a:r>
              <a:rPr lang="zh-CN" altLang="en-US" dirty="0"/>
              <a:t>能完成复杂的访问控制，比如，访问数据库进行用户名、密码验证等。</a:t>
            </a:r>
            <a:endParaRPr lang="en-US" altLang="zh-CN" dirty="0"/>
          </a:p>
          <a:p>
            <a:r>
              <a:rPr lang="en-US" altLang="zh-CN" dirty="0" err="1"/>
              <a:t>content_by_lua</a:t>
            </a:r>
            <a:r>
              <a:rPr lang="en-US" altLang="zh-CN" dirty="0"/>
              <a:t>*, </a:t>
            </a:r>
            <a:r>
              <a:rPr lang="en-US" altLang="zh-CN" dirty="0" err="1"/>
              <a:t>Contenthandler</a:t>
            </a:r>
            <a:r>
              <a:rPr lang="zh-CN" altLang="en-US" dirty="0"/>
              <a:t>在</a:t>
            </a:r>
            <a:r>
              <a:rPr lang="en-US" altLang="zh-CN" dirty="0"/>
              <a:t>content</a:t>
            </a:r>
            <a:r>
              <a:rPr lang="zh-CN" altLang="en-US" dirty="0"/>
              <a:t>阶段执行，生成</a:t>
            </a:r>
            <a:r>
              <a:rPr lang="en-US" altLang="zh-CN" dirty="0"/>
              <a:t>http</a:t>
            </a:r>
            <a:r>
              <a:rPr lang="zh-CN" altLang="en-US" dirty="0"/>
              <a:t>响应。由于</a:t>
            </a:r>
            <a:r>
              <a:rPr lang="en-US" altLang="zh-CN" dirty="0"/>
              <a:t>content</a:t>
            </a:r>
            <a:r>
              <a:rPr lang="zh-CN" altLang="en-US" dirty="0"/>
              <a:t>阶段只能有一个</a:t>
            </a:r>
            <a:r>
              <a:rPr lang="en-US" altLang="zh-CN" dirty="0"/>
              <a:t>handler</a:t>
            </a:r>
            <a:r>
              <a:rPr lang="zh-CN" altLang="en-US" dirty="0"/>
              <a:t>，所以在与</a:t>
            </a:r>
            <a:r>
              <a:rPr lang="en-US" altLang="zh-CN" dirty="0"/>
              <a:t>echo</a:t>
            </a:r>
            <a:r>
              <a:rPr lang="zh-CN" altLang="en-US" dirty="0"/>
              <a:t>模块使用时，不能同时</a:t>
            </a:r>
            <a:r>
              <a:rPr lang="zh-CN" altLang="en-US" dirty="0" smtClean="0"/>
              <a:t>生效。</a:t>
            </a:r>
            <a:endParaRPr lang="en-US" altLang="zh-CN" dirty="0"/>
          </a:p>
          <a:p>
            <a:r>
              <a:rPr lang="en-US" altLang="zh-CN" dirty="0" err="1"/>
              <a:t>header_filter_by_lua</a:t>
            </a:r>
            <a:r>
              <a:rPr lang="en-US" altLang="zh-CN" dirty="0"/>
              <a:t>*, </a:t>
            </a:r>
          </a:p>
          <a:p>
            <a:r>
              <a:rPr lang="en-US" altLang="zh-CN" dirty="0" err="1"/>
              <a:t>body_filter_by_lua</a:t>
            </a:r>
            <a:r>
              <a:rPr lang="en-US" altLang="zh-CN" dirty="0"/>
              <a:t>, </a:t>
            </a:r>
          </a:p>
          <a:p>
            <a:r>
              <a:rPr lang="en-US" altLang="zh-CN" dirty="0" err="1"/>
              <a:t>log_by_lua</a:t>
            </a:r>
            <a:r>
              <a:rPr lang="en-US" altLang="zh-CN" dirty="0"/>
              <a:t>*, </a:t>
            </a:r>
          </a:p>
          <a:p>
            <a:r>
              <a:rPr lang="en-US" altLang="zh-CN" dirty="0"/>
              <a:t>ngx.timer.*</a:t>
            </a:r>
            <a:endParaRPr lang="zh-CN" altLang="en-US" dirty="0"/>
          </a:p>
        </p:txBody>
      </p:sp>
      <p:sp>
        <p:nvSpPr>
          <p:cNvPr id="3" name="标题 2"/>
          <p:cNvSpPr>
            <a:spLocks noGrp="1"/>
          </p:cNvSpPr>
          <p:nvPr>
            <p:ph type="title"/>
          </p:nvPr>
        </p:nvSpPr>
        <p:spPr/>
        <p:txBody>
          <a:bodyPr/>
          <a:lstStyle/>
          <a:p>
            <a:r>
              <a:rPr lang="en-US" altLang="zh-CN" dirty="0" err="1" smtClean="0"/>
              <a:t>Lua</a:t>
            </a:r>
            <a:r>
              <a:rPr lang="zh-CN" altLang="en-US" dirty="0" smtClean="0"/>
              <a:t>可以控制</a:t>
            </a:r>
            <a:r>
              <a:rPr lang="en-US" altLang="zh-CN" dirty="0" err="1" smtClean="0"/>
              <a:t>nginx</a:t>
            </a:r>
            <a:r>
              <a:rPr lang="zh-CN" altLang="en-US" dirty="0" smtClean="0"/>
              <a:t>的环节</a:t>
            </a:r>
            <a:endParaRPr lang="zh-CN" altLang="en-US" dirty="0"/>
          </a:p>
        </p:txBody>
      </p:sp>
    </p:spTree>
    <p:extLst>
      <p:ext uri="{BB962C8B-B14F-4D97-AF65-F5344CB8AC3E}">
        <p14:creationId xmlns:p14="http://schemas.microsoft.com/office/powerpoint/2010/main" val="32528716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r>
              <a:rPr lang="en-US" altLang="zh-CN" sz="3200" dirty="0" err="1"/>
              <a:t>REmote</a:t>
            </a:r>
            <a:r>
              <a:rPr lang="en-US" altLang="zh-CN" sz="3200" dirty="0"/>
              <a:t> </a:t>
            </a:r>
            <a:r>
              <a:rPr lang="en-US" altLang="zh-CN" sz="3200" dirty="0" err="1"/>
              <a:t>DIctionary</a:t>
            </a:r>
            <a:r>
              <a:rPr lang="en-US" altLang="zh-CN" sz="3200" dirty="0"/>
              <a:t> </a:t>
            </a:r>
            <a:r>
              <a:rPr lang="en-US" altLang="zh-CN" sz="3200" dirty="0" smtClean="0"/>
              <a:t>Server</a:t>
            </a:r>
          </a:p>
          <a:p>
            <a:r>
              <a:rPr lang="en-US" altLang="zh-CN" sz="3200" dirty="0" err="1"/>
              <a:t>Redis</a:t>
            </a:r>
            <a:r>
              <a:rPr lang="zh-CN" altLang="en-US" sz="3200" dirty="0"/>
              <a:t>是一个开源、支持网络、基于内存、键值对存储数据库，使用</a:t>
            </a:r>
            <a:r>
              <a:rPr lang="en-US" altLang="zh-CN" sz="3200" dirty="0"/>
              <a:t>ANSI C</a:t>
            </a:r>
            <a:r>
              <a:rPr lang="zh-CN" altLang="en-US" sz="3200" dirty="0"/>
              <a:t>编写。其开发由</a:t>
            </a:r>
            <a:r>
              <a:rPr lang="en-US" altLang="zh-CN" sz="3200" dirty="0"/>
              <a:t>VMware</a:t>
            </a:r>
            <a:r>
              <a:rPr lang="zh-CN" altLang="en-US" sz="3200" dirty="0"/>
              <a:t>主持</a:t>
            </a:r>
            <a:r>
              <a:rPr lang="zh-CN" altLang="en-US" sz="3200" dirty="0" smtClean="0"/>
              <a:t>。</a:t>
            </a:r>
            <a:r>
              <a:rPr lang="zh-CN" altLang="en-US" sz="3200" dirty="0"/>
              <a:t>（</a:t>
            </a:r>
            <a:r>
              <a:rPr lang="en-US" altLang="zh-CN" sz="3200" dirty="0" err="1" smtClean="0"/>
              <a:t>NoSQL</a:t>
            </a:r>
            <a:r>
              <a:rPr lang="en-US" altLang="zh-CN" sz="3200" dirty="0" smtClean="0"/>
              <a:t> </a:t>
            </a:r>
            <a:r>
              <a:rPr lang="en-US" altLang="zh-CN" sz="3200" dirty="0"/>
              <a:t>by @</a:t>
            </a:r>
            <a:r>
              <a:rPr lang="en-US" altLang="zh-CN" sz="3200" dirty="0" err="1"/>
              <a:t>antirez</a:t>
            </a:r>
            <a:r>
              <a:rPr lang="en-US" altLang="zh-CN" sz="3200" dirty="0"/>
              <a:t> by </a:t>
            </a:r>
            <a:r>
              <a:rPr lang="en-US" altLang="zh-CN" sz="3200" dirty="0" smtClean="0"/>
              <a:t>VMWare</a:t>
            </a:r>
            <a:r>
              <a:rPr lang="zh-CN" altLang="en-US" sz="3200" dirty="0" smtClean="0"/>
              <a:t>）</a:t>
            </a:r>
            <a:endParaRPr lang="en-US" altLang="zh-CN" sz="3200" dirty="0"/>
          </a:p>
          <a:p>
            <a:r>
              <a:rPr lang="en-US" altLang="zh-CN" sz="3200" dirty="0" smtClean="0"/>
              <a:t>redis.io </a:t>
            </a:r>
            <a:r>
              <a:rPr lang="en-US" altLang="zh-CN" sz="3200" dirty="0"/>
              <a:t>github.com/</a:t>
            </a:r>
            <a:r>
              <a:rPr lang="en-US" altLang="zh-CN" sz="3200" dirty="0" err="1"/>
              <a:t>antirez</a:t>
            </a:r>
            <a:r>
              <a:rPr lang="en-US" altLang="zh-CN" sz="3200" dirty="0"/>
              <a:t>/</a:t>
            </a:r>
            <a:r>
              <a:rPr lang="en-US" altLang="zh-CN" sz="3200" dirty="0" err="1"/>
              <a:t>redis</a:t>
            </a:r>
            <a:endParaRPr lang="en-US" altLang="zh-CN" sz="3200" dirty="0"/>
          </a:p>
          <a:p>
            <a:r>
              <a:rPr lang="en-US" altLang="zh-CN" sz="3200" dirty="0" smtClean="0"/>
              <a:t>start </a:t>
            </a:r>
            <a:r>
              <a:rPr lang="en-US" altLang="zh-CN" sz="3200" dirty="0"/>
              <a:t>at 2009, now latest stable </a:t>
            </a:r>
            <a:r>
              <a:rPr lang="en-US" altLang="zh-CN" sz="3200" dirty="0" smtClean="0"/>
              <a:t>2.8.6</a:t>
            </a:r>
            <a:endParaRPr lang="en-US" altLang="zh-CN" sz="3200" dirty="0"/>
          </a:p>
          <a:p>
            <a:r>
              <a:rPr lang="en-US" altLang="zh-CN" sz="3200" dirty="0" smtClean="0"/>
              <a:t>Key </a:t>
            </a:r>
            <a:r>
              <a:rPr lang="en-US" altLang="zh-CN" sz="3200" dirty="0"/>
              <a:t>- </a:t>
            </a:r>
            <a:r>
              <a:rPr lang="en-US" altLang="zh-CN" sz="3200" dirty="0" err="1" smtClean="0"/>
              <a:t>String,Hash,List</a:t>
            </a:r>
            <a:r>
              <a:rPr lang="zh-CN" altLang="en-US" sz="3200" dirty="0"/>
              <a:t>，</a:t>
            </a:r>
            <a:r>
              <a:rPr lang="en-US" altLang="zh-CN" sz="3200" dirty="0" smtClean="0"/>
              <a:t>(Sorted)</a:t>
            </a:r>
            <a:r>
              <a:rPr lang="en-US" altLang="zh-CN" sz="3200" dirty="0" err="1" smtClean="0"/>
              <a:t>Set,Pub</a:t>
            </a:r>
            <a:r>
              <a:rPr lang="en-US" altLang="zh-CN" sz="3200" dirty="0" smtClean="0"/>
              <a:t>/Sub</a:t>
            </a:r>
            <a:endParaRPr lang="en-US" altLang="zh-CN" sz="3200" dirty="0"/>
          </a:p>
          <a:p>
            <a:r>
              <a:rPr lang="en-US" altLang="zh-CN" sz="3200" dirty="0" smtClean="0"/>
              <a:t>Great </a:t>
            </a:r>
            <a:r>
              <a:rPr lang="en-US" altLang="zh-CN" sz="3200" dirty="0"/>
              <a:t>Performance</a:t>
            </a:r>
            <a:endParaRPr lang="zh-CN" altLang="en-US" sz="3200" dirty="0"/>
          </a:p>
        </p:txBody>
      </p:sp>
      <p:sp>
        <p:nvSpPr>
          <p:cNvPr id="3" name="标题 2"/>
          <p:cNvSpPr>
            <a:spLocks noGrp="1"/>
          </p:cNvSpPr>
          <p:nvPr>
            <p:ph type="title"/>
          </p:nvPr>
        </p:nvSpPr>
        <p:spPr/>
        <p:txBody>
          <a:bodyPr/>
          <a:lstStyle/>
          <a:p>
            <a:r>
              <a:rPr lang="zh-CN" altLang="en-US" dirty="0" smtClean="0"/>
              <a:t>为什么选用</a:t>
            </a:r>
            <a:r>
              <a:rPr lang="en-US" altLang="zh-CN" dirty="0" err="1" smtClean="0"/>
              <a:t>redis</a:t>
            </a:r>
            <a:endParaRPr lang="zh-CN" altLang="en-US" dirty="0"/>
          </a:p>
        </p:txBody>
      </p:sp>
    </p:spTree>
    <p:extLst>
      <p:ext uri="{BB962C8B-B14F-4D97-AF65-F5344CB8AC3E}">
        <p14:creationId xmlns:p14="http://schemas.microsoft.com/office/powerpoint/2010/main" val="141649940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zh-CN" altLang="en-US" dirty="0" smtClean="0"/>
              <a:t>使用场景</a:t>
            </a:r>
            <a:endParaRPr lang="en-US" altLang="zh-CN" dirty="0" smtClean="0"/>
          </a:p>
          <a:p>
            <a:pPr lvl="1"/>
            <a:r>
              <a:rPr lang="en-US" altLang="zh-CN" dirty="0" smtClean="0"/>
              <a:t>hash </a:t>
            </a:r>
            <a:r>
              <a:rPr lang="en-US" altLang="zh-CN" dirty="0"/>
              <a:t>sets: </a:t>
            </a:r>
            <a:r>
              <a:rPr lang="zh-CN" altLang="en-US" dirty="0"/>
              <a:t>关注列表</a:t>
            </a:r>
            <a:r>
              <a:rPr lang="en-US" altLang="zh-CN" dirty="0"/>
              <a:t>, </a:t>
            </a:r>
            <a:r>
              <a:rPr lang="zh-CN" altLang="en-US" dirty="0"/>
              <a:t>粉丝列表</a:t>
            </a:r>
            <a:r>
              <a:rPr lang="en-US" altLang="zh-CN" dirty="0"/>
              <a:t>, </a:t>
            </a:r>
            <a:r>
              <a:rPr lang="zh-CN" altLang="en-US" dirty="0"/>
              <a:t>双向关注列表</a:t>
            </a:r>
            <a:r>
              <a:rPr lang="en-US" altLang="zh-CN" dirty="0"/>
              <a:t>(key-value(field), </a:t>
            </a:r>
            <a:r>
              <a:rPr lang="zh-CN" altLang="en-US" dirty="0"/>
              <a:t>排序</a:t>
            </a:r>
            <a:r>
              <a:rPr lang="en-US" altLang="zh-CN" dirty="0"/>
              <a:t>)</a:t>
            </a:r>
          </a:p>
          <a:p>
            <a:pPr lvl="1"/>
            <a:r>
              <a:rPr lang="en-US" altLang="zh-CN" dirty="0"/>
              <a:t>string(counter): </a:t>
            </a:r>
            <a:r>
              <a:rPr lang="zh-CN" altLang="en-US" dirty="0"/>
              <a:t>微博数</a:t>
            </a:r>
            <a:r>
              <a:rPr lang="en-US" altLang="zh-CN" dirty="0"/>
              <a:t>, </a:t>
            </a:r>
            <a:r>
              <a:rPr lang="zh-CN" altLang="en-US" dirty="0"/>
              <a:t>粉丝数</a:t>
            </a:r>
            <a:r>
              <a:rPr lang="en-US" altLang="zh-CN" dirty="0"/>
              <a:t>, ...(</a:t>
            </a:r>
            <a:r>
              <a:rPr lang="zh-CN" altLang="en-US" dirty="0"/>
              <a:t>避免了</a:t>
            </a:r>
            <a:r>
              <a:rPr lang="en-US" altLang="zh-CN" dirty="0"/>
              <a:t>select count(*) from ...)</a:t>
            </a:r>
          </a:p>
          <a:p>
            <a:pPr lvl="1"/>
            <a:r>
              <a:rPr lang="en-US" altLang="zh-CN" dirty="0"/>
              <a:t>sort sets(</a:t>
            </a:r>
            <a:r>
              <a:rPr lang="zh-CN" altLang="en-US" dirty="0"/>
              <a:t>自动排序</a:t>
            </a:r>
            <a:r>
              <a:rPr lang="en-US" altLang="zh-CN" dirty="0"/>
              <a:t>): </a:t>
            </a:r>
            <a:r>
              <a:rPr lang="en-US" altLang="zh-CN" dirty="0" err="1"/>
              <a:t>TopN</a:t>
            </a:r>
            <a:r>
              <a:rPr lang="en-US" altLang="zh-CN" dirty="0"/>
              <a:t>, </a:t>
            </a:r>
            <a:r>
              <a:rPr lang="zh-CN" altLang="en-US" dirty="0"/>
              <a:t>热门微博等</a:t>
            </a:r>
            <a:r>
              <a:rPr lang="en-US" altLang="zh-CN" dirty="0"/>
              <a:t>, </a:t>
            </a:r>
            <a:r>
              <a:rPr lang="zh-CN" altLang="en-US" dirty="0"/>
              <a:t>自动排序</a:t>
            </a:r>
          </a:p>
          <a:p>
            <a:pPr lvl="1"/>
            <a:r>
              <a:rPr lang="en-US" altLang="zh-CN" dirty="0"/>
              <a:t>lists(queue): push/sub</a:t>
            </a:r>
            <a:r>
              <a:rPr lang="zh-CN" altLang="en-US" dirty="0"/>
              <a:t>提醒</a:t>
            </a:r>
            <a:r>
              <a:rPr lang="en-US" altLang="zh-CN" dirty="0" smtClean="0"/>
              <a:t>,...</a:t>
            </a:r>
          </a:p>
          <a:p>
            <a:r>
              <a:rPr lang="zh-CN" altLang="en-US" dirty="0" smtClean="0"/>
              <a:t>负载情况</a:t>
            </a:r>
            <a:endParaRPr lang="en-US" altLang="zh-CN" dirty="0" smtClean="0"/>
          </a:p>
          <a:p>
            <a:pPr lvl="1"/>
            <a:r>
              <a:rPr lang="en-US" altLang="zh-CN" dirty="0"/>
              <a:t>2200+</a:t>
            </a:r>
            <a:r>
              <a:rPr lang="zh-CN" altLang="en-US" dirty="0"/>
              <a:t>亿 </a:t>
            </a:r>
            <a:r>
              <a:rPr lang="en-US" altLang="zh-CN" dirty="0"/>
              <a:t>commands/day   5000</a:t>
            </a:r>
            <a:r>
              <a:rPr lang="zh-CN" altLang="en-US" dirty="0"/>
              <a:t>亿</a:t>
            </a:r>
            <a:r>
              <a:rPr lang="en-US" altLang="zh-CN" dirty="0"/>
              <a:t>Read/day   500</a:t>
            </a:r>
            <a:r>
              <a:rPr lang="zh-CN" altLang="en-US" dirty="0"/>
              <a:t>亿</a:t>
            </a:r>
            <a:r>
              <a:rPr lang="en-US" altLang="zh-CN" dirty="0"/>
              <a:t>Write/day</a:t>
            </a:r>
          </a:p>
          <a:p>
            <a:pPr lvl="1"/>
            <a:r>
              <a:rPr lang="en-US" altLang="zh-CN" dirty="0"/>
              <a:t>18TB+ Memory</a:t>
            </a:r>
          </a:p>
          <a:p>
            <a:pPr lvl="1"/>
            <a:r>
              <a:rPr lang="en-US" altLang="zh-CN" dirty="0"/>
              <a:t>500+ Servers in 6 IDC    2000+instances</a:t>
            </a:r>
          </a:p>
          <a:p>
            <a:endParaRPr lang="zh-CN" altLang="en-US" dirty="0"/>
          </a:p>
        </p:txBody>
      </p:sp>
      <p:sp>
        <p:nvSpPr>
          <p:cNvPr id="3" name="标题 2"/>
          <p:cNvSpPr>
            <a:spLocks noGrp="1"/>
          </p:cNvSpPr>
          <p:nvPr>
            <p:ph type="title"/>
          </p:nvPr>
        </p:nvSpPr>
        <p:spPr/>
        <p:txBody>
          <a:bodyPr/>
          <a:lstStyle/>
          <a:p>
            <a:r>
              <a:rPr lang="en-US" altLang="zh-CN" dirty="0" err="1" smtClean="0"/>
              <a:t>Sina</a:t>
            </a:r>
            <a:r>
              <a:rPr lang="zh-CN" altLang="en-US" dirty="0" smtClean="0"/>
              <a:t>微博的使用场景和负载</a:t>
            </a:r>
            <a:endParaRPr lang="zh-CN" altLang="en-US" dirty="0"/>
          </a:p>
        </p:txBody>
      </p:sp>
    </p:spTree>
    <p:extLst>
      <p:ext uri="{BB962C8B-B14F-4D97-AF65-F5344CB8AC3E}">
        <p14:creationId xmlns:p14="http://schemas.microsoft.com/office/powerpoint/2010/main" val="30183471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457200"/>
            <a:ext cx="8229600" cy="914400"/>
          </a:xfrm>
        </p:spPr>
        <p:txBody>
          <a:bodyPr/>
          <a:lstStyle/>
          <a:p>
            <a:r>
              <a:rPr lang="en-US" altLang="zh-CN" sz="4000" dirty="0" err="1" smtClean="0">
                <a:solidFill>
                  <a:srgbClr val="55BC08"/>
                </a:solidFill>
                <a:latin typeface="微软雅黑" panose="020B0503020204020204" pitchFamily="34" charset="-122"/>
                <a:ea typeface="微软雅黑" panose="020B0503020204020204" pitchFamily="34" charset="-122"/>
              </a:rPr>
              <a:t>Sina</a:t>
            </a:r>
            <a:r>
              <a:rPr lang="zh-CN" altLang="en-US" sz="4000" dirty="0" smtClean="0">
                <a:solidFill>
                  <a:srgbClr val="55BC08"/>
                </a:solidFill>
                <a:latin typeface="微软雅黑" panose="020B0503020204020204" pitchFamily="34" charset="-122"/>
                <a:ea typeface="微软雅黑" panose="020B0503020204020204" pitchFamily="34" charset="-122"/>
              </a:rPr>
              <a:t>微博</a:t>
            </a:r>
            <a:r>
              <a:rPr lang="en-US" altLang="zh-CN" sz="4000" dirty="0" err="1" smtClean="0">
                <a:solidFill>
                  <a:srgbClr val="55BC08"/>
                </a:solidFill>
                <a:latin typeface="微软雅黑" panose="020B0503020204020204" pitchFamily="34" charset="-122"/>
                <a:ea typeface="微软雅黑" panose="020B0503020204020204" pitchFamily="34" charset="-122"/>
              </a:rPr>
              <a:t>Redis</a:t>
            </a:r>
            <a:r>
              <a:rPr lang="zh-CN" altLang="en-US" sz="4000" dirty="0" smtClean="0">
                <a:solidFill>
                  <a:srgbClr val="55BC08"/>
                </a:solidFill>
                <a:latin typeface="微软雅黑" panose="020B0503020204020204" pitchFamily="34" charset="-122"/>
                <a:ea typeface="微软雅黑" panose="020B0503020204020204" pitchFamily="34" charset="-122"/>
              </a:rPr>
              <a:t>适用场合架构</a:t>
            </a:r>
            <a:endParaRPr lang="zh-CN" altLang="en-US" sz="4000" dirty="0" smtClean="0"/>
          </a:p>
        </p:txBody>
      </p:sp>
      <p:sp>
        <p:nvSpPr>
          <p:cNvPr id="6147" name="内容占位符 6"/>
          <p:cNvSpPr>
            <a:spLocks noGrp="1"/>
          </p:cNvSpPr>
          <p:nvPr>
            <p:ph idx="1"/>
          </p:nvPr>
        </p:nvSpPr>
        <p:spPr>
          <a:xfrm>
            <a:off x="304800" y="1219200"/>
            <a:ext cx="8534400" cy="1981200"/>
          </a:xfrm>
        </p:spPr>
        <p:txBody>
          <a:bodyPr>
            <a:normAutofit lnSpcReduction="10000"/>
          </a:bodyPr>
          <a:lstStyle/>
          <a:p>
            <a:pPr marL="0" indent="342900" fontAlgn="auto">
              <a:lnSpc>
                <a:spcPct val="150000"/>
              </a:lnSpc>
              <a:spcAft>
                <a:spcPts val="0"/>
              </a:spcAft>
              <a:buClr>
                <a:srgbClr val="3399FF"/>
              </a:buClr>
              <a:buFont typeface="Wingdings 2"/>
              <a:buChar char=""/>
              <a:defRPr/>
            </a:pPr>
            <a:r>
              <a:rPr lang="zh-CN" altLang="en-US" sz="2800" dirty="0" smtClean="0">
                <a:solidFill>
                  <a:schemeClr val="accent4">
                    <a:lumMod val="50000"/>
                    <a:lumOff val="50000"/>
                  </a:schemeClr>
                </a:solidFill>
                <a:latin typeface="微软雅黑" pitchFamily="34" charset="-122"/>
                <a:ea typeface="微软雅黑" pitchFamily="34" charset="-122"/>
              </a:rPr>
              <a:t>在新浪微博</a:t>
            </a:r>
            <a:r>
              <a:rPr lang="en-US" altLang="zh-CN" sz="2800" dirty="0" err="1" smtClean="0">
                <a:solidFill>
                  <a:schemeClr val="accent4">
                    <a:lumMod val="50000"/>
                    <a:lumOff val="50000"/>
                  </a:schemeClr>
                </a:solidFill>
                <a:latin typeface="微软雅黑" pitchFamily="34" charset="-122"/>
                <a:ea typeface="微软雅黑" pitchFamily="34" charset="-122"/>
              </a:rPr>
              <a:t>Redis</a:t>
            </a:r>
            <a:r>
              <a:rPr lang="zh-CN" altLang="en-US" sz="2800" dirty="0" smtClean="0">
                <a:solidFill>
                  <a:schemeClr val="accent4">
                    <a:lumMod val="50000"/>
                    <a:lumOff val="50000"/>
                  </a:schemeClr>
                </a:solidFill>
                <a:latin typeface="微软雅黑" pitchFamily="34" charset="-122"/>
                <a:ea typeface="微软雅黑" pitchFamily="34" charset="-122"/>
              </a:rPr>
              <a:t>的部署场景很多，大概分为如下的</a:t>
            </a:r>
            <a:r>
              <a:rPr lang="en-US" altLang="zh-CN" sz="2800" dirty="0" smtClean="0">
                <a:solidFill>
                  <a:schemeClr val="accent4">
                    <a:lumMod val="50000"/>
                    <a:lumOff val="50000"/>
                  </a:schemeClr>
                </a:solidFill>
                <a:latin typeface="微软雅黑" pitchFamily="34" charset="-122"/>
                <a:ea typeface="微软雅黑" pitchFamily="34" charset="-122"/>
              </a:rPr>
              <a:t>2</a:t>
            </a:r>
            <a:r>
              <a:rPr lang="zh-CN" altLang="en-US" sz="2800" dirty="0" smtClean="0">
                <a:solidFill>
                  <a:schemeClr val="accent4">
                    <a:lumMod val="50000"/>
                    <a:lumOff val="50000"/>
                  </a:schemeClr>
                </a:solidFill>
                <a:latin typeface="微软雅黑" pitchFamily="34" charset="-122"/>
                <a:ea typeface="微软雅黑" pitchFamily="34" charset="-122"/>
              </a:rPr>
              <a:t>种</a:t>
            </a:r>
            <a:r>
              <a:rPr lang="en-US" altLang="zh-CN" sz="2800" dirty="0" smtClean="0">
                <a:solidFill>
                  <a:schemeClr val="accent4">
                    <a:lumMod val="50000"/>
                    <a:lumOff val="50000"/>
                  </a:schemeClr>
                </a:solidFill>
                <a:latin typeface="微软雅黑" pitchFamily="34" charset="-122"/>
                <a:ea typeface="微软雅黑" pitchFamily="34" charset="-122"/>
              </a:rPr>
              <a:t>:</a:t>
            </a:r>
          </a:p>
          <a:p>
            <a:pPr marL="0" indent="342900" fontAlgn="auto">
              <a:lnSpc>
                <a:spcPct val="150000"/>
              </a:lnSpc>
              <a:spcAft>
                <a:spcPts val="0"/>
              </a:spcAft>
              <a:buClr>
                <a:srgbClr val="3399FF"/>
              </a:buClr>
              <a:buFont typeface="Wingdings 2"/>
              <a:buChar char=""/>
              <a:defRPr/>
            </a:pPr>
            <a:r>
              <a:rPr lang="en-US" altLang="zh-CN" sz="2800" dirty="0" smtClean="0">
                <a:solidFill>
                  <a:srgbClr val="F1A50D"/>
                </a:solidFill>
                <a:latin typeface="微软雅黑" pitchFamily="34" charset="-122"/>
                <a:ea typeface="微软雅黑" pitchFamily="34" charset="-122"/>
              </a:rPr>
              <a:t>1.</a:t>
            </a:r>
            <a:r>
              <a:rPr lang="zh-CN" altLang="en-US" sz="2800" dirty="0" smtClean="0">
                <a:solidFill>
                  <a:srgbClr val="F1A50D"/>
                </a:solidFill>
                <a:latin typeface="微软雅黑" pitchFamily="34" charset="-122"/>
                <a:ea typeface="微软雅黑" pitchFamily="34" charset="-122"/>
              </a:rPr>
              <a:t>应用程序直接访问</a:t>
            </a:r>
            <a:r>
              <a:rPr lang="en-US" altLang="zh-CN" sz="2800" dirty="0" err="1" smtClean="0">
                <a:solidFill>
                  <a:srgbClr val="F1A50D"/>
                </a:solidFill>
                <a:latin typeface="微软雅黑" pitchFamily="34" charset="-122"/>
                <a:ea typeface="微软雅黑" pitchFamily="34" charset="-122"/>
              </a:rPr>
              <a:t>Redis</a:t>
            </a:r>
            <a:r>
              <a:rPr lang="en-US" altLang="zh-CN" sz="2800" dirty="0" smtClean="0">
                <a:solidFill>
                  <a:srgbClr val="F1A50D"/>
                </a:solidFill>
                <a:latin typeface="微软雅黑" pitchFamily="34" charset="-122"/>
                <a:ea typeface="微软雅黑" pitchFamily="34" charset="-122"/>
              </a:rPr>
              <a:t> </a:t>
            </a:r>
            <a:r>
              <a:rPr lang="zh-CN" altLang="en-US" sz="2800" dirty="0" smtClean="0">
                <a:solidFill>
                  <a:srgbClr val="F1A50D"/>
                </a:solidFill>
                <a:latin typeface="微软雅黑" pitchFamily="34" charset="-122"/>
                <a:ea typeface="微软雅黑" pitchFamily="34" charset="-122"/>
              </a:rPr>
              <a:t>数据库</a:t>
            </a:r>
          </a:p>
        </p:txBody>
      </p:sp>
      <p:pic>
        <p:nvPicPr>
          <p:cNvPr id="122882" name="Picture 2"/>
          <p:cNvPicPr>
            <a:picLocks noChangeAspect="1" noChangeArrowheads="1"/>
          </p:cNvPicPr>
          <p:nvPr/>
        </p:nvPicPr>
        <p:blipFill>
          <a:blip r:embed="rId3"/>
          <a:srcRect/>
          <a:stretch>
            <a:fillRect/>
          </a:stretch>
        </p:blipFill>
        <p:spPr bwMode="auto">
          <a:xfrm>
            <a:off x="2339975" y="1447800"/>
            <a:ext cx="4235450" cy="4694238"/>
          </a:xfrm>
          <a:prstGeom prst="rect">
            <a:avLst/>
          </a:prstGeom>
          <a:noFill/>
          <a:ln w="9525">
            <a:solidFill>
              <a:schemeClr val="accent4">
                <a:lumMod val="50000"/>
                <a:lumOff val="50000"/>
              </a:schemeClr>
            </a:solidFill>
            <a:miter lim="800000"/>
            <a:headEnd/>
            <a:tailEnd/>
          </a:ln>
          <a:effectLst/>
        </p:spPr>
      </p:pic>
    </p:spTree>
    <p:extLst>
      <p:ext uri="{BB962C8B-B14F-4D97-AF65-F5344CB8AC3E}">
        <p14:creationId xmlns:p14="http://schemas.microsoft.com/office/powerpoint/2010/main" val="3668474801"/>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 calcmode="lin" valueType="num">
                                      <p:cBhvr additive="base">
                                        <p:cTn id="7" dur="1000" fill="hold"/>
                                        <p:tgtEl>
                                          <p:spTgt spid="6147">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61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147">
                                            <p:txEl>
                                              <p:pRg st="1" end="1"/>
                                            </p:txEl>
                                          </p:spTgt>
                                        </p:tgtEl>
                                        <p:attrNameLst>
                                          <p:attrName>style.visibility</p:attrName>
                                        </p:attrNameLst>
                                      </p:cBhvr>
                                      <p:to>
                                        <p:strVal val="visible"/>
                                      </p:to>
                                    </p:set>
                                    <p:anim calcmode="lin" valueType="num">
                                      <p:cBhvr additive="base">
                                        <p:cTn id="13" dur="500" fill="hold"/>
                                        <p:tgtEl>
                                          <p:spTgt spid="614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1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xit" presetSubtype="0" fill="hold" grpId="0" nodeType="clickEffect">
                                  <p:stCondLst>
                                    <p:cond delay="0"/>
                                  </p:stCondLst>
                                  <p:childTnLst>
                                    <p:animEffect transition="out" filter="fade">
                                      <p:cBhvr>
                                        <p:cTn id="18" dur="500"/>
                                        <p:tgtEl>
                                          <p:spTgt spid="6147">
                                            <p:txEl>
                                              <p:pRg st="0" end="0"/>
                                            </p:txEl>
                                          </p:spTgt>
                                        </p:tgtEl>
                                      </p:cBhvr>
                                    </p:animEffect>
                                    <p:set>
                                      <p:cBhvr>
                                        <p:cTn id="19" dur="1" fill="hold">
                                          <p:stCondLst>
                                            <p:cond delay="499"/>
                                          </p:stCondLst>
                                        </p:cTn>
                                        <p:tgtEl>
                                          <p:spTgt spid="6147">
                                            <p:txEl>
                                              <p:pRg st="0" end="0"/>
                                            </p:txEl>
                                          </p:spTgt>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6147">
                                            <p:txEl>
                                              <p:pRg st="1" end="1"/>
                                            </p:txEl>
                                          </p:spTgt>
                                        </p:tgtEl>
                                      </p:cBhvr>
                                    </p:animEffect>
                                    <p:set>
                                      <p:cBhvr>
                                        <p:cTn id="22" dur="1" fill="hold">
                                          <p:stCondLst>
                                            <p:cond delay="499"/>
                                          </p:stCondLst>
                                        </p:cTn>
                                        <p:tgtEl>
                                          <p:spTgt spid="6147">
                                            <p:txEl>
                                              <p:pRg st="1" end="1"/>
                                            </p:txEl>
                                          </p:spTgt>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22882"/>
                                        </p:tgtEl>
                                        <p:attrNameLst>
                                          <p:attrName>style.visibility</p:attrName>
                                        </p:attrNameLst>
                                      </p:cBhvr>
                                      <p:to>
                                        <p:strVal val="visible"/>
                                      </p:to>
                                    </p:set>
                                    <p:animEffect transition="in" filter="blinds(horizontal)">
                                      <p:cBhvr>
                                        <p:cTn id="27" dur="500"/>
                                        <p:tgtEl>
                                          <p:spTgt spid="1228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457200"/>
            <a:ext cx="8229600" cy="914400"/>
          </a:xfrm>
        </p:spPr>
        <p:txBody>
          <a:bodyPr/>
          <a:lstStyle/>
          <a:p>
            <a:r>
              <a:rPr lang="en-US" altLang="zh-CN" sz="4000" dirty="0" err="1">
                <a:solidFill>
                  <a:srgbClr val="55BC08"/>
                </a:solidFill>
                <a:latin typeface="微软雅黑" panose="020B0503020204020204" pitchFamily="34" charset="-122"/>
                <a:ea typeface="微软雅黑" panose="020B0503020204020204" pitchFamily="34" charset="-122"/>
              </a:rPr>
              <a:t>Sina</a:t>
            </a:r>
            <a:r>
              <a:rPr lang="zh-CN" altLang="en-US" sz="4000" dirty="0">
                <a:solidFill>
                  <a:srgbClr val="55BC08"/>
                </a:solidFill>
                <a:latin typeface="微软雅黑" panose="020B0503020204020204" pitchFamily="34" charset="-122"/>
                <a:ea typeface="微软雅黑" panose="020B0503020204020204" pitchFamily="34" charset="-122"/>
              </a:rPr>
              <a:t>微博</a:t>
            </a:r>
            <a:r>
              <a:rPr lang="en-US" altLang="zh-CN" sz="4000" dirty="0" err="1" smtClean="0">
                <a:solidFill>
                  <a:srgbClr val="55BC08"/>
                </a:solidFill>
                <a:latin typeface="微软雅黑" panose="020B0503020204020204" pitchFamily="34" charset="-122"/>
                <a:ea typeface="微软雅黑" panose="020B0503020204020204" pitchFamily="34" charset="-122"/>
              </a:rPr>
              <a:t>Redis</a:t>
            </a:r>
            <a:r>
              <a:rPr lang="zh-CN" altLang="en-US" sz="4000" dirty="0" smtClean="0">
                <a:solidFill>
                  <a:srgbClr val="55BC08"/>
                </a:solidFill>
                <a:latin typeface="微软雅黑" panose="020B0503020204020204" pitchFamily="34" charset="-122"/>
                <a:ea typeface="微软雅黑" panose="020B0503020204020204" pitchFamily="34" charset="-122"/>
              </a:rPr>
              <a:t>适用场合架构</a:t>
            </a:r>
            <a:endParaRPr lang="zh-CN" altLang="en-US" sz="4000" dirty="0" smtClean="0"/>
          </a:p>
        </p:txBody>
      </p:sp>
      <p:sp>
        <p:nvSpPr>
          <p:cNvPr id="6147" name="内容占位符 6"/>
          <p:cNvSpPr>
            <a:spLocks noGrp="1"/>
          </p:cNvSpPr>
          <p:nvPr>
            <p:ph idx="1"/>
          </p:nvPr>
        </p:nvSpPr>
        <p:spPr>
          <a:xfrm>
            <a:off x="304800" y="1219200"/>
            <a:ext cx="8534400" cy="1981200"/>
          </a:xfrm>
        </p:spPr>
        <p:txBody>
          <a:bodyPr/>
          <a:lstStyle/>
          <a:p>
            <a:pPr marL="0" indent="342900">
              <a:lnSpc>
                <a:spcPct val="150000"/>
              </a:lnSpc>
              <a:buClr>
                <a:srgbClr val="3399FF"/>
              </a:buClr>
            </a:pPr>
            <a:r>
              <a:rPr lang="en-US" altLang="zh-CN" sz="2800" smtClean="0">
                <a:solidFill>
                  <a:srgbClr val="F1A50D"/>
                </a:solidFill>
                <a:latin typeface="微软雅黑" panose="020B0503020204020204" pitchFamily="34" charset="-122"/>
                <a:ea typeface="微软雅黑" panose="020B0503020204020204" pitchFamily="34" charset="-122"/>
              </a:rPr>
              <a:t>2.</a:t>
            </a:r>
            <a:r>
              <a:rPr lang="zh-CN" altLang="en-US" sz="2800" smtClean="0">
                <a:solidFill>
                  <a:srgbClr val="F1A50D"/>
                </a:solidFill>
                <a:latin typeface="微软雅黑" panose="020B0503020204020204" pitchFamily="34" charset="-122"/>
                <a:ea typeface="微软雅黑" panose="020B0503020204020204" pitchFamily="34" charset="-122"/>
              </a:rPr>
              <a:t>应用程序直接访问</a:t>
            </a:r>
            <a:r>
              <a:rPr lang="en-US" altLang="zh-CN" sz="2800" smtClean="0">
                <a:solidFill>
                  <a:srgbClr val="F1A50D"/>
                </a:solidFill>
                <a:latin typeface="微软雅黑" panose="020B0503020204020204" pitchFamily="34" charset="-122"/>
                <a:ea typeface="微软雅黑" panose="020B0503020204020204" pitchFamily="34" charset="-122"/>
              </a:rPr>
              <a:t>Redis</a:t>
            </a:r>
            <a:r>
              <a:rPr lang="zh-CN" altLang="en-US" sz="2800" smtClean="0">
                <a:solidFill>
                  <a:srgbClr val="F1A50D"/>
                </a:solidFill>
                <a:latin typeface="微软雅黑" panose="020B0503020204020204" pitchFamily="34" charset="-122"/>
                <a:ea typeface="微软雅黑" panose="020B0503020204020204" pitchFamily="34" charset="-122"/>
              </a:rPr>
              <a:t>，只有当</a:t>
            </a:r>
            <a:r>
              <a:rPr lang="en-US" altLang="zh-CN" sz="2800" smtClean="0">
                <a:solidFill>
                  <a:srgbClr val="F1A50D"/>
                </a:solidFill>
                <a:latin typeface="微软雅黑" panose="020B0503020204020204" pitchFamily="34" charset="-122"/>
                <a:ea typeface="微软雅黑" panose="020B0503020204020204" pitchFamily="34" charset="-122"/>
              </a:rPr>
              <a:t>Redis </a:t>
            </a:r>
            <a:r>
              <a:rPr lang="zh-CN" altLang="en-US" sz="2800" smtClean="0">
                <a:solidFill>
                  <a:srgbClr val="F1A50D"/>
                </a:solidFill>
                <a:latin typeface="微软雅黑" panose="020B0503020204020204" pitchFamily="34" charset="-122"/>
                <a:ea typeface="微软雅黑" panose="020B0503020204020204" pitchFamily="34" charset="-122"/>
              </a:rPr>
              <a:t>访问失败时才访问</a:t>
            </a:r>
            <a:r>
              <a:rPr lang="en-US" altLang="zh-CN" sz="2800" smtClean="0">
                <a:solidFill>
                  <a:srgbClr val="F1A50D"/>
                </a:solidFill>
                <a:latin typeface="微软雅黑" panose="020B0503020204020204" pitchFamily="34" charset="-122"/>
                <a:ea typeface="微软雅黑" panose="020B0503020204020204" pitchFamily="34" charset="-122"/>
              </a:rPr>
              <a:t>MySQL</a:t>
            </a:r>
            <a:endParaRPr lang="zh-CN" altLang="en-US" sz="2800" smtClean="0">
              <a:solidFill>
                <a:srgbClr val="F1A50D"/>
              </a:solidFill>
              <a:latin typeface="微软雅黑" panose="020B0503020204020204" pitchFamily="34" charset="-122"/>
              <a:ea typeface="微软雅黑" panose="020B0503020204020204" pitchFamily="34" charset="-122"/>
            </a:endParaRPr>
          </a:p>
        </p:txBody>
      </p:sp>
      <p:pic>
        <p:nvPicPr>
          <p:cNvPr id="123906" name="Picture 2"/>
          <p:cNvPicPr>
            <a:picLocks noChangeAspect="1" noChangeArrowheads="1"/>
          </p:cNvPicPr>
          <p:nvPr/>
        </p:nvPicPr>
        <p:blipFill>
          <a:blip r:embed="rId3"/>
          <a:srcRect/>
          <a:stretch>
            <a:fillRect/>
          </a:stretch>
        </p:blipFill>
        <p:spPr bwMode="auto">
          <a:xfrm>
            <a:off x="381000" y="1362075"/>
            <a:ext cx="8458200" cy="4760913"/>
          </a:xfrm>
          <a:prstGeom prst="rect">
            <a:avLst/>
          </a:prstGeom>
          <a:noFill/>
          <a:ln w="9525">
            <a:solidFill>
              <a:schemeClr val="accent4">
                <a:lumMod val="50000"/>
                <a:lumOff val="50000"/>
              </a:schemeClr>
            </a:solidFill>
            <a:miter lim="800000"/>
            <a:headEnd/>
            <a:tailEnd/>
          </a:ln>
          <a:effectLst/>
        </p:spPr>
      </p:pic>
    </p:spTree>
    <p:extLst>
      <p:ext uri="{BB962C8B-B14F-4D97-AF65-F5344CB8AC3E}">
        <p14:creationId xmlns:p14="http://schemas.microsoft.com/office/powerpoint/2010/main" val="2562443607"/>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 calcmode="lin" valueType="num">
                                      <p:cBhvr additive="base">
                                        <p:cTn id="7" dur="500" fill="hold"/>
                                        <p:tgtEl>
                                          <p:spTgt spid="61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0" presetClass="exit" presetSubtype="0" fill="hold" grpId="0" nodeType="clickEffect">
                                  <p:stCondLst>
                                    <p:cond delay="0"/>
                                  </p:stCondLst>
                                  <p:childTnLst>
                                    <p:animEffect transition="out" filter="fade">
                                      <p:cBhvr>
                                        <p:cTn id="12" dur="500"/>
                                        <p:tgtEl>
                                          <p:spTgt spid="6147">
                                            <p:txEl>
                                              <p:pRg st="0" end="0"/>
                                            </p:txEl>
                                          </p:spTgt>
                                        </p:tgtEl>
                                      </p:cBhvr>
                                    </p:animEffect>
                                    <p:set>
                                      <p:cBhvr>
                                        <p:cTn id="13" dur="1" fill="hold">
                                          <p:stCondLst>
                                            <p:cond delay="499"/>
                                          </p:stCondLst>
                                        </p:cTn>
                                        <p:tgtEl>
                                          <p:spTgt spid="6147">
                                            <p:txEl>
                                              <p:pRg st="0" end="0"/>
                                            </p:txEl>
                                          </p:spTgt>
                                        </p:tgtEl>
                                        <p:attrNameLst>
                                          <p:attrName>style.visibility</p:attrName>
                                        </p:attrNameLst>
                                      </p:cBhvr>
                                      <p:to>
                                        <p:strVal val="hidden"/>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8" presetClass="entr" presetSubtype="16" fill="hold" nodeType="clickEffect">
                                  <p:stCondLst>
                                    <p:cond delay="0"/>
                                  </p:stCondLst>
                                  <p:childTnLst>
                                    <p:set>
                                      <p:cBhvr>
                                        <p:cTn id="17" dur="1" fill="hold">
                                          <p:stCondLst>
                                            <p:cond delay="0"/>
                                          </p:stCondLst>
                                        </p:cTn>
                                        <p:tgtEl>
                                          <p:spTgt spid="123906"/>
                                        </p:tgtEl>
                                        <p:attrNameLst>
                                          <p:attrName>style.visibility</p:attrName>
                                        </p:attrNameLst>
                                      </p:cBhvr>
                                      <p:to>
                                        <p:strVal val="visible"/>
                                      </p:to>
                                    </p:set>
                                    <p:animEffect transition="in" filter="diamond(in)">
                                      <p:cBhvr>
                                        <p:cTn id="18" dur="2000"/>
                                        <p:tgtEl>
                                          <p:spTgt spid="1239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pPr marL="420624" indent="-384048">
              <a:lnSpc>
                <a:spcPct val="150000"/>
              </a:lnSpc>
              <a:buClr>
                <a:srgbClr val="FF3300"/>
              </a:buClr>
              <a:buFont typeface="Wingdings 2"/>
              <a:buChar char=""/>
              <a:defRPr/>
            </a:pPr>
            <a:r>
              <a:rPr lang="en-US" altLang="zh-CN" sz="2400" dirty="0">
                <a:solidFill>
                  <a:schemeClr val="accent4">
                    <a:lumMod val="50000"/>
                    <a:lumOff val="50000"/>
                  </a:schemeClr>
                </a:solidFill>
                <a:latin typeface="微软雅黑" pitchFamily="34" charset="-122"/>
                <a:ea typeface="微软雅黑" pitchFamily="34" charset="-122"/>
              </a:rPr>
              <a:t>1.</a:t>
            </a:r>
            <a:r>
              <a:rPr lang="zh-CN" altLang="en-US" sz="2400" dirty="0">
                <a:solidFill>
                  <a:schemeClr val="accent4">
                    <a:lumMod val="50000"/>
                    <a:lumOff val="50000"/>
                  </a:schemeClr>
                </a:solidFill>
                <a:latin typeface="微软雅黑" pitchFamily="34" charset="-122"/>
                <a:ea typeface="微软雅黑" pitchFamily="34" charset="-122"/>
              </a:rPr>
              <a:t>取最新</a:t>
            </a:r>
            <a:r>
              <a:rPr lang="en-US" altLang="zh-CN" sz="2400" dirty="0">
                <a:solidFill>
                  <a:schemeClr val="accent4">
                    <a:lumMod val="50000"/>
                    <a:lumOff val="50000"/>
                  </a:schemeClr>
                </a:solidFill>
                <a:latin typeface="微软雅黑" pitchFamily="34" charset="-122"/>
                <a:ea typeface="微软雅黑" pitchFamily="34" charset="-122"/>
              </a:rPr>
              <a:t>N</a:t>
            </a:r>
            <a:r>
              <a:rPr lang="zh-CN" altLang="en-US" sz="2400" dirty="0">
                <a:solidFill>
                  <a:schemeClr val="accent4">
                    <a:lumMod val="50000"/>
                    <a:lumOff val="50000"/>
                  </a:schemeClr>
                </a:solidFill>
                <a:latin typeface="微软雅黑" pitchFamily="34" charset="-122"/>
                <a:ea typeface="微软雅黑" pitchFamily="34" charset="-122"/>
              </a:rPr>
              <a:t>个数据的操作</a:t>
            </a:r>
          </a:p>
          <a:p>
            <a:pPr marL="420624" indent="-384048">
              <a:lnSpc>
                <a:spcPct val="150000"/>
              </a:lnSpc>
              <a:buClr>
                <a:srgbClr val="FF3300"/>
              </a:buClr>
              <a:buFont typeface="Wingdings 2"/>
              <a:buChar char=""/>
              <a:defRPr/>
            </a:pPr>
            <a:r>
              <a:rPr lang="en-US" altLang="zh-CN" sz="2400" dirty="0">
                <a:solidFill>
                  <a:schemeClr val="accent4">
                    <a:lumMod val="50000"/>
                    <a:lumOff val="50000"/>
                  </a:schemeClr>
                </a:solidFill>
                <a:latin typeface="微软雅黑" pitchFamily="34" charset="-122"/>
                <a:ea typeface="微软雅黑" pitchFamily="34" charset="-122"/>
              </a:rPr>
              <a:t>2.</a:t>
            </a:r>
            <a:r>
              <a:rPr lang="zh-CN" altLang="en-US" sz="2400" dirty="0">
                <a:solidFill>
                  <a:schemeClr val="accent4">
                    <a:lumMod val="50000"/>
                    <a:lumOff val="50000"/>
                  </a:schemeClr>
                </a:solidFill>
                <a:latin typeface="微软雅黑" pitchFamily="34" charset="-122"/>
                <a:ea typeface="微软雅黑" pitchFamily="34" charset="-122"/>
              </a:rPr>
              <a:t>排行榜应用，取</a:t>
            </a:r>
            <a:r>
              <a:rPr lang="en-US" altLang="zh-CN" sz="2400" dirty="0">
                <a:solidFill>
                  <a:schemeClr val="accent4">
                    <a:lumMod val="50000"/>
                    <a:lumOff val="50000"/>
                  </a:schemeClr>
                </a:solidFill>
                <a:latin typeface="微软雅黑" pitchFamily="34" charset="-122"/>
                <a:ea typeface="微软雅黑" pitchFamily="34" charset="-122"/>
              </a:rPr>
              <a:t>TOP N </a:t>
            </a:r>
            <a:r>
              <a:rPr lang="zh-CN" altLang="en-US" sz="2400" dirty="0">
                <a:solidFill>
                  <a:schemeClr val="accent4">
                    <a:lumMod val="50000"/>
                    <a:lumOff val="50000"/>
                  </a:schemeClr>
                </a:solidFill>
                <a:latin typeface="微软雅黑" pitchFamily="34" charset="-122"/>
                <a:ea typeface="微软雅黑" pitchFamily="34" charset="-122"/>
              </a:rPr>
              <a:t>操作</a:t>
            </a:r>
            <a:endParaRPr lang="en-US" altLang="zh-CN" sz="2400" dirty="0">
              <a:solidFill>
                <a:schemeClr val="accent4">
                  <a:lumMod val="50000"/>
                  <a:lumOff val="50000"/>
                </a:schemeClr>
              </a:solidFill>
              <a:latin typeface="微软雅黑" pitchFamily="34" charset="-122"/>
              <a:ea typeface="微软雅黑" pitchFamily="34" charset="-122"/>
            </a:endParaRPr>
          </a:p>
          <a:p>
            <a:pPr marL="420624" indent="-384048">
              <a:lnSpc>
                <a:spcPct val="150000"/>
              </a:lnSpc>
              <a:buClr>
                <a:srgbClr val="FF3300"/>
              </a:buClr>
              <a:buFont typeface="Wingdings 2"/>
              <a:buChar char=""/>
              <a:defRPr/>
            </a:pPr>
            <a:r>
              <a:rPr lang="en-US" altLang="zh-CN" sz="2400" dirty="0">
                <a:solidFill>
                  <a:schemeClr val="accent4">
                    <a:lumMod val="50000"/>
                    <a:lumOff val="50000"/>
                  </a:schemeClr>
                </a:solidFill>
                <a:latin typeface="微软雅黑" pitchFamily="34" charset="-122"/>
                <a:ea typeface="微软雅黑" pitchFamily="34" charset="-122"/>
              </a:rPr>
              <a:t>3.</a:t>
            </a:r>
            <a:r>
              <a:rPr lang="zh-CN" altLang="en-US" sz="2400" dirty="0">
                <a:solidFill>
                  <a:schemeClr val="accent4">
                    <a:lumMod val="50000"/>
                    <a:lumOff val="50000"/>
                  </a:schemeClr>
                </a:solidFill>
                <a:latin typeface="微软雅黑" pitchFamily="34" charset="-122"/>
                <a:ea typeface="微软雅黑" pitchFamily="34" charset="-122"/>
              </a:rPr>
              <a:t>需要精确设定过期时间的应用</a:t>
            </a:r>
            <a:endParaRPr lang="en-US" altLang="zh-CN" sz="2400" dirty="0">
              <a:solidFill>
                <a:schemeClr val="accent4">
                  <a:lumMod val="50000"/>
                  <a:lumOff val="50000"/>
                </a:schemeClr>
              </a:solidFill>
              <a:latin typeface="微软雅黑" pitchFamily="34" charset="-122"/>
              <a:ea typeface="微软雅黑" pitchFamily="34" charset="-122"/>
            </a:endParaRPr>
          </a:p>
          <a:p>
            <a:pPr marL="420624" indent="-384048">
              <a:lnSpc>
                <a:spcPct val="150000"/>
              </a:lnSpc>
              <a:buClr>
                <a:srgbClr val="FF3300"/>
              </a:buClr>
              <a:buFont typeface="Wingdings 2"/>
              <a:buChar char=""/>
              <a:defRPr/>
            </a:pPr>
            <a:r>
              <a:rPr lang="en-US" altLang="zh-CN" sz="2400" dirty="0">
                <a:solidFill>
                  <a:schemeClr val="accent4">
                    <a:lumMod val="50000"/>
                    <a:lumOff val="50000"/>
                  </a:schemeClr>
                </a:solidFill>
                <a:latin typeface="微软雅黑" pitchFamily="34" charset="-122"/>
                <a:ea typeface="微软雅黑" pitchFamily="34" charset="-122"/>
              </a:rPr>
              <a:t>4.</a:t>
            </a:r>
            <a:r>
              <a:rPr lang="zh-CN" altLang="en-US" sz="2400" dirty="0">
                <a:solidFill>
                  <a:schemeClr val="accent4">
                    <a:lumMod val="50000"/>
                    <a:lumOff val="50000"/>
                  </a:schemeClr>
                </a:solidFill>
                <a:latin typeface="微软雅黑" pitchFamily="34" charset="-122"/>
                <a:ea typeface="微软雅黑" pitchFamily="34" charset="-122"/>
              </a:rPr>
              <a:t>计数器应用</a:t>
            </a:r>
            <a:endParaRPr lang="en-US" altLang="zh-CN" sz="2400" dirty="0">
              <a:solidFill>
                <a:schemeClr val="accent4">
                  <a:lumMod val="50000"/>
                  <a:lumOff val="50000"/>
                </a:schemeClr>
              </a:solidFill>
              <a:latin typeface="微软雅黑" pitchFamily="34" charset="-122"/>
              <a:ea typeface="微软雅黑" pitchFamily="34" charset="-122"/>
            </a:endParaRPr>
          </a:p>
          <a:p>
            <a:pPr marL="420624" indent="-384048">
              <a:lnSpc>
                <a:spcPct val="150000"/>
              </a:lnSpc>
              <a:buClr>
                <a:srgbClr val="FF3300"/>
              </a:buClr>
              <a:buFont typeface="Wingdings 2"/>
              <a:buChar char=""/>
              <a:defRPr/>
            </a:pPr>
            <a:r>
              <a:rPr lang="en-US" altLang="zh-CN" sz="2400" dirty="0">
                <a:solidFill>
                  <a:schemeClr val="accent4">
                    <a:lumMod val="50000"/>
                    <a:lumOff val="50000"/>
                  </a:schemeClr>
                </a:solidFill>
                <a:latin typeface="微软雅黑" pitchFamily="34" charset="-122"/>
                <a:ea typeface="微软雅黑" pitchFamily="34" charset="-122"/>
              </a:rPr>
              <a:t>5.Uniq</a:t>
            </a:r>
            <a:r>
              <a:rPr lang="zh-CN" altLang="en-US" sz="2400" dirty="0">
                <a:solidFill>
                  <a:schemeClr val="accent4">
                    <a:lumMod val="50000"/>
                    <a:lumOff val="50000"/>
                  </a:schemeClr>
                </a:solidFill>
                <a:latin typeface="微软雅黑" pitchFamily="34" charset="-122"/>
                <a:ea typeface="微软雅黑" pitchFamily="34" charset="-122"/>
              </a:rPr>
              <a:t>操作，获取某段时间所有数据排重值</a:t>
            </a:r>
            <a:endParaRPr lang="en-US" altLang="zh-CN" sz="2400" dirty="0">
              <a:solidFill>
                <a:schemeClr val="accent4">
                  <a:lumMod val="50000"/>
                  <a:lumOff val="50000"/>
                </a:schemeClr>
              </a:solidFill>
              <a:latin typeface="微软雅黑" pitchFamily="34" charset="-122"/>
              <a:ea typeface="微软雅黑" pitchFamily="34" charset="-122"/>
            </a:endParaRPr>
          </a:p>
          <a:p>
            <a:pPr marL="420624" indent="-384048">
              <a:lnSpc>
                <a:spcPct val="150000"/>
              </a:lnSpc>
              <a:buClr>
                <a:srgbClr val="FF3300"/>
              </a:buClr>
              <a:buFont typeface="Wingdings 2"/>
              <a:buChar char=""/>
              <a:defRPr/>
            </a:pPr>
            <a:r>
              <a:rPr lang="en-US" altLang="zh-CN" sz="2400" dirty="0">
                <a:solidFill>
                  <a:schemeClr val="accent4">
                    <a:lumMod val="50000"/>
                    <a:lumOff val="50000"/>
                  </a:schemeClr>
                </a:solidFill>
                <a:latin typeface="微软雅黑" pitchFamily="34" charset="-122"/>
                <a:ea typeface="微软雅黑" pitchFamily="34" charset="-122"/>
              </a:rPr>
              <a:t>6.</a:t>
            </a:r>
            <a:r>
              <a:rPr lang="zh-CN" altLang="en-US" sz="2400" dirty="0">
                <a:solidFill>
                  <a:schemeClr val="accent4">
                    <a:lumMod val="50000"/>
                    <a:lumOff val="50000"/>
                  </a:schemeClr>
                </a:solidFill>
                <a:latin typeface="微软雅黑" pitchFamily="34" charset="-122"/>
                <a:ea typeface="微软雅黑" pitchFamily="34" charset="-122"/>
              </a:rPr>
              <a:t>实时系统，反垃圾系统</a:t>
            </a:r>
          </a:p>
          <a:p>
            <a:pPr marL="420624" indent="-384048">
              <a:lnSpc>
                <a:spcPct val="150000"/>
              </a:lnSpc>
              <a:buClr>
                <a:srgbClr val="FF3300"/>
              </a:buClr>
              <a:buFont typeface="Wingdings 2"/>
              <a:buChar char=""/>
              <a:defRPr/>
            </a:pPr>
            <a:r>
              <a:rPr lang="en-US" altLang="zh-CN" sz="2400" dirty="0">
                <a:solidFill>
                  <a:schemeClr val="accent4">
                    <a:lumMod val="50000"/>
                    <a:lumOff val="50000"/>
                  </a:schemeClr>
                </a:solidFill>
                <a:latin typeface="微软雅黑" pitchFamily="34" charset="-122"/>
                <a:ea typeface="微软雅黑" pitchFamily="34" charset="-122"/>
              </a:rPr>
              <a:t>7.Pub/Sub</a:t>
            </a:r>
            <a:r>
              <a:rPr lang="zh-CN" altLang="en-US" sz="2400" dirty="0">
                <a:solidFill>
                  <a:schemeClr val="accent4">
                    <a:lumMod val="50000"/>
                    <a:lumOff val="50000"/>
                  </a:schemeClr>
                </a:solidFill>
                <a:latin typeface="微软雅黑" pitchFamily="34" charset="-122"/>
                <a:ea typeface="微软雅黑" pitchFamily="34" charset="-122"/>
              </a:rPr>
              <a:t>构建实时消息系统</a:t>
            </a:r>
            <a:endParaRPr lang="en-US" altLang="zh-CN" sz="2400" dirty="0">
              <a:solidFill>
                <a:schemeClr val="accent4">
                  <a:lumMod val="50000"/>
                  <a:lumOff val="50000"/>
                </a:schemeClr>
              </a:solidFill>
              <a:latin typeface="微软雅黑" pitchFamily="34" charset="-122"/>
              <a:ea typeface="微软雅黑" pitchFamily="34" charset="-122"/>
            </a:endParaRPr>
          </a:p>
          <a:p>
            <a:pPr marL="420624" indent="-384048">
              <a:lnSpc>
                <a:spcPct val="150000"/>
              </a:lnSpc>
              <a:buClr>
                <a:srgbClr val="FF3300"/>
              </a:buClr>
              <a:buFont typeface="Wingdings 2"/>
              <a:buChar char=""/>
              <a:defRPr/>
            </a:pPr>
            <a:r>
              <a:rPr lang="en-US" altLang="zh-CN" sz="2400" dirty="0">
                <a:solidFill>
                  <a:schemeClr val="accent4">
                    <a:lumMod val="50000"/>
                    <a:lumOff val="50000"/>
                  </a:schemeClr>
                </a:solidFill>
                <a:latin typeface="微软雅黑" pitchFamily="34" charset="-122"/>
                <a:ea typeface="微软雅黑" pitchFamily="34" charset="-122"/>
              </a:rPr>
              <a:t>8.</a:t>
            </a:r>
            <a:r>
              <a:rPr lang="zh-CN" altLang="en-US" sz="2400" dirty="0">
                <a:solidFill>
                  <a:schemeClr val="accent4">
                    <a:lumMod val="50000"/>
                    <a:lumOff val="50000"/>
                  </a:schemeClr>
                </a:solidFill>
                <a:latin typeface="微软雅黑" pitchFamily="34" charset="-122"/>
                <a:ea typeface="微软雅黑" pitchFamily="34" charset="-122"/>
              </a:rPr>
              <a:t>构建队列系统</a:t>
            </a:r>
            <a:endParaRPr lang="en-US" altLang="zh-CN" sz="2400" dirty="0">
              <a:solidFill>
                <a:schemeClr val="accent4">
                  <a:lumMod val="50000"/>
                  <a:lumOff val="50000"/>
                </a:schemeClr>
              </a:solidFill>
              <a:latin typeface="微软雅黑" pitchFamily="34" charset="-122"/>
              <a:ea typeface="微软雅黑" pitchFamily="34" charset="-122"/>
            </a:endParaRPr>
          </a:p>
          <a:p>
            <a:pPr marL="420624" indent="-384048">
              <a:lnSpc>
                <a:spcPct val="150000"/>
              </a:lnSpc>
              <a:buClr>
                <a:srgbClr val="FF3300"/>
              </a:buClr>
              <a:buFont typeface="Wingdings 2"/>
              <a:buChar char=""/>
              <a:defRPr/>
            </a:pPr>
            <a:r>
              <a:rPr lang="en-US" altLang="zh-CN" sz="2400" dirty="0">
                <a:solidFill>
                  <a:schemeClr val="accent4">
                    <a:lumMod val="50000"/>
                    <a:lumOff val="50000"/>
                  </a:schemeClr>
                </a:solidFill>
                <a:latin typeface="微软雅黑" pitchFamily="34" charset="-122"/>
                <a:ea typeface="微软雅黑" pitchFamily="34" charset="-122"/>
              </a:rPr>
              <a:t>9.</a:t>
            </a:r>
            <a:r>
              <a:rPr lang="zh-CN" altLang="en-US" sz="2400" dirty="0">
                <a:solidFill>
                  <a:schemeClr val="accent4">
                    <a:lumMod val="50000"/>
                    <a:lumOff val="50000"/>
                  </a:schemeClr>
                </a:solidFill>
                <a:latin typeface="微软雅黑" pitchFamily="34" charset="-122"/>
                <a:ea typeface="微软雅黑" pitchFamily="34" charset="-122"/>
              </a:rPr>
              <a:t>缓存</a:t>
            </a:r>
            <a:endParaRPr lang="en-US" altLang="zh-CN" sz="2400" dirty="0">
              <a:solidFill>
                <a:schemeClr val="accent4">
                  <a:lumMod val="50000"/>
                  <a:lumOff val="50000"/>
                </a:schemeClr>
              </a:solidFill>
              <a:latin typeface="微软雅黑" pitchFamily="34" charset="-122"/>
              <a:ea typeface="微软雅黑" pitchFamily="34" charset="-122"/>
            </a:endParaRPr>
          </a:p>
          <a:p>
            <a:endParaRPr lang="zh-CN" altLang="en-US" dirty="0"/>
          </a:p>
        </p:txBody>
      </p:sp>
      <p:sp>
        <p:nvSpPr>
          <p:cNvPr id="3" name="标题 2"/>
          <p:cNvSpPr>
            <a:spLocks noGrp="1"/>
          </p:cNvSpPr>
          <p:nvPr>
            <p:ph type="title"/>
          </p:nvPr>
        </p:nvSpPr>
        <p:spPr/>
        <p:txBody>
          <a:bodyPr/>
          <a:lstStyle/>
          <a:p>
            <a:r>
              <a:rPr lang="en-US" altLang="zh-CN" dirty="0" err="1" smtClean="0"/>
              <a:t>Redis</a:t>
            </a:r>
            <a:r>
              <a:rPr lang="zh-CN" altLang="en-US" dirty="0" smtClean="0"/>
              <a:t>适用场景</a:t>
            </a:r>
            <a:endParaRPr lang="zh-CN" altLang="en-US" dirty="0"/>
          </a:p>
        </p:txBody>
      </p:sp>
    </p:spTree>
    <p:extLst>
      <p:ext uri="{BB962C8B-B14F-4D97-AF65-F5344CB8AC3E}">
        <p14:creationId xmlns:p14="http://schemas.microsoft.com/office/powerpoint/2010/main" val="7104775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有利益，才有刷的动力；刷的方法才会层出不穷</a:t>
            </a:r>
            <a:r>
              <a:rPr lang="zh-CN" altLang="en-US" dirty="0" smtClean="0"/>
              <a:t>。</a:t>
            </a:r>
            <a:endParaRPr lang="en-US" altLang="zh-CN" dirty="0" smtClean="0"/>
          </a:p>
          <a:p>
            <a:endParaRPr lang="en-US" altLang="zh-CN" dirty="0"/>
          </a:p>
          <a:p>
            <a:endParaRPr lang="en-US" altLang="zh-CN" dirty="0" smtClean="0"/>
          </a:p>
          <a:p>
            <a:r>
              <a:rPr lang="zh-CN" altLang="en-US" dirty="0" smtClean="0"/>
              <a:t>解决办法（网上讨论）：</a:t>
            </a:r>
            <a:endParaRPr lang="en-US" altLang="zh-CN" dirty="0" smtClean="0"/>
          </a:p>
          <a:p>
            <a:pPr lvl="1"/>
            <a:r>
              <a:rPr lang="zh-CN" altLang="en-US" dirty="0"/>
              <a:t>验证</a:t>
            </a:r>
            <a:r>
              <a:rPr lang="zh-CN" altLang="en-US" dirty="0" smtClean="0"/>
              <a:t>码（中文、答题方式）</a:t>
            </a:r>
            <a:endParaRPr lang="en-US" altLang="zh-CN" dirty="0" smtClean="0"/>
          </a:p>
          <a:p>
            <a:pPr lvl="1"/>
            <a:r>
              <a:rPr lang="en-US" altLang="zh-CN" dirty="0" smtClean="0"/>
              <a:t>IP</a:t>
            </a:r>
            <a:r>
              <a:rPr lang="zh-CN" altLang="en-US" dirty="0" smtClean="0"/>
              <a:t>限制（禁止国外</a:t>
            </a:r>
            <a:r>
              <a:rPr lang="en-US" altLang="zh-CN" dirty="0" smtClean="0"/>
              <a:t>IP</a:t>
            </a:r>
            <a:r>
              <a:rPr lang="zh-CN" altLang="en-US" dirty="0" smtClean="0"/>
              <a:t>、一个小时一个</a:t>
            </a:r>
            <a:r>
              <a:rPr lang="en-US" altLang="zh-CN" dirty="0" smtClean="0"/>
              <a:t>IP</a:t>
            </a:r>
            <a:r>
              <a:rPr lang="zh-CN" altLang="en-US" dirty="0" smtClean="0"/>
              <a:t>放量限制）</a:t>
            </a:r>
            <a:endParaRPr lang="en-US" altLang="zh-CN" dirty="0" smtClean="0"/>
          </a:p>
          <a:p>
            <a:pPr lvl="1"/>
            <a:r>
              <a:rPr lang="zh-CN" altLang="en-US" dirty="0" smtClean="0"/>
              <a:t>身份证、手机号码</a:t>
            </a:r>
            <a:endParaRPr lang="en-US" altLang="zh-CN" dirty="0" smtClean="0"/>
          </a:p>
          <a:p>
            <a:pPr lvl="1"/>
            <a:r>
              <a:rPr lang="zh-CN" altLang="en-US" dirty="0" smtClean="0"/>
              <a:t>多服务器负载</a:t>
            </a:r>
            <a:endParaRPr lang="zh-CN" altLang="en-US" dirty="0"/>
          </a:p>
        </p:txBody>
      </p:sp>
      <p:sp>
        <p:nvSpPr>
          <p:cNvPr id="3" name="标题 2"/>
          <p:cNvSpPr>
            <a:spLocks noGrp="1"/>
          </p:cNvSpPr>
          <p:nvPr>
            <p:ph type="title"/>
          </p:nvPr>
        </p:nvSpPr>
        <p:spPr/>
        <p:txBody>
          <a:bodyPr/>
          <a:lstStyle/>
          <a:p>
            <a:r>
              <a:rPr lang="zh-CN" altLang="en-US" dirty="0"/>
              <a:t>心得</a:t>
            </a:r>
          </a:p>
        </p:txBody>
      </p:sp>
    </p:spTree>
    <p:extLst>
      <p:ext uri="{BB962C8B-B14F-4D97-AF65-F5344CB8AC3E}">
        <p14:creationId xmlns:p14="http://schemas.microsoft.com/office/powerpoint/2010/main" val="27442428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normAutofit/>
          </a:bodyPr>
          <a:lstStyle/>
          <a:p>
            <a:r>
              <a:rPr lang="zh-CN" altLang="en-US" dirty="0"/>
              <a:t>通过</a:t>
            </a:r>
            <a:r>
              <a:rPr lang="en-US" altLang="zh-CN" dirty="0" err="1"/>
              <a:t>nginx</a:t>
            </a:r>
            <a:r>
              <a:rPr lang="zh-CN" altLang="en-US" dirty="0" smtClean="0"/>
              <a:t>配置文件</a:t>
            </a:r>
            <a:r>
              <a:rPr lang="en-US" altLang="zh-CN" dirty="0" smtClean="0"/>
              <a:t/>
            </a:r>
            <a:br>
              <a:rPr lang="en-US" altLang="zh-CN" dirty="0" smtClean="0"/>
            </a:br>
            <a:r>
              <a:rPr lang="zh-CN" altLang="en-US" dirty="0" smtClean="0"/>
              <a:t>抵御攻击</a:t>
            </a:r>
            <a:r>
              <a:rPr lang="zh-CN" altLang="en-US" dirty="0"/>
              <a:t>例子</a:t>
            </a:r>
          </a:p>
        </p:txBody>
      </p:sp>
      <p:sp>
        <p:nvSpPr>
          <p:cNvPr id="2" name="内容占位符 1"/>
          <p:cNvSpPr>
            <a:spLocks noGrp="1"/>
          </p:cNvSpPr>
          <p:nvPr>
            <p:ph type="subTitle" idx="1"/>
          </p:nvPr>
        </p:nvSpPr>
        <p:spPr/>
        <p:txBody>
          <a:bodyPr/>
          <a:lstStyle/>
          <a:p>
            <a:r>
              <a:rPr lang="en-US" altLang="zh-CN" dirty="0">
                <a:hlinkClick r:id="rId2"/>
              </a:rPr>
              <a:t>http://</a:t>
            </a:r>
            <a:r>
              <a:rPr lang="en-US" altLang="zh-CN" dirty="0" smtClean="0">
                <a:hlinkClick r:id="rId2"/>
              </a:rPr>
              <a:t>drops.wooyun.org/tips/734</a:t>
            </a:r>
            <a:r>
              <a:rPr lang="en-US" altLang="zh-CN" dirty="0" smtClean="0"/>
              <a:t> </a:t>
            </a:r>
            <a:endParaRPr lang="zh-CN" altLang="en-US" dirty="0"/>
          </a:p>
        </p:txBody>
      </p:sp>
    </p:spTree>
    <p:extLst>
      <p:ext uri="{BB962C8B-B14F-4D97-AF65-F5344CB8AC3E}">
        <p14:creationId xmlns:p14="http://schemas.microsoft.com/office/powerpoint/2010/main" val="323168662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通过鉴别</a:t>
            </a:r>
            <a:r>
              <a:rPr lang="en-US" altLang="zh-CN" dirty="0"/>
              <a:t>cookie</a:t>
            </a:r>
            <a:r>
              <a:rPr lang="zh-CN" altLang="en-US" dirty="0" smtClean="0"/>
              <a:t>功能的</a:t>
            </a:r>
            <a:r>
              <a:rPr lang="zh-CN" altLang="en-US" dirty="0"/>
              <a:t>方式来鉴别</a:t>
            </a:r>
            <a:r>
              <a:rPr lang="zh-CN" altLang="en-US" dirty="0" smtClean="0"/>
              <a:t>他们</a:t>
            </a:r>
            <a:r>
              <a:rPr lang="en-US" altLang="zh-CN" dirty="0" smtClean="0"/>
              <a:t>.</a:t>
            </a:r>
          </a:p>
          <a:p>
            <a:r>
              <a:rPr lang="zh-CN" altLang="en-US" dirty="0"/>
              <a:t>当</a:t>
            </a:r>
            <a:r>
              <a:rPr lang="en-US" altLang="zh-CN" dirty="0"/>
              <a:t>cookie</a:t>
            </a:r>
            <a:r>
              <a:rPr lang="zh-CN" altLang="en-US" dirty="0"/>
              <a:t>中</a:t>
            </a:r>
            <a:r>
              <a:rPr lang="en-US" altLang="zh-CN" dirty="0"/>
              <a:t>say</a:t>
            </a:r>
            <a:r>
              <a:rPr lang="zh-CN" altLang="en-US" dirty="0"/>
              <a:t>为空时，给一个设置</a:t>
            </a:r>
            <a:r>
              <a:rPr lang="en-US" altLang="zh-CN" dirty="0"/>
              <a:t>cookie say</a:t>
            </a:r>
            <a:r>
              <a:rPr lang="zh-CN" altLang="en-US" dirty="0"/>
              <a:t>为</a:t>
            </a:r>
            <a:r>
              <a:rPr lang="en-US" altLang="zh-CN" dirty="0" err="1"/>
              <a:t>hbnl</a:t>
            </a:r>
            <a:r>
              <a:rPr lang="zh-CN" altLang="en-US" dirty="0"/>
              <a:t>的</a:t>
            </a:r>
            <a:r>
              <a:rPr lang="en-US" altLang="zh-CN" dirty="0"/>
              <a:t>302</a:t>
            </a:r>
            <a:r>
              <a:rPr lang="zh-CN" altLang="en-US" dirty="0"/>
              <a:t>重定向包，如果访问者能够在第二个包中携带上</a:t>
            </a:r>
            <a:r>
              <a:rPr lang="en-US" altLang="zh-CN" dirty="0"/>
              <a:t>cookie</a:t>
            </a:r>
            <a:r>
              <a:rPr lang="zh-CN" altLang="en-US" dirty="0"/>
              <a:t>值，那么就能正常访问网站了，如果不能的话，那他永远活在了</a:t>
            </a:r>
            <a:r>
              <a:rPr lang="en-US" altLang="zh-CN" dirty="0"/>
              <a:t>302</a:t>
            </a:r>
            <a:r>
              <a:rPr lang="zh-CN" altLang="en-US" dirty="0"/>
              <a:t>中。</a:t>
            </a:r>
          </a:p>
        </p:txBody>
      </p:sp>
      <p:sp>
        <p:nvSpPr>
          <p:cNvPr id="3" name="标题 2"/>
          <p:cNvSpPr>
            <a:spLocks noGrp="1"/>
          </p:cNvSpPr>
          <p:nvPr>
            <p:ph type="title"/>
          </p:nvPr>
        </p:nvSpPr>
        <p:spPr/>
        <p:txBody>
          <a:bodyPr/>
          <a:lstStyle/>
          <a:p>
            <a:r>
              <a:rPr lang="en-US" altLang="zh-CN" dirty="0" smtClean="0"/>
              <a:t>0x01</a:t>
            </a:r>
            <a:endParaRPr lang="zh-CN" altLang="en-US" dirty="0"/>
          </a:p>
        </p:txBody>
      </p:sp>
      <p:sp>
        <p:nvSpPr>
          <p:cNvPr id="4" name="矩形 3"/>
          <p:cNvSpPr/>
          <p:nvPr/>
        </p:nvSpPr>
        <p:spPr>
          <a:xfrm>
            <a:off x="683568" y="3861048"/>
            <a:ext cx="7272808" cy="1200329"/>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zh-CN" altLang="en-US" dirty="0"/>
              <a:t>if ($cookie_say != "hbnl"){</a:t>
            </a:r>
          </a:p>
          <a:p>
            <a:r>
              <a:rPr lang="zh-CN" altLang="en-US" dirty="0"/>
              <a:t>    add_header Set-Cookie "say=hbnl";</a:t>
            </a:r>
          </a:p>
          <a:p>
            <a:r>
              <a:rPr lang="zh-CN" altLang="en-US" dirty="0"/>
              <a:t>    rewrite .* "$scheme://$host$uri" redirect;</a:t>
            </a:r>
          </a:p>
          <a:p>
            <a:r>
              <a:rPr lang="zh-CN" altLang="en-US" dirty="0"/>
              <a:t>}</a:t>
            </a:r>
          </a:p>
        </p:txBody>
      </p:sp>
    </p:spTree>
    <p:extLst>
      <p:ext uri="{BB962C8B-B14F-4D97-AF65-F5344CB8AC3E}">
        <p14:creationId xmlns:p14="http://schemas.microsoft.com/office/powerpoint/2010/main" val="95824356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9"/>
            <a:ext cx="8229600" cy="2091688"/>
          </a:xfrm>
        </p:spPr>
        <p:txBody>
          <a:bodyPr/>
          <a:lstStyle/>
          <a:p>
            <a:r>
              <a:rPr lang="zh-CN" altLang="en-US" dirty="0"/>
              <a:t>不同</a:t>
            </a:r>
            <a:r>
              <a:rPr lang="en-US" altLang="zh-CN" dirty="0"/>
              <a:t>IP</a:t>
            </a:r>
            <a:r>
              <a:rPr lang="zh-CN" altLang="en-US" dirty="0"/>
              <a:t>的请求</a:t>
            </a:r>
            <a:r>
              <a:rPr lang="en-US" altLang="zh-CN" dirty="0"/>
              <a:t>cookie</a:t>
            </a:r>
            <a:r>
              <a:rPr lang="zh-CN" altLang="en-US" dirty="0"/>
              <a:t>值是不一样的，比如</a:t>
            </a:r>
            <a:r>
              <a:rPr lang="en-US" altLang="zh-CN" dirty="0"/>
              <a:t>IP</a:t>
            </a:r>
            <a:r>
              <a:rPr lang="zh-CN" altLang="en-US" dirty="0"/>
              <a:t>是</a:t>
            </a:r>
            <a:r>
              <a:rPr lang="en-US" altLang="zh-CN" dirty="0"/>
              <a:t>1.2.3.4</a:t>
            </a:r>
            <a:r>
              <a:rPr lang="zh-CN" altLang="en-US" dirty="0"/>
              <a:t>，那么需要设置的</a:t>
            </a:r>
            <a:r>
              <a:rPr lang="en-US" altLang="zh-CN" dirty="0"/>
              <a:t>cookie</a:t>
            </a:r>
            <a:r>
              <a:rPr lang="zh-CN" altLang="en-US" dirty="0"/>
              <a:t>是</a:t>
            </a:r>
            <a:r>
              <a:rPr lang="en-US" altLang="zh-CN" dirty="0"/>
              <a:t>say=hbnl1.2.3.4</a:t>
            </a:r>
            <a:r>
              <a:rPr lang="zh-CN" altLang="en-US" dirty="0"/>
              <a:t>。于是攻击者便无法通过设置一样的</a:t>
            </a:r>
            <a:r>
              <a:rPr lang="en-US" altLang="zh-CN" dirty="0"/>
              <a:t>cookie(</a:t>
            </a:r>
            <a:r>
              <a:rPr lang="zh-CN" altLang="en-US" dirty="0"/>
              <a:t>比如</a:t>
            </a:r>
            <a:r>
              <a:rPr lang="en-US" altLang="zh-CN" dirty="0"/>
              <a:t>CC</a:t>
            </a:r>
            <a:r>
              <a:rPr lang="zh-CN" altLang="en-US" dirty="0"/>
              <a:t>攻击器</a:t>
            </a:r>
            <a:r>
              <a:rPr lang="en-US" altLang="zh-CN" dirty="0"/>
              <a:t>)</a:t>
            </a:r>
            <a:r>
              <a:rPr lang="zh-CN" altLang="en-US" dirty="0"/>
              <a:t>来绕过这种限制。</a:t>
            </a:r>
          </a:p>
        </p:txBody>
      </p:sp>
      <p:sp>
        <p:nvSpPr>
          <p:cNvPr id="3" name="标题 2"/>
          <p:cNvSpPr>
            <a:spLocks noGrp="1"/>
          </p:cNvSpPr>
          <p:nvPr>
            <p:ph type="title"/>
          </p:nvPr>
        </p:nvSpPr>
        <p:spPr/>
        <p:txBody>
          <a:bodyPr/>
          <a:lstStyle/>
          <a:p>
            <a:r>
              <a:rPr lang="en-US" altLang="zh-CN" dirty="0" smtClean="0"/>
              <a:t>0x02</a:t>
            </a:r>
            <a:endParaRPr lang="zh-CN" altLang="en-US" dirty="0"/>
          </a:p>
        </p:txBody>
      </p:sp>
      <p:sp>
        <p:nvSpPr>
          <p:cNvPr id="4" name="矩形 3"/>
          <p:cNvSpPr/>
          <p:nvPr/>
        </p:nvSpPr>
        <p:spPr>
          <a:xfrm>
            <a:off x="457200" y="3968447"/>
            <a:ext cx="8229600" cy="1569660"/>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zh-CN" altLang="en-US" sz="2400" dirty="0"/>
              <a:t>if ($cookie_say != "hbnl$remote_addr"){</a:t>
            </a:r>
          </a:p>
          <a:p>
            <a:r>
              <a:rPr lang="zh-CN" altLang="en-US" sz="2400" dirty="0"/>
              <a:t>    add_header Set-Cookie "say=hbnl$remote_addr";</a:t>
            </a:r>
          </a:p>
          <a:p>
            <a:r>
              <a:rPr lang="zh-CN" altLang="en-US" sz="2400" dirty="0"/>
              <a:t>    rewrite .* "$scheme://$host$uri" redirect;</a:t>
            </a:r>
          </a:p>
          <a:p>
            <a:r>
              <a:rPr lang="zh-CN" altLang="en-US" sz="2400" dirty="0"/>
              <a:t>}</a:t>
            </a:r>
          </a:p>
        </p:txBody>
      </p:sp>
    </p:spTree>
    <p:extLst>
      <p:ext uri="{BB962C8B-B14F-4D97-AF65-F5344CB8AC3E}">
        <p14:creationId xmlns:p14="http://schemas.microsoft.com/office/powerpoint/2010/main" val="190355817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9"/>
            <a:ext cx="8229600" cy="1947672"/>
          </a:xfrm>
        </p:spPr>
        <p:txBody>
          <a:bodyPr/>
          <a:lstStyle/>
          <a:p>
            <a:r>
              <a:rPr lang="zh-CN" altLang="en-US" dirty="0"/>
              <a:t>用</a:t>
            </a:r>
            <a:r>
              <a:rPr lang="en-US" altLang="zh-CN" dirty="0"/>
              <a:t>salt</a:t>
            </a:r>
            <a:r>
              <a:rPr lang="zh-CN" altLang="en-US" dirty="0"/>
              <a:t>加散列。比如</a:t>
            </a:r>
            <a:r>
              <a:rPr lang="en-US" altLang="zh-CN" dirty="0"/>
              <a:t>md5("</a:t>
            </a:r>
            <a:r>
              <a:rPr lang="en-US" altLang="zh-CN" dirty="0" err="1"/>
              <a:t>opencdn$remote_addr</a:t>
            </a:r>
            <a:r>
              <a:rPr lang="en-US" altLang="zh-CN" dirty="0"/>
              <a:t>")</a:t>
            </a:r>
            <a:r>
              <a:rPr lang="zh-CN" altLang="en-US" dirty="0"/>
              <a:t>，虽然攻击者知道可以自己</a:t>
            </a:r>
            <a:r>
              <a:rPr lang="en-US" altLang="zh-CN" dirty="0"/>
              <a:t>IP</a:t>
            </a:r>
            <a:r>
              <a:rPr lang="zh-CN" altLang="en-US" dirty="0"/>
              <a:t>，但是他无法得知如何用他的</a:t>
            </a:r>
            <a:r>
              <a:rPr lang="en-US" altLang="zh-CN" dirty="0"/>
              <a:t>IP</a:t>
            </a:r>
            <a:r>
              <a:rPr lang="zh-CN" altLang="en-US" dirty="0"/>
              <a:t>来计算出这个散列，因为他是逆不出这个散列的。</a:t>
            </a:r>
          </a:p>
        </p:txBody>
      </p:sp>
      <p:sp>
        <p:nvSpPr>
          <p:cNvPr id="3" name="标题 2"/>
          <p:cNvSpPr>
            <a:spLocks noGrp="1"/>
          </p:cNvSpPr>
          <p:nvPr>
            <p:ph type="title"/>
          </p:nvPr>
        </p:nvSpPr>
        <p:spPr/>
        <p:txBody>
          <a:bodyPr/>
          <a:lstStyle/>
          <a:p>
            <a:r>
              <a:rPr lang="en-US" altLang="zh-CN" dirty="0" smtClean="0"/>
              <a:t>0x03</a:t>
            </a:r>
            <a:endParaRPr lang="zh-CN" altLang="en-US" dirty="0"/>
          </a:p>
        </p:txBody>
      </p:sp>
      <p:sp>
        <p:nvSpPr>
          <p:cNvPr id="4" name="矩形 3"/>
          <p:cNvSpPr/>
          <p:nvPr/>
        </p:nvSpPr>
        <p:spPr>
          <a:xfrm>
            <a:off x="817240" y="3478736"/>
            <a:ext cx="7787208" cy="2308324"/>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zh-CN" altLang="en-US" dirty="0"/>
              <a:t>rewrite_by_lua '</a:t>
            </a:r>
          </a:p>
          <a:p>
            <a:r>
              <a:rPr lang="zh-CN" altLang="en-US" dirty="0"/>
              <a:t>    local say = ngx.md5("opencdn" .. ngx.var.remote_addr)</a:t>
            </a:r>
          </a:p>
          <a:p>
            <a:r>
              <a:rPr lang="zh-CN" altLang="en-US" dirty="0"/>
              <a:t>    if (ngx.var.cookie_say ~= say) then</a:t>
            </a:r>
          </a:p>
          <a:p>
            <a:r>
              <a:rPr lang="zh-CN" altLang="en-US" dirty="0"/>
              <a:t>        ngx.header["Set-Cookie"] = "say=" .. say</a:t>
            </a:r>
          </a:p>
          <a:p>
            <a:r>
              <a:rPr lang="zh-CN" altLang="en-US" dirty="0"/>
              <a:t>        return ngx.redirect(ngx.var.scheme .. "://" .. ngx.var.host .. ngx.var.uri)</a:t>
            </a:r>
          </a:p>
          <a:p>
            <a:r>
              <a:rPr lang="zh-CN" altLang="en-US" dirty="0"/>
              <a:t>    end</a:t>
            </a:r>
          </a:p>
          <a:p>
            <a:r>
              <a:rPr lang="zh-CN" altLang="en-US" dirty="0"/>
              <a:t>';</a:t>
            </a:r>
          </a:p>
        </p:txBody>
      </p:sp>
      <p:sp>
        <p:nvSpPr>
          <p:cNvPr id="5" name="矩形 4"/>
          <p:cNvSpPr/>
          <p:nvPr/>
        </p:nvSpPr>
        <p:spPr>
          <a:xfrm>
            <a:off x="431448" y="5966788"/>
            <a:ext cx="8255351" cy="707886"/>
          </a:xfrm>
          <a:prstGeom prst="rect">
            <a:avLst/>
          </a:prstGeom>
        </p:spPr>
        <p:txBody>
          <a:bodyPr wrap="square">
            <a:spAutoFit/>
          </a:bodyPr>
          <a:lstStyle/>
          <a:p>
            <a:r>
              <a:rPr lang="zh-CN" altLang="en-US" sz="2000" b="1" dirty="0">
                <a:solidFill>
                  <a:srgbClr val="333333"/>
                </a:solidFill>
                <a:latin typeface="Microsoft YaHei" panose="020B0503020204020204" pitchFamily="34" charset="-122"/>
                <a:ea typeface="Microsoft YaHei" panose="020B0503020204020204" pitchFamily="34" charset="-122"/>
              </a:rPr>
              <a:t>如果你不放心的话，怕</a:t>
            </a:r>
            <a:r>
              <a:rPr lang="en-US" altLang="zh-CN" sz="2000" b="1" dirty="0">
                <a:solidFill>
                  <a:srgbClr val="333333"/>
                </a:solidFill>
                <a:latin typeface="Microsoft YaHei" panose="020B0503020204020204" pitchFamily="34" charset="-122"/>
                <a:ea typeface="Microsoft YaHei" panose="020B0503020204020204" pitchFamily="34" charset="-122"/>
              </a:rPr>
              <a:t>cmd5.com</a:t>
            </a:r>
            <a:r>
              <a:rPr lang="zh-CN" altLang="en-US" sz="2000" b="1" dirty="0">
                <a:solidFill>
                  <a:srgbClr val="333333"/>
                </a:solidFill>
                <a:latin typeface="Microsoft YaHei" panose="020B0503020204020204" pitchFamily="34" charset="-122"/>
                <a:ea typeface="Microsoft YaHei" panose="020B0503020204020204" pitchFamily="34" charset="-122"/>
              </a:rPr>
              <a:t>万一能查出来的话，可以加一些特殊字符，然后多散几次。</a:t>
            </a:r>
            <a:endParaRPr lang="zh-CN" altLang="en-US" sz="2000" b="1" dirty="0"/>
          </a:p>
        </p:txBody>
      </p:sp>
      <p:sp>
        <p:nvSpPr>
          <p:cNvPr id="6" name="矩形 5"/>
          <p:cNvSpPr/>
          <p:nvPr/>
        </p:nvSpPr>
        <p:spPr>
          <a:xfrm>
            <a:off x="601218" y="1392976"/>
            <a:ext cx="8003230" cy="4401205"/>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marL="457200" indent="-457200">
              <a:buFont typeface="Arial" panose="020B0604020202020204" pitchFamily="34" charset="0"/>
              <a:buChar char="•"/>
            </a:pPr>
            <a:r>
              <a:rPr lang="zh-CN" altLang="en-US" sz="2800" dirty="0"/>
              <a:t>建议</a:t>
            </a:r>
            <a:r>
              <a:rPr lang="en-US" altLang="zh-CN" sz="2800" dirty="0"/>
              <a:t>API</a:t>
            </a:r>
            <a:r>
              <a:rPr lang="zh-CN" altLang="en-US" sz="2800" dirty="0"/>
              <a:t>一定不能加入这段，因为</a:t>
            </a:r>
            <a:r>
              <a:rPr lang="en-US" altLang="zh-CN" sz="2800" dirty="0"/>
              <a:t>API</a:t>
            </a:r>
            <a:r>
              <a:rPr lang="zh-CN" altLang="en-US" sz="2800" dirty="0"/>
              <a:t>的调用也是没有浏览器行为的，会被当做攻击流量处理。并且，有些弱一点爬虫也会陷在</a:t>
            </a:r>
            <a:r>
              <a:rPr lang="en-US" altLang="zh-CN" sz="2800" dirty="0"/>
              <a:t>302</a:t>
            </a:r>
            <a:r>
              <a:rPr lang="zh-CN" altLang="en-US" sz="2800" dirty="0"/>
              <a:t>之中，这个需要注意</a:t>
            </a:r>
            <a:r>
              <a:rPr lang="zh-CN" altLang="en-US" sz="2800" dirty="0" smtClean="0"/>
              <a:t>。</a:t>
            </a:r>
            <a:endParaRPr lang="en-US" altLang="zh-CN" sz="2800" dirty="0" smtClean="0"/>
          </a:p>
          <a:p>
            <a:pPr marL="457200" indent="-457200">
              <a:buFont typeface="Arial" panose="020B0604020202020204" pitchFamily="34" charset="0"/>
              <a:buChar char="•"/>
            </a:pPr>
            <a:endParaRPr lang="en-US" altLang="zh-CN" sz="2800" dirty="0"/>
          </a:p>
          <a:p>
            <a:pPr marL="457200" indent="-457200">
              <a:buFont typeface="Arial" panose="020B0604020202020204" pitchFamily="34" charset="0"/>
              <a:buChar char="•"/>
            </a:pPr>
            <a:r>
              <a:rPr lang="zh-CN" altLang="en-US" sz="2800" dirty="0"/>
              <a:t>如果你觉得</a:t>
            </a:r>
            <a:r>
              <a:rPr lang="en-US" altLang="zh-CN" sz="2800" dirty="0"/>
              <a:t>set-cookie</a:t>
            </a:r>
            <a:r>
              <a:rPr lang="zh-CN" altLang="en-US" sz="2800" dirty="0"/>
              <a:t>这个动作似乎攻击者也有可能通过解析字符串模拟出来的话，你可以把上述的通过</a:t>
            </a:r>
            <a:r>
              <a:rPr lang="en-US" altLang="zh-CN" sz="2800" dirty="0"/>
              <a:t>header</a:t>
            </a:r>
            <a:r>
              <a:rPr lang="zh-CN" altLang="en-US" sz="2800" dirty="0"/>
              <a:t>来设置</a:t>
            </a:r>
            <a:r>
              <a:rPr lang="en-US" altLang="zh-CN" sz="2800" dirty="0"/>
              <a:t>cookie</a:t>
            </a:r>
            <a:r>
              <a:rPr lang="zh-CN" altLang="en-US" sz="2800" dirty="0"/>
              <a:t>的操作，变成通过高端大气的</a:t>
            </a:r>
            <a:r>
              <a:rPr lang="en-US" altLang="zh-CN" sz="2800" dirty="0" err="1"/>
              <a:t>js</a:t>
            </a:r>
            <a:r>
              <a:rPr lang="zh-CN" altLang="en-US" sz="2800" dirty="0"/>
              <a:t>完成，发回一个含有</a:t>
            </a:r>
            <a:r>
              <a:rPr lang="en-US" altLang="zh-CN" sz="2800" dirty="0" err="1"/>
              <a:t>doument.cookie</a:t>
            </a:r>
            <a:r>
              <a:rPr lang="en-US" altLang="zh-CN" sz="2800" dirty="0"/>
              <a:t>=...</a:t>
            </a:r>
            <a:r>
              <a:rPr lang="zh-CN" altLang="en-US" sz="2800" dirty="0"/>
              <a:t>的文本即可。</a:t>
            </a:r>
          </a:p>
        </p:txBody>
      </p:sp>
    </p:spTree>
    <p:extLst>
      <p:ext uri="{BB962C8B-B14F-4D97-AF65-F5344CB8AC3E}">
        <p14:creationId xmlns:p14="http://schemas.microsoft.com/office/powerpoint/2010/main" val="2714053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如果通过</a:t>
            </a:r>
            <a:r>
              <a:rPr lang="en-US" altLang="zh-CN" dirty="0"/>
              <a:t>IP</a:t>
            </a:r>
            <a:r>
              <a:rPr lang="zh-CN" altLang="en-US" dirty="0"/>
              <a:t>来限制请求频率，容易导致一些</a:t>
            </a:r>
            <a:r>
              <a:rPr lang="zh-CN" altLang="en-US" dirty="0" smtClean="0"/>
              <a:t>误杀</a:t>
            </a:r>
            <a:r>
              <a:rPr lang="en-US" altLang="zh-CN" dirty="0" smtClean="0"/>
              <a:t>.</a:t>
            </a:r>
          </a:p>
          <a:p>
            <a:r>
              <a:rPr lang="en-US" altLang="zh-CN" dirty="0" smtClean="0"/>
              <a:t>SESSION</a:t>
            </a:r>
            <a:r>
              <a:rPr lang="zh-CN" altLang="en-US" dirty="0" smtClean="0"/>
              <a:t>限制</a:t>
            </a:r>
            <a:endParaRPr lang="en-US" altLang="zh-CN" dirty="0" smtClean="0"/>
          </a:p>
          <a:p>
            <a:pPr lvl="1"/>
            <a:r>
              <a:rPr lang="zh-CN" altLang="en-US" dirty="0"/>
              <a:t>很多语言或者框架中的</a:t>
            </a:r>
            <a:r>
              <a:rPr lang="en-US" altLang="zh-CN" dirty="0"/>
              <a:t>SESSION</a:t>
            </a:r>
            <a:r>
              <a:rPr lang="zh-CN" altLang="en-US" dirty="0"/>
              <a:t>是能够伪造</a:t>
            </a:r>
            <a:r>
              <a:rPr lang="zh-CN" altLang="en-US" dirty="0" smtClean="0"/>
              <a:t>的</a:t>
            </a:r>
            <a:r>
              <a:rPr lang="en-US" altLang="zh-CN" dirty="0" smtClean="0"/>
              <a:t>.</a:t>
            </a:r>
          </a:p>
          <a:p>
            <a:r>
              <a:rPr lang="zh-CN" altLang="en-US" dirty="0" smtClean="0"/>
              <a:t>攻击</a:t>
            </a:r>
            <a:r>
              <a:rPr lang="zh-CN" altLang="en-US" dirty="0"/>
              <a:t>者无法杜撰的</a:t>
            </a:r>
            <a:r>
              <a:rPr lang="en-US" altLang="zh-CN" dirty="0" err="1" smtClean="0"/>
              <a:t>sessionID</a:t>
            </a:r>
            <a:endParaRPr lang="en-US" altLang="zh-CN" dirty="0" smtClean="0"/>
          </a:p>
          <a:p>
            <a:pPr lvl="1"/>
            <a:r>
              <a:rPr lang="zh-CN" altLang="en-US" dirty="0"/>
              <a:t>用个池子记录下每次给出的</a:t>
            </a:r>
            <a:r>
              <a:rPr lang="en-US" altLang="zh-CN" dirty="0"/>
              <a:t>ID</a:t>
            </a:r>
            <a:r>
              <a:rPr lang="zh-CN" altLang="en-US" dirty="0"/>
              <a:t>，然后在请求来的时候进行查询，如果没有的话，就拒绝请求</a:t>
            </a:r>
            <a:r>
              <a:rPr lang="zh-CN" altLang="en-US" dirty="0" smtClean="0"/>
              <a:t>。</a:t>
            </a:r>
            <a:endParaRPr lang="en-US" altLang="zh-CN" dirty="0" smtClean="0"/>
          </a:p>
          <a:p>
            <a:pPr lvl="1"/>
            <a:r>
              <a:rPr lang="zh-CN" altLang="en-US" dirty="0"/>
              <a:t>无状态性的</a:t>
            </a:r>
            <a:r>
              <a:rPr lang="en-US" altLang="zh-CN" dirty="0" err="1"/>
              <a:t>sessionID</a:t>
            </a:r>
            <a:endParaRPr lang="zh-CN" altLang="en-US" dirty="0"/>
          </a:p>
        </p:txBody>
      </p:sp>
      <p:sp>
        <p:nvSpPr>
          <p:cNvPr id="3" name="标题 2"/>
          <p:cNvSpPr>
            <a:spLocks noGrp="1"/>
          </p:cNvSpPr>
          <p:nvPr>
            <p:ph type="title"/>
          </p:nvPr>
        </p:nvSpPr>
        <p:spPr/>
        <p:txBody>
          <a:bodyPr>
            <a:normAutofit/>
          </a:bodyPr>
          <a:lstStyle/>
          <a:p>
            <a:r>
              <a:rPr lang="en-US" altLang="zh-CN" dirty="0" smtClean="0"/>
              <a:t>0x04 </a:t>
            </a:r>
            <a:r>
              <a:rPr lang="zh-CN" altLang="en-US" dirty="0" smtClean="0"/>
              <a:t>增加随机数</a:t>
            </a:r>
            <a:endParaRPr lang="zh-CN" altLang="en-US" dirty="0"/>
          </a:p>
        </p:txBody>
      </p:sp>
      <p:sp>
        <p:nvSpPr>
          <p:cNvPr id="4" name="矩形 3"/>
          <p:cNvSpPr/>
          <p:nvPr/>
        </p:nvSpPr>
        <p:spPr>
          <a:xfrm>
            <a:off x="251520" y="1496973"/>
            <a:ext cx="8640959" cy="4524315"/>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zh-CN" altLang="en-US" dirty="0"/>
              <a:t>rewrite_by_lua '</a:t>
            </a:r>
          </a:p>
          <a:p>
            <a:r>
              <a:rPr lang="zh-CN" altLang="en-US" dirty="0"/>
              <a:t> </a:t>
            </a:r>
          </a:p>
          <a:p>
            <a:r>
              <a:rPr lang="zh-CN" altLang="en-US" dirty="0"/>
              <a:t>    local random = ngx.var.cookie_random</a:t>
            </a:r>
          </a:p>
          <a:p>
            <a:r>
              <a:rPr lang="zh-CN" altLang="en-US" dirty="0"/>
              <a:t> </a:t>
            </a:r>
          </a:p>
          <a:p>
            <a:r>
              <a:rPr lang="zh-CN" altLang="en-US" dirty="0"/>
              <a:t>    if(random == nil) then</a:t>
            </a:r>
          </a:p>
          <a:p>
            <a:r>
              <a:rPr lang="zh-CN" altLang="en-US" dirty="0"/>
              <a:t>        random = math.random(999999)</a:t>
            </a:r>
          </a:p>
          <a:p>
            <a:r>
              <a:rPr lang="zh-CN" altLang="en-US" dirty="0"/>
              <a:t>    end</a:t>
            </a:r>
          </a:p>
          <a:p>
            <a:r>
              <a:rPr lang="zh-CN" altLang="en-US" dirty="0"/>
              <a:t> </a:t>
            </a:r>
          </a:p>
          <a:p>
            <a:r>
              <a:rPr lang="zh-CN" altLang="en-US" dirty="0"/>
              <a:t>    local token = ngx.md5("opencdn" .. ngx.var.remote_addr .. random)</a:t>
            </a:r>
          </a:p>
          <a:p>
            <a:r>
              <a:rPr lang="zh-CN" altLang="en-US" dirty="0"/>
              <a:t>    if (ngx.var.cookie_token ~= token) then</a:t>
            </a:r>
          </a:p>
          <a:p>
            <a:r>
              <a:rPr lang="zh-CN" altLang="en-US" dirty="0"/>
              <a:t>        ngx.header["Set-Cookie"] = {"token=" .. token, "random=" .. random}</a:t>
            </a:r>
          </a:p>
          <a:p>
            <a:r>
              <a:rPr lang="zh-CN" altLang="en-US" dirty="0"/>
              <a:t>        return ngx.redirect(ngx.var.scheme .. "://" .. ngx.var.host .. ngx.var.uri)</a:t>
            </a:r>
          </a:p>
          <a:p>
            <a:r>
              <a:rPr lang="zh-CN" altLang="en-US" dirty="0"/>
              <a:t>    end</a:t>
            </a:r>
          </a:p>
          <a:p>
            <a:r>
              <a:rPr lang="zh-CN" altLang="en-US" dirty="0"/>
              <a:t> </a:t>
            </a:r>
          </a:p>
          <a:p>
            <a:r>
              <a:rPr lang="zh-CN" altLang="en-US" dirty="0"/>
              <a:t>';</a:t>
            </a:r>
          </a:p>
        </p:txBody>
      </p:sp>
    </p:spTree>
    <p:extLst>
      <p:ext uri="{BB962C8B-B14F-4D97-AF65-F5344CB8AC3E}">
        <p14:creationId xmlns:p14="http://schemas.microsoft.com/office/powerpoint/2010/main" val="309750860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084168" y="274638"/>
            <a:ext cx="2880320" cy="6524863"/>
          </a:xfrm>
        </p:spPr>
        <p:txBody>
          <a:bodyPr/>
          <a:lstStyle/>
          <a:p>
            <a:pPr marL="109728" indent="0">
              <a:buNone/>
            </a:pPr>
            <a:r>
              <a:rPr lang="zh-CN" altLang="en-US" dirty="0"/>
              <a:t>把本来的发</a:t>
            </a:r>
            <a:r>
              <a:rPr lang="en-US" altLang="zh-CN" dirty="0"/>
              <a:t>token</a:t>
            </a:r>
            <a:r>
              <a:rPr lang="zh-CN" altLang="en-US" dirty="0"/>
              <a:t>的功能分离到一个</a:t>
            </a:r>
            <a:r>
              <a:rPr lang="en-US" altLang="zh-CN" dirty="0" err="1"/>
              <a:t>auth</a:t>
            </a:r>
            <a:r>
              <a:rPr lang="zh-CN" altLang="en-US" dirty="0"/>
              <a:t>页面，然后用</a:t>
            </a:r>
            <a:r>
              <a:rPr lang="en-US" altLang="zh-CN" dirty="0"/>
              <a:t>limit</a:t>
            </a:r>
            <a:r>
              <a:rPr lang="zh-CN" altLang="en-US" dirty="0"/>
              <a:t>对这个</a:t>
            </a:r>
            <a:r>
              <a:rPr lang="en-US" altLang="zh-CN" dirty="0" err="1"/>
              <a:t>auth</a:t>
            </a:r>
            <a:r>
              <a:rPr lang="zh-CN" altLang="en-US" dirty="0"/>
              <a:t>页面进行频率限制即可。这边的频率是</a:t>
            </a:r>
            <a:r>
              <a:rPr lang="en-US" altLang="zh-CN" dirty="0"/>
              <a:t>1</a:t>
            </a:r>
            <a:r>
              <a:rPr lang="zh-CN" altLang="en-US" dirty="0"/>
              <a:t>个</a:t>
            </a:r>
            <a:r>
              <a:rPr lang="en-US" altLang="zh-CN" dirty="0"/>
              <a:t>IP</a:t>
            </a:r>
            <a:r>
              <a:rPr lang="zh-CN" altLang="en-US" dirty="0"/>
              <a:t>每分钟授权</a:t>
            </a:r>
            <a:r>
              <a:rPr lang="en-US" altLang="zh-CN" dirty="0"/>
              <a:t>1</a:t>
            </a:r>
            <a:r>
              <a:rPr lang="zh-CN" altLang="en-US" dirty="0"/>
              <a:t>个</a:t>
            </a:r>
            <a:r>
              <a:rPr lang="en-US" altLang="zh-CN" dirty="0"/>
              <a:t>token</a:t>
            </a:r>
            <a:r>
              <a:rPr lang="zh-CN" altLang="en-US" dirty="0"/>
              <a:t>。</a:t>
            </a:r>
          </a:p>
        </p:txBody>
      </p:sp>
      <p:sp>
        <p:nvSpPr>
          <p:cNvPr id="4" name="矩形 3"/>
          <p:cNvSpPr/>
          <p:nvPr/>
        </p:nvSpPr>
        <p:spPr>
          <a:xfrm>
            <a:off x="194132" y="274638"/>
            <a:ext cx="5746020" cy="6524863"/>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zh-CN" altLang="en-US" sz="1100" dirty="0"/>
              <a:t>http{</a:t>
            </a:r>
          </a:p>
          <a:p>
            <a:r>
              <a:rPr lang="zh-CN" altLang="en-US" sz="1100" dirty="0"/>
              <a:t>    ...</a:t>
            </a:r>
          </a:p>
          <a:p>
            <a:r>
              <a:rPr lang="zh-CN" altLang="en-US" sz="1100" dirty="0"/>
              <a:t>    limit_req_zone $cookie_token zone=session_limit:3m rate=1r/s;</a:t>
            </a:r>
          </a:p>
          <a:p>
            <a:r>
              <a:rPr lang="zh-CN" altLang="en-US" sz="1100" dirty="0"/>
              <a:t>    limit_req_zone $binary_remote_addr $uri zone=auth_limit:3m rate=1r/m;</a:t>
            </a:r>
          </a:p>
          <a:p>
            <a:r>
              <a:rPr lang="zh-CN" altLang="en-US" sz="1100" dirty="0"/>
              <a:t>}</a:t>
            </a:r>
          </a:p>
          <a:p>
            <a:endParaRPr lang="zh-CN" altLang="en-US" sz="1100" dirty="0"/>
          </a:p>
          <a:p>
            <a:r>
              <a:rPr lang="zh-CN" altLang="en-US" sz="1100" dirty="0"/>
              <a:t>location /{</a:t>
            </a:r>
          </a:p>
          <a:p>
            <a:r>
              <a:rPr lang="zh-CN" altLang="en-US" sz="1100" dirty="0"/>
              <a:t> </a:t>
            </a:r>
          </a:p>
          <a:p>
            <a:r>
              <a:rPr lang="zh-CN" altLang="en-US" sz="1100" dirty="0"/>
              <a:t>    limit_req zone=session_limit burst=5;</a:t>
            </a:r>
          </a:p>
          <a:p>
            <a:r>
              <a:rPr lang="zh-CN" altLang="en-US" sz="1100" dirty="0"/>
              <a:t> </a:t>
            </a:r>
          </a:p>
          <a:p>
            <a:r>
              <a:rPr lang="zh-CN" altLang="en-US" sz="1100" dirty="0"/>
              <a:t>    rewrite_by_lua '</a:t>
            </a:r>
          </a:p>
          <a:p>
            <a:r>
              <a:rPr lang="zh-CN" altLang="en-US" sz="1100" dirty="0"/>
              <a:t>        local random = ngx.var.cookie_random</a:t>
            </a:r>
          </a:p>
          <a:p>
            <a:r>
              <a:rPr lang="zh-CN" altLang="en-US" sz="1100" dirty="0"/>
              <a:t>        if (random == nil) then</a:t>
            </a:r>
          </a:p>
          <a:p>
            <a:r>
              <a:rPr lang="zh-CN" altLang="en-US" sz="1100" dirty="0"/>
              <a:t>            return ngx.redirect("/auth?url=" .. ngx.var.request_uri)</a:t>
            </a:r>
          </a:p>
          <a:p>
            <a:r>
              <a:rPr lang="zh-CN" altLang="en-US" sz="1100" dirty="0"/>
              <a:t>        end</a:t>
            </a:r>
          </a:p>
          <a:p>
            <a:r>
              <a:rPr lang="zh-CN" altLang="en-US" sz="1100" dirty="0"/>
              <a:t>        local token = ngx.md5("opencdn" .. ngx.var.remote_addr .. random)</a:t>
            </a:r>
          </a:p>
          <a:p>
            <a:r>
              <a:rPr lang="zh-CN" altLang="en-US" sz="1100" dirty="0"/>
              <a:t>        if (ngx.var.cookie_token ~= token) then</a:t>
            </a:r>
          </a:p>
          <a:p>
            <a:r>
              <a:rPr lang="zh-CN" altLang="en-US" sz="1100" dirty="0"/>
              <a:t>            return ngx.redirect("/auth?url=".. ngx.var.request_uri)</a:t>
            </a:r>
          </a:p>
          <a:p>
            <a:r>
              <a:rPr lang="zh-CN" altLang="en-US" sz="1100" dirty="0"/>
              <a:t>        end</a:t>
            </a:r>
          </a:p>
          <a:p>
            <a:r>
              <a:rPr lang="zh-CN" altLang="en-US" sz="1100" dirty="0"/>
              <a:t>    ';</a:t>
            </a:r>
          </a:p>
          <a:p>
            <a:r>
              <a:rPr lang="zh-CN" altLang="en-US" sz="1100" dirty="0"/>
              <a:t>}</a:t>
            </a:r>
          </a:p>
          <a:p>
            <a:r>
              <a:rPr lang="zh-CN" altLang="en-US" sz="1100" dirty="0"/>
              <a:t> </a:t>
            </a:r>
          </a:p>
          <a:p>
            <a:r>
              <a:rPr lang="zh-CN" altLang="en-US" sz="1100" dirty="0"/>
              <a:t>location /auth {</a:t>
            </a:r>
          </a:p>
          <a:p>
            <a:r>
              <a:rPr lang="zh-CN" altLang="en-US" sz="1100" dirty="0"/>
              <a:t>        limit_req zone=auth_limit burst=1;</a:t>
            </a:r>
          </a:p>
          <a:p>
            <a:r>
              <a:rPr lang="zh-CN" altLang="en-US" sz="1100" dirty="0"/>
              <a:t> </a:t>
            </a:r>
          </a:p>
          <a:p>
            <a:r>
              <a:rPr lang="zh-CN" altLang="en-US" sz="1100" dirty="0"/>
              <a:t>        if ($arg_url = "") {</a:t>
            </a:r>
          </a:p>
          <a:p>
            <a:r>
              <a:rPr lang="zh-CN" altLang="en-US" sz="1100" dirty="0"/>
              <a:t>            return 403;</a:t>
            </a:r>
          </a:p>
          <a:p>
            <a:r>
              <a:rPr lang="zh-CN" altLang="en-US" sz="1100" dirty="0"/>
              <a:t>        }</a:t>
            </a:r>
          </a:p>
          <a:p>
            <a:r>
              <a:rPr lang="zh-CN" altLang="en-US" sz="1100" dirty="0"/>
              <a:t> </a:t>
            </a:r>
          </a:p>
          <a:p>
            <a:r>
              <a:rPr lang="zh-CN" altLang="en-US" sz="1100" dirty="0"/>
              <a:t>        access_by_lua '</a:t>
            </a:r>
          </a:p>
          <a:p>
            <a:r>
              <a:rPr lang="zh-CN" altLang="en-US" sz="1100" dirty="0"/>
              <a:t>            local random = math.random(9999)</a:t>
            </a:r>
          </a:p>
          <a:p>
            <a:r>
              <a:rPr lang="zh-CN" altLang="en-US" sz="1100" dirty="0"/>
              <a:t>            local token = ngx.md5("opencdn" .. ngx.var.remote_addr .. random)</a:t>
            </a:r>
          </a:p>
          <a:p>
            <a:r>
              <a:rPr lang="zh-CN" altLang="en-US" sz="1100" dirty="0"/>
              <a:t>            if (ngx.var.cookie_token ~= token) then</a:t>
            </a:r>
          </a:p>
          <a:p>
            <a:r>
              <a:rPr lang="zh-CN" altLang="en-US" sz="1100" dirty="0"/>
              <a:t>                ngx.header["Set-Cookie"] = {"token=" .. token, "random=" .. random}</a:t>
            </a:r>
          </a:p>
          <a:p>
            <a:r>
              <a:rPr lang="zh-CN" altLang="en-US" sz="1100" dirty="0"/>
              <a:t>                return ngx.redirect(ngx.var.arg_url)</a:t>
            </a:r>
          </a:p>
          <a:p>
            <a:r>
              <a:rPr lang="zh-CN" altLang="en-US" sz="1100" dirty="0"/>
              <a:t>            end</a:t>
            </a:r>
          </a:p>
          <a:p>
            <a:r>
              <a:rPr lang="zh-CN" altLang="en-US" sz="1100" dirty="0"/>
              <a:t>        ';</a:t>
            </a:r>
          </a:p>
          <a:p>
            <a:r>
              <a:rPr lang="zh-CN" altLang="en-US" sz="1100" dirty="0"/>
              <a:t>}</a:t>
            </a:r>
          </a:p>
        </p:txBody>
      </p:sp>
    </p:spTree>
    <p:extLst>
      <p:ext uri="{BB962C8B-B14F-4D97-AF65-F5344CB8AC3E}">
        <p14:creationId xmlns:p14="http://schemas.microsoft.com/office/powerpoint/2010/main" val="37733334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dirty="0"/>
          </a:p>
        </p:txBody>
      </p:sp>
      <p:sp>
        <p:nvSpPr>
          <p:cNvPr id="3" name="标题 2"/>
          <p:cNvSpPr>
            <a:spLocks noGrp="1"/>
          </p:cNvSpPr>
          <p:nvPr>
            <p:ph type="title"/>
          </p:nvPr>
        </p:nvSpPr>
        <p:spPr/>
        <p:txBody>
          <a:bodyPr/>
          <a:lstStyle/>
          <a:p>
            <a:r>
              <a:rPr lang="zh-CN" altLang="en-US" dirty="0"/>
              <a:t>短</a:t>
            </a:r>
            <a:r>
              <a:rPr lang="zh-CN" altLang="en-US" dirty="0" smtClean="0"/>
              <a:t>时间端防刷</a:t>
            </a:r>
            <a:endParaRPr lang="zh-CN" altLang="en-US" dirty="0"/>
          </a:p>
        </p:txBody>
      </p:sp>
      <p:sp>
        <p:nvSpPr>
          <p:cNvPr id="4" name="矩形 3"/>
          <p:cNvSpPr/>
          <p:nvPr/>
        </p:nvSpPr>
        <p:spPr>
          <a:xfrm>
            <a:off x="457200" y="1481328"/>
            <a:ext cx="8388424" cy="4524315"/>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zh-CN" altLang="en-US" dirty="0"/>
              <a:t># 全局http区域</a:t>
            </a:r>
          </a:p>
          <a:p>
            <a:r>
              <a:rPr lang="zh-CN" altLang="en-US" dirty="0"/>
              <a:t>limit_req_zone $anti_spider zone=anti_spider:10m rate=15r/m;</a:t>
            </a:r>
          </a:p>
          <a:p>
            <a:r>
              <a:rPr lang="zh-CN" altLang="en-US" dirty="0"/>
              <a:t>limit_req_zone $anti_addr zone=anti_addr:10m rate=15r/m;</a:t>
            </a:r>
          </a:p>
          <a:p>
            <a:endParaRPr lang="zh-CN" altLang="en-US" dirty="0"/>
          </a:p>
          <a:p>
            <a:r>
              <a:rPr lang="zh-CN" altLang="en-US" dirty="0"/>
              <a:t># server 区域配置 （共用同一个 zone=anti_spider 限速）</a:t>
            </a:r>
          </a:p>
          <a:p>
            <a:r>
              <a:rPr lang="zh-CN" altLang="en-US" dirty="0"/>
              <a:t>limit_req zone=anti_spider burst=10 nodelay; #使用zone=znti_spider</a:t>
            </a:r>
          </a:p>
          <a:p>
            <a:r>
              <a:rPr lang="zh-CN" altLang="en-US" dirty="0"/>
              <a:t>if ($http_user_agent ~ "EtaoSpider|EasouSpider|YoudaoBot|bingbot"){</a:t>
            </a:r>
          </a:p>
          <a:p>
            <a:r>
              <a:rPr lang="zh-CN" altLang="en-US" dirty="0"/>
              <a:t>	set $anti_spider $http_user_agent;       </a:t>
            </a:r>
          </a:p>
          <a:p>
            <a:r>
              <a:rPr lang="zh-CN" altLang="en-US" dirty="0"/>
              <a:t>}</a:t>
            </a:r>
          </a:p>
          <a:p>
            <a:endParaRPr lang="zh-CN" altLang="en-US" dirty="0"/>
          </a:p>
          <a:p>
            <a:r>
              <a:rPr lang="zh-CN" altLang="en-US" dirty="0"/>
              <a:t>#if ($remote_addr ~* ^(10)\.(1)\.(1)\.(254|45)$){</a:t>
            </a:r>
          </a:p>
          <a:p>
            <a:r>
              <a:rPr lang="zh-CN" altLang="en-US" dirty="0"/>
              <a:t>#	return 444; #当远程地址为10.1.1.254/45时间返回444状态, 直接禁止访问</a:t>
            </a:r>
          </a:p>
          <a:p>
            <a:r>
              <a:rPr lang="zh-CN" altLang="en-US" dirty="0"/>
              <a:t>#	set $anti_spider $remote_addr; #当远程地址为10.1.1.254/45时 set给变量$anti_spider,</a:t>
            </a:r>
          </a:p>
          <a:p>
            <a:r>
              <a:rPr lang="zh-CN" altLang="en-US" dirty="0"/>
              <a:t>#}</a:t>
            </a:r>
          </a:p>
        </p:txBody>
      </p:sp>
    </p:spTree>
    <p:extLst>
      <p:ext uri="{BB962C8B-B14F-4D97-AF65-F5344CB8AC3E}">
        <p14:creationId xmlns:p14="http://schemas.microsoft.com/office/powerpoint/2010/main" val="28795389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限制策略要难以猜出；要定期更换。</a:t>
            </a:r>
            <a:endParaRPr lang="en-US" altLang="zh-CN" dirty="0" smtClean="0"/>
          </a:p>
          <a:p>
            <a:r>
              <a:rPr lang="en-US" altLang="zh-CN" dirty="0" err="1"/>
              <a:t>nginx+lua</a:t>
            </a:r>
            <a:r>
              <a:rPr lang="zh-CN" altLang="en-US" dirty="0"/>
              <a:t>使限制策略非常容易更换。</a:t>
            </a:r>
            <a:endParaRPr lang="en-US" altLang="zh-CN" dirty="0"/>
          </a:p>
          <a:p>
            <a:r>
              <a:rPr lang="en-US" altLang="zh-CN" dirty="0" err="1" smtClean="0"/>
              <a:t>Redis</a:t>
            </a:r>
            <a:r>
              <a:rPr lang="zh-CN" altLang="en-US" dirty="0" smtClean="0"/>
              <a:t>的大并发处理能力又让长时间间隔可行。</a:t>
            </a:r>
            <a:endParaRPr lang="zh-CN" altLang="en-US" dirty="0"/>
          </a:p>
        </p:txBody>
      </p:sp>
      <p:sp>
        <p:nvSpPr>
          <p:cNvPr id="3" name="标题 2"/>
          <p:cNvSpPr>
            <a:spLocks noGrp="1"/>
          </p:cNvSpPr>
          <p:nvPr>
            <p:ph type="title"/>
          </p:nvPr>
        </p:nvSpPr>
        <p:spPr/>
        <p:txBody>
          <a:bodyPr/>
          <a:lstStyle/>
          <a:p>
            <a:r>
              <a:rPr lang="zh-CN" altLang="en-US" dirty="0" smtClean="0"/>
              <a:t>小结</a:t>
            </a:r>
            <a:endParaRPr lang="zh-CN" altLang="en-US" dirty="0"/>
          </a:p>
        </p:txBody>
      </p:sp>
    </p:spTree>
    <p:extLst>
      <p:ext uri="{BB962C8B-B14F-4D97-AF65-F5344CB8AC3E}">
        <p14:creationId xmlns:p14="http://schemas.microsoft.com/office/powerpoint/2010/main" val="274815649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FAQ</a:t>
            </a:r>
            <a:r>
              <a:rPr lang="zh-CN" altLang="en-US" dirty="0" smtClean="0"/>
              <a:t>问答时间</a:t>
            </a:r>
            <a:endParaRPr lang="zh-CN" altLang="en-US" dirty="0"/>
          </a:p>
        </p:txBody>
      </p:sp>
      <p:pic>
        <p:nvPicPr>
          <p:cNvPr id="4" name="Picture 2" descr="question_answe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554692" y="1481138"/>
            <a:ext cx="6034616" cy="4525962"/>
          </a:xfrm>
          <a:noFill/>
        </p:spPr>
      </p:pic>
    </p:spTree>
    <p:extLst>
      <p:ext uri="{BB962C8B-B14F-4D97-AF65-F5344CB8AC3E}">
        <p14:creationId xmlns:p14="http://schemas.microsoft.com/office/powerpoint/2010/main" val="140507693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成立技术俱乐部，每周抽一个晚上分享，预计会参加的人数。</a:t>
            </a:r>
            <a:endParaRPr lang="zh-CN" altLang="en-US" dirty="0"/>
          </a:p>
        </p:txBody>
      </p:sp>
      <p:sp>
        <p:nvSpPr>
          <p:cNvPr id="3" name="标题 2"/>
          <p:cNvSpPr>
            <a:spLocks noGrp="1"/>
          </p:cNvSpPr>
          <p:nvPr>
            <p:ph type="title"/>
          </p:nvPr>
        </p:nvSpPr>
        <p:spPr/>
        <p:txBody>
          <a:bodyPr/>
          <a:lstStyle/>
          <a:p>
            <a:r>
              <a:rPr lang="zh-CN" altLang="en-US" dirty="0" smtClean="0"/>
              <a:t>小调查</a:t>
            </a:r>
            <a:endParaRPr lang="zh-CN" altLang="en-US" dirty="0"/>
          </a:p>
        </p:txBody>
      </p:sp>
    </p:spTree>
    <p:extLst>
      <p:ext uri="{BB962C8B-B14F-4D97-AF65-F5344CB8AC3E}">
        <p14:creationId xmlns:p14="http://schemas.microsoft.com/office/powerpoint/2010/main" val="2556460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dirty="0"/>
          </a:p>
        </p:txBody>
      </p:sp>
      <p:sp>
        <p:nvSpPr>
          <p:cNvPr id="3" name="标题 2"/>
          <p:cNvSpPr>
            <a:spLocks noGrp="1"/>
          </p:cNvSpPr>
          <p:nvPr>
            <p:ph type="title"/>
          </p:nvPr>
        </p:nvSpPr>
        <p:spPr/>
        <p:txBody>
          <a:bodyPr/>
          <a:lstStyle/>
          <a:p>
            <a:r>
              <a:rPr lang="en-US" altLang="zh-CN" dirty="0" smtClean="0"/>
              <a:t>360</a:t>
            </a:r>
            <a:r>
              <a:rPr lang="zh-CN" altLang="en-US" dirty="0" smtClean="0"/>
              <a:t>抢票</a:t>
            </a:r>
            <a:endParaRPr lang="zh-CN" altLang="en-US" dirty="0"/>
          </a:p>
        </p:txBody>
      </p:sp>
      <p:pic>
        <p:nvPicPr>
          <p:cNvPr id="6" name="图片 5"/>
          <p:cNvPicPr>
            <a:picLocks noChangeAspect="1"/>
          </p:cNvPicPr>
          <p:nvPr/>
        </p:nvPicPr>
        <p:blipFill>
          <a:blip r:embed="rId3"/>
          <a:stretch>
            <a:fillRect/>
          </a:stretch>
        </p:blipFill>
        <p:spPr>
          <a:xfrm>
            <a:off x="434538" y="1487889"/>
            <a:ext cx="8532064" cy="4788578"/>
          </a:xfrm>
          <a:prstGeom prst="rect">
            <a:avLst/>
          </a:prstGeom>
        </p:spPr>
      </p:pic>
      <p:sp>
        <p:nvSpPr>
          <p:cNvPr id="7" name="矩形 6"/>
          <p:cNvSpPr/>
          <p:nvPr/>
        </p:nvSpPr>
        <p:spPr>
          <a:xfrm>
            <a:off x="3816424" y="3429000"/>
            <a:ext cx="4572000" cy="1477328"/>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r>
              <a:rPr lang="zh-CN" altLang="en-US" b="1" dirty="0" smtClean="0"/>
              <a:t>特点：</a:t>
            </a:r>
            <a:endParaRPr lang="en-US" altLang="zh-CN" b="1" dirty="0" smtClean="0"/>
          </a:p>
          <a:p>
            <a:pPr marL="285750" indent="-285750">
              <a:buFont typeface="Arial" panose="020B0604020202020204" pitchFamily="34" charset="0"/>
              <a:buChar char="•"/>
            </a:pPr>
            <a:r>
              <a:rPr lang="zh-CN" altLang="en-US" dirty="0" smtClean="0"/>
              <a:t>可以</a:t>
            </a:r>
            <a:r>
              <a:rPr lang="zh-CN" altLang="en-US" dirty="0"/>
              <a:t>部分识别12306网站验证</a:t>
            </a:r>
            <a:r>
              <a:rPr lang="zh-CN" altLang="en-US" dirty="0" smtClean="0"/>
              <a:t>码，不能识别部分仍然需要手工填写；</a:t>
            </a:r>
            <a:endParaRPr lang="en-US" altLang="zh-CN" dirty="0" smtClean="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r>
              <a:rPr lang="zh-CN" altLang="en-US" dirty="0"/>
              <a:t>手工操作，作为人的辅助工具。</a:t>
            </a:r>
          </a:p>
        </p:txBody>
      </p:sp>
    </p:spTree>
    <p:extLst>
      <p:ext uri="{BB962C8B-B14F-4D97-AF65-F5344CB8AC3E}">
        <p14:creationId xmlns:p14="http://schemas.microsoft.com/office/powerpoint/2010/main" val="171672051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7500" lnSpcReduction="20000"/>
          </a:bodyPr>
          <a:lstStyle/>
          <a:p>
            <a:r>
              <a:rPr lang="en-US" altLang="zh-CN" dirty="0" smtClean="0"/>
              <a:t>03-26  360</a:t>
            </a:r>
            <a:r>
              <a:rPr lang="zh-CN" altLang="en-US" dirty="0" smtClean="0"/>
              <a:t>和京东消息推送系统案例分析。</a:t>
            </a:r>
            <a:endParaRPr lang="en-US" altLang="zh-CN" dirty="0" smtClean="0"/>
          </a:p>
          <a:p>
            <a:endParaRPr lang="en-US" altLang="zh-CN" dirty="0" smtClean="0"/>
          </a:p>
          <a:p>
            <a:r>
              <a:rPr lang="en-US" altLang="zh-CN" dirty="0" smtClean="0"/>
              <a:t>360</a:t>
            </a:r>
          </a:p>
          <a:p>
            <a:pPr lvl="1"/>
            <a:r>
              <a:rPr lang="en-US" altLang="zh-CN" sz="2100" dirty="0"/>
              <a:t>16</a:t>
            </a:r>
            <a:r>
              <a:rPr lang="zh-CN" altLang="en-US" sz="2100" dirty="0"/>
              <a:t>台机器，标配</a:t>
            </a:r>
            <a:r>
              <a:rPr lang="en-US" altLang="zh-CN" sz="2100" dirty="0"/>
              <a:t>24</a:t>
            </a:r>
            <a:r>
              <a:rPr lang="zh-CN" altLang="en-US" sz="2100" dirty="0"/>
              <a:t>个硬件线程，</a:t>
            </a:r>
            <a:r>
              <a:rPr lang="en-US" altLang="zh-CN" sz="2100" dirty="0"/>
              <a:t>64GB</a:t>
            </a:r>
            <a:r>
              <a:rPr lang="zh-CN" altLang="en-US" sz="2100" dirty="0"/>
              <a:t>内存</a:t>
            </a:r>
          </a:p>
          <a:p>
            <a:pPr lvl="1"/>
            <a:r>
              <a:rPr lang="en-US" altLang="zh-CN" sz="2100" dirty="0"/>
              <a:t>Linux Kernel 2.6.32 x86_64</a:t>
            </a:r>
          </a:p>
          <a:p>
            <a:pPr lvl="1"/>
            <a:r>
              <a:rPr lang="zh-CN" altLang="en-US" sz="2100" dirty="0"/>
              <a:t>单机</a:t>
            </a:r>
            <a:r>
              <a:rPr lang="en-US" altLang="zh-CN" sz="2100" dirty="0"/>
              <a:t>80</a:t>
            </a:r>
            <a:r>
              <a:rPr lang="zh-CN" altLang="en-US" sz="2100" dirty="0"/>
              <a:t>万并发连接，</a:t>
            </a:r>
            <a:r>
              <a:rPr lang="en-US" altLang="zh-CN" sz="2100" dirty="0"/>
              <a:t>load 0.2~0.4</a:t>
            </a:r>
            <a:r>
              <a:rPr lang="zh-CN" altLang="en-US" sz="2100" dirty="0"/>
              <a:t>，</a:t>
            </a:r>
            <a:r>
              <a:rPr lang="en-US" altLang="zh-CN" sz="2100" dirty="0"/>
              <a:t>CPU </a:t>
            </a:r>
            <a:r>
              <a:rPr lang="zh-CN" altLang="en-US" sz="2100" dirty="0"/>
              <a:t>总使用率 </a:t>
            </a:r>
            <a:r>
              <a:rPr lang="en-US" altLang="zh-CN" sz="2100" dirty="0"/>
              <a:t>7%~10%</a:t>
            </a:r>
            <a:r>
              <a:rPr lang="zh-CN" altLang="en-US" sz="2100" dirty="0"/>
              <a:t>，内存占用</a:t>
            </a:r>
            <a:r>
              <a:rPr lang="en-US" altLang="zh-CN" sz="2100" dirty="0"/>
              <a:t>20GB (res)</a:t>
            </a:r>
          </a:p>
          <a:p>
            <a:pPr lvl="1"/>
            <a:r>
              <a:rPr lang="zh-CN" altLang="en-US" sz="2100" dirty="0"/>
              <a:t>目前接入的产品约</a:t>
            </a:r>
            <a:r>
              <a:rPr lang="en-US" altLang="zh-CN" sz="2100" dirty="0"/>
              <a:t>1280</a:t>
            </a:r>
            <a:r>
              <a:rPr lang="zh-CN" altLang="en-US" sz="2100" dirty="0"/>
              <a:t>万在线用户</a:t>
            </a:r>
          </a:p>
          <a:p>
            <a:pPr lvl="1"/>
            <a:r>
              <a:rPr lang="en-US" altLang="zh-CN" sz="2100" dirty="0"/>
              <a:t>2</a:t>
            </a:r>
            <a:r>
              <a:rPr lang="zh-CN" altLang="en-US" sz="2100" dirty="0"/>
              <a:t>分钟一次</a:t>
            </a:r>
            <a:r>
              <a:rPr lang="en-US" altLang="zh-CN" sz="2100" dirty="0"/>
              <a:t>GC</a:t>
            </a:r>
            <a:r>
              <a:rPr lang="zh-CN" altLang="en-US" sz="2100" dirty="0"/>
              <a:t>，停顿</a:t>
            </a:r>
            <a:r>
              <a:rPr lang="en-US" altLang="zh-CN" sz="2100" dirty="0"/>
              <a:t>2</a:t>
            </a:r>
            <a:r>
              <a:rPr lang="zh-CN" altLang="en-US" sz="2100" dirty="0"/>
              <a:t>秒 </a:t>
            </a:r>
            <a:r>
              <a:rPr lang="en-US" altLang="zh-CN" sz="2100" dirty="0"/>
              <a:t>(1.0.3 </a:t>
            </a:r>
            <a:r>
              <a:rPr lang="zh-CN" altLang="en-US" sz="2100" dirty="0"/>
              <a:t>的 </a:t>
            </a:r>
            <a:r>
              <a:rPr lang="en-US" altLang="zh-CN" sz="2100" dirty="0"/>
              <a:t>GC </a:t>
            </a:r>
            <a:r>
              <a:rPr lang="zh-CN" altLang="en-US" sz="2100" dirty="0"/>
              <a:t>不给力，直接升级到 </a:t>
            </a:r>
            <a:r>
              <a:rPr lang="en-US" altLang="zh-CN" sz="2100" dirty="0"/>
              <a:t>tip</a:t>
            </a:r>
            <a:r>
              <a:rPr lang="zh-CN" altLang="en-US" sz="2100" dirty="0"/>
              <a:t>，再次吃螃蟹</a:t>
            </a:r>
            <a:r>
              <a:rPr lang="en-US" altLang="zh-CN" sz="2100" dirty="0"/>
              <a:t>)</a:t>
            </a:r>
          </a:p>
          <a:p>
            <a:pPr lvl="1"/>
            <a:r>
              <a:rPr lang="en-US" altLang="zh-CN" sz="2100" dirty="0"/>
              <a:t>15</a:t>
            </a:r>
            <a:r>
              <a:rPr lang="zh-CN" altLang="en-US" sz="2100" dirty="0"/>
              <a:t>亿个心跳包</a:t>
            </a:r>
            <a:r>
              <a:rPr lang="en-US" altLang="zh-CN" sz="2100" dirty="0"/>
              <a:t>/</a:t>
            </a:r>
            <a:r>
              <a:rPr lang="zh-CN" altLang="en-US" sz="2100" dirty="0"/>
              <a:t>天，占</a:t>
            </a:r>
            <a:r>
              <a:rPr lang="zh-CN" altLang="en-US" sz="2100" dirty="0" smtClean="0"/>
              <a:t>大多数</a:t>
            </a:r>
            <a:endParaRPr lang="en-US" altLang="zh-CN" sz="2100" dirty="0" smtClean="0"/>
          </a:p>
          <a:p>
            <a:pPr lvl="1"/>
            <a:endParaRPr lang="en-US" altLang="zh-CN" sz="2100" dirty="0" smtClean="0"/>
          </a:p>
          <a:p>
            <a:r>
              <a:rPr lang="zh-CN" altLang="en-US" dirty="0"/>
              <a:t>京</a:t>
            </a:r>
            <a:r>
              <a:rPr lang="zh-CN" altLang="en-US" dirty="0" smtClean="0"/>
              <a:t>东</a:t>
            </a:r>
            <a:endParaRPr lang="en-US" altLang="zh-CN" dirty="0" smtClean="0"/>
          </a:p>
          <a:p>
            <a:pPr lvl="1"/>
            <a:r>
              <a:rPr lang="zh-CN" altLang="en-US" sz="2100" dirty="0"/>
              <a:t>京东云消息推送系统</a:t>
            </a:r>
            <a:r>
              <a:rPr lang="en-US" altLang="zh-CN" sz="2100" dirty="0"/>
              <a:t>(</a:t>
            </a:r>
            <a:r>
              <a:rPr lang="zh-CN" altLang="en-US" sz="2100" dirty="0"/>
              <a:t>团队人数</a:t>
            </a:r>
            <a:r>
              <a:rPr lang="en-US" altLang="zh-CN" sz="2100" dirty="0"/>
              <a:t>:4)</a:t>
            </a:r>
          </a:p>
          <a:p>
            <a:pPr lvl="1"/>
            <a:r>
              <a:rPr lang="zh-CN" altLang="en-US" sz="2100" dirty="0"/>
              <a:t>单机并发</a:t>
            </a:r>
            <a:r>
              <a:rPr lang="en-US" altLang="zh-CN" sz="2100" dirty="0" err="1"/>
              <a:t>tcp</a:t>
            </a:r>
            <a:r>
              <a:rPr lang="zh-CN" altLang="en-US" sz="2100" dirty="0"/>
              <a:t>连接数峰值</a:t>
            </a:r>
            <a:r>
              <a:rPr lang="en-US" altLang="zh-CN" sz="2100" dirty="0"/>
              <a:t>118w</a:t>
            </a:r>
          </a:p>
          <a:p>
            <a:pPr lvl="1"/>
            <a:r>
              <a:rPr lang="zh-CN" altLang="en-US" sz="2100" dirty="0"/>
              <a:t>内存占用</a:t>
            </a:r>
            <a:r>
              <a:rPr lang="en-US" altLang="zh-CN" sz="2100" dirty="0"/>
              <a:t>23G(Res)</a:t>
            </a:r>
          </a:p>
          <a:p>
            <a:pPr lvl="1"/>
            <a:r>
              <a:rPr lang="en-US" altLang="zh-CN" sz="2100" dirty="0" smtClean="0"/>
              <a:t>Load </a:t>
            </a:r>
            <a:r>
              <a:rPr lang="en-US" altLang="zh-CN" sz="2100" dirty="0"/>
              <a:t>0.7</a:t>
            </a:r>
            <a:r>
              <a:rPr lang="zh-CN" altLang="en-US" sz="2100" dirty="0"/>
              <a:t>左右 </a:t>
            </a:r>
          </a:p>
          <a:p>
            <a:pPr lvl="1"/>
            <a:r>
              <a:rPr lang="zh-CN" altLang="en-US" sz="2100" dirty="0"/>
              <a:t>心跳包 </a:t>
            </a:r>
            <a:r>
              <a:rPr lang="en-US" altLang="zh-CN" sz="2100" dirty="0"/>
              <a:t>4k/s</a:t>
            </a:r>
          </a:p>
          <a:p>
            <a:pPr lvl="1"/>
            <a:r>
              <a:rPr lang="en-US" altLang="zh-CN" sz="2100" dirty="0" err="1"/>
              <a:t>gc</a:t>
            </a:r>
            <a:r>
              <a:rPr lang="zh-CN" altLang="en-US" sz="2100" dirty="0"/>
              <a:t>时间</a:t>
            </a:r>
            <a:r>
              <a:rPr lang="en-US" altLang="zh-CN" sz="2100" dirty="0"/>
              <a:t>2-3.x s</a:t>
            </a:r>
          </a:p>
          <a:p>
            <a:endParaRPr lang="en-US" altLang="zh-CN" dirty="0" smtClean="0"/>
          </a:p>
        </p:txBody>
      </p:sp>
      <p:sp>
        <p:nvSpPr>
          <p:cNvPr id="3" name="标题 2"/>
          <p:cNvSpPr>
            <a:spLocks noGrp="1"/>
          </p:cNvSpPr>
          <p:nvPr>
            <p:ph type="title"/>
          </p:nvPr>
        </p:nvSpPr>
        <p:spPr/>
        <p:txBody>
          <a:bodyPr/>
          <a:lstStyle/>
          <a:p>
            <a:r>
              <a:rPr lang="zh-CN" altLang="en-US" dirty="0" smtClean="0"/>
              <a:t>培训预告</a:t>
            </a:r>
            <a:endParaRPr lang="zh-CN" altLang="en-US" dirty="0"/>
          </a:p>
        </p:txBody>
      </p:sp>
    </p:spTree>
    <p:extLst>
      <p:ext uri="{BB962C8B-B14F-4D97-AF65-F5344CB8AC3E}">
        <p14:creationId xmlns:p14="http://schemas.microsoft.com/office/powerpoint/2010/main" val="285589911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the_e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86786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9"/>
            <a:ext cx="8229600" cy="2235704"/>
          </a:xfrm>
        </p:spPr>
        <p:txBody>
          <a:bodyPr/>
          <a:lstStyle/>
          <a:p>
            <a:r>
              <a:rPr lang="zh-CN" altLang="en-US" dirty="0"/>
              <a:t>打码是利用人工智能大量输入验证码的意思</a:t>
            </a:r>
            <a:r>
              <a:rPr lang="zh-CN" altLang="en-US" dirty="0" smtClean="0"/>
              <a:t>。</a:t>
            </a:r>
            <a:endParaRPr lang="en-US" altLang="zh-CN" dirty="0" smtClean="0"/>
          </a:p>
          <a:p>
            <a:r>
              <a:rPr lang="zh-CN" altLang="en-US" dirty="0"/>
              <a:t>打码原理就是下载特定的打码软件，运行后输入数字、汉字、字母等验证码，一般都是按千次计费</a:t>
            </a:r>
            <a:r>
              <a:rPr lang="en-US" altLang="zh-CN" dirty="0"/>
              <a:t>,</a:t>
            </a:r>
            <a:r>
              <a:rPr lang="zh-CN" altLang="en-US" dirty="0"/>
              <a:t>千次的费用</a:t>
            </a:r>
            <a:r>
              <a:rPr lang="en-US" altLang="zh-CN" dirty="0"/>
              <a:t>3-10</a:t>
            </a:r>
            <a:r>
              <a:rPr lang="zh-CN" altLang="en-US" dirty="0"/>
              <a:t>元不等。</a:t>
            </a:r>
            <a:endParaRPr lang="en-US" altLang="zh-CN" dirty="0" smtClean="0"/>
          </a:p>
          <a:p>
            <a:pPr marL="109728" indent="0">
              <a:buNone/>
            </a:pPr>
            <a:endParaRPr lang="en-US" altLang="zh-CN" dirty="0" smtClean="0"/>
          </a:p>
          <a:p>
            <a:endParaRPr lang="zh-CN" altLang="en-US" dirty="0"/>
          </a:p>
        </p:txBody>
      </p:sp>
      <p:sp>
        <p:nvSpPr>
          <p:cNvPr id="3" name="标题 2"/>
          <p:cNvSpPr>
            <a:spLocks noGrp="1"/>
          </p:cNvSpPr>
          <p:nvPr>
            <p:ph type="title"/>
          </p:nvPr>
        </p:nvSpPr>
        <p:spPr/>
        <p:txBody>
          <a:bodyPr/>
          <a:lstStyle/>
          <a:p>
            <a:r>
              <a:rPr lang="zh-CN" altLang="en-US" dirty="0" smtClean="0"/>
              <a:t>打码</a:t>
            </a:r>
            <a:endParaRPr lang="zh-CN" altLang="en-US" dirty="0"/>
          </a:p>
        </p:txBody>
      </p:sp>
      <p:pic>
        <p:nvPicPr>
          <p:cNvPr id="3074" name="Picture 2" descr="百万盟,百万盟打码,打码赚钱,什么是打码赚钱,打码网赚"/>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068960"/>
            <a:ext cx="4476750" cy="361950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457200" y="4293096"/>
            <a:ext cx="3752850" cy="923330"/>
          </a:xfrm>
          <a:prstGeom prst="rect">
            <a:avLst/>
          </a:prstGeom>
        </p:spPr>
        <p:txBody>
          <a:bodyPr wrap="square">
            <a:spAutoFit/>
          </a:bodyPr>
          <a:lstStyle/>
          <a:p>
            <a:r>
              <a:rPr lang="en-US" altLang="zh-CN" dirty="0">
                <a:hlinkClick r:id="rId4"/>
              </a:rPr>
              <a:t>https://www.google.com.hk/search?q=%E6%89%93%E7%A0%81</a:t>
            </a:r>
            <a:endParaRPr lang="en-US" altLang="zh-CN" dirty="0"/>
          </a:p>
          <a:p>
            <a:endParaRPr lang="en-US" altLang="zh-CN" dirty="0"/>
          </a:p>
        </p:txBody>
      </p:sp>
    </p:spTree>
    <p:extLst>
      <p:ext uri="{BB962C8B-B14F-4D97-AF65-F5344CB8AC3E}">
        <p14:creationId xmlns:p14="http://schemas.microsoft.com/office/powerpoint/2010/main" val="35533068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验证码不是万能的。</a:t>
            </a:r>
            <a:endParaRPr lang="en-US" altLang="zh-CN" dirty="0" smtClean="0"/>
          </a:p>
          <a:p>
            <a:r>
              <a:rPr lang="zh-CN" altLang="en-US" dirty="0" smtClean="0"/>
              <a:t>模拟</a:t>
            </a:r>
            <a:r>
              <a:rPr lang="zh-CN" altLang="en-US" dirty="0"/>
              <a:t>人的</a:t>
            </a:r>
            <a:r>
              <a:rPr lang="zh-CN" altLang="en-US" dirty="0" smtClean="0"/>
              <a:t>行为或者实际就是人的行为，</a:t>
            </a:r>
            <a:r>
              <a:rPr lang="zh-CN" altLang="en-US" dirty="0"/>
              <a:t>理论上是没法防</a:t>
            </a:r>
            <a:r>
              <a:rPr lang="zh-CN" altLang="en-US" dirty="0" smtClean="0"/>
              <a:t>的。</a:t>
            </a:r>
            <a:endParaRPr lang="en-US" altLang="zh-CN" dirty="0" smtClean="0"/>
          </a:p>
          <a:p>
            <a:r>
              <a:rPr lang="zh-CN" altLang="en-US" dirty="0" smtClean="0"/>
              <a:t>只要有利益链，道高一尺</a:t>
            </a:r>
            <a:r>
              <a:rPr lang="zh-CN" altLang="en-US" dirty="0"/>
              <a:t>，魔高一丈。</a:t>
            </a:r>
          </a:p>
          <a:p>
            <a:endParaRPr lang="zh-CN" altLang="en-US" dirty="0"/>
          </a:p>
        </p:txBody>
      </p:sp>
      <p:sp>
        <p:nvSpPr>
          <p:cNvPr id="3" name="标题 2"/>
          <p:cNvSpPr>
            <a:spLocks noGrp="1"/>
          </p:cNvSpPr>
          <p:nvPr>
            <p:ph type="title"/>
          </p:nvPr>
        </p:nvSpPr>
        <p:spPr/>
        <p:txBody>
          <a:bodyPr/>
          <a:lstStyle/>
          <a:p>
            <a:r>
              <a:rPr lang="zh-CN" altLang="en-US" dirty="0" smtClean="0"/>
              <a:t>心得</a:t>
            </a:r>
            <a:endParaRPr lang="zh-CN" altLang="en-US" dirty="0"/>
          </a:p>
        </p:txBody>
      </p:sp>
    </p:spTree>
    <p:extLst>
      <p:ext uri="{BB962C8B-B14F-4D97-AF65-F5344CB8AC3E}">
        <p14:creationId xmlns:p14="http://schemas.microsoft.com/office/powerpoint/2010/main" val="34483360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zh-CN" altLang="en-US" dirty="0" smtClean="0"/>
              <a:t>刷票技术实现原理分析</a:t>
            </a:r>
            <a:endParaRPr lang="zh-CN" altLang="en-US" dirty="0"/>
          </a:p>
        </p:txBody>
      </p:sp>
      <p:sp>
        <p:nvSpPr>
          <p:cNvPr id="5" name="副标题 4"/>
          <p:cNvSpPr>
            <a:spLocks noGrp="1"/>
          </p:cNvSpPr>
          <p:nvPr>
            <p:ph type="subTitle" idx="1"/>
          </p:nvPr>
        </p:nvSpPr>
        <p:spPr/>
        <p:txBody>
          <a:bodyPr>
            <a:normAutofit/>
          </a:bodyPr>
          <a:lstStyle/>
          <a:p>
            <a:endParaRPr lang="zh-CN" altLang="en-US" dirty="0"/>
          </a:p>
        </p:txBody>
      </p:sp>
    </p:spTree>
    <p:extLst>
      <p:ext uri="{BB962C8B-B14F-4D97-AF65-F5344CB8AC3E}">
        <p14:creationId xmlns:p14="http://schemas.microsoft.com/office/powerpoint/2010/main" val="28394128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HTTP</a:t>
            </a:r>
            <a:r>
              <a:rPr lang="zh-CN" altLang="en-US" dirty="0"/>
              <a:t>本身是一个无状态的连接协议，为了支持客户端与服务器之间的交互，我们一般使用</a:t>
            </a:r>
            <a:r>
              <a:rPr lang="en-US" altLang="zh-CN" dirty="0"/>
              <a:t>Cookie</a:t>
            </a:r>
            <a:r>
              <a:rPr lang="zh-CN" altLang="en-US" dirty="0"/>
              <a:t>和</a:t>
            </a:r>
            <a:r>
              <a:rPr lang="en-US" altLang="zh-CN" dirty="0"/>
              <a:t>Session</a:t>
            </a:r>
            <a:r>
              <a:rPr lang="zh-CN" altLang="en-US" dirty="0"/>
              <a:t>技术为交互存储状态</a:t>
            </a:r>
            <a:r>
              <a:rPr lang="zh-CN" altLang="en-US" dirty="0" smtClean="0"/>
              <a:t>。</a:t>
            </a:r>
            <a:endParaRPr lang="en-US" altLang="zh-CN" dirty="0" smtClean="0"/>
          </a:p>
          <a:p>
            <a:endParaRPr lang="en-US" altLang="zh-CN" dirty="0"/>
          </a:p>
          <a:p>
            <a:r>
              <a:rPr lang="zh-CN" altLang="en-US" dirty="0" smtClean="0"/>
              <a:t>推荐工具：</a:t>
            </a:r>
            <a:r>
              <a:rPr lang="en-US" altLang="zh-CN" dirty="0" smtClean="0"/>
              <a:t/>
            </a:r>
            <a:br>
              <a:rPr lang="en-US" altLang="zh-CN" dirty="0" smtClean="0"/>
            </a:br>
            <a:r>
              <a:rPr lang="en-US" altLang="zh-CN" dirty="0" smtClean="0"/>
              <a:t>Fiddler</a:t>
            </a:r>
            <a:endParaRPr lang="zh-CN" altLang="en-US" dirty="0"/>
          </a:p>
        </p:txBody>
      </p:sp>
      <p:sp>
        <p:nvSpPr>
          <p:cNvPr id="3" name="标题 2"/>
          <p:cNvSpPr>
            <a:spLocks noGrp="1"/>
          </p:cNvSpPr>
          <p:nvPr>
            <p:ph type="title"/>
          </p:nvPr>
        </p:nvSpPr>
        <p:spPr/>
        <p:txBody>
          <a:bodyPr/>
          <a:lstStyle/>
          <a:p>
            <a:r>
              <a:rPr lang="en-US" altLang="zh-CN" dirty="0" smtClean="0"/>
              <a:t>http</a:t>
            </a:r>
            <a:r>
              <a:rPr lang="zh-CN" altLang="en-US" dirty="0" smtClean="0"/>
              <a:t>协议无状态性</a:t>
            </a:r>
            <a:endParaRPr lang="zh-CN" altLang="en-US" dirty="0"/>
          </a:p>
        </p:txBody>
      </p:sp>
      <p:pic>
        <p:nvPicPr>
          <p:cNvPr id="1026" name="Picture 2" descr="http://image20.it168.com/201112_500x375/873/ad6292d1aab6cd9c.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4300" y="3140968"/>
            <a:ext cx="4762500" cy="2628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21713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130000" t="-95000" r="40000" b="21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BFD0FB9F-AEA2-40C8-9B26-5199369D156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灵感触发会议演示文稿</Template>
  <TotalTime>0</TotalTime>
  <Words>3976</Words>
  <Application>Microsoft Office PowerPoint</Application>
  <PresentationFormat>全屏显示(4:3)</PresentationFormat>
  <Paragraphs>455</Paragraphs>
  <Slides>51</Slides>
  <Notes>26</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51</vt:i4>
      </vt:variant>
    </vt:vector>
  </HeadingPairs>
  <TitlesOfParts>
    <vt:vector size="65" baseType="lpstr">
      <vt:lpstr>黑体</vt:lpstr>
      <vt:lpstr>宋体</vt:lpstr>
      <vt:lpstr>Microsoft YaHei</vt:lpstr>
      <vt:lpstr>Microsoft YaHei</vt:lpstr>
      <vt:lpstr>Arial</vt:lpstr>
      <vt:lpstr>Calibri</vt:lpstr>
      <vt:lpstr>Cambria</vt:lpstr>
      <vt:lpstr>Lucida Sans Unicode</vt:lpstr>
      <vt:lpstr>Verdana</vt:lpstr>
      <vt:lpstr>Wingdings</vt:lpstr>
      <vt:lpstr>Wingdings 2</vt:lpstr>
      <vt:lpstr>Wingdings 3</vt:lpstr>
      <vt:lpstr>聚合</vt:lpstr>
      <vt:lpstr>包装程序外壳对象</vt:lpstr>
      <vt:lpstr>网站防刷技术</vt:lpstr>
      <vt:lpstr>议题</vt:lpstr>
      <vt:lpstr>从12306谈起</vt:lpstr>
      <vt:lpstr>心得</vt:lpstr>
      <vt:lpstr>360抢票</vt:lpstr>
      <vt:lpstr>打码</vt:lpstr>
      <vt:lpstr>心得</vt:lpstr>
      <vt:lpstr>刷票技术实现原理分析</vt:lpstr>
      <vt:lpstr>http协议无状态性</vt:lpstr>
      <vt:lpstr>模拟请求非常容易</vt:lpstr>
      <vt:lpstr>Robots.txt与Sitemaps</vt:lpstr>
      <vt:lpstr>使用代理服务器</vt:lpstr>
      <vt:lpstr>P2P方式刷网站</vt:lpstr>
      <vt:lpstr>规律</vt:lpstr>
      <vt:lpstr>如何防刷？</vt:lpstr>
      <vt:lpstr>系统的增加刷的门槛。</vt:lpstr>
      <vt:lpstr>网络通信流程</vt:lpstr>
      <vt:lpstr>具体防刷技术</vt:lpstr>
      <vt:lpstr>浏览器脚本控制</vt:lpstr>
      <vt:lpstr>Cookie控制</vt:lpstr>
      <vt:lpstr>Iptables 访问限制</vt:lpstr>
      <vt:lpstr>日志扫描</vt:lpstr>
      <vt:lpstr>HTTP协议头限制</vt:lpstr>
      <vt:lpstr>http_referer控制</vt:lpstr>
      <vt:lpstr>request_method</vt:lpstr>
      <vt:lpstr>http_cookie 令牌机制</vt:lpstr>
      <vt:lpstr>程序逻辑控制</vt:lpstr>
      <vt:lpstr>总结</vt:lpstr>
      <vt:lpstr>我们的防刷方案</vt:lpstr>
      <vt:lpstr>架构</vt:lpstr>
      <vt:lpstr>特点</vt:lpstr>
      <vt:lpstr>Tengine+lua+redis的性能</vt:lpstr>
      <vt:lpstr>nginx+lua代码范例</vt:lpstr>
      <vt:lpstr>Lua可以控制nginx的环节</vt:lpstr>
      <vt:lpstr>为什么选用redis</vt:lpstr>
      <vt:lpstr>Sina微博的使用场景和负载</vt:lpstr>
      <vt:lpstr>Sina微博Redis适用场合架构</vt:lpstr>
      <vt:lpstr>Sina微博Redis适用场合架构</vt:lpstr>
      <vt:lpstr>Redis适用场景</vt:lpstr>
      <vt:lpstr>通过nginx配置文件 抵御攻击例子</vt:lpstr>
      <vt:lpstr>0x01</vt:lpstr>
      <vt:lpstr>0x02</vt:lpstr>
      <vt:lpstr>0x03</vt:lpstr>
      <vt:lpstr>0x04 增加随机数</vt:lpstr>
      <vt:lpstr>PowerPoint 演示文稿</vt:lpstr>
      <vt:lpstr>短时间端防刷</vt:lpstr>
      <vt:lpstr>小结</vt:lpstr>
      <vt:lpstr>FAQ问答时间</vt:lpstr>
      <vt:lpstr>小调查</vt:lpstr>
      <vt:lpstr>培训预告</vt:lpstr>
      <vt:lpstr>PowerPoint 演示文稿</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2014-02-06T12:57:14Z</dcterms:created>
  <dcterms:modified xsi:type="dcterms:W3CDTF">2014-02-26T09:41:03Z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TC101671239990</vt:lpwstr>
  </property>
</Properties>
</file>