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sldIdLst>
    <p:sldId id="256" r:id="rId2"/>
    <p:sldId id="304" r:id="rId3"/>
    <p:sldId id="262" r:id="rId4"/>
    <p:sldId id="263" r:id="rId5"/>
    <p:sldId id="257" r:id="rId6"/>
    <p:sldId id="264" r:id="rId7"/>
    <p:sldId id="305" r:id="rId8"/>
    <p:sldId id="266" r:id="rId9"/>
    <p:sldId id="265" r:id="rId10"/>
    <p:sldId id="267" r:id="rId11"/>
    <p:sldId id="268" r:id="rId12"/>
    <p:sldId id="271" r:id="rId13"/>
    <p:sldId id="310" r:id="rId14"/>
    <p:sldId id="288" r:id="rId15"/>
    <p:sldId id="306" r:id="rId16"/>
    <p:sldId id="279" r:id="rId17"/>
    <p:sldId id="280" r:id="rId18"/>
    <p:sldId id="281" r:id="rId19"/>
    <p:sldId id="282" r:id="rId20"/>
    <p:sldId id="283" r:id="rId21"/>
    <p:sldId id="284" r:id="rId22"/>
    <p:sldId id="291" r:id="rId23"/>
    <p:sldId id="292" r:id="rId24"/>
    <p:sldId id="289" r:id="rId25"/>
    <p:sldId id="293" r:id="rId26"/>
    <p:sldId id="290" r:id="rId27"/>
    <p:sldId id="285" r:id="rId28"/>
    <p:sldId id="286" r:id="rId29"/>
    <p:sldId id="287" r:id="rId30"/>
    <p:sldId id="307" r:id="rId31"/>
    <p:sldId id="272" r:id="rId32"/>
    <p:sldId id="273" r:id="rId33"/>
    <p:sldId id="275" r:id="rId34"/>
    <p:sldId id="276" r:id="rId35"/>
    <p:sldId id="277" r:id="rId36"/>
    <p:sldId id="314" r:id="rId37"/>
    <p:sldId id="315" r:id="rId38"/>
    <p:sldId id="313" r:id="rId39"/>
    <p:sldId id="274" r:id="rId40"/>
    <p:sldId id="278" r:id="rId41"/>
    <p:sldId id="294" r:id="rId42"/>
    <p:sldId id="302" r:id="rId43"/>
    <p:sldId id="259" r:id="rId44"/>
    <p:sldId id="260" r:id="rId45"/>
    <p:sldId id="299" r:id="rId46"/>
    <p:sldId id="300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58" autoAdjust="0"/>
  </p:normalViewPr>
  <p:slideViewPr>
    <p:cSldViewPr>
      <p:cViewPr varScale="1">
        <p:scale>
          <a:sx n="56" d="100"/>
          <a:sy n="56" d="100"/>
        </p:scale>
        <p:origin x="-17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42D84-E911-4C39-845D-CFBE79462142}" type="datetimeFigureOut">
              <a:rPr lang="zh-CN" altLang="en-US" smtClean="0"/>
              <a:t>2014/12/19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F8222-77C5-485F-ADD4-207BF1484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883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henyufei.info/blog/2009-01-19/why-unix-pipe-is-a-good-thin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%E6%9F%AF%E9%87%8C%E5%8C%96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alanwu.iteye.com/blog/538866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cn/articles/go-based-on-connection-combination-language-1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nowamagic.net/librarys/veda/detail/2488" TargetMode="External"/><Relationship Id="rId4" Type="http://schemas.openxmlformats.org/officeDocument/2006/relationships/hyperlink" Target="http://www.nowamagic.net/academy/detail/1220210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holy_phoenix/article/details/492354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cnblogs.com/nuaalfm/archive/2010/04/23/1718453.html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suncaishen/article/details/9388161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aiblog.com/golang/step-by-step-learning-type-of-compound-golang-golang.html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cn/articles/go-based-on-connection-combination-language-1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hihu.com/question/20584476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讲编程范式：</a:t>
            </a:r>
            <a:r>
              <a:rPr lang="en-US" altLang="zh-CN" dirty="0" smtClean="0"/>
              <a:t>  </a:t>
            </a:r>
            <a:r>
              <a:rPr lang="zh-CN" altLang="en-US" dirty="0" smtClean="0"/>
              <a:t>连接、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组合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414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圆形、矩形</a:t>
            </a:r>
            <a:r>
              <a:rPr lang="en-US" altLang="zh-CN" dirty="0" smtClean="0"/>
              <a:t> </a:t>
            </a:r>
            <a:r>
              <a:rPr lang="zh-CN" altLang="en-US" dirty="0" smtClean="0"/>
              <a:t>都有计算面积的功能，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所以抽象成一个接口。</a:t>
            </a:r>
            <a:endParaRPr lang="en-US" altLang="zh-CN" dirty="0" smtClean="0"/>
          </a:p>
          <a:p>
            <a:r>
              <a:rPr lang="zh-CN" altLang="en-US" dirty="0" smtClean="0"/>
              <a:t>如何使用，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可以把接口写出函数参数，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也可以定义好一个接口做参数。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计算所有图像的面积和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383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提前想好未来要用的</a:t>
            </a:r>
            <a:r>
              <a:rPr lang="en-US" altLang="zh-CN" dirty="0" smtClean="0"/>
              <a:t> </a:t>
            </a:r>
            <a:r>
              <a:rPr lang="zh-CN" altLang="en-US" dirty="0" smtClean="0"/>
              <a:t>接口，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是一件疯狂的事情。</a:t>
            </a:r>
            <a:endParaRPr lang="en-US" altLang="zh-CN" dirty="0" smtClean="0"/>
          </a:p>
          <a:p>
            <a:r>
              <a:rPr lang="zh-CN" altLang="en-US" dirty="0" smtClean="0"/>
              <a:t>所以</a:t>
            </a:r>
            <a:r>
              <a:rPr lang="en-US" altLang="zh-CN" dirty="0" smtClean="0"/>
              <a:t> </a:t>
            </a:r>
            <a:r>
              <a:rPr lang="zh-CN" altLang="en-US" dirty="0" smtClean="0"/>
              <a:t>非侵入式接口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可以避免这事。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768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将一个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的输出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stdout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转为另一个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的输入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stdin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510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全文检索，关键字分析的脚本。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754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http://chenyufei.info/blog/2009-01-19/why-unix-pipe-is-a-good-thing/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458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打包并压缩的代码实现。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先看</a:t>
            </a:r>
            <a:r>
              <a:rPr lang="en-US" altLang="zh-CN" dirty="0" smtClean="0"/>
              <a:t> pipe </a:t>
            </a:r>
            <a:r>
              <a:rPr lang="zh-CN" altLang="en-US" dirty="0" smtClean="0"/>
              <a:t>的管道工作机制。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这里的</a:t>
            </a:r>
            <a:r>
              <a:rPr lang="en-US" altLang="zh-CN" dirty="0" smtClean="0"/>
              <a:t> bind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为了</a:t>
            </a:r>
            <a:r>
              <a:rPr lang="en-US" altLang="zh-CN" dirty="0" smtClean="0"/>
              <a:t> </a:t>
            </a:r>
            <a:r>
              <a:rPr lang="zh-CN" altLang="en-US" dirty="0" smtClean="0"/>
              <a:t>把</a:t>
            </a:r>
            <a:r>
              <a:rPr lang="en-US" altLang="zh-CN" dirty="0" smtClean="0"/>
              <a:t> tar </a:t>
            </a:r>
            <a:r>
              <a:rPr lang="zh-CN" altLang="en-US" dirty="0" smtClean="0"/>
              <a:t>打包</a:t>
            </a:r>
            <a:r>
              <a:rPr lang="en-US" altLang="zh-CN" dirty="0" smtClean="0"/>
              <a:t> </a:t>
            </a:r>
            <a:r>
              <a:rPr lang="zh-CN" altLang="en-US" dirty="0" smtClean="0"/>
              <a:t>封装成标准的管道用工具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73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子函数可以使用父函数中的局部变量，这种行为就叫做闭包！</a:t>
            </a:r>
            <a:endParaRPr lang="en-US" altLang="zh-CN" dirty="0" smtClean="0"/>
          </a:p>
          <a:p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http://zh.wikipedia.org/wiki/%E6%9F%AF%E9%87%8C%E5%8C%96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http://alanwu.iteye.com/blog/538866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64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015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管道支持多个项的方案。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竖的每个是一个协程。</a:t>
            </a:r>
            <a:r>
              <a:rPr lang="en-US" altLang="zh-CN" dirty="0" smtClean="0"/>
              <a:t> </a:t>
            </a:r>
            <a:r>
              <a:rPr lang="zh-CN" altLang="en-US" dirty="0" smtClean="0"/>
              <a:t>这个图上没有画</a:t>
            </a:r>
            <a:r>
              <a:rPr lang="en-US" altLang="zh-CN" dirty="0" smtClean="0"/>
              <a:t> in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  out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323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Filter </a:t>
            </a:r>
            <a:r>
              <a:rPr lang="zh-CN" altLang="en-US" dirty="0" smtClean="0"/>
              <a:t>跟</a:t>
            </a:r>
            <a:r>
              <a:rPr lang="en-US" altLang="zh-CN" dirty="0" smtClean="0"/>
              <a:t>  Pipeline </a:t>
            </a:r>
            <a:r>
              <a:rPr lang="zh-CN" altLang="en-US" dirty="0" smtClean="0"/>
              <a:t>的区别。</a:t>
            </a:r>
            <a:endParaRPr lang="en-US" altLang="zh-CN" dirty="0" smtClean="0"/>
          </a:p>
          <a:p>
            <a:r>
              <a:rPr lang="zh-CN" altLang="en-US" dirty="0" smtClean="0"/>
              <a:t>思考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Heka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为啥有个组件叫</a:t>
            </a:r>
            <a:r>
              <a:rPr lang="en-US" altLang="zh-CN" dirty="0" smtClean="0"/>
              <a:t> Filter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而不是</a:t>
            </a:r>
            <a:r>
              <a:rPr lang="en-US" altLang="zh-CN" dirty="0" smtClean="0"/>
              <a:t> Pipeline</a:t>
            </a:r>
          </a:p>
          <a:p>
            <a:r>
              <a:rPr lang="en-US" altLang="zh-CN" dirty="0" smtClean="0"/>
              <a:t>Filter </a:t>
            </a:r>
            <a:r>
              <a:rPr lang="zh-CN" altLang="en-US" dirty="0" smtClean="0"/>
              <a:t>有逻辑处理。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21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我们知道，编程是为了解决问题，而解决问题可以有多种视角和思路，其中普适且行之有效的模式被归结为范式。比如我们常用的“面向对象编程”就是一种范式。</a:t>
            </a: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如果把一门编程语言比作兵器，它的语法、工具和技巧等是招法，它采用的编程范式则是心法。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http://www.infoq.com/cn/articles/go-based-on-connection-combination-language-1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http://www.nowamagic.net/academy/detail/1220210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http://www.nowamagic.net/librarys/veda/detail/2488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8463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Filter </a:t>
            </a:r>
            <a:r>
              <a:rPr lang="zh-CN" altLang="en-US" dirty="0" smtClean="0"/>
              <a:t>函数嵌套，</a:t>
            </a:r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Pipeline  </a:t>
            </a:r>
            <a:r>
              <a:rPr lang="zh-CN" altLang="en-US" dirty="0" smtClean="0"/>
              <a:t>并行的参数。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http://</a:t>
            </a:r>
            <a:r>
              <a:rPr lang="en-US" altLang="zh-CN" dirty="0" err="1" smtClean="0"/>
              <a:t>openwebx.org</a:t>
            </a:r>
            <a:r>
              <a:rPr lang="en-US" altLang="zh-CN" dirty="0" smtClean="0"/>
              <a:t>/docs/</a:t>
            </a:r>
            <a:r>
              <a:rPr lang="en-US" altLang="zh-CN" dirty="0" err="1" smtClean="0"/>
              <a:t>filter.html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329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595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＋</a:t>
            </a:r>
            <a:r>
              <a:rPr lang="en-US" altLang="zh-CN" dirty="0" smtClean="0"/>
              <a:t> </a:t>
            </a:r>
            <a:r>
              <a:rPr lang="zh-CN" altLang="en-US" dirty="0" smtClean="0"/>
              <a:t>确保可以关闭文件写流。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如果只有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步，</a:t>
            </a:r>
            <a:endParaRPr lang="en-US" altLang="zh-CN" dirty="0" smtClean="0"/>
          </a:p>
          <a:p>
            <a:r>
              <a:rPr lang="zh-CN" altLang="en-US" dirty="0" smtClean="0"/>
              <a:t>跟上面的</a:t>
            </a:r>
            <a:r>
              <a:rPr lang="en-US" altLang="zh-CN" dirty="0" smtClean="0"/>
              <a:t> bind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filter </a:t>
            </a:r>
            <a:r>
              <a:rPr lang="zh-CN" altLang="en-US" dirty="0" smtClean="0"/>
              <a:t>没有关系。</a:t>
            </a:r>
            <a:endParaRPr lang="en-US" dirty="0" smtClean="0"/>
          </a:p>
          <a:p>
            <a:endParaRPr lang="en-US" dirty="0" smtClean="0"/>
          </a:p>
          <a:p>
            <a:r>
              <a:rPr lang="en-US" altLang="zh-CN" dirty="0" smtClean="0"/>
              <a:t>Filter </a:t>
            </a:r>
            <a:r>
              <a:rPr lang="zh-CN" altLang="en-US" dirty="0" smtClean="0"/>
              <a:t>返回的是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io.Writer</a:t>
            </a:r>
            <a:r>
              <a:rPr lang="en-US" altLang="zh-CN" dirty="0" smtClean="0"/>
              <a:t>, Pipeline 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 </a:t>
            </a:r>
            <a:r>
              <a:rPr lang="zh-CN" altLang="en-US" dirty="0" smtClean="0"/>
              <a:t>读和写。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6094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语言是纯过程式的，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是激进的面向对象主义崇拜者，典型表现是不能容忍体系里存在孤立的函数。</a:t>
            </a:r>
            <a:endParaRPr lang="en-US" altLang="zh-CN" dirty="0" smtClean="0"/>
          </a:p>
          <a:p>
            <a:r>
              <a:rPr lang="zh-CN" altLang="en-US" dirty="0" smtClean="0"/>
              <a:t>而</a:t>
            </a:r>
            <a:r>
              <a:rPr lang="en-US" altLang="zh-CN" dirty="0" smtClean="0"/>
              <a:t>Go</a:t>
            </a:r>
            <a:r>
              <a:rPr lang="zh-CN" altLang="en-US" dirty="0" smtClean="0"/>
              <a:t>语言没有去否定任何一方，而是用批判的眼光，将所有编程思想做了一次梳理，融合众家之长，但时刻警惕特性复杂化，极力维持语言特性的简洁，力求小而精。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Erlang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函数式编程语言。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417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http://blog.csdn.net/holy_phoenix/article/details/492354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对类的功能的扩展，要多用组合，少用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继承。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继承和组合的关系类似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你家庭和 你所在团队的关系。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>
                <a:hlinkClick r:id="rId4"/>
              </a:rPr>
              <a:t>http://www.cnblogs.com/nuaalfm/archive/2010/04/23/1718453.html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9125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http://blog.csdn.net/suncaishen/article/details/9388161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105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795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http://www.alaiblog.com/golang/step-by-step-learning-type-of-compound-golang-golang.html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5092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读取并关闭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</a:t>
            </a:r>
            <a:r>
              <a:rPr lang="en-US" altLang="zh-CN" dirty="0" err="1" smtClean="0"/>
              <a:t>github.com</a:t>
            </a:r>
            <a:r>
              <a:rPr lang="en-US" altLang="zh-CN" dirty="0" smtClean="0"/>
              <a:t>/polaris1119/The-</a:t>
            </a:r>
            <a:r>
              <a:rPr lang="en-US" altLang="zh-CN" dirty="0" err="1" smtClean="0"/>
              <a:t>Golang</a:t>
            </a:r>
            <a:r>
              <a:rPr lang="en-US" altLang="zh-CN" dirty="0" smtClean="0"/>
              <a:t>-Standard-Library-by-Example/blob/master/chapter01/01.1.md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4680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、不必在声明的时候定义方法。事后补充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15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语言是纯过程式的，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是激进的面向对象主义崇拜者，典型表现是不能容忍体系里存在孤立的函数。</a:t>
            </a:r>
            <a:endParaRPr lang="en-US" altLang="zh-CN" dirty="0" smtClean="0"/>
          </a:p>
          <a:p>
            <a:r>
              <a:rPr lang="zh-CN" altLang="en-US" dirty="0" smtClean="0"/>
              <a:t>而</a:t>
            </a:r>
            <a:r>
              <a:rPr lang="en-US" altLang="zh-CN" dirty="0" smtClean="0"/>
              <a:t>Go</a:t>
            </a:r>
            <a:r>
              <a:rPr lang="zh-CN" altLang="en-US" dirty="0" smtClean="0"/>
              <a:t>语言没有去否定任何一方，而是用批判的眼光，将所有编程思想做了一次梳理，融合众家之长，但时刻警惕特性复杂化，极力维持语言特性的简洁，力求小而精。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Erlang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函数式编程语言。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9460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是否在内部可以修改当前对象的值。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9691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、验证码 绘图 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http://www.infoq.com/cn/articles/go-based-on-connection-combination-language-1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7C0C7-3AAD-424C-B2C1-35E46B9AB31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129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在谷歌：以软件工程为目的的语言设计</a:t>
            </a:r>
          </a:p>
          <a:p>
            <a:endParaRPr lang="en-US" altLang="zh-CN" dirty="0" smtClean="0">
              <a:hlinkClick r:id=""/>
            </a:endParaRPr>
          </a:p>
          <a:p>
            <a:r>
              <a:rPr lang="en-US" altLang="zh-CN" dirty="0" smtClean="0">
                <a:hlinkClick r:id=""/>
              </a:rPr>
              <a:t>http://www.oschina.net/translate/go-at-google-language-design-in-the-service-of-software-engineering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7C0C7-3AAD-424C-B2C1-35E46B9AB31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779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http://www.zhihu.com/question/20584476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2566A-E84E-420E-B996-FBD9ED0A4505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224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连接与组合都是语言中非常平凡的概念，但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语言恰恰是在平凡之中见神奇。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196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男人</a:t>
            </a:r>
            <a:r>
              <a:rPr lang="en-US" altLang="zh-CN" dirty="0" smtClean="0"/>
              <a:t>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myTest</a:t>
            </a:r>
            <a:r>
              <a:rPr lang="en-US" altLang="zh-CN" dirty="0" smtClean="0"/>
              <a:t> </a:t>
            </a:r>
            <a:r>
              <a:rPr lang="zh-CN" altLang="en-US" dirty="0" smtClean="0"/>
              <a:t>方法，</a:t>
            </a:r>
            <a:r>
              <a:rPr lang="en-US" altLang="zh-CN" dirty="0" smtClean="0"/>
              <a:t>  </a:t>
            </a:r>
            <a:r>
              <a:rPr lang="zh-CN" altLang="en-US" dirty="0" smtClean="0"/>
              <a:t>女人也有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myTest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r>
              <a:rPr lang="zh-CN" altLang="en-US" dirty="0" smtClean="0"/>
              <a:t>所以他们都实现了接口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Itest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</a:t>
            </a:r>
            <a:r>
              <a:rPr lang="zh-CN" altLang="en-US" dirty="0" smtClean="0"/>
              <a:t>继而可以使用这个接口。</a:t>
            </a:r>
            <a:endParaRPr lang="en-US" altLang="zh-CN" dirty="0" smtClean="0"/>
          </a:p>
          <a:p>
            <a:r>
              <a:rPr lang="zh-CN" altLang="en-US" dirty="0" smtClean="0"/>
              <a:t>注意，这个接口是非浸入式的，后期定义的。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793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好处：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解耦、事后定义</a:t>
            </a:r>
            <a:r>
              <a:rPr lang="en-US" altLang="zh-CN" dirty="0" smtClean="0"/>
              <a:t> </a:t>
            </a:r>
            <a:r>
              <a:rPr lang="zh-CN" altLang="en-US" dirty="0" smtClean="0"/>
              <a:t>带来的一系列好处。</a:t>
            </a:r>
            <a:endParaRPr lang="en-US" altLang="zh-CN" dirty="0" smtClean="0"/>
          </a:p>
          <a:p>
            <a:r>
              <a:rPr lang="zh-CN" altLang="en-US" dirty="0" smtClean="0"/>
              <a:t>不论</a:t>
            </a:r>
            <a:r>
              <a:rPr lang="en-US" altLang="zh-CN" dirty="0" smtClean="0"/>
              <a:t> </a:t>
            </a:r>
            <a:r>
              <a:rPr lang="zh-CN" altLang="en-US" dirty="0" smtClean="0"/>
              <a:t>字符串、文件、标准输入输出</a:t>
            </a:r>
            <a:r>
              <a:rPr lang="en-US" altLang="zh-CN" dirty="0" smtClean="0"/>
              <a:t> </a:t>
            </a:r>
            <a:r>
              <a:rPr lang="zh-CN" altLang="en-US" dirty="0" smtClean="0"/>
              <a:t>都可以统一用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ReadFrom</a:t>
            </a:r>
            <a:r>
              <a:rPr lang="en-US" altLang="zh-CN" dirty="0" smtClean="0"/>
              <a:t> </a:t>
            </a:r>
            <a:r>
              <a:rPr lang="zh-CN" altLang="en-US" dirty="0" smtClean="0"/>
              <a:t>来用。</a:t>
            </a:r>
            <a:endParaRPr lang="en-US" altLang="zh-CN" dirty="0" smtClean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io.Reader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接口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type Reader interface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Read(p []byte) (n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err error)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截图中</a:t>
            </a:r>
            <a:r>
              <a:rPr lang="en-US" altLang="zh-CN" dirty="0" smtClean="0"/>
              <a:t> </a:t>
            </a:r>
            <a:r>
              <a:rPr lang="zh-CN" altLang="en-US" dirty="0" smtClean="0"/>
              <a:t>大括号</a:t>
            </a:r>
            <a:r>
              <a:rPr lang="en-US" altLang="zh-CN" dirty="0" smtClean="0"/>
              <a:t> </a:t>
            </a:r>
            <a:r>
              <a:rPr lang="zh-CN" altLang="en-US" dirty="0" smtClean="0"/>
              <a:t>写成中文的了。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http://</a:t>
            </a:r>
            <a:r>
              <a:rPr lang="en-US" altLang="zh-CN" dirty="0" err="1" smtClean="0"/>
              <a:t>pokerg.github.io</a:t>
            </a:r>
            <a:r>
              <a:rPr lang="en-US" altLang="zh-CN" dirty="0" smtClean="0"/>
              <a:t>/Programming%20Language/interface/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973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接口也可以组合，好处后面讲组合的时候再细说。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36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任何类型的值都可以用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inferface</a:t>
            </a:r>
            <a:r>
              <a:rPr lang="en-US" altLang="zh-CN" dirty="0" smtClean="0"/>
              <a:t>{}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来承载。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942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general.(type) 		</a:t>
            </a:r>
            <a:r>
              <a:rPr lang="zh-CN" altLang="en-US" dirty="0" smtClean="0"/>
              <a:t>类型查询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if</a:t>
            </a:r>
            <a:r>
              <a:rPr lang="en-US" altLang="zh-CN" baseline="0" dirty="0" smtClean="0"/>
              <a:t> </a:t>
            </a:r>
            <a:r>
              <a:rPr lang="en-US" dirty="0" smtClean="0"/>
              <a:t>w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ok </a:t>
            </a:r>
            <a:r>
              <a:rPr lang="zh-CN" altLang="en-US" dirty="0" smtClean="0"/>
              <a:t>：＝</a:t>
            </a:r>
            <a:r>
              <a:rPr lang="en-US" altLang="zh-CN" dirty="0" smtClean="0"/>
              <a:t> a.(</a:t>
            </a:r>
            <a:r>
              <a:rPr lang="en-US" altLang="zh-CN" dirty="0" err="1" smtClean="0"/>
              <a:t>io.Writer</a:t>
            </a:r>
            <a:r>
              <a:rPr lang="en-US" altLang="zh-CN" dirty="0" smtClean="0"/>
              <a:t>); ok {     	</a:t>
            </a:r>
            <a:r>
              <a:rPr lang="zh-CN" altLang="en-US" dirty="0" smtClean="0"/>
              <a:t>接口查询</a:t>
            </a:r>
            <a:endParaRPr lang="en-US" altLang="zh-CN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01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9A83AB9-CCC0-4BF1-995C-C99A7F2533E7}" type="datetimeFigureOut">
              <a:rPr lang="zh-CN" altLang="en-US" smtClean="0"/>
              <a:t>2014/12/19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83AB9-CCC0-4BF1-995C-C99A7F2533E7}" type="datetimeFigureOut">
              <a:rPr lang="zh-CN" altLang="en-US" smtClean="0"/>
              <a:t>2014/12/19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83AB9-CCC0-4BF1-995C-C99A7F2533E7}" type="datetimeFigureOut">
              <a:rPr lang="zh-CN" altLang="en-US" smtClean="0"/>
              <a:t>2014/12/19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83AB9-CCC0-4BF1-995C-C99A7F2533E7}" type="datetimeFigureOut">
              <a:rPr lang="zh-CN" altLang="en-US" smtClean="0"/>
              <a:t>2014/12/19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9A83AB9-CCC0-4BF1-995C-C99A7F2533E7}" type="datetimeFigureOut">
              <a:rPr lang="zh-CN" altLang="en-US" smtClean="0"/>
              <a:t>2014/12/19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83AB9-CCC0-4BF1-995C-C99A7F2533E7}" type="datetimeFigureOut">
              <a:rPr lang="zh-CN" altLang="en-US" smtClean="0"/>
              <a:t>2014/12/19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83AB9-CCC0-4BF1-995C-C99A7F2533E7}" type="datetimeFigureOut">
              <a:rPr lang="zh-CN" altLang="en-US" smtClean="0"/>
              <a:t>2014/12/19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83AB9-CCC0-4BF1-995C-C99A7F2533E7}" type="datetimeFigureOut">
              <a:rPr lang="zh-CN" altLang="en-US" smtClean="0"/>
              <a:t>2014/12/19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83AB9-CCC0-4BF1-995C-C99A7F2533E7}" type="datetimeFigureOut">
              <a:rPr lang="zh-CN" altLang="en-US" smtClean="0"/>
              <a:t>2014/12/19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9A83AB9-CCC0-4BF1-995C-C99A7F2533E7}" type="datetimeFigureOut">
              <a:rPr lang="zh-CN" altLang="en-US" smtClean="0"/>
              <a:t>2014/12/19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9A83AB9-CCC0-4BF1-995C-C99A7F2533E7}" type="datetimeFigureOut">
              <a:rPr lang="zh-CN" altLang="en-US" smtClean="0"/>
              <a:t>2014/12/19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9A83AB9-CCC0-4BF1-995C-C99A7F2533E7}" type="datetimeFigureOut">
              <a:rPr lang="zh-CN" altLang="en-US" smtClean="0"/>
              <a:t>2014/12/19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ghj197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nblogs.com/ghj1976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/index.php?title=Sort_(Unix)&amp;action=edit&amp;redlink=1" TargetMode="External"/><Relationship Id="rId3" Type="http://schemas.openxmlformats.org/officeDocument/2006/relationships/hyperlink" Target="http://zh.wikipedia.org/wiki/CURL" TargetMode="External"/><Relationship Id="rId7" Type="http://schemas.openxmlformats.org/officeDocument/2006/relationships/hyperlink" Target="http://zh.wikipedia.org/wiki/Gre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zh.wikipedia.org/w/index.php?title=Tr&amp;action=edit&amp;redlink=1" TargetMode="External"/><Relationship Id="rId11" Type="http://schemas.openxmlformats.org/officeDocument/2006/relationships/image" Target="../media/image11.png"/><Relationship Id="rId5" Type="http://schemas.openxmlformats.org/officeDocument/2006/relationships/hyperlink" Target="http://zh.wikipedia.org/wiki/Sed" TargetMode="External"/><Relationship Id="rId10" Type="http://schemas.openxmlformats.org/officeDocument/2006/relationships/hyperlink" Target="http://zh.wikipedia.org/w/index.php?title=Less_(Unix)&amp;action=edit&amp;redlink=1" TargetMode="External"/><Relationship Id="rId4" Type="http://schemas.openxmlformats.org/officeDocument/2006/relationships/hyperlink" Target="http://zh.wikipedia.org/wiki/HTML" TargetMode="External"/><Relationship Id="rId9" Type="http://schemas.openxmlformats.org/officeDocument/2006/relationships/hyperlink" Target="http://zh.wikipedia.org/w/index.php?title=Comm_(Unix)&amp;action=edit&amp;redlink=1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err="1" smtClean="0"/>
              <a:t>Golang</a:t>
            </a:r>
            <a:r>
              <a:rPr lang="zh-CN" altLang="en-US" sz="4400" dirty="0" smtClean="0"/>
              <a:t>基于</a:t>
            </a:r>
            <a:r>
              <a:rPr lang="zh-CN" altLang="en-US" sz="4400" dirty="0"/>
              <a:t>连接和组合的语言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686872" cy="276984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 smtClean="0"/>
              <a:t>郭红俊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en-US" altLang="zh-CN" dirty="0" smtClean="0"/>
              <a:t>2013-12-25</a:t>
            </a:r>
          </a:p>
          <a:p>
            <a:pPr>
              <a:lnSpc>
                <a:spcPct val="17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>
                <a:hlinkClick r:id="rId3"/>
              </a:rPr>
              <a:t>http://weibo.com/ghj1976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>
                <a:hlinkClick r:id="rId4"/>
              </a:rPr>
              <a:t>http://www.cnblogs.com/ghj1976</a:t>
            </a:r>
            <a:r>
              <a:rPr lang="en-US" altLang="zh-CN" dirty="0"/>
              <a:t> </a:t>
            </a:r>
          </a:p>
          <a:p>
            <a:pPr>
              <a:lnSpc>
                <a:spcPct val="17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41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接口组合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3898776" cy="387099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dirty="0" err="1"/>
              <a:t>Golang</a:t>
            </a:r>
            <a:r>
              <a:rPr lang="zh-CN" altLang="en-US" dirty="0"/>
              <a:t>也可以通过接口的组合，实现一种抽向上的层次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/>
              <a:t>这几个接口都是</a:t>
            </a:r>
            <a:r>
              <a:rPr lang="en-US" altLang="zh-CN" dirty="0"/>
              <a:t>Reader</a:t>
            </a:r>
            <a:r>
              <a:rPr lang="zh-CN" altLang="en-US" dirty="0"/>
              <a:t>，</a:t>
            </a:r>
            <a:r>
              <a:rPr lang="en-US" altLang="zh-CN" dirty="0"/>
              <a:t>Writer</a:t>
            </a:r>
            <a:r>
              <a:rPr lang="zh-CN" altLang="en-US" dirty="0"/>
              <a:t>，</a:t>
            </a:r>
            <a:r>
              <a:rPr lang="en-US" altLang="zh-CN" dirty="0"/>
              <a:t>Closer</a:t>
            </a:r>
            <a:r>
              <a:rPr lang="zh-CN" altLang="en-US" dirty="0"/>
              <a:t>等基本接口的组合，可以说接口组合为</a:t>
            </a:r>
            <a:r>
              <a:rPr lang="en-US" altLang="zh-CN" dirty="0"/>
              <a:t>Go</a:t>
            </a:r>
            <a:r>
              <a:rPr lang="zh-CN" altLang="en-US" dirty="0"/>
              <a:t>程序建立起一个严密而有序的体系。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988840"/>
            <a:ext cx="3420261" cy="3789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23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interface</a:t>
            </a:r>
            <a:r>
              <a:rPr lang="zh-CN" altLang="en-US" dirty="0">
                <a:effectLst/>
              </a:rPr>
              <a:t>｛｝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4365104"/>
            <a:ext cx="7992888" cy="180741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由于</a:t>
            </a:r>
            <a:r>
              <a:rPr lang="en-US" altLang="zh-CN" dirty="0"/>
              <a:t>Go</a:t>
            </a:r>
            <a:r>
              <a:rPr lang="zh-CN" altLang="en-US" dirty="0"/>
              <a:t>语言中任何对象实例都满足空接口</a:t>
            </a:r>
            <a:r>
              <a:rPr lang="en-US" altLang="zh-CN" dirty="0"/>
              <a:t>interface{}</a:t>
            </a:r>
            <a:r>
              <a:rPr lang="zh-CN" altLang="en-US" dirty="0"/>
              <a:t>，所以</a:t>
            </a:r>
            <a:r>
              <a:rPr lang="en-US" altLang="zh-CN" dirty="0"/>
              <a:t>interface{}</a:t>
            </a:r>
            <a:r>
              <a:rPr lang="zh-CN" altLang="en-US" dirty="0"/>
              <a:t>看起来像是可以指向任何对象的</a:t>
            </a:r>
            <a:r>
              <a:rPr lang="en-US" altLang="zh-CN" dirty="0"/>
              <a:t>Any</a:t>
            </a:r>
            <a:r>
              <a:rPr lang="zh-CN" altLang="en-US" dirty="0"/>
              <a:t>类型。类似于</a:t>
            </a:r>
            <a:r>
              <a:rPr lang="en-US" altLang="zh-CN" dirty="0"/>
              <a:t>Java</a:t>
            </a:r>
            <a:r>
              <a:rPr lang="zh-CN" altLang="en-US" dirty="0"/>
              <a:t>中的</a:t>
            </a:r>
            <a:r>
              <a:rPr lang="en-US" altLang="zh-CN" dirty="0"/>
              <a:t>Object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当</a:t>
            </a:r>
            <a:r>
              <a:rPr lang="zh-CN" altLang="en-US" dirty="0"/>
              <a:t>函数可以接受任意的对象实例时，我们会将其声明为</a:t>
            </a:r>
            <a:r>
              <a:rPr lang="en-US" altLang="zh-CN" dirty="0"/>
              <a:t>interface{}</a:t>
            </a:r>
            <a:r>
              <a:rPr lang="zh-CN" altLang="en-US" dirty="0"/>
              <a:t>，最典型的例子是标准库</a:t>
            </a:r>
            <a:r>
              <a:rPr lang="en-US" altLang="zh-CN" dirty="0" err="1"/>
              <a:t>fmt</a:t>
            </a:r>
            <a:r>
              <a:rPr lang="zh-CN" altLang="en-US" dirty="0"/>
              <a:t>中</a:t>
            </a:r>
            <a:r>
              <a:rPr lang="en-US" altLang="zh-CN" dirty="0" err="1"/>
              <a:t>PrintXXX</a:t>
            </a:r>
            <a:r>
              <a:rPr lang="zh-CN" altLang="en-US" dirty="0"/>
              <a:t>系列的</a:t>
            </a:r>
            <a:r>
              <a:rPr lang="zh-CN" altLang="en-US" dirty="0" smtClean="0"/>
              <a:t>函数</a:t>
            </a:r>
            <a:r>
              <a:rPr lang="zh-CN" altLang="en-US" dirty="0"/>
              <a:t>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79" y="1772815"/>
            <a:ext cx="7856169" cy="2448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561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2818656" cy="3294931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2304256" cy="185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556792"/>
            <a:ext cx="4398640" cy="502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824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连接例子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61048" y="5517232"/>
            <a:ext cx="5159424" cy="936105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dirty="0"/>
              <a:t>Go </a:t>
            </a:r>
            <a:r>
              <a:rPr lang="zh-CN" altLang="en-US" dirty="0"/>
              <a:t>组件的连接是松散耦合的。彼此之间有最自然的</a:t>
            </a:r>
            <a:r>
              <a:rPr lang="zh-CN" altLang="en-US" dirty="0" smtClean="0"/>
              <a:t>独立性</a:t>
            </a:r>
            <a:r>
              <a:rPr lang="zh-CN" altLang="en-US" dirty="0"/>
              <a:t>。</a:t>
            </a:r>
          </a:p>
          <a:p>
            <a:pPr>
              <a:lnSpc>
                <a:spcPct val="170000"/>
              </a:lnSpc>
            </a:pPr>
            <a:r>
              <a:rPr lang="en-US" altLang="zh-CN" dirty="0"/>
              <a:t>Go </a:t>
            </a:r>
            <a:r>
              <a:rPr lang="zh-CN" altLang="en-US" dirty="0"/>
              <a:t>组件间的协议由 </a:t>
            </a:r>
            <a:r>
              <a:rPr lang="en-US" altLang="zh-CN" dirty="0"/>
              <a:t>interface </a:t>
            </a:r>
            <a:r>
              <a:rPr lang="zh-CN" altLang="en-US" dirty="0"/>
              <a:t>描述，并在</a:t>
            </a:r>
            <a:r>
              <a:rPr lang="zh-CN" altLang="en-US" dirty="0">
                <a:solidFill>
                  <a:srgbClr val="FFFF00"/>
                </a:solidFill>
              </a:rPr>
              <a:t>编译期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check</a:t>
            </a:r>
            <a:r>
              <a:rPr lang="zh-CN" altLang="en-US" dirty="0"/>
              <a:t>。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1"/>
            <a:ext cx="28956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590576"/>
            <a:ext cx="376237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409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非侵入式接口小结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一些面向对象语言的拥护者可能会认为，</a:t>
            </a:r>
            <a:r>
              <a:rPr lang="en-US" altLang="zh-CN" dirty="0"/>
              <a:t>Java</a:t>
            </a:r>
            <a:r>
              <a:rPr lang="zh-CN" altLang="en-US" dirty="0"/>
              <a:t>这种明确指定</a:t>
            </a:r>
            <a:r>
              <a:rPr lang="en-US" altLang="zh-CN" dirty="0"/>
              <a:t>implement</a:t>
            </a:r>
            <a:r>
              <a:rPr lang="zh-CN" altLang="en-US" dirty="0"/>
              <a:t>的接口，使得程序更规范、在工程管理上更容易受控。但我个人持完全相反的观点，认为这完全是方向性的错误。原因是这种接口定义方式违背了事物的因果关系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举</a:t>
            </a:r>
            <a:r>
              <a:rPr lang="zh-CN" altLang="en-US" dirty="0"/>
              <a:t>个例子，假设我们实现了一个</a:t>
            </a:r>
            <a:r>
              <a:rPr lang="en-US" altLang="zh-CN" dirty="0"/>
              <a:t>File</a:t>
            </a:r>
            <a:r>
              <a:rPr lang="zh-CN" altLang="en-US" dirty="0"/>
              <a:t>类，它有</a:t>
            </a:r>
            <a:r>
              <a:rPr lang="en-US" altLang="zh-CN" dirty="0"/>
              <a:t>4</a:t>
            </a:r>
            <a:r>
              <a:rPr lang="zh-CN" altLang="en-US" dirty="0"/>
              <a:t>个方法：</a:t>
            </a:r>
            <a:r>
              <a:rPr lang="en-US" altLang="zh-CN" dirty="0"/>
              <a:t>Read</a:t>
            </a:r>
            <a:r>
              <a:rPr lang="zh-CN" altLang="en-US" dirty="0"/>
              <a:t>、</a:t>
            </a:r>
            <a:r>
              <a:rPr lang="en-US" altLang="zh-CN" dirty="0"/>
              <a:t>Write</a:t>
            </a:r>
            <a:r>
              <a:rPr lang="zh-CN" altLang="en-US" dirty="0"/>
              <a:t>、</a:t>
            </a:r>
            <a:r>
              <a:rPr lang="en-US" altLang="zh-CN" dirty="0"/>
              <a:t>Seek</a:t>
            </a:r>
            <a:r>
              <a:rPr lang="zh-CN" altLang="en-US" dirty="0"/>
              <a:t>、</a:t>
            </a:r>
            <a:r>
              <a:rPr lang="en-US" altLang="zh-CN" dirty="0"/>
              <a:t>Close</a:t>
            </a:r>
            <a:r>
              <a:rPr lang="zh-CN" altLang="en-US" dirty="0"/>
              <a:t>。那么</a:t>
            </a:r>
            <a:r>
              <a:rPr lang="en-US" altLang="zh-CN" dirty="0"/>
              <a:t>File</a:t>
            </a:r>
            <a:r>
              <a:rPr lang="zh-CN" altLang="en-US" dirty="0"/>
              <a:t>类需要从哪些接口继承呢？</a:t>
            </a:r>
            <a:r>
              <a:rPr lang="en-US" altLang="zh-CN" dirty="0"/>
              <a:t>Reader</a:t>
            </a:r>
            <a:r>
              <a:rPr lang="zh-CN" altLang="en-US" dirty="0"/>
              <a:t>（注：我这里是按</a:t>
            </a:r>
            <a:r>
              <a:rPr lang="en-US" altLang="zh-CN" dirty="0"/>
              <a:t>Go</a:t>
            </a:r>
            <a:r>
              <a:rPr lang="zh-CN" altLang="en-US" dirty="0"/>
              <a:t>语言风格来命名接口，在</a:t>
            </a:r>
            <a:r>
              <a:rPr lang="en-US" altLang="zh-CN" dirty="0"/>
              <a:t>Java</a:t>
            </a:r>
            <a:r>
              <a:rPr lang="zh-CN" altLang="en-US" dirty="0"/>
              <a:t>中可能会倾向于</a:t>
            </a:r>
            <a:r>
              <a:rPr lang="en-US" altLang="zh-CN" dirty="0"/>
              <a:t>Readable</a:t>
            </a:r>
            <a:r>
              <a:rPr lang="zh-CN" altLang="en-US" dirty="0"/>
              <a:t>，</a:t>
            </a:r>
            <a:r>
              <a:rPr lang="en-US" altLang="zh-CN" dirty="0"/>
              <a:t>C++</a:t>
            </a:r>
            <a:r>
              <a:rPr lang="zh-CN" altLang="en-US" dirty="0"/>
              <a:t>中则可能会倾向于</a:t>
            </a:r>
            <a:r>
              <a:rPr lang="en-US" altLang="zh-CN" dirty="0" err="1"/>
              <a:t>IRead</a:t>
            </a:r>
            <a:r>
              <a:rPr lang="zh-CN" altLang="en-US" dirty="0"/>
              <a:t>这样的名字）？</a:t>
            </a:r>
            <a:r>
              <a:rPr lang="en-US" altLang="zh-CN" dirty="0"/>
              <a:t>Writer</a:t>
            </a:r>
            <a:r>
              <a:rPr lang="zh-CN" altLang="en-US" dirty="0"/>
              <a:t>？</a:t>
            </a:r>
            <a:r>
              <a:rPr lang="en-US" altLang="zh-CN" dirty="0"/>
              <a:t>Seeker</a:t>
            </a:r>
            <a:r>
              <a:rPr lang="zh-CN" altLang="en-US" dirty="0"/>
              <a:t>？</a:t>
            </a:r>
            <a:r>
              <a:rPr lang="en-US" altLang="zh-CN" dirty="0"/>
              <a:t>Closer</a:t>
            </a:r>
            <a:r>
              <a:rPr lang="zh-CN" altLang="en-US" dirty="0"/>
              <a:t>？</a:t>
            </a:r>
            <a:r>
              <a:rPr lang="en-US" altLang="zh-CN" dirty="0" err="1"/>
              <a:t>ReadWriter</a:t>
            </a:r>
            <a:r>
              <a:rPr lang="zh-CN" altLang="en-US" dirty="0"/>
              <a:t>？</a:t>
            </a:r>
            <a:r>
              <a:rPr lang="en-US" altLang="zh-CN" dirty="0" err="1"/>
              <a:t>ReadWriteSeeker</a:t>
            </a:r>
            <a:r>
              <a:rPr lang="zh-CN" altLang="en-US" dirty="0"/>
              <a:t>？</a:t>
            </a:r>
            <a:r>
              <a:rPr lang="en-US" altLang="zh-CN" dirty="0" err="1"/>
              <a:t>ReadWriteSeekCloser</a:t>
            </a:r>
            <a:r>
              <a:rPr lang="zh-CN" altLang="en-US" dirty="0"/>
              <a:t>？脱离实际需求，这个问题并无正确答案。要满足所有可能的用况，</a:t>
            </a:r>
            <a:r>
              <a:rPr lang="en-US" altLang="zh-CN" dirty="0"/>
              <a:t>File</a:t>
            </a:r>
            <a:r>
              <a:rPr lang="zh-CN" altLang="en-US" dirty="0"/>
              <a:t>类最好从所有这些接口继承，总共需要继承的接口达</a:t>
            </a:r>
            <a:r>
              <a:rPr lang="en-US" altLang="zh-CN" dirty="0"/>
              <a:t>24-1 = 15</a:t>
            </a:r>
            <a:r>
              <a:rPr lang="zh-CN" altLang="en-US" dirty="0"/>
              <a:t>种。这很恐怖，因为当某个类有</a:t>
            </a:r>
            <a:r>
              <a:rPr lang="en-US" altLang="zh-CN" dirty="0"/>
              <a:t>10</a:t>
            </a:r>
            <a:r>
              <a:rPr lang="zh-CN" altLang="en-US" dirty="0"/>
              <a:t>个公开方法的时候，需要继承的接口达</a:t>
            </a:r>
            <a:r>
              <a:rPr lang="en-US" altLang="zh-CN" dirty="0"/>
              <a:t>210-1 = 1023 </a:t>
            </a:r>
            <a:r>
              <a:rPr lang="zh-CN" altLang="en-US" dirty="0"/>
              <a:t>种之多！</a:t>
            </a:r>
          </a:p>
          <a:p>
            <a:pPr>
              <a:lnSpc>
                <a:spcPct val="17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73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Golang</a:t>
            </a:r>
            <a:r>
              <a:rPr lang="zh-CN" altLang="en-US" dirty="0"/>
              <a:t>使用案例</a:t>
            </a:r>
            <a:r>
              <a:rPr lang="zh-CN" altLang="en-US" dirty="0" smtClean="0"/>
              <a:t>分享</a:t>
            </a:r>
            <a:endParaRPr lang="en-US" altLang="zh-CN" dirty="0" smtClean="0"/>
          </a:p>
          <a:p>
            <a:r>
              <a:rPr lang="en-US" altLang="zh-CN" dirty="0" err="1" smtClean="0"/>
              <a:t>Golang</a:t>
            </a:r>
            <a:r>
              <a:rPr lang="zh-CN" altLang="en-US" dirty="0"/>
              <a:t>的编程</a:t>
            </a:r>
            <a:r>
              <a:rPr lang="zh-CN" altLang="en-US" dirty="0" smtClean="0"/>
              <a:t>范式</a:t>
            </a:r>
            <a:endParaRPr lang="en-US" altLang="zh-CN" dirty="0" smtClean="0"/>
          </a:p>
          <a:p>
            <a:r>
              <a:rPr lang="zh-CN" altLang="en-US" dirty="0" smtClean="0"/>
              <a:t>连接</a:t>
            </a:r>
            <a:r>
              <a:rPr lang="zh-CN" altLang="en-US" dirty="0"/>
              <a:t>：非侵入式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连接：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Pipeline 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 Filter</a:t>
            </a:r>
          </a:p>
          <a:p>
            <a:r>
              <a:rPr lang="zh-CN" altLang="en-US" dirty="0" smtClean="0"/>
              <a:t>组合</a:t>
            </a:r>
            <a:endParaRPr lang="en-US" altLang="zh-CN" dirty="0" smtClean="0"/>
          </a:p>
          <a:p>
            <a:r>
              <a:rPr lang="zh-CN" altLang="en-US" dirty="0" smtClean="0"/>
              <a:t>总结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31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556792"/>
            <a:ext cx="2962672" cy="4159027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 smtClean="0"/>
              <a:t>在类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操作系统（以及一些扩展，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）中，管道（英语：</a:t>
            </a:r>
            <a:r>
              <a:rPr lang="en-US" altLang="zh-CN" dirty="0" smtClean="0"/>
              <a:t>Pipeline</a:t>
            </a:r>
            <a:r>
              <a:rPr lang="zh-CN" altLang="en-US" dirty="0" smtClean="0"/>
              <a:t>）是原始的软件管道：即是一个由标准输入输出链接起来的进程集合，所以每一个进程的输出（</a:t>
            </a:r>
            <a:r>
              <a:rPr lang="en-US" altLang="zh-CN" dirty="0" err="1" smtClean="0"/>
              <a:t>stdout</a:t>
            </a:r>
            <a:r>
              <a:rPr lang="zh-CN" altLang="en-US" dirty="0" smtClean="0"/>
              <a:t>）被直接作为下一个进程的输入（</a:t>
            </a:r>
            <a:r>
              <a:rPr lang="en-US" altLang="zh-CN" dirty="0" err="1" smtClean="0"/>
              <a:t>stdin</a:t>
            </a:r>
            <a:r>
              <a:rPr lang="zh-CN" altLang="en-US" dirty="0" smtClean="0"/>
              <a:t>）。 每一个链接都由未命名管道实现。过滤程序经常被用于这种设置。</a:t>
            </a:r>
            <a:endParaRPr lang="zh-CN" altLang="en-US" dirty="0"/>
          </a:p>
        </p:txBody>
      </p:sp>
      <p:pic>
        <p:nvPicPr>
          <p:cNvPr id="1026" name="Picture 2" descr="File:Pipelin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556792"/>
            <a:ext cx="5429250" cy="515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25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Unix</a:t>
            </a:r>
            <a:r>
              <a:rPr lang="zh-CN" altLang="en-US" dirty="0" smtClean="0"/>
              <a:t>管道例子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212976"/>
            <a:ext cx="7931224" cy="3168352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“</a:t>
            </a:r>
            <a:r>
              <a:rPr lang="en-US" altLang="zh-CN" dirty="0"/>
              <a:t>\”</a:t>
            </a:r>
            <a:r>
              <a:rPr lang="zh-CN" altLang="en-US" dirty="0"/>
              <a:t>是用来把这六行转为一个命令行。</a:t>
            </a:r>
            <a:endParaRPr lang="en-US" altLang="zh-CN" b="1" dirty="0" smtClean="0">
              <a:hlinkClick r:id="rId3" tooltip="CURL"/>
            </a:endParaRPr>
          </a:p>
          <a:p>
            <a:pPr>
              <a:lnSpc>
                <a:spcPct val="170000"/>
              </a:lnSpc>
            </a:pPr>
            <a:r>
              <a:rPr lang="en-US" altLang="zh-CN" b="1" dirty="0" smtClean="0">
                <a:hlinkClick r:id="rId3" tooltip="CURL"/>
              </a:rPr>
              <a:t>curl</a:t>
            </a:r>
            <a:r>
              <a:rPr lang="zh-CN" altLang="en-US" dirty="0"/>
              <a:t> 取得该网页的</a:t>
            </a:r>
            <a:r>
              <a:rPr lang="en-US" altLang="zh-CN" dirty="0">
                <a:hlinkClick r:id="rId4" tooltip="HTML"/>
              </a:rPr>
              <a:t>HTML</a:t>
            </a:r>
            <a:r>
              <a:rPr lang="zh-CN" altLang="en-US" dirty="0"/>
              <a:t>内容（在有些系统上可以使用</a:t>
            </a:r>
            <a:r>
              <a:rPr lang="en-US" altLang="zh-CN" dirty="0" err="1"/>
              <a:t>wget</a:t>
            </a:r>
            <a:r>
              <a:rPr lang="zh-CN" altLang="en-US" dirty="0"/>
              <a:t>）。</a:t>
            </a:r>
          </a:p>
          <a:p>
            <a:pPr>
              <a:lnSpc>
                <a:spcPct val="170000"/>
              </a:lnSpc>
            </a:pPr>
            <a:r>
              <a:rPr lang="en-US" altLang="zh-CN" b="1" dirty="0" err="1">
                <a:hlinkClick r:id="rId5" tooltip="Sed"/>
              </a:rPr>
              <a:t>sed</a:t>
            </a:r>
            <a:r>
              <a:rPr lang="zh-CN" altLang="en-US" dirty="0"/>
              <a:t>  </a:t>
            </a:r>
            <a:r>
              <a:rPr lang="en-US" altLang="zh-CN" i="1" dirty="0" smtClean="0"/>
              <a:t>s/</a:t>
            </a:r>
            <a:r>
              <a:rPr lang="zh-CN" altLang="en-US" i="1" dirty="0"/>
              <a:t>模式</a:t>
            </a:r>
            <a:r>
              <a:rPr lang="en-US" altLang="zh-CN" i="1" dirty="0"/>
              <a:t>/</a:t>
            </a:r>
            <a:r>
              <a:rPr lang="zh-CN" altLang="en-US" i="1" dirty="0"/>
              <a:t>替换文字</a:t>
            </a:r>
            <a:r>
              <a:rPr lang="en-US" altLang="zh-CN" i="1" dirty="0"/>
              <a:t>/g</a:t>
            </a:r>
            <a:r>
              <a:rPr lang="zh-CN" altLang="en-US" dirty="0"/>
              <a:t>－ 将所有匹配“模式”的字符串转换成</a:t>
            </a:r>
            <a:r>
              <a:rPr lang="zh-CN" altLang="en-US" dirty="0" smtClean="0"/>
              <a:t>“替换文字”。</a:t>
            </a:r>
            <a:r>
              <a:rPr lang="en-US" altLang="zh-CN" dirty="0" smtClean="0"/>
              <a:t>  </a:t>
            </a:r>
            <a:r>
              <a:rPr lang="zh-CN" altLang="en-US" dirty="0" smtClean="0"/>
              <a:t>删除所有非字母内容。</a:t>
            </a:r>
            <a:endParaRPr lang="zh-CN" altLang="en-US" dirty="0"/>
          </a:p>
          <a:p>
            <a:pPr>
              <a:lnSpc>
                <a:spcPct val="170000"/>
              </a:lnSpc>
            </a:pPr>
            <a:r>
              <a:rPr lang="en-US" altLang="zh-CN" b="1" dirty="0" err="1">
                <a:hlinkClick r:id="rId6" tooltip="Tr（页面不存在）"/>
              </a:rPr>
              <a:t>tr</a:t>
            </a:r>
            <a:r>
              <a:rPr lang="zh-CN" altLang="en-US" dirty="0"/>
              <a:t> 把大写字母改成小写字母，并把行列里的空格换成新行（每个词现在各占有独立的一行）。</a:t>
            </a:r>
          </a:p>
          <a:p>
            <a:pPr>
              <a:lnSpc>
                <a:spcPct val="170000"/>
              </a:lnSpc>
            </a:pPr>
            <a:r>
              <a:rPr lang="en-US" altLang="zh-CN" b="1" dirty="0" err="1">
                <a:hlinkClick r:id="rId7" tooltip="Grep"/>
              </a:rPr>
              <a:t>grep</a:t>
            </a:r>
            <a:r>
              <a:rPr lang="zh-CN" altLang="en-US" dirty="0"/>
              <a:t> 过滤得到那些至少有一个小写字母的行（删除空行）。</a:t>
            </a:r>
          </a:p>
          <a:p>
            <a:pPr>
              <a:lnSpc>
                <a:spcPct val="170000"/>
              </a:lnSpc>
            </a:pPr>
            <a:r>
              <a:rPr lang="en-US" altLang="zh-CN" b="1" dirty="0">
                <a:hlinkClick r:id="rId8" tooltip="Sort (Unix)（页面不存在）"/>
              </a:rPr>
              <a:t>sort</a:t>
            </a:r>
            <a:r>
              <a:rPr lang="zh-CN" altLang="en-US" dirty="0"/>
              <a:t> 将“单词”（也就是每一个行）按照字母顺序排序，并且通过命令行的</a:t>
            </a:r>
            <a:r>
              <a:rPr lang="en-US" altLang="zh-CN" dirty="0"/>
              <a:t>-u</a:t>
            </a:r>
            <a:r>
              <a:rPr lang="zh-CN" altLang="en-US" dirty="0"/>
              <a:t>参数来删除重复的行。</a:t>
            </a:r>
          </a:p>
          <a:p>
            <a:pPr>
              <a:lnSpc>
                <a:spcPct val="170000"/>
              </a:lnSpc>
            </a:pPr>
            <a:r>
              <a:rPr lang="en-US" altLang="zh-CN" b="1" dirty="0" err="1">
                <a:hlinkClick r:id="rId9" tooltip="Comm (Unix)（页面不存在）"/>
              </a:rPr>
              <a:t>comm</a:t>
            </a:r>
            <a:r>
              <a:rPr lang="zh-CN" altLang="en-US" dirty="0"/>
              <a:t> 查找两个文件中的共同行，</a:t>
            </a:r>
            <a:r>
              <a:rPr lang="en-US" altLang="zh-CN" dirty="0"/>
              <a:t>-23</a:t>
            </a:r>
            <a:r>
              <a:rPr lang="zh-CN" altLang="en-US" dirty="0"/>
              <a:t>过滤掉只有第二个文件拥有的行、两个文件共有的行，仅仅留下只在第一个文件中有的行。在文件名的位置上的</a:t>
            </a:r>
            <a:r>
              <a:rPr lang="en-US" altLang="zh-CN" dirty="0"/>
              <a:t>-</a:t>
            </a:r>
            <a:r>
              <a:rPr lang="zh-CN" altLang="en-US" dirty="0"/>
              <a:t>参数表示要求</a:t>
            </a:r>
            <a:r>
              <a:rPr lang="en-US" altLang="zh-CN" dirty="0" err="1"/>
              <a:t>comm</a:t>
            </a:r>
            <a:r>
              <a:rPr lang="zh-CN" altLang="en-US" dirty="0"/>
              <a:t>使用标准输入（在这个例子里，他的标准输入来自于管道上游的标准输出）作为输入，而不是以普通文件作为输入。最终得到一串没有出现在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/share/</a:t>
            </a:r>
            <a:r>
              <a:rPr lang="en-US" altLang="zh-CN" dirty="0" err="1"/>
              <a:t>dict</a:t>
            </a:r>
            <a:r>
              <a:rPr lang="en-US" altLang="zh-CN" dirty="0"/>
              <a:t>/words</a:t>
            </a:r>
            <a:r>
              <a:rPr lang="zh-CN" altLang="en-US" dirty="0"/>
              <a:t>之中的“单词”（也就是一行）。</a:t>
            </a:r>
          </a:p>
          <a:p>
            <a:pPr>
              <a:lnSpc>
                <a:spcPct val="170000"/>
              </a:lnSpc>
            </a:pPr>
            <a:r>
              <a:rPr lang="en-US" altLang="zh-CN" b="1" dirty="0">
                <a:hlinkClick r:id="rId10" tooltip="Less (Unix)（页面不存在）"/>
              </a:rPr>
              <a:t>less</a:t>
            </a:r>
            <a:r>
              <a:rPr lang="zh-CN" altLang="en-US" dirty="0"/>
              <a:t> 允许用户翻页浏览结果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4001"/>
            <a:ext cx="439102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7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使用管道的好处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zh-CN" altLang="en-US" dirty="0" smtClean="0"/>
              <a:t>每个工具做</a:t>
            </a:r>
            <a:r>
              <a:rPr lang="zh-CN" altLang="en-US" dirty="0"/>
              <a:t>起来都比较简单，因此</a:t>
            </a:r>
            <a:r>
              <a:rPr lang="zh-CN" altLang="en-US" dirty="0" smtClean="0"/>
              <a:t>每个工具的</a:t>
            </a:r>
            <a:r>
              <a:rPr lang="zh-CN" altLang="en-US" dirty="0"/>
              <a:t>制造成本降低了</a:t>
            </a:r>
          </a:p>
          <a:p>
            <a:pPr fontAlgn="base">
              <a:lnSpc>
                <a:spcPct val="150000"/>
              </a:lnSpc>
            </a:pPr>
            <a:r>
              <a:rPr lang="zh-CN" altLang="en-US" dirty="0" smtClean="0"/>
              <a:t>更</a:t>
            </a:r>
            <a:r>
              <a:rPr lang="zh-CN" altLang="en-US" dirty="0"/>
              <a:t>可能被重复使用</a:t>
            </a:r>
          </a:p>
          <a:p>
            <a:pPr fontAlgn="base">
              <a:lnSpc>
                <a:spcPct val="150000"/>
              </a:lnSpc>
            </a:pPr>
            <a:r>
              <a:rPr lang="zh-CN" altLang="en-US" dirty="0"/>
              <a:t>易于处理各种不同</a:t>
            </a:r>
            <a:r>
              <a:rPr lang="zh-CN" altLang="en-US" dirty="0" smtClean="0"/>
              <a:t>的场景，</a:t>
            </a:r>
            <a:r>
              <a:rPr lang="zh-CN" altLang="en-US" dirty="0"/>
              <a:t>只需要重新组合</a:t>
            </a:r>
            <a:r>
              <a:rPr lang="zh-CN" altLang="en-US" dirty="0" smtClean="0"/>
              <a:t>下就</a:t>
            </a:r>
            <a:r>
              <a:rPr lang="zh-CN" altLang="en-US" dirty="0"/>
              <a:t>可以了，而不需要为每</a:t>
            </a:r>
            <a:r>
              <a:rPr lang="zh-CN" altLang="en-US" dirty="0" smtClean="0"/>
              <a:t>种情况设计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15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Pipeline</a:t>
            </a:r>
            <a:r>
              <a:rPr lang="zh-CN" altLang="en-US" dirty="0" smtClean="0"/>
              <a:t>关键点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多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是</a:t>
            </a:r>
            <a:r>
              <a:rPr lang="zh-CN" altLang="en-US" dirty="0"/>
              <a:t>并行执行的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上游</a:t>
            </a:r>
            <a:r>
              <a:rPr lang="zh-CN" altLang="en-US" dirty="0"/>
              <a:t>每产生一段</a:t>
            </a:r>
            <a:r>
              <a:rPr lang="en-US" altLang="zh-CN" dirty="0"/>
              <a:t>output</a:t>
            </a:r>
            <a:r>
              <a:rPr lang="zh-CN" altLang="en-US" dirty="0"/>
              <a:t>，会立即交由下游处理。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app </a:t>
            </a:r>
            <a:r>
              <a:rPr lang="zh-CN" altLang="en-US" dirty="0"/>
              <a:t>间的协议是松散耦合的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上游 </a:t>
            </a:r>
            <a:r>
              <a:rPr lang="en-US" altLang="zh-CN" dirty="0"/>
              <a:t>app </a:t>
            </a:r>
            <a:r>
              <a:rPr lang="zh-CN" altLang="en-US" dirty="0"/>
              <a:t>的 </a:t>
            </a:r>
            <a:r>
              <a:rPr lang="en-US" altLang="zh-CN" dirty="0" err="1"/>
              <a:t>ouput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xml </a:t>
            </a:r>
            <a:r>
              <a:rPr lang="zh-CN" altLang="en-US" dirty="0"/>
              <a:t>还是 </a:t>
            </a:r>
            <a:r>
              <a:rPr lang="en-US" altLang="zh-CN" dirty="0" err="1"/>
              <a:t>json</a:t>
            </a:r>
            <a:r>
              <a:rPr lang="zh-CN" altLang="en-US" dirty="0"/>
              <a:t>，下游 </a:t>
            </a:r>
            <a:r>
              <a:rPr lang="en-US" altLang="zh-CN" dirty="0"/>
              <a:t>app </a:t>
            </a:r>
            <a:r>
              <a:rPr lang="zh-CN" altLang="en-US" dirty="0"/>
              <a:t>需要知晓，但是</a:t>
            </a:r>
            <a:r>
              <a:rPr lang="zh-CN" altLang="en-US" dirty="0" smtClean="0"/>
              <a:t>属于</a:t>
            </a:r>
            <a:r>
              <a:rPr lang="zh-CN" altLang="en-US" dirty="0"/>
              <a:t>一种松散的耦合关系，并无任何强制的约束。</a:t>
            </a:r>
          </a:p>
        </p:txBody>
      </p:sp>
    </p:spTree>
    <p:extLst>
      <p:ext uri="{BB962C8B-B14F-4D97-AF65-F5344CB8AC3E}">
        <p14:creationId xmlns:p14="http://schemas.microsoft.com/office/powerpoint/2010/main" val="30739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</a:rPr>
              <a:t>Golang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的编程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范式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连接</a:t>
            </a:r>
            <a:r>
              <a:rPr lang="zh-CN" altLang="en-US" dirty="0"/>
              <a:t>：非侵入式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连接</a:t>
            </a:r>
            <a:r>
              <a:rPr lang="zh-CN" altLang="en-US" dirty="0"/>
              <a:t>：</a:t>
            </a:r>
            <a:r>
              <a:rPr lang="en-US" altLang="zh-CN" dirty="0"/>
              <a:t>Pipeline 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smtClean="0"/>
              <a:t>Filter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组合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总结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27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</a:t>
            </a:r>
            <a:r>
              <a:rPr lang="zh-CN" altLang="en-US" dirty="0" smtClean="0"/>
              <a:t>对</a:t>
            </a:r>
            <a:r>
              <a:rPr lang="en-US" altLang="zh-CN" dirty="0" smtClean="0"/>
              <a:t>Unix Pipeline</a:t>
            </a:r>
            <a:r>
              <a:rPr lang="zh-CN" altLang="en-US" dirty="0" smtClean="0"/>
              <a:t>的仿真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737137"/>
            <a:ext cx="8208912" cy="264685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Unix </a:t>
            </a:r>
            <a:r>
              <a:rPr lang="zh-CN" altLang="en-US" dirty="0"/>
              <a:t>中的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app1 params1 | app2 </a:t>
            </a:r>
            <a:r>
              <a:rPr lang="en-US" altLang="zh-CN" dirty="0" smtClean="0"/>
              <a:t>params2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对应</a:t>
            </a:r>
            <a:r>
              <a:rPr lang="en-US" altLang="zh-CN" dirty="0"/>
              <a:t>Go</a:t>
            </a:r>
            <a:r>
              <a:rPr lang="zh-CN" altLang="en-US" dirty="0"/>
              <a:t>语言中是：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pipe</a:t>
            </a:r>
            <a:r>
              <a:rPr lang="en-US" altLang="zh-CN" dirty="0"/>
              <a:t>( bind(app1, params1), bind(app2, params2) )</a:t>
            </a:r>
            <a:endParaRPr lang="zh-CN" altLang="en-US" dirty="0"/>
          </a:p>
        </p:txBody>
      </p:sp>
      <p:pic>
        <p:nvPicPr>
          <p:cNvPr id="3074" name="Picture 2" descr="http://infoqstatic.com/resource/articles/go-based-on-connection-combination-language-1/zh/resources/image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418" y="1700808"/>
            <a:ext cx="4856758" cy="203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52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对</a:t>
            </a:r>
            <a:r>
              <a:rPr lang="en-US" altLang="zh-CN" dirty="0"/>
              <a:t>Unix Pipeline</a:t>
            </a:r>
            <a:r>
              <a:rPr lang="zh-CN" altLang="en-US" dirty="0"/>
              <a:t>的仿真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16893"/>
            <a:ext cx="54959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2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428999"/>
            <a:ext cx="8147248" cy="2743517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要理解</a:t>
            </a:r>
            <a:r>
              <a:rPr lang="en-US" altLang="zh-CN" dirty="0"/>
              <a:t>bind</a:t>
            </a:r>
            <a:r>
              <a:rPr lang="zh-CN" altLang="en-US" dirty="0"/>
              <a:t>函数，需要先理解“闭包”。</a:t>
            </a:r>
            <a:r>
              <a:rPr lang="en-US" altLang="zh-CN" dirty="0"/>
              <a:t>Go</a:t>
            </a:r>
            <a:r>
              <a:rPr lang="zh-CN" altLang="en-US" dirty="0"/>
              <a:t>语言中，应用程序以一个闭包的形式体现。如果你熟悉函数式编程，不难发现，这个</a:t>
            </a:r>
            <a:r>
              <a:rPr lang="en-US" altLang="zh-CN" dirty="0"/>
              <a:t>bind</a:t>
            </a:r>
            <a:r>
              <a:rPr lang="zh-CN" altLang="en-US" dirty="0"/>
              <a:t>函数其实就是所谓的柯里化（</a:t>
            </a:r>
            <a:r>
              <a:rPr lang="en-US" altLang="zh-CN" dirty="0"/>
              <a:t>currying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/>
              <a:t>子函数可以使用父函数中的局部变量</a:t>
            </a:r>
            <a:r>
              <a:rPr lang="zh-CN" altLang="en-US" dirty="0" smtClean="0"/>
              <a:t>，即使父函数的执行已经终止，这种</a:t>
            </a:r>
            <a:r>
              <a:rPr lang="zh-CN" altLang="en-US" dirty="0"/>
              <a:t>行为就叫做闭包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支持闭包的语言一般有下面特征：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/>
              <a:t>函数可以作为另一个函数的返回值或参数，还可以作为一个变量的值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/>
              <a:t>函数可以嵌套定义，即在一个函数内部可以定义另一个函数。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什么是</a:t>
            </a:r>
            <a:r>
              <a:rPr lang="en-US" altLang="zh-CN" dirty="0"/>
              <a:t>Currying? </a:t>
            </a:r>
            <a:r>
              <a:rPr lang="zh-CN" altLang="en-US" dirty="0"/>
              <a:t>它是一个有趣的概念。还是从数学开始：我们说，考虑一个三维空间方程 </a:t>
            </a:r>
            <a:r>
              <a:rPr lang="en-US" altLang="zh-CN" dirty="0"/>
              <a:t>F(x, y, z)= 0</a:t>
            </a:r>
            <a:r>
              <a:rPr lang="zh-CN" altLang="en-US" dirty="0"/>
              <a:t>，如果我们限定</a:t>
            </a:r>
            <a:r>
              <a:rPr lang="en-US" altLang="zh-CN" dirty="0"/>
              <a:t>z = 0</a:t>
            </a:r>
            <a:r>
              <a:rPr lang="zh-CN" altLang="en-US" dirty="0"/>
              <a:t>，于是得到 </a:t>
            </a:r>
            <a:r>
              <a:rPr lang="en-US" altLang="zh-CN" dirty="0"/>
              <a:t>F(x, y, 0) = 0 </a:t>
            </a:r>
            <a:r>
              <a:rPr lang="zh-CN" altLang="en-US" dirty="0"/>
              <a:t>记为 </a:t>
            </a:r>
            <a:r>
              <a:rPr lang="en-US" altLang="zh-CN" dirty="0"/>
              <a:t>F’(x, y)</a:t>
            </a:r>
            <a:r>
              <a:rPr lang="zh-CN" altLang="en-US" dirty="0"/>
              <a:t>。这里</a:t>
            </a:r>
            <a:r>
              <a:rPr lang="en-US" altLang="zh-CN" dirty="0"/>
              <a:t>F’</a:t>
            </a:r>
            <a:r>
              <a:rPr lang="zh-CN" altLang="en-US" dirty="0"/>
              <a:t>显然是一个新的方程式，它代表三维空间曲线</a:t>
            </a:r>
            <a:r>
              <a:rPr lang="en-US" altLang="zh-CN" dirty="0"/>
              <a:t>F(x, y, z)</a:t>
            </a:r>
            <a:r>
              <a:rPr lang="zh-CN" altLang="en-US" dirty="0"/>
              <a:t>在</a:t>
            </a:r>
            <a:r>
              <a:rPr lang="en-US" altLang="zh-CN" dirty="0"/>
              <a:t>z = 0 </a:t>
            </a:r>
            <a:r>
              <a:rPr lang="zh-CN" altLang="en-US" dirty="0"/>
              <a:t>平面上的两维投影。记</a:t>
            </a:r>
            <a:r>
              <a:rPr lang="en-US" altLang="zh-CN" dirty="0"/>
              <a:t>y = f(x, z)</a:t>
            </a:r>
            <a:r>
              <a:rPr lang="zh-CN" altLang="en-US" dirty="0"/>
              <a:t>， 令</a:t>
            </a:r>
            <a:r>
              <a:rPr lang="en-US" altLang="zh-CN" dirty="0"/>
              <a:t>z = 0</a:t>
            </a:r>
            <a:r>
              <a:rPr lang="zh-CN" altLang="en-US" dirty="0"/>
              <a:t>， 得到 </a:t>
            </a:r>
            <a:r>
              <a:rPr lang="en-US" altLang="zh-CN" dirty="0"/>
              <a:t>y = f(x, 0)</a:t>
            </a:r>
            <a:r>
              <a:rPr lang="zh-CN" altLang="en-US" dirty="0"/>
              <a:t>，记为 </a:t>
            </a:r>
            <a:r>
              <a:rPr lang="en-US" altLang="zh-CN" dirty="0"/>
              <a:t>y= f’(x)</a:t>
            </a:r>
            <a:r>
              <a:rPr lang="zh-CN" altLang="en-US" dirty="0"/>
              <a:t>，我们说函数</a:t>
            </a:r>
            <a:r>
              <a:rPr lang="en-US" altLang="zh-CN" dirty="0"/>
              <a:t>f’</a:t>
            </a:r>
            <a:r>
              <a:rPr lang="zh-CN" altLang="en-US" dirty="0"/>
              <a:t>是</a:t>
            </a:r>
            <a:r>
              <a:rPr lang="en-US" altLang="zh-CN" dirty="0"/>
              <a:t>f</a:t>
            </a:r>
            <a:r>
              <a:rPr lang="zh-CN" altLang="en-US" dirty="0"/>
              <a:t>的一个</a:t>
            </a:r>
            <a:r>
              <a:rPr lang="en-US" altLang="zh-CN" dirty="0"/>
              <a:t>Currying</a:t>
            </a:r>
            <a:r>
              <a:rPr lang="zh-CN" altLang="en-US" dirty="0"/>
              <a:t>解。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71650"/>
            <a:ext cx="387667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004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861048"/>
            <a:ext cx="7931224" cy="2311468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要理解</a:t>
            </a:r>
            <a:r>
              <a:rPr lang="en-US" altLang="zh-CN" dirty="0"/>
              <a:t>pipe</a:t>
            </a:r>
            <a:r>
              <a:rPr lang="zh-CN" altLang="en-US" dirty="0"/>
              <a:t>函数，除了“闭包”外，需要知晓</a:t>
            </a:r>
            <a:r>
              <a:rPr lang="en-US" altLang="zh-CN" dirty="0"/>
              <a:t>defer</a:t>
            </a:r>
            <a:r>
              <a:rPr lang="zh-CN" altLang="en-US" dirty="0"/>
              <a:t>关键字和</a:t>
            </a:r>
            <a:r>
              <a:rPr lang="en-US" altLang="zh-CN" dirty="0" err="1"/>
              <a:t>goroutine</a:t>
            </a:r>
            <a:r>
              <a:rPr lang="zh-CN" altLang="en-US" dirty="0"/>
              <a:t>（</a:t>
            </a:r>
            <a:r>
              <a:rPr lang="en-US" altLang="zh-CN" dirty="0"/>
              <a:t>go</a:t>
            </a:r>
            <a:r>
              <a:rPr lang="zh-CN" altLang="en-US" dirty="0"/>
              <a:t>关键字）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en-US" altLang="zh-CN" dirty="0" smtClean="0"/>
              <a:t>defer</a:t>
            </a:r>
            <a:r>
              <a:rPr lang="zh-CN" altLang="en-US" dirty="0"/>
              <a:t>语句会在函数退出时执行（无论是否发生了异常），通常用于资源的清理操作（比如关闭文件句柄等）。有了</a:t>
            </a:r>
            <a:r>
              <a:rPr lang="en-US" altLang="zh-CN" dirty="0"/>
              <a:t>defer</a:t>
            </a:r>
            <a:r>
              <a:rPr lang="zh-CN" altLang="en-US" dirty="0"/>
              <a:t>语句，</a:t>
            </a:r>
            <a:r>
              <a:rPr lang="en-US" altLang="zh-CN" dirty="0"/>
              <a:t>Go</a:t>
            </a:r>
            <a:r>
              <a:rPr lang="zh-CN" altLang="en-US" dirty="0"/>
              <a:t>语言中的错误处理代码显得非常优雅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在一个</a:t>
            </a:r>
            <a:r>
              <a:rPr lang="zh-CN" altLang="en-US" dirty="0"/>
              <a:t>正常的函数调用前加上</a:t>
            </a:r>
            <a:r>
              <a:rPr lang="en-US" altLang="zh-CN" dirty="0"/>
              <a:t>go</a:t>
            </a:r>
            <a:r>
              <a:rPr lang="zh-CN" altLang="en-US" dirty="0"/>
              <a:t>关键字，就会使得该函数在新的</a:t>
            </a:r>
            <a:r>
              <a:rPr lang="en-US" altLang="zh-CN" dirty="0" err="1"/>
              <a:t>goroutine</a:t>
            </a:r>
            <a:r>
              <a:rPr lang="zh-CN" altLang="en-US" dirty="0"/>
              <a:t>中并行执行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理解了这些</a:t>
            </a:r>
            <a:r>
              <a:rPr lang="zh-CN" altLang="en-US" dirty="0"/>
              <a:t>背景，这个</a:t>
            </a:r>
            <a:r>
              <a:rPr lang="en-US" altLang="zh-CN" dirty="0"/>
              <a:t>pipe</a:t>
            </a:r>
            <a:r>
              <a:rPr lang="zh-CN" altLang="en-US" dirty="0"/>
              <a:t>函数不难理解，无非是：先创建一个管道，让</a:t>
            </a:r>
            <a:r>
              <a:rPr lang="en-US" altLang="zh-CN" dirty="0"/>
              <a:t>app1</a:t>
            </a:r>
            <a:r>
              <a:rPr lang="zh-CN" altLang="en-US" dirty="0"/>
              <a:t>读入数据（</a:t>
            </a:r>
            <a:r>
              <a:rPr lang="en-US" altLang="zh-CN" dirty="0"/>
              <a:t>in</a:t>
            </a:r>
            <a:r>
              <a:rPr lang="zh-CN" altLang="en-US" dirty="0"/>
              <a:t>），并向管道的写入端（</a:t>
            </a:r>
            <a:r>
              <a:rPr lang="en-US" altLang="zh-CN" dirty="0"/>
              <a:t>pw</a:t>
            </a:r>
            <a:r>
              <a:rPr lang="zh-CN" altLang="en-US" dirty="0"/>
              <a:t>）输出，启动一个新</a:t>
            </a:r>
            <a:r>
              <a:rPr lang="en-US" altLang="zh-CN" dirty="0" err="1"/>
              <a:t>goroutine</a:t>
            </a:r>
            <a:r>
              <a:rPr lang="zh-CN" altLang="en-US" dirty="0"/>
              <a:t>，让</a:t>
            </a:r>
            <a:r>
              <a:rPr lang="en-US" altLang="zh-CN" dirty="0"/>
              <a:t>app2</a:t>
            </a:r>
            <a:r>
              <a:rPr lang="zh-CN" altLang="en-US" dirty="0"/>
              <a:t>从管道的读入端读取数据，并将处理结果输出（</a:t>
            </a:r>
            <a:r>
              <a:rPr lang="en-US" altLang="zh-CN" dirty="0"/>
              <a:t>out</a:t>
            </a:r>
            <a:r>
              <a:rPr lang="zh-CN" altLang="en-US" dirty="0"/>
              <a:t>）。这样得到的</a:t>
            </a:r>
            <a:r>
              <a:rPr lang="en-US" altLang="zh-CN" dirty="0"/>
              <a:t>app</a:t>
            </a:r>
            <a:r>
              <a:rPr lang="zh-CN" altLang="en-US" dirty="0"/>
              <a:t>就是</a:t>
            </a:r>
            <a:r>
              <a:rPr lang="en-US" altLang="zh-CN" dirty="0"/>
              <a:t>app1</a:t>
            </a:r>
            <a:r>
              <a:rPr lang="zh-CN" altLang="en-US" dirty="0"/>
              <a:t>和</a:t>
            </a:r>
            <a:r>
              <a:rPr lang="en-US" altLang="zh-CN" dirty="0"/>
              <a:t>app2</a:t>
            </a:r>
            <a:r>
              <a:rPr lang="zh-CN" altLang="en-US" dirty="0"/>
              <a:t>的组合了。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56792"/>
            <a:ext cx="560070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346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Pipeline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13175"/>
            <a:ext cx="8229600" cy="115934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通过对管道（</a:t>
            </a:r>
            <a:r>
              <a:rPr lang="en-US" altLang="zh-CN" dirty="0"/>
              <a:t>pipeline</a:t>
            </a:r>
            <a:r>
              <a:rPr lang="zh-CN" altLang="en-US" dirty="0"/>
              <a:t>）的模拟我们可以看出，</a:t>
            </a:r>
            <a:r>
              <a:rPr lang="en-US" altLang="zh-CN" dirty="0"/>
              <a:t>Go</a:t>
            </a:r>
            <a:r>
              <a:rPr lang="zh-CN" altLang="en-US" dirty="0"/>
              <a:t>语言对并行支持是非常强大的，这主要得益于</a:t>
            </a:r>
            <a:r>
              <a:rPr lang="en-US" altLang="zh-CN" dirty="0"/>
              <a:t>Go</a:t>
            </a:r>
            <a:r>
              <a:rPr lang="zh-CN" altLang="en-US" dirty="0"/>
              <a:t>的轻量级进程（</a:t>
            </a:r>
            <a:r>
              <a:rPr lang="en-US" altLang="zh-CN" dirty="0" err="1"/>
              <a:t>goroutine</a:t>
            </a:r>
            <a:r>
              <a:rPr lang="zh-CN" altLang="en-US" dirty="0"/>
              <a:t>）。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61108"/>
            <a:ext cx="5992813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350970"/>
            <a:ext cx="3384376" cy="12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01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Pipeline vs. 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6336" y="5750070"/>
            <a:ext cx="8291264" cy="799300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dirty="0" smtClean="0"/>
              <a:t>管道强调数据流转（控制流程，支持更复杂流程），过滤强调数据处理</a:t>
            </a:r>
            <a:endParaRPr lang="en-US" altLang="zh-CN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 smtClean="0"/>
              <a:t>管道是轻量及组件，可以在程序中直接装配</a:t>
            </a:r>
            <a:endParaRPr lang="en-US" altLang="zh-CN" dirty="0" smtClean="0"/>
          </a:p>
        </p:txBody>
      </p:sp>
      <p:pic>
        <p:nvPicPr>
          <p:cNvPr id="4" name="Picture 5" descr="http://hi.csdn.net/attachment/201108/2/0_13122874796EO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11986"/>
            <a:ext cx="6696744" cy="397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49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Pipeline vs. 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Pipeline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Filter</a:t>
            </a:r>
          </a:p>
          <a:p>
            <a:pPr lvl="1"/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92896"/>
            <a:ext cx="38004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581128"/>
            <a:ext cx="38862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755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Filter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-5476" b="-5476"/>
          <a:stretch>
            <a:fillRect/>
          </a:stretch>
        </p:blipFill>
        <p:spPr>
          <a:xfrm>
            <a:off x="2339752" y="2492896"/>
            <a:ext cx="4618856" cy="2201738"/>
          </a:xfrm>
        </p:spPr>
      </p:pic>
    </p:spTree>
    <p:extLst>
      <p:ext uri="{BB962C8B-B14F-4D97-AF65-F5344CB8AC3E}">
        <p14:creationId xmlns:p14="http://schemas.microsoft.com/office/powerpoint/2010/main" val="306550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更严格、强大的</a:t>
            </a:r>
            <a:r>
              <a:rPr lang="en-US" altLang="zh-CN" dirty="0" smtClean="0"/>
              <a:t>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272" y="1556792"/>
            <a:ext cx="538162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366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管道化小结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 </a:t>
            </a:r>
            <a:r>
              <a:rPr lang="en-US" altLang="zh-CN" dirty="0"/>
              <a:t>Go </a:t>
            </a:r>
            <a:r>
              <a:rPr lang="zh-CN" altLang="en-US" dirty="0"/>
              <a:t>中实施 </a:t>
            </a:r>
            <a:r>
              <a:rPr lang="en-US" altLang="zh-CN" dirty="0"/>
              <a:t>Pipeline </a:t>
            </a:r>
            <a:r>
              <a:rPr lang="zh-CN" altLang="en-US" dirty="0"/>
              <a:t>非常容易。</a:t>
            </a:r>
          </a:p>
          <a:p>
            <a:r>
              <a:rPr lang="zh-CN" altLang="en-US" dirty="0" smtClean="0"/>
              <a:t>在 </a:t>
            </a:r>
            <a:r>
              <a:rPr lang="en-US" altLang="zh-CN" dirty="0"/>
              <a:t>Go </a:t>
            </a:r>
            <a:r>
              <a:rPr lang="zh-CN" altLang="en-US" dirty="0"/>
              <a:t>中让任务并行化非常容易。</a:t>
            </a:r>
          </a:p>
        </p:txBody>
      </p:sp>
    </p:spTree>
    <p:extLst>
      <p:ext uri="{BB962C8B-B14F-4D97-AF65-F5344CB8AC3E}">
        <p14:creationId xmlns:p14="http://schemas.microsoft.com/office/powerpoint/2010/main" val="381664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编程范式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过程式（代表：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面向对象（代表：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C#</a:t>
            </a:r>
            <a:r>
              <a:rPr lang="zh-CN" altLang="en-US" dirty="0"/>
              <a:t>）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面向消息（代表：</a:t>
            </a:r>
            <a:r>
              <a:rPr lang="en-US" altLang="zh-CN" dirty="0" err="1"/>
              <a:t>Erlang</a:t>
            </a:r>
            <a:r>
              <a:rPr lang="zh-CN" altLang="en-US" dirty="0"/>
              <a:t>）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函数式（代表：</a:t>
            </a:r>
            <a:r>
              <a:rPr lang="en-US" altLang="zh-CN" dirty="0"/>
              <a:t>Haskell</a:t>
            </a:r>
            <a:r>
              <a:rPr lang="zh-CN" altLang="en-US" dirty="0"/>
              <a:t>、</a:t>
            </a:r>
            <a:r>
              <a:rPr lang="en-US" altLang="zh-CN" dirty="0" err="1"/>
              <a:t>Erlang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事件驱动编程（</a:t>
            </a:r>
            <a:r>
              <a:rPr lang="en-US" altLang="zh-CN" dirty="0" smtClean="0"/>
              <a:t>GUI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sz="1800" dirty="0"/>
              <a:t>范式译自英文的</a:t>
            </a:r>
            <a:r>
              <a:rPr lang="en-US" altLang="zh-CN" sz="1800" dirty="0"/>
              <a:t>paradigm</a:t>
            </a:r>
            <a:r>
              <a:rPr lang="zh-CN" altLang="en-US" sz="1800" dirty="0"/>
              <a:t>，也有译作典范、范型、范例的。所谓编程范式（</a:t>
            </a:r>
            <a:r>
              <a:rPr lang="en-US" altLang="zh-CN" sz="1800" dirty="0"/>
              <a:t>programming paradigm</a:t>
            </a:r>
            <a:r>
              <a:rPr lang="zh-CN" altLang="en-US" sz="1800" dirty="0"/>
              <a:t>），指的是计算机编程的基本风格或典范模式。借用哲学的术语，如果说每个编程者都在创造虚拟世界，那么编程范式就是他们置身其中自觉不自觉采用的世界观和方法论。</a:t>
            </a:r>
          </a:p>
        </p:txBody>
      </p:sp>
    </p:spTree>
    <p:extLst>
      <p:ext uri="{BB962C8B-B14F-4D97-AF65-F5344CB8AC3E}">
        <p14:creationId xmlns:p14="http://schemas.microsoft.com/office/powerpoint/2010/main" val="246507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Golang</a:t>
            </a:r>
            <a:r>
              <a:rPr lang="zh-CN" altLang="en-US" dirty="0"/>
              <a:t>使用案例</a:t>
            </a:r>
            <a:r>
              <a:rPr lang="zh-CN" altLang="en-US" dirty="0" smtClean="0"/>
              <a:t>分享</a:t>
            </a:r>
            <a:endParaRPr lang="en-US" altLang="zh-CN" dirty="0" smtClean="0"/>
          </a:p>
          <a:p>
            <a:r>
              <a:rPr lang="en-US" altLang="zh-CN" dirty="0" err="1" smtClean="0"/>
              <a:t>Golang</a:t>
            </a:r>
            <a:r>
              <a:rPr lang="zh-CN" altLang="en-US" dirty="0"/>
              <a:t>的编程</a:t>
            </a:r>
            <a:r>
              <a:rPr lang="zh-CN" altLang="en-US" dirty="0" smtClean="0"/>
              <a:t>范式</a:t>
            </a:r>
            <a:endParaRPr lang="en-US" altLang="zh-CN" dirty="0" smtClean="0"/>
          </a:p>
          <a:p>
            <a:r>
              <a:rPr lang="zh-CN" altLang="en-US" dirty="0" smtClean="0"/>
              <a:t>连接</a:t>
            </a:r>
            <a:r>
              <a:rPr lang="zh-CN" altLang="en-US" dirty="0"/>
              <a:t>：非侵入式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 smtClean="0"/>
              <a:t>连接</a:t>
            </a:r>
            <a:r>
              <a:rPr lang="zh-CN" altLang="en-US" dirty="0"/>
              <a:t>：</a:t>
            </a:r>
            <a:r>
              <a:rPr lang="en-US" altLang="zh-CN" dirty="0"/>
              <a:t>Pipeline 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smtClean="0"/>
              <a:t>Filter</a:t>
            </a:r>
          </a:p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组合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CN" altLang="en-US" dirty="0" smtClean="0"/>
              <a:t>总结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31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OOP</a:t>
            </a:r>
            <a:r>
              <a:rPr lang="zh-CN" altLang="en-US" dirty="0" smtClean="0"/>
              <a:t>的继承和废弃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放弃了大量的</a:t>
            </a:r>
            <a:r>
              <a:rPr lang="en-US" altLang="zh-CN" dirty="0"/>
              <a:t>OOP</a:t>
            </a:r>
            <a:r>
              <a:rPr lang="zh-CN" altLang="en-US" dirty="0"/>
              <a:t>特征：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继承、构造</a:t>
            </a:r>
            <a:r>
              <a:rPr lang="en-US" altLang="zh-CN" dirty="0"/>
              <a:t>/</a:t>
            </a:r>
            <a:r>
              <a:rPr lang="zh-CN" altLang="en-US" dirty="0"/>
              <a:t>析构函数、虚函数、函数和操作符重载、默认参数、；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简化的符号访问权限控制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取消隐藏的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指针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改为显示定义的</a:t>
            </a:r>
            <a:r>
              <a:rPr lang="en-US" altLang="zh-CN" dirty="0" smtClean="0"/>
              <a:t>receiver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用组合实现继承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196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简化的</a:t>
            </a:r>
            <a:r>
              <a:rPr lang="zh-CN" altLang="en-US" smtClean="0"/>
              <a:t>符号访问权限控制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5194920" cy="452628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只有名字以大写字母开头的变量，函数</a:t>
            </a:r>
            <a:r>
              <a:rPr lang="en-US" altLang="zh-CN" dirty="0"/>
              <a:t>/</a:t>
            </a:r>
            <a:r>
              <a:rPr lang="zh-CN" altLang="en-US" dirty="0"/>
              <a:t>方法，或结构，才能被包（</a:t>
            </a:r>
            <a:r>
              <a:rPr lang="en-US" altLang="zh-CN" dirty="0"/>
              <a:t>package</a:t>
            </a:r>
            <a:r>
              <a:rPr lang="zh-CN" altLang="en-US" dirty="0"/>
              <a:t>）外代码访问。</a:t>
            </a:r>
            <a:r>
              <a:rPr lang="zh-CN" altLang="en-US" dirty="0" smtClean="0"/>
              <a:t>否则</a:t>
            </a:r>
            <a:r>
              <a:rPr lang="zh-CN" altLang="en-US" dirty="0"/>
              <a:t>只是包内可见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对开发者来说，只需要看到名字，不必去找声明，就可以知道访问条件。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276872"/>
            <a:ext cx="23812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746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继承和组合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继承（</a:t>
            </a:r>
            <a:r>
              <a:rPr lang="en-US" altLang="zh-CN" dirty="0"/>
              <a:t>inheritance</a:t>
            </a:r>
            <a:r>
              <a:rPr lang="zh-CN" altLang="en-US" dirty="0" smtClean="0"/>
              <a:t>），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是</a:t>
            </a:r>
            <a:r>
              <a:rPr lang="zh-CN" altLang="en-US" dirty="0"/>
              <a:t>类 </a:t>
            </a:r>
            <a:r>
              <a:rPr lang="en-US" altLang="zh-CN" dirty="0"/>
              <a:t>D </a:t>
            </a:r>
            <a:r>
              <a:rPr lang="zh-CN" altLang="en-US" dirty="0"/>
              <a:t>的对象可以使用仅对类</a:t>
            </a:r>
            <a:r>
              <a:rPr lang="en-US" altLang="zh-CN" dirty="0"/>
              <a:t>C</a:t>
            </a:r>
            <a:r>
              <a:rPr lang="zh-CN" altLang="en-US" dirty="0"/>
              <a:t>的对象有效的方法或者属性的特性，它使得这些方法和属性就好像是由类 </a:t>
            </a:r>
            <a:r>
              <a:rPr lang="en-US" altLang="zh-CN" dirty="0"/>
              <a:t>D </a:t>
            </a:r>
            <a:r>
              <a:rPr lang="zh-CN" altLang="en-US" dirty="0"/>
              <a:t>定义的。这时，</a:t>
            </a:r>
            <a:r>
              <a:rPr lang="en-US" altLang="zh-CN" dirty="0"/>
              <a:t>C </a:t>
            </a:r>
            <a:r>
              <a:rPr lang="zh-CN" altLang="en-US" dirty="0"/>
              <a:t>是 </a:t>
            </a:r>
            <a:r>
              <a:rPr lang="en-US" altLang="zh-CN" dirty="0"/>
              <a:t>D </a:t>
            </a:r>
            <a:r>
              <a:rPr lang="zh-CN" altLang="en-US" dirty="0"/>
              <a:t>的父类，</a:t>
            </a:r>
            <a:r>
              <a:rPr lang="en-US" altLang="zh-CN" dirty="0"/>
              <a:t>D </a:t>
            </a:r>
            <a:r>
              <a:rPr lang="zh-CN" altLang="en-US" dirty="0"/>
              <a:t>是 </a:t>
            </a:r>
            <a:r>
              <a:rPr lang="en-US" altLang="zh-CN" dirty="0"/>
              <a:t>C </a:t>
            </a:r>
            <a:r>
              <a:rPr lang="zh-CN" altLang="en-US" dirty="0"/>
              <a:t>的子类。在继承结构中，父类的内部细节对于子类是可见的。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组合（</a:t>
            </a:r>
            <a:r>
              <a:rPr lang="en-US" altLang="zh-CN" dirty="0"/>
              <a:t>composition</a:t>
            </a:r>
            <a:r>
              <a:rPr lang="zh-CN" altLang="en-US" dirty="0" smtClean="0"/>
              <a:t>），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是</a:t>
            </a:r>
            <a:r>
              <a:rPr lang="zh-CN" altLang="en-US" dirty="0"/>
              <a:t>通过对现有的对象进行拼装（组合）产生新的、更复杂的功能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继承为何不推荐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zh-CN" dirty="0"/>
              <a:t>父类常常会定义一部分子类的表现特征，使得父类和子类之间的实现代码产生相互依赖，也就是所谓的</a:t>
            </a:r>
            <a:r>
              <a:rPr lang="zh-CN" altLang="zh-CN" dirty="0">
                <a:solidFill>
                  <a:srgbClr val="FFC000"/>
                </a:solidFill>
              </a:rPr>
              <a:t>“</a:t>
            </a:r>
            <a:r>
              <a:rPr lang="zh-CN" altLang="zh-CN" i="1" dirty="0">
                <a:solidFill>
                  <a:srgbClr val="FFC000"/>
                </a:solidFill>
              </a:rPr>
              <a:t>继承破坏封装性</a:t>
            </a:r>
            <a:r>
              <a:rPr lang="zh-CN" altLang="zh-CN" dirty="0">
                <a:solidFill>
                  <a:srgbClr val="FFC000"/>
                </a:solidFill>
              </a:rPr>
              <a:t>”（</a:t>
            </a:r>
            <a:r>
              <a:rPr lang="en-US" altLang="zh-CN" dirty="0">
                <a:solidFill>
                  <a:srgbClr val="FFC000"/>
                </a:solidFill>
              </a:rPr>
              <a:t>inheritance breaks encapsulation</a:t>
            </a:r>
            <a:r>
              <a:rPr lang="zh-CN" altLang="zh-CN" dirty="0">
                <a:solidFill>
                  <a:srgbClr val="FFC000"/>
                </a:solidFill>
              </a:rPr>
              <a:t>）</a:t>
            </a:r>
            <a:r>
              <a:rPr lang="zh-CN" altLang="zh-CN" dirty="0"/>
              <a:t>的说法。代码依赖将会导致很多问题，例如通过继承而来的实现代码可能会不适用于新的问题域，从而使得我们需要去重写父类或者替换掉某些实现代码。同时，代码之间的依赖关系，限制了程序的灵活性和可复用性。</a:t>
            </a:r>
            <a:endParaRPr lang="zh-CN" altLang="en-US" dirty="0"/>
          </a:p>
          <a:p>
            <a:pPr>
              <a:lnSpc>
                <a:spcPct val="170000"/>
              </a:lnSpc>
            </a:pPr>
            <a:endParaRPr lang="zh-CN" altLang="en-US" dirty="0"/>
          </a:p>
        </p:txBody>
      </p:sp>
      <p:pic>
        <p:nvPicPr>
          <p:cNvPr id="2050" name="Picture 2" descr="http://images.cnblogs.com/cnblogs_com/nuaalfm/cp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15" y="2217022"/>
            <a:ext cx="8220849" cy="380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92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</a:t>
            </a:r>
            <a:r>
              <a:rPr lang="zh-CN" altLang="en-US" dirty="0" smtClean="0"/>
              <a:t>的组合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4128" y="1844824"/>
            <a:ext cx="2664296" cy="396044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dirty="0"/>
              <a:t>father</a:t>
            </a:r>
            <a:r>
              <a:rPr lang="zh-CN" altLang="en-US" dirty="0"/>
              <a:t>的</a:t>
            </a:r>
            <a:r>
              <a:rPr lang="en-US" altLang="zh-CN" dirty="0"/>
              <a:t>sex</a:t>
            </a:r>
            <a:r>
              <a:rPr lang="zh-CN" altLang="en-US" dirty="0"/>
              <a:t>属性就被组合进了</a:t>
            </a:r>
            <a:r>
              <a:rPr lang="en-US" altLang="zh-CN" dirty="0"/>
              <a:t>sun </a:t>
            </a:r>
            <a:r>
              <a:rPr lang="zh-CN" altLang="en-US" dirty="0"/>
              <a:t>，成为了</a:t>
            </a:r>
            <a:r>
              <a:rPr lang="en-US" altLang="zh-CN" dirty="0"/>
              <a:t>sun</a:t>
            </a:r>
            <a:r>
              <a:rPr lang="zh-CN" altLang="en-US" dirty="0"/>
              <a:t>的属性，虽然我的 命名是 </a:t>
            </a:r>
            <a:r>
              <a:rPr lang="en-US" altLang="zh-CN" dirty="0"/>
              <a:t>father</a:t>
            </a:r>
            <a:r>
              <a:rPr lang="zh-CN" altLang="en-US" dirty="0"/>
              <a:t>和 </a:t>
            </a:r>
            <a:r>
              <a:rPr lang="en-US" altLang="zh-CN" dirty="0"/>
              <a:t>sun</a:t>
            </a:r>
            <a:r>
              <a:rPr lang="zh-CN" altLang="en-US" dirty="0"/>
              <a:t>但 二者不是继承 是组合的关系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当</a:t>
            </a:r>
            <a:r>
              <a:rPr lang="en-US" altLang="zh-CN" dirty="0"/>
              <a:t>father</a:t>
            </a:r>
            <a:r>
              <a:rPr lang="zh-CN" altLang="en-US" dirty="0"/>
              <a:t>的属性 和 </a:t>
            </a:r>
            <a:r>
              <a:rPr lang="en-US" altLang="zh-CN" dirty="0"/>
              <a:t>sun</a:t>
            </a:r>
            <a:r>
              <a:rPr lang="zh-CN" altLang="en-US" dirty="0"/>
              <a:t>的属性同名，被组合者 即母体 </a:t>
            </a:r>
            <a:r>
              <a:rPr lang="en-US" altLang="zh-CN" dirty="0"/>
              <a:t>sun</a:t>
            </a:r>
            <a:r>
              <a:rPr lang="zh-CN" altLang="en-US" dirty="0"/>
              <a:t>优先，想要 访问 </a:t>
            </a:r>
            <a:r>
              <a:rPr lang="en-US" altLang="zh-CN" dirty="0"/>
              <a:t>father</a:t>
            </a:r>
            <a:r>
              <a:rPr lang="zh-CN" altLang="en-US" dirty="0"/>
              <a:t>的</a:t>
            </a:r>
            <a:r>
              <a:rPr lang="en-US" altLang="zh-CN" dirty="0"/>
              <a:t>name</a:t>
            </a:r>
            <a:r>
              <a:rPr lang="zh-CN" altLang="en-US" dirty="0"/>
              <a:t>需要 </a:t>
            </a:r>
            <a:r>
              <a:rPr lang="en-US" altLang="zh-CN" dirty="0"/>
              <a:t>s.father.name</a:t>
            </a:r>
          </a:p>
          <a:p>
            <a:pPr>
              <a:lnSpc>
                <a:spcPct val="170000"/>
              </a:lnSpc>
            </a:pP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46672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002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匿名成员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5842992" cy="473509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dirty="0"/>
              <a:t>Go</a:t>
            </a:r>
            <a:r>
              <a:rPr lang="zh-CN" altLang="en-US" dirty="0"/>
              <a:t>对匿名成员有一条特殊规则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包含</a:t>
            </a:r>
            <a:r>
              <a:rPr lang="zh-CN" altLang="en-US" dirty="0"/>
              <a:t>匿名成员</a:t>
            </a:r>
            <a:r>
              <a:rPr lang="zh-CN" altLang="en-US" dirty="0" smtClean="0"/>
              <a:t>的结构体</a:t>
            </a:r>
            <a:r>
              <a:rPr lang="zh-CN" altLang="en-US" dirty="0"/>
              <a:t>也具有了匿名成员类型的方法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zh-CN" altLang="en-US" dirty="0"/>
              <a:t>比起继承，它又少了点东西。比如，你无法将一个</a:t>
            </a:r>
            <a:r>
              <a:rPr lang="en-US" altLang="zh-CN" dirty="0" err="1"/>
              <a:t>DonaldDuck</a:t>
            </a:r>
            <a:r>
              <a:rPr lang="zh-CN" altLang="en-US" dirty="0"/>
              <a:t>类型的对象地址赋值给一个</a:t>
            </a:r>
            <a:r>
              <a:rPr lang="en-US" altLang="zh-CN" dirty="0"/>
              <a:t>Duck</a:t>
            </a:r>
            <a:r>
              <a:rPr lang="zh-CN" altLang="en-US" dirty="0"/>
              <a:t>类型的指针</a:t>
            </a:r>
            <a:r>
              <a:rPr lang="zh-CN" altLang="en-US" dirty="0" smtClean="0"/>
              <a:t>。简单</a:t>
            </a:r>
            <a:r>
              <a:rPr lang="zh-CN" altLang="en-US" dirty="0"/>
              <a:t>说来，匿名成员仅仅在语法层面上做了一些简化，并没有触及任何类型系统的内容。对于类型系统来说，</a:t>
            </a:r>
            <a:r>
              <a:rPr lang="en-US" altLang="zh-CN" dirty="0" err="1"/>
              <a:t>DonaldDuck</a:t>
            </a:r>
            <a:r>
              <a:rPr lang="zh-CN" altLang="en-US" dirty="0"/>
              <a:t>和</a:t>
            </a:r>
            <a:r>
              <a:rPr lang="en-US" altLang="zh-CN" dirty="0"/>
              <a:t>Duck</a:t>
            </a:r>
            <a:r>
              <a:rPr lang="zh-CN" altLang="en-US" dirty="0"/>
              <a:t>完全是两个不同类型。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844824"/>
            <a:ext cx="240982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260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任意类型的匿名字段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147248" cy="2430835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任何具名类型或指向具名类型的指针都可以用作匿名字段。它们可以出现在结构体中的任意位置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821" y="4365104"/>
            <a:ext cx="37433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435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effectLst/>
              </a:rPr>
              <a:t>冲突和</a:t>
            </a:r>
            <a:r>
              <a:rPr lang="zh-CN" altLang="en-US" b="1" dirty="0" smtClean="0">
                <a:effectLst/>
              </a:rPr>
              <a:t>遮蔽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003232" cy="257485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如果有两个字段具有相同的名字</a:t>
            </a:r>
            <a:r>
              <a:rPr lang="en-US" altLang="zh-CN" dirty="0"/>
              <a:t>(</a:t>
            </a:r>
            <a:r>
              <a:rPr lang="zh-CN" altLang="en-US" dirty="0"/>
              <a:t>可能是一个继承类型的名字</a:t>
            </a:r>
            <a:r>
              <a:rPr lang="en-US" altLang="zh-CN" dirty="0"/>
              <a:t>)</a:t>
            </a:r>
            <a:r>
              <a:rPr lang="zh-CN" altLang="en-US" dirty="0"/>
              <a:t>，代码将遵循下面规则：</a:t>
            </a:r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外层</a:t>
            </a:r>
            <a:r>
              <a:rPr lang="zh-CN" altLang="en-US" dirty="0"/>
              <a:t>的名字遮蔽内层的名字。这提供了一个重写字段</a:t>
            </a:r>
            <a:r>
              <a:rPr lang="en-US" altLang="zh-CN" dirty="0"/>
              <a:t>/</a:t>
            </a:r>
            <a:r>
              <a:rPr lang="zh-CN" altLang="en-US" dirty="0"/>
              <a:t>方法的方式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如果</a:t>
            </a:r>
            <a:r>
              <a:rPr lang="zh-CN" altLang="en-US" dirty="0"/>
              <a:t>在同一层次上出现了相同的名字，如果名字被使用，那么将是一个错误。</a:t>
            </a:r>
            <a:r>
              <a:rPr lang="en-US" altLang="zh-CN" dirty="0"/>
              <a:t>(</a:t>
            </a:r>
            <a:r>
              <a:rPr lang="zh-CN" altLang="en-US" dirty="0"/>
              <a:t>如果没有使用，不会出现错误</a:t>
            </a:r>
            <a:r>
              <a:rPr lang="en-US" altLang="zh-CN" dirty="0"/>
              <a:t>)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二义性是没有规则能解决的，必须被修正。</a:t>
            </a:r>
          </a:p>
          <a:p>
            <a:pPr>
              <a:lnSpc>
                <a:spcPct val="160000"/>
              </a:lnSpc>
            </a:pP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912" y="4424363"/>
            <a:ext cx="545782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135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接口组合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3826768" cy="4375051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dirty="0" smtClean="0"/>
              <a:t>作用：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zh-CN" altLang="en-US" dirty="0" smtClean="0"/>
              <a:t>有些</a:t>
            </a:r>
            <a:r>
              <a:rPr lang="zh-CN" altLang="en-US" dirty="0"/>
              <a:t>时候同时需要某两个接口的所有功能，即必须同时实现了某两个接口的类型才能够被传入使用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zh-CN" altLang="en-US" dirty="0" smtClean="0"/>
              <a:t>可见</a:t>
            </a:r>
            <a:r>
              <a:rPr lang="zh-CN" altLang="en-US" dirty="0"/>
              <a:t>，</a:t>
            </a:r>
            <a:r>
              <a:rPr lang="en-US" altLang="zh-CN" dirty="0" err="1"/>
              <a:t>io</a:t>
            </a:r>
            <a:r>
              <a:rPr lang="zh-CN" altLang="en-US" dirty="0"/>
              <a:t>包中有大量的</a:t>
            </a:r>
            <a:r>
              <a:rPr lang="en-US" altLang="zh-CN" dirty="0"/>
              <a:t>"</a:t>
            </a:r>
            <a:r>
              <a:rPr lang="zh-CN" altLang="en-US" dirty="0"/>
              <a:t>小接口</a:t>
            </a:r>
            <a:r>
              <a:rPr lang="en-US" altLang="zh-CN" dirty="0"/>
              <a:t>"</a:t>
            </a:r>
            <a:r>
              <a:rPr lang="zh-CN" altLang="en-US" dirty="0"/>
              <a:t>，这样方便组合为</a:t>
            </a:r>
            <a:r>
              <a:rPr lang="en-US" altLang="zh-CN" dirty="0"/>
              <a:t>"</a:t>
            </a:r>
            <a:r>
              <a:rPr lang="zh-CN" altLang="en-US" dirty="0"/>
              <a:t>大接口</a:t>
            </a:r>
            <a:r>
              <a:rPr lang="en-US" altLang="zh-CN" dirty="0"/>
              <a:t>"</a:t>
            </a:r>
            <a:r>
              <a:rPr lang="zh-CN" altLang="en-US" dirty="0"/>
              <a:t>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132856"/>
            <a:ext cx="361950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50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Receiver(</a:t>
            </a:r>
            <a:r>
              <a:rPr lang="zh-CN" altLang="en-US" dirty="0" smtClean="0"/>
              <a:t>接收者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5194920" cy="4447059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sz="1600" dirty="0"/>
              <a:t>与</a:t>
            </a:r>
            <a:r>
              <a:rPr lang="en-US" altLang="zh-CN" sz="1600" dirty="0"/>
              <a:t>C++</a:t>
            </a:r>
            <a:r>
              <a:rPr lang="zh-CN" altLang="en-US" sz="1600" dirty="0"/>
              <a:t>，</a:t>
            </a:r>
            <a:r>
              <a:rPr lang="en-US" altLang="zh-CN" sz="1600" dirty="0"/>
              <a:t>Java</a:t>
            </a:r>
            <a:r>
              <a:rPr lang="zh-CN" altLang="en-US" sz="1600" dirty="0"/>
              <a:t>的类不同，为结构体添加方法不必在声明结构体的时候就声明该方法。只需要保证方法与结构体定义在同一个包（</a:t>
            </a:r>
            <a:r>
              <a:rPr lang="en-US" altLang="zh-CN" sz="1600" dirty="0"/>
              <a:t>package</a:t>
            </a:r>
            <a:r>
              <a:rPr lang="zh-CN" altLang="en-US" sz="1600" dirty="0"/>
              <a:t>）中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70000"/>
              </a:lnSpc>
            </a:pPr>
            <a:r>
              <a:rPr lang="zh-CN" altLang="en-US" sz="1600" dirty="0" smtClean="0"/>
              <a:t>由此</a:t>
            </a:r>
            <a:r>
              <a:rPr lang="zh-CN" altLang="en-US" sz="1600" dirty="0"/>
              <a:t>数据与行为被分离，在设计数据抽象（结构体）阶段，不必考虑具体哪些行为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70000"/>
              </a:lnSpc>
            </a:pPr>
            <a:r>
              <a:rPr lang="en-US" altLang="zh-CN" sz="1600" dirty="0" err="1" smtClean="0"/>
              <a:t>func</a:t>
            </a:r>
            <a:r>
              <a:rPr lang="zh-CN" altLang="en-US" sz="1600" dirty="0"/>
              <a:t>关键字后面的</a:t>
            </a:r>
            <a:r>
              <a:rPr lang="en-US" altLang="zh-CN" sz="1600" dirty="0"/>
              <a:t>(d *Duck)</a:t>
            </a:r>
            <a:r>
              <a:rPr lang="zh-CN" altLang="en-US" sz="1600" dirty="0"/>
              <a:t>表示这个方法从属于哪个类型。</a:t>
            </a:r>
            <a:r>
              <a:rPr lang="en-US" altLang="zh-CN" sz="1600" dirty="0"/>
              <a:t>d</a:t>
            </a:r>
            <a:r>
              <a:rPr lang="zh-CN" altLang="en-US" sz="1600" dirty="0"/>
              <a:t>这个变量被成为“接收者”（</a:t>
            </a:r>
            <a:r>
              <a:rPr lang="en-US" altLang="zh-CN" sz="1600" dirty="0"/>
              <a:t>receiver</a:t>
            </a:r>
            <a:r>
              <a:rPr lang="zh-CN" altLang="en-US" sz="1600" dirty="0"/>
              <a:t>），在方法的定义中，</a:t>
            </a:r>
            <a:r>
              <a:rPr lang="en-US" altLang="zh-CN" sz="1600" dirty="0"/>
              <a:t>d</a:t>
            </a:r>
            <a:r>
              <a:rPr lang="zh-CN" altLang="en-US" sz="1600" dirty="0"/>
              <a:t>的使用类似</a:t>
            </a:r>
            <a:r>
              <a:rPr lang="en-US" altLang="zh-CN" sz="1600" dirty="0"/>
              <a:t>C++/Java</a:t>
            </a:r>
            <a:r>
              <a:rPr lang="zh-CN" altLang="en-US" sz="1600" dirty="0"/>
              <a:t>中的</a:t>
            </a:r>
            <a:r>
              <a:rPr lang="en-US" altLang="zh-CN" sz="1600" dirty="0"/>
              <a:t>this</a:t>
            </a:r>
            <a:r>
              <a:rPr lang="zh-CN" altLang="en-US" sz="1600" dirty="0"/>
              <a:t>指针。</a:t>
            </a:r>
          </a:p>
          <a:p>
            <a:pPr>
              <a:lnSpc>
                <a:spcPct val="170000"/>
              </a:lnSpc>
            </a:pPr>
            <a:r>
              <a:rPr lang="zh-CN" altLang="en-US" sz="1600" dirty="0"/>
              <a:t>然后，我们就可以使用这个结构体和它的方法了：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605" y="1700808"/>
            <a:ext cx="2980851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37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</a:t>
            </a:r>
            <a:r>
              <a:rPr lang="zh-CN" altLang="en-US" dirty="0" smtClean="0"/>
              <a:t>是哪个流派？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dirty="0"/>
              <a:t>Go</a:t>
            </a:r>
            <a:r>
              <a:rPr lang="zh-CN" altLang="en-US" dirty="0"/>
              <a:t>语言有以上每一流派的影子，但都只是把这些流派的最基础的概念吸收，这些特性很基础，很难作为一个流派的关键特征来看。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en-US" altLang="zh-CN" dirty="0" smtClean="0"/>
              <a:t>Go</a:t>
            </a:r>
            <a:r>
              <a:rPr lang="zh-CN" altLang="en-US" dirty="0" smtClean="0"/>
              <a:t>支持过程，但只是语言基础特征。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en-US" altLang="zh-CN" dirty="0" smtClean="0"/>
              <a:t>Go</a:t>
            </a:r>
            <a:r>
              <a:rPr lang="zh-CN" altLang="en-US" dirty="0"/>
              <a:t>语言支持面向对象，但将特性最小化。</a:t>
            </a:r>
            <a:r>
              <a:rPr lang="en-US" altLang="zh-CN" dirty="0"/>
              <a:t>Go</a:t>
            </a:r>
            <a:r>
              <a:rPr lang="zh-CN" altLang="en-US" dirty="0"/>
              <a:t>语言中有结构体（类似面向对象中的类），结构体可以有方法，这就是</a:t>
            </a:r>
            <a:r>
              <a:rPr lang="en-US" altLang="zh-CN" dirty="0"/>
              <a:t>Go</a:t>
            </a:r>
            <a:r>
              <a:rPr lang="zh-CN" altLang="en-US" dirty="0"/>
              <a:t>对面向对象支持的所有内容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en-US" altLang="zh-CN" dirty="0"/>
              <a:t>Go</a:t>
            </a:r>
            <a:r>
              <a:rPr lang="zh-CN" altLang="en-US" dirty="0"/>
              <a:t>语言中有面向消息的影子。因为</a:t>
            </a:r>
            <a:r>
              <a:rPr lang="en-US" altLang="zh-CN" dirty="0"/>
              <a:t>Go</a:t>
            </a:r>
            <a:r>
              <a:rPr lang="zh-CN" altLang="en-US" dirty="0"/>
              <a:t>语言中有</a:t>
            </a:r>
            <a:r>
              <a:rPr lang="en-US" altLang="zh-CN" dirty="0"/>
              <a:t>channel</a:t>
            </a:r>
            <a:r>
              <a:rPr lang="zh-CN" altLang="en-US" dirty="0"/>
              <a:t>，可以让执行体（</a:t>
            </a:r>
            <a:r>
              <a:rPr lang="en-US" altLang="zh-CN" dirty="0" err="1"/>
              <a:t>goroutine</a:t>
            </a:r>
            <a:r>
              <a:rPr lang="zh-CN" altLang="en-US" dirty="0"/>
              <a:t>）之间相互发送消息。但</a:t>
            </a:r>
            <a:r>
              <a:rPr lang="en-US" altLang="zh-CN" dirty="0"/>
              <a:t>channel</a:t>
            </a:r>
            <a:r>
              <a:rPr lang="zh-CN" altLang="en-US" dirty="0"/>
              <a:t>只是</a:t>
            </a:r>
            <a:r>
              <a:rPr lang="en-US" altLang="zh-CN" dirty="0"/>
              <a:t>Go</a:t>
            </a:r>
            <a:r>
              <a:rPr lang="zh-CN" altLang="en-US" dirty="0"/>
              <a:t>语言的基础语法特性，</a:t>
            </a:r>
            <a:r>
              <a:rPr lang="en-US" altLang="zh-CN" dirty="0"/>
              <a:t>Go</a:t>
            </a:r>
            <a:r>
              <a:rPr lang="zh-CN" altLang="en-US" dirty="0"/>
              <a:t>并没有杜绝锁和共享内存，所以它并不能算面向消息编程流派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en-US" altLang="zh-CN" dirty="0"/>
              <a:t>Go</a:t>
            </a:r>
            <a:r>
              <a:rPr lang="zh-CN" altLang="en-US" dirty="0"/>
              <a:t>语言除了支持闭包外，没有太多函数式的影子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en-US" altLang="zh-CN" dirty="0" smtClean="0"/>
              <a:t>Go</a:t>
            </a:r>
            <a:r>
              <a:rPr lang="zh-CN" altLang="en-US" dirty="0" smtClean="0"/>
              <a:t>语言</a:t>
            </a:r>
            <a:r>
              <a:rPr lang="zh-CN" altLang="en-US" dirty="0"/>
              <a:t>类似</a:t>
            </a:r>
            <a:r>
              <a:rPr lang="en-US" altLang="zh-CN" dirty="0"/>
              <a:t>C++</a:t>
            </a:r>
            <a:r>
              <a:rPr lang="zh-CN" altLang="en-US" dirty="0"/>
              <a:t>，应该算“多范式”流派的。但</a:t>
            </a:r>
            <a:r>
              <a:rPr lang="en-US" altLang="zh-CN" dirty="0"/>
              <a:t>Go</a:t>
            </a:r>
            <a:r>
              <a:rPr lang="zh-CN" altLang="en-US" dirty="0"/>
              <a:t>不一样的是，每个流派的特性支持都很基础，这些特性只能称之为功能，并没有形成范式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34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Receiver</a:t>
            </a:r>
            <a:r>
              <a:rPr lang="zh-CN" altLang="en-US" dirty="0" smtClean="0"/>
              <a:t>用指针还是值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2080" y="1779106"/>
            <a:ext cx="3538736" cy="452628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这相当于</a:t>
            </a:r>
            <a:r>
              <a:rPr lang="en-US" altLang="zh-CN" dirty="0"/>
              <a:t>C</a:t>
            </a:r>
            <a:r>
              <a:rPr lang="zh-CN" altLang="en-US" dirty="0"/>
              <a:t>中的按指针传递和按值传递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如果</a:t>
            </a:r>
            <a:r>
              <a:rPr lang="zh-CN" altLang="en-US" dirty="0"/>
              <a:t>方法内部会修改当前对象的</a:t>
            </a:r>
            <a:r>
              <a:rPr lang="en-US" altLang="zh-CN" dirty="0"/>
              <a:t>field</a:t>
            </a:r>
            <a:r>
              <a:rPr lang="zh-CN" altLang="en-US" dirty="0"/>
              <a:t>，需要用指针。从上面的例子可以知道这</a:t>
            </a:r>
            <a:r>
              <a:rPr lang="zh-CN" altLang="en-US" dirty="0" smtClean="0"/>
              <a:t>一点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由于</a:t>
            </a:r>
            <a:r>
              <a:rPr lang="zh-CN" altLang="en-US" dirty="0"/>
              <a:t>值传递是复制，因此，如果对象比较大，应该用指针，避免内存拷贝</a:t>
            </a:r>
            <a:br>
              <a:rPr lang="zh-CN" altLang="en-US" dirty="0"/>
            </a:br>
            <a:r>
              <a:rPr lang="zh-CN" altLang="en-US" dirty="0"/>
              <a:t>注意：不见得使用指针就一定好过传值，因为按照 </a:t>
            </a:r>
            <a:r>
              <a:rPr lang="en-US" altLang="zh-CN" dirty="0"/>
              <a:t>Go </a:t>
            </a:r>
            <a:r>
              <a:rPr lang="zh-CN" altLang="en-US" dirty="0"/>
              <a:t>的内存管理策略，涉及指针和引用的对象会被分配到 </a:t>
            </a:r>
            <a:r>
              <a:rPr lang="en-US" altLang="zh-CN" dirty="0"/>
              <a:t>GC Heap </a:t>
            </a:r>
            <a:r>
              <a:rPr lang="zh-CN" altLang="en-US" dirty="0"/>
              <a:t>上。如果对象很 </a:t>
            </a:r>
            <a:r>
              <a:rPr lang="en-US" altLang="zh-CN" dirty="0"/>
              <a:t>"</a:t>
            </a:r>
            <a:r>
              <a:rPr lang="zh-CN" altLang="en-US" dirty="0"/>
              <a:t>小</a:t>
            </a:r>
            <a:r>
              <a:rPr lang="en-US" altLang="zh-CN" dirty="0"/>
              <a:t>"</a:t>
            </a:r>
            <a:r>
              <a:rPr lang="zh-CN" altLang="en-US" dirty="0"/>
              <a:t>，显然要比在栈上进行值拷贝 </a:t>
            </a:r>
            <a:r>
              <a:rPr lang="en-US" altLang="zh-CN" dirty="0"/>
              <a:t>"</a:t>
            </a:r>
            <a:r>
              <a:rPr lang="zh-CN" altLang="en-US" dirty="0"/>
              <a:t>耗费</a:t>
            </a:r>
            <a:r>
              <a:rPr lang="en-US" altLang="zh-CN" dirty="0"/>
              <a:t>" </a:t>
            </a:r>
            <a:r>
              <a:rPr lang="zh-CN" altLang="en-US" dirty="0"/>
              <a:t>更多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对于</a:t>
            </a:r>
            <a:r>
              <a:rPr lang="zh-CN" altLang="en-US" dirty="0"/>
              <a:t>类型实现某个接口，需要根据方法集来处理：指针类型方法集包括了值类型方法集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462915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26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不支持继承，却胜过</a:t>
            </a:r>
            <a:r>
              <a:rPr lang="zh-CN" altLang="en-US" dirty="0" smtClean="0"/>
              <a:t>继承。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80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总结：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思维方式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dirty="0"/>
              <a:t>Go</a:t>
            </a:r>
            <a:r>
              <a:rPr lang="zh-CN" altLang="en-US" dirty="0"/>
              <a:t>由计算机科学的三位大神</a:t>
            </a:r>
            <a:r>
              <a:rPr lang="en-US" altLang="zh-CN" dirty="0"/>
              <a:t>Robert </a:t>
            </a:r>
            <a:r>
              <a:rPr lang="en-US" altLang="zh-CN" dirty="0" err="1"/>
              <a:t>Griesemer</a:t>
            </a:r>
            <a:r>
              <a:rPr lang="zh-CN" altLang="en-US" dirty="0"/>
              <a:t>、</a:t>
            </a:r>
            <a:r>
              <a:rPr lang="en-US" altLang="zh-CN" dirty="0"/>
              <a:t>Rob Pike</a:t>
            </a:r>
            <a:r>
              <a:rPr lang="zh-CN" altLang="en-US" dirty="0"/>
              <a:t>和</a:t>
            </a:r>
            <a:r>
              <a:rPr lang="en-US" altLang="zh-CN" dirty="0"/>
              <a:t>Ken Thompson</a:t>
            </a:r>
            <a:r>
              <a:rPr lang="zh-CN" altLang="en-US" dirty="0"/>
              <a:t>共同创建。</a:t>
            </a:r>
            <a:endParaRPr lang="en-US" altLang="zh-CN" dirty="0"/>
          </a:p>
          <a:p>
            <a:pPr lvl="1" algn="r">
              <a:lnSpc>
                <a:spcPct val="160000"/>
              </a:lnSpc>
            </a:pPr>
            <a:r>
              <a:rPr lang="en-US" altLang="zh-CN" dirty="0"/>
              <a:t>Thompson</a:t>
            </a:r>
            <a:r>
              <a:rPr lang="zh-CN" altLang="en-US" dirty="0"/>
              <a:t>也是</a:t>
            </a:r>
            <a:r>
              <a:rPr lang="en-US" altLang="zh-CN" dirty="0"/>
              <a:t>Unix</a:t>
            </a:r>
            <a:r>
              <a:rPr lang="zh-CN" altLang="en-US" dirty="0"/>
              <a:t>操作系统的联合开发者，同时也是</a:t>
            </a:r>
            <a:r>
              <a:rPr lang="en-US" altLang="zh-CN" dirty="0"/>
              <a:t>C</a:t>
            </a:r>
            <a:r>
              <a:rPr lang="zh-CN" altLang="en-US" dirty="0"/>
              <a:t>语言之父。</a:t>
            </a:r>
            <a:endParaRPr lang="en-US" altLang="zh-CN" dirty="0"/>
          </a:p>
          <a:p>
            <a:pPr lvl="1" algn="r">
              <a:lnSpc>
                <a:spcPct val="160000"/>
              </a:lnSpc>
            </a:pPr>
            <a:r>
              <a:rPr lang="en-US" altLang="zh-CN" dirty="0"/>
              <a:t>Pike</a:t>
            </a:r>
            <a:r>
              <a:rPr lang="zh-CN" altLang="en-US" dirty="0"/>
              <a:t>则是</a:t>
            </a:r>
            <a:r>
              <a:rPr lang="en-US" altLang="zh-CN" dirty="0"/>
              <a:t>Thompson</a:t>
            </a:r>
            <a:r>
              <a:rPr lang="zh-CN" altLang="en-US" dirty="0"/>
              <a:t>在贝尔实验室的同事。</a:t>
            </a:r>
            <a:endParaRPr lang="en-US" altLang="zh-CN" dirty="0"/>
          </a:p>
          <a:p>
            <a:pPr lvl="1" algn="r">
              <a:lnSpc>
                <a:spcPct val="160000"/>
              </a:lnSpc>
            </a:pPr>
            <a:r>
              <a:rPr lang="en-US" altLang="zh-CN" dirty="0" err="1"/>
              <a:t>Griesemer</a:t>
            </a:r>
            <a:r>
              <a:rPr lang="zh-CN" altLang="en-US" dirty="0"/>
              <a:t>因在</a:t>
            </a:r>
            <a:r>
              <a:rPr lang="en-US" altLang="zh-CN" dirty="0"/>
              <a:t>Java</a:t>
            </a:r>
            <a:r>
              <a:rPr lang="zh-CN" altLang="en-US" dirty="0"/>
              <a:t>编译器方面的工作而广为人知。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en-US" altLang="zh-CN" dirty="0"/>
              <a:t>Go</a:t>
            </a:r>
            <a:r>
              <a:rPr lang="zh-CN" altLang="en-US" dirty="0"/>
              <a:t>的初衷是实现即能像古怪的电信语言</a:t>
            </a:r>
            <a:r>
              <a:rPr lang="en-US" altLang="zh-CN" dirty="0" err="1"/>
              <a:t>Erlang</a:t>
            </a:r>
            <a:r>
              <a:rPr lang="zh-CN" altLang="en-US" dirty="0"/>
              <a:t>或流行的服务器端</a:t>
            </a:r>
            <a:r>
              <a:rPr lang="en-US" altLang="zh-CN" dirty="0" err="1"/>
              <a:t>javaScript</a:t>
            </a:r>
            <a:r>
              <a:rPr lang="zh-CN" altLang="en-US" dirty="0"/>
              <a:t>平台</a:t>
            </a:r>
            <a:r>
              <a:rPr lang="en-US" altLang="zh-CN" dirty="0"/>
              <a:t>Node.js</a:t>
            </a:r>
            <a:r>
              <a:rPr lang="zh-CN" altLang="en-US" dirty="0"/>
              <a:t>那样处理大规模并发用户，同时又能像</a:t>
            </a:r>
            <a:r>
              <a:rPr lang="en-US" altLang="zh-CN" dirty="0"/>
              <a:t>C++</a:t>
            </a:r>
            <a:r>
              <a:rPr lang="zh-CN" altLang="en-US" dirty="0"/>
              <a:t>那样迅捷。</a:t>
            </a:r>
          </a:p>
          <a:p>
            <a:pPr>
              <a:lnSpc>
                <a:spcPct val="160000"/>
              </a:lnSpc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38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最小心智负担原则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最小特征：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如果</a:t>
            </a:r>
            <a:r>
              <a:rPr lang="zh-CN" altLang="en-US" dirty="0"/>
              <a:t>一个功能不对解决任何问题有显著价值，那么就不提供。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最小惊异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最少犯错机会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98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以软件工程为目的的语言设计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快速编译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严格的依赖管理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代码风格的强一致性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偏向组合而不是继承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930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r>
              <a:rPr lang="zh-CN" altLang="en-US" smtClean="0"/>
              <a:t>问答时间</a:t>
            </a:r>
            <a:endParaRPr lang="zh-CN" altLang="en-US"/>
          </a:p>
        </p:txBody>
      </p:sp>
      <p:pic>
        <p:nvPicPr>
          <p:cNvPr id="4" name="Picture 2" descr="question_answ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54692" y="1646238"/>
            <a:ext cx="6034616" cy="4525962"/>
          </a:xfrm>
          <a:noFill/>
        </p:spPr>
      </p:pic>
    </p:spTree>
    <p:extLst>
      <p:ext uri="{BB962C8B-B14F-4D97-AF65-F5344CB8AC3E}">
        <p14:creationId xmlns:p14="http://schemas.microsoft.com/office/powerpoint/2010/main" val="212697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_e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019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Golang</a:t>
            </a:r>
            <a:r>
              <a:rPr lang="zh-CN" altLang="en-US" dirty="0" smtClean="0"/>
              <a:t>思维方式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dirty="0" smtClean="0"/>
              <a:t>连接和组合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zh-CN" altLang="en-US" dirty="0" smtClean="0"/>
              <a:t>并行支持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086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连接与组合的语言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连接：组件之间的耦合方式</a:t>
            </a:r>
            <a:endParaRPr lang="en-US" altLang="zh-CN" dirty="0"/>
          </a:p>
          <a:p>
            <a:pPr lvl="1"/>
            <a:r>
              <a:rPr lang="zh-CN" altLang="en-US" dirty="0"/>
              <a:t>非侵入式的接口</a:t>
            </a:r>
            <a:r>
              <a:rPr lang="en-US" altLang="zh-CN" dirty="0"/>
              <a:t>interface</a:t>
            </a:r>
          </a:p>
          <a:p>
            <a:pPr lvl="1"/>
            <a:r>
              <a:rPr lang="zh-CN" altLang="en-US" dirty="0"/>
              <a:t>抽象的</a:t>
            </a:r>
            <a:r>
              <a:rPr lang="en-US" altLang="zh-CN" dirty="0" err="1"/>
              <a:t>io.Reader,io.Writer</a:t>
            </a:r>
            <a:r>
              <a:rPr lang="zh-CN" altLang="en-US" dirty="0"/>
              <a:t>和</a:t>
            </a:r>
            <a:r>
              <a:rPr lang="en-US" altLang="zh-CN" dirty="0"/>
              <a:t>Pipe</a:t>
            </a:r>
          </a:p>
          <a:p>
            <a:r>
              <a:rPr lang="zh-CN" altLang="en-US" dirty="0"/>
              <a:t>组合：形成复合对象的基础</a:t>
            </a:r>
            <a:endParaRPr lang="en-US" altLang="zh-CN" dirty="0"/>
          </a:p>
          <a:p>
            <a:pPr lvl="1"/>
            <a:r>
              <a:rPr lang="zh-CN" altLang="en-US" dirty="0"/>
              <a:t>强大的组合功能</a:t>
            </a:r>
            <a:endParaRPr lang="en-US" altLang="zh-CN" dirty="0"/>
          </a:p>
          <a:p>
            <a:pPr lvl="2"/>
            <a:r>
              <a:rPr lang="zh-CN" altLang="en-US" dirty="0"/>
              <a:t>匿名组合</a:t>
            </a:r>
            <a:endParaRPr lang="en-US" altLang="zh-CN" dirty="0"/>
          </a:p>
          <a:p>
            <a:pPr lvl="2"/>
            <a:r>
              <a:rPr lang="zh-CN" altLang="en-US" dirty="0"/>
              <a:t>指针组合</a:t>
            </a:r>
            <a:endParaRPr lang="en-US" altLang="zh-CN" dirty="0"/>
          </a:p>
          <a:p>
            <a:pPr lvl="2"/>
            <a:r>
              <a:rPr lang="zh-CN" altLang="en-US" dirty="0"/>
              <a:t>接口组合</a:t>
            </a:r>
            <a:endParaRPr lang="en-US" altLang="zh-CN" dirty="0"/>
          </a:p>
          <a:p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06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Golang</a:t>
            </a:r>
            <a:r>
              <a:rPr lang="zh-CN" altLang="en-US" dirty="0"/>
              <a:t>使用案例分享</a:t>
            </a:r>
            <a:endParaRPr lang="en-US" altLang="zh-CN" dirty="0"/>
          </a:p>
          <a:p>
            <a:r>
              <a:rPr lang="en-US" altLang="zh-CN" dirty="0" err="1" smtClean="0"/>
              <a:t>Golang</a:t>
            </a:r>
            <a:r>
              <a:rPr lang="zh-CN" altLang="en-US" dirty="0"/>
              <a:t>的编程</a:t>
            </a:r>
            <a:r>
              <a:rPr lang="zh-CN" altLang="en-US" dirty="0" smtClean="0"/>
              <a:t>范式</a:t>
            </a:r>
            <a:endParaRPr lang="en-US" altLang="zh-CN" dirty="0" smtClean="0"/>
          </a:p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连接：非侵入式接口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CN" altLang="en-US" dirty="0" smtClean="0"/>
              <a:t>连接</a:t>
            </a:r>
            <a:r>
              <a:rPr lang="zh-CN" altLang="en-US" dirty="0"/>
              <a:t>：</a:t>
            </a:r>
            <a:r>
              <a:rPr lang="en-US" altLang="zh-CN" dirty="0"/>
              <a:t>Pipeline 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smtClean="0"/>
              <a:t>Filter</a:t>
            </a:r>
          </a:p>
          <a:p>
            <a:r>
              <a:rPr lang="zh-CN" altLang="en-US" dirty="0" smtClean="0"/>
              <a:t>组合</a:t>
            </a:r>
            <a:endParaRPr lang="en-US" altLang="zh-CN" dirty="0" smtClean="0"/>
          </a:p>
          <a:p>
            <a:r>
              <a:rPr lang="zh-CN" altLang="en-US" dirty="0" smtClean="0"/>
              <a:t>总结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31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非侵入式接口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76496"/>
            <a:ext cx="3466728" cy="452628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非侵入式接口 </a:t>
            </a:r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只要</a:t>
            </a:r>
            <a:r>
              <a:rPr lang="zh-CN" altLang="en-US" dirty="0"/>
              <a:t>某个类型实现了接口要的方法，那么</a:t>
            </a:r>
            <a:r>
              <a:rPr lang="zh-CN" altLang="en-US" dirty="0" smtClean="0"/>
              <a:t>我们说</a:t>
            </a:r>
            <a:r>
              <a:rPr lang="zh-CN" altLang="en-US" dirty="0"/>
              <a:t>该类型实现了此接口。该类型的对象可</a:t>
            </a:r>
            <a:r>
              <a:rPr lang="zh-CN" altLang="en-US" dirty="0" smtClean="0"/>
              <a:t>赋值给</a:t>
            </a:r>
            <a:r>
              <a:rPr lang="zh-CN" altLang="en-US" dirty="0"/>
              <a:t>该接口。 </a:t>
            </a:r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任何 </a:t>
            </a:r>
            <a:r>
              <a:rPr lang="en-US" altLang="zh-CN" dirty="0"/>
              <a:t>Go </a:t>
            </a:r>
            <a:r>
              <a:rPr lang="zh-CN" altLang="en-US" dirty="0"/>
              <a:t>语言的内置对象都可以赋值给空接口 </a:t>
            </a:r>
            <a:r>
              <a:rPr lang="en-US" altLang="zh-CN" dirty="0" smtClean="0"/>
              <a:t>interface</a:t>
            </a:r>
            <a:r>
              <a:rPr lang="en-US" altLang="zh-CN" dirty="0"/>
              <a:t>{}</a:t>
            </a:r>
            <a:r>
              <a:rPr lang="zh-CN" altLang="en-US" dirty="0"/>
              <a:t>。 </a:t>
            </a:r>
          </a:p>
          <a:p>
            <a:pPr>
              <a:lnSpc>
                <a:spcPct val="170000"/>
              </a:lnSpc>
            </a:pPr>
            <a:r>
              <a:rPr lang="en-US" altLang="zh-CN" dirty="0"/>
              <a:t>• </a:t>
            </a:r>
            <a:r>
              <a:rPr lang="zh-CN" altLang="en-US" dirty="0"/>
              <a:t>接口查询 </a:t>
            </a:r>
          </a:p>
          <a:p>
            <a:pPr lvl="1">
              <a:lnSpc>
                <a:spcPct val="170000"/>
              </a:lnSpc>
            </a:pPr>
            <a:r>
              <a:rPr lang="en-US" altLang="zh-CN" dirty="0" smtClean="0"/>
              <a:t>Windows </a:t>
            </a:r>
            <a:r>
              <a:rPr lang="en-US" altLang="zh-CN" dirty="0"/>
              <a:t>COM </a:t>
            </a:r>
            <a:r>
              <a:rPr lang="zh-CN" altLang="en-US" dirty="0"/>
              <a:t>思想优雅呈现。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53709"/>
            <a:ext cx="4536504" cy="4999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799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非侵入式接口好处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2602632" cy="4447059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 smtClean="0"/>
              <a:t>好处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en-US" altLang="zh-CN" dirty="0"/>
              <a:t>Go</a:t>
            </a:r>
            <a:r>
              <a:rPr lang="zh-CN" altLang="en-US" dirty="0"/>
              <a:t>语言的标准库，再也不需要绘制类库的继承树图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不用</a:t>
            </a:r>
            <a:r>
              <a:rPr lang="zh-CN" altLang="en-US" dirty="0"/>
              <a:t>为了实现一个接口而导入一个包，因为多引用一个外部的包，就意味着更多的耦合。接口由使用方按自身需求来定义，使用方无需关心是否有其他模块定义过类似的接口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实现</a:t>
            </a:r>
            <a:r>
              <a:rPr lang="zh-CN" altLang="en-US" dirty="0"/>
              <a:t>类的时候，只需要关心自己应该提供哪些方法，不用再纠结接口需要拆得多细才合理。接口由使用方按需定义，而不用事前规划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484784"/>
            <a:ext cx="5498720" cy="5157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604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自定义 6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CAE1E7"/>
      </a:hlink>
      <a:folHlink>
        <a:srgbClr val="F2F2EF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3000</TotalTime>
  <Words>3487</Words>
  <Application>Microsoft Office PowerPoint</Application>
  <PresentationFormat>全屏显示(4:3)</PresentationFormat>
  <Paragraphs>324</Paragraphs>
  <Slides>46</Slides>
  <Notes>33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沉稳</vt:lpstr>
      <vt:lpstr>Golang基于连接和组合的语言</vt:lpstr>
      <vt:lpstr>目录</vt:lpstr>
      <vt:lpstr>编程范式</vt:lpstr>
      <vt:lpstr>Go是哪个流派？</vt:lpstr>
      <vt:lpstr>Golang思维方式</vt:lpstr>
      <vt:lpstr>连接与组合的语言</vt:lpstr>
      <vt:lpstr>PowerPoint 演示文稿</vt:lpstr>
      <vt:lpstr>非侵入式接口介绍</vt:lpstr>
      <vt:lpstr>非侵入式接口好处</vt:lpstr>
      <vt:lpstr>接口组合</vt:lpstr>
      <vt:lpstr>interface｛｝</vt:lpstr>
      <vt:lpstr>接口查询</vt:lpstr>
      <vt:lpstr>连接例子</vt:lpstr>
      <vt:lpstr>非侵入式接口小结</vt:lpstr>
      <vt:lpstr>PowerPoint 演示文稿</vt:lpstr>
      <vt:lpstr>管道</vt:lpstr>
      <vt:lpstr>Unix管道例子</vt:lpstr>
      <vt:lpstr>使用管道的好处</vt:lpstr>
      <vt:lpstr>Pipeline关键点</vt:lpstr>
      <vt:lpstr>Go对Unix Pipeline的仿真</vt:lpstr>
      <vt:lpstr>Go对Unix Pipeline的仿真</vt:lpstr>
      <vt:lpstr>bind</vt:lpstr>
      <vt:lpstr>pipe</vt:lpstr>
      <vt:lpstr>Pipeline</vt:lpstr>
      <vt:lpstr>Pipeline vs. Filter</vt:lpstr>
      <vt:lpstr>Pipeline vs. Filter</vt:lpstr>
      <vt:lpstr>Filter</vt:lpstr>
      <vt:lpstr>更严格、强大的Filter</vt:lpstr>
      <vt:lpstr>管道化小结</vt:lpstr>
      <vt:lpstr>PowerPoint 演示文稿</vt:lpstr>
      <vt:lpstr>OOP的继承和废弃</vt:lpstr>
      <vt:lpstr>简化的符号访问权限控制</vt:lpstr>
      <vt:lpstr>继承和组合</vt:lpstr>
      <vt:lpstr>Go的组合</vt:lpstr>
      <vt:lpstr>匿名成员</vt:lpstr>
      <vt:lpstr>任意类型的匿名字段</vt:lpstr>
      <vt:lpstr>冲突和遮蔽</vt:lpstr>
      <vt:lpstr>接口组合</vt:lpstr>
      <vt:lpstr>Receiver(接收者)</vt:lpstr>
      <vt:lpstr>Receiver用指针还是值</vt:lpstr>
      <vt:lpstr>组合小结</vt:lpstr>
      <vt:lpstr>总结：Golang思维方式</vt:lpstr>
      <vt:lpstr>最小心智负担原则</vt:lpstr>
      <vt:lpstr>以软件工程为目的的语言设计</vt:lpstr>
      <vt:lpstr>FAQ问答时间</vt:lpstr>
      <vt:lpstr>PowerPoint 演示文稿</vt:lpstr>
    </vt:vector>
  </TitlesOfParts>
  <Company>ChangYou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郭红俊</dc:creator>
  <cp:lastModifiedBy>p</cp:lastModifiedBy>
  <cp:revision>351</cp:revision>
  <dcterms:created xsi:type="dcterms:W3CDTF">2013-12-09T00:46:48Z</dcterms:created>
  <dcterms:modified xsi:type="dcterms:W3CDTF">2014-12-19T01:30:50Z</dcterms:modified>
</cp:coreProperties>
</file>