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6" r:id="rId20"/>
    <p:sldId id="287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F74A7-E699-41CF-B978-C8A9CE63699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59E821-671D-4950-8F24-D7C34CB23D27}">
      <dgm:prSet custT="1"/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C7383F45-9295-4FBC-B43F-0CA23F3AC279}" type="parTrans" cxnId="{01E84D29-CD9E-4754-8201-C18B9A215EFA}">
      <dgm:prSet/>
      <dgm:spPr/>
      <dgm:t>
        <a:bodyPr/>
        <a:lstStyle/>
        <a:p>
          <a:endParaRPr lang="zh-CN" altLang="en-US"/>
        </a:p>
      </dgm:t>
    </dgm:pt>
    <dgm:pt modelId="{6CAE1CF0-1332-4F2B-8CF7-70CB557DA718}" type="sibTrans" cxnId="{01E84D29-CD9E-4754-8201-C18B9A215EF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733F44C-6600-4E93-9356-EB14A5E7886E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4B3F12F8-B9E6-4F18-8415-B7AC6DD1824D}" type="parTrans" cxnId="{A28EDCE5-03D6-4DC3-9A55-FF5C53F85D86}">
      <dgm:prSet/>
      <dgm:spPr/>
      <dgm:t>
        <a:bodyPr/>
        <a:lstStyle/>
        <a:p>
          <a:endParaRPr lang="zh-CN" altLang="en-US"/>
        </a:p>
      </dgm:t>
    </dgm:pt>
    <dgm:pt modelId="{6C6614C2-707A-4319-A7E2-0731DFA375C2}" type="sibTrans" cxnId="{A28EDCE5-03D6-4DC3-9A55-FF5C53F85D8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5A7B2E-3C6D-4C2F-B01B-965BD152E42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14B1A175-0F15-4A85-A9C1-04693144C429}" type="parTrans" cxnId="{CFD63388-4B52-47A2-B293-A080A2A144DF}">
      <dgm:prSet/>
      <dgm:spPr/>
      <dgm:t>
        <a:bodyPr/>
        <a:lstStyle/>
        <a:p>
          <a:endParaRPr lang="zh-CN" altLang="en-US"/>
        </a:p>
      </dgm:t>
    </dgm:pt>
    <dgm:pt modelId="{36B12207-C158-49E1-A77A-F6681A5B9DD1}" type="sibTrans" cxnId="{CFD63388-4B52-47A2-B293-A080A2A144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B7FFBF-6C10-44F1-9D1D-69DE8A4F89BF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>
            <a:solidFill>
              <a:schemeClr val="bg1"/>
            </a:solidFill>
            <a:latin typeface="+mj-ea"/>
            <a:ea typeface="+mj-ea"/>
          </a:endParaRPr>
        </a:p>
      </dgm:t>
    </dgm:pt>
    <dgm:pt modelId="{5F6E15DA-2A8B-4A8C-9741-2822BB2970AB}" type="parTrans" cxnId="{BEC43570-8739-4843-A18E-6FAA2F77D4EE}">
      <dgm:prSet/>
      <dgm:spPr/>
      <dgm:t>
        <a:bodyPr/>
        <a:lstStyle/>
        <a:p>
          <a:endParaRPr lang="zh-CN" altLang="en-US"/>
        </a:p>
      </dgm:t>
    </dgm:pt>
    <dgm:pt modelId="{33A714B2-612F-4CB3-89D0-81ED6D4B1A27}" type="sibTrans" cxnId="{BEC43570-8739-4843-A18E-6FAA2F77D4E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510FD4A-D4EF-4620-8B73-CC788E25EAA0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FE74EF6F-071D-45C1-B762-F5044F3C77EB}" type="parTrans" cxnId="{DCA11FF4-D2DC-4239-A41F-4274D5943964}">
      <dgm:prSet/>
      <dgm:spPr/>
      <dgm:t>
        <a:bodyPr/>
        <a:lstStyle/>
        <a:p>
          <a:endParaRPr lang="zh-CN" altLang="en-US"/>
        </a:p>
      </dgm:t>
    </dgm:pt>
    <dgm:pt modelId="{AA773E09-49A5-41A5-9072-656ACE8267BD}" type="sibTrans" cxnId="{DCA11FF4-D2DC-4239-A41F-4274D594396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8DAE281-C1F1-4EDF-BFD4-02B4898DDD91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A1B66F20-29DE-4B84-8A84-B3F71058C7D6}" type="par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96659B1E-9D22-49EE-AED9-5E44BE9386C4}" type="sib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1BCE745B-19B3-4FFB-B1D2-EBC7227E8AA2}" type="pres">
      <dgm:prSet presAssocID="{D6EF74A7-E699-41CF-B978-C8A9CE6369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36028B-3E20-4AF9-A564-18EC3979A7E1}" type="pres">
      <dgm:prSet presAssocID="{3959E821-671D-4950-8F24-D7C34CB23D27}" presName="node" presStyleLbl="node1" presStyleIdx="0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5DA94-C9BE-4236-99B7-A14C07B3D7AB}" type="pres">
      <dgm:prSet presAssocID="{3959E821-671D-4950-8F24-D7C34CB23D27}" presName="spNode" presStyleCnt="0"/>
      <dgm:spPr/>
    </dgm:pt>
    <dgm:pt modelId="{F6B25CFD-1733-4C5A-9567-2171AD698845}" type="pres">
      <dgm:prSet presAssocID="{6CAE1CF0-1332-4F2B-8CF7-70CB557DA718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11E3C7E8-4E72-4C3C-BBB0-4CB163B17639}" type="pres">
      <dgm:prSet presAssocID="{265A7B2E-3C6D-4C2F-B01B-965BD152E426}" presName="node" presStyleLbl="node1" presStyleIdx="1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566B7-F912-4BDE-BD26-157C5FA82E11}" type="pres">
      <dgm:prSet presAssocID="{265A7B2E-3C6D-4C2F-B01B-965BD152E426}" presName="spNode" presStyleCnt="0"/>
      <dgm:spPr/>
    </dgm:pt>
    <dgm:pt modelId="{7ADF9630-7BD7-4912-846E-8FBA0983736D}" type="pres">
      <dgm:prSet presAssocID="{36B12207-C158-49E1-A77A-F6681A5B9DD1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206E0C59-8C4B-4F6B-9E45-C2E2300AEBCE}" type="pres">
      <dgm:prSet presAssocID="{38B7FFBF-6C10-44F1-9D1D-69DE8A4F89BF}" presName="node" presStyleLbl="node1" presStyleIdx="2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CA402-35CF-4F9F-96B4-7AB31F5F4DA3}" type="pres">
      <dgm:prSet presAssocID="{38B7FFBF-6C10-44F1-9D1D-69DE8A4F89BF}" presName="spNode" presStyleCnt="0"/>
      <dgm:spPr/>
    </dgm:pt>
    <dgm:pt modelId="{2F88A2B7-E26C-483B-8526-A99889CF931E}" type="pres">
      <dgm:prSet presAssocID="{33A714B2-612F-4CB3-89D0-81ED6D4B1A27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F0EB0179-6770-4826-A327-B20BC50F05F2}" type="pres">
      <dgm:prSet presAssocID="{2510FD4A-D4EF-4620-8B73-CC788E25EAA0}" presName="node" presStyleLbl="node1" presStyleIdx="3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45FAB-D6FF-4A08-811B-81E3F5E94FC5}" type="pres">
      <dgm:prSet presAssocID="{2510FD4A-D4EF-4620-8B73-CC788E25EAA0}" presName="spNode" presStyleCnt="0"/>
      <dgm:spPr/>
    </dgm:pt>
    <dgm:pt modelId="{DBAD6D2D-B411-4615-8858-B1C88B6542E2}" type="pres">
      <dgm:prSet presAssocID="{AA773E09-49A5-41A5-9072-656ACE8267BD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140F2ADE-26A5-4379-B8B4-655607F15B44}" type="pres">
      <dgm:prSet presAssocID="{2733F44C-6600-4E93-9356-EB14A5E7886E}" presName="node" presStyleLbl="node1" presStyleIdx="4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DC7D3-DA3E-4810-AB89-73F0A19EDA4C}" type="pres">
      <dgm:prSet presAssocID="{2733F44C-6600-4E93-9356-EB14A5E7886E}" presName="spNode" presStyleCnt="0"/>
      <dgm:spPr/>
    </dgm:pt>
    <dgm:pt modelId="{6280335F-7ADF-4A5A-BDC5-6F40F0EC65D3}" type="pres">
      <dgm:prSet presAssocID="{6C6614C2-707A-4319-A7E2-0731DFA375C2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C8EBEE54-A83C-4540-8BA2-99CC6AC0E7AC}" type="pres">
      <dgm:prSet presAssocID="{28DAE281-C1F1-4EDF-BFD4-02B4898DDD91}" presName="node" presStyleLbl="node1" presStyleIdx="5" presStyleCnt="6" custScaleX="81356" custScaleY="756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E3AEF-657F-4409-8C01-73236112A00B}" type="pres">
      <dgm:prSet presAssocID="{28DAE281-C1F1-4EDF-BFD4-02B4898DDD91}" presName="spNode" presStyleCnt="0"/>
      <dgm:spPr/>
    </dgm:pt>
    <dgm:pt modelId="{B3DC6D52-2648-48D1-88D3-783A0DBDEAB0}" type="pres">
      <dgm:prSet presAssocID="{96659B1E-9D22-49EE-AED9-5E44BE9386C4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EC43570-8739-4843-A18E-6FAA2F77D4EE}" srcId="{D6EF74A7-E699-41CF-B978-C8A9CE63699A}" destId="{38B7FFBF-6C10-44F1-9D1D-69DE8A4F89BF}" srcOrd="2" destOrd="0" parTransId="{5F6E15DA-2A8B-4A8C-9741-2822BB2970AB}" sibTransId="{33A714B2-612F-4CB3-89D0-81ED6D4B1A27}"/>
    <dgm:cxn modelId="{705967E8-9324-C345-8E76-9F79F04DFE3C}" type="presOf" srcId="{6C6614C2-707A-4319-A7E2-0731DFA375C2}" destId="{6280335F-7ADF-4A5A-BDC5-6F40F0EC65D3}" srcOrd="0" destOrd="0" presId="urn:microsoft.com/office/officeart/2005/8/layout/cycle6"/>
    <dgm:cxn modelId="{0F1B4E81-F2F0-AC47-B615-9E90DD530C43}" type="presOf" srcId="{3959E821-671D-4950-8F24-D7C34CB23D27}" destId="{5F36028B-3E20-4AF9-A564-18EC3979A7E1}" srcOrd="0" destOrd="0" presId="urn:microsoft.com/office/officeart/2005/8/layout/cycle6"/>
    <dgm:cxn modelId="{A28EDCE5-03D6-4DC3-9A55-FF5C53F85D86}" srcId="{D6EF74A7-E699-41CF-B978-C8A9CE63699A}" destId="{2733F44C-6600-4E93-9356-EB14A5E7886E}" srcOrd="4" destOrd="0" parTransId="{4B3F12F8-B9E6-4F18-8415-B7AC6DD1824D}" sibTransId="{6C6614C2-707A-4319-A7E2-0731DFA375C2}"/>
    <dgm:cxn modelId="{CFD63388-4B52-47A2-B293-A080A2A144DF}" srcId="{D6EF74A7-E699-41CF-B978-C8A9CE63699A}" destId="{265A7B2E-3C6D-4C2F-B01B-965BD152E426}" srcOrd="1" destOrd="0" parTransId="{14B1A175-0F15-4A85-A9C1-04693144C429}" sibTransId="{36B12207-C158-49E1-A77A-F6681A5B9DD1}"/>
    <dgm:cxn modelId="{DCB39613-C113-7A4E-B53F-F280E6F92A2A}" type="presOf" srcId="{D6EF74A7-E699-41CF-B978-C8A9CE63699A}" destId="{1BCE745B-19B3-4FFB-B1D2-EBC7227E8AA2}" srcOrd="0" destOrd="0" presId="urn:microsoft.com/office/officeart/2005/8/layout/cycle6"/>
    <dgm:cxn modelId="{F3195DE9-8D02-B74A-AF80-BBB924ADC4FA}" type="presOf" srcId="{2733F44C-6600-4E93-9356-EB14A5E7886E}" destId="{140F2ADE-26A5-4379-B8B4-655607F15B44}" srcOrd="0" destOrd="0" presId="urn:microsoft.com/office/officeart/2005/8/layout/cycle6"/>
    <dgm:cxn modelId="{6886CA6D-7DB4-7C41-A796-A6C3FD9B8DB6}" type="presOf" srcId="{2510FD4A-D4EF-4620-8B73-CC788E25EAA0}" destId="{F0EB0179-6770-4826-A327-B20BC50F05F2}" srcOrd="0" destOrd="0" presId="urn:microsoft.com/office/officeart/2005/8/layout/cycle6"/>
    <dgm:cxn modelId="{DCA11FF4-D2DC-4239-A41F-4274D5943964}" srcId="{D6EF74A7-E699-41CF-B978-C8A9CE63699A}" destId="{2510FD4A-D4EF-4620-8B73-CC788E25EAA0}" srcOrd="3" destOrd="0" parTransId="{FE74EF6F-071D-45C1-B762-F5044F3C77EB}" sibTransId="{AA773E09-49A5-41A5-9072-656ACE8267BD}"/>
    <dgm:cxn modelId="{F3EEB67B-4D1F-7B4F-93F1-026BABA8CD8E}" type="presOf" srcId="{38B7FFBF-6C10-44F1-9D1D-69DE8A4F89BF}" destId="{206E0C59-8C4B-4F6B-9E45-C2E2300AEBCE}" srcOrd="0" destOrd="0" presId="urn:microsoft.com/office/officeart/2005/8/layout/cycle6"/>
    <dgm:cxn modelId="{7586C753-0866-9F4E-8BD5-E719E7DC0B79}" type="presOf" srcId="{28DAE281-C1F1-4EDF-BFD4-02B4898DDD91}" destId="{C8EBEE54-A83C-4540-8BA2-99CC6AC0E7AC}" srcOrd="0" destOrd="0" presId="urn:microsoft.com/office/officeart/2005/8/layout/cycle6"/>
    <dgm:cxn modelId="{C8DB9793-EB41-FF43-B378-E3CD0764282D}" type="presOf" srcId="{AA773E09-49A5-41A5-9072-656ACE8267BD}" destId="{DBAD6D2D-B411-4615-8858-B1C88B6542E2}" srcOrd="0" destOrd="0" presId="urn:microsoft.com/office/officeart/2005/8/layout/cycle6"/>
    <dgm:cxn modelId="{B5B953AA-E7E1-CA47-908D-30033F43DF5B}" type="presOf" srcId="{36B12207-C158-49E1-A77A-F6681A5B9DD1}" destId="{7ADF9630-7BD7-4912-846E-8FBA0983736D}" srcOrd="0" destOrd="0" presId="urn:microsoft.com/office/officeart/2005/8/layout/cycle6"/>
    <dgm:cxn modelId="{9504BDA2-037D-364E-B95F-71FB711DC399}" type="presOf" srcId="{96659B1E-9D22-49EE-AED9-5E44BE9386C4}" destId="{B3DC6D52-2648-48D1-88D3-783A0DBDEAB0}" srcOrd="0" destOrd="0" presId="urn:microsoft.com/office/officeart/2005/8/layout/cycle6"/>
    <dgm:cxn modelId="{202706E6-E204-3942-8BBB-EDD94D58B835}" type="presOf" srcId="{6CAE1CF0-1332-4F2B-8CF7-70CB557DA718}" destId="{F6B25CFD-1733-4C5A-9567-2171AD698845}" srcOrd="0" destOrd="0" presId="urn:microsoft.com/office/officeart/2005/8/layout/cycle6"/>
    <dgm:cxn modelId="{01E84D29-CD9E-4754-8201-C18B9A215EFA}" srcId="{D6EF74A7-E699-41CF-B978-C8A9CE63699A}" destId="{3959E821-671D-4950-8F24-D7C34CB23D27}" srcOrd="0" destOrd="0" parTransId="{C7383F45-9295-4FBC-B43F-0CA23F3AC279}" sibTransId="{6CAE1CF0-1332-4F2B-8CF7-70CB557DA718}"/>
    <dgm:cxn modelId="{405CDB0D-B5CA-5744-959B-E692A84D7DBE}" type="presOf" srcId="{33A714B2-612F-4CB3-89D0-81ED6D4B1A27}" destId="{2F88A2B7-E26C-483B-8526-A99889CF931E}" srcOrd="0" destOrd="0" presId="urn:microsoft.com/office/officeart/2005/8/layout/cycle6"/>
    <dgm:cxn modelId="{99CC36CE-4525-412E-A2FD-B30CA09AD7EA}" srcId="{D6EF74A7-E699-41CF-B978-C8A9CE63699A}" destId="{28DAE281-C1F1-4EDF-BFD4-02B4898DDD91}" srcOrd="5" destOrd="0" parTransId="{A1B66F20-29DE-4B84-8A84-B3F71058C7D6}" sibTransId="{96659B1E-9D22-49EE-AED9-5E44BE9386C4}"/>
    <dgm:cxn modelId="{91F1FB32-23B4-A14C-87F5-8B93F65F981D}" type="presOf" srcId="{265A7B2E-3C6D-4C2F-B01B-965BD152E426}" destId="{11E3C7E8-4E72-4C3C-BBB0-4CB163B17639}" srcOrd="0" destOrd="0" presId="urn:microsoft.com/office/officeart/2005/8/layout/cycle6"/>
    <dgm:cxn modelId="{8131F752-24A6-1D40-9419-C342510CBEA7}" type="presParOf" srcId="{1BCE745B-19B3-4FFB-B1D2-EBC7227E8AA2}" destId="{5F36028B-3E20-4AF9-A564-18EC3979A7E1}" srcOrd="0" destOrd="0" presId="urn:microsoft.com/office/officeart/2005/8/layout/cycle6"/>
    <dgm:cxn modelId="{34DA080F-EF20-A94A-AD5E-0B85B958A8D1}" type="presParOf" srcId="{1BCE745B-19B3-4FFB-B1D2-EBC7227E8AA2}" destId="{3D05DA94-C9BE-4236-99B7-A14C07B3D7AB}" srcOrd="1" destOrd="0" presId="urn:microsoft.com/office/officeart/2005/8/layout/cycle6"/>
    <dgm:cxn modelId="{59C5BC82-0B58-474B-B7BC-9340A3F60B8C}" type="presParOf" srcId="{1BCE745B-19B3-4FFB-B1D2-EBC7227E8AA2}" destId="{F6B25CFD-1733-4C5A-9567-2171AD698845}" srcOrd="2" destOrd="0" presId="urn:microsoft.com/office/officeart/2005/8/layout/cycle6"/>
    <dgm:cxn modelId="{C1675503-0FE3-6F4E-BED1-257A94FD9356}" type="presParOf" srcId="{1BCE745B-19B3-4FFB-B1D2-EBC7227E8AA2}" destId="{11E3C7E8-4E72-4C3C-BBB0-4CB163B17639}" srcOrd="3" destOrd="0" presId="urn:microsoft.com/office/officeart/2005/8/layout/cycle6"/>
    <dgm:cxn modelId="{DC47535C-74FE-D14A-AA70-2F249C0ABAB3}" type="presParOf" srcId="{1BCE745B-19B3-4FFB-B1D2-EBC7227E8AA2}" destId="{CB7566B7-F912-4BDE-BD26-157C5FA82E11}" srcOrd="4" destOrd="0" presId="urn:microsoft.com/office/officeart/2005/8/layout/cycle6"/>
    <dgm:cxn modelId="{8EF64C69-4C95-6A45-8113-319EB6D1AC1C}" type="presParOf" srcId="{1BCE745B-19B3-4FFB-B1D2-EBC7227E8AA2}" destId="{7ADF9630-7BD7-4912-846E-8FBA0983736D}" srcOrd="5" destOrd="0" presId="urn:microsoft.com/office/officeart/2005/8/layout/cycle6"/>
    <dgm:cxn modelId="{23ABE45F-3822-6E43-B517-589507C756D6}" type="presParOf" srcId="{1BCE745B-19B3-4FFB-B1D2-EBC7227E8AA2}" destId="{206E0C59-8C4B-4F6B-9E45-C2E2300AEBCE}" srcOrd="6" destOrd="0" presId="urn:microsoft.com/office/officeart/2005/8/layout/cycle6"/>
    <dgm:cxn modelId="{75BCA4A5-D16F-3341-9261-203398652FC5}" type="presParOf" srcId="{1BCE745B-19B3-4FFB-B1D2-EBC7227E8AA2}" destId="{369CA402-35CF-4F9F-96B4-7AB31F5F4DA3}" srcOrd="7" destOrd="0" presId="urn:microsoft.com/office/officeart/2005/8/layout/cycle6"/>
    <dgm:cxn modelId="{6F4FEA7A-266A-8449-A933-82A7467AD5E1}" type="presParOf" srcId="{1BCE745B-19B3-4FFB-B1D2-EBC7227E8AA2}" destId="{2F88A2B7-E26C-483B-8526-A99889CF931E}" srcOrd="8" destOrd="0" presId="urn:microsoft.com/office/officeart/2005/8/layout/cycle6"/>
    <dgm:cxn modelId="{4A9A39D2-A662-134A-A36C-C8A52A9EA034}" type="presParOf" srcId="{1BCE745B-19B3-4FFB-B1D2-EBC7227E8AA2}" destId="{F0EB0179-6770-4826-A327-B20BC50F05F2}" srcOrd="9" destOrd="0" presId="urn:microsoft.com/office/officeart/2005/8/layout/cycle6"/>
    <dgm:cxn modelId="{A6D7C687-AC6A-314C-89DA-C039988EFD87}" type="presParOf" srcId="{1BCE745B-19B3-4FFB-B1D2-EBC7227E8AA2}" destId="{4CC45FAB-D6FF-4A08-811B-81E3F5E94FC5}" srcOrd="10" destOrd="0" presId="urn:microsoft.com/office/officeart/2005/8/layout/cycle6"/>
    <dgm:cxn modelId="{52FE43A0-83FB-684D-A024-78C14C02AC86}" type="presParOf" srcId="{1BCE745B-19B3-4FFB-B1D2-EBC7227E8AA2}" destId="{DBAD6D2D-B411-4615-8858-B1C88B6542E2}" srcOrd="11" destOrd="0" presId="urn:microsoft.com/office/officeart/2005/8/layout/cycle6"/>
    <dgm:cxn modelId="{A1C375DE-E7F6-0647-AF75-88AC5BD31B26}" type="presParOf" srcId="{1BCE745B-19B3-4FFB-B1D2-EBC7227E8AA2}" destId="{140F2ADE-26A5-4379-B8B4-655607F15B44}" srcOrd="12" destOrd="0" presId="urn:microsoft.com/office/officeart/2005/8/layout/cycle6"/>
    <dgm:cxn modelId="{8FDFC674-4E21-A745-ADCE-88C8094DC839}" type="presParOf" srcId="{1BCE745B-19B3-4FFB-B1D2-EBC7227E8AA2}" destId="{7C6DC7D3-DA3E-4810-AB89-73F0A19EDA4C}" srcOrd="13" destOrd="0" presId="urn:microsoft.com/office/officeart/2005/8/layout/cycle6"/>
    <dgm:cxn modelId="{FB579645-1F7E-2C41-983E-9003583F8F56}" type="presParOf" srcId="{1BCE745B-19B3-4FFB-B1D2-EBC7227E8AA2}" destId="{6280335F-7ADF-4A5A-BDC5-6F40F0EC65D3}" srcOrd="14" destOrd="0" presId="urn:microsoft.com/office/officeart/2005/8/layout/cycle6"/>
    <dgm:cxn modelId="{6DE307C8-1292-8245-A8C5-BCD82FE8D1DC}" type="presParOf" srcId="{1BCE745B-19B3-4FFB-B1D2-EBC7227E8AA2}" destId="{C8EBEE54-A83C-4540-8BA2-99CC6AC0E7AC}" srcOrd="15" destOrd="0" presId="urn:microsoft.com/office/officeart/2005/8/layout/cycle6"/>
    <dgm:cxn modelId="{55184E22-03C2-B44A-8429-81E2E3D39E53}" type="presParOf" srcId="{1BCE745B-19B3-4FFB-B1D2-EBC7227E8AA2}" destId="{02CE3AEF-657F-4409-8C01-73236112A00B}" srcOrd="16" destOrd="0" presId="urn:microsoft.com/office/officeart/2005/8/layout/cycle6"/>
    <dgm:cxn modelId="{3CE70BFB-A2FA-A849-856A-90B3C4D1F3B5}" type="presParOf" srcId="{1BCE745B-19B3-4FFB-B1D2-EBC7227E8AA2}" destId="{B3DC6D52-2648-48D1-88D3-783A0DBDEAB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028B-3E20-4AF9-A564-18EC3979A7E1}">
      <dsp:nvSpPr>
        <dsp:cNvPr id="0" name=""/>
        <dsp:cNvSpPr/>
      </dsp:nvSpPr>
      <dsp:spPr>
        <a:xfrm>
          <a:off x="2031717" y="109690"/>
          <a:ext cx="1121140" cy="678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142816"/>
        <a:ext cx="1054888" cy="612333"/>
      </dsp:txXfrm>
    </dsp:sp>
    <dsp:sp modelId="{F6B25CFD-1733-4C5A-9567-2171AD698845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2679466" y="79163"/>
              </a:moveTo>
              <a:arcTo wR="2107300" hR="2107300" stAng="171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C7E8-4E72-4C3C-BBB0-4CB163B17639}">
      <dsp:nvSpPr>
        <dsp:cNvPr id="0" name=""/>
        <dsp:cNvSpPr/>
      </dsp:nvSpPr>
      <dsp:spPr>
        <a:xfrm>
          <a:off x="3856693" y="1163340"/>
          <a:ext cx="1121140" cy="678585"/>
        </a:xfrm>
        <a:prstGeom prst="roundRect">
          <a:avLst/>
        </a:prstGeom>
        <a:gradFill rotWithShape="1">
          <a:gsLst>
            <a:gs pos="0">
              <a:schemeClr val="accent2">
                <a:shade val="58000"/>
                <a:satMod val="150000"/>
              </a:schemeClr>
            </a:gs>
            <a:gs pos="72000">
              <a:schemeClr val="accent2">
                <a:tint val="90000"/>
                <a:satMod val="135000"/>
              </a:schemeClr>
            </a:gs>
            <a:gs pos="100000">
              <a:schemeClr val="accent2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1196466"/>
        <a:ext cx="1054888" cy="612333"/>
      </dsp:txXfrm>
    </dsp:sp>
    <dsp:sp modelId="{7ADF9630-7BD7-4912-846E-8FBA0983736D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4094623" y="1406400"/>
              </a:moveTo>
              <a:arcTo wR="2107300" hR="2107300" stAng="20434380" swAng="23312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0C59-8C4B-4F6B-9E45-C2E2300AEBCE}">
      <dsp:nvSpPr>
        <dsp:cNvPr id="0" name=""/>
        <dsp:cNvSpPr/>
      </dsp:nvSpPr>
      <dsp:spPr>
        <a:xfrm>
          <a:off x="3856693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4">
                <a:shade val="58000"/>
                <a:satMod val="150000"/>
              </a:schemeClr>
            </a:gs>
            <a:gs pos="72000">
              <a:schemeClr val="accent4">
                <a:tint val="90000"/>
                <a:satMod val="135000"/>
              </a:schemeClr>
            </a:gs>
            <a:gs pos="100000">
              <a:schemeClr val="accent4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3303767"/>
        <a:ext cx="1054888" cy="612333"/>
      </dsp:txXfrm>
    </dsp:sp>
    <dsp:sp modelId="{2F88A2B7-E26C-483B-8526-A99889CF931E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3680589" y="3509254"/>
              </a:moveTo>
              <a:arcTo wR="2107300" hR="2107300" stAng="2502249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0179-6770-4826-A327-B20BC50F05F2}">
      <dsp:nvSpPr>
        <dsp:cNvPr id="0" name=""/>
        <dsp:cNvSpPr/>
      </dsp:nvSpPr>
      <dsp:spPr>
        <a:xfrm>
          <a:off x="2031717" y="4324291"/>
          <a:ext cx="1121140" cy="678585"/>
        </a:xfrm>
        <a:prstGeom prst="round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4357417"/>
        <a:ext cx="1054888" cy="612333"/>
      </dsp:txXfrm>
    </dsp:sp>
    <dsp:sp modelId="{DBAD6D2D-B411-4615-8858-B1C88B6542E2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535134" y="4135437"/>
              </a:moveTo>
              <a:arcTo wR="2107300" hR="2107300" stAng="63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2ADE-26A5-4379-B8B4-655607F15B44}">
      <dsp:nvSpPr>
        <dsp:cNvPr id="0" name=""/>
        <dsp:cNvSpPr/>
      </dsp:nvSpPr>
      <dsp:spPr>
        <a:xfrm>
          <a:off x="206742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3">
                <a:shade val="58000"/>
                <a:satMod val="150000"/>
              </a:schemeClr>
            </a:gs>
            <a:gs pos="72000">
              <a:schemeClr val="accent3">
                <a:tint val="90000"/>
                <a:satMod val="135000"/>
              </a:schemeClr>
            </a:gs>
            <a:gs pos="100000">
              <a:schemeClr val="accent3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39868" y="3303767"/>
        <a:ext cx="1054888" cy="612333"/>
      </dsp:txXfrm>
    </dsp:sp>
    <dsp:sp modelId="{6280335F-7ADF-4A5A-BDC5-6F40F0EC65D3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19974" y="2808194"/>
              </a:moveTo>
              <a:arcTo wR="2107300" hR="2107300" stAng="9634391" swAng="23323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BEE54-A83C-4540-8BA2-99CC6AC0E7AC}">
      <dsp:nvSpPr>
        <dsp:cNvPr id="0" name=""/>
        <dsp:cNvSpPr/>
      </dsp:nvSpPr>
      <dsp:spPr>
        <a:xfrm>
          <a:off x="207113" y="1163989"/>
          <a:ext cx="1120396" cy="677287"/>
        </a:xfrm>
        <a:prstGeom prst="roundRect">
          <a:avLst/>
        </a:prstGeom>
        <a:gradFill rotWithShape="1">
          <a:gsLst>
            <a:gs pos="0">
              <a:schemeClr val="dk1">
                <a:shade val="58000"/>
                <a:satMod val="150000"/>
              </a:schemeClr>
            </a:gs>
            <a:gs pos="72000">
              <a:schemeClr val="dk1">
                <a:tint val="90000"/>
                <a:satMod val="135000"/>
              </a:schemeClr>
            </a:gs>
            <a:gs pos="100000">
              <a:schemeClr val="dk1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40175" y="1197051"/>
        <a:ext cx="1054272" cy="611163"/>
      </dsp:txXfrm>
    </dsp:sp>
    <dsp:sp modelId="{B3DC6D52-2648-48D1-88D3-783A0DBDEAB0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533441" y="705985"/>
              </a:moveTo>
              <a:arcTo wR="2107300" hR="2107300" stAng="13300852" swAng="19538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需要职责分工明确，</a:t>
            </a:r>
            <a:r>
              <a:rPr lang="zh-CN" altLang="en-US" baseline="0" dirty="0" smtClean="0"/>
              <a:t> 解耦 </a:t>
            </a:r>
            <a:r>
              <a:rPr lang="en-US" altLang="zh-CN" baseline="0" dirty="0" smtClean="0"/>
              <a:t>+ </a:t>
            </a:r>
            <a:r>
              <a:rPr lang="zh-CN" altLang="en-US" baseline="0" dirty="0" smtClean="0"/>
              <a:t>分工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Service-Level Agreement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的缩写，意思是服务等级协议。是关于网络服务供应商和客户间的一份合同，其中定义了服务类型、服务质量和客户付款等术语。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Quality of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，服务质量）指一个网络能够利用各种基础技术，为指定的网络通信提供更好的服务能力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是网络的一种安全机制， 是用来解决网络延迟和阻塞等问题的一种技能。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44F7-6FEE-469B-A65D-C3797BE8DD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节点角色说明：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Provider: </a:t>
            </a:r>
            <a:r>
              <a:rPr lang="zh-TW" altLang="en-US" dirty="0" smtClean="0"/>
              <a:t>暴露服务的服务提供方。</a:t>
            </a:r>
          </a:p>
          <a:p>
            <a:r>
              <a:rPr lang="en-US" altLang="zh-TW" dirty="0" smtClean="0"/>
              <a:t>Consumer: </a:t>
            </a:r>
            <a:r>
              <a:rPr lang="zh-TW" altLang="en-US" dirty="0" smtClean="0"/>
              <a:t>调用远程服务的服务消费方。</a:t>
            </a:r>
          </a:p>
          <a:p>
            <a:r>
              <a:rPr lang="en-US" altLang="zh-TW" dirty="0" smtClean="0"/>
              <a:t>Registry: </a:t>
            </a:r>
            <a:r>
              <a:rPr lang="zh-TW" altLang="en-US" dirty="0" smtClean="0"/>
              <a:t>服务注册与发现的注册中心。</a:t>
            </a:r>
          </a:p>
          <a:p>
            <a:r>
              <a:rPr lang="en-US" altLang="zh-TW" dirty="0" smtClean="0"/>
              <a:t>Monitor: </a:t>
            </a:r>
            <a:r>
              <a:rPr lang="zh-TW" altLang="en-US" dirty="0" smtClean="0"/>
              <a:t>统计服务的调用次调和调用时间的监控中心。</a:t>
            </a:r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服务运行容器。</a:t>
            </a:r>
          </a:p>
          <a:p>
            <a:r>
              <a:rPr lang="zh-TW" altLang="en-US" dirty="0" smtClean="0"/>
              <a:t>调用关系说明：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0. </a:t>
            </a:r>
            <a:r>
              <a:rPr lang="zh-TW" altLang="en-US" dirty="0" smtClean="0"/>
              <a:t>服务容器负责启动，加载，运行服务提供者。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服务提供者在启动时，向注册中心注册自己提供的服务。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服务消费者在启动时，向注册中心订阅自己所需的服务。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服务消费者和提供者，在内存中累计调用次数和调用时间，定时每分钟发送一次统计数据到监控中心。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Deployer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自动部署服务的本地代理。</a:t>
            </a:r>
          </a:p>
          <a:p>
            <a:r>
              <a:rPr lang="en-US" altLang="zh-TW" dirty="0" smtClean="0"/>
              <a:t>Repository: </a:t>
            </a:r>
            <a:r>
              <a:rPr lang="zh-TW" altLang="en-US" dirty="0" smtClean="0"/>
              <a:t>仓库用于存储服务应用发布包。</a:t>
            </a:r>
          </a:p>
          <a:p>
            <a:r>
              <a:rPr lang="en-US" altLang="zh-TW" dirty="0" smtClean="0"/>
              <a:t>Scheduler: </a:t>
            </a:r>
            <a:r>
              <a:rPr lang="zh-TW" altLang="en-US" dirty="0" smtClean="0"/>
              <a:t>调度中心基于访问压力自动增减服务提供者。</a:t>
            </a:r>
          </a:p>
          <a:p>
            <a:r>
              <a:rPr lang="en-US" altLang="zh-TW" dirty="0" smtClean="0"/>
              <a:t>Admin: </a:t>
            </a:r>
            <a:r>
              <a:rPr lang="zh-TW" altLang="en-US" dirty="0" smtClean="0"/>
              <a:t>统一管理控制台。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业务驱动的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SOA </a:t>
            </a:r>
            <a:r>
              <a:rPr lang="zh-CN" altLang="en-US" dirty="0" smtClean="0"/>
              <a:t>要跟业务对齐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对齐：组织和业务</a:t>
            </a:r>
            <a:endParaRPr lang="en-US" altLang="zh-CN" dirty="0" smtClean="0"/>
          </a:p>
          <a:p>
            <a:r>
              <a:rPr lang="zh-CN" altLang="en-US" dirty="0" smtClean="0"/>
              <a:t>组织：拍拍，财付通，公司其它部门，合作伙伴</a:t>
            </a:r>
            <a:endParaRPr lang="en-US" altLang="zh-CN" dirty="0" smtClean="0"/>
          </a:p>
          <a:p>
            <a:r>
              <a:rPr lang="zh-CN" altLang="en-US" dirty="0" smtClean="0"/>
              <a:t>业务：长流程，分工合作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164C6A-CF16-42DE-8A02-89BABFAE229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71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关于 </a:t>
            </a:r>
            <a:r>
              <a:rPr lang="en-US" altLang="zh-CN" smtClean="0"/>
              <a:t>SOA </a:t>
            </a:r>
            <a:r>
              <a:rPr lang="zh-CN" altLang="en-US" smtClean="0"/>
              <a:t>本身不在这里讨论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25B9E-C6B1-4F0C-B41F-147F3337D6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6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EA09D-669F-4618-A9C3-087C2519CA7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37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现实中如何作？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2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变更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SOA</a:t>
            </a:r>
            <a:r>
              <a:rPr lang="zh-CN" altLang="en-US" smtClean="0"/>
              <a:t>自治，但分割了知识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真实情况，</a:t>
            </a:r>
            <a:r>
              <a:rPr lang="en-US" altLang="zh-CN" dirty="0" smtClean="0"/>
              <a:t>90</a:t>
            </a:r>
            <a:r>
              <a:rPr lang="zh-CN" altLang="en-US" dirty="0" smtClean="0"/>
              <a:t>是很强的执行力了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即便是</a:t>
            </a:r>
            <a:r>
              <a:rPr lang="en-US" altLang="zh-CN" dirty="0" smtClean="0"/>
              <a:t>95</a:t>
            </a:r>
            <a:r>
              <a:rPr lang="zh-CN" altLang="en-US" dirty="0" smtClean="0"/>
              <a:t>每一步的努力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最终的结果不及格</a:t>
            </a:r>
            <a:r>
              <a:rPr lang="en-US" altLang="zh-CN" baseline="0" dirty="0" smtClean="0"/>
              <a:t>; SOA</a:t>
            </a:r>
            <a:r>
              <a:rPr lang="zh-CN" altLang="en-US" baseline="0" dirty="0" smtClean="0"/>
              <a:t>要求服务自治，组织的自治性；为了实现业务，业务一定要整合多个服务，跨越太大了</a:t>
            </a:r>
            <a:r>
              <a:rPr lang="en-US" altLang="zh-CN" baseline="0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大家的精力都花费在这里了，效率无法提升！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治理与微服务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+mj-ea"/>
              </a:rPr>
              <a:t>问题：</a:t>
            </a:r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的副作用</a:t>
            </a:r>
            <a:endParaRPr lang="en-US" altLang="zh-CN" smtClean="0">
              <a:latin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07904" y="2883167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29875" y="3933173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看得见的局部，看不清的全局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7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的肓区</a:t>
            </a:r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580245" y="3140968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+mj-ea"/>
                <a:ea typeface="+mj-ea"/>
              </a:rPr>
              <a:t>战略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7544" y="2579784"/>
            <a:ext cx="1584175" cy="63319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100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19672" y="328498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商业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模式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63821" y="3356992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产品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970" y="3501008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652120" y="364502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技术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84267" y="4149080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6256" y="3392996"/>
            <a:ext cx="1584175" cy="82809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59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靠谱的战略，不靠谱的实现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雷区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5496383"/>
            <a:ext cx="7977600" cy="10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2609874"/>
            <a:ext cx="7987650" cy="28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 2"/>
          <p:cNvGrpSpPr/>
          <p:nvPr/>
        </p:nvGrpSpPr>
        <p:grpSpPr>
          <a:xfrm>
            <a:off x="869770" y="2780926"/>
            <a:ext cx="7302630" cy="2520281"/>
            <a:chOff x="869770" y="2780926"/>
            <a:chExt cx="7302630" cy="2520281"/>
          </a:xfrm>
        </p:grpSpPr>
        <p:sp>
          <p:nvSpPr>
            <p:cNvPr id="9" name="矩形 8"/>
            <p:cNvSpPr/>
            <p:nvPr/>
          </p:nvSpPr>
          <p:spPr>
            <a:xfrm>
              <a:off x="869770" y="2780926"/>
              <a:ext cx="7302630" cy="252028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3200" i="1" dirty="0" smtClean="0">
                  <a:solidFill>
                    <a:srgbClr val="FF0000"/>
                  </a:solidFill>
                </a:rPr>
                <a:t>You 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only need one service to </a:t>
              </a:r>
              <a:r>
                <a:rPr lang="en-US" altLang="zh-CN" sz="3200" i="1" dirty="0" err="1">
                  <a:solidFill>
                    <a:srgbClr val="FF0000"/>
                  </a:solidFill>
                </a:rPr>
                <a:t>destory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 you business.</a:t>
              </a:r>
            </a:p>
            <a:p>
              <a:pPr algn="r"/>
              <a:r>
                <a:rPr lang="en-US" altLang="zh-CN" sz="3200" dirty="0">
                  <a:solidFill>
                    <a:srgbClr val="FF0000"/>
                  </a:solidFill>
                </a:rPr>
                <a:t>—Gartner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275856" y="3789040"/>
              <a:ext cx="42484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3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sz="3600" smtClean="0">
                <a:solidFill>
                  <a:schemeClr val="tx1"/>
                </a:solidFill>
                <a:latin typeface="+mj-ea"/>
              </a:rPr>
              <a:t>治理，摆脱人治，系统来管理系统</a:t>
            </a:r>
            <a:endParaRPr lang="zh-CN" altLang="en-US" sz="36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008459"/>
            <a:ext cx="91344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31840" y="41892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ea"/>
                <a:ea typeface="+mj-ea"/>
              </a:rPr>
              <a:t>开发人员</a:t>
            </a:r>
          </a:p>
        </p:txBody>
      </p:sp>
      <p:sp>
        <p:nvSpPr>
          <p:cNvPr id="6" name="矩形 5"/>
          <p:cNvSpPr/>
          <p:nvPr/>
        </p:nvSpPr>
        <p:spPr>
          <a:xfrm>
            <a:off x="3744099" y="27555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技术架构师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8144" y="2675012"/>
            <a:ext cx="212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Leader/</a:t>
            </a:r>
            <a:r>
              <a:rPr lang="zh-CN" altLang="en-US" sz="2800" smtClean="0">
                <a:latin typeface="+mj-ea"/>
                <a:ea typeface="+mj-ea"/>
              </a:rPr>
              <a:t>总监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3091" y="21857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测试人员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7" y="12560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产品经理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6822" y="1340768"/>
            <a:ext cx="726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QA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4368" y="110558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领导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8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治理的问题域</a:t>
            </a:r>
            <a:endParaRPr lang="zh-CN" altLang="en-US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0088" y="1693320"/>
            <a:ext cx="914400" cy="4943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7571184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endParaRPr lang="zh-CN" altLang="en-US" sz="3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078" y="2966842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+mj-ea"/>
                <a:ea typeface="+mj-ea"/>
              </a:rPr>
              <a:t>数据</a:t>
            </a:r>
            <a:endParaRPr lang="en-US" altLang="zh-CN" sz="200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9414" y="3282984"/>
            <a:ext cx="1292242" cy="52750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+mj-ea"/>
                <a:ea typeface="+mj-ea"/>
              </a:rPr>
              <a:t>服务程序</a:t>
            </a:r>
            <a:endParaRPr lang="en-US" altLang="zh-CN" sz="20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728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0562" y="2999028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CGI</a:t>
            </a:r>
          </a:p>
        </p:txBody>
      </p:sp>
      <p:sp>
        <p:nvSpPr>
          <p:cNvPr id="13" name="矩形 12"/>
          <p:cNvSpPr/>
          <p:nvPr/>
        </p:nvSpPr>
        <p:spPr>
          <a:xfrm>
            <a:off x="4790562" y="4111244"/>
            <a:ext cx="90143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14" name="矩形 13"/>
          <p:cNvSpPr/>
          <p:nvPr/>
        </p:nvSpPr>
        <p:spPr>
          <a:xfrm>
            <a:off x="4790562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FLASH</a:t>
            </a:r>
          </a:p>
        </p:txBody>
      </p:sp>
      <p:sp>
        <p:nvSpPr>
          <p:cNvPr id="15" name="矩形 14"/>
          <p:cNvSpPr/>
          <p:nvPr/>
        </p:nvSpPr>
        <p:spPr>
          <a:xfrm>
            <a:off x="2869414" y="3972424"/>
            <a:ext cx="1292242" cy="6310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业务脚本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控制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脚本</a:t>
            </a:r>
          </a:p>
        </p:txBody>
      </p:sp>
      <p:sp>
        <p:nvSpPr>
          <p:cNvPr id="16" name="矩形 15"/>
          <p:cNvSpPr/>
          <p:nvPr/>
        </p:nvSpPr>
        <p:spPr>
          <a:xfrm>
            <a:off x="1188078" y="4048214"/>
            <a:ext cx="914400" cy="914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控制脚本</a:t>
            </a:r>
          </a:p>
        </p:txBody>
      </p:sp>
      <p:sp>
        <p:nvSpPr>
          <p:cNvPr id="18" name="矩形 17"/>
          <p:cNvSpPr/>
          <p:nvPr/>
        </p:nvSpPr>
        <p:spPr>
          <a:xfrm>
            <a:off x="2869414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FFFFFF"/>
                </a:solidFill>
                <a:latin typeface="+mj-ea"/>
                <a:ea typeface="+mj-ea"/>
              </a:rPr>
              <a:t>程序代码</a:t>
            </a:r>
            <a:endParaRPr lang="en-US" altLang="zh-CN" sz="20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7870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+mj-ea"/>
                <a:ea typeface="+mj-ea"/>
              </a:rPr>
              <a:t>函</a:t>
            </a:r>
            <a:r>
              <a:rPr lang="zh-CN" altLang="en-US" sz="1600" b="1" smtClean="0">
                <a:solidFill>
                  <a:srgbClr val="FFFFFF"/>
                </a:solidFill>
                <a:latin typeface="+mj-ea"/>
                <a:ea typeface="+mj-ea"/>
              </a:rPr>
              <a:t>数接口库</a:t>
            </a:r>
            <a:endParaRPr lang="en-US" altLang="zh-CN" sz="16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88078" y="5988648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76573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图片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802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页面模</a:t>
            </a:r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板</a:t>
            </a:r>
          </a:p>
        </p:txBody>
      </p:sp>
      <p:sp>
        <p:nvSpPr>
          <p:cNvPr id="28" name="矩形 27"/>
          <p:cNvSpPr/>
          <p:nvPr/>
        </p:nvSpPr>
        <p:spPr>
          <a:xfrm>
            <a:off x="579867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页面片</a:t>
            </a:r>
          </a:p>
        </p:txBody>
      </p:sp>
      <p:sp>
        <p:nvSpPr>
          <p:cNvPr id="29" name="矩形 28"/>
          <p:cNvSpPr/>
          <p:nvPr/>
        </p:nvSpPr>
        <p:spPr>
          <a:xfrm>
            <a:off x="5775473" y="4119060"/>
            <a:ext cx="527257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jslib</a:t>
            </a:r>
          </a:p>
        </p:txBody>
      </p:sp>
      <p:sp>
        <p:nvSpPr>
          <p:cNvPr id="30" name="矩形 29"/>
          <p:cNvSpPr/>
          <p:nvPr/>
        </p:nvSpPr>
        <p:spPr>
          <a:xfrm>
            <a:off x="4790562" y="356183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5656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j-ea"/>
                <a:ea typeface="+mj-ea"/>
              </a:rPr>
              <a:t>IDL</a:t>
            </a:r>
            <a:endParaRPr lang="en-US" altLang="zh-CN" b="1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+mj-ea"/>
                <a:ea typeface="+mj-ea"/>
              </a:rPr>
              <a:t>服务契约</a:t>
            </a:r>
            <a:endParaRPr lang="en-US" altLang="zh-CN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88078" y="2316240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56357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运营规则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69414" y="4739360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配置</a:t>
            </a:r>
          </a:p>
        </p:txBody>
      </p:sp>
      <p:sp>
        <p:nvSpPr>
          <p:cNvPr id="38" name="矩形 37"/>
          <p:cNvSpPr/>
          <p:nvPr/>
        </p:nvSpPr>
        <p:spPr>
          <a:xfrm>
            <a:off x="2869414" y="5340576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路由</a:t>
            </a:r>
          </a:p>
        </p:txBody>
      </p:sp>
      <p:sp>
        <p:nvSpPr>
          <p:cNvPr id="39" name="矩形 38"/>
          <p:cNvSpPr/>
          <p:nvPr/>
        </p:nvSpPr>
        <p:spPr>
          <a:xfrm>
            <a:off x="487416" y="6191058"/>
            <a:ext cx="3960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开发期</a:t>
            </a:r>
            <a:endParaRPr lang="zh-CN" altLang="en-US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7416" y="1124744"/>
            <a:ext cx="396044" cy="4863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运营期</a:t>
            </a:r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rgbClr val="FFFFFF"/>
                </a:solidFill>
                <a:latin typeface="+mj-ea"/>
                <a:ea typeface="+mj-ea"/>
              </a:rPr>
              <a:t>测</a:t>
            </a:r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试期</a:t>
            </a:r>
            <a:endParaRPr lang="zh-CN" altLang="en-US" sz="1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08" y="3735901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6290112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88" y="6000789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275040" y="6191058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99052" y="558924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32240" y="457626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运维人员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rgbClr val="000000"/>
                </a:solidFill>
                <a:latin typeface="+mj-ea"/>
                <a:ea typeface="+mj-ea"/>
              </a:rPr>
              <a:t>测</a:t>
            </a:r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试人员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0" y="1399113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矩形 49"/>
          <p:cNvSpPr/>
          <p:nvPr/>
        </p:nvSpPr>
        <p:spPr>
          <a:xfrm>
            <a:off x="6747312" y="2239472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运营人员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产品人员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02730" y="1689885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69414" y="1020096"/>
            <a:ext cx="1292242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服务上下线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88024" y="1642158"/>
            <a:ext cx="151470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资源上下线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" y="1121895"/>
            <a:ext cx="396044" cy="55339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rgbClr val="000000"/>
                </a:solidFill>
                <a:latin typeface="+mj-ea"/>
                <a:ea typeface="+mj-ea"/>
              </a:rPr>
              <a:t>生命周期管理</a:t>
            </a:r>
            <a:endParaRPr lang="zh-CN" altLang="en-US" sz="1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69414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访问权限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56357" y="188478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SLA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00999" y="1878667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Qos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0162" y="2369334"/>
            <a:ext cx="1296144" cy="1778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smtClean="0">
                <a:latin typeface="+mj-ea"/>
                <a:ea typeface="+mj-ea"/>
              </a:rPr>
              <a:t>4</a:t>
            </a:r>
            <a:endParaRPr lang="zh-CN" altLang="en-US" sz="600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2863592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mtClean="0">
                <a:latin typeface="+mj-ea"/>
                <a:ea typeface="+mj-ea"/>
              </a:rPr>
              <a:t>领域驱动的开发模式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mtClean="0">
                <a:latin typeface="+mj-ea"/>
                <a:ea typeface="+mj-ea"/>
              </a:rPr>
              <a:t>— </a:t>
            </a:r>
            <a:r>
              <a:rPr lang="zh-CN" altLang="en-US" sz="2400" i="1">
                <a:latin typeface="+mj-ea"/>
                <a:ea typeface="+mj-ea"/>
              </a:rPr>
              <a:t>服</a:t>
            </a:r>
            <a:r>
              <a:rPr lang="zh-CN" altLang="en-US" sz="2400" i="1" smtClean="0">
                <a:latin typeface="+mj-ea"/>
                <a:ea typeface="+mj-ea"/>
              </a:rPr>
              <a:t>务源自业务</a:t>
            </a:r>
            <a:endParaRPr lang="zh-CN" altLang="en-US" sz="2400" i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3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领</a:t>
            </a:r>
            <a:r>
              <a:rPr lang="zh-CN" altLang="en-US"/>
              <a:t>域建</a:t>
            </a:r>
            <a:r>
              <a:rPr lang="zh-CN" altLang="en-US" smtClean="0"/>
              <a:t>模（业务分析）的</a:t>
            </a:r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j-ea"/>
                <a:ea typeface="+mj-ea"/>
              </a:rPr>
              <a:t>模型</a:t>
            </a:r>
            <a:r>
              <a:rPr lang="en-US" altLang="zh-CN">
                <a:latin typeface="+mj-ea"/>
                <a:ea typeface="+mj-ea"/>
              </a:rPr>
              <a:t>(Model)</a:t>
            </a:r>
            <a:r>
              <a:rPr lang="zh-CN" altLang="en-US">
                <a:latin typeface="+mj-ea"/>
                <a:ea typeface="+mj-ea"/>
              </a:rPr>
              <a:t>通常由</a:t>
            </a:r>
            <a:r>
              <a:rPr lang="en-US" altLang="zh-CN">
                <a:latin typeface="+mj-ea"/>
                <a:ea typeface="+mj-ea"/>
              </a:rPr>
              <a:t>2</a:t>
            </a:r>
            <a:r>
              <a:rPr lang="zh-CN" altLang="en-US">
                <a:latin typeface="+mj-ea"/>
                <a:ea typeface="+mj-ea"/>
              </a:rPr>
              <a:t>部分组成：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元素</a:t>
            </a:r>
            <a:r>
              <a:rPr lang="en-US" altLang="zh-CN">
                <a:latin typeface="+mj-ea"/>
                <a:ea typeface="+mj-ea"/>
              </a:rPr>
              <a:t>(Element) </a:t>
            </a:r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（元素间的）关系</a:t>
            </a:r>
            <a:r>
              <a:rPr lang="en-US" altLang="zh-CN">
                <a:latin typeface="+mj-ea"/>
                <a:ea typeface="+mj-ea"/>
              </a:rPr>
              <a:t>(Relationship)</a:t>
            </a:r>
            <a:endParaRPr lang="zh-CN" altLang="en-US">
              <a:latin typeface="+mj-ea"/>
              <a:ea typeface="+mj-ea"/>
            </a:endParaRPr>
          </a:p>
          <a:p>
            <a:endParaRPr lang="zh-CN" altLang="en-US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领域建模（</a:t>
            </a:r>
            <a:r>
              <a:rPr lang="en-US" altLang="zh-CN">
                <a:latin typeface="+mj-ea"/>
                <a:ea typeface="+mj-ea"/>
              </a:rPr>
              <a:t>Domain Modeling</a:t>
            </a:r>
            <a:r>
              <a:rPr lang="zh-CN" altLang="en-US">
                <a:latin typeface="+mj-ea"/>
                <a:ea typeface="+mj-ea"/>
              </a:rPr>
              <a:t>）</a:t>
            </a:r>
            <a:r>
              <a:rPr lang="en-US" altLang="zh-CN">
                <a:latin typeface="+mj-ea"/>
                <a:ea typeface="+mj-ea"/>
              </a:rPr>
              <a:t>/</a:t>
            </a:r>
            <a:r>
              <a:rPr lang="zh-CN" altLang="en-US">
                <a:latin typeface="+mj-ea"/>
                <a:ea typeface="+mj-ea"/>
              </a:rPr>
              <a:t>业务分析的主要就是：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寻找业务对象（</a:t>
            </a:r>
            <a:r>
              <a:rPr lang="en-US" altLang="zh-CN">
                <a:latin typeface="+mj-ea"/>
                <a:ea typeface="+mj-ea"/>
              </a:rPr>
              <a:t>Business Object</a:t>
            </a:r>
            <a:r>
              <a:rPr lang="zh-CN" altLang="en-US">
                <a:latin typeface="+mj-ea"/>
                <a:ea typeface="+mj-ea"/>
              </a:rPr>
              <a:t>）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恰当建立这些对象间的关系</a:t>
            </a:r>
          </a:p>
          <a:p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业务分析并不深奥</a:t>
            </a:r>
            <a:r>
              <a:rPr lang="zh-CN" altLang="en-US" smtClean="0">
                <a:latin typeface="+mj-ea"/>
                <a:ea typeface="+mj-ea"/>
              </a:rPr>
              <a:t>！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5549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电子商务的领域模型</a:t>
            </a:r>
            <a:endParaRPr lang="zh-CN" altLang="en-US"/>
          </a:p>
        </p:txBody>
      </p:sp>
      <p:sp>
        <p:nvSpPr>
          <p:cNvPr id="6" name="十二角星 5"/>
          <p:cNvSpPr/>
          <p:nvPr/>
        </p:nvSpPr>
        <p:spPr>
          <a:xfrm>
            <a:off x="5292080" y="5301208"/>
            <a:ext cx="3528392" cy="914400"/>
          </a:xfrm>
          <a:prstGeom prst="star1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+mj-ea"/>
                <a:ea typeface="+mj-ea"/>
              </a:rPr>
              <a:t>一定要搞清楚你的研究领域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4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0606" r="-10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11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863592"/>
            <a:ext cx="59202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，为什么要</a:t>
            </a:r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？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+mj-ea"/>
                <a:ea typeface="+mj-ea"/>
              </a:rPr>
              <a:t>— </a:t>
            </a:r>
            <a:r>
              <a:rPr lang="zh-CN" altLang="en-US" sz="2400" i="1" dirty="0" smtClean="0">
                <a:latin typeface="+mj-ea"/>
                <a:ea typeface="+mj-ea"/>
              </a:rPr>
              <a:t>罗马</a:t>
            </a:r>
            <a:endParaRPr lang="zh-CN" altLang="en-US" sz="24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引入动态部署后的架构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93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驱动力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97252701"/>
              </p:ext>
            </p:extLst>
          </p:nvPr>
        </p:nvGraphicFramePr>
        <p:xfrm>
          <a:off x="539552" y="1124744"/>
          <a:ext cx="51845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2339752" y="2924944"/>
            <a:ext cx="1728192" cy="1521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营销</a:t>
            </a:r>
            <a:endParaRPr lang="en-US" altLang="zh-CN" sz="44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rPr>
              <a:t>运营</a:t>
            </a:r>
          </a:p>
        </p:txBody>
      </p:sp>
      <p:sp>
        <p:nvSpPr>
          <p:cNvPr id="13" name="左箭头标注 12"/>
          <p:cNvSpPr/>
          <p:nvPr/>
        </p:nvSpPr>
        <p:spPr>
          <a:xfrm>
            <a:off x="5849416" y="3765664"/>
            <a:ext cx="2952328" cy="1938992"/>
          </a:xfrm>
          <a:prstGeom prst="leftArrowCallout">
            <a:avLst>
              <a:gd name="adj1" fmla="val 5487"/>
              <a:gd name="adj2" fmla="val 8113"/>
              <a:gd name="adj3" fmla="val 13367"/>
              <a:gd name="adj4" fmla="val 80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对齐：组织和业务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组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织：拍拍，财付通，公司其它部门，合作伙伴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务：长流程，分工合作</a:t>
            </a:r>
          </a:p>
        </p:txBody>
      </p:sp>
    </p:spTree>
    <p:extLst>
      <p:ext uri="{BB962C8B-B14F-4D97-AF65-F5344CB8AC3E}">
        <p14:creationId xmlns:p14="http://schemas.microsoft.com/office/powerpoint/2010/main" val="10041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SOA</a:t>
            </a:r>
            <a:endParaRPr lang="zh-CN" altLang="en-US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500034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SOA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的体系架构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39"/>
            <a:ext cx="3857652" cy="406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928802"/>
            <a:ext cx="3643338" cy="414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 txBox="1">
            <a:spLocks/>
          </p:cNvSpPr>
          <p:nvPr/>
        </p:nvSpPr>
        <p:spPr>
          <a:xfrm>
            <a:off x="4643438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业务灵活编排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7504" y="1953344"/>
            <a:ext cx="5643563" cy="3857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30" name="圆角矩形 29"/>
          <p:cNvSpPr/>
          <p:nvPr/>
        </p:nvSpPr>
        <p:spPr>
          <a:xfrm>
            <a:off x="1393379" y="2086694"/>
            <a:ext cx="1428750" cy="3571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展现服务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124646" y="2739156"/>
            <a:ext cx="1768475" cy="3571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品流程服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6076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60769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50629" y="5096594"/>
            <a:ext cx="1357313" cy="428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网关服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03644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4651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7894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cxnSp>
        <p:nvCxnSpPr>
          <p:cNvPr id="39" name="直接箭头连接符 38"/>
          <p:cNvCxnSpPr>
            <a:stCxn id="30" idx="2"/>
            <a:endCxn id="31" idx="0"/>
          </p:cNvCxnSpPr>
          <p:nvPr/>
        </p:nvCxnSpPr>
        <p:spPr>
          <a:xfrm>
            <a:off x="2107754" y="2443881"/>
            <a:ext cx="901130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3" idx="0"/>
          </p:cNvCxnSpPr>
          <p:nvPr/>
        </p:nvCxnSpPr>
        <p:spPr>
          <a:xfrm rot="5400000">
            <a:off x="2036317" y="4204419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2"/>
            <a:endCxn id="34" idx="0"/>
          </p:cNvCxnSpPr>
          <p:nvPr/>
        </p:nvCxnSpPr>
        <p:spPr>
          <a:xfrm rot="16200000" flipH="1">
            <a:off x="2428430" y="4596531"/>
            <a:ext cx="285750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2"/>
            <a:endCxn id="35" idx="0"/>
          </p:cNvCxnSpPr>
          <p:nvPr/>
        </p:nvCxnSpPr>
        <p:spPr>
          <a:xfrm rot="16200000" flipH="1">
            <a:off x="2749898" y="3489250"/>
            <a:ext cx="357188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  <a:endCxn id="35" idx="0"/>
          </p:cNvCxnSpPr>
          <p:nvPr/>
        </p:nvCxnSpPr>
        <p:spPr>
          <a:xfrm>
            <a:off x="3008884" y="3096343"/>
            <a:ext cx="634777" cy="128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38" idx="0"/>
          </p:cNvCxnSpPr>
          <p:nvPr/>
        </p:nvCxnSpPr>
        <p:spPr>
          <a:xfrm flipH="1">
            <a:off x="786161" y="3096343"/>
            <a:ext cx="222272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37" idx="0"/>
          </p:cNvCxnSpPr>
          <p:nvPr/>
        </p:nvCxnSpPr>
        <p:spPr>
          <a:xfrm>
            <a:off x="3008884" y="3096343"/>
            <a:ext cx="2063527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858516" y="1835869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51" idx="3"/>
          </p:cNvCxnSpPr>
          <p:nvPr/>
        </p:nvCxnSpPr>
        <p:spPr>
          <a:xfrm rot="5400000">
            <a:off x="2664967" y="5790331"/>
            <a:ext cx="5286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2"/>
            <a:endCxn id="32" idx="0"/>
          </p:cNvCxnSpPr>
          <p:nvPr/>
        </p:nvCxnSpPr>
        <p:spPr>
          <a:xfrm flipH="1">
            <a:off x="2214911" y="3096343"/>
            <a:ext cx="79397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云形 50"/>
          <p:cNvSpPr/>
          <p:nvPr/>
        </p:nvSpPr>
        <p:spPr>
          <a:xfrm>
            <a:off x="1536254" y="6025281"/>
            <a:ext cx="2786063" cy="500063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外部服务提供者</a:t>
            </a:r>
          </a:p>
        </p:txBody>
      </p:sp>
      <p:sp>
        <p:nvSpPr>
          <p:cNvPr id="53" name="云形 52"/>
          <p:cNvSpPr/>
          <p:nvPr/>
        </p:nvSpPr>
        <p:spPr>
          <a:xfrm>
            <a:off x="1393379" y="1167531"/>
            <a:ext cx="3143250" cy="498475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服务使用者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250754" y="2086694"/>
            <a:ext cx="1428750" cy="3571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集成服务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3714304" y="1835869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2"/>
            <a:endCxn id="31" idx="0"/>
          </p:cNvCxnSpPr>
          <p:nvPr/>
        </p:nvCxnSpPr>
        <p:spPr>
          <a:xfrm flipH="1">
            <a:off x="3008884" y="2443881"/>
            <a:ext cx="956245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标题 1"/>
          <p:cNvSpPr txBox="1">
            <a:spLocks/>
          </p:cNvSpPr>
          <p:nvPr/>
        </p:nvSpPr>
        <p:spPr>
          <a:xfrm>
            <a:off x="5751067" y="1249362"/>
            <a:ext cx="3213421" cy="460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一个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SOA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业务由一系列服务松散复合而成，服务之间通过接口进行联系</a:t>
            </a:r>
            <a:endParaRPr lang="en-US" altLang="zh-CN" sz="20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服务实现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API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Java, C++, PHP)</a:t>
            </a: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接口自动生成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统一管理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(JSON, xml)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架构：</a:t>
            </a:r>
            <a:r>
              <a:rPr lang="zh-CN" altLang="en-US" b="0" smtClean="0"/>
              <a:t>典型的</a:t>
            </a:r>
            <a:r>
              <a:rPr lang="en-US" altLang="zh-CN" b="0" smtClean="0"/>
              <a:t>SOA</a:t>
            </a:r>
            <a:r>
              <a:rPr lang="zh-CN" altLang="en-US" b="0" smtClean="0"/>
              <a:t>应用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5071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.</a:t>
            </a:r>
            <a:r>
              <a:rPr lang="zh-CN" altLang="en-US" smtClean="0"/>
              <a:t>商品详情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79845"/>
            <a:ext cx="4954588" cy="513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" y="980728"/>
            <a:ext cx="9132260" cy="512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021288"/>
            <a:ext cx="9142288" cy="836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cgi</a:t>
            </a:r>
            <a:r>
              <a:rPr lang="zh-CN" altLang="en-US" smtClean="0"/>
              <a:t>层负责演染页面</a:t>
            </a:r>
            <a:endParaRPr lang="en-US" altLang="zh-CN" smtClean="0"/>
          </a:p>
          <a:p>
            <a:pPr algn="ctr"/>
            <a:r>
              <a:rPr lang="en-US" altLang="zh-CN" smtClean="0"/>
              <a:t>AO</a:t>
            </a:r>
            <a:r>
              <a:rPr lang="zh-CN" altLang="en-US" smtClean="0"/>
              <a:t>组合服务聚合（同步，异步）后端</a:t>
            </a:r>
            <a:r>
              <a:rPr lang="en-US" altLang="zh-CN" smtClean="0"/>
              <a:t>20</a:t>
            </a:r>
            <a:r>
              <a:rPr lang="zh-CN" altLang="en-US" smtClean="0"/>
              <a:t>多个同服务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问题：服务建设的递归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161810" y="3063441"/>
            <a:ext cx="3598323" cy="1804914"/>
            <a:chOff x="2161810" y="3063441"/>
            <a:chExt cx="3598323" cy="1804914"/>
          </a:xfrm>
        </p:grpSpPr>
        <p:sp>
          <p:nvSpPr>
            <p:cNvPr id="14" name="矩形 13"/>
            <p:cNvSpPr/>
            <p:nvPr/>
          </p:nvSpPr>
          <p:spPr>
            <a:xfrm>
              <a:off x="4059381" y="3063441"/>
              <a:ext cx="1700752" cy="936104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5435" y="4148275"/>
              <a:ext cx="1694697" cy="72008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4175956" y="3429000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箭头连接符 30"/>
            <p:cNvCxnSpPr>
              <a:stCxn id="30" idx="2"/>
              <a:endCxn id="15" idx="0"/>
            </p:cNvCxnSpPr>
            <p:nvPr/>
          </p:nvCxnSpPr>
          <p:spPr>
            <a:xfrm>
              <a:off x="4446248" y="3810618"/>
              <a:ext cx="466536" cy="33765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2"/>
              <a:endCxn id="11" idx="0"/>
            </p:cNvCxnSpPr>
            <p:nvPr/>
          </p:nvCxnSpPr>
          <p:spPr>
            <a:xfrm flipH="1">
              <a:off x="2832077" y="3810618"/>
              <a:ext cx="1614171" cy="33846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燕尾形 38"/>
            <p:cNvSpPr/>
            <p:nvPr/>
          </p:nvSpPr>
          <p:spPr>
            <a:xfrm>
              <a:off x="4907349" y="3427923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箭头连接符 39"/>
            <p:cNvCxnSpPr>
              <a:endCxn id="15" idx="0"/>
            </p:cNvCxnSpPr>
            <p:nvPr/>
          </p:nvCxnSpPr>
          <p:spPr>
            <a:xfrm flipH="1">
              <a:off x="4912784" y="3817849"/>
              <a:ext cx="271285" cy="3304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9" idx="0"/>
              <a:endCxn id="15" idx="2"/>
            </p:cNvCxnSpPr>
            <p:nvPr/>
          </p:nvCxnSpPr>
          <p:spPr>
            <a:xfrm rot="16200000" flipH="1">
              <a:off x="2635242" y="2590813"/>
              <a:ext cx="1804109" cy="2750974"/>
            </a:xfrm>
            <a:prstGeom prst="bentConnector5">
              <a:avLst>
                <a:gd name="adj1" fmla="val -12671"/>
                <a:gd name="adj2" fmla="val 57540"/>
                <a:gd name="adj3" fmla="val 112671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32077" y="3063441"/>
            <a:ext cx="5448336" cy="1804915"/>
            <a:chOff x="2832077" y="3063441"/>
            <a:chExt cx="5448336" cy="1804915"/>
          </a:xfrm>
        </p:grpSpPr>
        <p:sp>
          <p:nvSpPr>
            <p:cNvPr id="16" name="矩形 15"/>
            <p:cNvSpPr/>
            <p:nvPr/>
          </p:nvSpPr>
          <p:spPr>
            <a:xfrm>
              <a:off x="6444208" y="3063441"/>
              <a:ext cx="1836205" cy="93610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832077" y="3063442"/>
              <a:ext cx="5446029" cy="1804914"/>
              <a:chOff x="2832077" y="3063442"/>
              <a:chExt cx="5446029" cy="18049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448438" y="4148275"/>
                <a:ext cx="1829668" cy="72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第</a:t>
                </a:r>
                <a:r>
                  <a:rPr lang="en-US" altLang="zh-CN" smtClean="0">
                    <a:solidFill>
                      <a:schemeClr val="bg1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代</a:t>
                </a:r>
                <a:endParaRPr lang="en-US" altLang="zh-CN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+mj-ea"/>
                    <a:ea typeface="+mj-ea"/>
                  </a:rPr>
                  <a:t>服务</a:t>
                </a: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6673611" y="3437308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>
                <a:off x="7405004" y="3436231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46" name="直接箭头连接符 45"/>
              <p:cNvCxnSpPr>
                <a:stCxn id="44" idx="2"/>
                <a:endCxn id="11" idx="0"/>
              </p:cNvCxnSpPr>
              <p:nvPr/>
            </p:nvCxnSpPr>
            <p:spPr>
              <a:xfrm flipH="1">
                <a:off x="2832077" y="3818926"/>
                <a:ext cx="4111826" cy="330154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5" idx="2"/>
                <a:endCxn id="17" idx="0"/>
              </p:cNvCxnSpPr>
              <p:nvPr/>
            </p:nvCxnSpPr>
            <p:spPr>
              <a:xfrm flipH="1">
                <a:off x="7363272" y="3817849"/>
                <a:ext cx="312024" cy="33042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endCxn id="17" idx="0"/>
              </p:cNvCxnSpPr>
              <p:nvPr/>
            </p:nvCxnSpPr>
            <p:spPr>
              <a:xfrm>
                <a:off x="6943903" y="3818926"/>
                <a:ext cx="419369" cy="32934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>
                <a:stCxn id="14" idx="0"/>
                <a:endCxn id="17" idx="2"/>
              </p:cNvCxnSpPr>
              <p:nvPr/>
            </p:nvCxnSpPr>
            <p:spPr>
              <a:xfrm rot="16200000" flipH="1">
                <a:off x="5234057" y="2739141"/>
                <a:ext cx="1804914" cy="2453515"/>
              </a:xfrm>
              <a:prstGeom prst="bentConnector5">
                <a:avLst>
                  <a:gd name="adj1" fmla="val -12665"/>
                  <a:gd name="adj2" fmla="val 48686"/>
                  <a:gd name="adj3" fmla="val 112665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16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3528" y="3628117"/>
            <a:ext cx="8640960" cy="73698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看得见的复杂，看不清的机理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 dirty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 dirty="0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27584" y="3816660"/>
            <a:ext cx="1340532" cy="1340532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08759" y="2420888"/>
            <a:ext cx="5651503" cy="2232248"/>
            <a:chOff x="2608759" y="2420888"/>
            <a:chExt cx="5651503" cy="2232248"/>
          </a:xfrm>
        </p:grpSpPr>
        <p:sp>
          <p:nvSpPr>
            <p:cNvPr id="5" name="矩形 4"/>
            <p:cNvSpPr/>
            <p:nvPr/>
          </p:nvSpPr>
          <p:spPr>
            <a:xfrm>
              <a:off x="2608759" y="246408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4948" y="2444695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42334" y="2420888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68932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36740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853" y="1508591"/>
            <a:ext cx="7527359" cy="1200329"/>
            <a:chOff x="827853" y="1508591"/>
            <a:chExt cx="7527359" cy="1200329"/>
          </a:xfrm>
        </p:grpSpPr>
        <p:sp>
          <p:nvSpPr>
            <p:cNvPr id="42" name="矩形 41"/>
            <p:cNvSpPr/>
            <p:nvPr/>
          </p:nvSpPr>
          <p:spPr>
            <a:xfrm>
              <a:off x="827853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09739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91625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73511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355397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737284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4D5040"/>
                </a:solidFill>
                <a:latin typeface="+mj-ea"/>
                <a:ea typeface="+mj-ea"/>
              </a:rPr>
              <a:t>看得清的变更，看不清的影响</a:t>
            </a:r>
            <a:endParaRPr lang="zh-CN" altLang="en-US" sz="3600" dirty="0">
              <a:solidFill>
                <a:srgbClr val="4D5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321</TotalTime>
  <Words>907</Words>
  <Application>Microsoft Macintosh PowerPoint</Application>
  <PresentationFormat>全屏显示(4:3)</PresentationFormat>
  <Paragraphs>237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Rockwell</vt:lpstr>
      <vt:lpstr>Wingdings 2</vt:lpstr>
      <vt:lpstr>Wingdings 3</vt:lpstr>
      <vt:lpstr>华文细黑</vt:lpstr>
      <vt:lpstr>华文新魏</vt:lpstr>
      <vt:lpstr>宋体</vt:lpstr>
      <vt:lpstr>微软雅黑</vt:lpstr>
      <vt:lpstr>新細明體</vt:lpstr>
      <vt:lpstr>Arial</vt:lpstr>
      <vt:lpstr>Foundry</vt:lpstr>
      <vt:lpstr>SOA治理与微服务</vt:lpstr>
      <vt:lpstr>PowerPoint 演示文稿</vt:lpstr>
      <vt:lpstr>驱动力</vt:lpstr>
      <vt:lpstr>SOA</vt:lpstr>
      <vt:lpstr>架构：典型的SOA应用</vt:lpstr>
      <vt:lpstr>举例.商品详情</vt:lpstr>
      <vt:lpstr>问题：服务建设的递归</vt:lpstr>
      <vt:lpstr>问题：SOA的副作用</vt:lpstr>
      <vt:lpstr>问题：SOA的副作用</vt:lpstr>
      <vt:lpstr>问题：SOA的副作用</vt:lpstr>
      <vt:lpstr>问题：SOA的肓区</vt:lpstr>
      <vt:lpstr>问题：SOA雷区</vt:lpstr>
      <vt:lpstr>SOA治理，摆脱人治，系统来管理系统</vt:lpstr>
      <vt:lpstr>SOA治理的问题域</vt:lpstr>
      <vt:lpstr>PowerPoint 演示文稿</vt:lpstr>
      <vt:lpstr>领域建模（业务分析）的主要内容</vt:lpstr>
      <vt:lpstr>电子商务的领域模型</vt:lpstr>
      <vt:lpstr>PowerPoint 演示文稿</vt:lpstr>
      <vt:lpstr>dubbo架构</vt:lpstr>
      <vt:lpstr>引入动态部署后的架构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gRPC简介</dc:title>
  <dc:creator>郭红俊</dc:creator>
  <cp:lastModifiedBy>郭红俊</cp:lastModifiedBy>
  <cp:revision>25</cp:revision>
  <dcterms:created xsi:type="dcterms:W3CDTF">2015-06-29T13:41:12Z</dcterms:created>
  <dcterms:modified xsi:type="dcterms:W3CDTF">2016-02-15T03:00:02Z</dcterms:modified>
</cp:coreProperties>
</file>