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86" r:id="rId4"/>
    <p:sldId id="278" r:id="rId5"/>
    <p:sldId id="263" r:id="rId6"/>
    <p:sldId id="275" r:id="rId7"/>
    <p:sldId id="277" r:id="rId8"/>
    <p:sldId id="276" r:id="rId9"/>
    <p:sldId id="267" r:id="rId10"/>
    <p:sldId id="260" r:id="rId11"/>
    <p:sldId id="261" r:id="rId12"/>
    <p:sldId id="262" r:id="rId13"/>
    <p:sldId id="279" r:id="rId14"/>
    <p:sldId id="306" r:id="rId15"/>
    <p:sldId id="280" r:id="rId16"/>
    <p:sldId id="340" r:id="rId17"/>
    <p:sldId id="303" r:id="rId18"/>
    <p:sldId id="268" r:id="rId19"/>
    <p:sldId id="291" r:id="rId20"/>
    <p:sldId id="266" r:id="rId21"/>
    <p:sldId id="287" r:id="rId22"/>
    <p:sldId id="308" r:id="rId23"/>
    <p:sldId id="258" r:id="rId24"/>
    <p:sldId id="282" r:id="rId25"/>
    <p:sldId id="305" r:id="rId26"/>
    <p:sldId id="283" r:id="rId27"/>
    <p:sldId id="270" r:id="rId28"/>
    <p:sldId id="271" r:id="rId29"/>
    <p:sldId id="285" r:id="rId30"/>
    <p:sldId id="272" r:id="rId31"/>
    <p:sldId id="288" r:id="rId32"/>
    <p:sldId id="274" r:id="rId33"/>
    <p:sldId id="292" r:id="rId34"/>
    <p:sldId id="293" r:id="rId35"/>
    <p:sldId id="294" r:id="rId36"/>
    <p:sldId id="295" r:id="rId37"/>
    <p:sldId id="296" r:id="rId38"/>
    <p:sldId id="297" r:id="rId39"/>
    <p:sldId id="298" r:id="rId40"/>
    <p:sldId id="302" r:id="rId41"/>
    <p:sldId id="290" r:id="rId42"/>
    <p:sldId id="289" r:id="rId43"/>
    <p:sldId id="311" r:id="rId44"/>
    <p:sldId id="326" r:id="rId45"/>
    <p:sldId id="307" r:id="rId46"/>
    <p:sldId id="316" r:id="rId47"/>
    <p:sldId id="312" r:id="rId48"/>
    <p:sldId id="320" r:id="rId49"/>
    <p:sldId id="318" r:id="rId50"/>
    <p:sldId id="319" r:id="rId51"/>
    <p:sldId id="325" r:id="rId52"/>
    <p:sldId id="321" r:id="rId53"/>
    <p:sldId id="339" r:id="rId54"/>
    <p:sldId id="322" r:id="rId55"/>
    <p:sldId id="323" r:id="rId56"/>
    <p:sldId id="324" r:id="rId57"/>
    <p:sldId id="327" r:id="rId58"/>
    <p:sldId id="328" r:id="rId59"/>
    <p:sldId id="329" r:id="rId60"/>
    <p:sldId id="330" r:id="rId61"/>
    <p:sldId id="331" r:id="rId62"/>
    <p:sldId id="335" r:id="rId63"/>
    <p:sldId id="333" r:id="rId64"/>
    <p:sldId id="336" r:id="rId65"/>
    <p:sldId id="341" r:id="rId66"/>
    <p:sldId id="342" r:id="rId67"/>
    <p:sldId id="343" r:id="rId68"/>
    <p:sldId id="344" r:id="rId69"/>
    <p:sldId id="345" r:id="rId70"/>
    <p:sldId id="337" r:id="rId71"/>
    <p:sldId id="346"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831" autoAdjust="0"/>
  </p:normalViewPr>
  <p:slideViewPr>
    <p:cSldViewPr>
      <p:cViewPr varScale="1">
        <p:scale>
          <a:sx n="59" d="100"/>
          <a:sy n="59" d="100"/>
        </p:scale>
        <p:origin x="-8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8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796F7-4EFD-4C27-B428-7A7C43646FDA}" type="doc">
      <dgm:prSet loTypeId="urn:microsoft.com/office/officeart/2005/8/layout/vList2" loCatId="list" qsTypeId="urn:microsoft.com/office/officeart/2005/8/quickstyle/3d3" qsCatId="3D" csTypeId="urn:microsoft.com/office/officeart/2005/8/colors/colorful5" csCatId="colorful"/>
      <dgm:spPr/>
      <dgm:t>
        <a:bodyPr/>
        <a:lstStyle/>
        <a:p>
          <a:endParaRPr lang="en-US"/>
        </a:p>
      </dgm:t>
    </dgm:pt>
    <dgm:pt modelId="{06B4212B-7E5F-4D61-9010-9D8062A1C3E1}">
      <dgm:prSet/>
      <dgm:spPr/>
      <dgm:t>
        <a:bodyPr/>
        <a:lstStyle/>
        <a:p>
          <a:pPr rtl="0"/>
          <a:r>
            <a:rPr lang="en-US" dirty="0" smtClean="0"/>
            <a:t>HEAP – A table without a clustered index </a:t>
          </a:r>
          <a:endParaRPr lang="en-US" dirty="0"/>
        </a:p>
      </dgm:t>
    </dgm:pt>
    <dgm:pt modelId="{DF6847FB-8879-4E3A-81E0-8839F03B38D2}" type="parTrans" cxnId="{39A4F5A5-48BC-4106-99D6-CD7B4AA6D279}">
      <dgm:prSet/>
      <dgm:spPr/>
      <dgm:t>
        <a:bodyPr/>
        <a:lstStyle/>
        <a:p>
          <a:endParaRPr lang="en-US"/>
        </a:p>
      </dgm:t>
    </dgm:pt>
    <dgm:pt modelId="{438E2328-DDD5-418C-A41E-CB351F9C3444}" type="sibTrans" cxnId="{39A4F5A5-48BC-4106-99D6-CD7B4AA6D279}">
      <dgm:prSet/>
      <dgm:spPr/>
      <dgm:t>
        <a:bodyPr/>
        <a:lstStyle/>
        <a:p>
          <a:endParaRPr lang="en-US"/>
        </a:p>
      </dgm:t>
    </dgm:pt>
    <dgm:pt modelId="{6C1CE0CB-2DD6-4413-960E-52EE6104F8FE}">
      <dgm:prSet/>
      <dgm:spPr/>
      <dgm:t>
        <a:bodyPr/>
        <a:lstStyle/>
        <a:p>
          <a:pPr rtl="0"/>
          <a:r>
            <a:rPr lang="en-US" dirty="0" smtClean="0"/>
            <a:t>Clustered Table – A table with a clustered index</a:t>
          </a:r>
          <a:endParaRPr lang="en-US" dirty="0"/>
        </a:p>
      </dgm:t>
    </dgm:pt>
    <dgm:pt modelId="{9D3ECABA-1DD6-47CE-A81A-CA981FCAD789}" type="parTrans" cxnId="{33F55E8B-871A-4102-B595-B2D394368583}">
      <dgm:prSet/>
      <dgm:spPr/>
      <dgm:t>
        <a:bodyPr/>
        <a:lstStyle/>
        <a:p>
          <a:endParaRPr lang="en-US"/>
        </a:p>
      </dgm:t>
    </dgm:pt>
    <dgm:pt modelId="{5FF94DFD-EF4D-4C77-BEBA-83B9C07DE6B9}" type="sibTrans" cxnId="{33F55E8B-871A-4102-B595-B2D394368583}">
      <dgm:prSet/>
      <dgm:spPr/>
      <dgm:t>
        <a:bodyPr/>
        <a:lstStyle/>
        <a:p>
          <a:endParaRPr lang="en-US"/>
        </a:p>
      </dgm:t>
    </dgm:pt>
    <dgm:pt modelId="{1EBE8AA0-08A6-42B7-8109-D5A3347CEA7D}">
      <dgm:prSet/>
      <dgm:spPr/>
      <dgm:t>
        <a:bodyPr/>
        <a:lstStyle/>
        <a:p>
          <a:pPr rtl="0"/>
          <a:r>
            <a:rPr lang="en-US" dirty="0" smtClean="0"/>
            <a:t>Non-clustered Indexes DO NOT affect the base table’s structure</a:t>
          </a:r>
          <a:endParaRPr lang="en-US" dirty="0"/>
        </a:p>
      </dgm:t>
    </dgm:pt>
    <dgm:pt modelId="{3954DDDC-5BC7-4E60-B5CF-BD8522FA2E6C}" type="parTrans" cxnId="{2FADEEC6-8942-4DE2-8D3B-343C4FC516F8}">
      <dgm:prSet/>
      <dgm:spPr/>
      <dgm:t>
        <a:bodyPr/>
        <a:lstStyle/>
        <a:p>
          <a:endParaRPr lang="en-US"/>
        </a:p>
      </dgm:t>
    </dgm:pt>
    <dgm:pt modelId="{37E4DBF2-BC32-4A87-8FDA-379EECDB9331}" type="sibTrans" cxnId="{2FADEEC6-8942-4DE2-8D3B-343C4FC516F8}">
      <dgm:prSet/>
      <dgm:spPr/>
      <dgm:t>
        <a:bodyPr/>
        <a:lstStyle/>
        <a:p>
          <a:endParaRPr lang="en-US"/>
        </a:p>
      </dgm:t>
    </dgm:pt>
    <dgm:pt modelId="{11F50091-264A-4DA5-9AC9-048072AAE87C}">
      <dgm:prSet/>
      <dgm:spPr/>
      <dgm:t>
        <a:bodyPr/>
        <a:lstStyle/>
        <a:p>
          <a:pPr rtl="0"/>
          <a:r>
            <a:rPr lang="en-US" dirty="0" smtClean="0"/>
            <a:t>However, Non-clustered Indexes are affected by whether or not the table is Clustered…</a:t>
          </a:r>
          <a:endParaRPr lang="en-US" dirty="0"/>
        </a:p>
      </dgm:t>
    </dgm:pt>
    <dgm:pt modelId="{6A0FABC9-DC7E-49DA-8A17-D4EBCA183265}" type="parTrans" cxnId="{1E3811F6-803E-46C3-B6D7-E504CC0A7160}">
      <dgm:prSet/>
      <dgm:spPr/>
      <dgm:t>
        <a:bodyPr/>
        <a:lstStyle/>
        <a:p>
          <a:endParaRPr lang="en-US"/>
        </a:p>
      </dgm:t>
    </dgm:pt>
    <dgm:pt modelId="{5105FA0D-82E2-4810-9278-5894E4C1D1E7}" type="sibTrans" cxnId="{1E3811F6-803E-46C3-B6D7-E504CC0A7160}">
      <dgm:prSet/>
      <dgm:spPr/>
      <dgm:t>
        <a:bodyPr/>
        <a:lstStyle/>
        <a:p>
          <a:endParaRPr lang="en-US"/>
        </a:p>
      </dgm:t>
    </dgm:pt>
    <dgm:pt modelId="{77E2149F-D317-427B-B9BF-9F3AB84EF911}" type="pres">
      <dgm:prSet presAssocID="{AAC796F7-4EFD-4C27-B428-7A7C43646FDA}" presName="linear" presStyleCnt="0">
        <dgm:presLayoutVars>
          <dgm:animLvl val="lvl"/>
          <dgm:resizeHandles val="exact"/>
        </dgm:presLayoutVars>
      </dgm:prSet>
      <dgm:spPr/>
      <dgm:t>
        <a:bodyPr/>
        <a:lstStyle/>
        <a:p>
          <a:endParaRPr lang="en-US"/>
        </a:p>
      </dgm:t>
    </dgm:pt>
    <dgm:pt modelId="{13CE546F-0CAC-46A1-987D-BBF968CB7031}" type="pres">
      <dgm:prSet presAssocID="{06B4212B-7E5F-4D61-9010-9D8062A1C3E1}" presName="parentText" presStyleLbl="node1" presStyleIdx="0" presStyleCnt="4">
        <dgm:presLayoutVars>
          <dgm:chMax val="0"/>
          <dgm:bulletEnabled val="1"/>
        </dgm:presLayoutVars>
      </dgm:prSet>
      <dgm:spPr/>
      <dgm:t>
        <a:bodyPr/>
        <a:lstStyle/>
        <a:p>
          <a:endParaRPr lang="en-US"/>
        </a:p>
      </dgm:t>
    </dgm:pt>
    <dgm:pt modelId="{983C8D42-0754-4563-BFAF-0A4B265578AA}" type="pres">
      <dgm:prSet presAssocID="{438E2328-DDD5-418C-A41E-CB351F9C3444}" presName="spacer" presStyleCnt="0"/>
      <dgm:spPr/>
    </dgm:pt>
    <dgm:pt modelId="{CD7A8FAA-EBDB-474D-BD85-2A750B502BA3}" type="pres">
      <dgm:prSet presAssocID="{6C1CE0CB-2DD6-4413-960E-52EE6104F8FE}" presName="parentText" presStyleLbl="node1" presStyleIdx="1" presStyleCnt="4">
        <dgm:presLayoutVars>
          <dgm:chMax val="0"/>
          <dgm:bulletEnabled val="1"/>
        </dgm:presLayoutVars>
      </dgm:prSet>
      <dgm:spPr/>
      <dgm:t>
        <a:bodyPr/>
        <a:lstStyle/>
        <a:p>
          <a:endParaRPr lang="en-US"/>
        </a:p>
      </dgm:t>
    </dgm:pt>
    <dgm:pt modelId="{57D5D473-F6DC-43BD-B591-83C09ABB85B1}" type="pres">
      <dgm:prSet presAssocID="{5FF94DFD-EF4D-4C77-BEBA-83B9C07DE6B9}" presName="spacer" presStyleCnt="0"/>
      <dgm:spPr/>
    </dgm:pt>
    <dgm:pt modelId="{5C2A15AB-9E99-4DCB-98FD-3A1E3345E48F}" type="pres">
      <dgm:prSet presAssocID="{1EBE8AA0-08A6-42B7-8109-D5A3347CEA7D}" presName="parentText" presStyleLbl="node1" presStyleIdx="2" presStyleCnt="4">
        <dgm:presLayoutVars>
          <dgm:chMax val="0"/>
          <dgm:bulletEnabled val="1"/>
        </dgm:presLayoutVars>
      </dgm:prSet>
      <dgm:spPr/>
      <dgm:t>
        <a:bodyPr/>
        <a:lstStyle/>
        <a:p>
          <a:endParaRPr lang="en-US"/>
        </a:p>
      </dgm:t>
    </dgm:pt>
    <dgm:pt modelId="{1E7BA5EB-D73A-486F-A346-F2AE9928353B}" type="pres">
      <dgm:prSet presAssocID="{37E4DBF2-BC32-4A87-8FDA-379EECDB9331}" presName="spacer" presStyleCnt="0"/>
      <dgm:spPr/>
    </dgm:pt>
    <dgm:pt modelId="{D5B17B31-8B40-4C9B-9880-74E52B669A10}" type="pres">
      <dgm:prSet presAssocID="{11F50091-264A-4DA5-9AC9-048072AAE87C}" presName="parentText" presStyleLbl="node1" presStyleIdx="3" presStyleCnt="4">
        <dgm:presLayoutVars>
          <dgm:chMax val="0"/>
          <dgm:bulletEnabled val="1"/>
        </dgm:presLayoutVars>
      </dgm:prSet>
      <dgm:spPr/>
      <dgm:t>
        <a:bodyPr/>
        <a:lstStyle/>
        <a:p>
          <a:endParaRPr lang="en-US"/>
        </a:p>
      </dgm:t>
    </dgm:pt>
  </dgm:ptLst>
  <dgm:cxnLst>
    <dgm:cxn modelId="{1E3811F6-803E-46C3-B6D7-E504CC0A7160}" srcId="{AAC796F7-4EFD-4C27-B428-7A7C43646FDA}" destId="{11F50091-264A-4DA5-9AC9-048072AAE87C}" srcOrd="3" destOrd="0" parTransId="{6A0FABC9-DC7E-49DA-8A17-D4EBCA183265}" sibTransId="{5105FA0D-82E2-4810-9278-5894E4C1D1E7}"/>
    <dgm:cxn modelId="{33F55E8B-871A-4102-B595-B2D394368583}" srcId="{AAC796F7-4EFD-4C27-B428-7A7C43646FDA}" destId="{6C1CE0CB-2DD6-4413-960E-52EE6104F8FE}" srcOrd="1" destOrd="0" parTransId="{9D3ECABA-1DD6-47CE-A81A-CA981FCAD789}" sibTransId="{5FF94DFD-EF4D-4C77-BEBA-83B9C07DE6B9}"/>
    <dgm:cxn modelId="{46AF3C0E-D93E-4D55-B39B-2720C70B9BD9}" type="presOf" srcId="{1EBE8AA0-08A6-42B7-8109-D5A3347CEA7D}" destId="{5C2A15AB-9E99-4DCB-98FD-3A1E3345E48F}" srcOrd="0" destOrd="0" presId="urn:microsoft.com/office/officeart/2005/8/layout/vList2"/>
    <dgm:cxn modelId="{06A5E32C-1CA1-48AA-9B04-21B44CB1FB5F}" type="presOf" srcId="{11F50091-264A-4DA5-9AC9-048072AAE87C}" destId="{D5B17B31-8B40-4C9B-9880-74E52B669A10}" srcOrd="0" destOrd="0" presId="urn:microsoft.com/office/officeart/2005/8/layout/vList2"/>
    <dgm:cxn modelId="{39A4F5A5-48BC-4106-99D6-CD7B4AA6D279}" srcId="{AAC796F7-4EFD-4C27-B428-7A7C43646FDA}" destId="{06B4212B-7E5F-4D61-9010-9D8062A1C3E1}" srcOrd="0" destOrd="0" parTransId="{DF6847FB-8879-4E3A-81E0-8839F03B38D2}" sibTransId="{438E2328-DDD5-418C-A41E-CB351F9C3444}"/>
    <dgm:cxn modelId="{84D77FE0-14D1-49FF-8956-945AE6953E9C}" type="presOf" srcId="{06B4212B-7E5F-4D61-9010-9D8062A1C3E1}" destId="{13CE546F-0CAC-46A1-987D-BBF968CB7031}" srcOrd="0" destOrd="0" presId="urn:microsoft.com/office/officeart/2005/8/layout/vList2"/>
    <dgm:cxn modelId="{0F8DBAC2-C5A9-4B8A-91F4-E6C7E325734E}" type="presOf" srcId="{6C1CE0CB-2DD6-4413-960E-52EE6104F8FE}" destId="{CD7A8FAA-EBDB-474D-BD85-2A750B502BA3}" srcOrd="0" destOrd="0" presId="urn:microsoft.com/office/officeart/2005/8/layout/vList2"/>
    <dgm:cxn modelId="{2FADEEC6-8942-4DE2-8D3B-343C4FC516F8}" srcId="{AAC796F7-4EFD-4C27-B428-7A7C43646FDA}" destId="{1EBE8AA0-08A6-42B7-8109-D5A3347CEA7D}" srcOrd="2" destOrd="0" parTransId="{3954DDDC-5BC7-4E60-B5CF-BD8522FA2E6C}" sibTransId="{37E4DBF2-BC32-4A87-8FDA-379EECDB9331}"/>
    <dgm:cxn modelId="{2FC56028-A741-44F6-82E0-A448AE96FA20}" type="presOf" srcId="{AAC796F7-4EFD-4C27-B428-7A7C43646FDA}" destId="{77E2149F-D317-427B-B9BF-9F3AB84EF911}" srcOrd="0" destOrd="0" presId="urn:microsoft.com/office/officeart/2005/8/layout/vList2"/>
    <dgm:cxn modelId="{5F22D32C-F5BF-450F-9DA4-7427368657AE}" type="presParOf" srcId="{77E2149F-D317-427B-B9BF-9F3AB84EF911}" destId="{13CE546F-0CAC-46A1-987D-BBF968CB7031}" srcOrd="0" destOrd="0" presId="urn:microsoft.com/office/officeart/2005/8/layout/vList2"/>
    <dgm:cxn modelId="{8E699C2A-3BC7-4D40-9F08-FC706BAF2876}" type="presParOf" srcId="{77E2149F-D317-427B-B9BF-9F3AB84EF911}" destId="{983C8D42-0754-4563-BFAF-0A4B265578AA}" srcOrd="1" destOrd="0" presId="urn:microsoft.com/office/officeart/2005/8/layout/vList2"/>
    <dgm:cxn modelId="{9E06B8B6-9D0C-4DCC-B877-CDB40048F46F}" type="presParOf" srcId="{77E2149F-D317-427B-B9BF-9F3AB84EF911}" destId="{CD7A8FAA-EBDB-474D-BD85-2A750B502BA3}" srcOrd="2" destOrd="0" presId="urn:microsoft.com/office/officeart/2005/8/layout/vList2"/>
    <dgm:cxn modelId="{66150F5B-5792-487E-AE27-49BE295290B0}" type="presParOf" srcId="{77E2149F-D317-427B-B9BF-9F3AB84EF911}" destId="{57D5D473-F6DC-43BD-B591-83C09ABB85B1}" srcOrd="3" destOrd="0" presId="urn:microsoft.com/office/officeart/2005/8/layout/vList2"/>
    <dgm:cxn modelId="{46B3A228-5641-40AF-AC98-B6AC27A243DD}" type="presParOf" srcId="{77E2149F-D317-427B-B9BF-9F3AB84EF911}" destId="{5C2A15AB-9E99-4DCB-98FD-3A1E3345E48F}" srcOrd="4" destOrd="0" presId="urn:microsoft.com/office/officeart/2005/8/layout/vList2"/>
    <dgm:cxn modelId="{EBE55E31-749A-41ED-B568-4E6507056DB3}" type="presParOf" srcId="{77E2149F-D317-427B-B9BF-9F3AB84EF911}" destId="{1E7BA5EB-D73A-486F-A346-F2AE9928353B}" srcOrd="5" destOrd="0" presId="urn:microsoft.com/office/officeart/2005/8/layout/vList2"/>
    <dgm:cxn modelId="{0AF0D246-D6FD-4D97-BF43-9373851E2F29}" type="presParOf" srcId="{77E2149F-D317-427B-B9BF-9F3AB84EF911}" destId="{D5B17B31-8B40-4C9B-9880-74E52B669A10}" srcOrd="6"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B0FAF6-7119-4A6D-BBA5-15B028712DC5}" type="datetimeFigureOut">
              <a:rPr lang="zh-CN" altLang="en-US" smtClean="0"/>
              <a:pPr/>
              <a:t>2008/2/22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1894D-0D07-45A2-9B36-266D2A259C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创建</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个测试表</a:t>
            </a:r>
            <a:r>
              <a:rPr lang="zh-CN" altLang="en-US" dirty="0" smtClean="0"/>
              <a:t> </a:t>
            </a:r>
            <a:endParaRPr lang="en-US" altLang="zh-CN" dirty="0" smtClean="0"/>
          </a:p>
          <a:p>
            <a:r>
              <a:rPr lang="en-US" sz="1200" kern="1200" dirty="0" smtClean="0">
                <a:solidFill>
                  <a:schemeClr val="tx1"/>
                </a:solidFill>
                <a:latin typeface="+mn-lt"/>
                <a:ea typeface="+mn-ea"/>
                <a:cs typeface="+mn-cs"/>
              </a:rPr>
              <a:t>CREATE</a:t>
            </a:r>
            <a:r>
              <a:rPr lang="en-US" dirty="0" smtClean="0"/>
              <a:t> </a:t>
            </a:r>
            <a:r>
              <a:rPr lang="en-US" sz="1200" kern="1200" dirty="0" smtClean="0">
                <a:solidFill>
                  <a:schemeClr val="tx1"/>
                </a:solidFill>
                <a:latin typeface="+mn-lt"/>
                <a:ea typeface="+mn-ea"/>
                <a:cs typeface="+mn-cs"/>
              </a:rPr>
              <a:t>TABLE</a:t>
            </a:r>
            <a:r>
              <a:rPr lang="en-US" dirty="0" smtClean="0"/>
              <a:t> [</a:t>
            </a:r>
            <a:r>
              <a:rPr lang="en-US" dirty="0" err="1" smtClean="0"/>
              <a:t>dbo</a:t>
            </a:r>
            <a:r>
              <a:rPr lang="en-US" dirty="0" smtClean="0"/>
              <a:t>].[Table_2019]([Data] [</a:t>
            </a:r>
            <a:r>
              <a:rPr lang="en-US" sz="1200" kern="1200" dirty="0" err="1" smtClean="0">
                <a:solidFill>
                  <a:schemeClr val="tx1"/>
                </a:solidFill>
                <a:latin typeface="+mn-lt"/>
                <a:ea typeface="+mn-ea"/>
                <a:cs typeface="+mn-cs"/>
              </a:rPr>
              <a:t>nchar</a:t>
            </a:r>
            <a:r>
              <a:rPr lang="en-US" dirty="0" smtClean="0"/>
              <a:t>](2019) </a:t>
            </a:r>
            <a:r>
              <a:rPr lang="en-US" sz="1200" kern="1200" dirty="0" smtClean="0">
                <a:solidFill>
                  <a:schemeClr val="tx1"/>
                </a:solidFill>
                <a:latin typeface="+mn-lt"/>
                <a:ea typeface="+mn-ea"/>
                <a:cs typeface="+mn-cs"/>
              </a:rPr>
              <a:t>NOT</a:t>
            </a:r>
            <a:r>
              <a:rPr lang="en-US" dirty="0" smtClean="0"/>
              <a:t> </a:t>
            </a:r>
            <a:r>
              <a:rPr lang="en-US" sz="1200" kern="1200" dirty="0" smtClean="0">
                <a:solidFill>
                  <a:schemeClr val="tx1"/>
                </a:solidFill>
                <a:latin typeface="+mn-lt"/>
                <a:ea typeface="+mn-ea"/>
                <a:cs typeface="+mn-cs"/>
              </a:rPr>
              <a:t>NULL</a:t>
            </a:r>
            <a:r>
              <a:rPr lang="en-US" dirty="0" smtClean="0"/>
              <a:t>) </a:t>
            </a:r>
          </a:p>
          <a:p>
            <a:r>
              <a:rPr lang="en-US" sz="1200" kern="1200" dirty="0" smtClean="0">
                <a:solidFill>
                  <a:schemeClr val="tx1"/>
                </a:solidFill>
                <a:latin typeface="+mn-lt"/>
                <a:ea typeface="+mn-ea"/>
                <a:cs typeface="+mn-cs"/>
              </a:rPr>
              <a:t>CREATE</a:t>
            </a:r>
            <a:r>
              <a:rPr lang="en-US" dirty="0" smtClean="0"/>
              <a:t> </a:t>
            </a:r>
            <a:r>
              <a:rPr lang="en-US" sz="1200" kern="1200" dirty="0" smtClean="0">
                <a:solidFill>
                  <a:schemeClr val="tx1"/>
                </a:solidFill>
                <a:latin typeface="+mn-lt"/>
                <a:ea typeface="+mn-ea"/>
                <a:cs typeface="+mn-cs"/>
              </a:rPr>
              <a:t>TABLE</a:t>
            </a:r>
            <a:r>
              <a:rPr lang="en-US" dirty="0" smtClean="0"/>
              <a:t> [</a:t>
            </a:r>
            <a:r>
              <a:rPr lang="en-US" dirty="0" err="1" smtClean="0"/>
              <a:t>dbo</a:t>
            </a:r>
            <a:r>
              <a:rPr lang="en-US" dirty="0" smtClean="0"/>
              <a:t>].[Table_2020]([Data] [</a:t>
            </a:r>
            <a:r>
              <a:rPr lang="en-US" sz="1200" kern="1200" dirty="0" err="1" smtClean="0">
                <a:solidFill>
                  <a:schemeClr val="tx1"/>
                </a:solidFill>
                <a:latin typeface="+mn-lt"/>
                <a:ea typeface="+mn-ea"/>
                <a:cs typeface="+mn-cs"/>
              </a:rPr>
              <a:t>nchar</a:t>
            </a:r>
            <a:r>
              <a:rPr lang="en-US" dirty="0" smtClean="0"/>
              <a:t>](2020) </a:t>
            </a:r>
            <a:r>
              <a:rPr lang="en-US" sz="1200" kern="1200" dirty="0" smtClean="0">
                <a:solidFill>
                  <a:schemeClr val="tx1"/>
                </a:solidFill>
                <a:latin typeface="+mn-lt"/>
                <a:ea typeface="+mn-ea"/>
                <a:cs typeface="+mn-cs"/>
              </a:rPr>
              <a:t>NOT</a:t>
            </a:r>
            <a:r>
              <a:rPr lang="en-US" dirty="0" smtClean="0"/>
              <a:t> </a:t>
            </a:r>
            <a:r>
              <a:rPr lang="en-US" sz="1200" kern="1200" dirty="0" smtClean="0">
                <a:solidFill>
                  <a:schemeClr val="tx1"/>
                </a:solidFill>
                <a:latin typeface="+mn-lt"/>
                <a:ea typeface="+mn-ea"/>
                <a:cs typeface="+mn-cs"/>
              </a:rPr>
              <a:t>NULL</a:t>
            </a:r>
            <a:r>
              <a:rPr lang="en-US" dirty="0" smtClean="0"/>
              <a:t>) </a:t>
            </a:r>
          </a:p>
          <a:p>
            <a:r>
              <a:rPr lang="en-US" sz="1200" kern="1200" dirty="0" smtClean="0">
                <a:solidFill>
                  <a:schemeClr val="tx1"/>
                </a:solidFill>
                <a:latin typeface="+mn-lt"/>
                <a:ea typeface="+mn-ea"/>
                <a:cs typeface="+mn-cs"/>
              </a:rPr>
              <a:t>go</a:t>
            </a:r>
            <a:r>
              <a:rPr lang="en-US" dirty="0" smtClean="0"/>
              <a:t> </a:t>
            </a:r>
          </a:p>
          <a:p>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填充数据</a:t>
            </a:r>
            <a:r>
              <a:rPr lang="zh-CN" altLang="en-US" dirty="0" smtClean="0"/>
              <a:t> </a:t>
            </a:r>
            <a:endParaRPr lang="en-US" altLang="zh-CN" dirty="0" smtClean="0"/>
          </a:p>
          <a:p>
            <a:r>
              <a:rPr lang="en-US" sz="1200" kern="1200" dirty="0" smtClean="0">
                <a:solidFill>
                  <a:schemeClr val="tx1"/>
                </a:solidFill>
                <a:latin typeface="+mn-lt"/>
                <a:ea typeface="+mn-ea"/>
                <a:cs typeface="+mn-cs"/>
              </a:rPr>
              <a:t>declare</a:t>
            </a:r>
            <a:r>
              <a:rPr lang="en-US" dirty="0" smtClean="0"/>
              <a:t> @</a:t>
            </a:r>
            <a:r>
              <a:rPr lang="en-US" dirty="0" err="1" smtClean="0"/>
              <a:t>i</a:t>
            </a:r>
            <a:r>
              <a:rPr lang="en-US" dirty="0" smtClean="0"/>
              <a:t> </a:t>
            </a:r>
            <a:r>
              <a:rPr lang="en-US" sz="1200" kern="1200" dirty="0" err="1" smtClean="0">
                <a:solidFill>
                  <a:schemeClr val="tx1"/>
                </a:solidFill>
                <a:latin typeface="+mn-lt"/>
                <a:ea typeface="+mn-ea"/>
                <a:cs typeface="+mn-cs"/>
              </a:rPr>
              <a:t>int</a:t>
            </a:r>
            <a:r>
              <a:rPr lang="en-US" dirty="0" smtClean="0"/>
              <a:t> </a:t>
            </a:r>
          </a:p>
          <a:p>
            <a:r>
              <a:rPr lang="en-US" sz="1200" kern="1200" dirty="0" smtClean="0">
                <a:solidFill>
                  <a:schemeClr val="tx1"/>
                </a:solidFill>
                <a:latin typeface="+mn-lt"/>
                <a:ea typeface="+mn-ea"/>
                <a:cs typeface="+mn-cs"/>
              </a:rPr>
              <a:t>set</a:t>
            </a:r>
            <a:r>
              <a:rPr lang="en-US" dirty="0" smtClean="0"/>
              <a:t> @</a:t>
            </a:r>
            <a:r>
              <a:rPr lang="en-US" dirty="0" err="1" smtClean="0"/>
              <a:t>i</a:t>
            </a:r>
            <a:r>
              <a:rPr lang="en-US" dirty="0" smtClean="0"/>
              <a:t> = 0 </a:t>
            </a:r>
          </a:p>
          <a:p>
            <a:r>
              <a:rPr lang="en-US" sz="1200" kern="1200" dirty="0" smtClean="0">
                <a:solidFill>
                  <a:schemeClr val="tx1"/>
                </a:solidFill>
                <a:latin typeface="+mn-lt"/>
                <a:ea typeface="+mn-ea"/>
                <a:cs typeface="+mn-cs"/>
              </a:rPr>
              <a:t>while</a:t>
            </a:r>
            <a:r>
              <a:rPr lang="en-US" dirty="0" smtClean="0"/>
              <a:t>(@</a:t>
            </a:r>
            <a:r>
              <a:rPr lang="en-US" dirty="0" err="1" smtClean="0"/>
              <a:t>i</a:t>
            </a:r>
            <a:r>
              <a:rPr lang="en-US" dirty="0" smtClean="0"/>
              <a:t> &lt; 20) </a:t>
            </a:r>
          </a:p>
          <a:p>
            <a:r>
              <a:rPr lang="en-US" sz="1200" kern="1200" dirty="0" smtClean="0">
                <a:solidFill>
                  <a:schemeClr val="tx1"/>
                </a:solidFill>
                <a:latin typeface="+mn-lt"/>
                <a:ea typeface="+mn-ea"/>
                <a:cs typeface="+mn-cs"/>
              </a:rPr>
              <a:t>begin</a:t>
            </a:r>
            <a:r>
              <a:rPr lang="en-US" dirty="0" smtClean="0"/>
              <a:t> </a:t>
            </a:r>
          </a:p>
          <a:p>
            <a:r>
              <a:rPr lang="en-US" sz="1200" kern="1200" dirty="0" smtClean="0">
                <a:solidFill>
                  <a:schemeClr val="tx1"/>
                </a:solidFill>
                <a:latin typeface="+mn-lt"/>
                <a:ea typeface="+mn-ea"/>
                <a:cs typeface="+mn-cs"/>
              </a:rPr>
              <a:t>insert</a:t>
            </a:r>
            <a:r>
              <a:rPr lang="en-US" dirty="0" smtClean="0"/>
              <a:t> Table_2019(Data) </a:t>
            </a:r>
            <a:r>
              <a:rPr lang="en-US" sz="1200" kern="1200" dirty="0" smtClean="0">
                <a:solidFill>
                  <a:schemeClr val="tx1"/>
                </a:solidFill>
                <a:latin typeface="+mn-lt"/>
                <a:ea typeface="+mn-ea"/>
                <a:cs typeface="+mn-cs"/>
              </a:rPr>
              <a:t>values</a:t>
            </a:r>
            <a:r>
              <a:rPr lang="en-US" dirty="0" smtClean="0"/>
              <a:t>('') </a:t>
            </a:r>
          </a:p>
          <a:p>
            <a:r>
              <a:rPr lang="en-US" sz="1200" kern="1200" dirty="0" smtClean="0">
                <a:solidFill>
                  <a:schemeClr val="tx1"/>
                </a:solidFill>
                <a:latin typeface="+mn-lt"/>
                <a:ea typeface="+mn-ea"/>
                <a:cs typeface="+mn-cs"/>
              </a:rPr>
              <a:t>insert</a:t>
            </a:r>
            <a:r>
              <a:rPr lang="en-US" dirty="0" smtClean="0"/>
              <a:t> Table_2020(Data) </a:t>
            </a:r>
            <a:r>
              <a:rPr lang="en-US" sz="1200" kern="1200" dirty="0" smtClean="0">
                <a:solidFill>
                  <a:schemeClr val="tx1"/>
                </a:solidFill>
                <a:latin typeface="+mn-lt"/>
                <a:ea typeface="+mn-ea"/>
                <a:cs typeface="+mn-cs"/>
              </a:rPr>
              <a:t>values</a:t>
            </a:r>
            <a:r>
              <a:rPr lang="en-US" dirty="0" smtClean="0"/>
              <a:t>('') </a:t>
            </a:r>
          </a:p>
          <a:p>
            <a:r>
              <a:rPr lang="en-US" sz="1200" kern="1200" dirty="0" smtClean="0">
                <a:solidFill>
                  <a:schemeClr val="tx1"/>
                </a:solidFill>
                <a:latin typeface="+mn-lt"/>
                <a:ea typeface="+mn-ea"/>
                <a:cs typeface="+mn-cs"/>
              </a:rPr>
              <a:t>select</a:t>
            </a:r>
            <a:r>
              <a:rPr lang="en-US" dirty="0" smtClean="0"/>
              <a:t> @</a:t>
            </a:r>
            <a:r>
              <a:rPr lang="en-US" dirty="0" err="1" smtClean="0"/>
              <a:t>i</a:t>
            </a:r>
            <a:r>
              <a:rPr lang="en-US" dirty="0" smtClean="0"/>
              <a:t> = @</a:t>
            </a:r>
            <a:r>
              <a:rPr lang="en-US" dirty="0" err="1" smtClean="0"/>
              <a:t>i</a:t>
            </a:r>
            <a:r>
              <a:rPr lang="en-US" dirty="0" smtClean="0"/>
              <a:t> + 1 </a:t>
            </a:r>
          </a:p>
          <a:p>
            <a:r>
              <a:rPr lang="en-US" sz="1200" kern="1200" dirty="0" smtClean="0">
                <a:solidFill>
                  <a:schemeClr val="tx1"/>
                </a:solidFill>
                <a:latin typeface="+mn-lt"/>
                <a:ea typeface="+mn-ea"/>
                <a:cs typeface="+mn-cs"/>
              </a:rPr>
              <a:t>end</a:t>
            </a:r>
            <a:r>
              <a:rPr lang="en-US" dirty="0" smtClean="0"/>
              <a:t> </a:t>
            </a:r>
          </a:p>
          <a:p>
            <a:r>
              <a:rPr lang="en-US" sz="1200" kern="1200" dirty="0" smtClean="0">
                <a:solidFill>
                  <a:schemeClr val="tx1"/>
                </a:solidFill>
                <a:latin typeface="+mn-lt"/>
                <a:ea typeface="+mn-ea"/>
                <a:cs typeface="+mn-cs"/>
              </a:rPr>
              <a:t>go</a:t>
            </a:r>
            <a:r>
              <a:rPr lang="en-US" dirty="0" smtClean="0"/>
              <a:t> </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注意，上面假设是在未建索引的堆上的情况。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如果是建立索引的堆上，要考虑索引是否唯一 </a:t>
            </a:r>
            <a:r>
              <a:rPr lang="en-US" altLang="zh-CN" dirty="0" smtClean="0"/>
              <a:t>RID</a:t>
            </a:r>
            <a:r>
              <a:rPr lang="zh-CN" altLang="en-US" dirty="0" smtClean="0"/>
              <a:t>的问题（不论聚集非聚集） </a:t>
            </a:r>
            <a:r>
              <a:rPr lang="en-US" altLang="zh-CN" dirty="0" smtClean="0"/>
              <a:t>RID</a:t>
            </a:r>
            <a:r>
              <a:rPr lang="zh-CN" altLang="en-US" dirty="0" smtClean="0"/>
              <a:t>  </a:t>
            </a:r>
            <a:r>
              <a:rPr lang="en-US" altLang="zh-CN" dirty="0" smtClean="0"/>
              <a:t>4</a:t>
            </a:r>
            <a:r>
              <a:rPr lang="zh-CN" altLang="en-US" dirty="0" smtClean="0"/>
              <a:t> </a:t>
            </a:r>
            <a:r>
              <a:rPr lang="en-US" altLang="zh-CN" dirty="0" smtClean="0"/>
              <a:t>byte</a:t>
            </a:r>
            <a:r>
              <a:rPr lang="zh-CN" altLang="en-US" dirty="0" smtClean="0"/>
              <a:t> 的可变长度 </a:t>
            </a:r>
            <a:r>
              <a:rPr lang="en-US" dirty="0" err="1" smtClean="0"/>
              <a:t>uniqueifier</a:t>
            </a:r>
            <a:r>
              <a:rPr lang="en-US" dirty="0" smtClean="0"/>
              <a:t> </a:t>
            </a:r>
            <a:r>
              <a:rPr lang="zh-CN" altLang="en-US" dirty="0" smtClean="0"/>
              <a:t>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如果是聚集表，则会有空间利用率问题即，填充因子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有索引时，需要计算存储索引信息所用的空间</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在</a:t>
            </a:r>
            <a:r>
              <a:rPr lang="en-US" altLang="zh-CN" dirty="0" smtClean="0"/>
              <a:t>SQL Server 2005</a:t>
            </a:r>
            <a:r>
              <a:rPr lang="zh-CN" altLang="en-US" sz="1200" kern="1200" dirty="0" smtClean="0">
                <a:solidFill>
                  <a:schemeClr val="tx1"/>
                </a:solidFill>
                <a:latin typeface="+mn-lt"/>
                <a:ea typeface="+mn-ea"/>
                <a:cs typeface="+mn-cs"/>
              </a:rPr>
              <a:t>中，对于变长数据类型，例如</a:t>
            </a:r>
            <a:r>
              <a:rPr lang="en-US" altLang="zh-CN" dirty="0" err="1" smtClean="0"/>
              <a:t>nvarchar</a:t>
            </a:r>
            <a:r>
              <a:rPr lang="zh-CN" altLang="en-US" sz="1200" kern="1200" dirty="0" smtClean="0">
                <a:solidFill>
                  <a:schemeClr val="tx1"/>
                </a:solidFill>
                <a:latin typeface="+mn-lt"/>
                <a:ea typeface="+mn-ea"/>
                <a:cs typeface="+mn-cs"/>
              </a:rPr>
              <a:t>，</a:t>
            </a:r>
            <a:r>
              <a:rPr lang="en-US" altLang="zh-CN" dirty="0" err="1" smtClean="0"/>
              <a:t>varbinary</a:t>
            </a:r>
            <a:r>
              <a:rPr lang="zh-CN" altLang="en-US" sz="1200" kern="1200" dirty="0" smtClean="0">
                <a:solidFill>
                  <a:schemeClr val="tx1"/>
                </a:solidFill>
                <a:latin typeface="+mn-lt"/>
                <a:ea typeface="+mn-ea"/>
                <a:cs typeface="+mn-cs"/>
              </a:rPr>
              <a:t>，</a:t>
            </a:r>
            <a:r>
              <a:rPr lang="en-US" altLang="zh-CN" dirty="0" smtClean="0"/>
              <a:t>CLR</a:t>
            </a:r>
            <a:r>
              <a:rPr lang="zh-CN" altLang="en-US" sz="1200" kern="1200" dirty="0" smtClean="0">
                <a:solidFill>
                  <a:schemeClr val="tx1"/>
                </a:solidFill>
                <a:latin typeface="+mn-lt"/>
                <a:ea typeface="+mn-ea"/>
                <a:cs typeface="+mn-cs"/>
              </a:rPr>
              <a:t>等，这个限制不复存在。对于变长数据类型，数据行可以跨越几个页，但是对于定长数据类型，一个数据行依然必须存储在一页上。</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rPr>
              <a:t>大型行 并不包含 </a:t>
            </a:r>
            <a:r>
              <a:rPr lang="en-US" altLang="zh-CN" dirty="0" err="1" smtClean="0">
                <a:solidFill>
                  <a:schemeClr val="bg1"/>
                </a:solidFill>
              </a:rPr>
              <a:t>varchar</a:t>
            </a:r>
            <a:r>
              <a:rPr lang="en-US" altLang="zh-CN" dirty="0" smtClean="0">
                <a:solidFill>
                  <a:schemeClr val="bg1"/>
                </a:solidFill>
              </a:rPr>
              <a:t>(max)</a:t>
            </a:r>
            <a:r>
              <a:rPr lang="zh-CN" altLang="en-US" dirty="0" smtClean="0">
                <a:solidFill>
                  <a:schemeClr val="bg1"/>
                </a:solidFill>
              </a:rPr>
              <a:t>、</a:t>
            </a:r>
            <a:r>
              <a:rPr lang="en-US" altLang="zh-CN" dirty="0" err="1" smtClean="0">
                <a:solidFill>
                  <a:schemeClr val="bg1"/>
                </a:solidFill>
              </a:rPr>
              <a:t>nvarchar</a:t>
            </a:r>
            <a:r>
              <a:rPr lang="en-US" altLang="zh-CN" dirty="0" smtClean="0">
                <a:solidFill>
                  <a:schemeClr val="bg1"/>
                </a:solidFill>
              </a:rPr>
              <a:t>(max) </a:t>
            </a:r>
            <a:r>
              <a:rPr lang="zh-CN" altLang="en-US" dirty="0" smtClean="0">
                <a:solidFill>
                  <a:schemeClr val="bg1"/>
                </a:solidFill>
              </a:rPr>
              <a:t>和 </a:t>
            </a:r>
            <a:r>
              <a:rPr lang="en-US" altLang="zh-CN" dirty="0" err="1" smtClean="0">
                <a:solidFill>
                  <a:schemeClr val="bg1"/>
                </a:solidFill>
              </a:rPr>
              <a:t>varbinary</a:t>
            </a:r>
            <a:r>
              <a:rPr lang="en-US" altLang="zh-CN" dirty="0" smtClean="0">
                <a:solidFill>
                  <a:schemeClr val="bg1"/>
                </a:solidFill>
              </a:rPr>
              <a:t>(max)</a:t>
            </a:r>
            <a:r>
              <a:rPr lang="zh-CN" altLang="en-US" dirty="0" smtClean="0">
                <a:solidFill>
                  <a:schemeClr val="bg1"/>
                </a:solidFill>
              </a:rPr>
              <a:t>、</a:t>
            </a:r>
            <a:r>
              <a:rPr lang="en-US" altLang="zh-CN" dirty="0" smtClean="0">
                <a:solidFill>
                  <a:schemeClr val="bg1"/>
                </a:solidFill>
              </a:rPr>
              <a:t>Text/Image</a:t>
            </a:r>
            <a:r>
              <a:rPr lang="zh-CN" altLang="en-US" dirty="0" smtClean="0">
                <a:solidFill>
                  <a:schemeClr val="bg1"/>
                </a:solidFill>
              </a:rPr>
              <a:t>、</a:t>
            </a:r>
            <a:r>
              <a:rPr lang="en-US" altLang="zh-CN" dirty="0" smtClean="0">
                <a:solidFill>
                  <a:schemeClr val="bg1"/>
                </a:solidFill>
              </a:rPr>
              <a:t>XML</a:t>
            </a:r>
            <a:r>
              <a:rPr lang="zh-CN" altLang="en-US" dirty="0" smtClean="0">
                <a:solidFill>
                  <a:schemeClr val="bg1"/>
                </a:solidFill>
              </a:rPr>
              <a:t> 因为它们是通过 </a:t>
            </a:r>
            <a:r>
              <a:rPr lang="en-US" dirty="0" smtClean="0">
                <a:solidFill>
                  <a:schemeClr val="bg1"/>
                </a:solidFill>
              </a:rPr>
              <a:t>Text/Image</a:t>
            </a:r>
            <a:r>
              <a:rPr lang="zh-CN" altLang="en-US" dirty="0" smtClean="0">
                <a:solidFill>
                  <a:schemeClr val="bg1"/>
                </a:solidFill>
              </a:rPr>
              <a:t> 数据页存储的。而不是 </a:t>
            </a:r>
            <a:r>
              <a:rPr lang="en-US" altLang="zh-CN" dirty="0" smtClean="0">
                <a:solidFill>
                  <a:schemeClr val="bg1"/>
                </a:solidFill>
              </a:rPr>
              <a:t>Data</a:t>
            </a:r>
            <a:r>
              <a:rPr lang="zh-CN" altLang="en-US" dirty="0" smtClean="0">
                <a:solidFill>
                  <a:schemeClr val="bg1"/>
                </a:solidFill>
              </a:rPr>
              <a:t> 数据页。</a:t>
            </a:r>
            <a:endParaRPr lang="en-US" altLang="zh-CN" dirty="0" smtClean="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数据页是数据库存取的最小单位，一个查询操作，存取了多少数据页，是看这个查询操作性能高低的最重要指标。</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t>B+ </a:t>
            </a:r>
            <a:r>
              <a:rPr lang="zh-CN" altLang="en-US" dirty="0" smtClean="0"/>
              <a:t>树的特点</a:t>
            </a:r>
            <a:r>
              <a:rPr lang="en-US" altLang="zh-CN" dirty="0" smtClean="0"/>
              <a:t>:</a:t>
            </a:r>
          </a:p>
          <a:p>
            <a:r>
              <a:rPr lang="zh-CN" altLang="en-US" dirty="0" smtClean="0"/>
              <a:t>所有关键字都出现在叶子结点的链表中（稠密索引），且链表中的关键字恰好是有序的； </a:t>
            </a:r>
          </a:p>
          <a:p>
            <a:r>
              <a:rPr lang="zh-CN" altLang="en-US" dirty="0" smtClean="0"/>
              <a:t>不可能在非叶子结点命中； </a:t>
            </a:r>
          </a:p>
          <a:p>
            <a:r>
              <a:rPr lang="zh-CN" altLang="en-US" dirty="0" smtClean="0"/>
              <a:t>非叶子结点相当于是叶子结点的索引（稀疏索引），叶子结点相当于是存储（关键字）数据的数据层；</a:t>
            </a:r>
          </a:p>
          <a:p>
            <a:endParaRPr lang="en-US" altLang="zh-CN" dirty="0" smtClean="0"/>
          </a:p>
          <a:p>
            <a:r>
              <a:rPr lang="en-US" altLang="zh-CN" dirty="0" smtClean="0"/>
              <a:t>http://blog.csdn.net/manesking/archive/2007/02/09/1505979.aspx</a:t>
            </a: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这是一个非聚集索引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问题：</a:t>
            </a:r>
            <a:endParaRPr lang="en-US" altLang="zh-CN" dirty="0" smtClean="0"/>
          </a:p>
          <a:p>
            <a:r>
              <a:rPr lang="zh-CN" altLang="en-US" dirty="0" smtClean="0"/>
              <a:t>在物理结构上，为何表会分成堆和聚集表两种结构？</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smtClean="0">
                <a:solidFill>
                  <a:schemeClr val="bg1"/>
                </a:solidFill>
              </a:rPr>
              <a:t>Doubly-Linked List</a:t>
            </a:r>
            <a:r>
              <a:rPr lang="zh-CN" altLang="en-US" sz="1200" dirty="0" smtClean="0">
                <a:solidFill>
                  <a:schemeClr val="bg1"/>
                </a:solidFill>
              </a:rPr>
              <a:t> 双向链表</a:t>
            </a:r>
            <a:endParaRPr lang="en-US" altLang="zh-CN" sz="1200" dirty="0" smtClean="0">
              <a:solidFill>
                <a:schemeClr val="bg1"/>
              </a:solidFill>
            </a:endParaRP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在</a:t>
            </a:r>
            <a:r>
              <a:rPr lang="en-US" altLang="zh-CN" dirty="0" smtClean="0"/>
              <a:t>SQL Server 2005</a:t>
            </a:r>
            <a:r>
              <a:rPr lang="zh-CN" altLang="en-US" sz="1200" kern="1200" dirty="0" smtClean="0">
                <a:solidFill>
                  <a:schemeClr val="tx1"/>
                </a:solidFill>
                <a:latin typeface="+mn-lt"/>
                <a:ea typeface="+mn-ea"/>
                <a:cs typeface="+mn-cs"/>
              </a:rPr>
              <a:t>中，对于变长数据类型，例如</a:t>
            </a:r>
            <a:r>
              <a:rPr lang="en-US" altLang="zh-CN" dirty="0" err="1" smtClean="0"/>
              <a:t>nvarchar</a:t>
            </a:r>
            <a:r>
              <a:rPr lang="zh-CN" altLang="en-US" sz="1200" kern="1200" dirty="0" smtClean="0">
                <a:solidFill>
                  <a:schemeClr val="tx1"/>
                </a:solidFill>
                <a:latin typeface="+mn-lt"/>
                <a:ea typeface="+mn-ea"/>
                <a:cs typeface="+mn-cs"/>
              </a:rPr>
              <a:t>，</a:t>
            </a:r>
            <a:r>
              <a:rPr lang="en-US" altLang="zh-CN" dirty="0" err="1" smtClean="0"/>
              <a:t>varbinary</a:t>
            </a:r>
            <a:r>
              <a:rPr lang="zh-CN" altLang="en-US" sz="1200" kern="1200" dirty="0" smtClean="0">
                <a:solidFill>
                  <a:schemeClr val="tx1"/>
                </a:solidFill>
                <a:latin typeface="+mn-lt"/>
                <a:ea typeface="+mn-ea"/>
                <a:cs typeface="+mn-cs"/>
              </a:rPr>
              <a:t>，</a:t>
            </a:r>
            <a:r>
              <a:rPr lang="en-US" altLang="zh-CN" dirty="0" smtClean="0"/>
              <a:t>CLR</a:t>
            </a:r>
            <a:r>
              <a:rPr lang="zh-CN" altLang="en-US" sz="1200" kern="1200" dirty="0" smtClean="0">
                <a:solidFill>
                  <a:schemeClr val="tx1"/>
                </a:solidFill>
                <a:latin typeface="+mn-lt"/>
                <a:ea typeface="+mn-ea"/>
                <a:cs typeface="+mn-cs"/>
              </a:rPr>
              <a:t>等，这个限制不复存在。对于变长数据类型，数据行可以跨越几个页，但是对于定长数据类型，一个数据行依然必须存储在一页上。</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http://blog.joycode.com/ghj/archive/2008/01/02/113291.aspx</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31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40728BF-83D2-4287-B0BC-E38771B869CF}" type="slidenum">
              <a:rPr lang="en-US"/>
              <a:pPr/>
              <a:t>33</a:t>
            </a:fld>
            <a:endParaRPr lang="en-US"/>
          </a:p>
        </p:txBody>
      </p:sp>
      <p:sp>
        <p:nvSpPr>
          <p:cNvPr id="415746" name="Rectangle 2"/>
          <p:cNvSpPr>
            <a:spLocks noGrp="1" noRot="1" noChangeAspect="1" noChangeArrowheads="1" noTextEdit="1"/>
          </p:cNvSpPr>
          <p:nvPr>
            <p:ph type="sldImg"/>
          </p:nvPr>
        </p:nvSpPr>
        <p:spPr>
          <a:ln/>
        </p:spPr>
      </p:sp>
      <p:sp>
        <p:nvSpPr>
          <p:cNvPr id="4" name="备注占位符 3"/>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65DA793-4581-49F5-B380-193092CA1CBD}" type="slidenum">
              <a:rPr lang="en-US"/>
              <a:pPr/>
              <a:t>34</a:t>
            </a:fld>
            <a:endParaRPr lang="en-US"/>
          </a:p>
        </p:txBody>
      </p:sp>
      <p:sp>
        <p:nvSpPr>
          <p:cNvPr id="416770" name="Rectangle 2"/>
          <p:cNvSpPr>
            <a:spLocks noGrp="1" noRot="1" noChangeAspect="1" noChangeArrowheads="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CEF2F33-2B96-446E-9FC5-21906B5EAD29}" type="slidenum">
              <a:rPr lang="en-US"/>
              <a:pPr/>
              <a:t>35</a:t>
            </a:fld>
            <a:endParaRPr lang="en-US"/>
          </a:p>
        </p:txBody>
      </p:sp>
      <p:sp>
        <p:nvSpPr>
          <p:cNvPr id="417794" name="Rectangle 2"/>
          <p:cNvSpPr>
            <a:spLocks noGrp="1" noRot="1" noChangeAspect="1"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EC1A7A4-9F5E-4007-95AE-CA022AAF0806}" type="slidenum">
              <a:rPr lang="en-US"/>
              <a:pPr/>
              <a:t>36</a:t>
            </a:fld>
            <a:endParaRPr lang="en-US"/>
          </a:p>
        </p:txBody>
      </p:sp>
      <p:sp>
        <p:nvSpPr>
          <p:cNvPr id="418818" name="Rectangle 2"/>
          <p:cNvSpPr>
            <a:spLocks noGrp="1" noRot="1" noChangeAspect="1" noChangeArrowheads="1" noTextEdit="1"/>
          </p:cNvSpPr>
          <p:nvPr>
            <p:ph type="sldImg"/>
          </p:nvPr>
        </p:nvSpPr>
        <p:spPr>
          <a:ln/>
        </p:spPr>
      </p:sp>
      <p:sp>
        <p:nvSpPr>
          <p:cNvPr id="4" name="备注占位符 3"/>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D6BDD89-408D-44F3-A962-F1FDCBFBD687}" type="slidenum">
              <a:rPr lang="en-US"/>
              <a:pPr/>
              <a:t>37</a:t>
            </a:fld>
            <a:endParaRPr lang="en-US"/>
          </a:p>
        </p:txBody>
      </p:sp>
      <p:sp>
        <p:nvSpPr>
          <p:cNvPr id="419842" name="Rectangle 2"/>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C1A02B-C5E2-490C-829D-0C8CBFE3F1A4}" type="slidenum">
              <a:rPr lang="en-US"/>
              <a:pPr/>
              <a:t>38</a:t>
            </a:fld>
            <a:endParaRPr lang="en-US"/>
          </a:p>
        </p:txBody>
      </p:sp>
      <p:sp>
        <p:nvSpPr>
          <p:cNvPr id="420866"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影响查询性能的最重要因素是存取次数，尤其是硬盘存取</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9EFCCF1-25FF-4F78-9CB2-689A53263E6B}" type="slidenum">
              <a:rPr lang="en-US"/>
              <a:pPr/>
              <a:t>39</a:t>
            </a:fld>
            <a:endParaRPr lang="en-US"/>
          </a:p>
        </p:txBody>
      </p:sp>
      <p:sp>
        <p:nvSpPr>
          <p:cNvPr id="421890" name="Rectangle 2"/>
          <p:cNvSpPr>
            <a:spLocks noGrp="1" noRot="1" noChangeAspect="1" noChangeArrowheads="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12B4892-9EA9-47CB-A60B-66CEF69ACEA1}" type="slidenum">
              <a:rPr lang="en-US"/>
              <a:pPr>
                <a:defRPr/>
              </a:pPr>
              <a:t>40</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 name="备注占位符 3"/>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http://blog.joycode.com/ghj/archive/2008/01/16/113812.aspx</a:t>
            </a:r>
          </a:p>
          <a:p>
            <a:r>
              <a:rPr lang="en-US" altLang="zh-CN" dirty="0" smtClean="0"/>
              <a:t>NC Covering.sql</a:t>
            </a: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41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F3D60514-3AE4-42F4-B8BD-F320C0AD9E39}" type="slidenum">
              <a:rPr lang="en-US"/>
              <a:pPr>
                <a:defRPr/>
              </a:pPr>
              <a:t>43</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40654FC-B18B-43E5-A7F1-1924B628ED2B}" type="slidenum">
              <a:rPr lang="en-US"/>
              <a:pPr>
                <a:defRPr/>
              </a:pPr>
              <a:t>44</a:t>
            </a:fld>
            <a:endParaRPr lang="en-US"/>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http://blog.joycode.com/ghj/archive/2008/01/16/113812.aspx</a:t>
            </a:r>
          </a:p>
          <a:p>
            <a:r>
              <a:rPr lang="en-US" altLang="zh-CN" dirty="0" smtClean="0"/>
              <a:t>NC Covering.sql</a:t>
            </a: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46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884F9D0-B3CC-4CB0-95DE-47A4143096F4}" type="slidenum">
              <a:rPr lang="en-US"/>
              <a:pPr>
                <a:defRPr/>
              </a:pPr>
              <a:t>47</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 name="备注占位符 3"/>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http://blog.joycode.com/ghj/archive/2008/01/16/113812.aspx</a:t>
            </a:r>
          </a:p>
          <a:p>
            <a:r>
              <a:rPr lang="en-US" altLang="zh-CN" dirty="0" smtClean="0"/>
              <a:t>NC Covering.sql</a:t>
            </a: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48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8B7D237-F3DF-4B5B-A8F8-366DE49A84CC}" type="slidenum">
              <a:rPr lang="en-US"/>
              <a:pPr>
                <a:defRPr/>
              </a:pPr>
              <a:t>49</a:t>
            </a:fld>
            <a:endParaRPr 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1280359-961F-402A-AC0C-B615E54C2D90}" type="slidenum">
              <a:rPr lang="en-US"/>
              <a:pPr>
                <a:defRPr/>
              </a:pPr>
              <a:t>50</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http://windows.chinaitlab.com/skill/9872.html</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http://blog.joycode.com/ghj/archive/2008/01/16/113812.aspx</a:t>
            </a:r>
          </a:p>
          <a:p>
            <a:r>
              <a:rPr lang="en-US" altLang="zh-CN" dirty="0" smtClean="0"/>
              <a:t>NC Covering.sql</a:t>
            </a:r>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51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F92EA268-0EBC-40D9-BFFC-1B59F0085B32}" type="slidenum">
              <a:rPr lang="en-US"/>
              <a:pPr>
                <a:defRPr/>
              </a:pPr>
              <a:t>52</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 name="备注占位符 3"/>
          <p:cNvSpPr>
            <a:spLocks noGrp="1"/>
          </p:cNvSpPr>
          <p:nvPr>
            <p:ph type="body" idx="1"/>
          </p:nvPr>
        </p:nvSpPr>
        <p:spPr/>
        <p:txBody>
          <a:bodyPr>
            <a:normAutofit/>
          </a:bodyPr>
          <a:lstStyle/>
          <a:p>
            <a:r>
              <a:rPr lang="zh-CN" altLang="en-US" dirty="0" smtClean="0"/>
              <a:t>搜索参数（简称</a:t>
            </a:r>
            <a:r>
              <a:rPr lang="en-US" altLang="zh-CN" dirty="0" smtClean="0"/>
              <a:t>SARG</a:t>
            </a:r>
            <a:r>
              <a:rPr lang="zh-CN" altLang="en-US" dirty="0" smtClean="0"/>
              <a:t>）</a:t>
            </a:r>
            <a:endParaRPr lang="en-US" altLang="zh-CN" dirty="0" smtClean="0"/>
          </a:p>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http://blog.joycode.com/ghj/archive/2008/01/23/114139.aspx</a:t>
            </a:r>
            <a:endParaRPr lang="zh-CN" altLang="en-US"/>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53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E302C806-42E1-464D-9A22-1FC1CB703F08}" type="slidenum">
              <a:rPr lang="en-US"/>
              <a:pPr>
                <a:defRPr/>
              </a:pPr>
              <a:t>54</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AAAF89F-F36A-42C6-A15E-3D2DF2988C71}" type="slidenum">
              <a:rPr lang="en-US"/>
              <a:pPr>
                <a:defRPr/>
              </a:pPr>
              <a:t>55</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EA111AD7-9BBB-43C6-B173-375EDE72255A}" type="slidenum">
              <a:rPr lang="en-US"/>
              <a:pPr>
                <a:defRPr/>
              </a:pPr>
              <a:t>56</a:t>
            </a:fld>
            <a:endParaRPr 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3E62087A-8715-4FAB-ADB6-427149A17818}" type="slidenum">
              <a:rPr lang="en-US"/>
              <a:pPr>
                <a:defRPr/>
              </a:pPr>
              <a:t>57</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16864ED1-5DBA-46D7-A7FF-1FC68AE90B96}" type="slidenum">
              <a:rPr lang="en-US"/>
              <a:pPr>
                <a:defRPr/>
              </a:pPr>
              <a:t>58</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DFCBC4C2-9381-41F9-A5D0-86A1EE910364}" type="slidenum">
              <a:rPr lang="en-US"/>
              <a:pPr>
                <a:defRPr/>
              </a:pPr>
              <a:t>59</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BF5DC39-B021-4DE8-92D6-D59584A4F922}" type="slidenum">
              <a:rPr lang="en-US"/>
              <a:pPr>
                <a:defRPr/>
              </a:pPr>
              <a:t>60</a:t>
            </a:fld>
            <a:endParaRPr lang="en-US"/>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2^15  = 32768</a:t>
            </a:r>
          </a:p>
          <a:p>
            <a:r>
              <a:rPr lang="en-US" altLang="zh-CN" dirty="0" smtClean="0"/>
              <a:t>SQL Server 2005 </a:t>
            </a:r>
          </a:p>
          <a:p>
            <a:r>
              <a:rPr lang="zh-CN" altLang="en-US" dirty="0" smtClean="0"/>
              <a:t>每个实例下数据库数  	</a:t>
            </a:r>
            <a:r>
              <a:rPr lang="en-US" altLang="zh-CN" dirty="0" smtClean="0"/>
              <a:t>32,767</a:t>
            </a:r>
          </a:p>
          <a:p>
            <a:r>
              <a:rPr lang="zh-CN" altLang="en-US" dirty="0" smtClean="0"/>
              <a:t>每个数据库文件数        </a:t>
            </a:r>
            <a:r>
              <a:rPr lang="en-US" altLang="zh-CN" dirty="0" smtClean="0"/>
              <a:t>32,767</a:t>
            </a:r>
          </a:p>
          <a:p>
            <a:endParaRPr lang="en-US" altLang="zh-CN" dirty="0" smtClean="0"/>
          </a:p>
          <a:p>
            <a:r>
              <a:rPr lang="zh-CN" altLang="en-US" dirty="0" smtClean="0"/>
              <a:t>主数据文件 </a:t>
            </a:r>
            <a:br>
              <a:rPr lang="zh-CN" altLang="en-US" dirty="0" smtClean="0"/>
            </a:br>
            <a:r>
              <a:rPr lang="zh-CN" altLang="en-US" dirty="0" smtClean="0"/>
              <a:t>次要数据文件 </a:t>
            </a:r>
            <a:endParaRPr lang="en-US" altLang="zh-CN" dirty="0" smtClean="0"/>
          </a:p>
          <a:p>
            <a:r>
              <a:rPr lang="zh-CN" altLang="en-US" dirty="0" smtClean="0"/>
              <a:t>日志文件 </a:t>
            </a:r>
            <a:endParaRPr lang="en-US" altLang="zh-CN" dirty="0" smtClean="0"/>
          </a:p>
          <a:p>
            <a:endParaRPr lang="en-US" altLang="zh-CN" dirty="0" smtClean="0"/>
          </a:p>
          <a:p>
            <a:r>
              <a:rPr lang="zh-CN" altLang="en-US" dirty="0" smtClean="0"/>
              <a:t>每个 </a:t>
            </a:r>
            <a:r>
              <a:rPr lang="en-US" altLang="zh-CN" dirty="0" smtClean="0"/>
              <a:t>SQL Server 2005 </a:t>
            </a:r>
            <a:r>
              <a:rPr lang="zh-CN" altLang="en-US" dirty="0" smtClean="0"/>
              <a:t>数据库至少具有两个操作系统文件：一个数据文件和一个日志文件。数据文件包含数据和对象，例如表、索引、存储过程和视图。日志文件包含恢复数据库中的所有事务所需的信息。为了便于分配和管理，可以将数据文件集合起来，放到文件组中。</a:t>
            </a:r>
          </a:p>
          <a:p>
            <a:endParaRPr lang="zh-CN" altLang="en-US" dirty="0" smtClean="0"/>
          </a:p>
          <a:p>
            <a:endParaRPr lang="en-US" altLang="zh-CN" dirty="0" smtClean="0"/>
          </a:p>
          <a:p>
            <a:endParaRPr lang="en-US" altLang="zh-CN" dirty="0" smtClean="0"/>
          </a:p>
          <a:p>
            <a:r>
              <a:rPr lang="en-US" altLang="zh-CN" dirty="0" smtClean="0"/>
              <a:t>SQL Server </a:t>
            </a:r>
            <a:r>
              <a:rPr lang="zh-CN" altLang="en-US" dirty="0" smtClean="0"/>
              <a:t>中数据存储的基本单位是页（</a:t>
            </a:r>
            <a:r>
              <a:rPr lang="en-US" altLang="zh-CN" dirty="0" smtClean="0"/>
              <a:t>Page</a:t>
            </a:r>
            <a:r>
              <a:rPr lang="zh-CN" altLang="en-US" dirty="0" smtClean="0"/>
              <a:t>）。数据库中的数据文件（</a:t>
            </a:r>
            <a:r>
              <a:rPr lang="en-US" altLang="zh-CN" dirty="0" smtClean="0"/>
              <a:t>.</a:t>
            </a:r>
            <a:r>
              <a:rPr lang="en-US" altLang="zh-CN" dirty="0" err="1" smtClean="0"/>
              <a:t>mdf</a:t>
            </a:r>
            <a:r>
              <a:rPr lang="en-US" altLang="zh-CN" dirty="0" smtClean="0"/>
              <a:t> </a:t>
            </a:r>
            <a:r>
              <a:rPr lang="zh-CN" altLang="en-US" dirty="0" smtClean="0"/>
              <a:t>或 </a:t>
            </a:r>
            <a:r>
              <a:rPr lang="en-US" altLang="zh-CN" dirty="0" smtClean="0"/>
              <a:t>.</a:t>
            </a:r>
            <a:r>
              <a:rPr lang="en-US" altLang="zh-CN" dirty="0" err="1" smtClean="0"/>
              <a:t>ndf</a:t>
            </a:r>
            <a:r>
              <a:rPr lang="zh-CN" altLang="en-US" dirty="0" smtClean="0"/>
              <a:t>）分配的磁盘空间可以从逻辑上划分成页（从 </a:t>
            </a:r>
            <a:r>
              <a:rPr lang="en-US" altLang="zh-CN" dirty="0" smtClean="0"/>
              <a:t>0 </a:t>
            </a:r>
            <a:r>
              <a:rPr lang="zh-CN" altLang="en-US" dirty="0" smtClean="0"/>
              <a:t>到 </a:t>
            </a:r>
            <a:r>
              <a:rPr lang="en-US" altLang="zh-CN" dirty="0" smtClean="0"/>
              <a:t>n </a:t>
            </a:r>
            <a:r>
              <a:rPr lang="zh-CN" altLang="en-US" dirty="0" smtClean="0"/>
              <a:t>连续编号）。磁盘 </a:t>
            </a:r>
            <a:r>
              <a:rPr lang="en-US" altLang="zh-CN" dirty="0" smtClean="0"/>
              <a:t>I/O </a:t>
            </a:r>
            <a:r>
              <a:rPr lang="zh-CN" altLang="en-US" dirty="0" smtClean="0"/>
              <a:t>操作在页级执行。也就是说，</a:t>
            </a:r>
            <a:r>
              <a:rPr lang="en-US" altLang="zh-CN" dirty="0" smtClean="0"/>
              <a:t>SQL Server </a:t>
            </a:r>
            <a:r>
              <a:rPr lang="zh-CN" altLang="en-US" dirty="0" smtClean="0"/>
              <a:t>每次读取或写入数据的最少数据单位是数据页。</a:t>
            </a:r>
            <a:endParaRPr lang="en-US" altLang="zh-CN" dirty="0" smtClean="0"/>
          </a:p>
          <a:p>
            <a:r>
              <a:rPr lang="zh-CN" altLang="en-US" dirty="0" smtClean="0"/>
              <a:t>注意：日志文件不是用这种方式存储的，而是一系列日志记录。</a:t>
            </a:r>
            <a:endParaRPr lang="en-US" altLang="zh-CN" dirty="0" smtClean="0"/>
          </a:p>
          <a:p>
            <a:endParaRPr lang="en-US" altLang="zh-CN" dirty="0" smtClean="0"/>
          </a:p>
          <a:p>
            <a:r>
              <a:rPr lang="zh-CN" altLang="en-US" dirty="0" smtClean="0"/>
              <a:t>本文结论</a:t>
            </a:r>
            <a:endParaRPr lang="en-US" altLang="zh-CN" dirty="0" smtClean="0"/>
          </a:p>
          <a:p>
            <a:r>
              <a:rPr lang="en-US" altLang="zh-CN" dirty="0" smtClean="0"/>
              <a:t>Log</a:t>
            </a:r>
            <a:r>
              <a:rPr lang="zh-CN" altLang="en-US" dirty="0" smtClean="0"/>
              <a:t>文件格式特殊，不在我们考虑范围，下一节我们来看数据文件内部的结构。</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7B26494-C585-4406-A690-7B0DD431519F}" type="slidenum">
              <a:rPr lang="en-US"/>
              <a:pPr>
                <a:defRPr/>
              </a:pPr>
              <a:t>61</a:t>
            </a:fld>
            <a:endParaRPr lang="en-US"/>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smtClean="0">
              <a:latin typeface="Arial" charset="0"/>
            </a:endParaRPr>
          </a:p>
        </p:txBody>
      </p:sp>
      <p:sp>
        <p:nvSpPr>
          <p:cNvPr id="2969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ltLang="zh-CN" dirty="0" smtClean="0">
              <a:latin typeface="Arial" charset="0"/>
            </a:endParaRPr>
          </a:p>
        </p:txBody>
      </p:sp>
      <p:sp>
        <p:nvSpPr>
          <p:cNvPr id="2970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B0EAB66A-C52A-4AE6-8E92-2BB307A598AA}" type="datetime8">
              <a:rPr lang="en-US" altLang="zh-CN" smtClean="0">
                <a:latin typeface="Arial" charset="0"/>
              </a:rPr>
              <a:pPr defTabSz="912813" fontAlgn="base">
                <a:spcBef>
                  <a:spcPct val="0"/>
                </a:spcBef>
                <a:spcAft>
                  <a:spcPct val="0"/>
                </a:spcAft>
                <a:defRPr/>
              </a:pPr>
              <a:t>2/22/2008 9:43 PM</a:t>
            </a:fld>
            <a:endParaRPr lang="en-US" altLang="zh-CN" smtClean="0">
              <a:latin typeface="Arial" charset="0"/>
            </a:endParaRPr>
          </a:p>
        </p:txBody>
      </p:sp>
      <p:sp>
        <p:nvSpPr>
          <p:cNvPr id="29701"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altLang="zh-CN" dirty="0" smtClean="0">
                <a:latin typeface="Arial" charset="0"/>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altLang="zh-CN" dirty="0" smtClean="0">
                <a:latin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CN" dirty="0" smtClean="0">
                <a:latin typeface="Arial" charset="0"/>
              </a:rPr>
            </a:br>
            <a:r>
              <a:rPr lang="en-US" altLang="zh-CN" dirty="0" smtClean="0">
                <a:latin typeface="Arial" charset="0"/>
              </a:rPr>
              <a:t>MICROSOFT MAKES NO WARRANTIES, EXPRESS, IMPLIED OR STATUTORY, AS TO THE INFORMATION IN THIS PRESENTATION.</a:t>
            </a:r>
          </a:p>
          <a:p>
            <a:pPr defTabSz="912813" fontAlgn="base">
              <a:spcBef>
                <a:spcPct val="0"/>
              </a:spcBef>
              <a:spcAft>
                <a:spcPct val="0"/>
              </a:spcAft>
              <a:defRPr/>
            </a:pPr>
            <a:endParaRPr lang="en-US" altLang="zh-CN" dirty="0" smtClean="0">
              <a:solidFill>
                <a:schemeClr val="tx1"/>
              </a:solidFill>
              <a:latin typeface="Arial" charset="0"/>
            </a:endParaRPr>
          </a:p>
        </p:txBody>
      </p:sp>
      <p:sp>
        <p:nvSpPr>
          <p:cNvPr id="29702"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11B11C2C-A557-49D0-A27D-684BE05E8BF6}" type="slidenum">
              <a:rPr lang="en-US" altLang="zh-CN" smtClean="0">
                <a:latin typeface="Arial" charset="0"/>
              </a:rPr>
              <a:pPr defTabSz="912813" fontAlgn="base">
                <a:spcBef>
                  <a:spcPct val="0"/>
                </a:spcBef>
                <a:spcAft>
                  <a:spcPct val="0"/>
                </a:spcAft>
                <a:defRPr/>
              </a:pPr>
              <a:t>62</a:t>
            </a:fld>
            <a:endParaRPr lang="en-US" altLang="zh-CN"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FB73B570-16AC-44AA-A0F4-A7697035DAB5}" type="slidenum">
              <a:rPr lang="zh-CN" altLang="en-US"/>
              <a:pPr/>
              <a:t>67</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zh-CN" altLang="en-US"/>
              <a:t>一个索引可能可以作用在用</a:t>
            </a:r>
            <a:r>
              <a:rPr lang="en-US" altLang="zh-CN"/>
              <a:t>and</a:t>
            </a:r>
            <a:r>
              <a:rPr lang="zh-CN" altLang="en-US"/>
              <a:t>连接起来的所有条件上</a:t>
            </a:r>
            <a:r>
              <a:rPr lang="en-US" altLang="zh-CN"/>
              <a:t>(</a:t>
            </a:r>
            <a:r>
              <a:rPr lang="zh-CN" altLang="en-US"/>
              <a:t>这个索引包含了查询条件语句的各个字段</a:t>
            </a:r>
            <a:r>
              <a:rPr lang="en-US" altLang="zh-CN"/>
              <a:t>)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70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SQL Server 2005 </a:t>
            </a:r>
            <a:r>
              <a:rPr lang="zh-CN" altLang="en-US" dirty="0" smtClean="0"/>
              <a:t>数据文件中的页按顺序编号，文件的首页以 </a:t>
            </a:r>
            <a:r>
              <a:rPr lang="en-US" altLang="zh-CN" dirty="0" smtClean="0"/>
              <a:t>0 </a:t>
            </a:r>
            <a:r>
              <a:rPr lang="zh-CN" altLang="en-US" dirty="0" smtClean="0"/>
              <a:t>开始。数据库中的每个文件都有一个唯一的文件 </a:t>
            </a:r>
            <a:r>
              <a:rPr lang="en-US" altLang="zh-CN" dirty="0" smtClean="0"/>
              <a:t>ID </a:t>
            </a:r>
            <a:r>
              <a:rPr lang="zh-CN" altLang="en-US" dirty="0" smtClean="0"/>
              <a:t>号。若要唯一标识数据库中的页，需要同时使用文件 </a:t>
            </a:r>
            <a:r>
              <a:rPr lang="en-US" altLang="zh-CN" dirty="0" smtClean="0"/>
              <a:t>ID </a:t>
            </a:r>
            <a:r>
              <a:rPr lang="zh-CN" altLang="en-US" dirty="0" smtClean="0"/>
              <a:t>和页码。下例显示了包含 </a:t>
            </a:r>
            <a:r>
              <a:rPr lang="en-US" altLang="zh-CN" dirty="0" smtClean="0"/>
              <a:t>4-MB </a:t>
            </a:r>
            <a:r>
              <a:rPr lang="zh-CN" altLang="en-US" dirty="0" smtClean="0"/>
              <a:t>主数据文件和 </a:t>
            </a:r>
            <a:r>
              <a:rPr lang="en-US" altLang="zh-CN" dirty="0" smtClean="0"/>
              <a:t>1-MB </a:t>
            </a:r>
            <a:r>
              <a:rPr lang="zh-CN" altLang="en-US" dirty="0" smtClean="0"/>
              <a:t>次要数据文件的数据库中的页码。</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不是重要知识点，跳过不讲了。</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a:t>
            </a:r>
          </a:p>
          <a:p>
            <a:r>
              <a:rPr lang="zh-CN" altLang="en-US" dirty="0" smtClean="0"/>
              <a:t>日志文件不包含页，而是包含一系列日志记录。 </a:t>
            </a:r>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61894D-0D07-45A2-9B36-266D2A259C8C}"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with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bwMode="black">
          <a:xfrm>
            <a:off x="368300" y="1839913"/>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with Subhead and Content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bwMode="black">
          <a:xfrm>
            <a:off x="368300" y="1839913"/>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with Subhead NO Content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6" name="Text Placeholder 2"/>
          <p:cNvSpPr>
            <a:spLocks noGrp="1"/>
          </p:cNvSpPr>
          <p:nvPr userDrawn="1">
            <p:ph type="body" sz="quarter" idx="10" hasCustomPrompt="1"/>
          </p:nvPr>
        </p:nvSpPr>
        <p:spPr bwMode="black">
          <a:xfrm>
            <a:off x="368300" y="776170"/>
            <a:ext cx="8394700" cy="415498"/>
          </a:xfrm>
        </p:spPr>
        <p:txBody>
          <a:bodyPr vert="horz" wrap="square" lIns="0" tIns="0" rIns="91440" bIns="0" rtlCol="0">
            <a:spAutoFit/>
          </a:bodyPr>
          <a:lstStyle>
            <a:lvl1pPr marL="384939" indent="-384939" algn="l" defTabSz="914327" rtl="0" eaLnBrk="1" latinLnBrk="0" hangingPunct="1">
              <a:lnSpc>
                <a:spcPct val="90000"/>
              </a:lnSpc>
              <a:spcBef>
                <a:spcPct val="20000"/>
              </a:spcBef>
              <a:buFontTx/>
              <a:buNone/>
              <a:defRPr lang="en-US" sz="3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722312" y="2925354"/>
            <a:ext cx="7689851" cy="1384995"/>
          </a:xfrm>
          <a:noFill/>
          <a:ln w="9525">
            <a:noFill/>
            <a:miter lim="800000"/>
            <a:headEnd/>
            <a:tailEnd/>
          </a:ln>
          <a:effectLst/>
        </p:spPr>
        <p:txBody>
          <a:bodyPr anchor="b">
            <a:normAutofit/>
          </a:bodyPr>
          <a:lstStyle>
            <a:lvl1pPr marL="0" indent="0" algn="ctr">
              <a:buFont typeface="Arial" pitchFamily="34" charset="0"/>
              <a:buNone/>
              <a:defRPr lang="en-US" sz="10000" kern="1200" cap="all" dirty="0" smtClean="0">
                <a:solidFill>
                  <a:schemeClr val="bg1">
                    <a:alpha val="35000"/>
                  </a:schemeClr>
                </a:solidFill>
                <a:effectLst/>
                <a:latin typeface="Arial Black" pitchFamily="34" charset="0"/>
                <a:ea typeface="+mj-ea"/>
                <a:cs typeface="+mj-cs"/>
              </a:defRPr>
            </a:lvl1pPr>
          </a:lstStyle>
          <a:p>
            <a:pPr lvl="0"/>
            <a:r>
              <a:rPr lang="zh-CN" altLang="en-US" dirty="0" smtClean="0"/>
              <a:t>单击此处编辑母版文本样式</a:t>
            </a:r>
          </a:p>
        </p:txBody>
      </p:sp>
      <p:sp>
        <p:nvSpPr>
          <p:cNvPr id="2" name="Title 1"/>
          <p:cNvSpPr>
            <a:spLocks noGrp="1"/>
          </p:cNvSpPr>
          <p:nvPr>
            <p:ph type="ctrTitle"/>
          </p:nvPr>
        </p:nvSpPr>
        <p:spPr>
          <a:xfrm>
            <a:off x="368300" y="3692141"/>
            <a:ext cx="8394699" cy="1154497"/>
          </a:xfrm>
          <a:noFill/>
          <a:ln w="9525">
            <a:noFill/>
            <a:miter lim="800000"/>
            <a:headEnd/>
            <a:tailEnd/>
          </a:ln>
          <a:effectLst/>
        </p:spPr>
        <p:txBody>
          <a:bodyPr lIns="0" tIns="0" rIns="0" bIns="0"/>
          <a:lstStyle>
            <a:lvl1pPr algn="ctr">
              <a:lnSpc>
                <a:spcPct val="90000"/>
              </a:lnSpc>
              <a:defRPr lang="en-US" sz="4000" b="0" kern="1200" cap="none" spc="-125" dirty="0">
                <a:ln w="3175">
                  <a:noFill/>
                </a:ln>
                <a:solidFill>
                  <a:schemeClr val="tx1"/>
                </a:solidFill>
                <a:effectLst/>
                <a:latin typeface="+mj-lt"/>
                <a:ea typeface="+mj-ea"/>
                <a:cs typeface="+mj-cs"/>
              </a:defRPr>
            </a:lvl1pPr>
          </a:lstStyle>
          <a:p>
            <a:pPr lvl="0"/>
            <a:r>
              <a:rPr lang="zh-CN" altLang="en-US" dirty="0" smtClean="0"/>
              <a:t>单击此处编辑母版标题样式</a:t>
            </a:r>
            <a:endParaRPr lang="en-US" dirty="0"/>
          </a:p>
        </p:txBody>
      </p:sp>
      <p:sp>
        <p:nvSpPr>
          <p:cNvPr id="3" name="Subtitle 2"/>
          <p:cNvSpPr>
            <a:spLocks noGrp="1"/>
          </p:cNvSpPr>
          <p:nvPr>
            <p:ph type="subTitle" idx="1"/>
          </p:nvPr>
        </p:nvSpPr>
        <p:spPr bwMode="invGray">
          <a:xfrm>
            <a:off x="4570412" y="4879296"/>
            <a:ext cx="4192587" cy="332399"/>
          </a:xfrm>
        </p:spPr>
        <p:txBody>
          <a:bodyPr rtlCol="0">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zh-CN" altLang="en-US" dirty="0" smtClean="0"/>
              <a:t>单击此处编辑母版副标题样式</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79ED25-C68B-4DB6-A2CD-211F153A03F1}" type="datetimeFigureOut">
              <a:rPr lang="zh-CN" altLang="en-US" smtClean="0"/>
              <a:pPr/>
              <a:t>2008/2/22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C12C7A-816F-4711-8269-91390091FE6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9ED25-C68B-4DB6-A2CD-211F153A03F1}" type="datetimeFigureOut">
              <a:rPr lang="zh-CN" altLang="en-US" smtClean="0"/>
              <a:pPr/>
              <a:t>2008/2/22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12C7A-816F-4711-8269-91390091FE6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hyperlink" Target="http://msevents.microsoft.com/CUI/EventDetail.aspx?EventID=1032364059&amp;Culture=zh-CN" TargetMode="External"/><Relationship Id="rId2" Type="http://schemas.openxmlformats.org/officeDocument/2006/relationships/hyperlink" Target="http://www.sqlskills.com/"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chemeClr val="bg1"/>
                </a:solidFill>
              </a:rPr>
              <a:t>索引基础知识培训</a:t>
            </a:r>
            <a:endParaRPr lang="zh-CN" altLang="en-US" dirty="0">
              <a:solidFill>
                <a:schemeClr val="bg1"/>
              </a:solidFill>
            </a:endParaRPr>
          </a:p>
        </p:txBody>
      </p:sp>
      <p:sp>
        <p:nvSpPr>
          <p:cNvPr id="3" name="副标题 2"/>
          <p:cNvSpPr>
            <a:spLocks noGrp="1"/>
          </p:cNvSpPr>
          <p:nvPr>
            <p:ph type="subTitle" idx="1"/>
          </p:nvPr>
        </p:nvSpPr>
        <p:spPr/>
        <p:txBody>
          <a:bodyPr/>
          <a:lstStyle/>
          <a:p>
            <a:r>
              <a:rPr lang="zh-CN" altLang="en-US" dirty="0" smtClean="0"/>
              <a:t>                           郭红俊</a:t>
            </a:r>
            <a:endParaRPr lang="en-US" altLang="zh-CN" dirty="0" smtClean="0"/>
          </a:p>
          <a:p>
            <a:r>
              <a:rPr lang="zh-CN" altLang="en-US" dirty="0" smtClean="0"/>
              <a:t>                                             </a:t>
            </a:r>
            <a:r>
              <a:rPr lang="en-US" altLang="zh-CN" dirty="0" smtClean="0"/>
              <a:t>2008-02-23</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00298" y="3079750"/>
            <a:ext cx="5815027" cy="1277944"/>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900" b="0" i="0" u="none" strike="noStrike" kern="1200" cap="none" spc="0" normalizeH="0" baseline="0" noProof="0" dirty="0" err="1" smtClean="0">
                <a:ln>
                  <a:noFill/>
                </a:ln>
                <a:solidFill>
                  <a:schemeClr val="bg1"/>
                </a:solidFill>
                <a:effectLst/>
                <a:uLnTx/>
                <a:uFillTx/>
                <a:latin typeface="+mj-lt"/>
                <a:ea typeface="+mj-ea"/>
                <a:cs typeface="+mj-cs"/>
              </a:rPr>
              <a:t>nchar</a:t>
            </a:r>
            <a:r>
              <a:rPr kumimoji="0" lang="en-US" altLang="zh-CN" sz="3900" b="0" i="0" u="none" strike="noStrike" kern="1200" cap="none" spc="0" normalizeH="0" baseline="0" noProof="0" dirty="0" smtClean="0">
                <a:ln>
                  <a:noFill/>
                </a:ln>
                <a:solidFill>
                  <a:schemeClr val="bg1"/>
                </a:solidFill>
                <a:effectLst/>
                <a:uLnTx/>
                <a:uFillTx/>
                <a:latin typeface="+mj-lt"/>
                <a:ea typeface="+mj-ea"/>
                <a:cs typeface="+mj-cs"/>
              </a:rPr>
              <a:t>(2020) </a:t>
            </a:r>
            <a:r>
              <a:rPr lang="zh-CN" altLang="en-US" sz="3900" b="1" dirty="0" smtClean="0">
                <a:solidFill>
                  <a:schemeClr val="bg1"/>
                </a:solidFill>
                <a:latin typeface="+mj-lt"/>
                <a:ea typeface="+mj-ea"/>
                <a:cs typeface="+mj-cs"/>
              </a:rPr>
              <a:t>比 </a:t>
            </a:r>
            <a:r>
              <a:rPr lang="en-US" altLang="zh-CN" sz="3900" b="1" dirty="0" err="1" smtClean="0">
                <a:solidFill>
                  <a:schemeClr val="bg1"/>
                </a:solidFill>
                <a:latin typeface="+mj-lt"/>
                <a:ea typeface="+mj-ea"/>
                <a:cs typeface="+mj-cs"/>
              </a:rPr>
              <a:t>nchar</a:t>
            </a:r>
            <a:r>
              <a:rPr lang="en-US" altLang="zh-CN" sz="3900" b="1" dirty="0" smtClean="0">
                <a:solidFill>
                  <a:schemeClr val="bg1"/>
                </a:solidFill>
                <a:latin typeface="+mj-lt"/>
                <a:ea typeface="+mj-ea"/>
                <a:cs typeface="+mj-cs"/>
              </a:rPr>
              <a:t>(2019)</a:t>
            </a:r>
            <a:r>
              <a:rPr lang="zh-CN" altLang="en-US" sz="3900" b="1" dirty="0" smtClean="0">
                <a:solidFill>
                  <a:schemeClr val="bg1"/>
                </a:solidFill>
                <a:latin typeface="+mj-lt"/>
                <a:ea typeface="+mj-ea"/>
                <a:cs typeface="+mj-cs"/>
              </a:rPr>
              <a:t>多花费一倍空间</a:t>
            </a:r>
            <a:endParaRPr kumimoji="0" lang="zh-TW" altLang="en-US" sz="39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4" descr="TechEd06_demo"/>
          <p:cNvPicPr>
            <a:picLocks noChangeAspect="1" noChangeArrowheads="1"/>
          </p:cNvPicPr>
          <p:nvPr/>
        </p:nvPicPr>
        <p:blipFill>
          <a:blip r:embed="rId3"/>
          <a:srcRect t="25694" r="50278" b="50139"/>
          <a:stretch>
            <a:fillRect/>
          </a:stretch>
        </p:blipFill>
        <p:spPr bwMode="invGray">
          <a:xfrm>
            <a:off x="0" y="1747838"/>
            <a:ext cx="4546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ea typeface="宋体" charset="-122"/>
              </a:rPr>
              <a:t>原因分析： </a:t>
            </a:r>
            <a:r>
              <a:rPr lang="en-US" altLang="zh-CN" dirty="0" smtClean="0">
                <a:solidFill>
                  <a:schemeClr val="bg1"/>
                </a:solidFill>
                <a:ea typeface="宋体" charset="-122"/>
              </a:rPr>
              <a:t>Rows on a Page</a:t>
            </a:r>
            <a:endParaRPr lang="zh-CN" altLang="en-US" dirty="0">
              <a:solidFill>
                <a:schemeClr val="bg1"/>
              </a:solidFill>
            </a:endParaRPr>
          </a:p>
        </p:txBody>
      </p:sp>
      <p:grpSp>
        <p:nvGrpSpPr>
          <p:cNvPr id="26" name="Group 5"/>
          <p:cNvGrpSpPr>
            <a:grpSpLocks/>
          </p:cNvGrpSpPr>
          <p:nvPr/>
        </p:nvGrpSpPr>
        <p:grpSpPr bwMode="auto">
          <a:xfrm>
            <a:off x="1500166" y="1500174"/>
            <a:ext cx="3810000" cy="5029200"/>
            <a:chOff x="1344" y="720"/>
            <a:chExt cx="2400" cy="3168"/>
          </a:xfrm>
        </p:grpSpPr>
        <p:sp>
          <p:nvSpPr>
            <p:cNvPr id="27" name="Rectangle 6"/>
            <p:cNvSpPr>
              <a:spLocks noChangeArrowheads="1"/>
            </p:cNvSpPr>
            <p:nvPr/>
          </p:nvSpPr>
          <p:spPr bwMode="auto">
            <a:xfrm>
              <a:off x="1344" y="720"/>
              <a:ext cx="2400" cy="720"/>
            </a:xfrm>
            <a:prstGeom prst="rect">
              <a:avLst/>
            </a:prstGeom>
            <a:gradFill rotWithShape="0">
              <a:gsLst>
                <a:gs pos="0">
                  <a:srgbClr val="CCFFFF"/>
                </a:gs>
                <a:gs pos="100000">
                  <a:srgbClr val="FFFFCC"/>
                </a:gs>
              </a:gsLst>
              <a:lin ang="2700000" scaled="1"/>
            </a:gradFill>
            <a:ln w="9525">
              <a:solidFill>
                <a:srgbClr val="333399"/>
              </a:solidFill>
              <a:miter lim="800000"/>
              <a:headEnd/>
              <a:tailEnd/>
            </a:ln>
            <a:effectLst>
              <a:outerShdw dist="71842" dir="2700000" algn="ctr" rotWithShape="0">
                <a:srgbClr val="CCECFF"/>
              </a:outerShdw>
            </a:effectLst>
          </p:spPr>
          <p:txBody>
            <a:bodyPr wrap="none" anchor="ctr"/>
            <a:lstStyle/>
            <a:p>
              <a:pPr algn="ctr"/>
              <a:r>
                <a:rPr lang="en-US" altLang="zh-CN" sz="2000" dirty="0">
                  <a:latin typeface="Arial" charset="0"/>
                  <a:ea typeface="宋体" charset="-122"/>
                </a:rPr>
                <a:t>Page Header</a:t>
              </a:r>
            </a:p>
          </p:txBody>
        </p:sp>
        <p:sp>
          <p:nvSpPr>
            <p:cNvPr id="28" name="Rectangle 7"/>
            <p:cNvSpPr>
              <a:spLocks noChangeArrowheads="1"/>
            </p:cNvSpPr>
            <p:nvPr/>
          </p:nvSpPr>
          <p:spPr bwMode="auto">
            <a:xfrm>
              <a:off x="1344" y="1440"/>
              <a:ext cx="2400" cy="2448"/>
            </a:xfrm>
            <a:prstGeom prst="rect">
              <a:avLst/>
            </a:prstGeom>
            <a:gradFill rotWithShape="0">
              <a:gsLst>
                <a:gs pos="0">
                  <a:srgbClr val="CCFFFF"/>
                </a:gs>
                <a:gs pos="100000">
                  <a:srgbClr val="FFFFCC"/>
                </a:gs>
              </a:gsLst>
              <a:lin ang="2700000" scaled="1"/>
            </a:gradFill>
            <a:ln w="9525">
              <a:solidFill>
                <a:srgbClr val="333399"/>
              </a:solidFill>
              <a:miter lim="800000"/>
              <a:headEnd/>
              <a:tailEnd/>
            </a:ln>
            <a:effectLst>
              <a:outerShdw dist="71842" dir="2700000" algn="ctr" rotWithShape="0">
                <a:srgbClr val="CCECFF"/>
              </a:outerShdw>
            </a:effectLst>
          </p:spPr>
          <p:txBody>
            <a:bodyPr wrap="none" anchor="ctr"/>
            <a:lstStyle/>
            <a:p>
              <a:pPr algn="ctr"/>
              <a:endParaRPr lang="en-GB" sz="2000">
                <a:latin typeface="Arial" charset="0"/>
              </a:endParaRPr>
            </a:p>
          </p:txBody>
        </p:sp>
        <p:sp>
          <p:nvSpPr>
            <p:cNvPr id="29" name="Rectangle 8"/>
            <p:cNvSpPr>
              <a:spLocks noChangeArrowheads="1"/>
            </p:cNvSpPr>
            <p:nvPr/>
          </p:nvSpPr>
          <p:spPr bwMode="auto">
            <a:xfrm>
              <a:off x="1776" y="1661"/>
              <a:ext cx="912" cy="211"/>
            </a:xfrm>
            <a:prstGeom prst="rect">
              <a:avLst/>
            </a:prstGeom>
            <a:gradFill rotWithShape="0">
              <a:gsLst>
                <a:gs pos="0">
                  <a:srgbClr val="003366">
                    <a:gamma/>
                    <a:tint val="47451"/>
                    <a:invGamma/>
                  </a:srgbClr>
                </a:gs>
                <a:gs pos="100000">
                  <a:srgbClr val="003366"/>
                </a:gs>
              </a:gsLst>
              <a:lin ang="18900000" scaled="1"/>
            </a:gradFill>
            <a:ln w="6350">
              <a:solidFill>
                <a:srgbClr val="003366"/>
              </a:solidFill>
              <a:miter lim="800000"/>
              <a:headEnd/>
              <a:tailEnd/>
            </a:ln>
            <a:effectLst>
              <a:outerShdw dist="63500" dir="5400000" algn="ctr" rotWithShape="0">
                <a:srgbClr val="C0C0C0"/>
              </a:outerShdw>
            </a:effectLst>
          </p:spPr>
          <p:txBody>
            <a:bodyPr tIns="27432" bIns="27432" anchor="ctr">
              <a:spAutoFit/>
            </a:bodyPr>
            <a:lstStyle/>
            <a:p>
              <a:pPr algn="ctr"/>
              <a:r>
                <a:rPr lang="en-US" altLang="zh-CN" sz="1800">
                  <a:solidFill>
                    <a:schemeClr val="tx2"/>
                  </a:solidFill>
                  <a:latin typeface="Arial" charset="0"/>
                  <a:ea typeface="宋体" charset="-122"/>
                </a:rPr>
                <a:t>Row A</a:t>
              </a:r>
            </a:p>
          </p:txBody>
        </p:sp>
        <p:sp>
          <p:nvSpPr>
            <p:cNvPr id="30" name="Rectangle 9"/>
            <p:cNvSpPr>
              <a:spLocks noChangeArrowheads="1"/>
            </p:cNvSpPr>
            <p:nvPr/>
          </p:nvSpPr>
          <p:spPr bwMode="auto">
            <a:xfrm>
              <a:off x="2016" y="2189"/>
              <a:ext cx="1248" cy="211"/>
            </a:xfrm>
            <a:prstGeom prst="rect">
              <a:avLst/>
            </a:prstGeom>
            <a:gradFill rotWithShape="0">
              <a:gsLst>
                <a:gs pos="0">
                  <a:srgbClr val="003366">
                    <a:gamma/>
                    <a:tint val="47451"/>
                    <a:invGamma/>
                  </a:srgbClr>
                </a:gs>
                <a:gs pos="100000">
                  <a:srgbClr val="003366"/>
                </a:gs>
              </a:gsLst>
              <a:lin ang="18900000" scaled="1"/>
            </a:gradFill>
            <a:ln w="6350">
              <a:solidFill>
                <a:srgbClr val="003366"/>
              </a:solidFill>
              <a:miter lim="800000"/>
              <a:headEnd/>
              <a:tailEnd/>
            </a:ln>
            <a:effectLst>
              <a:outerShdw dist="63500" dir="5400000" algn="ctr" rotWithShape="0">
                <a:srgbClr val="C0C0C0"/>
              </a:outerShdw>
            </a:effectLst>
          </p:spPr>
          <p:txBody>
            <a:bodyPr tIns="27432" bIns="27432" anchor="ctr">
              <a:spAutoFit/>
            </a:bodyPr>
            <a:lstStyle/>
            <a:p>
              <a:pPr algn="ctr"/>
              <a:r>
                <a:rPr lang="en-US" altLang="zh-CN" sz="1800">
                  <a:solidFill>
                    <a:schemeClr val="tx2"/>
                  </a:solidFill>
                  <a:latin typeface="Arial" charset="0"/>
                  <a:ea typeface="宋体" charset="-122"/>
                </a:rPr>
                <a:t>Row C</a:t>
              </a:r>
            </a:p>
          </p:txBody>
        </p:sp>
        <p:sp>
          <p:nvSpPr>
            <p:cNvPr id="31" name="Freeform 10"/>
            <p:cNvSpPr>
              <a:spLocks/>
            </p:cNvSpPr>
            <p:nvPr/>
          </p:nvSpPr>
          <p:spPr bwMode="auto">
            <a:xfrm>
              <a:off x="2640" y="1680"/>
              <a:ext cx="912" cy="2160"/>
            </a:xfrm>
            <a:custGeom>
              <a:avLst/>
              <a:gdLst/>
              <a:ahLst/>
              <a:cxnLst>
                <a:cxn ang="0">
                  <a:pos x="0" y="96"/>
                </a:cxn>
                <a:cxn ang="0">
                  <a:pos x="144" y="0"/>
                </a:cxn>
                <a:cxn ang="0">
                  <a:pos x="144" y="48"/>
                </a:cxn>
                <a:cxn ang="0">
                  <a:pos x="912" y="48"/>
                </a:cxn>
                <a:cxn ang="0">
                  <a:pos x="912" y="2208"/>
                </a:cxn>
                <a:cxn ang="0">
                  <a:pos x="816" y="2208"/>
                </a:cxn>
                <a:cxn ang="0">
                  <a:pos x="816" y="144"/>
                </a:cxn>
                <a:cxn ang="0">
                  <a:pos x="144" y="144"/>
                </a:cxn>
                <a:cxn ang="0">
                  <a:pos x="144" y="192"/>
                </a:cxn>
                <a:cxn ang="0">
                  <a:pos x="0" y="96"/>
                </a:cxn>
              </a:cxnLst>
              <a:rect l="0" t="0" r="r" b="b"/>
              <a:pathLst>
                <a:path w="912" h="2208">
                  <a:moveTo>
                    <a:pt x="0" y="96"/>
                  </a:moveTo>
                  <a:lnTo>
                    <a:pt x="144" y="0"/>
                  </a:lnTo>
                  <a:lnTo>
                    <a:pt x="144" y="48"/>
                  </a:lnTo>
                  <a:lnTo>
                    <a:pt x="912" y="48"/>
                  </a:lnTo>
                  <a:lnTo>
                    <a:pt x="912" y="2208"/>
                  </a:lnTo>
                  <a:lnTo>
                    <a:pt x="816" y="2208"/>
                  </a:lnTo>
                  <a:lnTo>
                    <a:pt x="816" y="144"/>
                  </a:lnTo>
                  <a:lnTo>
                    <a:pt x="144" y="144"/>
                  </a:lnTo>
                  <a:lnTo>
                    <a:pt x="144" y="192"/>
                  </a:lnTo>
                  <a:lnTo>
                    <a:pt x="0" y="96"/>
                  </a:lnTo>
                  <a:close/>
                </a:path>
              </a:pathLst>
            </a:custGeom>
            <a:gradFill rotWithShape="0">
              <a:gsLst>
                <a:gs pos="0">
                  <a:schemeClr val="tx2"/>
                </a:gs>
                <a:gs pos="100000">
                  <a:schemeClr val="tx2">
                    <a:gamma/>
                    <a:shade val="31765"/>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32" name="Freeform 11"/>
            <p:cNvSpPr>
              <a:spLocks/>
            </p:cNvSpPr>
            <p:nvPr/>
          </p:nvSpPr>
          <p:spPr bwMode="auto">
            <a:xfrm>
              <a:off x="2448" y="2352"/>
              <a:ext cx="192" cy="1488"/>
            </a:xfrm>
            <a:custGeom>
              <a:avLst/>
              <a:gdLst/>
              <a:ahLst/>
              <a:cxnLst>
                <a:cxn ang="0">
                  <a:pos x="48" y="144"/>
                </a:cxn>
                <a:cxn ang="0">
                  <a:pos x="0" y="144"/>
                </a:cxn>
                <a:cxn ang="0">
                  <a:pos x="96" y="0"/>
                </a:cxn>
                <a:cxn ang="0">
                  <a:pos x="192" y="144"/>
                </a:cxn>
                <a:cxn ang="0">
                  <a:pos x="144" y="144"/>
                </a:cxn>
                <a:cxn ang="0">
                  <a:pos x="144" y="1536"/>
                </a:cxn>
                <a:cxn ang="0">
                  <a:pos x="48" y="1536"/>
                </a:cxn>
                <a:cxn ang="0">
                  <a:pos x="48" y="144"/>
                </a:cxn>
              </a:cxnLst>
              <a:rect l="0" t="0" r="r" b="b"/>
              <a:pathLst>
                <a:path w="192" h="1536">
                  <a:moveTo>
                    <a:pt x="48" y="144"/>
                  </a:moveTo>
                  <a:lnTo>
                    <a:pt x="0" y="144"/>
                  </a:lnTo>
                  <a:lnTo>
                    <a:pt x="96" y="0"/>
                  </a:lnTo>
                  <a:lnTo>
                    <a:pt x="192" y="144"/>
                  </a:lnTo>
                  <a:lnTo>
                    <a:pt x="144" y="144"/>
                  </a:lnTo>
                  <a:lnTo>
                    <a:pt x="144" y="1536"/>
                  </a:lnTo>
                  <a:lnTo>
                    <a:pt x="48" y="1536"/>
                  </a:lnTo>
                  <a:lnTo>
                    <a:pt x="48" y="144"/>
                  </a:lnTo>
                  <a:close/>
                </a:path>
              </a:pathLst>
            </a:custGeom>
            <a:gradFill rotWithShape="0">
              <a:gsLst>
                <a:gs pos="0">
                  <a:schemeClr val="tx2"/>
                </a:gs>
                <a:gs pos="100000">
                  <a:schemeClr val="tx2">
                    <a:gamma/>
                    <a:shade val="31765"/>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33" name="Rectangle 12"/>
            <p:cNvSpPr>
              <a:spLocks noChangeArrowheads="1"/>
            </p:cNvSpPr>
            <p:nvPr/>
          </p:nvSpPr>
          <p:spPr bwMode="auto">
            <a:xfrm>
              <a:off x="1632" y="2765"/>
              <a:ext cx="672" cy="211"/>
            </a:xfrm>
            <a:prstGeom prst="rect">
              <a:avLst/>
            </a:prstGeom>
            <a:gradFill rotWithShape="0">
              <a:gsLst>
                <a:gs pos="0">
                  <a:srgbClr val="003366">
                    <a:gamma/>
                    <a:tint val="47451"/>
                    <a:invGamma/>
                  </a:srgbClr>
                </a:gs>
                <a:gs pos="100000">
                  <a:srgbClr val="003366"/>
                </a:gs>
              </a:gsLst>
              <a:lin ang="18900000" scaled="1"/>
            </a:gradFill>
            <a:ln w="6350">
              <a:solidFill>
                <a:srgbClr val="003366"/>
              </a:solidFill>
              <a:miter lim="800000"/>
              <a:headEnd/>
              <a:tailEnd/>
            </a:ln>
            <a:effectLst>
              <a:outerShdw dist="63500" dir="5400000" algn="ctr" rotWithShape="0">
                <a:srgbClr val="C0C0C0"/>
              </a:outerShdw>
            </a:effectLst>
          </p:spPr>
          <p:txBody>
            <a:bodyPr tIns="27432" bIns="27432" anchor="ctr">
              <a:spAutoFit/>
            </a:bodyPr>
            <a:lstStyle/>
            <a:p>
              <a:pPr algn="ctr"/>
              <a:r>
                <a:rPr lang="en-US" altLang="zh-CN" sz="1800">
                  <a:solidFill>
                    <a:schemeClr val="tx2"/>
                  </a:solidFill>
                  <a:latin typeface="Arial" charset="0"/>
                  <a:ea typeface="宋体" charset="-122"/>
                </a:rPr>
                <a:t>Row B</a:t>
              </a:r>
            </a:p>
          </p:txBody>
        </p:sp>
        <p:sp>
          <p:nvSpPr>
            <p:cNvPr id="34" name="Freeform 13"/>
            <p:cNvSpPr>
              <a:spLocks/>
            </p:cNvSpPr>
            <p:nvPr/>
          </p:nvSpPr>
          <p:spPr bwMode="auto">
            <a:xfrm>
              <a:off x="2256" y="2784"/>
              <a:ext cx="816" cy="1056"/>
            </a:xfrm>
            <a:custGeom>
              <a:avLst/>
              <a:gdLst/>
              <a:ahLst/>
              <a:cxnLst>
                <a:cxn ang="0">
                  <a:pos x="0" y="96"/>
                </a:cxn>
                <a:cxn ang="0">
                  <a:pos x="144" y="0"/>
                </a:cxn>
                <a:cxn ang="0">
                  <a:pos x="144" y="48"/>
                </a:cxn>
                <a:cxn ang="0">
                  <a:pos x="816" y="48"/>
                </a:cxn>
                <a:cxn ang="0">
                  <a:pos x="816" y="1104"/>
                </a:cxn>
                <a:cxn ang="0">
                  <a:pos x="720" y="1104"/>
                </a:cxn>
                <a:cxn ang="0">
                  <a:pos x="720" y="144"/>
                </a:cxn>
                <a:cxn ang="0">
                  <a:pos x="144" y="144"/>
                </a:cxn>
                <a:cxn ang="0">
                  <a:pos x="144" y="192"/>
                </a:cxn>
                <a:cxn ang="0">
                  <a:pos x="0" y="96"/>
                </a:cxn>
              </a:cxnLst>
              <a:rect l="0" t="0" r="r" b="b"/>
              <a:pathLst>
                <a:path w="816" h="1104">
                  <a:moveTo>
                    <a:pt x="0" y="96"/>
                  </a:moveTo>
                  <a:lnTo>
                    <a:pt x="144" y="0"/>
                  </a:lnTo>
                  <a:lnTo>
                    <a:pt x="144" y="48"/>
                  </a:lnTo>
                  <a:lnTo>
                    <a:pt x="816" y="48"/>
                  </a:lnTo>
                  <a:lnTo>
                    <a:pt x="816" y="1104"/>
                  </a:lnTo>
                  <a:lnTo>
                    <a:pt x="720" y="1104"/>
                  </a:lnTo>
                  <a:lnTo>
                    <a:pt x="720" y="144"/>
                  </a:lnTo>
                  <a:lnTo>
                    <a:pt x="144" y="144"/>
                  </a:lnTo>
                  <a:lnTo>
                    <a:pt x="144" y="192"/>
                  </a:lnTo>
                  <a:lnTo>
                    <a:pt x="0" y="96"/>
                  </a:lnTo>
                  <a:close/>
                </a:path>
              </a:pathLst>
            </a:custGeom>
            <a:gradFill rotWithShape="0">
              <a:gsLst>
                <a:gs pos="0">
                  <a:schemeClr val="tx2"/>
                </a:gs>
                <a:gs pos="100000">
                  <a:schemeClr val="tx2">
                    <a:gamma/>
                    <a:shade val="31765"/>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35" name="Rectangle 14"/>
            <p:cNvSpPr>
              <a:spLocks noChangeArrowheads="1"/>
            </p:cNvSpPr>
            <p:nvPr/>
          </p:nvSpPr>
          <p:spPr bwMode="auto">
            <a:xfrm>
              <a:off x="3264" y="3677"/>
              <a:ext cx="480" cy="211"/>
            </a:xfrm>
            <a:prstGeom prst="rect">
              <a:avLst/>
            </a:prstGeom>
            <a:gradFill rotWithShape="1">
              <a:gsLst>
                <a:gs pos="0">
                  <a:schemeClr val="tx2"/>
                </a:gs>
                <a:gs pos="100000">
                  <a:schemeClr val="tx2">
                    <a:gamma/>
                    <a:shade val="46275"/>
                    <a:invGamma/>
                  </a:schemeClr>
                </a:gs>
              </a:gsLst>
              <a:path path="shape">
                <a:fillToRect l="50000" t="50000" r="50000" b="50000"/>
              </a:path>
            </a:gradFill>
            <a:ln w="6350">
              <a:solidFill>
                <a:schemeClr val="tx2"/>
              </a:solidFill>
              <a:miter lim="800000"/>
              <a:headEnd/>
              <a:tailEnd/>
            </a:ln>
            <a:effectLst/>
          </p:spPr>
          <p:txBody>
            <a:bodyPr tIns="27432" bIns="27432" anchor="ctr">
              <a:spAutoFit/>
            </a:bodyPr>
            <a:lstStyle/>
            <a:p>
              <a:pPr algn="ctr"/>
              <a:r>
                <a:rPr lang="en-US" altLang="zh-CN" sz="1800" dirty="0">
                  <a:solidFill>
                    <a:schemeClr val="bg1"/>
                  </a:solidFill>
                  <a:latin typeface="Arial" charset="0"/>
                  <a:ea typeface="宋体" charset="-122"/>
                </a:rPr>
                <a:t>A</a:t>
              </a:r>
            </a:p>
          </p:txBody>
        </p:sp>
        <p:sp>
          <p:nvSpPr>
            <p:cNvPr id="36" name="Rectangle 15"/>
            <p:cNvSpPr>
              <a:spLocks noChangeArrowheads="1"/>
            </p:cNvSpPr>
            <p:nvPr/>
          </p:nvSpPr>
          <p:spPr bwMode="auto">
            <a:xfrm>
              <a:off x="2784" y="3677"/>
              <a:ext cx="480" cy="211"/>
            </a:xfrm>
            <a:prstGeom prst="rect">
              <a:avLst/>
            </a:prstGeom>
            <a:gradFill rotWithShape="1">
              <a:gsLst>
                <a:gs pos="0">
                  <a:schemeClr val="tx2"/>
                </a:gs>
                <a:gs pos="100000">
                  <a:schemeClr val="tx2">
                    <a:gamma/>
                    <a:shade val="46275"/>
                    <a:invGamma/>
                  </a:schemeClr>
                </a:gs>
              </a:gsLst>
              <a:path path="shape">
                <a:fillToRect l="50000" t="50000" r="50000" b="50000"/>
              </a:path>
            </a:gradFill>
            <a:ln w="6350">
              <a:solidFill>
                <a:schemeClr val="tx2"/>
              </a:solidFill>
              <a:miter lim="800000"/>
              <a:headEnd/>
              <a:tailEnd/>
            </a:ln>
            <a:effectLst/>
          </p:spPr>
          <p:txBody>
            <a:bodyPr tIns="27432" bIns="27432" anchor="ctr">
              <a:spAutoFit/>
            </a:bodyPr>
            <a:lstStyle/>
            <a:p>
              <a:pPr algn="ctr"/>
              <a:r>
                <a:rPr lang="en-US" altLang="zh-CN" sz="1800" dirty="0">
                  <a:solidFill>
                    <a:schemeClr val="bg1"/>
                  </a:solidFill>
                  <a:latin typeface="Arial" charset="0"/>
                  <a:ea typeface="宋体" charset="-122"/>
                </a:rPr>
                <a:t>B</a:t>
              </a:r>
            </a:p>
          </p:txBody>
        </p:sp>
        <p:sp>
          <p:nvSpPr>
            <p:cNvPr id="37" name="Rectangle 16"/>
            <p:cNvSpPr>
              <a:spLocks noChangeArrowheads="1"/>
            </p:cNvSpPr>
            <p:nvPr/>
          </p:nvSpPr>
          <p:spPr bwMode="auto">
            <a:xfrm>
              <a:off x="2304" y="3677"/>
              <a:ext cx="480" cy="211"/>
            </a:xfrm>
            <a:prstGeom prst="rect">
              <a:avLst/>
            </a:prstGeom>
            <a:gradFill rotWithShape="1">
              <a:gsLst>
                <a:gs pos="0">
                  <a:schemeClr val="tx2"/>
                </a:gs>
                <a:gs pos="100000">
                  <a:schemeClr val="tx2">
                    <a:gamma/>
                    <a:shade val="46275"/>
                    <a:invGamma/>
                  </a:schemeClr>
                </a:gs>
              </a:gsLst>
              <a:path path="shape">
                <a:fillToRect l="50000" t="50000" r="50000" b="50000"/>
              </a:path>
            </a:gradFill>
            <a:ln w="6350">
              <a:solidFill>
                <a:schemeClr val="tx2"/>
              </a:solidFill>
              <a:miter lim="800000"/>
              <a:headEnd/>
              <a:tailEnd/>
            </a:ln>
            <a:effectLst/>
          </p:spPr>
          <p:txBody>
            <a:bodyPr tIns="27432" bIns="27432" anchor="ctr">
              <a:spAutoFit/>
            </a:bodyPr>
            <a:lstStyle/>
            <a:p>
              <a:pPr algn="ctr"/>
              <a:r>
                <a:rPr lang="en-US" altLang="zh-CN" sz="1800" dirty="0">
                  <a:solidFill>
                    <a:schemeClr val="bg1"/>
                  </a:solidFill>
                  <a:latin typeface="Arial" charset="0"/>
                  <a:ea typeface="宋体" charset="-122"/>
                </a:rPr>
                <a:t>C</a:t>
              </a:r>
            </a:p>
          </p:txBody>
        </p:sp>
      </p:grpSp>
      <p:sp>
        <p:nvSpPr>
          <p:cNvPr id="38" name="Freeform 17"/>
          <p:cNvSpPr>
            <a:spLocks/>
          </p:cNvSpPr>
          <p:nvPr/>
        </p:nvSpPr>
        <p:spPr bwMode="auto">
          <a:xfrm>
            <a:off x="1214414" y="1500174"/>
            <a:ext cx="304800" cy="1123950"/>
          </a:xfrm>
          <a:custGeom>
            <a:avLst/>
            <a:gdLst/>
            <a:ahLst/>
            <a:cxnLst>
              <a:cxn ang="0">
                <a:pos x="192" y="0"/>
              </a:cxn>
              <a:cxn ang="0">
                <a:pos x="0" y="0"/>
              </a:cxn>
              <a:cxn ang="0">
                <a:pos x="0" y="720"/>
              </a:cxn>
              <a:cxn ang="0">
                <a:pos x="192" y="720"/>
              </a:cxn>
              <a:cxn ang="0">
                <a:pos x="192" y="672"/>
              </a:cxn>
              <a:cxn ang="0">
                <a:pos x="48" y="672"/>
              </a:cxn>
              <a:cxn ang="0">
                <a:pos x="48" y="48"/>
              </a:cxn>
              <a:cxn ang="0">
                <a:pos x="192" y="48"/>
              </a:cxn>
              <a:cxn ang="0">
                <a:pos x="192" y="0"/>
              </a:cxn>
            </a:cxnLst>
            <a:rect l="0" t="0" r="r" b="b"/>
            <a:pathLst>
              <a:path w="192" h="720">
                <a:moveTo>
                  <a:pt x="192" y="0"/>
                </a:moveTo>
                <a:lnTo>
                  <a:pt x="0" y="0"/>
                </a:lnTo>
                <a:lnTo>
                  <a:pt x="0" y="720"/>
                </a:lnTo>
                <a:lnTo>
                  <a:pt x="192" y="720"/>
                </a:lnTo>
                <a:lnTo>
                  <a:pt x="192" y="672"/>
                </a:lnTo>
                <a:lnTo>
                  <a:pt x="48" y="672"/>
                </a:lnTo>
                <a:lnTo>
                  <a:pt x="48" y="48"/>
                </a:lnTo>
                <a:lnTo>
                  <a:pt x="192" y="48"/>
                </a:lnTo>
                <a:lnTo>
                  <a:pt x="192" y="0"/>
                </a:lnTo>
                <a:close/>
              </a:path>
            </a:pathLst>
          </a:custGeom>
          <a:gradFill rotWithShape="0">
            <a:gsLst>
              <a:gs pos="0">
                <a:schemeClr val="tx2"/>
              </a:gs>
              <a:gs pos="100000">
                <a:schemeClr val="tx2">
                  <a:gamma/>
                  <a:shade val="31765"/>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39" name="Freeform 18"/>
          <p:cNvSpPr>
            <a:spLocks/>
          </p:cNvSpPr>
          <p:nvPr/>
        </p:nvSpPr>
        <p:spPr bwMode="auto">
          <a:xfrm>
            <a:off x="1195366" y="2662224"/>
            <a:ext cx="304800" cy="3943350"/>
          </a:xfrm>
          <a:custGeom>
            <a:avLst/>
            <a:gdLst/>
            <a:ahLst/>
            <a:cxnLst>
              <a:cxn ang="0">
                <a:pos x="192" y="0"/>
              </a:cxn>
              <a:cxn ang="0">
                <a:pos x="0" y="0"/>
              </a:cxn>
              <a:cxn ang="0">
                <a:pos x="0" y="2448"/>
              </a:cxn>
              <a:cxn ang="0">
                <a:pos x="192" y="2448"/>
              </a:cxn>
              <a:cxn ang="0">
                <a:pos x="192" y="2400"/>
              </a:cxn>
              <a:cxn ang="0">
                <a:pos x="48" y="2400"/>
              </a:cxn>
              <a:cxn ang="0">
                <a:pos x="48" y="48"/>
              </a:cxn>
              <a:cxn ang="0">
                <a:pos x="192" y="48"/>
              </a:cxn>
              <a:cxn ang="0">
                <a:pos x="192" y="0"/>
              </a:cxn>
            </a:cxnLst>
            <a:rect l="0" t="0" r="r" b="b"/>
            <a:pathLst>
              <a:path w="192" h="2448">
                <a:moveTo>
                  <a:pt x="192" y="0"/>
                </a:moveTo>
                <a:lnTo>
                  <a:pt x="0" y="0"/>
                </a:lnTo>
                <a:lnTo>
                  <a:pt x="0" y="2448"/>
                </a:lnTo>
                <a:lnTo>
                  <a:pt x="192" y="2448"/>
                </a:lnTo>
                <a:lnTo>
                  <a:pt x="192" y="2400"/>
                </a:lnTo>
                <a:lnTo>
                  <a:pt x="48" y="2400"/>
                </a:lnTo>
                <a:lnTo>
                  <a:pt x="48" y="48"/>
                </a:lnTo>
                <a:lnTo>
                  <a:pt x="192" y="48"/>
                </a:lnTo>
                <a:lnTo>
                  <a:pt x="192" y="0"/>
                </a:lnTo>
                <a:close/>
              </a:path>
            </a:pathLst>
          </a:custGeom>
          <a:gradFill rotWithShape="0">
            <a:gsLst>
              <a:gs pos="0">
                <a:schemeClr val="tx2"/>
              </a:gs>
              <a:gs pos="100000">
                <a:schemeClr val="tx2">
                  <a:gamma/>
                  <a:shade val="31765"/>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40" name="Freeform 19"/>
          <p:cNvSpPr>
            <a:spLocks/>
          </p:cNvSpPr>
          <p:nvPr/>
        </p:nvSpPr>
        <p:spPr bwMode="auto">
          <a:xfrm>
            <a:off x="5310166" y="2662224"/>
            <a:ext cx="304800" cy="3479800"/>
          </a:xfrm>
          <a:custGeom>
            <a:avLst/>
            <a:gdLst/>
            <a:ahLst/>
            <a:cxnLst>
              <a:cxn ang="0">
                <a:pos x="0" y="2256"/>
              </a:cxn>
              <a:cxn ang="0">
                <a:pos x="192" y="2256"/>
              </a:cxn>
              <a:cxn ang="0">
                <a:pos x="192" y="0"/>
              </a:cxn>
              <a:cxn ang="0">
                <a:pos x="0" y="0"/>
              </a:cxn>
              <a:cxn ang="0">
                <a:pos x="0" y="48"/>
              </a:cxn>
              <a:cxn ang="0">
                <a:pos x="144" y="48"/>
              </a:cxn>
              <a:cxn ang="0">
                <a:pos x="144" y="2208"/>
              </a:cxn>
              <a:cxn ang="0">
                <a:pos x="0" y="2208"/>
              </a:cxn>
              <a:cxn ang="0">
                <a:pos x="0" y="2256"/>
              </a:cxn>
            </a:cxnLst>
            <a:rect l="0" t="0" r="r" b="b"/>
            <a:pathLst>
              <a:path w="192" h="2256">
                <a:moveTo>
                  <a:pt x="0" y="2256"/>
                </a:moveTo>
                <a:lnTo>
                  <a:pt x="192" y="2256"/>
                </a:lnTo>
                <a:lnTo>
                  <a:pt x="192" y="0"/>
                </a:lnTo>
                <a:lnTo>
                  <a:pt x="0" y="0"/>
                </a:lnTo>
                <a:lnTo>
                  <a:pt x="0" y="48"/>
                </a:lnTo>
                <a:lnTo>
                  <a:pt x="144" y="48"/>
                </a:lnTo>
                <a:lnTo>
                  <a:pt x="144" y="2208"/>
                </a:lnTo>
                <a:lnTo>
                  <a:pt x="0" y="2208"/>
                </a:lnTo>
                <a:lnTo>
                  <a:pt x="0" y="2256"/>
                </a:lnTo>
                <a:close/>
              </a:path>
            </a:pathLst>
          </a:custGeom>
          <a:gradFill rotWithShape="0">
            <a:gsLst>
              <a:gs pos="0">
                <a:schemeClr val="tx2"/>
              </a:gs>
              <a:gs pos="100000">
                <a:schemeClr val="tx2">
                  <a:gamma/>
                  <a:shade val="31765"/>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41" name="Freeform 20"/>
          <p:cNvSpPr>
            <a:spLocks/>
          </p:cNvSpPr>
          <p:nvPr/>
        </p:nvSpPr>
        <p:spPr bwMode="auto">
          <a:xfrm>
            <a:off x="5310166" y="6173774"/>
            <a:ext cx="304800" cy="431800"/>
          </a:xfrm>
          <a:custGeom>
            <a:avLst/>
            <a:gdLst/>
            <a:ahLst/>
            <a:cxnLst>
              <a:cxn ang="0">
                <a:pos x="0" y="288"/>
              </a:cxn>
              <a:cxn ang="0">
                <a:pos x="192" y="288"/>
              </a:cxn>
              <a:cxn ang="0">
                <a:pos x="192" y="0"/>
              </a:cxn>
              <a:cxn ang="0">
                <a:pos x="0" y="0"/>
              </a:cxn>
              <a:cxn ang="0">
                <a:pos x="0" y="48"/>
              </a:cxn>
              <a:cxn ang="0">
                <a:pos x="144" y="48"/>
              </a:cxn>
              <a:cxn ang="0">
                <a:pos x="144" y="240"/>
              </a:cxn>
              <a:cxn ang="0">
                <a:pos x="0" y="240"/>
              </a:cxn>
              <a:cxn ang="0">
                <a:pos x="0" y="288"/>
              </a:cxn>
            </a:cxnLst>
            <a:rect l="0" t="0" r="r" b="b"/>
            <a:pathLst>
              <a:path w="192" h="288">
                <a:moveTo>
                  <a:pt x="0" y="288"/>
                </a:moveTo>
                <a:lnTo>
                  <a:pt x="192" y="288"/>
                </a:lnTo>
                <a:lnTo>
                  <a:pt x="192" y="0"/>
                </a:lnTo>
                <a:lnTo>
                  <a:pt x="0" y="0"/>
                </a:lnTo>
                <a:lnTo>
                  <a:pt x="0" y="48"/>
                </a:lnTo>
                <a:lnTo>
                  <a:pt x="144" y="48"/>
                </a:lnTo>
                <a:lnTo>
                  <a:pt x="144" y="240"/>
                </a:lnTo>
                <a:lnTo>
                  <a:pt x="0" y="240"/>
                </a:lnTo>
                <a:lnTo>
                  <a:pt x="0" y="288"/>
                </a:lnTo>
                <a:close/>
              </a:path>
            </a:pathLst>
          </a:custGeom>
          <a:gradFill rotWithShape="0">
            <a:gsLst>
              <a:gs pos="0">
                <a:schemeClr val="tx2"/>
              </a:gs>
              <a:gs pos="100000">
                <a:schemeClr val="tx2">
                  <a:gamma/>
                  <a:shade val="54118"/>
                  <a:invGamma/>
                </a:schemeClr>
              </a:gs>
            </a:gsLst>
            <a:lin ang="18900000" scaled="1"/>
          </a:gradFill>
          <a:ln w="6350" cap="flat" cmpd="sng">
            <a:solidFill>
              <a:schemeClr val="bg1"/>
            </a:solidFill>
            <a:prstDash val="solid"/>
            <a:round/>
            <a:headEnd type="none" w="med" len="med"/>
            <a:tailEnd type="none" w="med" len="med"/>
          </a:ln>
          <a:effectLst>
            <a:outerShdw dist="71842" dir="2700000" algn="ctr" rotWithShape="0">
              <a:srgbClr val="C0C0C0"/>
            </a:outerShdw>
          </a:effectLst>
        </p:spPr>
        <p:txBody>
          <a:bodyPr tIns="27432" bIns="27432" anchor="ctr">
            <a:spAutoFit/>
          </a:bodyPr>
          <a:lstStyle/>
          <a:p>
            <a:endParaRPr lang="zh-CN" altLang="en-US"/>
          </a:p>
        </p:txBody>
      </p:sp>
      <p:sp>
        <p:nvSpPr>
          <p:cNvPr id="42" name="Text Box 21"/>
          <p:cNvSpPr txBox="1">
            <a:spLocks noChangeArrowheads="1"/>
          </p:cNvSpPr>
          <p:nvPr/>
        </p:nvSpPr>
        <p:spPr bwMode="auto">
          <a:xfrm>
            <a:off x="5621316" y="4243374"/>
            <a:ext cx="1223412" cy="369332"/>
          </a:xfrm>
          <a:prstGeom prst="rect">
            <a:avLst/>
          </a:prstGeom>
          <a:noFill/>
          <a:ln w="9525">
            <a:noFill/>
            <a:miter lim="800000"/>
            <a:headEnd/>
            <a:tailEnd/>
          </a:ln>
          <a:effectLst/>
        </p:spPr>
        <p:txBody>
          <a:bodyPr wrap="none">
            <a:spAutoFit/>
          </a:bodyPr>
          <a:lstStyle/>
          <a:p>
            <a:r>
              <a:rPr lang="en-US" altLang="zh-CN" sz="1800" dirty="0">
                <a:solidFill>
                  <a:schemeClr val="bg1"/>
                </a:solidFill>
                <a:latin typeface="Arial" charset="0"/>
                <a:ea typeface="宋体" charset="-122"/>
              </a:rPr>
              <a:t>Data rows</a:t>
            </a:r>
          </a:p>
        </p:txBody>
      </p:sp>
      <p:sp>
        <p:nvSpPr>
          <p:cNvPr id="43" name="Text Box 22"/>
          <p:cNvSpPr txBox="1">
            <a:spLocks noChangeArrowheads="1"/>
          </p:cNvSpPr>
          <p:nvPr/>
        </p:nvSpPr>
        <p:spPr bwMode="auto">
          <a:xfrm>
            <a:off x="5621316" y="6322469"/>
            <a:ext cx="1933286" cy="535531"/>
          </a:xfrm>
          <a:prstGeom prst="rect">
            <a:avLst/>
          </a:prstGeom>
          <a:noFill/>
          <a:ln w="9525">
            <a:noFill/>
            <a:miter lim="800000"/>
            <a:headEnd/>
            <a:tailEnd/>
          </a:ln>
          <a:effectLst/>
        </p:spPr>
        <p:txBody>
          <a:bodyPr wrap="none">
            <a:spAutoFit/>
          </a:bodyPr>
          <a:lstStyle/>
          <a:p>
            <a:pPr>
              <a:lnSpc>
                <a:spcPct val="80000"/>
              </a:lnSpc>
            </a:pPr>
            <a:r>
              <a:rPr lang="en-US" altLang="zh-CN" sz="1800" dirty="0">
                <a:solidFill>
                  <a:schemeClr val="bg1"/>
                </a:solidFill>
                <a:latin typeface="Arial" charset="0"/>
                <a:ea typeface="宋体" charset="-122"/>
              </a:rPr>
              <a:t>Row Offset Table</a:t>
            </a:r>
          </a:p>
          <a:p>
            <a:pPr>
              <a:lnSpc>
                <a:spcPct val="80000"/>
              </a:lnSpc>
            </a:pPr>
            <a:r>
              <a:rPr lang="en-US" altLang="zh-CN" sz="1800" dirty="0">
                <a:solidFill>
                  <a:schemeClr val="bg1"/>
                </a:solidFill>
                <a:latin typeface="Arial" charset="0"/>
                <a:ea typeface="宋体" charset="-122"/>
              </a:rPr>
              <a:t>2 bytes each</a:t>
            </a:r>
          </a:p>
        </p:txBody>
      </p:sp>
      <p:sp>
        <p:nvSpPr>
          <p:cNvPr id="44" name="Text Box 23"/>
          <p:cNvSpPr txBox="1">
            <a:spLocks noChangeArrowheads="1"/>
          </p:cNvSpPr>
          <p:nvPr/>
        </p:nvSpPr>
        <p:spPr bwMode="auto">
          <a:xfrm>
            <a:off x="516418" y="2052094"/>
            <a:ext cx="736099" cy="646331"/>
          </a:xfrm>
          <a:prstGeom prst="rect">
            <a:avLst/>
          </a:prstGeom>
          <a:noFill/>
          <a:ln w="9525">
            <a:noFill/>
            <a:miter lim="800000"/>
            <a:headEnd/>
            <a:tailEnd/>
          </a:ln>
          <a:effectLst/>
        </p:spPr>
        <p:txBody>
          <a:bodyPr wrap="none">
            <a:spAutoFit/>
          </a:bodyPr>
          <a:lstStyle/>
          <a:p>
            <a:pPr algn="r"/>
            <a:r>
              <a:rPr lang="en-US" altLang="zh-CN" sz="1800" dirty="0">
                <a:solidFill>
                  <a:schemeClr val="bg1"/>
                </a:solidFill>
                <a:latin typeface="Arial" charset="0"/>
                <a:ea typeface="宋体" charset="-122"/>
              </a:rPr>
              <a:t>96</a:t>
            </a:r>
          </a:p>
          <a:p>
            <a:pPr algn="r"/>
            <a:r>
              <a:rPr lang="en-US" altLang="zh-CN" sz="1800" dirty="0">
                <a:solidFill>
                  <a:schemeClr val="bg1"/>
                </a:solidFill>
                <a:latin typeface="Arial" charset="0"/>
                <a:ea typeface="宋体" charset="-122"/>
              </a:rPr>
              <a:t>bytes</a:t>
            </a:r>
          </a:p>
        </p:txBody>
      </p:sp>
      <p:sp>
        <p:nvSpPr>
          <p:cNvPr id="45" name="Text Box 24"/>
          <p:cNvSpPr txBox="1">
            <a:spLocks noChangeArrowheads="1"/>
          </p:cNvSpPr>
          <p:nvPr/>
        </p:nvSpPr>
        <p:spPr bwMode="auto">
          <a:xfrm>
            <a:off x="471466" y="4306344"/>
            <a:ext cx="781050" cy="641350"/>
          </a:xfrm>
          <a:prstGeom prst="rect">
            <a:avLst/>
          </a:prstGeom>
          <a:noFill/>
          <a:ln w="9525">
            <a:noFill/>
            <a:miter lim="800000"/>
            <a:headEnd/>
            <a:tailEnd/>
          </a:ln>
          <a:effectLst/>
        </p:spPr>
        <p:txBody>
          <a:bodyPr wrap="none">
            <a:spAutoFit/>
          </a:bodyPr>
          <a:lstStyle/>
          <a:p>
            <a:pPr algn="r"/>
            <a:r>
              <a:rPr lang="en-US" altLang="zh-CN" sz="1800" dirty="0">
                <a:solidFill>
                  <a:schemeClr val="bg1"/>
                </a:solidFill>
                <a:latin typeface="Arial" charset="0"/>
                <a:ea typeface="宋体" charset="-122"/>
              </a:rPr>
              <a:t>8,096</a:t>
            </a:r>
          </a:p>
          <a:p>
            <a:pPr algn="r"/>
            <a:r>
              <a:rPr lang="en-US" altLang="zh-CN" sz="1800" dirty="0">
                <a:solidFill>
                  <a:schemeClr val="bg1"/>
                </a:solidFill>
                <a:latin typeface="Arial" charset="0"/>
                <a:ea typeface="宋体" charset="-122"/>
              </a:rPr>
              <a:t>bytes</a:t>
            </a:r>
          </a:p>
        </p:txBody>
      </p:sp>
      <p:sp>
        <p:nvSpPr>
          <p:cNvPr id="46" name="TextBox 45"/>
          <p:cNvSpPr txBox="1"/>
          <p:nvPr/>
        </p:nvSpPr>
        <p:spPr>
          <a:xfrm>
            <a:off x="6000760" y="1500174"/>
            <a:ext cx="2928958" cy="2123658"/>
          </a:xfrm>
          <a:prstGeom prst="rect">
            <a:avLst/>
          </a:prstGeom>
          <a:noFill/>
        </p:spPr>
        <p:txBody>
          <a:bodyPr wrap="square" rtlCol="0">
            <a:spAutoFit/>
          </a:bodyPr>
          <a:lstStyle/>
          <a:p>
            <a:r>
              <a:rPr lang="zh-CN" altLang="en-US" sz="1200" dirty="0" smtClean="0">
                <a:solidFill>
                  <a:schemeClr val="bg1"/>
                </a:solidFill>
              </a:rPr>
              <a:t>计算每页的行数（每页有 </a:t>
            </a:r>
            <a:r>
              <a:rPr lang="en-US" altLang="zh-CN" sz="1200" dirty="0" smtClean="0">
                <a:solidFill>
                  <a:schemeClr val="bg1"/>
                </a:solidFill>
              </a:rPr>
              <a:t>8096 </a:t>
            </a:r>
            <a:r>
              <a:rPr lang="zh-CN" altLang="en-US" sz="1200" dirty="0" smtClean="0">
                <a:solidFill>
                  <a:schemeClr val="bg1"/>
                </a:solidFill>
              </a:rPr>
              <a:t>可用字节）： </a:t>
            </a:r>
            <a:endParaRPr lang="en-US" altLang="zh-CN" sz="1200" dirty="0" smtClean="0">
              <a:solidFill>
                <a:schemeClr val="bg1"/>
              </a:solidFill>
            </a:endParaRPr>
          </a:p>
          <a:p>
            <a:r>
              <a:rPr lang="en-US" altLang="zh-CN" sz="1200" dirty="0" smtClean="0">
                <a:solidFill>
                  <a:schemeClr val="bg1"/>
                </a:solidFill>
              </a:rPr>
              <a:t>2^13 = 8192</a:t>
            </a:r>
          </a:p>
          <a:p>
            <a:r>
              <a:rPr lang="en-US" altLang="zh-CN" sz="1200" dirty="0" smtClean="0">
                <a:solidFill>
                  <a:schemeClr val="bg1"/>
                </a:solidFill>
              </a:rPr>
              <a:t>8192-96 = 8096</a:t>
            </a:r>
          </a:p>
          <a:p>
            <a:endParaRPr lang="zh-CN" altLang="en-US" sz="1200" dirty="0" smtClean="0">
              <a:solidFill>
                <a:schemeClr val="bg1"/>
              </a:solidFill>
            </a:endParaRPr>
          </a:p>
          <a:p>
            <a:r>
              <a:rPr lang="en-US" altLang="zh-CN" sz="1200" dirty="0" err="1" smtClean="0">
                <a:solidFill>
                  <a:schemeClr val="bg1"/>
                </a:solidFill>
              </a:rPr>
              <a:t>Rows_Per_Page</a:t>
            </a:r>
            <a:r>
              <a:rPr lang="en-US" altLang="zh-CN" sz="1200" dirty="0" smtClean="0">
                <a:solidFill>
                  <a:schemeClr val="bg1"/>
                </a:solidFill>
              </a:rPr>
              <a:t> = 8096 / (</a:t>
            </a:r>
            <a:r>
              <a:rPr lang="en-US" altLang="zh-CN" sz="1200" dirty="0" err="1" smtClean="0">
                <a:solidFill>
                  <a:schemeClr val="bg1"/>
                </a:solidFill>
              </a:rPr>
              <a:t>Row_Size</a:t>
            </a:r>
            <a:r>
              <a:rPr lang="en-US" altLang="zh-CN" sz="1200" dirty="0" smtClean="0">
                <a:solidFill>
                  <a:schemeClr val="bg1"/>
                </a:solidFill>
              </a:rPr>
              <a:t> + 2)</a:t>
            </a:r>
          </a:p>
          <a:p>
            <a:endParaRPr lang="en-US" altLang="zh-CN" sz="1200" dirty="0" smtClean="0">
              <a:solidFill>
                <a:schemeClr val="bg1"/>
              </a:solidFill>
            </a:endParaRPr>
          </a:p>
          <a:p>
            <a:r>
              <a:rPr lang="zh-CN" altLang="en-US" sz="1200" dirty="0" smtClean="0">
                <a:solidFill>
                  <a:schemeClr val="bg1"/>
                </a:solidFill>
              </a:rPr>
              <a:t>计算在堆中存储数据所需的空间量（每页的总字节为 </a:t>
            </a:r>
            <a:r>
              <a:rPr lang="en-US" altLang="zh-CN" sz="1200" dirty="0" smtClean="0">
                <a:solidFill>
                  <a:schemeClr val="bg1"/>
                </a:solidFill>
              </a:rPr>
              <a:t>8192</a:t>
            </a:r>
            <a:r>
              <a:rPr lang="zh-CN" altLang="en-US" sz="1200" dirty="0" smtClean="0">
                <a:solidFill>
                  <a:schemeClr val="bg1"/>
                </a:solidFill>
              </a:rPr>
              <a:t>）： </a:t>
            </a:r>
          </a:p>
          <a:p>
            <a:r>
              <a:rPr lang="zh-CN" altLang="en-US" sz="1200" dirty="0" smtClean="0">
                <a:solidFill>
                  <a:schemeClr val="bg1"/>
                </a:solidFill>
              </a:rPr>
              <a:t>堆大小（字节）</a:t>
            </a:r>
            <a:r>
              <a:rPr lang="en-US" altLang="zh-CN" sz="1200" dirty="0" smtClean="0">
                <a:solidFill>
                  <a:schemeClr val="bg1"/>
                </a:solidFill>
              </a:rPr>
              <a:t>= 8192 x </a:t>
            </a:r>
            <a:r>
              <a:rPr lang="en-US" altLang="zh-CN" sz="1200" dirty="0" err="1" smtClean="0">
                <a:solidFill>
                  <a:schemeClr val="bg1"/>
                </a:solidFill>
              </a:rPr>
              <a:t>Num_Pages</a:t>
            </a:r>
            <a:r>
              <a:rPr lang="en-US" altLang="zh-CN" sz="1200" dirty="0" smtClean="0">
                <a:solidFill>
                  <a:schemeClr val="bg1"/>
                </a:solidFill>
              </a:rPr>
              <a:t> </a:t>
            </a:r>
          </a:p>
          <a:p>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ea typeface="宋体" charset="-122"/>
              </a:rPr>
              <a:t>原因分析：</a:t>
            </a:r>
            <a:r>
              <a:rPr lang="en-US" altLang="zh-CN" dirty="0" smtClean="0">
                <a:solidFill>
                  <a:schemeClr val="bg1"/>
                </a:solidFill>
                <a:ea typeface="宋体" charset="-122"/>
              </a:rPr>
              <a:t>The Data Row</a:t>
            </a:r>
            <a:endParaRPr lang="zh-CN" altLang="en-US" dirty="0"/>
          </a:p>
        </p:txBody>
      </p:sp>
      <p:sp>
        <p:nvSpPr>
          <p:cNvPr id="18" name="Rectangle 3"/>
          <p:cNvSpPr>
            <a:spLocks noChangeArrowheads="1"/>
          </p:cNvSpPr>
          <p:nvPr/>
        </p:nvSpPr>
        <p:spPr bwMode="auto">
          <a:xfrm>
            <a:off x="1628765" y="4079877"/>
            <a:ext cx="1444625" cy="685800"/>
          </a:xfrm>
          <a:prstGeom prst="rect">
            <a:avLst/>
          </a:prstGeom>
          <a:gradFill rotWithShape="0">
            <a:gsLst>
              <a:gs pos="0">
                <a:schemeClr val="tx2"/>
              </a:gs>
              <a:gs pos="100000">
                <a:schemeClr val="tx2">
                  <a:gamma/>
                  <a:shade val="26275"/>
                  <a:invGamma/>
                </a:schemeClr>
              </a:gs>
            </a:gsLst>
            <a:lin ang="2700000" scaled="1"/>
          </a:gradFill>
          <a:ln w="9525">
            <a:solidFill>
              <a:srgbClr val="333399"/>
            </a:solidFill>
            <a:miter lim="800000"/>
            <a:headEnd/>
            <a:tailEnd/>
          </a:ln>
          <a:effectLst>
            <a:outerShdw dist="107763" dir="2700000" algn="ctr" rotWithShape="0">
              <a:schemeClr val="folHlink"/>
            </a:outerShdw>
          </a:effectLst>
        </p:spPr>
        <p:txBody>
          <a:bodyPr wrap="none" anchor="ctr"/>
          <a:lstStyle/>
          <a:p>
            <a:pPr algn="ctr"/>
            <a:r>
              <a:rPr lang="en-US" altLang="zh-CN" sz="1800" dirty="0">
                <a:solidFill>
                  <a:schemeClr val="bg1"/>
                </a:solidFill>
                <a:latin typeface="Arial" charset="0"/>
                <a:ea typeface="宋体" charset="-122"/>
              </a:rPr>
              <a:t>Header</a:t>
            </a:r>
          </a:p>
        </p:txBody>
      </p:sp>
      <p:sp>
        <p:nvSpPr>
          <p:cNvPr id="19" name="Rectangle 4"/>
          <p:cNvSpPr>
            <a:spLocks noChangeArrowheads="1"/>
          </p:cNvSpPr>
          <p:nvPr/>
        </p:nvSpPr>
        <p:spPr bwMode="auto">
          <a:xfrm>
            <a:off x="3073390" y="4079877"/>
            <a:ext cx="1749425" cy="685800"/>
          </a:xfrm>
          <a:prstGeom prst="rect">
            <a:avLst/>
          </a:prstGeom>
          <a:gradFill rotWithShape="0">
            <a:gsLst>
              <a:gs pos="0">
                <a:schemeClr val="tx2"/>
              </a:gs>
              <a:gs pos="100000">
                <a:schemeClr val="tx2">
                  <a:gamma/>
                  <a:shade val="26275"/>
                  <a:invGamma/>
                </a:schemeClr>
              </a:gs>
            </a:gsLst>
            <a:lin ang="2700000" scaled="1"/>
          </a:gradFill>
          <a:ln w="9525">
            <a:solidFill>
              <a:srgbClr val="333399"/>
            </a:solidFill>
            <a:miter lim="800000"/>
            <a:headEnd/>
            <a:tailEnd/>
          </a:ln>
          <a:effectLst>
            <a:outerShdw dist="107763" dir="2700000" algn="ctr" rotWithShape="0">
              <a:schemeClr val="folHlink"/>
            </a:outerShdw>
          </a:effectLst>
        </p:spPr>
        <p:txBody>
          <a:bodyPr wrap="none" anchor="ctr"/>
          <a:lstStyle/>
          <a:p>
            <a:pPr algn="ctr"/>
            <a:r>
              <a:rPr lang="en-US" altLang="zh-CN" sz="1800">
                <a:solidFill>
                  <a:schemeClr val="bg1"/>
                </a:solidFill>
                <a:latin typeface="Arial" charset="0"/>
                <a:ea typeface="宋体" charset="-122"/>
              </a:rPr>
              <a:t>Fixed Data</a:t>
            </a:r>
          </a:p>
        </p:txBody>
      </p:sp>
      <p:sp>
        <p:nvSpPr>
          <p:cNvPr id="20" name="Rectangle 5"/>
          <p:cNvSpPr>
            <a:spLocks noChangeArrowheads="1"/>
          </p:cNvSpPr>
          <p:nvPr/>
        </p:nvSpPr>
        <p:spPr bwMode="auto">
          <a:xfrm>
            <a:off x="4822815" y="4079877"/>
            <a:ext cx="762000" cy="685800"/>
          </a:xfrm>
          <a:prstGeom prst="rect">
            <a:avLst/>
          </a:prstGeom>
          <a:gradFill rotWithShape="0">
            <a:gsLst>
              <a:gs pos="0">
                <a:schemeClr val="tx2"/>
              </a:gs>
              <a:gs pos="100000">
                <a:schemeClr val="tx2">
                  <a:gamma/>
                  <a:shade val="26275"/>
                  <a:invGamma/>
                </a:schemeClr>
              </a:gs>
            </a:gsLst>
            <a:lin ang="2700000" scaled="1"/>
          </a:gradFill>
          <a:ln w="9525">
            <a:solidFill>
              <a:srgbClr val="333399"/>
            </a:solidFill>
            <a:miter lim="800000"/>
            <a:headEnd/>
            <a:tailEnd/>
          </a:ln>
          <a:effectLst>
            <a:outerShdw dist="107763" dir="2700000" algn="ctr" rotWithShape="0">
              <a:schemeClr val="folHlink"/>
            </a:outerShdw>
          </a:effectLst>
        </p:spPr>
        <p:txBody>
          <a:bodyPr wrap="none" anchor="ctr"/>
          <a:lstStyle/>
          <a:p>
            <a:pPr algn="ctr"/>
            <a:r>
              <a:rPr lang="en-US" altLang="zh-CN" sz="1800">
                <a:solidFill>
                  <a:schemeClr val="bg1"/>
                </a:solidFill>
                <a:latin typeface="Arial" charset="0"/>
                <a:ea typeface="宋体" charset="-122"/>
              </a:rPr>
              <a:t>NB</a:t>
            </a:r>
          </a:p>
        </p:txBody>
      </p:sp>
      <p:sp>
        <p:nvSpPr>
          <p:cNvPr id="21" name="Rectangle 6"/>
          <p:cNvSpPr>
            <a:spLocks noChangeArrowheads="1"/>
          </p:cNvSpPr>
          <p:nvPr/>
        </p:nvSpPr>
        <p:spPr bwMode="auto">
          <a:xfrm>
            <a:off x="5584815" y="4079877"/>
            <a:ext cx="760412" cy="685800"/>
          </a:xfrm>
          <a:prstGeom prst="rect">
            <a:avLst/>
          </a:prstGeom>
          <a:gradFill rotWithShape="0">
            <a:gsLst>
              <a:gs pos="0">
                <a:schemeClr val="tx2"/>
              </a:gs>
              <a:gs pos="100000">
                <a:schemeClr val="tx2">
                  <a:gamma/>
                  <a:shade val="26275"/>
                  <a:invGamma/>
                </a:schemeClr>
              </a:gs>
            </a:gsLst>
            <a:lin ang="2700000" scaled="1"/>
          </a:gradFill>
          <a:ln w="9525">
            <a:solidFill>
              <a:srgbClr val="333399"/>
            </a:solidFill>
            <a:miter lim="800000"/>
            <a:headEnd/>
            <a:tailEnd/>
          </a:ln>
          <a:effectLst>
            <a:outerShdw dist="107763" dir="2700000" algn="ctr" rotWithShape="0">
              <a:schemeClr val="folHlink"/>
            </a:outerShdw>
          </a:effectLst>
        </p:spPr>
        <p:txBody>
          <a:bodyPr wrap="none" anchor="ctr"/>
          <a:lstStyle/>
          <a:p>
            <a:pPr algn="ctr"/>
            <a:r>
              <a:rPr lang="en-US" altLang="zh-CN" sz="1800">
                <a:solidFill>
                  <a:schemeClr val="bg1"/>
                </a:solidFill>
                <a:latin typeface="Arial" charset="0"/>
                <a:ea typeface="宋体" charset="-122"/>
              </a:rPr>
              <a:t>VB</a:t>
            </a:r>
          </a:p>
        </p:txBody>
      </p:sp>
      <p:sp>
        <p:nvSpPr>
          <p:cNvPr id="22" name="Rectangle 7"/>
          <p:cNvSpPr>
            <a:spLocks noChangeArrowheads="1"/>
          </p:cNvSpPr>
          <p:nvPr/>
        </p:nvSpPr>
        <p:spPr bwMode="auto">
          <a:xfrm>
            <a:off x="6345227" y="4079877"/>
            <a:ext cx="2433638" cy="685800"/>
          </a:xfrm>
          <a:prstGeom prst="rect">
            <a:avLst/>
          </a:prstGeom>
          <a:gradFill rotWithShape="0">
            <a:gsLst>
              <a:gs pos="0">
                <a:schemeClr val="tx2"/>
              </a:gs>
              <a:gs pos="100000">
                <a:schemeClr val="tx2">
                  <a:gamma/>
                  <a:shade val="26275"/>
                  <a:invGamma/>
                </a:schemeClr>
              </a:gs>
            </a:gsLst>
            <a:lin ang="2700000" scaled="1"/>
          </a:gradFill>
          <a:ln w="9525">
            <a:solidFill>
              <a:srgbClr val="333399"/>
            </a:solidFill>
            <a:miter lim="800000"/>
            <a:headEnd/>
            <a:tailEnd/>
          </a:ln>
          <a:effectLst>
            <a:outerShdw dist="107763" dir="2700000" algn="ctr" rotWithShape="0">
              <a:schemeClr val="folHlink"/>
            </a:outerShdw>
          </a:effectLst>
        </p:spPr>
        <p:txBody>
          <a:bodyPr wrap="none" anchor="ctr"/>
          <a:lstStyle/>
          <a:p>
            <a:pPr algn="ctr"/>
            <a:r>
              <a:rPr lang="en-US" altLang="zh-CN" sz="1800" dirty="0">
                <a:solidFill>
                  <a:schemeClr val="bg1"/>
                </a:solidFill>
                <a:latin typeface="Arial" charset="0"/>
                <a:ea typeface="宋体" charset="-122"/>
              </a:rPr>
              <a:t>Variable Data</a:t>
            </a:r>
          </a:p>
        </p:txBody>
      </p:sp>
      <p:sp>
        <p:nvSpPr>
          <p:cNvPr id="23" name="Text Box 8"/>
          <p:cNvSpPr txBox="1">
            <a:spLocks noChangeArrowheads="1"/>
          </p:cNvSpPr>
          <p:nvPr/>
        </p:nvSpPr>
        <p:spPr bwMode="auto">
          <a:xfrm>
            <a:off x="4672002" y="5375277"/>
            <a:ext cx="874713" cy="701675"/>
          </a:xfrm>
          <a:prstGeom prst="rect">
            <a:avLst/>
          </a:prstGeom>
          <a:noFill/>
          <a:ln w="9525">
            <a:noFill/>
            <a:miter lim="800000"/>
            <a:headEnd/>
            <a:tailEnd/>
          </a:ln>
          <a:effectLst/>
        </p:spPr>
        <p:txBody>
          <a:bodyPr wrap="none">
            <a:spAutoFit/>
          </a:bodyPr>
          <a:lstStyle/>
          <a:p>
            <a:pPr algn="ctr"/>
            <a:r>
              <a:rPr lang="en-US" altLang="zh-CN" sz="2000">
                <a:latin typeface="Arial" charset="0"/>
                <a:ea typeface="宋体" charset="-122"/>
              </a:rPr>
              <a:t>Null</a:t>
            </a:r>
          </a:p>
          <a:p>
            <a:pPr algn="ctr"/>
            <a:r>
              <a:rPr lang="en-US" altLang="zh-CN" sz="2000">
                <a:latin typeface="Arial" charset="0"/>
                <a:ea typeface="宋体" charset="-122"/>
              </a:rPr>
              <a:t>Block</a:t>
            </a:r>
          </a:p>
        </p:txBody>
      </p:sp>
      <p:sp>
        <p:nvSpPr>
          <p:cNvPr id="24" name="AutoShape 9"/>
          <p:cNvSpPr>
            <a:spLocks noChangeArrowheads="1"/>
          </p:cNvSpPr>
          <p:nvPr/>
        </p:nvSpPr>
        <p:spPr bwMode="auto">
          <a:xfrm flipV="1">
            <a:off x="4899015" y="4689477"/>
            <a:ext cx="457200" cy="685800"/>
          </a:xfrm>
          <a:prstGeom prst="downArrow">
            <a:avLst>
              <a:gd name="adj1" fmla="val 50000"/>
              <a:gd name="adj2" fmla="val 86806"/>
            </a:avLst>
          </a:prstGeom>
          <a:gradFill rotWithShape="0">
            <a:gsLst>
              <a:gs pos="0">
                <a:schemeClr val="tx2"/>
              </a:gs>
              <a:gs pos="100000">
                <a:schemeClr val="tx2">
                  <a:gamma/>
                  <a:shade val="26275"/>
                  <a:invGamma/>
                </a:schemeClr>
              </a:gs>
            </a:gsLst>
            <a:lin ang="5400000" scaled="1"/>
          </a:gradFill>
          <a:ln w="6350">
            <a:solidFill>
              <a:schemeClr val="accent2"/>
            </a:solidFill>
            <a:miter lim="800000"/>
            <a:headEnd/>
            <a:tailEnd/>
          </a:ln>
          <a:effectLst>
            <a:outerShdw dist="89803" dir="2700000" algn="ctr" rotWithShape="0">
              <a:schemeClr val="folHlink"/>
            </a:outerShdw>
          </a:effectLst>
        </p:spPr>
        <p:txBody>
          <a:bodyPr tIns="27432" bIns="27432" anchor="ctr">
            <a:spAutoFit/>
          </a:bodyPr>
          <a:lstStyle/>
          <a:p>
            <a:endParaRPr lang="zh-CN" altLang="en-US"/>
          </a:p>
        </p:txBody>
      </p:sp>
      <p:sp>
        <p:nvSpPr>
          <p:cNvPr id="25" name="AutoShape 10"/>
          <p:cNvSpPr>
            <a:spLocks noChangeArrowheads="1"/>
          </p:cNvSpPr>
          <p:nvPr/>
        </p:nvSpPr>
        <p:spPr bwMode="auto">
          <a:xfrm flipV="1">
            <a:off x="5715008" y="4572008"/>
            <a:ext cx="457200" cy="1447800"/>
          </a:xfrm>
          <a:prstGeom prst="downArrow">
            <a:avLst>
              <a:gd name="adj1" fmla="val 49854"/>
              <a:gd name="adj2" fmla="val 85764"/>
            </a:avLst>
          </a:prstGeom>
          <a:gradFill rotWithShape="0">
            <a:gsLst>
              <a:gs pos="0">
                <a:schemeClr val="tx2"/>
              </a:gs>
              <a:gs pos="100000">
                <a:schemeClr val="tx2">
                  <a:gamma/>
                  <a:shade val="26275"/>
                  <a:invGamma/>
                </a:schemeClr>
              </a:gs>
            </a:gsLst>
            <a:lin ang="5400000" scaled="1"/>
          </a:gradFill>
          <a:ln w="6350">
            <a:solidFill>
              <a:schemeClr val="accent2"/>
            </a:solidFill>
            <a:miter lim="800000"/>
            <a:headEnd/>
            <a:tailEnd/>
          </a:ln>
          <a:effectLst>
            <a:outerShdw dist="89803" dir="2700000" algn="ctr" rotWithShape="0">
              <a:schemeClr val="folHlink"/>
            </a:outerShdw>
          </a:effectLst>
        </p:spPr>
        <p:txBody>
          <a:bodyPr tIns="27432" bIns="27432" anchor="ctr">
            <a:spAutoFit/>
          </a:bodyPr>
          <a:lstStyle/>
          <a:p>
            <a:endParaRPr lang="zh-CN" altLang="en-US"/>
          </a:p>
        </p:txBody>
      </p:sp>
      <p:sp>
        <p:nvSpPr>
          <p:cNvPr id="26" name="Text Box 11"/>
          <p:cNvSpPr txBox="1">
            <a:spLocks noChangeArrowheads="1"/>
          </p:cNvSpPr>
          <p:nvPr/>
        </p:nvSpPr>
        <p:spPr bwMode="auto">
          <a:xfrm>
            <a:off x="5500694" y="6156325"/>
            <a:ext cx="1169987" cy="701675"/>
          </a:xfrm>
          <a:prstGeom prst="rect">
            <a:avLst/>
          </a:prstGeom>
          <a:noFill/>
          <a:ln w="9525">
            <a:noFill/>
            <a:miter lim="800000"/>
            <a:headEnd/>
            <a:tailEnd/>
          </a:ln>
          <a:effectLst/>
        </p:spPr>
        <p:txBody>
          <a:bodyPr wrap="none">
            <a:spAutoFit/>
          </a:bodyPr>
          <a:lstStyle/>
          <a:p>
            <a:pPr algn="ctr"/>
            <a:r>
              <a:rPr lang="en-US" altLang="zh-CN" sz="2000" dirty="0">
                <a:latin typeface="Arial" charset="0"/>
                <a:ea typeface="宋体" charset="-122"/>
              </a:rPr>
              <a:t>Variable</a:t>
            </a:r>
          </a:p>
          <a:p>
            <a:pPr algn="ctr"/>
            <a:r>
              <a:rPr lang="en-US" altLang="zh-CN" sz="2000" dirty="0">
                <a:latin typeface="Arial" charset="0"/>
                <a:ea typeface="宋体" charset="-122"/>
              </a:rPr>
              <a:t>Block</a:t>
            </a:r>
          </a:p>
        </p:txBody>
      </p:sp>
      <p:sp>
        <p:nvSpPr>
          <p:cNvPr id="27" name="Text Box 12"/>
          <p:cNvSpPr txBox="1">
            <a:spLocks noChangeArrowheads="1"/>
          </p:cNvSpPr>
          <p:nvPr/>
        </p:nvSpPr>
        <p:spPr bwMode="auto">
          <a:xfrm>
            <a:off x="1804977" y="5162552"/>
            <a:ext cx="1001713" cy="396875"/>
          </a:xfrm>
          <a:prstGeom prst="rect">
            <a:avLst/>
          </a:prstGeom>
          <a:noFill/>
          <a:ln w="9525">
            <a:noFill/>
            <a:miter lim="800000"/>
            <a:headEnd/>
            <a:tailEnd/>
          </a:ln>
          <a:effectLst/>
        </p:spPr>
        <p:txBody>
          <a:bodyPr wrap="none">
            <a:spAutoFit/>
          </a:bodyPr>
          <a:lstStyle/>
          <a:p>
            <a:pPr algn="ctr"/>
            <a:r>
              <a:rPr lang="en-US" altLang="zh-CN" sz="2000" b="0">
                <a:latin typeface="Arial" charset="0"/>
                <a:ea typeface="宋体" charset="-122"/>
              </a:rPr>
              <a:t>4 bytes</a:t>
            </a:r>
          </a:p>
        </p:txBody>
      </p:sp>
      <p:sp>
        <p:nvSpPr>
          <p:cNvPr id="28" name="Text Box 13"/>
          <p:cNvSpPr txBox="1">
            <a:spLocks noChangeArrowheads="1"/>
          </p:cNvSpPr>
          <p:nvPr/>
        </p:nvSpPr>
        <p:spPr bwMode="auto">
          <a:xfrm>
            <a:off x="5516552" y="3257552"/>
            <a:ext cx="720725" cy="396875"/>
          </a:xfrm>
          <a:prstGeom prst="rect">
            <a:avLst/>
          </a:prstGeom>
          <a:noFill/>
          <a:ln w="9525">
            <a:noFill/>
            <a:miter lim="800000"/>
            <a:headEnd/>
            <a:tailEnd/>
          </a:ln>
          <a:effectLst/>
        </p:spPr>
        <p:txBody>
          <a:bodyPr wrap="none">
            <a:spAutoFit/>
          </a:bodyPr>
          <a:lstStyle/>
          <a:p>
            <a:pPr algn="ctr"/>
            <a:r>
              <a:rPr lang="en-US" altLang="zh-CN" sz="2000" b="0">
                <a:latin typeface="Arial" charset="0"/>
                <a:ea typeface="宋体" charset="-122"/>
              </a:rPr>
              <a:t>Data</a:t>
            </a:r>
          </a:p>
        </p:txBody>
      </p:sp>
      <p:sp>
        <p:nvSpPr>
          <p:cNvPr id="29" name="Freeform 14"/>
          <p:cNvSpPr>
            <a:spLocks/>
          </p:cNvSpPr>
          <p:nvPr/>
        </p:nvSpPr>
        <p:spPr bwMode="auto">
          <a:xfrm>
            <a:off x="1624002" y="4857752"/>
            <a:ext cx="1447800" cy="304800"/>
          </a:xfrm>
          <a:custGeom>
            <a:avLst/>
            <a:gdLst/>
            <a:ahLst/>
            <a:cxnLst>
              <a:cxn ang="0">
                <a:pos x="0" y="0"/>
              </a:cxn>
              <a:cxn ang="0">
                <a:pos x="0" y="192"/>
              </a:cxn>
              <a:cxn ang="0">
                <a:pos x="912" y="192"/>
              </a:cxn>
              <a:cxn ang="0">
                <a:pos x="912" y="0"/>
              </a:cxn>
            </a:cxnLst>
            <a:rect l="0" t="0" r="r" b="b"/>
            <a:pathLst>
              <a:path w="912" h="192">
                <a:moveTo>
                  <a:pt x="0" y="0"/>
                </a:moveTo>
                <a:lnTo>
                  <a:pt x="0" y="192"/>
                </a:lnTo>
                <a:lnTo>
                  <a:pt x="912" y="192"/>
                </a:lnTo>
                <a:lnTo>
                  <a:pt x="912" y="0"/>
                </a:lnTo>
              </a:path>
            </a:pathLst>
          </a:custGeom>
          <a:noFill/>
          <a:ln w="9525">
            <a:solidFill>
              <a:schemeClr val="accent1"/>
            </a:solidFill>
            <a:round/>
            <a:headEnd/>
            <a:tailEnd/>
          </a:ln>
          <a:effectLst/>
        </p:spPr>
        <p:txBody>
          <a:bodyPr/>
          <a:lstStyle/>
          <a:p>
            <a:endParaRPr lang="zh-CN" altLang="en-US"/>
          </a:p>
        </p:txBody>
      </p:sp>
      <p:sp>
        <p:nvSpPr>
          <p:cNvPr id="30" name="Freeform 15"/>
          <p:cNvSpPr>
            <a:spLocks/>
          </p:cNvSpPr>
          <p:nvPr/>
        </p:nvSpPr>
        <p:spPr bwMode="auto">
          <a:xfrm>
            <a:off x="3071802" y="3714752"/>
            <a:ext cx="5715000" cy="304800"/>
          </a:xfrm>
          <a:custGeom>
            <a:avLst/>
            <a:gdLst/>
            <a:ahLst/>
            <a:cxnLst>
              <a:cxn ang="0">
                <a:pos x="0" y="192"/>
              </a:cxn>
              <a:cxn ang="0">
                <a:pos x="0" y="0"/>
              </a:cxn>
              <a:cxn ang="0">
                <a:pos x="3600" y="0"/>
              </a:cxn>
              <a:cxn ang="0">
                <a:pos x="3600" y="192"/>
              </a:cxn>
            </a:cxnLst>
            <a:rect l="0" t="0" r="r" b="b"/>
            <a:pathLst>
              <a:path w="3600" h="192">
                <a:moveTo>
                  <a:pt x="0" y="192"/>
                </a:moveTo>
                <a:lnTo>
                  <a:pt x="0" y="0"/>
                </a:lnTo>
                <a:lnTo>
                  <a:pt x="3600" y="0"/>
                </a:lnTo>
                <a:lnTo>
                  <a:pt x="3600" y="192"/>
                </a:lnTo>
              </a:path>
            </a:pathLst>
          </a:custGeom>
          <a:noFill/>
          <a:ln w="9525">
            <a:solidFill>
              <a:schemeClr val="hlink"/>
            </a:solidFill>
            <a:round/>
            <a:headEnd/>
            <a:tailEnd/>
          </a:ln>
          <a:effectLst/>
        </p:spPr>
        <p:txBody>
          <a:bodyPr/>
          <a:lstStyle/>
          <a:p>
            <a:endParaRPr lang="zh-CN" altLang="en-US"/>
          </a:p>
        </p:txBody>
      </p:sp>
      <p:sp>
        <p:nvSpPr>
          <p:cNvPr id="32" name="内容占位符 31"/>
          <p:cNvSpPr>
            <a:spLocks noGrp="1"/>
          </p:cNvSpPr>
          <p:nvPr>
            <p:ph idx="1"/>
          </p:nvPr>
        </p:nvSpPr>
        <p:spPr/>
        <p:txBody>
          <a:bodyPr>
            <a:normAutofit/>
          </a:bodyPr>
          <a:lstStyle/>
          <a:p>
            <a:r>
              <a:rPr lang="en-US" altLang="zh-CN" sz="1200" dirty="0" err="1" smtClean="0">
                <a:solidFill>
                  <a:schemeClr val="bg1"/>
                </a:solidFill>
              </a:rPr>
              <a:t>Num_Cols</a:t>
            </a:r>
            <a:r>
              <a:rPr lang="en-US" altLang="zh-CN" sz="1200" dirty="0" smtClean="0">
                <a:solidFill>
                  <a:schemeClr val="bg1"/>
                </a:solidFill>
              </a:rPr>
              <a:t> = </a:t>
            </a:r>
            <a:r>
              <a:rPr lang="zh-CN" altLang="en-US" sz="1200" dirty="0" smtClean="0">
                <a:solidFill>
                  <a:schemeClr val="bg1"/>
                </a:solidFill>
              </a:rPr>
              <a:t>总列数（固定长度和可变长度）</a:t>
            </a:r>
          </a:p>
          <a:p>
            <a:r>
              <a:rPr lang="en-US" altLang="zh-CN" sz="1200" dirty="0" err="1" smtClean="0">
                <a:solidFill>
                  <a:schemeClr val="bg1"/>
                </a:solidFill>
              </a:rPr>
              <a:t>Fixed_Data_Size</a:t>
            </a:r>
            <a:r>
              <a:rPr lang="en-US" altLang="zh-CN" sz="1200" dirty="0" smtClean="0">
                <a:solidFill>
                  <a:schemeClr val="bg1"/>
                </a:solidFill>
              </a:rPr>
              <a:t> = </a:t>
            </a:r>
            <a:r>
              <a:rPr lang="zh-CN" altLang="en-US" sz="1200" dirty="0" smtClean="0">
                <a:solidFill>
                  <a:schemeClr val="bg1"/>
                </a:solidFill>
              </a:rPr>
              <a:t>所有固定长度列的总字节大小</a:t>
            </a:r>
          </a:p>
          <a:p>
            <a:r>
              <a:rPr lang="en-US" altLang="zh-CN" sz="1200" dirty="0" err="1" smtClean="0">
                <a:solidFill>
                  <a:schemeClr val="bg1"/>
                </a:solidFill>
              </a:rPr>
              <a:t>Num_Variable_Cols</a:t>
            </a:r>
            <a:r>
              <a:rPr lang="en-US" altLang="zh-CN" sz="1200" dirty="0" smtClean="0">
                <a:solidFill>
                  <a:schemeClr val="bg1"/>
                </a:solidFill>
              </a:rPr>
              <a:t> = </a:t>
            </a:r>
            <a:r>
              <a:rPr lang="zh-CN" altLang="en-US" sz="1200" dirty="0" smtClean="0">
                <a:solidFill>
                  <a:schemeClr val="bg1"/>
                </a:solidFill>
              </a:rPr>
              <a:t>可变长度列的数量</a:t>
            </a:r>
          </a:p>
          <a:p>
            <a:r>
              <a:rPr lang="en-US" altLang="zh-CN" sz="1200" dirty="0" err="1" smtClean="0">
                <a:solidFill>
                  <a:schemeClr val="bg1"/>
                </a:solidFill>
              </a:rPr>
              <a:t>Max_Var_Size</a:t>
            </a:r>
            <a:r>
              <a:rPr lang="en-US" altLang="zh-CN" sz="1200" dirty="0" smtClean="0">
                <a:solidFill>
                  <a:schemeClr val="bg1"/>
                </a:solidFill>
              </a:rPr>
              <a:t> = </a:t>
            </a:r>
            <a:r>
              <a:rPr lang="zh-CN" altLang="en-US" sz="1200" dirty="0" smtClean="0">
                <a:solidFill>
                  <a:schemeClr val="bg1"/>
                </a:solidFill>
              </a:rPr>
              <a:t>所有可变长度列的最大字节大小</a:t>
            </a:r>
          </a:p>
          <a:p>
            <a:r>
              <a:rPr lang="en-US" altLang="zh-CN" sz="1200" dirty="0" err="1" smtClean="0">
                <a:solidFill>
                  <a:schemeClr val="bg1"/>
                </a:solidFill>
              </a:rPr>
              <a:t>Null_Bitmap</a:t>
            </a:r>
            <a:r>
              <a:rPr lang="en-US" altLang="zh-CN" sz="1200" dirty="0" smtClean="0">
                <a:solidFill>
                  <a:schemeClr val="bg1"/>
                </a:solidFill>
              </a:rPr>
              <a:t> = 2 + ((</a:t>
            </a:r>
            <a:r>
              <a:rPr lang="en-US" altLang="zh-CN" sz="1200" dirty="0" err="1" smtClean="0">
                <a:solidFill>
                  <a:schemeClr val="bg1"/>
                </a:solidFill>
              </a:rPr>
              <a:t>Num_Cols</a:t>
            </a:r>
            <a:r>
              <a:rPr lang="en-US" altLang="zh-CN" sz="1200" dirty="0" smtClean="0">
                <a:solidFill>
                  <a:schemeClr val="bg1"/>
                </a:solidFill>
              </a:rPr>
              <a:t> + 7) / 8)</a:t>
            </a:r>
          </a:p>
          <a:p>
            <a:pPr lvl="1"/>
            <a:r>
              <a:rPr lang="zh-CN" altLang="en-US" sz="800" dirty="0" smtClean="0">
                <a:solidFill>
                  <a:schemeClr val="bg1"/>
                </a:solidFill>
              </a:rPr>
              <a:t>只计算该表达式的整数部分</a:t>
            </a:r>
            <a:r>
              <a:rPr lang="en-US" altLang="zh-CN" sz="800" dirty="0" smtClean="0">
                <a:solidFill>
                  <a:schemeClr val="bg1"/>
                </a:solidFill>
              </a:rPr>
              <a:t>,</a:t>
            </a:r>
            <a:r>
              <a:rPr lang="zh-CN" altLang="en-US" sz="800" dirty="0" smtClean="0">
                <a:solidFill>
                  <a:schemeClr val="bg1"/>
                </a:solidFill>
              </a:rPr>
              <a:t>而放弃所有余数。 </a:t>
            </a:r>
          </a:p>
          <a:p>
            <a:r>
              <a:rPr lang="en-US" altLang="zh-CN" sz="1200" dirty="0" err="1" smtClean="0">
                <a:solidFill>
                  <a:schemeClr val="bg1"/>
                </a:solidFill>
              </a:rPr>
              <a:t>Variable_Data_Size</a:t>
            </a:r>
            <a:r>
              <a:rPr lang="en-US" altLang="zh-CN" sz="1200" dirty="0" smtClean="0">
                <a:solidFill>
                  <a:schemeClr val="bg1"/>
                </a:solidFill>
              </a:rPr>
              <a:t> = 2 + (</a:t>
            </a:r>
            <a:r>
              <a:rPr lang="en-US" altLang="zh-CN" sz="1200" dirty="0" err="1" smtClean="0">
                <a:solidFill>
                  <a:schemeClr val="bg1"/>
                </a:solidFill>
              </a:rPr>
              <a:t>Num_Variable_Cols</a:t>
            </a:r>
            <a:r>
              <a:rPr lang="en-US" altLang="zh-CN" sz="1200" dirty="0" smtClean="0">
                <a:solidFill>
                  <a:schemeClr val="bg1"/>
                </a:solidFill>
              </a:rPr>
              <a:t> x 2) + </a:t>
            </a:r>
            <a:r>
              <a:rPr lang="en-US" altLang="zh-CN" sz="1200" dirty="0" err="1" smtClean="0">
                <a:solidFill>
                  <a:schemeClr val="bg1"/>
                </a:solidFill>
              </a:rPr>
              <a:t>Max_Var_Size</a:t>
            </a:r>
            <a:r>
              <a:rPr lang="en-US" altLang="zh-CN" sz="1200" dirty="0" smtClean="0">
                <a:solidFill>
                  <a:schemeClr val="bg1"/>
                </a:solidFill>
              </a:rPr>
              <a:t> </a:t>
            </a:r>
          </a:p>
          <a:p>
            <a:pPr lvl="1"/>
            <a:r>
              <a:rPr lang="zh-CN" altLang="en-US" sz="800" dirty="0" smtClean="0">
                <a:solidFill>
                  <a:schemeClr val="bg1"/>
                </a:solidFill>
              </a:rPr>
              <a:t>如果没有可变长度列，请将 </a:t>
            </a:r>
            <a:r>
              <a:rPr lang="en-US" altLang="zh-CN" sz="800" dirty="0" err="1" smtClean="0">
                <a:solidFill>
                  <a:schemeClr val="bg1"/>
                </a:solidFill>
              </a:rPr>
              <a:t>Variable_Data_Size</a:t>
            </a:r>
            <a:r>
              <a:rPr lang="en-US" altLang="zh-CN" sz="800" dirty="0" smtClean="0">
                <a:solidFill>
                  <a:schemeClr val="bg1"/>
                </a:solidFill>
              </a:rPr>
              <a:t> </a:t>
            </a:r>
            <a:r>
              <a:rPr lang="zh-CN" altLang="en-US" sz="800" dirty="0" smtClean="0">
                <a:solidFill>
                  <a:schemeClr val="bg1"/>
                </a:solidFill>
              </a:rPr>
              <a:t>设置为 </a:t>
            </a:r>
            <a:r>
              <a:rPr lang="en-US" altLang="zh-CN" sz="800" dirty="0" smtClean="0">
                <a:solidFill>
                  <a:schemeClr val="bg1"/>
                </a:solidFill>
              </a:rPr>
              <a:t>0</a:t>
            </a:r>
            <a:r>
              <a:rPr lang="zh-CN" altLang="en-US" sz="800" dirty="0" smtClean="0">
                <a:solidFill>
                  <a:schemeClr val="bg1"/>
                </a:solidFill>
              </a:rPr>
              <a:t>。 </a:t>
            </a:r>
          </a:p>
          <a:p>
            <a:r>
              <a:rPr lang="en-US" altLang="zh-CN" sz="1200" dirty="0" err="1" smtClean="0">
                <a:solidFill>
                  <a:schemeClr val="bg1"/>
                </a:solidFill>
              </a:rPr>
              <a:t>Row_Size</a:t>
            </a:r>
            <a:r>
              <a:rPr lang="en-US" altLang="zh-CN" sz="1200" dirty="0" smtClean="0">
                <a:solidFill>
                  <a:schemeClr val="bg1"/>
                </a:solidFill>
              </a:rPr>
              <a:t> = </a:t>
            </a:r>
            <a:r>
              <a:rPr lang="en-US" altLang="zh-CN" sz="1200" dirty="0" err="1" smtClean="0">
                <a:solidFill>
                  <a:schemeClr val="bg1"/>
                </a:solidFill>
              </a:rPr>
              <a:t>Fixed_Data_Size</a:t>
            </a:r>
            <a:r>
              <a:rPr lang="en-US" altLang="zh-CN" sz="1200" dirty="0" smtClean="0">
                <a:solidFill>
                  <a:schemeClr val="bg1"/>
                </a:solidFill>
              </a:rPr>
              <a:t> + </a:t>
            </a:r>
            <a:r>
              <a:rPr lang="en-US" altLang="zh-CN" sz="1200" dirty="0" err="1" smtClean="0">
                <a:solidFill>
                  <a:schemeClr val="bg1"/>
                </a:solidFill>
              </a:rPr>
              <a:t>Variable_Data_Size</a:t>
            </a:r>
            <a:r>
              <a:rPr lang="en-US" altLang="zh-CN" sz="1200" dirty="0" smtClean="0">
                <a:solidFill>
                  <a:schemeClr val="bg1"/>
                </a:solidFill>
              </a:rPr>
              <a:t> + </a:t>
            </a:r>
            <a:r>
              <a:rPr lang="en-US" altLang="zh-CN" sz="1200" dirty="0" err="1" smtClean="0">
                <a:solidFill>
                  <a:schemeClr val="bg1"/>
                </a:solidFill>
              </a:rPr>
              <a:t>Null_Bitmap</a:t>
            </a:r>
            <a:r>
              <a:rPr lang="en-US" altLang="zh-CN" sz="1200" dirty="0" smtClean="0">
                <a:solidFill>
                  <a:schemeClr val="bg1"/>
                </a:solidFill>
              </a:rPr>
              <a:t> + 4 </a:t>
            </a:r>
          </a:p>
          <a:p>
            <a:endParaRPr lang="zh-CN" altLang="en-US" sz="1200" dirty="0" smtClean="0">
              <a:solidFill>
                <a:schemeClr val="bg1"/>
              </a:solidFill>
            </a:endParaRPr>
          </a:p>
          <a:p>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原因分析</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err="1" smtClean="0">
                <a:solidFill>
                  <a:schemeClr val="bg1"/>
                </a:solidFill>
              </a:rPr>
              <a:t>Row_Size</a:t>
            </a:r>
            <a:r>
              <a:rPr lang="en-US" altLang="zh-CN" dirty="0" smtClean="0">
                <a:solidFill>
                  <a:schemeClr val="bg1"/>
                </a:solidFill>
              </a:rPr>
              <a:t> = </a:t>
            </a:r>
            <a:r>
              <a:rPr lang="en-US" altLang="zh-CN" dirty="0" err="1" smtClean="0">
                <a:solidFill>
                  <a:schemeClr val="bg1"/>
                </a:solidFill>
              </a:rPr>
              <a:t>Fixed_Data_Size</a:t>
            </a:r>
            <a:r>
              <a:rPr lang="en-US" altLang="zh-CN" dirty="0" smtClean="0">
                <a:solidFill>
                  <a:schemeClr val="bg1"/>
                </a:solidFill>
              </a:rPr>
              <a:t> + </a:t>
            </a:r>
            <a:r>
              <a:rPr lang="en-US" altLang="zh-CN" dirty="0" err="1" smtClean="0">
                <a:solidFill>
                  <a:schemeClr val="bg1"/>
                </a:solidFill>
              </a:rPr>
              <a:t>Variable_Data_Size</a:t>
            </a:r>
            <a:r>
              <a:rPr lang="en-US" altLang="zh-CN" dirty="0" smtClean="0">
                <a:solidFill>
                  <a:schemeClr val="bg1"/>
                </a:solidFill>
              </a:rPr>
              <a:t> + </a:t>
            </a:r>
            <a:r>
              <a:rPr lang="en-US" altLang="zh-CN" dirty="0" err="1" smtClean="0">
                <a:solidFill>
                  <a:schemeClr val="bg1"/>
                </a:solidFill>
              </a:rPr>
              <a:t>Null_Bitmap</a:t>
            </a:r>
            <a:r>
              <a:rPr lang="en-US" altLang="zh-CN" dirty="0" smtClean="0">
                <a:solidFill>
                  <a:schemeClr val="bg1"/>
                </a:solidFill>
              </a:rPr>
              <a:t> + 4 </a:t>
            </a:r>
          </a:p>
          <a:p>
            <a:pPr lvl="1"/>
            <a:r>
              <a:rPr lang="en-US" altLang="zh-CN" dirty="0" smtClean="0">
                <a:solidFill>
                  <a:schemeClr val="bg1"/>
                </a:solidFill>
              </a:rPr>
              <a:t>2020*2+0+(2+(1+7)/8)+4 = 4047</a:t>
            </a:r>
          </a:p>
          <a:p>
            <a:pPr lvl="1"/>
            <a:r>
              <a:rPr lang="en-US" altLang="zh-CN" dirty="0" smtClean="0">
                <a:solidFill>
                  <a:schemeClr val="bg1"/>
                </a:solidFill>
              </a:rPr>
              <a:t>2019*2+0+(2+(1+7)/8)+4 = 4045</a:t>
            </a:r>
          </a:p>
          <a:p>
            <a:pPr lvl="1"/>
            <a:r>
              <a:rPr lang="en-US" altLang="zh-CN" dirty="0" smtClean="0">
                <a:solidFill>
                  <a:schemeClr val="bg1"/>
                </a:solidFill>
              </a:rPr>
              <a:t>(4047+2)*2 = 8098 &gt; 8096</a:t>
            </a:r>
          </a:p>
          <a:p>
            <a:pPr lvl="1"/>
            <a:r>
              <a:rPr lang="en-US" altLang="zh-CN" dirty="0" smtClean="0">
                <a:solidFill>
                  <a:schemeClr val="bg1"/>
                </a:solidFill>
              </a:rPr>
              <a:t>(4045+2)*2 = 8096 = 8096</a:t>
            </a:r>
          </a:p>
          <a:p>
            <a:endParaRPr lang="en-US" altLang="zh-CN" dirty="0" smtClean="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bg1"/>
                </a:solidFill>
              </a:rPr>
              <a:t>SQL</a:t>
            </a:r>
            <a:r>
              <a:rPr lang="zh-CN" altLang="en-US" dirty="0" smtClean="0">
                <a:solidFill>
                  <a:schemeClr val="bg1"/>
                </a:solidFill>
              </a:rPr>
              <a:t> </a:t>
            </a:r>
            <a:r>
              <a:rPr lang="en-US" altLang="zh-CN" dirty="0" smtClean="0">
                <a:solidFill>
                  <a:schemeClr val="bg1"/>
                </a:solidFill>
              </a:rPr>
              <a:t>2005</a:t>
            </a:r>
            <a:r>
              <a:rPr lang="zh-CN" altLang="en-US" dirty="0" smtClean="0">
                <a:solidFill>
                  <a:schemeClr val="bg1"/>
                </a:solidFill>
              </a:rPr>
              <a:t>对大型行的支持</a:t>
            </a:r>
            <a:endParaRPr lang="zh-CN" altLang="en-US" dirty="0">
              <a:solidFill>
                <a:schemeClr val="bg1"/>
              </a:solidFill>
            </a:endParaRPr>
          </a:p>
        </p:txBody>
      </p:sp>
      <p:sp>
        <p:nvSpPr>
          <p:cNvPr id="3" name="内容占位符 2"/>
          <p:cNvSpPr>
            <a:spLocks noGrp="1"/>
          </p:cNvSpPr>
          <p:nvPr>
            <p:ph idx="1"/>
          </p:nvPr>
        </p:nvSpPr>
        <p:spPr/>
        <p:txBody>
          <a:bodyPr>
            <a:normAutofit fontScale="55000" lnSpcReduction="20000"/>
          </a:bodyPr>
          <a:lstStyle/>
          <a:p>
            <a:r>
              <a:rPr lang="zh-CN" altLang="en-US" dirty="0" smtClean="0">
                <a:solidFill>
                  <a:schemeClr val="bg1"/>
                </a:solidFill>
              </a:rPr>
              <a:t>列都是</a:t>
            </a:r>
            <a:r>
              <a:rPr lang="en-US" altLang="zh-CN" dirty="0" smtClean="0">
                <a:solidFill>
                  <a:schemeClr val="bg1"/>
                </a:solidFill>
              </a:rPr>
              <a:t>8000</a:t>
            </a:r>
            <a:r>
              <a:rPr lang="zh-CN" altLang="en-US" dirty="0" smtClean="0">
                <a:solidFill>
                  <a:schemeClr val="bg1"/>
                </a:solidFill>
              </a:rPr>
              <a:t>字节以内的，但是行长度超过</a:t>
            </a:r>
            <a:r>
              <a:rPr lang="en-US" altLang="zh-CN" dirty="0" smtClean="0">
                <a:solidFill>
                  <a:schemeClr val="bg1"/>
                </a:solidFill>
              </a:rPr>
              <a:t>8060</a:t>
            </a:r>
            <a:r>
              <a:rPr lang="zh-CN" altLang="en-US" dirty="0" smtClean="0">
                <a:solidFill>
                  <a:schemeClr val="bg1"/>
                </a:solidFill>
              </a:rPr>
              <a:t>字节。</a:t>
            </a:r>
            <a:endParaRPr lang="en-US" altLang="zh-CN" dirty="0" smtClean="0">
              <a:solidFill>
                <a:schemeClr val="bg1"/>
              </a:solidFill>
            </a:endParaRPr>
          </a:p>
          <a:p>
            <a:pPr lvl="1"/>
            <a:r>
              <a:rPr lang="zh-CN" altLang="en-US" dirty="0" smtClean="0">
                <a:solidFill>
                  <a:schemeClr val="bg1"/>
                </a:solidFill>
              </a:rPr>
              <a:t>数据库引擎将把最大宽度的记录列或者多个可变长度列移动到 </a:t>
            </a:r>
            <a:r>
              <a:rPr lang="en-US" altLang="zh-CN" dirty="0" smtClean="0">
                <a:solidFill>
                  <a:schemeClr val="bg1"/>
                </a:solidFill>
              </a:rPr>
              <a:t>ROW_OVERFLOW_DATA </a:t>
            </a:r>
            <a:r>
              <a:rPr lang="zh-CN" altLang="en-US" dirty="0" smtClean="0">
                <a:solidFill>
                  <a:schemeClr val="bg1"/>
                </a:solidFill>
              </a:rPr>
              <a:t>分配单元的另一页上，而在原始页上保留一个 </a:t>
            </a:r>
            <a:r>
              <a:rPr lang="en-US" altLang="zh-CN" dirty="0" smtClean="0">
                <a:solidFill>
                  <a:schemeClr val="bg1"/>
                </a:solidFill>
              </a:rPr>
              <a:t>24 </a:t>
            </a:r>
            <a:r>
              <a:rPr lang="zh-CN" altLang="en-US" dirty="0" smtClean="0">
                <a:solidFill>
                  <a:schemeClr val="bg1"/>
                </a:solidFill>
              </a:rPr>
              <a:t>字节指针。如果后续操作减小了行的大小，</a:t>
            </a:r>
            <a:r>
              <a:rPr lang="en-US" altLang="zh-CN" dirty="0" smtClean="0">
                <a:solidFill>
                  <a:schemeClr val="bg1"/>
                </a:solidFill>
              </a:rPr>
              <a:t>SQL Server </a:t>
            </a:r>
            <a:r>
              <a:rPr lang="zh-CN" altLang="en-US" dirty="0" smtClean="0">
                <a:solidFill>
                  <a:schemeClr val="bg1"/>
                </a:solidFill>
              </a:rPr>
              <a:t>会动态将列移回到原始数据页。</a:t>
            </a:r>
            <a:endParaRPr lang="en-US" altLang="zh-CN" dirty="0" smtClean="0">
              <a:solidFill>
                <a:schemeClr val="bg1"/>
              </a:solidFill>
            </a:endParaRPr>
          </a:p>
          <a:p>
            <a:pPr lvl="1"/>
            <a:r>
              <a:rPr lang="zh-CN" altLang="en-US" dirty="0" smtClean="0">
                <a:solidFill>
                  <a:schemeClr val="bg1"/>
                </a:solidFill>
              </a:rPr>
              <a:t>对于 </a:t>
            </a:r>
            <a:r>
              <a:rPr lang="en-US" altLang="zh-CN" b="1" dirty="0" err="1" smtClean="0">
                <a:solidFill>
                  <a:schemeClr val="bg1"/>
                </a:solidFill>
              </a:rPr>
              <a:t>varchar</a:t>
            </a:r>
            <a:r>
              <a:rPr lang="zh-CN" altLang="en-US" dirty="0" smtClean="0">
                <a:solidFill>
                  <a:schemeClr val="bg1"/>
                </a:solidFill>
              </a:rPr>
              <a:t>、</a:t>
            </a:r>
            <a:r>
              <a:rPr lang="en-US" altLang="zh-CN" b="1" dirty="0" err="1" smtClean="0">
                <a:solidFill>
                  <a:schemeClr val="bg1"/>
                </a:solidFill>
              </a:rPr>
              <a:t>nvarchar</a:t>
            </a:r>
            <a:r>
              <a:rPr lang="zh-CN" altLang="en-US" dirty="0" smtClean="0">
                <a:solidFill>
                  <a:schemeClr val="bg1"/>
                </a:solidFill>
              </a:rPr>
              <a:t>、</a:t>
            </a:r>
            <a:r>
              <a:rPr lang="en-US" altLang="zh-CN" b="1" dirty="0" err="1" smtClean="0">
                <a:solidFill>
                  <a:schemeClr val="bg1"/>
                </a:solidFill>
              </a:rPr>
              <a:t>varbinary</a:t>
            </a:r>
            <a:r>
              <a:rPr lang="zh-CN" altLang="en-US" dirty="0" smtClean="0">
                <a:solidFill>
                  <a:schemeClr val="bg1"/>
                </a:solidFill>
              </a:rPr>
              <a:t>、</a:t>
            </a:r>
            <a:r>
              <a:rPr lang="en-US" altLang="zh-CN" b="1" dirty="0" err="1" smtClean="0">
                <a:solidFill>
                  <a:schemeClr val="bg1"/>
                </a:solidFill>
              </a:rPr>
              <a:t>sql_variant</a:t>
            </a:r>
            <a:r>
              <a:rPr lang="zh-CN" altLang="en-US" dirty="0" smtClean="0">
                <a:solidFill>
                  <a:schemeClr val="bg1"/>
                </a:solidFill>
              </a:rPr>
              <a:t> 或 </a:t>
            </a:r>
            <a:r>
              <a:rPr lang="en-US" altLang="zh-CN" dirty="0" smtClean="0">
                <a:solidFill>
                  <a:schemeClr val="bg1"/>
                </a:solidFill>
              </a:rPr>
              <a:t>CLR </a:t>
            </a:r>
            <a:r>
              <a:rPr lang="zh-CN" altLang="en-US" dirty="0" smtClean="0">
                <a:solidFill>
                  <a:schemeClr val="bg1"/>
                </a:solidFill>
              </a:rPr>
              <a:t>用户定义类型的列，单个列的长度仍然必须在 </a:t>
            </a:r>
            <a:r>
              <a:rPr lang="en-US" altLang="zh-CN" dirty="0" smtClean="0">
                <a:solidFill>
                  <a:schemeClr val="bg1"/>
                </a:solidFill>
              </a:rPr>
              <a:t>8000 </a:t>
            </a:r>
            <a:r>
              <a:rPr lang="zh-CN" altLang="en-US" dirty="0" smtClean="0">
                <a:solidFill>
                  <a:schemeClr val="bg1"/>
                </a:solidFill>
              </a:rPr>
              <a:t>字节的限制之内。只有它们的合并长度可以超过表的 </a:t>
            </a:r>
            <a:r>
              <a:rPr lang="en-US" altLang="zh-CN" dirty="0" smtClean="0">
                <a:solidFill>
                  <a:schemeClr val="bg1"/>
                </a:solidFill>
              </a:rPr>
              <a:t>8060 </a:t>
            </a:r>
            <a:r>
              <a:rPr lang="zh-CN" altLang="en-US" dirty="0" smtClean="0">
                <a:solidFill>
                  <a:schemeClr val="bg1"/>
                </a:solidFill>
              </a:rPr>
              <a:t>字节的行限制。</a:t>
            </a:r>
            <a:endParaRPr lang="en-US" altLang="zh-CN" dirty="0" smtClean="0">
              <a:solidFill>
                <a:schemeClr val="bg1"/>
              </a:solidFill>
            </a:endParaRPr>
          </a:p>
          <a:p>
            <a:pPr lvl="1"/>
            <a:r>
              <a:rPr lang="zh-CN" altLang="en-US" dirty="0" smtClean="0">
                <a:solidFill>
                  <a:schemeClr val="bg1"/>
                </a:solidFill>
              </a:rPr>
              <a:t>其他数据类型列的和（包括 </a:t>
            </a:r>
            <a:r>
              <a:rPr lang="en-US" altLang="zh-CN" b="1" dirty="0" smtClean="0">
                <a:solidFill>
                  <a:schemeClr val="bg1"/>
                </a:solidFill>
              </a:rPr>
              <a:t>char</a:t>
            </a:r>
            <a:r>
              <a:rPr lang="zh-CN" altLang="en-US" dirty="0" smtClean="0">
                <a:solidFill>
                  <a:schemeClr val="bg1"/>
                </a:solidFill>
              </a:rPr>
              <a:t> 和 </a:t>
            </a:r>
            <a:r>
              <a:rPr lang="en-US" altLang="zh-CN" b="1" dirty="0" err="1" smtClean="0">
                <a:solidFill>
                  <a:schemeClr val="bg1"/>
                </a:solidFill>
              </a:rPr>
              <a:t>nchar</a:t>
            </a:r>
            <a:r>
              <a:rPr lang="zh-CN" altLang="en-US" dirty="0" smtClean="0">
                <a:solidFill>
                  <a:schemeClr val="bg1"/>
                </a:solidFill>
              </a:rPr>
              <a:t> 数据）必须在 </a:t>
            </a:r>
            <a:r>
              <a:rPr lang="en-US" altLang="zh-CN" dirty="0" smtClean="0">
                <a:solidFill>
                  <a:schemeClr val="bg1"/>
                </a:solidFill>
              </a:rPr>
              <a:t>8,060 </a:t>
            </a:r>
            <a:r>
              <a:rPr lang="zh-CN" altLang="en-US" dirty="0" smtClean="0">
                <a:solidFill>
                  <a:schemeClr val="bg1"/>
                </a:solidFill>
              </a:rPr>
              <a:t>字节的行限制之内。大型对象数据也不受 </a:t>
            </a:r>
            <a:r>
              <a:rPr lang="en-US" altLang="zh-CN" dirty="0" smtClean="0">
                <a:solidFill>
                  <a:schemeClr val="bg1"/>
                </a:solidFill>
              </a:rPr>
              <a:t>8,060 </a:t>
            </a:r>
            <a:r>
              <a:rPr lang="zh-CN" altLang="en-US" dirty="0" smtClean="0">
                <a:solidFill>
                  <a:schemeClr val="bg1"/>
                </a:solidFill>
              </a:rPr>
              <a:t>字节行限制的制约。</a:t>
            </a:r>
            <a:endParaRPr lang="en-US" altLang="zh-CN" dirty="0" smtClean="0">
              <a:solidFill>
                <a:schemeClr val="bg1"/>
              </a:solidFill>
            </a:endParaRPr>
          </a:p>
          <a:p>
            <a:pPr lvl="1"/>
            <a:r>
              <a:rPr lang="zh-CN" altLang="en-US" dirty="0" smtClean="0">
                <a:solidFill>
                  <a:schemeClr val="bg1"/>
                </a:solidFill>
              </a:rPr>
              <a:t>聚集索引的索引键不能包含在 </a:t>
            </a:r>
            <a:r>
              <a:rPr lang="en-US" dirty="0" smtClean="0">
                <a:solidFill>
                  <a:schemeClr val="bg1"/>
                </a:solidFill>
              </a:rPr>
              <a:t>ROW_OVERFLOW_DATA </a:t>
            </a:r>
            <a:r>
              <a:rPr lang="zh-CN" altLang="en-US" dirty="0" smtClean="0">
                <a:solidFill>
                  <a:schemeClr val="bg1"/>
                </a:solidFill>
              </a:rPr>
              <a:t>分配单元中具有现有数据的 </a:t>
            </a:r>
            <a:r>
              <a:rPr lang="en-US" b="1" dirty="0" err="1" smtClean="0">
                <a:solidFill>
                  <a:schemeClr val="bg1"/>
                </a:solidFill>
              </a:rPr>
              <a:t>varchar</a:t>
            </a:r>
            <a:r>
              <a:rPr lang="en-US" dirty="0" smtClean="0">
                <a:solidFill>
                  <a:schemeClr val="bg1"/>
                </a:solidFill>
              </a:rPr>
              <a:t> </a:t>
            </a:r>
            <a:r>
              <a:rPr lang="zh-CN" altLang="en-US" dirty="0" smtClean="0">
                <a:solidFill>
                  <a:schemeClr val="bg1"/>
                </a:solidFill>
              </a:rPr>
              <a:t>列。如果对 </a:t>
            </a:r>
            <a:r>
              <a:rPr lang="en-US" b="1" dirty="0" err="1" smtClean="0">
                <a:solidFill>
                  <a:schemeClr val="bg1"/>
                </a:solidFill>
              </a:rPr>
              <a:t>varchar</a:t>
            </a:r>
            <a:r>
              <a:rPr lang="en-US" dirty="0" smtClean="0">
                <a:solidFill>
                  <a:schemeClr val="bg1"/>
                </a:solidFill>
              </a:rPr>
              <a:t> </a:t>
            </a:r>
            <a:r>
              <a:rPr lang="zh-CN" altLang="en-US" dirty="0" smtClean="0">
                <a:solidFill>
                  <a:schemeClr val="bg1"/>
                </a:solidFill>
              </a:rPr>
              <a:t>列创建了聚集索引，并且在 </a:t>
            </a:r>
            <a:r>
              <a:rPr lang="en-US" dirty="0" smtClean="0">
                <a:solidFill>
                  <a:schemeClr val="bg1"/>
                </a:solidFill>
              </a:rPr>
              <a:t>IN_ROW_DATA </a:t>
            </a:r>
            <a:r>
              <a:rPr lang="zh-CN" altLang="en-US" dirty="0" smtClean="0">
                <a:solidFill>
                  <a:schemeClr val="bg1"/>
                </a:solidFill>
              </a:rPr>
              <a:t>分配单元中存在现有数据，则对该列执行的将数据推送到行外的后续插入或更新操作将会失败。</a:t>
            </a:r>
            <a:endParaRPr lang="en-US" altLang="zh-CN" dirty="0" smtClean="0">
              <a:solidFill>
                <a:schemeClr val="bg1"/>
              </a:solidFill>
            </a:endParaRPr>
          </a:p>
          <a:p>
            <a:pPr lvl="1"/>
            <a:r>
              <a:rPr lang="zh-CN" altLang="en-US" dirty="0" smtClean="0">
                <a:solidFill>
                  <a:schemeClr val="bg1"/>
                </a:solidFill>
              </a:rPr>
              <a:t>可以包括包含行溢出数据的列，作为非聚集索引的键列或非键列。</a:t>
            </a:r>
            <a:endParaRPr lang="en-US" altLang="zh-CN" dirty="0" smtClean="0">
              <a:solidFill>
                <a:schemeClr val="bg1"/>
              </a:solidFill>
            </a:endParaRPr>
          </a:p>
          <a:p>
            <a:r>
              <a:rPr lang="en-US" altLang="zh-CN" dirty="0" err="1" smtClean="0">
                <a:solidFill>
                  <a:schemeClr val="bg1"/>
                </a:solidFill>
              </a:rPr>
              <a:t>varchar</a:t>
            </a:r>
            <a:r>
              <a:rPr lang="en-US" altLang="zh-CN" dirty="0" smtClean="0">
                <a:solidFill>
                  <a:schemeClr val="bg1"/>
                </a:solidFill>
              </a:rPr>
              <a:t>(max)</a:t>
            </a:r>
            <a:r>
              <a:rPr lang="zh-CN" altLang="en-US" dirty="0" smtClean="0">
                <a:solidFill>
                  <a:schemeClr val="bg1"/>
                </a:solidFill>
              </a:rPr>
              <a:t>、</a:t>
            </a:r>
            <a:r>
              <a:rPr lang="en-US" altLang="zh-CN" dirty="0" err="1" smtClean="0">
                <a:solidFill>
                  <a:schemeClr val="bg1"/>
                </a:solidFill>
              </a:rPr>
              <a:t>nvarchar</a:t>
            </a:r>
            <a:r>
              <a:rPr lang="en-US" altLang="zh-CN" dirty="0" smtClean="0">
                <a:solidFill>
                  <a:schemeClr val="bg1"/>
                </a:solidFill>
              </a:rPr>
              <a:t>(max) </a:t>
            </a:r>
            <a:r>
              <a:rPr lang="zh-CN" altLang="en-US" dirty="0" smtClean="0">
                <a:solidFill>
                  <a:schemeClr val="bg1"/>
                </a:solidFill>
              </a:rPr>
              <a:t>和 </a:t>
            </a:r>
            <a:r>
              <a:rPr lang="en-US" altLang="zh-CN" dirty="0" err="1" smtClean="0">
                <a:solidFill>
                  <a:schemeClr val="bg1"/>
                </a:solidFill>
              </a:rPr>
              <a:t>varbinary</a:t>
            </a:r>
            <a:r>
              <a:rPr lang="en-US" altLang="zh-CN" dirty="0" smtClean="0">
                <a:solidFill>
                  <a:schemeClr val="bg1"/>
                </a:solidFill>
              </a:rPr>
              <a:t>(max) </a:t>
            </a:r>
            <a:r>
              <a:rPr lang="zh-CN" altLang="en-US" dirty="0" smtClean="0">
                <a:solidFill>
                  <a:schemeClr val="bg1"/>
                </a:solidFill>
              </a:rPr>
              <a:t>统称为大值数据类型</a:t>
            </a:r>
            <a:endParaRPr lang="en-US" altLang="zh-CN" dirty="0" smtClean="0">
              <a:solidFill>
                <a:schemeClr val="bg1"/>
              </a:solidFill>
            </a:endParaRPr>
          </a:p>
          <a:p>
            <a:pPr lvl="1"/>
            <a:r>
              <a:rPr lang="zh-CN" altLang="en-US" dirty="0" smtClean="0">
                <a:solidFill>
                  <a:schemeClr val="bg1"/>
                </a:solidFill>
              </a:rPr>
              <a:t>使用</a:t>
            </a:r>
            <a:r>
              <a:rPr lang="en-US" dirty="0" smtClean="0">
                <a:solidFill>
                  <a:schemeClr val="bg1"/>
                </a:solidFill>
              </a:rPr>
              <a:t>Text/Image</a:t>
            </a:r>
            <a:r>
              <a:rPr lang="zh-CN" altLang="en-US" dirty="0" smtClean="0">
                <a:solidFill>
                  <a:schemeClr val="bg1"/>
                </a:solidFill>
              </a:rPr>
              <a:t> 数据页</a:t>
            </a:r>
            <a:endParaRPr lang="en-US" altLang="zh-CN" dirty="0" smtClean="0">
              <a:solidFill>
                <a:schemeClr val="bg1"/>
              </a:solidFill>
            </a:endParaRPr>
          </a:p>
          <a:p>
            <a:r>
              <a:rPr lang="en-US" altLang="zh-CN" dirty="0" smtClean="0">
                <a:solidFill>
                  <a:schemeClr val="bg1"/>
                </a:solidFill>
              </a:rPr>
              <a:t>Text/Image</a:t>
            </a:r>
          </a:p>
          <a:p>
            <a:pPr lvl="1"/>
            <a:r>
              <a:rPr lang="zh-CN" altLang="en-US" dirty="0" smtClean="0">
                <a:solidFill>
                  <a:schemeClr val="bg1"/>
                </a:solidFill>
              </a:rPr>
              <a:t>使用</a:t>
            </a:r>
            <a:r>
              <a:rPr lang="en-US" dirty="0" smtClean="0">
                <a:solidFill>
                  <a:schemeClr val="bg1"/>
                </a:solidFill>
              </a:rPr>
              <a:t>Text/Image</a:t>
            </a:r>
            <a:r>
              <a:rPr lang="zh-CN" altLang="en-US" dirty="0" smtClean="0">
                <a:solidFill>
                  <a:schemeClr val="bg1"/>
                </a:solidFill>
              </a:rPr>
              <a:t> 数据页</a:t>
            </a:r>
          </a:p>
          <a:p>
            <a:pPr lvl="1"/>
            <a:r>
              <a:rPr lang="zh-CN" altLang="en-US" dirty="0" smtClean="0">
                <a:solidFill>
                  <a:schemeClr val="bg1"/>
                </a:solidFill>
              </a:rPr>
              <a:t>后续版本的 </a:t>
            </a:r>
            <a:r>
              <a:rPr lang="en-US" altLang="zh-CN" dirty="0" smtClean="0">
                <a:solidFill>
                  <a:schemeClr val="bg1"/>
                </a:solidFill>
              </a:rPr>
              <a:t>Microsoft SQL Server </a:t>
            </a:r>
            <a:r>
              <a:rPr lang="zh-CN" altLang="en-US" dirty="0" smtClean="0">
                <a:solidFill>
                  <a:schemeClr val="bg1"/>
                </a:solidFill>
              </a:rPr>
              <a:t>将删除该功能。</a:t>
            </a:r>
            <a:endParaRPr lang="en-US" altLang="zh-CN" dirty="0" smtClean="0">
              <a:solidFill>
                <a:schemeClr val="bg1"/>
              </a:solidFill>
            </a:endParaRPr>
          </a:p>
          <a:p>
            <a:r>
              <a:rPr lang="en-US" altLang="zh-CN" dirty="0" smtClean="0">
                <a:solidFill>
                  <a:schemeClr val="bg1"/>
                </a:solidFill>
              </a:rPr>
              <a:t>XML </a:t>
            </a:r>
            <a:r>
              <a:rPr lang="zh-CN" altLang="en-US" dirty="0" smtClean="0">
                <a:solidFill>
                  <a:schemeClr val="bg1"/>
                </a:solidFill>
              </a:rPr>
              <a:t>数据</a:t>
            </a:r>
            <a:endParaRPr lang="en-US" altLang="zh-CN" dirty="0" smtClean="0">
              <a:solidFill>
                <a:schemeClr val="bg1"/>
              </a:solidFill>
            </a:endParaRPr>
          </a:p>
          <a:p>
            <a:pPr lvl="1"/>
            <a:r>
              <a:rPr lang="zh-CN" altLang="en-US" dirty="0" smtClean="0">
                <a:solidFill>
                  <a:schemeClr val="bg1"/>
                </a:solidFill>
              </a:rPr>
              <a:t>使用</a:t>
            </a:r>
            <a:r>
              <a:rPr lang="en-US" dirty="0" smtClean="0">
                <a:solidFill>
                  <a:schemeClr val="bg1"/>
                </a:solidFill>
              </a:rPr>
              <a:t>Text/Image</a:t>
            </a:r>
            <a:r>
              <a:rPr lang="zh-CN" altLang="en-US" dirty="0" smtClean="0">
                <a:solidFill>
                  <a:schemeClr val="bg1"/>
                </a:solidFill>
              </a:rPr>
              <a:t> 数据页</a:t>
            </a:r>
            <a:endParaRPr lang="zh-CN" altLang="en-US"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回顾</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smtClean="0">
                <a:solidFill>
                  <a:schemeClr val="bg1"/>
                </a:solidFill>
              </a:rPr>
              <a:t>8K</a:t>
            </a:r>
            <a:r>
              <a:rPr lang="zh-CN" altLang="en-US" dirty="0" smtClean="0">
                <a:solidFill>
                  <a:schemeClr val="bg1"/>
                </a:solidFill>
              </a:rPr>
              <a:t> </a:t>
            </a:r>
            <a:r>
              <a:rPr lang="en-US" altLang="zh-CN" dirty="0" smtClean="0">
                <a:solidFill>
                  <a:schemeClr val="bg1"/>
                </a:solidFill>
              </a:rPr>
              <a:t>Data</a:t>
            </a:r>
            <a:r>
              <a:rPr lang="zh-CN" altLang="en-US" dirty="0" smtClean="0">
                <a:solidFill>
                  <a:schemeClr val="bg1"/>
                </a:solidFill>
              </a:rPr>
              <a:t> </a:t>
            </a:r>
            <a:r>
              <a:rPr lang="en-US" altLang="zh-CN" dirty="0" smtClean="0">
                <a:solidFill>
                  <a:schemeClr val="bg1"/>
                </a:solidFill>
              </a:rPr>
              <a:t>Page</a:t>
            </a:r>
          </a:p>
          <a:p>
            <a:r>
              <a:rPr lang="zh-CN" altLang="en-US" dirty="0" smtClean="0">
                <a:solidFill>
                  <a:schemeClr val="bg1"/>
                </a:solidFill>
              </a:rPr>
              <a:t>数据页是数据库存取（硬盘存取，内存存取）的最小单位，一个查询操作，存取了多少数据页，是看这个查询操作性能高低的最重要指标。</a:t>
            </a:r>
            <a:endParaRPr lang="en-US" altLang="zh-CN" dirty="0" smtClean="0">
              <a:solidFill>
                <a:schemeClr val="bg1"/>
              </a:solidFill>
            </a:endParaRPr>
          </a:p>
          <a:p>
            <a:r>
              <a:rPr lang="zh-CN" altLang="en-US" dirty="0" smtClean="0">
                <a:solidFill>
                  <a:schemeClr val="bg1"/>
                </a:solidFill>
              </a:rPr>
              <a:t>如何使用 </a:t>
            </a:r>
            <a:r>
              <a:rPr lang="en-US" altLang="zh-CN" dirty="0" smtClean="0">
                <a:solidFill>
                  <a:schemeClr val="bg1"/>
                </a:solidFill>
              </a:rPr>
              <a:t>SET STATISTICS IO ON</a:t>
            </a:r>
            <a:r>
              <a:rPr lang="zh-CN" altLang="en-US" dirty="0" smtClean="0">
                <a:solidFill>
                  <a:schemeClr val="bg1"/>
                </a:solidFill>
              </a:rPr>
              <a:t> 来查看一个查询花费的数据页存取数？</a:t>
            </a:r>
            <a:endParaRPr lang="en-US" altLang="zh-CN" dirty="0" smtClean="0">
              <a:solidFill>
                <a:schemeClr val="bg1"/>
              </a:solidFill>
            </a:endParaRPr>
          </a:p>
          <a:p>
            <a:r>
              <a:rPr lang="zh-CN" altLang="en-US" dirty="0" smtClean="0">
                <a:solidFill>
                  <a:schemeClr val="bg1"/>
                </a:solidFill>
              </a:rPr>
              <a:t>逻辑读取，物理读取</a:t>
            </a: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solidFill>
                  <a:schemeClr val="bg1"/>
                </a:solidFill>
                <a:ea typeface="PMingLiU" pitchFamily="18" charset="-120"/>
              </a:rPr>
              <a:t>解读统计资料的内容</a:t>
            </a:r>
            <a:endParaRPr lang="zh-CN" altLang="en-US" dirty="0">
              <a:solidFill>
                <a:schemeClr val="bg1"/>
              </a:solidFill>
            </a:endParaRPr>
          </a:p>
        </p:txBody>
      </p:sp>
      <p:grpSp>
        <p:nvGrpSpPr>
          <p:cNvPr id="20" name="Group 3"/>
          <p:cNvGrpSpPr>
            <a:grpSpLocks/>
          </p:cNvGrpSpPr>
          <p:nvPr/>
        </p:nvGrpSpPr>
        <p:grpSpPr bwMode="auto">
          <a:xfrm>
            <a:off x="0" y="1371600"/>
            <a:ext cx="8229600" cy="4267200"/>
            <a:chOff x="384" y="864"/>
            <a:chExt cx="5040" cy="2688"/>
          </a:xfrm>
        </p:grpSpPr>
        <p:sp>
          <p:nvSpPr>
            <p:cNvPr id="21" name="Rectangle 4"/>
            <p:cNvSpPr>
              <a:spLocks noChangeArrowheads="1"/>
            </p:cNvSpPr>
            <p:nvPr/>
          </p:nvSpPr>
          <p:spPr bwMode="auto">
            <a:xfrm>
              <a:off x="384" y="864"/>
              <a:ext cx="1152" cy="336"/>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107763" dir="2700000" algn="ctr" rotWithShape="0">
                <a:srgbClr val="66CCFF"/>
              </a:outerShdw>
            </a:effectLst>
          </p:spPr>
          <p:txBody>
            <a:bodyPr wrap="none" anchor="ctr"/>
            <a:lstStyle/>
            <a:p>
              <a:pPr algn="ctr">
                <a:lnSpc>
                  <a:spcPct val="100000"/>
                </a:lnSpc>
                <a:defRPr/>
              </a:pPr>
              <a:r>
                <a:rPr lang="zh-TW" altLang="en-US" sz="2000" dirty="0">
                  <a:solidFill>
                    <a:schemeClr val="bg2"/>
                  </a:solidFill>
                  <a:latin typeface="Arial" pitchFamily="34" charset="0"/>
                </a:rPr>
                <a:t>透过设定</a:t>
              </a:r>
              <a:r>
                <a:rPr lang="zh-TW" altLang="en-US" sz="1600" dirty="0">
                  <a:solidFill>
                    <a:schemeClr val="bg2"/>
                  </a:solidFill>
                  <a:latin typeface="Arial" pitchFamily="34" charset="0"/>
                  <a:ea typeface="PMingLiU" pitchFamily="18" charset="-120"/>
                </a:rPr>
                <a:t> </a:t>
              </a:r>
            </a:p>
            <a:p>
              <a:pPr algn="ctr">
                <a:lnSpc>
                  <a:spcPct val="100000"/>
                </a:lnSpc>
                <a:defRPr/>
              </a:pPr>
              <a:r>
                <a:rPr lang="en-US" altLang="zh-TW" sz="1600" dirty="0">
                  <a:solidFill>
                    <a:schemeClr val="bg2"/>
                  </a:solidFill>
                  <a:latin typeface="Arial" pitchFamily="34" charset="0"/>
                  <a:ea typeface="PMingLiU" pitchFamily="18" charset="-120"/>
                </a:rPr>
                <a:t>SET &lt;</a:t>
              </a:r>
              <a:r>
                <a:rPr lang="zh-TW" altLang="en-US" sz="1600" dirty="0">
                  <a:solidFill>
                    <a:schemeClr val="bg2"/>
                  </a:solidFill>
                  <a:latin typeface="Arial" pitchFamily="34" charset="0"/>
                  <a:ea typeface="PMingLiU" pitchFamily="18" charset="-120"/>
                </a:rPr>
                <a:t>下列内容</a:t>
              </a:r>
              <a:r>
                <a:rPr lang="en-US" altLang="zh-TW" sz="1600" dirty="0">
                  <a:solidFill>
                    <a:schemeClr val="bg2"/>
                  </a:solidFill>
                  <a:latin typeface="Arial" pitchFamily="34" charset="0"/>
                  <a:ea typeface="PMingLiU" pitchFamily="18" charset="-120"/>
                </a:rPr>
                <a:t>&gt;ON</a:t>
              </a:r>
            </a:p>
          </p:txBody>
        </p:sp>
        <p:sp>
          <p:nvSpPr>
            <p:cNvPr id="22" name="Rectangle 5"/>
            <p:cNvSpPr>
              <a:spLocks noChangeArrowheads="1"/>
            </p:cNvSpPr>
            <p:nvPr/>
          </p:nvSpPr>
          <p:spPr bwMode="auto">
            <a:xfrm>
              <a:off x="1536" y="864"/>
              <a:ext cx="3888" cy="336"/>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107763" dir="2700000" algn="ctr" rotWithShape="0">
                <a:srgbClr val="66CCFF"/>
              </a:outerShdw>
            </a:effectLst>
          </p:spPr>
          <p:txBody>
            <a:bodyPr wrap="none" anchor="ctr"/>
            <a:lstStyle/>
            <a:p>
              <a:pPr algn="ctr">
                <a:lnSpc>
                  <a:spcPct val="100000"/>
                </a:lnSpc>
                <a:defRPr/>
              </a:pPr>
              <a:r>
                <a:rPr lang="zh-TW" altLang="en-US" sz="3200">
                  <a:solidFill>
                    <a:schemeClr val="bg2"/>
                  </a:solidFill>
                  <a:latin typeface="Arial" pitchFamily="34" charset="0"/>
                </a:rPr>
                <a:t>输出范例</a:t>
              </a:r>
            </a:p>
          </p:txBody>
        </p:sp>
        <p:sp>
          <p:nvSpPr>
            <p:cNvPr id="23" name="Rectangle 6"/>
            <p:cNvSpPr>
              <a:spLocks noChangeArrowheads="1"/>
            </p:cNvSpPr>
            <p:nvPr/>
          </p:nvSpPr>
          <p:spPr bwMode="auto">
            <a:xfrm>
              <a:off x="384" y="1200"/>
              <a:ext cx="1152" cy="576"/>
            </a:xfrm>
            <a:prstGeom prst="rect">
              <a:avLst/>
            </a:prstGeom>
            <a:solidFill>
              <a:schemeClr val="bg1"/>
            </a:solidFill>
            <a:ln w="9525">
              <a:solidFill>
                <a:schemeClr val="tx1"/>
              </a:solidFill>
              <a:miter lim="800000"/>
              <a:headEnd/>
              <a:tailEnd/>
            </a:ln>
            <a:effectLst>
              <a:outerShdw dist="107763" dir="2700000" algn="ctr" rotWithShape="0">
                <a:srgbClr val="66CCFF"/>
              </a:outerShdw>
            </a:effectLst>
          </p:spPr>
          <p:txBody>
            <a:bodyPr wrap="none"/>
            <a:lstStyle/>
            <a:p>
              <a:pPr>
                <a:lnSpc>
                  <a:spcPct val="100000"/>
                </a:lnSpc>
                <a:defRPr/>
              </a:pPr>
              <a:r>
                <a:rPr lang="en-US" altLang="zh-TW" sz="1800">
                  <a:ea typeface="新細明體" pitchFamily="18" charset="-120"/>
                </a:rPr>
                <a:t>STATISTICS</a:t>
              </a:r>
              <a:br>
                <a:rPr lang="en-US" altLang="zh-TW" sz="1800">
                  <a:ea typeface="新細明體" pitchFamily="18" charset="-120"/>
                </a:rPr>
              </a:br>
              <a:r>
                <a:rPr lang="en-US" altLang="zh-TW" sz="1800">
                  <a:ea typeface="新細明體" pitchFamily="18" charset="-120"/>
                </a:rPr>
                <a:t>TIME</a:t>
              </a:r>
            </a:p>
          </p:txBody>
        </p:sp>
        <p:sp>
          <p:nvSpPr>
            <p:cNvPr id="24" name="Rectangle 7"/>
            <p:cNvSpPr>
              <a:spLocks noChangeArrowheads="1"/>
            </p:cNvSpPr>
            <p:nvPr/>
          </p:nvSpPr>
          <p:spPr bwMode="auto">
            <a:xfrm>
              <a:off x="384" y="1776"/>
              <a:ext cx="1152" cy="1200"/>
            </a:xfrm>
            <a:prstGeom prst="rect">
              <a:avLst/>
            </a:prstGeom>
            <a:solidFill>
              <a:schemeClr val="bg1"/>
            </a:solidFill>
            <a:ln w="9525">
              <a:solidFill>
                <a:schemeClr val="tx1"/>
              </a:solidFill>
              <a:miter lim="800000"/>
              <a:headEnd/>
              <a:tailEnd/>
            </a:ln>
            <a:effectLst>
              <a:outerShdw dist="107763" dir="2700000" algn="ctr" rotWithShape="0">
                <a:srgbClr val="66CCFF"/>
              </a:outerShdw>
            </a:effectLst>
          </p:spPr>
          <p:txBody>
            <a:bodyPr wrap="none"/>
            <a:lstStyle/>
            <a:p>
              <a:pPr>
                <a:lnSpc>
                  <a:spcPct val="100000"/>
                </a:lnSpc>
                <a:defRPr/>
              </a:pPr>
              <a:r>
                <a:rPr lang="en-US" altLang="zh-TW" sz="1800">
                  <a:ea typeface="新細明體" pitchFamily="18" charset="-120"/>
                </a:rPr>
                <a:t>STATISTICS</a:t>
              </a:r>
              <a:br>
                <a:rPr lang="en-US" altLang="zh-TW" sz="1800">
                  <a:ea typeface="新細明體" pitchFamily="18" charset="-120"/>
                </a:rPr>
              </a:br>
              <a:r>
                <a:rPr lang="en-US" altLang="zh-TW" sz="1800">
                  <a:ea typeface="新細明體" pitchFamily="18" charset="-120"/>
                </a:rPr>
                <a:t>PROFILE</a:t>
              </a:r>
            </a:p>
          </p:txBody>
        </p:sp>
        <p:sp>
          <p:nvSpPr>
            <p:cNvPr id="25" name="Rectangle 8"/>
            <p:cNvSpPr>
              <a:spLocks noChangeArrowheads="1"/>
            </p:cNvSpPr>
            <p:nvPr/>
          </p:nvSpPr>
          <p:spPr bwMode="auto">
            <a:xfrm>
              <a:off x="384" y="2976"/>
              <a:ext cx="1152" cy="576"/>
            </a:xfrm>
            <a:prstGeom prst="rect">
              <a:avLst/>
            </a:prstGeom>
            <a:solidFill>
              <a:schemeClr val="bg1"/>
            </a:solidFill>
            <a:ln w="9525">
              <a:solidFill>
                <a:schemeClr val="tx1"/>
              </a:solidFill>
              <a:miter lim="800000"/>
              <a:headEnd/>
              <a:tailEnd/>
            </a:ln>
            <a:effectLst>
              <a:outerShdw dist="99190" dir="2388334" algn="ctr" rotWithShape="0">
                <a:srgbClr val="66CCFF"/>
              </a:outerShdw>
            </a:effectLst>
          </p:spPr>
          <p:txBody>
            <a:bodyPr wrap="none"/>
            <a:lstStyle/>
            <a:p>
              <a:pPr>
                <a:lnSpc>
                  <a:spcPct val="100000"/>
                </a:lnSpc>
                <a:defRPr/>
              </a:pPr>
              <a:r>
                <a:rPr lang="en-US" altLang="zh-TW" sz="1800">
                  <a:ea typeface="新細明體" pitchFamily="18" charset="-120"/>
                </a:rPr>
                <a:t>STATISTICS IO</a:t>
              </a:r>
            </a:p>
          </p:txBody>
        </p:sp>
        <p:sp>
          <p:nvSpPr>
            <p:cNvPr id="26" name="Rectangle 9"/>
            <p:cNvSpPr>
              <a:spLocks noChangeArrowheads="1"/>
            </p:cNvSpPr>
            <p:nvPr/>
          </p:nvSpPr>
          <p:spPr bwMode="auto">
            <a:xfrm>
              <a:off x="1536" y="1200"/>
              <a:ext cx="3888" cy="576"/>
            </a:xfrm>
            <a:prstGeom prst="rect">
              <a:avLst/>
            </a:prstGeom>
            <a:solidFill>
              <a:schemeClr val="bg1"/>
            </a:solidFill>
            <a:ln w="12700">
              <a:solidFill>
                <a:schemeClr val="tx1"/>
              </a:solidFill>
              <a:miter lim="800000"/>
              <a:headEnd/>
              <a:tailEnd/>
            </a:ln>
            <a:effectLst>
              <a:outerShdw dist="89803" dir="2700000" algn="ctr" rotWithShape="0">
                <a:srgbClr val="66CCFF"/>
              </a:outerShdw>
            </a:effectLst>
          </p:spPr>
          <p:txBody>
            <a:bodyPr lIns="90488" tIns="91440" rIns="90488" bIns="91440"/>
            <a:lstStyle/>
            <a:p>
              <a:pPr marL="228600">
                <a:lnSpc>
                  <a:spcPct val="100000"/>
                </a:lnSpc>
                <a:tabLst>
                  <a:tab pos="2800350" algn="l"/>
                </a:tabLst>
                <a:defRPr/>
              </a:pPr>
              <a:r>
                <a:rPr lang="en-US" altLang="zh-TW" sz="1600" b="0">
                  <a:solidFill>
                    <a:schemeClr val="tx1"/>
                  </a:solidFill>
                  <a:latin typeface="Lucida Sans Typewriter" pitchFamily="49" charset="0"/>
                  <a:ea typeface="新細明體" pitchFamily="18" charset="-120"/>
                </a:rPr>
                <a:t>SQL Server Execution Times:</a:t>
              </a:r>
              <a:br>
                <a:rPr lang="en-US" altLang="zh-TW" sz="1600" b="0">
                  <a:solidFill>
                    <a:schemeClr val="tx1"/>
                  </a:solidFill>
                  <a:latin typeface="Lucida Sans Typewriter" pitchFamily="49" charset="0"/>
                  <a:ea typeface="新細明體" pitchFamily="18" charset="-120"/>
                </a:rPr>
              </a:br>
              <a:r>
                <a:rPr lang="en-US" altLang="zh-TW" sz="1600" b="0">
                  <a:solidFill>
                    <a:schemeClr val="tx1"/>
                  </a:solidFill>
                  <a:latin typeface="Lucida Sans Typewriter" pitchFamily="49" charset="0"/>
                  <a:ea typeface="新細明體" pitchFamily="18" charset="-120"/>
                </a:rPr>
                <a:t>CPU time = 0 ms, elapsed time = 2 ms.</a:t>
              </a:r>
            </a:p>
          </p:txBody>
        </p:sp>
        <p:sp>
          <p:nvSpPr>
            <p:cNvPr id="27" name="Rectangle 10"/>
            <p:cNvSpPr>
              <a:spLocks noChangeArrowheads="1"/>
            </p:cNvSpPr>
            <p:nvPr/>
          </p:nvSpPr>
          <p:spPr bwMode="auto">
            <a:xfrm>
              <a:off x="1536" y="1774"/>
              <a:ext cx="3888" cy="1202"/>
            </a:xfrm>
            <a:prstGeom prst="rect">
              <a:avLst/>
            </a:prstGeom>
            <a:solidFill>
              <a:schemeClr val="bg1"/>
            </a:solidFill>
            <a:ln w="12700">
              <a:solidFill>
                <a:schemeClr val="tx1"/>
              </a:solidFill>
              <a:miter lim="800000"/>
              <a:headEnd/>
              <a:tailEnd/>
            </a:ln>
            <a:effectLst>
              <a:outerShdw dist="89803" dir="2700000" algn="ctr" rotWithShape="0">
                <a:srgbClr val="66CCFF"/>
              </a:outerShdw>
            </a:effectLst>
          </p:spPr>
          <p:txBody>
            <a:bodyPr lIns="90488" tIns="91440" rIns="90488" bIns="91440">
              <a:spAutoFit/>
            </a:bodyPr>
            <a:lstStyle/>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Rows Executes StmtText  		    StmtId…</a:t>
              </a:r>
            </a:p>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a:t>
              </a:r>
            </a:p>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47   1        SELECT * FROM [charge]    16</a:t>
              </a:r>
            </a:p>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              WHERE (([charge_amt]&gt;=@1)</a:t>
              </a:r>
            </a:p>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              .</a:t>
              </a:r>
            </a:p>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              .</a:t>
              </a:r>
            </a:p>
            <a:p>
              <a:pPr marL="228600" fontAlgn="b">
                <a:lnSpc>
                  <a:spcPct val="100000"/>
                </a:lnSpc>
                <a:tabLst>
                  <a:tab pos="2800350" algn="l"/>
                </a:tabLst>
                <a:defRPr/>
              </a:pPr>
              <a:r>
                <a:rPr lang="en-US" altLang="zh-TW" sz="1600" b="0">
                  <a:solidFill>
                    <a:schemeClr val="tx1"/>
                  </a:solidFill>
                  <a:latin typeface="Lucida Sans Typewriter" pitchFamily="49" charset="0"/>
                  <a:ea typeface="PMingLiU" pitchFamily="18" charset="-120"/>
                </a:rPr>
                <a:t>              .</a:t>
              </a:r>
            </a:p>
          </p:txBody>
        </p:sp>
        <p:sp>
          <p:nvSpPr>
            <p:cNvPr id="28" name="Rectangle 11"/>
            <p:cNvSpPr>
              <a:spLocks noChangeArrowheads="1"/>
            </p:cNvSpPr>
            <p:nvPr/>
          </p:nvSpPr>
          <p:spPr bwMode="auto">
            <a:xfrm>
              <a:off x="1536" y="2976"/>
              <a:ext cx="3888" cy="576"/>
            </a:xfrm>
            <a:prstGeom prst="rect">
              <a:avLst/>
            </a:prstGeom>
            <a:solidFill>
              <a:schemeClr val="bg1"/>
            </a:solidFill>
            <a:ln w="12700">
              <a:solidFill>
                <a:schemeClr val="tx1"/>
              </a:solidFill>
              <a:miter lim="800000"/>
              <a:headEnd/>
              <a:tailEnd/>
            </a:ln>
            <a:effectLst>
              <a:outerShdw dist="89803" dir="2700000" algn="ctr" rotWithShape="0">
                <a:srgbClr val="66CCFF"/>
              </a:outerShdw>
            </a:effectLst>
          </p:spPr>
          <p:txBody>
            <a:bodyPr lIns="90488" tIns="91440" rIns="90488" bIns="91440"/>
            <a:lstStyle/>
            <a:p>
              <a:pPr marL="228600">
                <a:lnSpc>
                  <a:spcPct val="100000"/>
                </a:lnSpc>
                <a:tabLst>
                  <a:tab pos="2800350" algn="l"/>
                </a:tabLst>
                <a:defRPr/>
              </a:pPr>
              <a:r>
                <a:rPr lang="en-US" altLang="zh-TW" sz="1600" b="0">
                  <a:solidFill>
                    <a:schemeClr val="tx1"/>
                  </a:solidFill>
                  <a:latin typeface="Lucida Sans Typewriter" pitchFamily="49" charset="0"/>
                  <a:ea typeface="新細明體" pitchFamily="18" charset="-120"/>
                </a:rPr>
                <a:t>Table 'member'. Scan count 1,</a:t>
              </a:r>
            </a:p>
            <a:p>
              <a:pPr marL="228600">
                <a:lnSpc>
                  <a:spcPct val="100000"/>
                </a:lnSpc>
                <a:tabLst>
                  <a:tab pos="2800350" algn="l"/>
                </a:tabLst>
                <a:defRPr/>
              </a:pPr>
              <a:r>
                <a:rPr lang="en-US" altLang="zh-TW" sz="1600" b="0">
                  <a:solidFill>
                    <a:schemeClr val="tx1"/>
                  </a:solidFill>
                  <a:latin typeface="Lucida Sans Typewriter" pitchFamily="49" charset="0"/>
                  <a:ea typeface="新細明體" pitchFamily="18" charset="-120"/>
                </a:rPr>
                <a:t>logical reads 23, physical reads 0, </a:t>
              </a:r>
              <a:br>
                <a:rPr lang="en-US" altLang="zh-TW" sz="1600" b="0">
                  <a:solidFill>
                    <a:schemeClr val="tx1"/>
                  </a:solidFill>
                  <a:latin typeface="Lucida Sans Typewriter" pitchFamily="49" charset="0"/>
                  <a:ea typeface="新細明體" pitchFamily="18" charset="-120"/>
                </a:rPr>
              </a:br>
              <a:r>
                <a:rPr lang="en-US" altLang="zh-TW" sz="1600" b="0">
                  <a:solidFill>
                    <a:schemeClr val="tx1"/>
                  </a:solidFill>
                  <a:latin typeface="Lucida Sans Typewriter" pitchFamily="49" charset="0"/>
                  <a:ea typeface="新細明體" pitchFamily="18" charset="-120"/>
                </a:rPr>
                <a:t>read-ahead reads 0.</a:t>
              </a:r>
            </a:p>
          </p:txBody>
        </p:sp>
      </p:grpSp>
      <p:sp>
        <p:nvSpPr>
          <p:cNvPr id="29" name="AutoShape 12"/>
          <p:cNvSpPr>
            <a:spLocks noChangeArrowheads="1"/>
          </p:cNvSpPr>
          <p:nvPr/>
        </p:nvSpPr>
        <p:spPr bwMode="auto">
          <a:xfrm>
            <a:off x="6553200" y="1371600"/>
            <a:ext cx="2590800" cy="1447800"/>
          </a:xfrm>
          <a:prstGeom prst="leftArrowCallout">
            <a:avLst>
              <a:gd name="adj1" fmla="val 25000"/>
              <a:gd name="adj2" fmla="val 25000"/>
              <a:gd name="adj3" fmla="val 30877"/>
              <a:gd name="adj4" fmla="val 80208"/>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CPU time</a:t>
            </a:r>
          </a:p>
          <a:p>
            <a:pPr algn="ctr" eaLnBrk="1" hangingPunct="1">
              <a:lnSpc>
                <a:spcPct val="100000"/>
              </a:lnSpc>
              <a:defRPr/>
            </a:pPr>
            <a:r>
              <a:rPr lang="zh-TW" altLang="en-US" sz="1800">
                <a:solidFill>
                  <a:schemeClr val="bg2"/>
                </a:solidFill>
                <a:latin typeface="Arial" pitchFamily="34" charset="0"/>
                <a:ea typeface="PMingLiU" pitchFamily="18" charset="-120"/>
              </a:rPr>
              <a:t> </a:t>
            </a:r>
            <a:r>
              <a:rPr lang="en-US" altLang="zh-TW" sz="1800">
                <a:solidFill>
                  <a:schemeClr val="bg2"/>
                </a:solidFill>
                <a:latin typeface="Arial" pitchFamily="34" charset="0"/>
                <a:ea typeface="PMingLiU" pitchFamily="18" charset="-120"/>
              </a:rPr>
              <a:t>CPU</a:t>
            </a:r>
            <a:r>
              <a:rPr lang="zh-TW" altLang="en-US" sz="1800">
                <a:solidFill>
                  <a:schemeClr val="bg2"/>
                </a:solidFill>
                <a:latin typeface="Arial" pitchFamily="34" charset="0"/>
                <a:ea typeface="PMingLiU" pitchFamily="18" charset="-120"/>
              </a:rPr>
              <a:t>计算</a:t>
            </a:r>
          </a:p>
          <a:p>
            <a:pPr algn="ctr" eaLnBrk="1" hangingPunct="1">
              <a:lnSpc>
                <a:spcPct val="100000"/>
              </a:lnSpc>
              <a:defRPr/>
            </a:pPr>
            <a:r>
              <a:rPr lang="zh-TW" altLang="en-US" sz="1800">
                <a:solidFill>
                  <a:schemeClr val="bg2"/>
                </a:solidFill>
                <a:latin typeface="Arial" pitchFamily="34" charset="0"/>
                <a:ea typeface="PMingLiU" pitchFamily="18" charset="-120"/>
              </a:rPr>
              <a:t>所花时间</a:t>
            </a: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Elapsed time</a:t>
            </a:r>
          </a:p>
          <a:p>
            <a:pPr algn="ctr" eaLnBrk="1" hangingPunct="1">
              <a:lnSpc>
                <a:spcPct val="100000"/>
              </a:lnSpc>
              <a:defRPr/>
            </a:pPr>
            <a:r>
              <a:rPr lang="zh-TW" altLang="en-US" sz="1800">
                <a:solidFill>
                  <a:schemeClr val="bg2"/>
                </a:solidFill>
                <a:latin typeface="Arial" pitchFamily="34" charset="0"/>
                <a:ea typeface="PMingLiU" pitchFamily="18" charset="-120"/>
              </a:rPr>
              <a:t>总时间</a:t>
            </a:r>
          </a:p>
        </p:txBody>
      </p:sp>
      <p:sp>
        <p:nvSpPr>
          <p:cNvPr id="30" name="AutoShape 14"/>
          <p:cNvSpPr>
            <a:spLocks noChangeArrowheads="1"/>
          </p:cNvSpPr>
          <p:nvPr/>
        </p:nvSpPr>
        <p:spPr bwMode="auto">
          <a:xfrm>
            <a:off x="6477000" y="2819400"/>
            <a:ext cx="2667000" cy="1905000"/>
          </a:xfrm>
          <a:prstGeom prst="leftArrowCallout">
            <a:avLst>
              <a:gd name="adj1" fmla="val 25000"/>
              <a:gd name="adj2" fmla="val 25000"/>
              <a:gd name="adj3" fmla="val 24156"/>
              <a:gd name="adj4" fmla="val 77995"/>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lnSpc>
                <a:spcPct val="100000"/>
              </a:lnSpc>
              <a:defRPr/>
            </a:pPr>
            <a:r>
              <a:rPr lang="en-US" altLang="zh-TW" sz="1800">
                <a:solidFill>
                  <a:schemeClr val="bg2"/>
                </a:solidFill>
                <a:latin typeface="Arial" pitchFamily="34" charset="0"/>
                <a:ea typeface="PMingLiU" pitchFamily="18" charset="-120"/>
              </a:rPr>
              <a:t>SHOWPLAN_ALL</a:t>
            </a:r>
          </a:p>
          <a:p>
            <a:pPr algn="ctr" eaLnBrk="1" hangingPunct="1">
              <a:lnSpc>
                <a:spcPct val="100000"/>
              </a:lnSpc>
              <a:defRPr/>
            </a:pPr>
            <a:r>
              <a:rPr lang="zh-CN" altLang="en-US" sz="1800">
                <a:solidFill>
                  <a:schemeClr val="bg2"/>
                </a:solidFill>
                <a:latin typeface="Arial" pitchFamily="34" charset="0"/>
                <a:ea typeface="PMingLiU" pitchFamily="18" charset="-120"/>
              </a:rPr>
              <a:t>的结果在加上</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Rows</a:t>
            </a:r>
          </a:p>
          <a:p>
            <a:pPr algn="ctr" eaLnBrk="1" hangingPunct="1">
              <a:lnSpc>
                <a:spcPct val="100000"/>
              </a:lnSpc>
              <a:defRPr/>
            </a:pPr>
            <a:r>
              <a:rPr lang="zh-CN" altLang="en-US" sz="1800">
                <a:solidFill>
                  <a:schemeClr val="bg2"/>
                </a:solidFill>
                <a:latin typeface="Arial" pitchFamily="34" charset="0"/>
                <a:ea typeface="PMingLiU" pitchFamily="18" charset="-120"/>
              </a:rPr>
              <a:t>每一个运算符真</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zh-CN" altLang="en-US" sz="1800">
                <a:solidFill>
                  <a:schemeClr val="bg2"/>
                </a:solidFill>
                <a:latin typeface="Arial" pitchFamily="34" charset="0"/>
                <a:ea typeface="PMingLiU" pitchFamily="18" charset="-120"/>
              </a:rPr>
              <a:t>实传回的记录数</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Executes</a:t>
            </a:r>
          </a:p>
          <a:p>
            <a:pPr algn="ctr" eaLnBrk="1" hangingPunct="1">
              <a:lnSpc>
                <a:spcPct val="100000"/>
              </a:lnSpc>
              <a:defRPr/>
            </a:pPr>
            <a:r>
              <a:rPr lang="zh-CN" altLang="en-US" sz="1800">
                <a:solidFill>
                  <a:schemeClr val="bg2"/>
                </a:solidFill>
                <a:latin typeface="Arial" pitchFamily="34" charset="0"/>
                <a:ea typeface="PMingLiU" pitchFamily="18" charset="-120"/>
              </a:rPr>
              <a:t>运算符被执行的次数</a:t>
            </a:r>
            <a:endParaRPr lang="zh-TW" altLang="en-US" sz="1800">
              <a:solidFill>
                <a:schemeClr val="bg2"/>
              </a:solidFill>
              <a:latin typeface="Arial" pitchFamily="34" charset="0"/>
              <a:ea typeface="PMingLiU" pitchFamily="18" charset="-120"/>
            </a:endParaRPr>
          </a:p>
        </p:txBody>
      </p:sp>
      <p:sp>
        <p:nvSpPr>
          <p:cNvPr id="31" name="AutoShape 15"/>
          <p:cNvSpPr>
            <a:spLocks noChangeArrowheads="1"/>
          </p:cNvSpPr>
          <p:nvPr/>
        </p:nvSpPr>
        <p:spPr bwMode="auto">
          <a:xfrm rot="21081096">
            <a:off x="6311900" y="3276600"/>
            <a:ext cx="2667000" cy="3203575"/>
          </a:xfrm>
          <a:prstGeom prst="leftArrowCallout">
            <a:avLst>
              <a:gd name="adj1" fmla="val 9710"/>
              <a:gd name="adj2" fmla="val 30030"/>
              <a:gd name="adj3" fmla="val 16727"/>
              <a:gd name="adj4" fmla="val 77995"/>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Table</a:t>
            </a:r>
          </a:p>
          <a:p>
            <a:pPr algn="ctr" eaLnBrk="1" hangingPunct="1">
              <a:lnSpc>
                <a:spcPct val="100000"/>
              </a:lnSpc>
              <a:defRPr/>
            </a:pPr>
            <a:r>
              <a:rPr lang="zh-CN" altLang="en-US" sz="1800">
                <a:solidFill>
                  <a:schemeClr val="bg2"/>
                </a:solidFill>
                <a:latin typeface="Arial" pitchFamily="34" charset="0"/>
                <a:ea typeface="PMingLiU" pitchFamily="18" charset="-120"/>
              </a:rPr>
              <a:t>被运作的数据表名称</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Scan count</a:t>
            </a:r>
          </a:p>
          <a:p>
            <a:pPr algn="ctr" eaLnBrk="1" hangingPunct="1">
              <a:lnSpc>
                <a:spcPct val="100000"/>
              </a:lnSpc>
              <a:defRPr/>
            </a:pPr>
            <a:r>
              <a:rPr lang="zh-CN" altLang="en-US" sz="1800">
                <a:solidFill>
                  <a:schemeClr val="bg2"/>
                </a:solidFill>
                <a:latin typeface="Arial" pitchFamily="34" charset="0"/>
                <a:ea typeface="PMingLiU" pitchFamily="18" charset="-120"/>
              </a:rPr>
              <a:t>运作中被扫描的次数</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Logical reads</a:t>
            </a:r>
          </a:p>
          <a:p>
            <a:pPr algn="ctr" eaLnBrk="1" hangingPunct="1">
              <a:lnSpc>
                <a:spcPct val="100000"/>
              </a:lnSpc>
              <a:defRPr/>
            </a:pPr>
            <a:r>
              <a:rPr lang="zh-CN" altLang="en-US" sz="1800">
                <a:solidFill>
                  <a:schemeClr val="bg2"/>
                </a:solidFill>
                <a:latin typeface="Arial" pitchFamily="34" charset="0"/>
                <a:ea typeface="PMingLiU" pitchFamily="18" charset="-120"/>
              </a:rPr>
              <a:t>从数据快取中读取的</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zh-TW" altLang="en-US" sz="1800">
                <a:solidFill>
                  <a:schemeClr val="bg2"/>
                </a:solidFill>
                <a:latin typeface="Arial" pitchFamily="34" charset="0"/>
                <a:ea typeface="PMingLiU" pitchFamily="18" charset="-120"/>
              </a:rPr>
              <a:t>页数</a:t>
            </a: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Physical reads</a:t>
            </a:r>
          </a:p>
          <a:p>
            <a:pPr algn="ctr" eaLnBrk="1" hangingPunct="1">
              <a:lnSpc>
                <a:spcPct val="100000"/>
              </a:lnSpc>
              <a:defRPr/>
            </a:pPr>
            <a:r>
              <a:rPr lang="zh-CN" altLang="en-US" sz="1800">
                <a:solidFill>
                  <a:schemeClr val="bg2"/>
                </a:solidFill>
                <a:latin typeface="Arial" pitchFamily="34" charset="0"/>
                <a:ea typeface="PMingLiU" pitchFamily="18" charset="-120"/>
              </a:rPr>
              <a:t>从硬盘中读取的数目</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en-US" altLang="zh-TW" sz="1800">
                <a:solidFill>
                  <a:schemeClr val="bg2"/>
                </a:solidFill>
                <a:effectLst>
                  <a:outerShdw blurRad="38100" dist="38100" dir="2700000" algn="tl">
                    <a:srgbClr val="FFFFFF"/>
                  </a:outerShdw>
                </a:effectLst>
                <a:latin typeface="Arial" pitchFamily="34" charset="0"/>
                <a:ea typeface="PMingLiU" pitchFamily="18" charset="-120"/>
              </a:rPr>
              <a:t>Read-ahead</a:t>
            </a:r>
          </a:p>
          <a:p>
            <a:pPr algn="ctr" eaLnBrk="1" hangingPunct="1">
              <a:lnSpc>
                <a:spcPct val="100000"/>
              </a:lnSpc>
              <a:defRPr/>
            </a:pPr>
            <a:r>
              <a:rPr lang="zh-CN" altLang="en-US" sz="1800">
                <a:solidFill>
                  <a:schemeClr val="bg2"/>
                </a:solidFill>
                <a:latin typeface="Arial" pitchFamily="34" charset="0"/>
                <a:ea typeface="PMingLiU" pitchFamily="18" charset="-120"/>
              </a:rPr>
              <a:t>因为这个查询被放进</a:t>
            </a:r>
            <a:endParaRPr lang="zh-TW" altLang="en-US" sz="1800">
              <a:solidFill>
                <a:schemeClr val="bg2"/>
              </a:solidFill>
              <a:latin typeface="Arial" pitchFamily="34" charset="0"/>
              <a:ea typeface="PMingLiU" pitchFamily="18" charset="-120"/>
            </a:endParaRPr>
          </a:p>
          <a:p>
            <a:pPr algn="ctr" eaLnBrk="1" hangingPunct="1">
              <a:lnSpc>
                <a:spcPct val="100000"/>
              </a:lnSpc>
              <a:defRPr/>
            </a:pPr>
            <a:r>
              <a:rPr lang="zh-CN" altLang="en-US" sz="1800">
                <a:solidFill>
                  <a:schemeClr val="bg2"/>
                </a:solidFill>
                <a:latin typeface="Arial" pitchFamily="34" charset="0"/>
                <a:ea typeface="PMingLiU" pitchFamily="18" charset="-120"/>
              </a:rPr>
              <a:t>资料快取的页数</a:t>
            </a:r>
            <a:endParaRPr lang="zh-TW" altLang="en-US" sz="1800">
              <a:solidFill>
                <a:schemeClr val="bg2"/>
              </a:solidFill>
              <a:latin typeface="Arial" pitchFamily="34" charset="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autoUpdateAnimBg="0"/>
      <p:bldP spid="30" grpId="0" animBg="1" autoUpdateAnimBg="0"/>
      <p:bldP spid="3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索引的预备知识</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索引也是使用</a:t>
            </a:r>
            <a:r>
              <a:rPr lang="en-US" altLang="zh-CN" dirty="0" smtClean="0">
                <a:solidFill>
                  <a:schemeClr val="bg1"/>
                </a:solidFill>
              </a:rPr>
              <a:t>8K Data Page</a:t>
            </a:r>
            <a:r>
              <a:rPr lang="zh-CN" altLang="en-US" dirty="0" smtClean="0">
                <a:solidFill>
                  <a:schemeClr val="bg1"/>
                </a:solidFill>
              </a:rPr>
              <a:t>存储的</a:t>
            </a:r>
            <a:endParaRPr lang="en-US" altLang="zh-CN" dirty="0" smtClean="0">
              <a:solidFill>
                <a:schemeClr val="bg1"/>
              </a:solidFill>
            </a:endParaRPr>
          </a:p>
          <a:p>
            <a:r>
              <a:rPr lang="zh-CN" altLang="en-US" dirty="0" smtClean="0">
                <a:solidFill>
                  <a:schemeClr val="bg1"/>
                </a:solidFill>
              </a:rPr>
              <a:t>索引使用</a:t>
            </a:r>
            <a:r>
              <a:rPr lang="en-US" altLang="zh-CN" dirty="0" smtClean="0">
                <a:solidFill>
                  <a:schemeClr val="bg1"/>
                </a:solidFill>
              </a:rPr>
              <a:t>B+</a:t>
            </a:r>
            <a:r>
              <a:rPr lang="zh-CN" altLang="en-US" dirty="0" smtClean="0">
                <a:solidFill>
                  <a:schemeClr val="bg1"/>
                </a:solidFill>
              </a:rPr>
              <a:t>树结构来存储</a:t>
            </a:r>
            <a:endParaRPr lang="en-US" altLang="zh-CN" dirty="0" smtClean="0">
              <a:solidFill>
                <a:schemeClr val="bg1"/>
              </a:solidFill>
            </a:endParaRPr>
          </a:p>
          <a:p>
            <a:r>
              <a:rPr lang="zh-CN" altLang="en-US" dirty="0" smtClean="0">
                <a:solidFill>
                  <a:schemeClr val="bg1"/>
                </a:solidFill>
              </a:rPr>
              <a:t>索引的</a:t>
            </a:r>
            <a:r>
              <a:rPr lang="en-US" altLang="zh-CN" dirty="0" smtClean="0">
                <a:solidFill>
                  <a:schemeClr val="bg1"/>
                </a:solidFill>
              </a:rPr>
              <a:t>8K</a:t>
            </a:r>
            <a:r>
              <a:rPr lang="zh-CN" altLang="en-US" dirty="0" smtClean="0">
                <a:solidFill>
                  <a:schemeClr val="bg1"/>
                </a:solidFill>
              </a:rPr>
              <a:t>数据页中存的是啥内容？</a:t>
            </a:r>
            <a:endParaRPr lang="en-US" altLang="zh-CN" dirty="0" smtClean="0">
              <a:solidFill>
                <a:schemeClr val="bg1"/>
              </a:solidFill>
            </a:endParaRPr>
          </a:p>
          <a:p>
            <a:r>
              <a:rPr lang="zh-CN" altLang="en-US" dirty="0" smtClean="0">
                <a:solidFill>
                  <a:schemeClr val="bg1"/>
                </a:solidFill>
              </a:rPr>
              <a:t>聚集索引和非聚集索引的区别</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62"/>
            <a:ext cx="8229600" cy="1143000"/>
          </a:xfrm>
        </p:spPr>
        <p:txBody>
          <a:bodyPr/>
          <a:lstStyle/>
          <a:p>
            <a:r>
              <a:rPr lang="en-US" altLang="zh-CN" dirty="0" smtClean="0">
                <a:solidFill>
                  <a:schemeClr val="bg1"/>
                </a:solidFill>
              </a:rPr>
              <a:t>B+</a:t>
            </a:r>
            <a:r>
              <a:rPr lang="zh-CN" altLang="en-US" dirty="0" smtClean="0">
                <a:solidFill>
                  <a:schemeClr val="bg1"/>
                </a:solidFill>
              </a:rPr>
              <a:t>树数据结构</a:t>
            </a:r>
            <a:endParaRPr lang="zh-CN" altLang="en-US" dirty="0">
              <a:solidFill>
                <a:schemeClr val="bg1"/>
              </a:solidFill>
            </a:endParaRPr>
          </a:p>
        </p:txBody>
      </p:sp>
      <p:pic>
        <p:nvPicPr>
          <p:cNvPr id="12289" name="Picture 1"/>
          <p:cNvPicPr>
            <a:picLocks noGrp="1" noChangeAspect="1" noChangeArrowheads="1"/>
          </p:cNvPicPr>
          <p:nvPr>
            <p:ph idx="1"/>
          </p:nvPr>
        </p:nvPicPr>
        <p:blipFill>
          <a:blip r:embed="rId3"/>
          <a:srcRect/>
          <a:stretch>
            <a:fillRect/>
          </a:stretch>
        </p:blipFill>
        <p:spPr bwMode="auto">
          <a:xfrm>
            <a:off x="357158" y="857232"/>
            <a:ext cx="8286808" cy="4535120"/>
          </a:xfrm>
          <a:prstGeom prst="rect">
            <a:avLst/>
          </a:prstGeom>
          <a:noFill/>
          <a:ln w="9525">
            <a:noFill/>
            <a:miter lim="800000"/>
            <a:headEnd/>
            <a:tailEnd/>
          </a:ln>
          <a:effectLst/>
        </p:spPr>
      </p:pic>
      <p:sp>
        <p:nvSpPr>
          <p:cNvPr id="4" name="TextBox 3"/>
          <p:cNvSpPr txBox="1"/>
          <p:nvPr/>
        </p:nvSpPr>
        <p:spPr>
          <a:xfrm>
            <a:off x="357158" y="5500702"/>
            <a:ext cx="8643998" cy="1384995"/>
          </a:xfrm>
          <a:prstGeom prst="rect">
            <a:avLst/>
          </a:prstGeom>
          <a:noFill/>
        </p:spPr>
        <p:txBody>
          <a:bodyPr wrap="square" rtlCol="0">
            <a:spAutoFit/>
          </a:bodyPr>
          <a:lstStyle/>
          <a:p>
            <a:pPr marL="228600" indent="-228600">
              <a:buFont typeface="+mj-lt"/>
              <a:buAutoNum type="arabicPeriod"/>
            </a:pPr>
            <a:r>
              <a:rPr lang="zh-CN" altLang="en-US" sz="1200" dirty="0" smtClean="0">
                <a:solidFill>
                  <a:schemeClr val="bg1"/>
                </a:solidFill>
              </a:rPr>
              <a:t>所有关键字都出现在叶子结点的链表中（稠密索引），且链表中的关键字恰好是有序的；</a:t>
            </a:r>
            <a:endParaRPr lang="en-US" altLang="zh-CN" sz="1200" dirty="0" smtClean="0">
              <a:solidFill>
                <a:schemeClr val="bg1"/>
              </a:solidFill>
            </a:endParaRPr>
          </a:p>
          <a:p>
            <a:pPr marL="228600" indent="-228600">
              <a:buFont typeface="+mj-lt"/>
              <a:buAutoNum type="arabicPeriod"/>
            </a:pPr>
            <a:r>
              <a:rPr lang="zh-CN" altLang="en-US" sz="1200" dirty="0" smtClean="0">
                <a:solidFill>
                  <a:schemeClr val="bg1"/>
                </a:solidFill>
              </a:rPr>
              <a:t>不可能在非叶子结点命中； </a:t>
            </a:r>
            <a:endParaRPr lang="en-US" altLang="zh-CN" sz="1200" dirty="0" smtClean="0">
              <a:solidFill>
                <a:schemeClr val="bg1"/>
              </a:solidFill>
            </a:endParaRPr>
          </a:p>
          <a:p>
            <a:pPr marL="228600" indent="-228600">
              <a:buFont typeface="+mj-lt"/>
              <a:buAutoNum type="arabicPeriod"/>
            </a:pPr>
            <a:r>
              <a:rPr lang="zh-CN" altLang="en-US" sz="1200" dirty="0" smtClean="0">
                <a:solidFill>
                  <a:schemeClr val="bg1"/>
                </a:solidFill>
              </a:rPr>
              <a:t>非叶子结点相当于是叶子结点的索引（稀疏索引），叶子结点相当于是存储（关键字）数据的数据层；</a:t>
            </a:r>
          </a:p>
          <a:p>
            <a:pPr marL="228600" indent="-228600">
              <a:buFont typeface="+mj-lt"/>
              <a:buAutoNum type="arabicPeriod"/>
            </a:pPr>
            <a:r>
              <a:rPr lang="zh-CN" altLang="en-US" sz="1200" dirty="0" smtClean="0">
                <a:solidFill>
                  <a:schemeClr val="bg1"/>
                </a:solidFill>
              </a:rPr>
              <a:t>两种访问方式，</a:t>
            </a:r>
            <a:r>
              <a:rPr lang="en-US" altLang="zh-CN" sz="1200" dirty="0" smtClean="0">
                <a:solidFill>
                  <a:schemeClr val="bg1"/>
                </a:solidFill>
              </a:rPr>
              <a:t>List</a:t>
            </a:r>
            <a:r>
              <a:rPr lang="zh-CN" altLang="en-US" sz="1200" dirty="0" smtClean="0">
                <a:solidFill>
                  <a:schemeClr val="bg1"/>
                </a:solidFill>
              </a:rPr>
              <a:t>链表和</a:t>
            </a:r>
            <a:r>
              <a:rPr lang="en-US" altLang="zh-CN" sz="1200" dirty="0" smtClean="0">
                <a:solidFill>
                  <a:schemeClr val="bg1"/>
                </a:solidFill>
              </a:rPr>
              <a:t>Tree</a:t>
            </a:r>
          </a:p>
          <a:p>
            <a:pPr marL="228600" indent="-228600">
              <a:buFont typeface="+mj-lt"/>
              <a:buAutoNum type="arabicPeriod"/>
            </a:pPr>
            <a:r>
              <a:rPr lang="en-US" sz="1200" dirty="0" err="1" smtClean="0">
                <a:solidFill>
                  <a:schemeClr val="bg1"/>
                </a:solidFill>
              </a:rPr>
              <a:t>非叶子结点的子树指针与关键字个数相同；所有叶子结点</a:t>
            </a:r>
            <a:r>
              <a:rPr lang="zh-CN" altLang="en-US" sz="1200" dirty="0" smtClean="0">
                <a:solidFill>
                  <a:schemeClr val="bg1"/>
                </a:solidFill>
              </a:rPr>
              <a:t>都有</a:t>
            </a:r>
            <a:r>
              <a:rPr lang="en-US" sz="1200" dirty="0" err="1" smtClean="0">
                <a:solidFill>
                  <a:schemeClr val="bg1"/>
                </a:solidFill>
              </a:rPr>
              <a:t>一个链指针</a:t>
            </a:r>
            <a:r>
              <a:rPr lang="zh-CN" altLang="en-US" sz="1200" dirty="0" smtClean="0">
                <a:solidFill>
                  <a:schemeClr val="bg1"/>
                </a:solidFill>
              </a:rPr>
              <a:t>，</a:t>
            </a:r>
            <a:r>
              <a:rPr lang="en-US" sz="1200" dirty="0" err="1" smtClean="0">
                <a:solidFill>
                  <a:schemeClr val="bg1"/>
                </a:solidFill>
              </a:rPr>
              <a:t>非叶子结点的子树指针P</a:t>
            </a:r>
            <a:r>
              <a:rPr lang="en-US" sz="1200" dirty="0" smtClean="0">
                <a:solidFill>
                  <a:schemeClr val="bg1"/>
                </a:solidFill>
              </a:rPr>
              <a:t>[</a:t>
            </a:r>
            <a:r>
              <a:rPr lang="en-US" sz="1200" dirty="0" err="1" smtClean="0">
                <a:solidFill>
                  <a:schemeClr val="bg1"/>
                </a:solidFill>
              </a:rPr>
              <a:t>i</a:t>
            </a:r>
            <a:r>
              <a:rPr lang="en-US" sz="1200" dirty="0" smtClean="0">
                <a:solidFill>
                  <a:schemeClr val="bg1"/>
                </a:solidFill>
              </a:rPr>
              <a:t>]，</a:t>
            </a:r>
            <a:r>
              <a:rPr lang="en-US" sz="1200" dirty="0" err="1" smtClean="0">
                <a:solidFill>
                  <a:schemeClr val="bg1"/>
                </a:solidFill>
              </a:rPr>
              <a:t>指向关键字值属于</a:t>
            </a:r>
            <a:r>
              <a:rPr lang="en-US" sz="1200" dirty="0" smtClean="0">
                <a:solidFill>
                  <a:schemeClr val="bg1"/>
                </a:solidFill>
              </a:rPr>
              <a:t>[K[</a:t>
            </a:r>
            <a:r>
              <a:rPr lang="en-US" sz="1200" dirty="0" err="1" smtClean="0">
                <a:solidFill>
                  <a:schemeClr val="bg1"/>
                </a:solidFill>
              </a:rPr>
              <a:t>i</a:t>
            </a:r>
            <a:r>
              <a:rPr lang="en-US" sz="1200" dirty="0" smtClean="0">
                <a:solidFill>
                  <a:schemeClr val="bg1"/>
                </a:solidFill>
              </a:rPr>
              <a:t>], K[i+1])</a:t>
            </a:r>
            <a:r>
              <a:rPr lang="en-US" sz="1200" dirty="0" err="1" smtClean="0">
                <a:solidFill>
                  <a:schemeClr val="bg1"/>
                </a:solidFill>
              </a:rPr>
              <a:t>的子树（B-树是开区间</a:t>
            </a:r>
            <a:r>
              <a:rPr lang="en-US" sz="1200" dirty="0" smtClean="0">
                <a:solidFill>
                  <a:schemeClr val="bg1"/>
                </a:solidFill>
              </a:rPr>
              <a:t>）</a:t>
            </a:r>
          </a:p>
          <a:p>
            <a:pPr marL="228600" indent="-228600">
              <a:buFont typeface="+mj-lt"/>
              <a:buAutoNum type="arabicPeriod"/>
            </a:pPr>
            <a:r>
              <a:rPr lang="zh-CN" altLang="en-US" sz="1200" dirty="0" smtClean="0">
                <a:solidFill>
                  <a:schemeClr val="bg1"/>
                </a:solidFill>
              </a:rPr>
              <a:t>在</a:t>
            </a:r>
            <a:r>
              <a:rPr lang="en-US" altLang="zh-CN" sz="1200" dirty="0" err="1" smtClean="0">
                <a:solidFill>
                  <a:schemeClr val="bg1"/>
                </a:solidFill>
              </a:rPr>
              <a:t>insert,delete</a:t>
            </a:r>
            <a:r>
              <a:rPr lang="zh-CN" altLang="en-US" sz="1200" dirty="0" smtClean="0">
                <a:solidFill>
                  <a:schemeClr val="bg1"/>
                </a:solidFill>
              </a:rPr>
              <a:t>操作中树保持平衡</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聚集索引和非聚集索引的区别</a:t>
            </a:r>
            <a:endParaRPr lang="zh-CN" altLang="en-US" dirty="0">
              <a:solidFill>
                <a:schemeClr val="bg1"/>
              </a:solidFill>
            </a:endParaRPr>
          </a:p>
        </p:txBody>
      </p:sp>
      <p:graphicFrame>
        <p:nvGraphicFramePr>
          <p:cNvPr id="5" name="内容占位符 4"/>
          <p:cNvGraphicFramePr>
            <a:graphicFrameLocks noGrp="1"/>
          </p:cNvGraphicFramePr>
          <p:nvPr>
            <p:ph idx="1"/>
          </p:nvPr>
        </p:nvGraphicFramePr>
        <p:xfrm>
          <a:off x="457200" y="1600200"/>
          <a:ext cx="8229600" cy="45872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zh-CN" altLang="en-US" dirty="0" smtClean="0"/>
                        <a:t>聚集索引（</a:t>
                      </a:r>
                      <a:r>
                        <a:rPr lang="en-US" altLang="zh-CN" dirty="0" smtClean="0"/>
                        <a:t>Clustered Index</a:t>
                      </a:r>
                      <a:r>
                        <a:rPr lang="zh-CN" altLang="en-US" dirty="0" smtClean="0"/>
                        <a:t>）</a:t>
                      </a:r>
                      <a:endParaRPr lang="zh-CN" altLang="en-US" dirty="0"/>
                    </a:p>
                  </a:txBody>
                  <a:tcPr/>
                </a:tc>
                <a:tc>
                  <a:txBody>
                    <a:bodyPr/>
                    <a:lstStyle/>
                    <a:p>
                      <a:r>
                        <a:rPr lang="zh-CN" altLang="en-US" dirty="0" smtClean="0"/>
                        <a:t>非聚集索引 （</a:t>
                      </a:r>
                      <a:r>
                        <a:rPr lang="en-US" altLang="zh-CN" dirty="0" err="1" smtClean="0"/>
                        <a:t>Unclustered</a:t>
                      </a:r>
                      <a:r>
                        <a:rPr lang="en-US" altLang="zh-CN" dirty="0" smtClean="0"/>
                        <a:t> Index</a:t>
                      </a:r>
                      <a:r>
                        <a:rPr lang="zh-CN" altLang="en-US" dirty="0" smtClean="0"/>
                        <a:t>） </a:t>
                      </a:r>
                      <a:endParaRPr lang="zh-CN" altLang="en-US" dirty="0"/>
                    </a:p>
                  </a:txBody>
                  <a:tcPr/>
                </a:tc>
              </a:tr>
              <a:tr h="370840">
                <a:tc>
                  <a:txBody>
                    <a:bodyPr/>
                    <a:lstStyle/>
                    <a:p>
                      <a:r>
                        <a:rPr lang="zh-CN" altLang="en-US" dirty="0" smtClean="0"/>
                        <a:t>聚集索引的叶节点就是实际的数据页</a:t>
                      </a:r>
                      <a:endParaRPr lang="zh-CN" altLang="en-US" dirty="0"/>
                    </a:p>
                  </a:txBody>
                  <a:tcPr/>
                </a:tc>
                <a:tc>
                  <a:txBody>
                    <a:bodyPr/>
                    <a:lstStyle/>
                    <a:p>
                      <a:r>
                        <a:rPr lang="zh-CN" altLang="en-US" dirty="0" smtClean="0"/>
                        <a:t>非聚集索引的叶节点，不是数据，而是指向数据页的页。</a:t>
                      </a:r>
                      <a:endParaRPr lang="zh-CN" altLang="en-US" dirty="0"/>
                    </a:p>
                  </a:txBody>
                  <a:tcPr/>
                </a:tc>
              </a:tr>
              <a:tr h="370840">
                <a:tc>
                  <a:txBody>
                    <a:bodyPr/>
                    <a:lstStyle/>
                    <a:p>
                      <a:endParaRPr lang="zh-CN" altLang="en-US"/>
                    </a:p>
                  </a:txBody>
                  <a:tcPr/>
                </a:tc>
                <a:tc>
                  <a:txBody>
                    <a:bodyPr/>
                    <a:lstStyle/>
                    <a:p>
                      <a:r>
                        <a:rPr lang="zh-CN" altLang="en-US" dirty="0" smtClean="0"/>
                        <a:t>若未指定索引类型，则默认为非聚集索引</a:t>
                      </a:r>
                      <a:endParaRPr lang="zh-CN" altLang="en-US" dirty="0"/>
                    </a:p>
                  </a:txBody>
                  <a:tcPr/>
                </a:tc>
              </a:tr>
              <a:tr h="370840">
                <a:tc>
                  <a:txBody>
                    <a:bodyPr/>
                    <a:lstStyle/>
                    <a:p>
                      <a:r>
                        <a:rPr lang="zh-CN" altLang="en-US" dirty="0" smtClean="0"/>
                        <a:t>在数据页中数据按照索引顺序存储</a:t>
                      </a:r>
                      <a:endParaRPr lang="en-US" altLang="zh-CN" dirty="0" smtClean="0"/>
                    </a:p>
                    <a:p>
                      <a:r>
                        <a:rPr lang="zh-CN" altLang="en-US" dirty="0" smtClean="0"/>
                        <a:t>行的物理位置和行在索引中的位置是相同的</a:t>
                      </a:r>
                      <a:endParaRPr lang="zh-CN" altLang="en-US" dirty="0"/>
                    </a:p>
                  </a:txBody>
                  <a:tcPr/>
                </a:tc>
                <a:tc>
                  <a:txBody>
                    <a:bodyPr/>
                    <a:lstStyle/>
                    <a:p>
                      <a:r>
                        <a:rPr lang="zh-CN" altLang="en-US" dirty="0" smtClean="0"/>
                        <a:t>叶节点页的次序和表的物理存储次序不同</a:t>
                      </a:r>
                      <a:endParaRPr lang="zh-CN" altLang="en-US" dirty="0"/>
                    </a:p>
                  </a:txBody>
                  <a:tcPr/>
                </a:tc>
              </a:tr>
              <a:tr h="370840">
                <a:tc>
                  <a:txBody>
                    <a:bodyPr/>
                    <a:lstStyle/>
                    <a:p>
                      <a:r>
                        <a:rPr lang="zh-CN" altLang="en-US" dirty="0" smtClean="0"/>
                        <a:t>每个表只能有一个聚集索引</a:t>
                      </a:r>
                      <a:endParaRPr lang="zh-CN" altLang="en-US" dirty="0"/>
                    </a:p>
                  </a:txBody>
                  <a:tcPr/>
                </a:tc>
                <a:tc>
                  <a:txBody>
                    <a:bodyPr/>
                    <a:lstStyle/>
                    <a:p>
                      <a:r>
                        <a:rPr lang="zh-CN" altLang="en-US" dirty="0" smtClean="0"/>
                        <a:t>每个表最多可以有</a:t>
                      </a:r>
                      <a:r>
                        <a:rPr lang="en-US" altLang="zh-CN" dirty="0" smtClean="0"/>
                        <a:t>249</a:t>
                      </a:r>
                      <a:r>
                        <a:rPr lang="zh-CN" altLang="en-US" dirty="0" smtClean="0"/>
                        <a:t>个非聚集索引</a:t>
                      </a:r>
                      <a:endParaRPr lang="zh-CN" altLang="en-US" dirty="0"/>
                    </a:p>
                  </a:txBody>
                  <a:tcPr/>
                </a:tc>
              </a:tr>
              <a:tr h="370840">
                <a:tc>
                  <a:txBody>
                    <a:bodyPr/>
                    <a:lstStyle/>
                    <a:p>
                      <a:endParaRPr lang="zh-CN" altLang="en-US"/>
                    </a:p>
                  </a:txBody>
                  <a:tcPr/>
                </a:tc>
                <a:tc>
                  <a:txBody>
                    <a:bodyPr/>
                    <a:lstStyle/>
                    <a:p>
                      <a:r>
                        <a:rPr lang="zh-CN" altLang="en-US" dirty="0" smtClean="0"/>
                        <a:t>在非聚集索引创建之前创建聚集索引（否则会引发索引重建）</a:t>
                      </a:r>
                      <a:endParaRPr lang="zh-CN" altLang="en-US" dirty="0"/>
                    </a:p>
                  </a:txBody>
                  <a:tcPr/>
                </a:tc>
              </a:tr>
              <a:tr h="370840">
                <a:tc>
                  <a:txBody>
                    <a:bodyPr/>
                    <a:lstStyle/>
                    <a:p>
                      <a:r>
                        <a:rPr lang="zh-CN" altLang="en-US" dirty="0" smtClean="0"/>
                        <a:t>聚集索引的叶节点就是实际的数据页，所以聚集索引比表大小要大。</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目录</a:t>
            </a:r>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bg1"/>
                </a:solidFill>
              </a:rPr>
              <a:t>数据库存储结构</a:t>
            </a:r>
            <a:endParaRPr lang="en-US" altLang="zh-CN" dirty="0" smtClean="0">
              <a:solidFill>
                <a:schemeClr val="bg1"/>
              </a:solidFill>
            </a:endParaRPr>
          </a:p>
          <a:p>
            <a:pPr lvl="1"/>
            <a:r>
              <a:rPr lang="en-US" altLang="zh-CN" dirty="0" smtClean="0">
                <a:solidFill>
                  <a:schemeClr val="bg1"/>
                </a:solidFill>
              </a:rPr>
              <a:t>8K</a:t>
            </a:r>
            <a:r>
              <a:rPr lang="zh-CN" altLang="en-US" dirty="0" smtClean="0">
                <a:solidFill>
                  <a:schemeClr val="bg1"/>
                </a:solidFill>
              </a:rPr>
              <a:t> </a:t>
            </a:r>
            <a:r>
              <a:rPr lang="en-US" altLang="zh-CN" dirty="0" smtClean="0">
                <a:solidFill>
                  <a:schemeClr val="bg1"/>
                </a:solidFill>
              </a:rPr>
              <a:t>Data</a:t>
            </a:r>
            <a:r>
              <a:rPr lang="zh-CN" altLang="en-US" dirty="0" smtClean="0">
                <a:solidFill>
                  <a:schemeClr val="bg1"/>
                </a:solidFill>
              </a:rPr>
              <a:t> </a:t>
            </a:r>
            <a:r>
              <a:rPr lang="en-US" altLang="zh-CN" dirty="0" smtClean="0">
                <a:solidFill>
                  <a:schemeClr val="bg1"/>
                </a:solidFill>
              </a:rPr>
              <a:t>Page</a:t>
            </a:r>
          </a:p>
          <a:p>
            <a:r>
              <a:rPr lang="zh-CN" altLang="en-US" dirty="0">
                <a:solidFill>
                  <a:schemeClr val="bg1"/>
                </a:solidFill>
              </a:rPr>
              <a:t>建立索引</a:t>
            </a:r>
            <a:r>
              <a:rPr lang="zh-CN" altLang="en-US" dirty="0" smtClean="0">
                <a:solidFill>
                  <a:schemeClr val="bg1"/>
                </a:solidFill>
              </a:rPr>
              <a:t>一定能提高性能么</a:t>
            </a:r>
            <a:r>
              <a:rPr lang="en-US" altLang="zh-CN" dirty="0" smtClean="0">
                <a:solidFill>
                  <a:schemeClr val="bg1"/>
                </a:solidFill>
              </a:rPr>
              <a:t>?</a:t>
            </a:r>
          </a:p>
          <a:p>
            <a:pPr lvl="1"/>
            <a:r>
              <a:rPr lang="en-US" dirty="0" smtClean="0">
                <a:solidFill>
                  <a:schemeClr val="bg1"/>
                </a:solidFill>
              </a:rPr>
              <a:t>HEAP </a:t>
            </a:r>
            <a:endParaRPr lang="en-US" altLang="zh-CN" dirty="0" smtClean="0">
              <a:solidFill>
                <a:schemeClr val="bg1"/>
              </a:solidFill>
            </a:endParaRPr>
          </a:p>
          <a:p>
            <a:pPr lvl="1"/>
            <a:r>
              <a:rPr lang="en-US" altLang="zh-CN" dirty="0" smtClean="0">
                <a:solidFill>
                  <a:schemeClr val="bg1"/>
                </a:solidFill>
              </a:rPr>
              <a:t>Clustered Table</a:t>
            </a:r>
          </a:p>
          <a:p>
            <a:pPr lvl="1"/>
            <a:r>
              <a:rPr lang="en-US" altLang="zh-CN" dirty="0" smtClean="0">
                <a:solidFill>
                  <a:schemeClr val="bg1"/>
                </a:solidFill>
              </a:rPr>
              <a:t>Clustered Index</a:t>
            </a:r>
            <a:r>
              <a:rPr lang="zh-CN" altLang="en-US" dirty="0" smtClean="0">
                <a:solidFill>
                  <a:schemeClr val="bg1"/>
                </a:solidFill>
              </a:rPr>
              <a:t>、</a:t>
            </a:r>
            <a:r>
              <a:rPr lang="en-US" altLang="zh-CN" dirty="0" err="1" smtClean="0">
                <a:solidFill>
                  <a:schemeClr val="bg1"/>
                </a:solidFill>
              </a:rPr>
              <a:t>Unclustered</a:t>
            </a:r>
            <a:r>
              <a:rPr lang="en-US" altLang="zh-CN" dirty="0" smtClean="0">
                <a:solidFill>
                  <a:schemeClr val="bg1"/>
                </a:solidFill>
              </a:rPr>
              <a:t> Index</a:t>
            </a:r>
          </a:p>
          <a:p>
            <a:pPr lvl="1"/>
            <a:r>
              <a:rPr lang="en-US" altLang="zh-CN" dirty="0" smtClean="0">
                <a:solidFill>
                  <a:schemeClr val="bg1"/>
                </a:solidFill>
              </a:rPr>
              <a:t>Bookmark Lookups</a:t>
            </a:r>
          </a:p>
          <a:p>
            <a:r>
              <a:rPr lang="en-US" altLang="zh-CN" dirty="0" smtClean="0">
                <a:solidFill>
                  <a:schemeClr val="bg1"/>
                </a:solidFill>
              </a:rPr>
              <a:t>Index </a:t>
            </a:r>
            <a:r>
              <a:rPr lang="zh-CN" altLang="en-US" dirty="0" smtClean="0">
                <a:solidFill>
                  <a:schemeClr val="bg1"/>
                </a:solidFill>
              </a:rPr>
              <a:t> </a:t>
            </a:r>
            <a:r>
              <a:rPr lang="en-US" dirty="0" smtClean="0">
                <a:solidFill>
                  <a:schemeClr val="bg1"/>
                </a:solidFill>
              </a:rPr>
              <a:t>Covering</a:t>
            </a:r>
            <a:endParaRPr lang="en-US" altLang="zh-CN" dirty="0" smtClean="0">
              <a:solidFill>
                <a:schemeClr val="bg1"/>
              </a:solidFill>
            </a:endParaRPr>
          </a:p>
          <a:p>
            <a:r>
              <a:rPr lang="zh-CN" altLang="en-US" dirty="0" smtClean="0">
                <a:solidFill>
                  <a:schemeClr val="bg1"/>
                </a:solidFill>
              </a:rPr>
              <a:t>利用今天所学，分析一个复杂查询</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数据库上的</a:t>
            </a:r>
            <a:r>
              <a:rPr lang="en-US" altLang="zh-CN" dirty="0" smtClean="0">
                <a:solidFill>
                  <a:schemeClr val="bg1"/>
                </a:solidFill>
              </a:rPr>
              <a:t>B+</a:t>
            </a:r>
            <a:r>
              <a:rPr lang="zh-CN" altLang="en-US" dirty="0" smtClean="0">
                <a:solidFill>
                  <a:schemeClr val="bg1"/>
                </a:solidFill>
              </a:rPr>
              <a:t>树例子</a:t>
            </a:r>
            <a:endParaRPr lang="zh-CN" altLang="en-US" dirty="0">
              <a:solidFill>
                <a:schemeClr val="bg1"/>
              </a:solidFill>
            </a:endParaRPr>
          </a:p>
        </p:txBody>
      </p:sp>
      <p:pic>
        <p:nvPicPr>
          <p:cNvPr id="5" name="Picture 4" descr="D:\asiq12_gamma2\PPT\GIFs\Mod_05\types_of _indexes_used_rdbms.gif"/>
          <p:cNvPicPr>
            <a:picLocks noGrp="1" noChangeAspect="1" noChangeArrowheads="1"/>
          </p:cNvPicPr>
          <p:nvPr>
            <p:ph idx="1"/>
          </p:nvPr>
        </p:nvPicPr>
        <p:blipFill>
          <a:blip r:embed="rId3"/>
          <a:srcRect/>
          <a:stretch>
            <a:fillRect/>
          </a:stretch>
        </p:blipFill>
        <p:spPr bwMode="auto">
          <a:xfrm>
            <a:off x="642910" y="1285860"/>
            <a:ext cx="7858179" cy="4457700"/>
          </a:xfrm>
          <a:prstGeom prst="rect">
            <a:avLst/>
          </a:prstGeom>
          <a:noFill/>
        </p:spPr>
      </p:pic>
      <p:sp>
        <p:nvSpPr>
          <p:cNvPr id="4" name="TextBox 3"/>
          <p:cNvSpPr txBox="1"/>
          <p:nvPr/>
        </p:nvSpPr>
        <p:spPr>
          <a:xfrm>
            <a:off x="3786182" y="5786454"/>
            <a:ext cx="4934364" cy="923330"/>
          </a:xfrm>
          <a:prstGeom prst="rect">
            <a:avLst/>
          </a:prstGeom>
          <a:noFill/>
        </p:spPr>
        <p:txBody>
          <a:bodyPr wrap="none" rtlCol="0">
            <a:spAutoFit/>
          </a:bodyPr>
          <a:lstStyle/>
          <a:p>
            <a:pPr>
              <a:buFont typeface="Arial" pitchFamily="34" charset="0"/>
              <a:buChar char="•"/>
            </a:pPr>
            <a:r>
              <a:rPr lang="zh-CN" altLang="en-US" dirty="0" smtClean="0">
                <a:solidFill>
                  <a:schemeClr val="bg1"/>
                </a:solidFill>
              </a:rPr>
              <a:t>  问题：</a:t>
            </a:r>
            <a:endParaRPr lang="en-US" altLang="zh-CN" dirty="0" smtClean="0">
              <a:solidFill>
                <a:schemeClr val="bg1"/>
              </a:solidFill>
            </a:endParaRPr>
          </a:p>
          <a:p>
            <a:pPr lvl="1">
              <a:buFont typeface="Arial" pitchFamily="34" charset="0"/>
              <a:buChar char="•"/>
            </a:pPr>
            <a:r>
              <a:rPr lang="zh-CN" altLang="en-US" dirty="0" smtClean="0">
                <a:solidFill>
                  <a:schemeClr val="bg1"/>
                </a:solidFill>
              </a:rPr>
              <a:t> 这是一个聚集索引还是一个非聚集索引？</a:t>
            </a:r>
            <a:endParaRPr lang="en-US" altLang="zh-CN" dirty="0" smtClean="0">
              <a:solidFill>
                <a:schemeClr val="bg1"/>
              </a:solidFill>
            </a:endParaRPr>
          </a:p>
          <a:p>
            <a:pPr lvl="1">
              <a:buFont typeface="Arial" pitchFamily="34" charset="0"/>
              <a:buChar char="•"/>
            </a:pPr>
            <a:r>
              <a:rPr lang="zh-CN" altLang="en-US" dirty="0" smtClean="0">
                <a:solidFill>
                  <a:schemeClr val="bg1"/>
                </a:solidFill>
              </a:rPr>
              <a:t> 存储索引的数据页上存储的是那些信息？</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聚集索引与主键</a:t>
            </a:r>
            <a:endParaRPr lang="zh-CN" altLang="en-US" dirty="0">
              <a:solidFill>
                <a:schemeClr val="bg1"/>
              </a:solidFill>
            </a:endParaRPr>
          </a:p>
        </p:txBody>
      </p:sp>
      <p:graphicFrame>
        <p:nvGraphicFramePr>
          <p:cNvPr id="6" name="内容占位符 5"/>
          <p:cNvGraphicFramePr>
            <a:graphicFrameLocks noGrp="1"/>
          </p:cNvGraphicFramePr>
          <p:nvPr>
            <p:ph idx="1"/>
          </p:nvPr>
        </p:nvGraphicFramePr>
        <p:xfrm>
          <a:off x="457200" y="1600200"/>
          <a:ext cx="8229600" cy="4871720"/>
        </p:xfrm>
        <a:graphic>
          <a:graphicData uri="http://schemas.openxmlformats.org/drawingml/2006/table">
            <a:tbl>
              <a:tblPr firstRow="1" bandRow="1">
                <a:tableStyleId>{5C22544A-7EE6-4342-B048-85BDC9FD1C3A}</a:tableStyleId>
              </a:tblPr>
              <a:tblGrid>
                <a:gridCol w="1900222"/>
                <a:gridCol w="3071834"/>
                <a:gridCol w="3257544"/>
              </a:tblGrid>
              <a:tr h="370840">
                <a:tc>
                  <a:txBody>
                    <a:bodyPr/>
                    <a:lstStyle/>
                    <a:p>
                      <a:endParaRPr lang="zh-CN" altLang="en-US" sz="1200" dirty="0"/>
                    </a:p>
                  </a:txBody>
                  <a:tcPr/>
                </a:tc>
                <a:tc>
                  <a:txBody>
                    <a:bodyPr/>
                    <a:lstStyle/>
                    <a:p>
                      <a:r>
                        <a:rPr lang="zh-CN" altLang="en-US" sz="1200" dirty="0" smtClean="0"/>
                        <a:t>主键（</a:t>
                      </a:r>
                      <a:r>
                        <a:rPr lang="en-US" altLang="zh-CN" sz="1200" dirty="0" smtClean="0"/>
                        <a:t>PRIMARY KEY </a:t>
                      </a:r>
                      <a:r>
                        <a:rPr lang="zh-CN" altLang="en-US"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聚集索引（</a:t>
                      </a:r>
                      <a:r>
                        <a:rPr lang="en-US" altLang="zh-CN" sz="1200" dirty="0" smtClean="0"/>
                        <a:t>Clustered Index</a:t>
                      </a:r>
                      <a:r>
                        <a:rPr lang="zh-CN" altLang="en-US" sz="1200" dirty="0" smtClean="0"/>
                        <a:t>）</a:t>
                      </a:r>
                      <a:endParaRPr lang="zh-CN" altLang="en-US" sz="1200" dirty="0"/>
                    </a:p>
                  </a:txBody>
                  <a:tcPr/>
                </a:tc>
              </a:tr>
              <a:tr h="370840">
                <a:tc>
                  <a:txBody>
                    <a:bodyPr/>
                    <a:lstStyle/>
                    <a:p>
                      <a:r>
                        <a:rPr lang="zh-CN" altLang="en-US" sz="1200" dirty="0" smtClean="0"/>
                        <a:t>用途</a:t>
                      </a:r>
                      <a:endParaRPr lang="zh-CN" altLang="en-US" sz="1200" dirty="0"/>
                    </a:p>
                  </a:txBody>
                  <a:tcPr/>
                </a:tc>
                <a:tc>
                  <a:txBody>
                    <a:bodyPr/>
                    <a:lstStyle/>
                    <a:p>
                      <a:r>
                        <a:rPr lang="zh-CN" altLang="en-US" sz="1200" dirty="0" smtClean="0"/>
                        <a:t>强制表的实体完整性</a:t>
                      </a:r>
                      <a:endParaRPr lang="zh-CN" altLang="en-US" sz="1200" dirty="0"/>
                    </a:p>
                  </a:txBody>
                  <a:tcPr/>
                </a:tc>
                <a:tc>
                  <a:txBody>
                    <a:bodyPr/>
                    <a:lstStyle/>
                    <a:p>
                      <a:r>
                        <a:rPr lang="zh-CN" altLang="en-US" sz="1200" dirty="0" smtClean="0"/>
                        <a:t>对数据行的排序，方便查询用</a:t>
                      </a:r>
                      <a:endParaRPr lang="zh-CN" altLang="en-US" sz="1200" dirty="0"/>
                    </a:p>
                  </a:txBody>
                  <a:tcPr/>
                </a:tc>
              </a:tr>
              <a:tr h="370840">
                <a:tc>
                  <a:txBody>
                    <a:bodyPr/>
                    <a:lstStyle/>
                    <a:p>
                      <a:r>
                        <a:rPr lang="zh-CN" altLang="en-US" sz="1200" dirty="0" smtClean="0"/>
                        <a:t>一个表多少个</a:t>
                      </a:r>
                      <a:endParaRPr lang="zh-CN" altLang="en-US" sz="1200" dirty="0"/>
                    </a:p>
                  </a:txBody>
                  <a:tcPr/>
                </a:tc>
                <a:tc>
                  <a:txBody>
                    <a:bodyPr/>
                    <a:lstStyle/>
                    <a:p>
                      <a:r>
                        <a:rPr lang="zh-CN" altLang="en-US" sz="1200" dirty="0" smtClean="0"/>
                        <a:t>一个表最多一个主键</a:t>
                      </a:r>
                      <a:endParaRPr lang="zh-CN" altLang="en-US" sz="1200" dirty="0"/>
                    </a:p>
                  </a:txBody>
                  <a:tcPr/>
                </a:tc>
                <a:tc>
                  <a:txBody>
                    <a:bodyPr/>
                    <a:lstStyle/>
                    <a:p>
                      <a:r>
                        <a:rPr lang="zh-CN" altLang="en-US" sz="1200" dirty="0" smtClean="0"/>
                        <a:t>一个表最多一个聚集索引</a:t>
                      </a:r>
                      <a:endParaRPr lang="zh-CN" altLang="en-US" sz="1200" dirty="0"/>
                    </a:p>
                  </a:txBody>
                  <a:tcPr/>
                </a:tc>
              </a:tr>
              <a:tr h="370840">
                <a:tc>
                  <a:txBody>
                    <a:bodyPr/>
                    <a:lstStyle/>
                    <a:p>
                      <a:r>
                        <a:rPr lang="zh-CN" altLang="en-US" sz="1200" dirty="0" smtClean="0"/>
                        <a:t>是否允许多个字段来定义</a:t>
                      </a:r>
                      <a:endParaRPr lang="zh-CN" altLang="en-US" sz="1200" dirty="0"/>
                    </a:p>
                  </a:txBody>
                  <a:tcPr/>
                </a:tc>
                <a:tc>
                  <a:txBody>
                    <a:bodyPr/>
                    <a:lstStyle/>
                    <a:p>
                      <a:r>
                        <a:rPr lang="zh-CN" altLang="en-US" sz="1200" dirty="0" smtClean="0"/>
                        <a:t>一个主键可以多个字段来定义</a:t>
                      </a:r>
                      <a:endParaRPr lang="zh-CN" altLang="en-US" sz="1200" dirty="0"/>
                    </a:p>
                  </a:txBody>
                  <a:tcPr/>
                </a:tc>
                <a:tc>
                  <a:txBody>
                    <a:bodyPr/>
                    <a:lstStyle/>
                    <a:p>
                      <a:r>
                        <a:rPr lang="zh-CN" altLang="en-US" sz="1200" dirty="0" smtClean="0"/>
                        <a:t>一个索引可以多个字段来定义</a:t>
                      </a:r>
                      <a:endParaRPr lang="zh-CN" altLang="en-US" sz="1200" dirty="0"/>
                    </a:p>
                  </a:txBody>
                  <a:tcPr/>
                </a:tc>
              </a:tr>
              <a:tr h="370840">
                <a:tc>
                  <a:txBody>
                    <a:bodyPr/>
                    <a:lstStyle/>
                    <a:p>
                      <a:r>
                        <a:rPr lang="zh-CN" altLang="en-US" sz="1200" dirty="0" smtClean="0"/>
                        <a:t>是否允许 </a:t>
                      </a:r>
                      <a:r>
                        <a:rPr lang="en-US" altLang="zh-CN" sz="1200" dirty="0" smtClean="0"/>
                        <a:t>null </a:t>
                      </a:r>
                      <a:r>
                        <a:rPr lang="zh-CN" altLang="en-US" sz="1200" dirty="0" smtClean="0"/>
                        <a:t>数据行出现</a:t>
                      </a:r>
                      <a:endParaRPr lang="zh-CN" altLang="en-US" sz="1200" dirty="0"/>
                    </a:p>
                  </a:txBody>
                  <a:tcPr/>
                </a:tc>
                <a:tc>
                  <a:txBody>
                    <a:bodyPr/>
                    <a:lstStyle/>
                    <a:p>
                      <a:r>
                        <a:rPr lang="zh-CN" altLang="en-US" sz="1200" dirty="0" smtClean="0"/>
                        <a:t>如果要创建的数据列中数据存在</a:t>
                      </a:r>
                      <a:r>
                        <a:rPr lang="en-US" altLang="zh-CN" sz="1200" dirty="0" smtClean="0"/>
                        <a:t>null</a:t>
                      </a:r>
                      <a:r>
                        <a:rPr lang="zh-CN" altLang="en-US" sz="1200" dirty="0" smtClean="0"/>
                        <a:t>，无法建立主键。</a:t>
                      </a:r>
                      <a:br>
                        <a:rPr lang="zh-CN" altLang="en-US" sz="1200" dirty="0" smtClean="0"/>
                      </a:br>
                      <a:r>
                        <a:rPr lang="zh-CN" altLang="en-US" sz="1200" dirty="0" smtClean="0"/>
                        <a:t>创建表时指定的 </a:t>
                      </a:r>
                      <a:r>
                        <a:rPr lang="en-US" altLang="zh-CN" sz="1200" dirty="0" smtClean="0"/>
                        <a:t>PRIMARY KEY </a:t>
                      </a:r>
                      <a:r>
                        <a:rPr lang="zh-CN" altLang="en-US" sz="1200" dirty="0" smtClean="0"/>
                        <a:t>约束列隐式转换为 </a:t>
                      </a:r>
                      <a:r>
                        <a:rPr lang="en-US" altLang="zh-CN" sz="1200" dirty="0" smtClean="0"/>
                        <a:t>NOT NULL</a:t>
                      </a:r>
                      <a:r>
                        <a:rPr lang="zh-CN" altLang="en-US" sz="1200" dirty="0" smtClean="0"/>
                        <a:t>。</a:t>
                      </a:r>
                      <a:endParaRPr lang="zh-CN" altLang="en-US" sz="1200" dirty="0"/>
                    </a:p>
                  </a:txBody>
                  <a:tcPr/>
                </a:tc>
                <a:tc>
                  <a:txBody>
                    <a:bodyPr/>
                    <a:lstStyle/>
                    <a:p>
                      <a:r>
                        <a:rPr lang="zh-CN" altLang="en-US" sz="1200" dirty="0" smtClean="0"/>
                        <a:t>没有限制建立聚集索引的列一定必须 </a:t>
                      </a:r>
                      <a:r>
                        <a:rPr lang="en-US" sz="1200" dirty="0" smtClean="0"/>
                        <a:t>not null .</a:t>
                      </a:r>
                      <a:br>
                        <a:rPr lang="en-US" sz="1200" dirty="0" smtClean="0"/>
                      </a:br>
                      <a:r>
                        <a:rPr lang="zh-CN" altLang="en-US" sz="1200" dirty="0" smtClean="0"/>
                        <a:t>也就是可以列的数据是 </a:t>
                      </a:r>
                      <a:r>
                        <a:rPr lang="en-US" sz="1200" dirty="0" smtClean="0"/>
                        <a:t>null</a:t>
                      </a:r>
                      <a:br>
                        <a:rPr lang="en-US" sz="1200" dirty="0" smtClean="0"/>
                      </a:br>
                      <a:r>
                        <a:rPr lang="zh-CN" altLang="en-US" sz="1200" dirty="0" smtClean="0"/>
                        <a:t>参看最后一项比较</a:t>
                      </a:r>
                      <a:endParaRPr lang="zh-CN" altLang="en-US" sz="1200" dirty="0"/>
                    </a:p>
                  </a:txBody>
                  <a:tcPr/>
                </a:tc>
              </a:tr>
              <a:tr h="370840">
                <a:tc>
                  <a:txBody>
                    <a:bodyPr/>
                    <a:lstStyle/>
                    <a:p>
                      <a:r>
                        <a:rPr lang="zh-CN" altLang="en-US" sz="1200" dirty="0" smtClean="0"/>
                        <a:t>是否要求数据必须唯一</a:t>
                      </a:r>
                      <a:endParaRPr lang="zh-CN" altLang="en-US" sz="1200" dirty="0"/>
                    </a:p>
                  </a:txBody>
                  <a:tcPr/>
                </a:tc>
                <a:tc>
                  <a:txBody>
                    <a:bodyPr/>
                    <a:lstStyle/>
                    <a:p>
                      <a:r>
                        <a:rPr lang="zh-CN" altLang="en-US" sz="1200" dirty="0" smtClean="0"/>
                        <a:t>要求数据必须唯一</a:t>
                      </a:r>
                      <a:endParaRPr lang="zh-CN" altLang="en-US" sz="1200" dirty="0"/>
                    </a:p>
                  </a:txBody>
                  <a:tcPr/>
                </a:tc>
                <a:tc>
                  <a:txBody>
                    <a:bodyPr/>
                    <a:lstStyle/>
                    <a:p>
                      <a:r>
                        <a:rPr lang="zh-CN" altLang="en-US" sz="1200" dirty="0" smtClean="0"/>
                        <a:t>数据即可以唯一，也可以不唯一。看你定义这个索引的 </a:t>
                      </a:r>
                      <a:r>
                        <a:rPr lang="en-US" altLang="zh-CN" sz="1200" dirty="0" smtClean="0"/>
                        <a:t>UNIQUE </a:t>
                      </a:r>
                      <a:r>
                        <a:rPr lang="zh-CN" altLang="en-US" sz="1200" dirty="0" smtClean="0"/>
                        <a:t>设置。</a:t>
                      </a:r>
                      <a:br>
                        <a:rPr lang="zh-CN" altLang="en-US" sz="1200" dirty="0" smtClean="0"/>
                      </a:br>
                      <a:r>
                        <a:rPr lang="zh-CN" altLang="en-US" sz="1200" dirty="0" smtClean="0"/>
                        <a:t>（这一点需要看后面的一个比较，虽然你的数据列可能不唯一，但是系统会替你产生一个你看不到的唯一列）</a:t>
                      </a:r>
                      <a:endParaRPr lang="zh-CN" altLang="en-US" sz="1200" dirty="0"/>
                    </a:p>
                  </a:txBody>
                  <a:tcPr/>
                </a:tc>
              </a:tr>
              <a:tr h="370840">
                <a:tc>
                  <a:txBody>
                    <a:bodyPr/>
                    <a:lstStyle/>
                    <a:p>
                      <a:r>
                        <a:rPr lang="zh-CN" altLang="en-US" sz="1200" dirty="0" smtClean="0"/>
                        <a:t>创建的逻辑</a:t>
                      </a:r>
                      <a:endParaRPr lang="zh-CN" altLang="en-US" sz="1200" dirty="0"/>
                    </a:p>
                  </a:txBody>
                  <a:tcPr/>
                </a:tc>
                <a:tc>
                  <a:txBody>
                    <a:bodyPr/>
                    <a:lstStyle/>
                    <a:p>
                      <a:r>
                        <a:rPr lang="zh-CN" altLang="en-US" sz="1200" dirty="0" smtClean="0"/>
                        <a:t>数据库在创建主键同时，会自动建立一个唯一索引。</a:t>
                      </a:r>
                      <a:br>
                        <a:rPr lang="zh-CN" altLang="en-US" sz="1200" dirty="0" smtClean="0"/>
                      </a:br>
                      <a:r>
                        <a:rPr lang="zh-CN" altLang="en-US" sz="1200" dirty="0" smtClean="0"/>
                        <a:t>如果这个表之前没有聚集索引，同时建立主键时候没有强制指定使用非聚集索引，则建立主键时候，同时建立一个唯一的聚集索引</a:t>
                      </a:r>
                      <a:endParaRPr lang="zh-CN" altLang="en-US" sz="1200" dirty="0"/>
                    </a:p>
                  </a:txBody>
                  <a:tcPr/>
                </a:tc>
                <a:tc>
                  <a:txBody>
                    <a:bodyPr/>
                    <a:lstStyle/>
                    <a:p>
                      <a:r>
                        <a:rPr lang="zh-CN" altLang="en-US" sz="1200" dirty="0" smtClean="0"/>
                        <a:t>如果未使用 </a:t>
                      </a:r>
                      <a:r>
                        <a:rPr lang="en-US" altLang="zh-CN" sz="1200" dirty="0" smtClean="0"/>
                        <a:t>UNIQUE </a:t>
                      </a:r>
                      <a:r>
                        <a:rPr lang="zh-CN" altLang="en-US" sz="1200" dirty="0" smtClean="0"/>
                        <a:t>属性创建聚集索引，数据库引擎 将向表自动添加一个四字节 </a:t>
                      </a:r>
                      <a:r>
                        <a:rPr lang="en-US" altLang="zh-CN" sz="1200" dirty="0" err="1" smtClean="0"/>
                        <a:t>uniqueifier</a:t>
                      </a:r>
                      <a:r>
                        <a:rPr lang="en-US" altLang="zh-CN" sz="1200" dirty="0" smtClean="0"/>
                        <a:t> </a:t>
                      </a:r>
                      <a:r>
                        <a:rPr lang="zh-CN" altLang="en-US" sz="1200" dirty="0" smtClean="0"/>
                        <a:t>列。</a:t>
                      </a:r>
                      <a:br>
                        <a:rPr lang="zh-CN" altLang="en-US" sz="1200" dirty="0" smtClean="0"/>
                      </a:br>
                      <a:r>
                        <a:rPr lang="zh-CN" altLang="en-US" sz="1200" dirty="0" smtClean="0"/>
                        <a:t>必要时，数据库引擎 将向行自动添加一个 </a:t>
                      </a:r>
                      <a:r>
                        <a:rPr lang="en-US" altLang="zh-CN" sz="1200" dirty="0" err="1" smtClean="0"/>
                        <a:t>uniqueifier</a:t>
                      </a:r>
                      <a:r>
                        <a:rPr lang="en-US" altLang="zh-CN" sz="1200" dirty="0" smtClean="0"/>
                        <a:t> </a:t>
                      </a:r>
                      <a:r>
                        <a:rPr lang="zh-CN" altLang="en-US" sz="1200" dirty="0" smtClean="0"/>
                        <a:t>值，使每个键唯一。此列和列值供内部使用，用户不能查看或访问。</a:t>
                      </a:r>
                      <a:endParaRPr lang="zh-CN" altLang="en-US" sz="1200" dirty="0"/>
                    </a:p>
                  </a:txBody>
                  <a:tcPr/>
                </a:tc>
              </a:tr>
              <a:tr h="370840">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bg1"/>
                </a:solidFill>
              </a:rPr>
              <a:t>问题：</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使用聚集索引查询的好处？</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chemeClr val="bg1"/>
                </a:solidFill>
              </a:rPr>
              <a:t>Table Structure</a:t>
            </a:r>
            <a:endParaRPr lang="zh-CN" altLang="en-US" dirty="0">
              <a:solidFill>
                <a:schemeClr val="bg1"/>
              </a:solidFill>
            </a:endParaRPr>
          </a:p>
        </p:txBody>
      </p:sp>
      <p:graphicFrame>
        <p:nvGraphicFramePr>
          <p:cNvPr id="4" name="Diagram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39700" y="242888"/>
            <a:ext cx="9144000" cy="695325"/>
          </a:xfrm>
        </p:spPr>
        <p:txBody>
          <a:bodyPr>
            <a:normAutofit fontScale="90000"/>
          </a:bodyPr>
          <a:lstStyle/>
          <a:p>
            <a:pPr defTabSz="896938"/>
            <a:r>
              <a:rPr lang="en-US" sz="4400" dirty="0">
                <a:solidFill>
                  <a:schemeClr val="bg1"/>
                </a:solidFill>
              </a:rPr>
              <a:t>Table Structure – Heap</a:t>
            </a:r>
          </a:p>
        </p:txBody>
      </p:sp>
      <p:sp>
        <p:nvSpPr>
          <p:cNvPr id="286723" name="Rectangle 3"/>
          <p:cNvSpPr>
            <a:spLocks noGrp="1" noChangeArrowheads="1"/>
          </p:cNvSpPr>
          <p:nvPr>
            <p:ph type="body" idx="1"/>
          </p:nvPr>
        </p:nvSpPr>
        <p:spPr>
          <a:xfrm>
            <a:off x="241300" y="1016000"/>
            <a:ext cx="8763000" cy="3263900"/>
          </a:xfrm>
        </p:spPr>
        <p:txBody>
          <a:bodyPr>
            <a:normAutofit fontScale="92500" lnSpcReduction="10000"/>
          </a:bodyPr>
          <a:lstStyle/>
          <a:p>
            <a:pPr marL="431800" indent="-431800" defTabSz="896938">
              <a:tabLst>
                <a:tab pos="1387475" algn="l"/>
                <a:tab pos="1706563" algn="l"/>
                <a:tab pos="2079625" algn="l"/>
              </a:tabLst>
            </a:pPr>
            <a:r>
              <a:rPr lang="en-US" sz="2800" dirty="0">
                <a:solidFill>
                  <a:schemeClr val="bg1"/>
                </a:solidFill>
              </a:rPr>
              <a:t>Table without a Clustered Index</a:t>
            </a:r>
          </a:p>
          <a:p>
            <a:pPr marL="431800" indent="-431800" defTabSz="896938">
              <a:tabLst>
                <a:tab pos="1387475" algn="l"/>
                <a:tab pos="1706563" algn="l"/>
                <a:tab pos="2079625" algn="l"/>
              </a:tabLst>
            </a:pPr>
            <a:r>
              <a:rPr lang="en-US" sz="2800" dirty="0">
                <a:solidFill>
                  <a:schemeClr val="bg1"/>
                </a:solidFill>
              </a:rPr>
              <a:t>Records are NOT ORDERED</a:t>
            </a:r>
          </a:p>
          <a:p>
            <a:pPr marL="431800" indent="-431800" defTabSz="896938">
              <a:tabLst>
                <a:tab pos="1387475" algn="l"/>
                <a:tab pos="1706563" algn="l"/>
                <a:tab pos="2079625" algn="l"/>
              </a:tabLst>
            </a:pPr>
            <a:r>
              <a:rPr lang="en-US" sz="2800" dirty="0">
                <a:solidFill>
                  <a:schemeClr val="bg1"/>
                </a:solidFill>
              </a:rPr>
              <a:t>No Doubly-Linked List</a:t>
            </a:r>
          </a:p>
          <a:p>
            <a:pPr marL="431800" indent="-431800" defTabSz="896938">
              <a:tabLst>
                <a:tab pos="1387475" algn="l"/>
                <a:tab pos="1706563" algn="l"/>
                <a:tab pos="2079625" algn="l"/>
              </a:tabLst>
            </a:pPr>
            <a:r>
              <a:rPr lang="en-US" sz="2800" dirty="0">
                <a:solidFill>
                  <a:schemeClr val="bg1"/>
                </a:solidFill>
              </a:rPr>
              <a:t>Access via Index Allocation Map (IAM)</a:t>
            </a:r>
          </a:p>
          <a:p>
            <a:pPr marL="431800" indent="-431800" defTabSz="896938">
              <a:buFont typeface="Wingdings" pitchFamily="2" charset="2"/>
              <a:buNone/>
              <a:tabLst>
                <a:tab pos="1387475" algn="l"/>
                <a:tab pos="1706563" algn="l"/>
                <a:tab pos="2079625" algn="l"/>
              </a:tabLst>
            </a:pPr>
            <a:r>
              <a:rPr lang="en-US" sz="2000" dirty="0">
                <a:solidFill>
                  <a:schemeClr val="bg1"/>
                </a:solidFill>
              </a:rPr>
              <a:t>	     IAMs = 8K Page (Chain) which Tracks Object Usage </a:t>
            </a:r>
          </a:p>
          <a:p>
            <a:pPr marL="431800" indent="-431800" defTabSz="896938">
              <a:buFont typeface="Wingdings" pitchFamily="2" charset="2"/>
              <a:buNone/>
              <a:tabLst>
                <a:tab pos="1387475" algn="l"/>
                <a:tab pos="1706563" algn="l"/>
                <a:tab pos="2079625" algn="l"/>
              </a:tabLst>
            </a:pPr>
            <a:r>
              <a:rPr lang="en-US" sz="2000" dirty="0">
                <a:solidFill>
                  <a:schemeClr val="bg1"/>
                </a:solidFill>
              </a:rPr>
              <a:t>	           1 - IAM per Table/Index, per File, per 4 GB</a:t>
            </a:r>
          </a:p>
          <a:p>
            <a:pPr marL="431800" indent="-431800" defTabSz="896938">
              <a:tabLst>
                <a:tab pos="1387475" algn="l"/>
                <a:tab pos="1706563" algn="l"/>
                <a:tab pos="2079625" algn="l"/>
              </a:tabLst>
            </a:pPr>
            <a:r>
              <a:rPr lang="en-US" sz="2800" dirty="0">
                <a:solidFill>
                  <a:schemeClr val="bg1"/>
                </a:solidFill>
              </a:rPr>
              <a:t>If NO Indexes exist – a full Table Scan required. </a:t>
            </a:r>
            <a:br>
              <a:rPr lang="en-US" sz="2800" dirty="0">
                <a:solidFill>
                  <a:schemeClr val="bg1"/>
                </a:solidFill>
              </a:rPr>
            </a:br>
            <a:r>
              <a:rPr lang="en-US" sz="2800" u="sng" dirty="0">
                <a:solidFill>
                  <a:schemeClr val="bg1"/>
                </a:solidFill>
              </a:rPr>
              <a:t>At least</a:t>
            </a:r>
            <a:r>
              <a:rPr lang="en-US" sz="2800" dirty="0">
                <a:solidFill>
                  <a:schemeClr val="bg1"/>
                </a:solidFill>
              </a:rPr>
              <a:t> 4000 I/Os on the Employee Table Heap.</a:t>
            </a:r>
          </a:p>
        </p:txBody>
      </p:sp>
      <p:grpSp>
        <p:nvGrpSpPr>
          <p:cNvPr id="2" name="Group 4"/>
          <p:cNvGrpSpPr>
            <a:grpSpLocks/>
          </p:cNvGrpSpPr>
          <p:nvPr/>
        </p:nvGrpSpPr>
        <p:grpSpPr bwMode="auto">
          <a:xfrm>
            <a:off x="766763" y="4843463"/>
            <a:ext cx="6858000" cy="1219200"/>
            <a:chOff x="768" y="3024"/>
            <a:chExt cx="4320" cy="768"/>
          </a:xfrm>
        </p:grpSpPr>
        <p:sp>
          <p:nvSpPr>
            <p:cNvPr id="286725" name="AutoShape 5"/>
            <p:cNvSpPr>
              <a:spLocks noChangeArrowheads="1"/>
            </p:cNvSpPr>
            <p:nvPr/>
          </p:nvSpPr>
          <p:spPr bwMode="auto">
            <a:xfrm>
              <a:off x="768"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6726" name="AutoShape 6"/>
            <p:cNvSpPr>
              <a:spLocks noChangeArrowheads="1"/>
            </p:cNvSpPr>
            <p:nvPr/>
          </p:nvSpPr>
          <p:spPr bwMode="auto">
            <a:xfrm>
              <a:off x="1440"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6727" name="AutoShape 7"/>
            <p:cNvSpPr>
              <a:spLocks noChangeArrowheads="1"/>
            </p:cNvSpPr>
            <p:nvPr/>
          </p:nvSpPr>
          <p:spPr bwMode="auto">
            <a:xfrm>
              <a:off x="2112"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6728" name="AutoShape 8"/>
            <p:cNvSpPr>
              <a:spLocks noChangeArrowheads="1"/>
            </p:cNvSpPr>
            <p:nvPr/>
          </p:nvSpPr>
          <p:spPr bwMode="auto">
            <a:xfrm>
              <a:off x="3168"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6729" name="AutoShape 9"/>
            <p:cNvSpPr>
              <a:spLocks noChangeArrowheads="1"/>
            </p:cNvSpPr>
            <p:nvPr/>
          </p:nvSpPr>
          <p:spPr bwMode="auto">
            <a:xfrm>
              <a:off x="3840"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6730" name="AutoShape 10"/>
            <p:cNvSpPr>
              <a:spLocks noChangeArrowheads="1"/>
            </p:cNvSpPr>
            <p:nvPr/>
          </p:nvSpPr>
          <p:spPr bwMode="auto">
            <a:xfrm>
              <a:off x="4512"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6731" name="Text Box 11"/>
            <p:cNvSpPr txBox="1">
              <a:spLocks noChangeArrowheads="1"/>
            </p:cNvSpPr>
            <p:nvPr/>
          </p:nvSpPr>
          <p:spPr bwMode="auto">
            <a:xfrm>
              <a:off x="2684" y="3033"/>
              <a:ext cx="610" cy="519"/>
            </a:xfrm>
            <a:prstGeom prst="rect">
              <a:avLst/>
            </a:prstGeom>
            <a:noFill/>
            <a:ln w="9525">
              <a:noFill/>
              <a:miter lim="800000"/>
              <a:headEnd/>
              <a:tailEnd/>
            </a:ln>
            <a:effectLst/>
          </p:spPr>
          <p:txBody>
            <a:bodyPr>
              <a:spAutoFit/>
            </a:bodyPr>
            <a:lstStyle/>
            <a:p>
              <a:pPr eaLnBrk="0" hangingPunct="0">
                <a:spcBef>
                  <a:spcPct val="50000"/>
                </a:spcBef>
              </a:pPr>
              <a:r>
                <a:rPr lang="en-US" sz="4800">
                  <a:solidFill>
                    <a:schemeClr val="bg1"/>
                  </a:solidFill>
                  <a:effectLst/>
                  <a:latin typeface="Times New Roman" pitchFamily="18" charset="0"/>
                </a:rPr>
                <a:t>…</a:t>
              </a:r>
            </a:p>
          </p:txBody>
        </p:sp>
      </p:grpSp>
      <p:sp>
        <p:nvSpPr>
          <p:cNvPr id="286732" name="Text Box 12"/>
          <p:cNvSpPr txBox="1">
            <a:spLocks noChangeArrowheads="1"/>
          </p:cNvSpPr>
          <p:nvPr/>
        </p:nvSpPr>
        <p:spPr bwMode="auto">
          <a:xfrm>
            <a:off x="795338" y="4471988"/>
            <a:ext cx="7086600"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dirty="0">
                <a:solidFill>
                  <a:schemeClr val="bg1"/>
                </a:solidFill>
                <a:effectLst/>
              </a:rPr>
              <a:t>4000 Pages of Employees in No Specific Order</a:t>
            </a:r>
          </a:p>
        </p:txBody>
      </p:sp>
      <p:sp>
        <p:nvSpPr>
          <p:cNvPr id="286733" name="Text Box 13"/>
          <p:cNvSpPr txBox="1">
            <a:spLocks noChangeArrowheads="1"/>
          </p:cNvSpPr>
          <p:nvPr/>
        </p:nvSpPr>
        <p:spPr bwMode="auto">
          <a:xfrm>
            <a:off x="709613" y="48434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dirty="0">
                <a:solidFill>
                  <a:schemeClr val="bg1"/>
                </a:solidFill>
                <a:effectLst/>
                <a:latin typeface="Arial Narrow" pitchFamily="34" charset="0"/>
              </a:rPr>
              <a:t>189, Jones, …</a:t>
            </a:r>
          </a:p>
        </p:txBody>
      </p:sp>
      <p:sp>
        <p:nvSpPr>
          <p:cNvPr id="286734" name="Text Box 14"/>
          <p:cNvSpPr txBox="1">
            <a:spLocks noChangeArrowheads="1"/>
          </p:cNvSpPr>
          <p:nvPr/>
        </p:nvSpPr>
        <p:spPr bwMode="auto">
          <a:xfrm>
            <a:off x="728663" y="50720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96, Thomas, …</a:t>
            </a:r>
          </a:p>
        </p:txBody>
      </p:sp>
      <p:sp>
        <p:nvSpPr>
          <p:cNvPr id="286735" name="Text Box 15"/>
          <p:cNvSpPr txBox="1">
            <a:spLocks noChangeArrowheads="1"/>
          </p:cNvSpPr>
          <p:nvPr/>
        </p:nvSpPr>
        <p:spPr bwMode="auto">
          <a:xfrm>
            <a:off x="719138" y="53006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8959, Smith, …</a:t>
            </a:r>
          </a:p>
        </p:txBody>
      </p:sp>
      <p:sp>
        <p:nvSpPr>
          <p:cNvPr id="286736" name="Text Box 16"/>
          <p:cNvSpPr txBox="1">
            <a:spLocks noChangeArrowheads="1"/>
          </p:cNvSpPr>
          <p:nvPr/>
        </p:nvSpPr>
        <p:spPr bwMode="auto">
          <a:xfrm>
            <a:off x="728663" y="55292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dirty="0">
                <a:solidFill>
                  <a:schemeClr val="bg1"/>
                </a:solidFill>
                <a:effectLst/>
                <a:latin typeface="Arial Narrow" pitchFamily="34" charset="0"/>
              </a:rPr>
              <a:t>8, Johnson, …</a:t>
            </a:r>
          </a:p>
        </p:txBody>
      </p:sp>
      <p:sp>
        <p:nvSpPr>
          <p:cNvPr id="286737" name="Text Box 17"/>
          <p:cNvSpPr txBox="1">
            <a:spLocks noChangeArrowheads="1"/>
          </p:cNvSpPr>
          <p:nvPr/>
        </p:nvSpPr>
        <p:spPr bwMode="auto">
          <a:xfrm>
            <a:off x="766763" y="57578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6738" name="Text Box 18"/>
          <p:cNvSpPr txBox="1">
            <a:spLocks noChangeArrowheads="1"/>
          </p:cNvSpPr>
          <p:nvPr/>
        </p:nvSpPr>
        <p:spPr bwMode="auto">
          <a:xfrm>
            <a:off x="1785938" y="48434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675, Jameson, …</a:t>
            </a:r>
          </a:p>
        </p:txBody>
      </p:sp>
      <p:sp>
        <p:nvSpPr>
          <p:cNvPr id="286739" name="Text Box 19"/>
          <p:cNvSpPr txBox="1">
            <a:spLocks noChangeArrowheads="1"/>
          </p:cNvSpPr>
          <p:nvPr/>
        </p:nvSpPr>
        <p:spPr bwMode="auto">
          <a:xfrm>
            <a:off x="1804988" y="50720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79893, Tanner, …</a:t>
            </a:r>
          </a:p>
        </p:txBody>
      </p:sp>
      <p:sp>
        <p:nvSpPr>
          <p:cNvPr id="286740" name="Text Box 20"/>
          <p:cNvSpPr txBox="1">
            <a:spLocks noChangeArrowheads="1"/>
          </p:cNvSpPr>
          <p:nvPr/>
        </p:nvSpPr>
        <p:spPr bwMode="auto">
          <a:xfrm>
            <a:off x="1795463" y="53006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dirty="0">
                <a:solidFill>
                  <a:schemeClr val="bg1"/>
                </a:solidFill>
                <a:effectLst/>
                <a:latin typeface="Arial Narrow" pitchFamily="34" charset="0"/>
              </a:rPr>
              <a:t>42, </a:t>
            </a:r>
            <a:r>
              <a:rPr lang="en-US" sz="1000" dirty="0" err="1">
                <a:solidFill>
                  <a:schemeClr val="bg1"/>
                </a:solidFill>
                <a:effectLst/>
                <a:latin typeface="Arial Narrow" pitchFamily="34" charset="0"/>
              </a:rPr>
              <a:t>Alberts</a:t>
            </a:r>
            <a:r>
              <a:rPr lang="en-US" sz="1000" dirty="0">
                <a:solidFill>
                  <a:schemeClr val="bg1"/>
                </a:solidFill>
                <a:effectLst/>
                <a:latin typeface="Arial Narrow" pitchFamily="34" charset="0"/>
              </a:rPr>
              <a:t>, …</a:t>
            </a:r>
          </a:p>
        </p:txBody>
      </p:sp>
      <p:sp>
        <p:nvSpPr>
          <p:cNvPr id="286741" name="Text Box 21"/>
          <p:cNvSpPr txBox="1">
            <a:spLocks noChangeArrowheads="1"/>
          </p:cNvSpPr>
          <p:nvPr/>
        </p:nvSpPr>
        <p:spPr bwMode="auto">
          <a:xfrm>
            <a:off x="1804988" y="55292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12345, Kent, …</a:t>
            </a:r>
          </a:p>
        </p:txBody>
      </p:sp>
      <p:sp>
        <p:nvSpPr>
          <p:cNvPr id="286742" name="Text Box 22"/>
          <p:cNvSpPr txBox="1">
            <a:spLocks noChangeArrowheads="1"/>
          </p:cNvSpPr>
          <p:nvPr/>
        </p:nvSpPr>
        <p:spPr bwMode="auto">
          <a:xfrm>
            <a:off x="1843088" y="57578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6743" name="Text Box 23"/>
          <p:cNvSpPr txBox="1">
            <a:spLocks noChangeArrowheads="1"/>
          </p:cNvSpPr>
          <p:nvPr/>
        </p:nvSpPr>
        <p:spPr bwMode="auto">
          <a:xfrm>
            <a:off x="2843213" y="48434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1, Griffith, …</a:t>
            </a:r>
          </a:p>
        </p:txBody>
      </p:sp>
      <p:sp>
        <p:nvSpPr>
          <p:cNvPr id="286744" name="Text Box 24"/>
          <p:cNvSpPr txBox="1">
            <a:spLocks noChangeArrowheads="1"/>
          </p:cNvSpPr>
          <p:nvPr/>
        </p:nvSpPr>
        <p:spPr bwMode="auto">
          <a:xfrm>
            <a:off x="2833688" y="50720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4568, Connelly, …</a:t>
            </a:r>
          </a:p>
        </p:txBody>
      </p:sp>
      <p:sp>
        <p:nvSpPr>
          <p:cNvPr id="286745" name="Text Box 25"/>
          <p:cNvSpPr txBox="1">
            <a:spLocks noChangeArrowheads="1"/>
          </p:cNvSpPr>
          <p:nvPr/>
        </p:nvSpPr>
        <p:spPr bwMode="auto">
          <a:xfrm>
            <a:off x="2852738" y="53006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957, Sanders, …</a:t>
            </a:r>
          </a:p>
        </p:txBody>
      </p:sp>
      <p:sp>
        <p:nvSpPr>
          <p:cNvPr id="286746" name="Text Box 26"/>
          <p:cNvSpPr txBox="1">
            <a:spLocks noChangeArrowheads="1"/>
          </p:cNvSpPr>
          <p:nvPr/>
        </p:nvSpPr>
        <p:spPr bwMode="auto">
          <a:xfrm>
            <a:off x="2862263" y="55292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777, Zender, …</a:t>
            </a:r>
          </a:p>
        </p:txBody>
      </p:sp>
      <p:sp>
        <p:nvSpPr>
          <p:cNvPr id="286747" name="Text Box 27"/>
          <p:cNvSpPr txBox="1">
            <a:spLocks noChangeArrowheads="1"/>
          </p:cNvSpPr>
          <p:nvPr/>
        </p:nvSpPr>
        <p:spPr bwMode="auto">
          <a:xfrm>
            <a:off x="2900363" y="57578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6748" name="Text Box 28"/>
          <p:cNvSpPr txBox="1">
            <a:spLocks noChangeArrowheads="1"/>
          </p:cNvSpPr>
          <p:nvPr/>
        </p:nvSpPr>
        <p:spPr bwMode="auto">
          <a:xfrm>
            <a:off x="4519613" y="48434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30234, Pickett, …</a:t>
            </a:r>
          </a:p>
        </p:txBody>
      </p:sp>
      <p:sp>
        <p:nvSpPr>
          <p:cNvPr id="286749" name="Text Box 29"/>
          <p:cNvSpPr txBox="1">
            <a:spLocks noChangeArrowheads="1"/>
          </p:cNvSpPr>
          <p:nvPr/>
        </p:nvSpPr>
        <p:spPr bwMode="auto">
          <a:xfrm>
            <a:off x="4538663" y="50720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2345, Smith, …</a:t>
            </a:r>
          </a:p>
        </p:txBody>
      </p:sp>
      <p:sp>
        <p:nvSpPr>
          <p:cNvPr id="286750" name="Text Box 30"/>
          <p:cNvSpPr txBox="1">
            <a:spLocks noChangeArrowheads="1"/>
          </p:cNvSpPr>
          <p:nvPr/>
        </p:nvSpPr>
        <p:spPr bwMode="auto">
          <a:xfrm>
            <a:off x="4529138" y="53006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8959, Dawson, …</a:t>
            </a:r>
          </a:p>
        </p:txBody>
      </p:sp>
      <p:sp>
        <p:nvSpPr>
          <p:cNvPr id="286751" name="Text Box 31"/>
          <p:cNvSpPr txBox="1">
            <a:spLocks noChangeArrowheads="1"/>
          </p:cNvSpPr>
          <p:nvPr/>
        </p:nvSpPr>
        <p:spPr bwMode="auto">
          <a:xfrm>
            <a:off x="4538663" y="55292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7893, Uckley, …</a:t>
            </a:r>
          </a:p>
        </p:txBody>
      </p:sp>
      <p:sp>
        <p:nvSpPr>
          <p:cNvPr id="286752" name="Text Box 32"/>
          <p:cNvSpPr txBox="1">
            <a:spLocks noChangeArrowheads="1"/>
          </p:cNvSpPr>
          <p:nvPr/>
        </p:nvSpPr>
        <p:spPr bwMode="auto">
          <a:xfrm>
            <a:off x="4576763" y="57578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6753" name="Text Box 33"/>
          <p:cNvSpPr txBox="1">
            <a:spLocks noChangeArrowheads="1"/>
          </p:cNvSpPr>
          <p:nvPr/>
        </p:nvSpPr>
        <p:spPr bwMode="auto">
          <a:xfrm>
            <a:off x="5586413" y="48434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456, Lange, …</a:t>
            </a:r>
          </a:p>
        </p:txBody>
      </p:sp>
      <p:sp>
        <p:nvSpPr>
          <p:cNvPr id="286754" name="Text Box 34"/>
          <p:cNvSpPr txBox="1">
            <a:spLocks noChangeArrowheads="1"/>
          </p:cNvSpPr>
          <p:nvPr/>
        </p:nvSpPr>
        <p:spPr bwMode="auto">
          <a:xfrm>
            <a:off x="5605463" y="50720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16890, Edwars, …</a:t>
            </a:r>
          </a:p>
        </p:txBody>
      </p:sp>
      <p:sp>
        <p:nvSpPr>
          <p:cNvPr id="286755" name="Text Box 35"/>
          <p:cNvSpPr txBox="1">
            <a:spLocks noChangeArrowheads="1"/>
          </p:cNvSpPr>
          <p:nvPr/>
        </p:nvSpPr>
        <p:spPr bwMode="auto">
          <a:xfrm>
            <a:off x="5595938" y="53006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56789, Young, …</a:t>
            </a:r>
          </a:p>
        </p:txBody>
      </p:sp>
      <p:sp>
        <p:nvSpPr>
          <p:cNvPr id="286756" name="Text Box 36"/>
          <p:cNvSpPr txBox="1">
            <a:spLocks noChangeArrowheads="1"/>
          </p:cNvSpPr>
          <p:nvPr/>
        </p:nvSpPr>
        <p:spPr bwMode="auto">
          <a:xfrm>
            <a:off x="5605463" y="55292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264, Nelson, …</a:t>
            </a:r>
          </a:p>
        </p:txBody>
      </p:sp>
      <p:sp>
        <p:nvSpPr>
          <p:cNvPr id="286757" name="Text Box 37"/>
          <p:cNvSpPr txBox="1">
            <a:spLocks noChangeArrowheads="1"/>
          </p:cNvSpPr>
          <p:nvPr/>
        </p:nvSpPr>
        <p:spPr bwMode="auto">
          <a:xfrm>
            <a:off x="5643563" y="57578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6758" name="Text Box 38"/>
          <p:cNvSpPr txBox="1">
            <a:spLocks noChangeArrowheads="1"/>
          </p:cNvSpPr>
          <p:nvPr/>
        </p:nvSpPr>
        <p:spPr bwMode="auto">
          <a:xfrm>
            <a:off x="6662738" y="48434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69872, Vickney, …</a:t>
            </a:r>
          </a:p>
        </p:txBody>
      </p:sp>
      <p:sp>
        <p:nvSpPr>
          <p:cNvPr id="286759" name="Text Box 39"/>
          <p:cNvSpPr txBox="1">
            <a:spLocks noChangeArrowheads="1"/>
          </p:cNvSpPr>
          <p:nvPr/>
        </p:nvSpPr>
        <p:spPr bwMode="auto">
          <a:xfrm>
            <a:off x="6662738" y="50720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56907, Hawks, …</a:t>
            </a:r>
          </a:p>
        </p:txBody>
      </p:sp>
      <p:sp>
        <p:nvSpPr>
          <p:cNvPr id="286760" name="Text Box 40"/>
          <p:cNvSpPr txBox="1">
            <a:spLocks noChangeArrowheads="1"/>
          </p:cNvSpPr>
          <p:nvPr/>
        </p:nvSpPr>
        <p:spPr bwMode="auto">
          <a:xfrm>
            <a:off x="6672263" y="53006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dirty="0">
                <a:solidFill>
                  <a:schemeClr val="bg1"/>
                </a:solidFill>
                <a:effectLst/>
                <a:latin typeface="Arial Narrow" pitchFamily="34" charset="0"/>
              </a:rPr>
              <a:t>12, </a:t>
            </a:r>
            <a:r>
              <a:rPr lang="en-US" sz="1000" dirty="0" err="1">
                <a:solidFill>
                  <a:schemeClr val="bg1"/>
                </a:solidFill>
                <a:effectLst/>
                <a:latin typeface="Arial Narrow" pitchFamily="34" charset="0"/>
              </a:rPr>
              <a:t>Folley</a:t>
            </a:r>
            <a:r>
              <a:rPr lang="en-US" sz="1000" dirty="0">
                <a:solidFill>
                  <a:schemeClr val="bg1"/>
                </a:solidFill>
                <a:effectLst/>
                <a:latin typeface="Arial Narrow" pitchFamily="34" charset="0"/>
              </a:rPr>
              <a:t>, …</a:t>
            </a:r>
          </a:p>
        </p:txBody>
      </p:sp>
      <p:sp>
        <p:nvSpPr>
          <p:cNvPr id="286761" name="Text Box 41"/>
          <p:cNvSpPr txBox="1">
            <a:spLocks noChangeArrowheads="1"/>
          </p:cNvSpPr>
          <p:nvPr/>
        </p:nvSpPr>
        <p:spPr bwMode="auto">
          <a:xfrm>
            <a:off x="6681788" y="55292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46999, Ish, …</a:t>
            </a:r>
          </a:p>
        </p:txBody>
      </p:sp>
      <p:sp>
        <p:nvSpPr>
          <p:cNvPr id="286762" name="Text Box 42"/>
          <p:cNvSpPr txBox="1">
            <a:spLocks noChangeArrowheads="1"/>
          </p:cNvSpPr>
          <p:nvPr/>
        </p:nvSpPr>
        <p:spPr bwMode="auto">
          <a:xfrm>
            <a:off x="6719888" y="5757863"/>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6763" name="Text Box 43"/>
          <p:cNvSpPr txBox="1">
            <a:spLocks noChangeArrowheads="1"/>
          </p:cNvSpPr>
          <p:nvPr/>
        </p:nvSpPr>
        <p:spPr bwMode="auto">
          <a:xfrm>
            <a:off x="595313" y="6015038"/>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497</a:t>
            </a:r>
          </a:p>
        </p:txBody>
      </p:sp>
      <p:sp>
        <p:nvSpPr>
          <p:cNvPr id="286764" name="Text Box 44"/>
          <p:cNvSpPr txBox="1">
            <a:spLocks noChangeArrowheads="1"/>
          </p:cNvSpPr>
          <p:nvPr/>
        </p:nvSpPr>
        <p:spPr bwMode="auto">
          <a:xfrm>
            <a:off x="1662113" y="6015038"/>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498</a:t>
            </a:r>
          </a:p>
        </p:txBody>
      </p:sp>
      <p:sp>
        <p:nvSpPr>
          <p:cNvPr id="286765" name="Text Box 45"/>
          <p:cNvSpPr txBox="1">
            <a:spLocks noChangeArrowheads="1"/>
          </p:cNvSpPr>
          <p:nvPr/>
        </p:nvSpPr>
        <p:spPr bwMode="auto">
          <a:xfrm>
            <a:off x="2709863" y="6018213"/>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499</a:t>
            </a:r>
          </a:p>
        </p:txBody>
      </p:sp>
      <p:sp>
        <p:nvSpPr>
          <p:cNvPr id="286766" name="Text Box 46"/>
          <p:cNvSpPr txBox="1">
            <a:spLocks noChangeArrowheads="1"/>
          </p:cNvSpPr>
          <p:nvPr/>
        </p:nvSpPr>
        <p:spPr bwMode="auto">
          <a:xfrm>
            <a:off x="4405313" y="6015038"/>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5345</a:t>
            </a:r>
          </a:p>
        </p:txBody>
      </p:sp>
      <p:sp>
        <p:nvSpPr>
          <p:cNvPr id="286767" name="Text Box 47"/>
          <p:cNvSpPr txBox="1">
            <a:spLocks noChangeArrowheads="1"/>
          </p:cNvSpPr>
          <p:nvPr/>
        </p:nvSpPr>
        <p:spPr bwMode="auto">
          <a:xfrm>
            <a:off x="5472113" y="6015038"/>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5346</a:t>
            </a:r>
          </a:p>
        </p:txBody>
      </p:sp>
      <p:sp>
        <p:nvSpPr>
          <p:cNvPr id="286768" name="Text Box 48"/>
          <p:cNvSpPr txBox="1">
            <a:spLocks noChangeArrowheads="1"/>
          </p:cNvSpPr>
          <p:nvPr/>
        </p:nvSpPr>
        <p:spPr bwMode="auto">
          <a:xfrm>
            <a:off x="6519863" y="6018213"/>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5347</a:t>
            </a:r>
          </a:p>
        </p:txBody>
      </p:sp>
    </p:spTree>
  </p:cSld>
  <p:clrMapOvr>
    <a:masterClrMapping/>
  </p:clrMapOvr>
  <p:transition>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chemeClr val="bg1"/>
                </a:solidFill>
              </a:rPr>
              <a:t>Index Allocation Map (IAM)</a:t>
            </a:r>
            <a:endParaRPr lang="zh-CN" altLang="en-US" dirty="0"/>
          </a:p>
        </p:txBody>
      </p:sp>
      <p:sp>
        <p:nvSpPr>
          <p:cNvPr id="3" name="内容占位符 2"/>
          <p:cNvSpPr>
            <a:spLocks noGrp="1"/>
          </p:cNvSpPr>
          <p:nvPr>
            <p:ph idx="1"/>
          </p:nvPr>
        </p:nvSpPr>
        <p:spPr/>
        <p:txBody>
          <a:bodyPr>
            <a:normAutofit/>
          </a:bodyPr>
          <a:lstStyle/>
          <a:p>
            <a:r>
              <a:rPr lang="zh-CN" altLang="en-US" sz="1400" dirty="0" smtClean="0">
                <a:solidFill>
                  <a:schemeClr val="bg1"/>
                </a:solidFill>
              </a:rPr>
              <a:t>不论是否建立了何种索引，一旦有表建立，肯定有管理对象使用的空间 </a:t>
            </a:r>
            <a:r>
              <a:rPr lang="en-US" altLang="zh-CN" sz="1400" dirty="0" smtClean="0">
                <a:solidFill>
                  <a:schemeClr val="bg1"/>
                </a:solidFill>
              </a:rPr>
              <a:t>IAM</a:t>
            </a:r>
            <a:r>
              <a:rPr lang="zh-CN" altLang="en-US" sz="1400" dirty="0" smtClean="0">
                <a:solidFill>
                  <a:schemeClr val="bg1"/>
                </a:solidFill>
              </a:rPr>
              <a:t>被建立。</a:t>
            </a:r>
            <a:endParaRPr lang="en-US" altLang="zh-CN" sz="1400" dirty="0" smtClean="0">
              <a:solidFill>
                <a:schemeClr val="bg1"/>
              </a:solidFill>
            </a:endParaRPr>
          </a:p>
          <a:p>
            <a:r>
              <a:rPr lang="zh-CN" altLang="en-US" sz="1400" dirty="0" smtClean="0">
                <a:solidFill>
                  <a:schemeClr val="bg1"/>
                </a:solidFill>
              </a:rPr>
              <a:t>创建一个没有任何索引的表并向其中插入数据的时候，</a:t>
            </a:r>
            <a:r>
              <a:rPr lang="en-US" altLang="zh-CN" sz="1400" dirty="0" smtClean="0">
                <a:solidFill>
                  <a:schemeClr val="bg1"/>
                </a:solidFill>
              </a:rPr>
              <a:t>SQL Server</a:t>
            </a:r>
            <a:r>
              <a:rPr lang="zh-CN" altLang="en-US" sz="1400" dirty="0" smtClean="0">
                <a:solidFill>
                  <a:schemeClr val="bg1"/>
                </a:solidFill>
              </a:rPr>
              <a:t>会搜索未被使用的页来存储这些数据。为了追踪哪些页保存了这个表的数据，</a:t>
            </a:r>
            <a:r>
              <a:rPr lang="en-US" altLang="zh-CN" sz="1400" dirty="0" smtClean="0">
                <a:solidFill>
                  <a:schemeClr val="bg1"/>
                </a:solidFill>
              </a:rPr>
              <a:t>SQL Server</a:t>
            </a:r>
            <a:r>
              <a:rPr lang="zh-CN" altLang="en-US" sz="1400" dirty="0" smtClean="0">
                <a:solidFill>
                  <a:schemeClr val="bg1"/>
                </a:solidFill>
              </a:rPr>
              <a:t>会为每一个表设立一个或多个</a:t>
            </a:r>
            <a:r>
              <a:rPr lang="en-US" altLang="zh-CN" sz="1400" dirty="0" smtClean="0">
                <a:solidFill>
                  <a:schemeClr val="bg1"/>
                </a:solidFill>
              </a:rPr>
              <a:t>IAM (</a:t>
            </a:r>
            <a:r>
              <a:rPr lang="zh-CN" altLang="en-US" sz="1400" dirty="0" smtClean="0">
                <a:solidFill>
                  <a:schemeClr val="bg1"/>
                </a:solidFill>
              </a:rPr>
              <a:t>索引分配映射</a:t>
            </a:r>
            <a:r>
              <a:rPr lang="en-US" altLang="zh-CN" sz="1400" dirty="0" smtClean="0">
                <a:solidFill>
                  <a:schemeClr val="bg1"/>
                </a:solidFill>
              </a:rPr>
              <a:t>)</a:t>
            </a:r>
            <a:r>
              <a:rPr lang="zh-CN" altLang="en-US" sz="1400" dirty="0" smtClean="0">
                <a:solidFill>
                  <a:schemeClr val="bg1"/>
                </a:solidFill>
              </a:rPr>
              <a:t>页。</a:t>
            </a:r>
            <a:endParaRPr lang="en-US" altLang="zh-CN" sz="1400" dirty="0" smtClean="0">
              <a:solidFill>
                <a:schemeClr val="bg1"/>
              </a:solidFill>
            </a:endParaRPr>
          </a:p>
          <a:p>
            <a:r>
              <a:rPr lang="zh-CN" altLang="en-US" sz="1400" dirty="0" smtClean="0">
                <a:solidFill>
                  <a:schemeClr val="bg1"/>
                </a:solidFill>
              </a:rPr>
              <a:t>这些</a:t>
            </a:r>
            <a:r>
              <a:rPr lang="en-US" altLang="zh-CN" sz="1400" dirty="0" smtClean="0">
                <a:solidFill>
                  <a:schemeClr val="bg1"/>
                </a:solidFill>
              </a:rPr>
              <a:t>IAM</a:t>
            </a:r>
            <a:r>
              <a:rPr lang="zh-CN" altLang="en-US" sz="1400" dirty="0" smtClean="0">
                <a:solidFill>
                  <a:schemeClr val="bg1"/>
                </a:solidFill>
              </a:rPr>
              <a:t>页指向保存表数据的页。这个表的数据以无索引的方式存储在页上，并且只是通过</a:t>
            </a:r>
            <a:r>
              <a:rPr lang="en-US" altLang="zh-CN" sz="1400" dirty="0" smtClean="0">
                <a:solidFill>
                  <a:schemeClr val="bg1"/>
                </a:solidFill>
              </a:rPr>
              <a:t>IAM</a:t>
            </a:r>
            <a:r>
              <a:rPr lang="zh-CN" altLang="en-US" sz="1400" dirty="0" smtClean="0">
                <a:solidFill>
                  <a:schemeClr val="bg1"/>
                </a:solidFill>
              </a:rPr>
              <a:t>页联系在一起，所以这个表被称作堆。</a:t>
            </a:r>
            <a:endParaRPr lang="en-US" altLang="zh-CN" sz="1400" dirty="0" smtClean="0">
              <a:solidFill>
                <a:schemeClr val="bg1"/>
              </a:solidFill>
            </a:endParaRPr>
          </a:p>
          <a:p>
            <a:r>
              <a:rPr lang="zh-CN" altLang="en-US" sz="1400" dirty="0" smtClean="0">
                <a:solidFill>
                  <a:schemeClr val="bg1"/>
                </a:solidFill>
              </a:rPr>
              <a:t> </a:t>
            </a:r>
            <a:r>
              <a:rPr lang="en-US" altLang="zh-CN" sz="1400" dirty="0" smtClean="0">
                <a:solidFill>
                  <a:schemeClr val="bg1"/>
                </a:solidFill>
              </a:rPr>
              <a:t>SQL Server</a:t>
            </a:r>
            <a:r>
              <a:rPr lang="zh-CN" altLang="en-US" sz="1400" dirty="0" smtClean="0">
                <a:solidFill>
                  <a:schemeClr val="bg1"/>
                </a:solidFill>
              </a:rPr>
              <a:t>必须通过阅读这个表的</a:t>
            </a:r>
            <a:r>
              <a:rPr lang="en-US" altLang="zh-CN" sz="1400" dirty="0" smtClean="0">
                <a:solidFill>
                  <a:schemeClr val="bg1"/>
                </a:solidFill>
              </a:rPr>
              <a:t>IAM</a:t>
            </a:r>
            <a:r>
              <a:rPr lang="zh-CN" altLang="en-US" sz="1400" dirty="0" smtClean="0">
                <a:solidFill>
                  <a:schemeClr val="bg1"/>
                </a:solidFill>
              </a:rPr>
              <a:t>页并且通过扫描</a:t>
            </a:r>
            <a:r>
              <a:rPr lang="en-US" altLang="zh-CN" sz="1400" dirty="0" smtClean="0">
                <a:solidFill>
                  <a:schemeClr val="bg1"/>
                </a:solidFill>
              </a:rPr>
              <a:t>IAM</a:t>
            </a:r>
            <a:r>
              <a:rPr lang="zh-CN" altLang="en-US" sz="1400" dirty="0" smtClean="0">
                <a:solidFill>
                  <a:schemeClr val="bg1"/>
                </a:solidFill>
              </a:rPr>
              <a:t>页指向的所有页来访问一个堆的数据。这种操作称为表扫描。</a:t>
            </a:r>
            <a:endParaRPr lang="en-US" altLang="zh-CN" sz="1400" dirty="0" smtClean="0">
              <a:solidFill>
                <a:schemeClr val="bg1"/>
              </a:solidFill>
            </a:endParaRPr>
          </a:p>
          <a:p>
            <a:r>
              <a:rPr lang="zh-CN" altLang="en-US" sz="1400" dirty="0" smtClean="0">
                <a:solidFill>
                  <a:schemeClr val="bg1"/>
                </a:solidFill>
              </a:rPr>
              <a:t>表扫描以无序的方式读取所有数据。</a:t>
            </a:r>
          </a:p>
          <a:p>
            <a:endParaRPr lang="zh-CN" altLang="en-US" sz="1400" dirty="0">
              <a:solidFill>
                <a:schemeClr val="bg1"/>
              </a:solidFill>
            </a:endParaRPr>
          </a:p>
        </p:txBody>
      </p:sp>
      <p:pic>
        <p:nvPicPr>
          <p:cNvPr id="4" name="Picture 2" descr="IAM 页从单个分区堆中检索数据"/>
          <p:cNvPicPr>
            <a:picLocks noChangeAspect="1" noChangeArrowheads="1"/>
          </p:cNvPicPr>
          <p:nvPr/>
        </p:nvPicPr>
        <p:blipFill>
          <a:blip r:embed="rId3"/>
          <a:srcRect/>
          <a:stretch>
            <a:fillRect/>
          </a:stretch>
        </p:blipFill>
        <p:spPr bwMode="auto">
          <a:xfrm>
            <a:off x="5000628" y="3500438"/>
            <a:ext cx="3571875" cy="2647950"/>
          </a:xfrm>
          <a:prstGeom prst="rect">
            <a:avLst/>
          </a:prstGeom>
          <a:noFill/>
        </p:spPr>
      </p:pic>
      <p:pic>
        <p:nvPicPr>
          <p:cNvPr id="90114" name="Picture 2" descr="管理区的索引分配映射 (IAM) 页"/>
          <p:cNvPicPr>
            <a:picLocks noChangeAspect="1" noChangeArrowheads="1"/>
          </p:cNvPicPr>
          <p:nvPr/>
        </p:nvPicPr>
        <p:blipFill>
          <a:blip r:embed="rId4"/>
          <a:srcRect/>
          <a:stretch>
            <a:fillRect/>
          </a:stretch>
        </p:blipFill>
        <p:spPr bwMode="auto">
          <a:xfrm>
            <a:off x="928662" y="4357694"/>
            <a:ext cx="3276600" cy="14287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244475"/>
            <a:ext cx="9144000" cy="695325"/>
          </a:xfrm>
        </p:spPr>
        <p:txBody>
          <a:bodyPr>
            <a:normAutofit fontScale="90000"/>
          </a:bodyPr>
          <a:lstStyle/>
          <a:p>
            <a:r>
              <a:rPr lang="en-US" sz="4400" dirty="0">
                <a:solidFill>
                  <a:schemeClr val="bg1"/>
                </a:solidFill>
              </a:rPr>
              <a:t>Table Structure – Clustered Table</a:t>
            </a:r>
          </a:p>
        </p:txBody>
      </p:sp>
      <p:sp>
        <p:nvSpPr>
          <p:cNvPr id="287747" name="Rectangle 3"/>
          <p:cNvSpPr>
            <a:spLocks noGrp="1" noChangeArrowheads="1"/>
          </p:cNvSpPr>
          <p:nvPr>
            <p:ph type="body" idx="1"/>
          </p:nvPr>
        </p:nvSpPr>
        <p:spPr>
          <a:xfrm>
            <a:off x="279400" y="1066800"/>
            <a:ext cx="8610600" cy="3081338"/>
          </a:xfrm>
        </p:spPr>
        <p:txBody>
          <a:bodyPr/>
          <a:lstStyle/>
          <a:p>
            <a:r>
              <a:rPr lang="en-US" sz="2800" dirty="0">
                <a:solidFill>
                  <a:schemeClr val="bg1"/>
                </a:solidFill>
              </a:rPr>
              <a:t>Clustered Index defines order – applied at CREATION</a:t>
            </a:r>
          </a:p>
          <a:p>
            <a:r>
              <a:rPr lang="en-US" sz="2800" dirty="0">
                <a:solidFill>
                  <a:schemeClr val="bg1"/>
                </a:solidFill>
              </a:rPr>
              <a:t>Table is a doubly-linked list – order maintained LOGICALLY</a:t>
            </a:r>
          </a:p>
          <a:p>
            <a:r>
              <a:rPr lang="en-US" sz="2800" dirty="0">
                <a:solidFill>
                  <a:schemeClr val="bg1"/>
                </a:solidFill>
              </a:rPr>
              <a:t>Expensive – in time and space – to build (1.21x table size)</a:t>
            </a:r>
          </a:p>
          <a:p>
            <a:r>
              <a:rPr lang="en-US" sz="2800" dirty="0">
                <a:solidFill>
                  <a:schemeClr val="bg1"/>
                </a:solidFill>
              </a:rPr>
              <a:t>*Might* be expensive to maintain</a:t>
            </a:r>
          </a:p>
        </p:txBody>
      </p:sp>
      <p:grpSp>
        <p:nvGrpSpPr>
          <p:cNvPr id="2" name="Group 4"/>
          <p:cNvGrpSpPr>
            <a:grpSpLocks/>
          </p:cNvGrpSpPr>
          <p:nvPr/>
        </p:nvGrpSpPr>
        <p:grpSpPr bwMode="auto">
          <a:xfrm>
            <a:off x="695325" y="4943475"/>
            <a:ext cx="6858000" cy="1219200"/>
            <a:chOff x="960" y="3024"/>
            <a:chExt cx="4320" cy="768"/>
          </a:xfrm>
        </p:grpSpPr>
        <p:sp>
          <p:nvSpPr>
            <p:cNvPr id="287749" name="AutoShape 5"/>
            <p:cNvSpPr>
              <a:spLocks noChangeArrowheads="1"/>
            </p:cNvSpPr>
            <p:nvPr/>
          </p:nvSpPr>
          <p:spPr bwMode="auto">
            <a:xfrm>
              <a:off x="960"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7750" name="AutoShape 6"/>
            <p:cNvSpPr>
              <a:spLocks noChangeArrowheads="1"/>
            </p:cNvSpPr>
            <p:nvPr/>
          </p:nvSpPr>
          <p:spPr bwMode="auto">
            <a:xfrm>
              <a:off x="1632"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7751" name="AutoShape 7"/>
            <p:cNvSpPr>
              <a:spLocks noChangeArrowheads="1"/>
            </p:cNvSpPr>
            <p:nvPr/>
          </p:nvSpPr>
          <p:spPr bwMode="auto">
            <a:xfrm>
              <a:off x="2304"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7752" name="AutoShape 8"/>
            <p:cNvSpPr>
              <a:spLocks noChangeArrowheads="1"/>
            </p:cNvSpPr>
            <p:nvPr/>
          </p:nvSpPr>
          <p:spPr bwMode="auto">
            <a:xfrm>
              <a:off x="3360"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7753" name="AutoShape 9"/>
            <p:cNvSpPr>
              <a:spLocks noChangeArrowheads="1"/>
            </p:cNvSpPr>
            <p:nvPr/>
          </p:nvSpPr>
          <p:spPr bwMode="auto">
            <a:xfrm>
              <a:off x="4032"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7754" name="AutoShape 10"/>
            <p:cNvSpPr>
              <a:spLocks noChangeArrowheads="1"/>
            </p:cNvSpPr>
            <p:nvPr/>
          </p:nvSpPr>
          <p:spPr bwMode="auto">
            <a:xfrm>
              <a:off x="4704" y="3024"/>
              <a:ext cx="576" cy="76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solidFill>
                  <a:schemeClr val="bg1"/>
                </a:solidFill>
              </a:endParaRPr>
            </a:p>
          </p:txBody>
        </p:sp>
        <p:sp>
          <p:nvSpPr>
            <p:cNvPr id="287755" name="Text Box 11"/>
            <p:cNvSpPr txBox="1">
              <a:spLocks noChangeArrowheads="1"/>
            </p:cNvSpPr>
            <p:nvPr/>
          </p:nvSpPr>
          <p:spPr bwMode="auto">
            <a:xfrm>
              <a:off x="2876" y="3033"/>
              <a:ext cx="610" cy="519"/>
            </a:xfrm>
            <a:prstGeom prst="rect">
              <a:avLst/>
            </a:prstGeom>
            <a:noFill/>
            <a:ln w="9525">
              <a:noFill/>
              <a:miter lim="800000"/>
              <a:headEnd/>
              <a:tailEnd/>
            </a:ln>
            <a:effectLst/>
          </p:spPr>
          <p:txBody>
            <a:bodyPr>
              <a:spAutoFit/>
            </a:bodyPr>
            <a:lstStyle/>
            <a:p>
              <a:pPr eaLnBrk="0" hangingPunct="0">
                <a:spcBef>
                  <a:spcPct val="50000"/>
                </a:spcBef>
              </a:pPr>
              <a:r>
                <a:rPr lang="en-US" sz="4800">
                  <a:solidFill>
                    <a:schemeClr val="bg1"/>
                  </a:solidFill>
                  <a:effectLst/>
                  <a:latin typeface="Times New Roman" pitchFamily="18" charset="0"/>
                </a:rPr>
                <a:t>…</a:t>
              </a:r>
            </a:p>
          </p:txBody>
        </p:sp>
      </p:grpSp>
      <p:sp>
        <p:nvSpPr>
          <p:cNvPr id="287756" name="Text Box 12"/>
          <p:cNvSpPr txBox="1">
            <a:spLocks noChangeArrowheads="1"/>
          </p:cNvSpPr>
          <p:nvPr/>
        </p:nvSpPr>
        <p:spPr bwMode="auto">
          <a:xfrm>
            <a:off x="647700" y="4572000"/>
            <a:ext cx="7086600"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bg1"/>
                </a:solidFill>
                <a:effectLst/>
              </a:rPr>
              <a:t>4000 Pages of Employees in Clustering Key Order</a:t>
            </a:r>
          </a:p>
        </p:txBody>
      </p:sp>
      <p:sp>
        <p:nvSpPr>
          <p:cNvPr id="287757" name="Text Box 13"/>
          <p:cNvSpPr txBox="1">
            <a:spLocks noChangeArrowheads="1"/>
          </p:cNvSpPr>
          <p:nvPr/>
        </p:nvSpPr>
        <p:spPr bwMode="auto">
          <a:xfrm>
            <a:off x="638175" y="49434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1, Griffith, …</a:t>
            </a:r>
          </a:p>
        </p:txBody>
      </p:sp>
      <p:sp>
        <p:nvSpPr>
          <p:cNvPr id="287758" name="Text Box 14"/>
          <p:cNvSpPr txBox="1">
            <a:spLocks noChangeArrowheads="1"/>
          </p:cNvSpPr>
          <p:nvPr/>
        </p:nvSpPr>
        <p:spPr bwMode="auto">
          <a:xfrm>
            <a:off x="647700" y="51720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 Ulaska, … </a:t>
            </a:r>
          </a:p>
        </p:txBody>
      </p:sp>
      <p:sp>
        <p:nvSpPr>
          <p:cNvPr id="287759" name="Text Box 15"/>
          <p:cNvSpPr txBox="1">
            <a:spLocks noChangeArrowheads="1"/>
          </p:cNvSpPr>
          <p:nvPr/>
        </p:nvSpPr>
        <p:spPr bwMode="auto">
          <a:xfrm>
            <a:off x="647700" y="54006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3, Johnson, …</a:t>
            </a:r>
          </a:p>
        </p:txBody>
      </p:sp>
      <p:sp>
        <p:nvSpPr>
          <p:cNvPr id="287760" name="Text Box 16"/>
          <p:cNvSpPr txBox="1">
            <a:spLocks noChangeArrowheads="1"/>
          </p:cNvSpPr>
          <p:nvPr/>
        </p:nvSpPr>
        <p:spPr bwMode="auto">
          <a:xfrm>
            <a:off x="657225" y="56292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7761" name="Text Box 17"/>
          <p:cNvSpPr txBox="1">
            <a:spLocks noChangeArrowheads="1"/>
          </p:cNvSpPr>
          <p:nvPr/>
        </p:nvSpPr>
        <p:spPr bwMode="auto">
          <a:xfrm>
            <a:off x="657225" y="58578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20, Morrisson, …</a:t>
            </a:r>
          </a:p>
        </p:txBody>
      </p:sp>
      <p:sp>
        <p:nvSpPr>
          <p:cNvPr id="287762" name="Text Box 18"/>
          <p:cNvSpPr txBox="1">
            <a:spLocks noChangeArrowheads="1"/>
          </p:cNvSpPr>
          <p:nvPr/>
        </p:nvSpPr>
        <p:spPr bwMode="auto">
          <a:xfrm>
            <a:off x="1714500" y="49434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21, Ambers, …</a:t>
            </a:r>
          </a:p>
        </p:txBody>
      </p:sp>
      <p:sp>
        <p:nvSpPr>
          <p:cNvPr id="287763" name="Text Box 19"/>
          <p:cNvSpPr txBox="1">
            <a:spLocks noChangeArrowheads="1"/>
          </p:cNvSpPr>
          <p:nvPr/>
        </p:nvSpPr>
        <p:spPr bwMode="auto">
          <a:xfrm>
            <a:off x="1724025" y="51720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22, Johany, …</a:t>
            </a:r>
          </a:p>
        </p:txBody>
      </p:sp>
      <p:sp>
        <p:nvSpPr>
          <p:cNvPr id="287764" name="Text Box 20"/>
          <p:cNvSpPr txBox="1">
            <a:spLocks noChangeArrowheads="1"/>
          </p:cNvSpPr>
          <p:nvPr/>
        </p:nvSpPr>
        <p:spPr bwMode="auto">
          <a:xfrm>
            <a:off x="1724025" y="54006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23, Smith, …</a:t>
            </a:r>
          </a:p>
        </p:txBody>
      </p:sp>
      <p:sp>
        <p:nvSpPr>
          <p:cNvPr id="287765" name="Text Box 21"/>
          <p:cNvSpPr txBox="1">
            <a:spLocks noChangeArrowheads="1"/>
          </p:cNvSpPr>
          <p:nvPr/>
        </p:nvSpPr>
        <p:spPr bwMode="auto">
          <a:xfrm>
            <a:off x="1733550" y="56292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7766" name="Text Box 22"/>
          <p:cNvSpPr txBox="1">
            <a:spLocks noChangeArrowheads="1"/>
          </p:cNvSpPr>
          <p:nvPr/>
        </p:nvSpPr>
        <p:spPr bwMode="auto">
          <a:xfrm>
            <a:off x="1724025" y="58578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40, Griffen, …</a:t>
            </a:r>
          </a:p>
        </p:txBody>
      </p:sp>
      <p:sp>
        <p:nvSpPr>
          <p:cNvPr id="287767" name="Text Box 23"/>
          <p:cNvSpPr txBox="1">
            <a:spLocks noChangeArrowheads="1"/>
          </p:cNvSpPr>
          <p:nvPr/>
        </p:nvSpPr>
        <p:spPr bwMode="auto">
          <a:xfrm>
            <a:off x="2781300" y="49434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41, Shen, …</a:t>
            </a:r>
          </a:p>
        </p:txBody>
      </p:sp>
      <p:sp>
        <p:nvSpPr>
          <p:cNvPr id="287768" name="Text Box 24"/>
          <p:cNvSpPr txBox="1">
            <a:spLocks noChangeArrowheads="1"/>
          </p:cNvSpPr>
          <p:nvPr/>
        </p:nvSpPr>
        <p:spPr bwMode="auto">
          <a:xfrm>
            <a:off x="2781300" y="51720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42, Alberts, …</a:t>
            </a:r>
          </a:p>
        </p:txBody>
      </p:sp>
      <p:sp>
        <p:nvSpPr>
          <p:cNvPr id="287769" name="Text Box 25"/>
          <p:cNvSpPr txBox="1">
            <a:spLocks noChangeArrowheads="1"/>
          </p:cNvSpPr>
          <p:nvPr/>
        </p:nvSpPr>
        <p:spPr bwMode="auto">
          <a:xfrm>
            <a:off x="2781300" y="54006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43, Landon, …</a:t>
            </a:r>
          </a:p>
        </p:txBody>
      </p:sp>
      <p:sp>
        <p:nvSpPr>
          <p:cNvPr id="287770" name="Text Box 26"/>
          <p:cNvSpPr txBox="1">
            <a:spLocks noChangeArrowheads="1"/>
          </p:cNvSpPr>
          <p:nvPr/>
        </p:nvSpPr>
        <p:spPr bwMode="auto">
          <a:xfrm>
            <a:off x="2790825" y="56292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7771" name="Text Box 27"/>
          <p:cNvSpPr txBox="1">
            <a:spLocks noChangeArrowheads="1"/>
          </p:cNvSpPr>
          <p:nvPr/>
        </p:nvSpPr>
        <p:spPr bwMode="auto">
          <a:xfrm>
            <a:off x="2790825" y="58578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60, Lynne, …</a:t>
            </a:r>
          </a:p>
        </p:txBody>
      </p:sp>
      <p:sp>
        <p:nvSpPr>
          <p:cNvPr id="287772" name="Text Box 28"/>
          <p:cNvSpPr txBox="1">
            <a:spLocks noChangeArrowheads="1"/>
          </p:cNvSpPr>
          <p:nvPr/>
        </p:nvSpPr>
        <p:spPr bwMode="auto">
          <a:xfrm>
            <a:off x="6581775" y="49434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79981, Geller, …</a:t>
            </a:r>
          </a:p>
        </p:txBody>
      </p:sp>
      <p:sp>
        <p:nvSpPr>
          <p:cNvPr id="287773" name="Text Box 29"/>
          <p:cNvSpPr txBox="1">
            <a:spLocks noChangeArrowheads="1"/>
          </p:cNvSpPr>
          <p:nvPr/>
        </p:nvSpPr>
        <p:spPr bwMode="auto">
          <a:xfrm>
            <a:off x="6581775" y="51720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79982, Smith, …</a:t>
            </a:r>
          </a:p>
        </p:txBody>
      </p:sp>
      <p:sp>
        <p:nvSpPr>
          <p:cNvPr id="287774" name="Text Box 30"/>
          <p:cNvSpPr txBox="1">
            <a:spLocks noChangeArrowheads="1"/>
          </p:cNvSpPr>
          <p:nvPr/>
        </p:nvSpPr>
        <p:spPr bwMode="auto">
          <a:xfrm>
            <a:off x="6581775" y="54006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79983, Jones, …</a:t>
            </a:r>
          </a:p>
        </p:txBody>
      </p:sp>
      <p:sp>
        <p:nvSpPr>
          <p:cNvPr id="287775" name="Text Box 31"/>
          <p:cNvSpPr txBox="1">
            <a:spLocks noChangeArrowheads="1"/>
          </p:cNvSpPr>
          <p:nvPr/>
        </p:nvSpPr>
        <p:spPr bwMode="auto">
          <a:xfrm>
            <a:off x="6591300" y="56292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7776" name="Text Box 32"/>
          <p:cNvSpPr txBox="1">
            <a:spLocks noChangeArrowheads="1"/>
          </p:cNvSpPr>
          <p:nvPr/>
        </p:nvSpPr>
        <p:spPr bwMode="auto">
          <a:xfrm>
            <a:off x="6591300" y="58578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80000, Kirkert, …</a:t>
            </a:r>
          </a:p>
        </p:txBody>
      </p:sp>
      <p:sp>
        <p:nvSpPr>
          <p:cNvPr id="287777" name="Text Box 33"/>
          <p:cNvSpPr txBox="1">
            <a:spLocks noChangeArrowheads="1"/>
          </p:cNvSpPr>
          <p:nvPr/>
        </p:nvSpPr>
        <p:spPr bwMode="auto">
          <a:xfrm>
            <a:off x="5514975" y="49434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79961, Morris, …</a:t>
            </a:r>
          </a:p>
        </p:txBody>
      </p:sp>
      <p:sp>
        <p:nvSpPr>
          <p:cNvPr id="287778" name="Text Box 34"/>
          <p:cNvSpPr txBox="1">
            <a:spLocks noChangeArrowheads="1"/>
          </p:cNvSpPr>
          <p:nvPr/>
        </p:nvSpPr>
        <p:spPr bwMode="auto">
          <a:xfrm>
            <a:off x="5514975" y="51720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79962, Simon, …</a:t>
            </a:r>
          </a:p>
        </p:txBody>
      </p:sp>
      <p:sp>
        <p:nvSpPr>
          <p:cNvPr id="287779" name="Text Box 35"/>
          <p:cNvSpPr txBox="1">
            <a:spLocks noChangeArrowheads="1"/>
          </p:cNvSpPr>
          <p:nvPr/>
        </p:nvSpPr>
        <p:spPr bwMode="auto">
          <a:xfrm>
            <a:off x="5514975" y="54006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79963, Jones, …</a:t>
            </a:r>
          </a:p>
        </p:txBody>
      </p:sp>
      <p:sp>
        <p:nvSpPr>
          <p:cNvPr id="287780" name="Text Box 36"/>
          <p:cNvSpPr txBox="1">
            <a:spLocks noChangeArrowheads="1"/>
          </p:cNvSpPr>
          <p:nvPr/>
        </p:nvSpPr>
        <p:spPr bwMode="auto">
          <a:xfrm>
            <a:off x="5524500" y="56292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7781" name="Text Box 37"/>
          <p:cNvSpPr txBox="1">
            <a:spLocks noChangeArrowheads="1"/>
          </p:cNvSpPr>
          <p:nvPr/>
        </p:nvSpPr>
        <p:spPr bwMode="auto">
          <a:xfrm>
            <a:off x="5524500" y="58578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79980, Debry, …</a:t>
            </a:r>
          </a:p>
        </p:txBody>
      </p:sp>
      <p:sp>
        <p:nvSpPr>
          <p:cNvPr id="287782" name="Text Box 38"/>
          <p:cNvSpPr txBox="1">
            <a:spLocks noChangeArrowheads="1"/>
          </p:cNvSpPr>
          <p:nvPr/>
        </p:nvSpPr>
        <p:spPr bwMode="auto">
          <a:xfrm>
            <a:off x="4476750" y="49434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79941, Baker, …</a:t>
            </a:r>
          </a:p>
        </p:txBody>
      </p:sp>
      <p:sp>
        <p:nvSpPr>
          <p:cNvPr id="287783" name="Text Box 39"/>
          <p:cNvSpPr txBox="1">
            <a:spLocks noChangeArrowheads="1"/>
          </p:cNvSpPr>
          <p:nvPr/>
        </p:nvSpPr>
        <p:spPr bwMode="auto">
          <a:xfrm>
            <a:off x="4476750" y="51720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79942, Shehy, …</a:t>
            </a:r>
          </a:p>
        </p:txBody>
      </p:sp>
      <p:sp>
        <p:nvSpPr>
          <p:cNvPr id="287784" name="Text Box 40"/>
          <p:cNvSpPr txBox="1">
            <a:spLocks noChangeArrowheads="1"/>
          </p:cNvSpPr>
          <p:nvPr/>
        </p:nvSpPr>
        <p:spPr bwMode="auto">
          <a:xfrm>
            <a:off x="4476750" y="54006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79943, Laws, …</a:t>
            </a:r>
          </a:p>
        </p:txBody>
      </p:sp>
      <p:sp>
        <p:nvSpPr>
          <p:cNvPr id="287785" name="Text Box 41"/>
          <p:cNvSpPr txBox="1">
            <a:spLocks noChangeArrowheads="1"/>
          </p:cNvSpPr>
          <p:nvPr/>
        </p:nvSpPr>
        <p:spPr bwMode="auto">
          <a:xfrm>
            <a:off x="4486275" y="56292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a:t>
            </a:r>
          </a:p>
        </p:txBody>
      </p:sp>
      <p:sp>
        <p:nvSpPr>
          <p:cNvPr id="287786" name="Text Box 42"/>
          <p:cNvSpPr txBox="1">
            <a:spLocks noChangeArrowheads="1"/>
          </p:cNvSpPr>
          <p:nvPr/>
        </p:nvSpPr>
        <p:spPr bwMode="auto">
          <a:xfrm>
            <a:off x="4486275" y="5857875"/>
            <a:ext cx="1219200" cy="244475"/>
          </a:xfrm>
          <a:prstGeom prst="rect">
            <a:avLst/>
          </a:prstGeom>
          <a:noFill/>
          <a:ln w="9525">
            <a:noFill/>
            <a:miter lim="800000"/>
            <a:headEnd/>
            <a:tailEnd/>
          </a:ln>
          <a:effectLst/>
        </p:spPr>
        <p:txBody>
          <a:bodyPr>
            <a:spAutoFit/>
          </a:bodyPr>
          <a:lstStyle/>
          <a:p>
            <a:pPr eaLnBrk="0" hangingPunct="0">
              <a:spcBef>
                <a:spcPct val="50000"/>
              </a:spcBef>
            </a:pPr>
            <a:r>
              <a:rPr lang="en-US" sz="1000">
                <a:solidFill>
                  <a:schemeClr val="bg1"/>
                </a:solidFill>
                <a:effectLst/>
                <a:latin typeface="Arial Narrow" pitchFamily="34" charset="0"/>
              </a:rPr>
              <a:t>79960, Miller, … </a:t>
            </a:r>
          </a:p>
        </p:txBody>
      </p:sp>
      <p:sp>
        <p:nvSpPr>
          <p:cNvPr id="287787" name="Text Box 43"/>
          <p:cNvSpPr txBox="1">
            <a:spLocks noChangeArrowheads="1"/>
          </p:cNvSpPr>
          <p:nvPr/>
        </p:nvSpPr>
        <p:spPr bwMode="auto">
          <a:xfrm>
            <a:off x="523875" y="6115050"/>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5982</a:t>
            </a:r>
          </a:p>
        </p:txBody>
      </p:sp>
      <p:sp>
        <p:nvSpPr>
          <p:cNvPr id="287788" name="Text Box 44"/>
          <p:cNvSpPr txBox="1">
            <a:spLocks noChangeArrowheads="1"/>
          </p:cNvSpPr>
          <p:nvPr/>
        </p:nvSpPr>
        <p:spPr bwMode="auto">
          <a:xfrm>
            <a:off x="1590675" y="6115050"/>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5983</a:t>
            </a:r>
          </a:p>
        </p:txBody>
      </p:sp>
      <p:sp>
        <p:nvSpPr>
          <p:cNvPr id="287789" name="Text Box 45"/>
          <p:cNvSpPr txBox="1">
            <a:spLocks noChangeArrowheads="1"/>
          </p:cNvSpPr>
          <p:nvPr/>
        </p:nvSpPr>
        <p:spPr bwMode="auto">
          <a:xfrm>
            <a:off x="2638425" y="6118225"/>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5984</a:t>
            </a:r>
          </a:p>
        </p:txBody>
      </p:sp>
      <p:sp>
        <p:nvSpPr>
          <p:cNvPr id="287790" name="Text Box 46"/>
          <p:cNvSpPr txBox="1">
            <a:spLocks noChangeArrowheads="1"/>
          </p:cNvSpPr>
          <p:nvPr/>
        </p:nvSpPr>
        <p:spPr bwMode="auto">
          <a:xfrm>
            <a:off x="4333875" y="6115050"/>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11231</a:t>
            </a:r>
          </a:p>
        </p:txBody>
      </p:sp>
      <p:sp>
        <p:nvSpPr>
          <p:cNvPr id="287791" name="Text Box 47"/>
          <p:cNvSpPr txBox="1">
            <a:spLocks noChangeArrowheads="1"/>
          </p:cNvSpPr>
          <p:nvPr/>
        </p:nvSpPr>
        <p:spPr bwMode="auto">
          <a:xfrm>
            <a:off x="5400675" y="6115050"/>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11232</a:t>
            </a:r>
          </a:p>
        </p:txBody>
      </p:sp>
      <p:sp>
        <p:nvSpPr>
          <p:cNvPr id="287792" name="Text Box 48"/>
          <p:cNvSpPr txBox="1">
            <a:spLocks noChangeArrowheads="1"/>
          </p:cNvSpPr>
          <p:nvPr/>
        </p:nvSpPr>
        <p:spPr bwMode="auto">
          <a:xfrm>
            <a:off x="6448425" y="6118225"/>
            <a:ext cx="1219200"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a:solidFill>
                  <a:schemeClr val="bg1"/>
                </a:solidFill>
                <a:effectLst/>
                <a:latin typeface="Arial Narrow" pitchFamily="34" charset="0"/>
              </a:rPr>
              <a:t>File1, Page 11233</a:t>
            </a:r>
          </a:p>
        </p:txBody>
      </p:sp>
      <p:sp>
        <p:nvSpPr>
          <p:cNvPr id="287793" name="Line 49"/>
          <p:cNvSpPr>
            <a:spLocks noChangeShapeType="1"/>
          </p:cNvSpPr>
          <p:nvPr/>
        </p:nvSpPr>
        <p:spPr bwMode="auto">
          <a:xfrm>
            <a:off x="1571625" y="4943475"/>
            <a:ext cx="228600" cy="0"/>
          </a:xfrm>
          <a:prstGeom prst="line">
            <a:avLst/>
          </a:prstGeom>
          <a:noFill/>
          <a:ln w="9525">
            <a:solidFill>
              <a:schemeClr val="tx1"/>
            </a:solidFill>
            <a:round/>
            <a:headEnd type="triangle" w="sm" len="med"/>
            <a:tailEnd type="triangle" w="sm" len="med"/>
          </a:ln>
          <a:effectLst/>
        </p:spPr>
        <p:txBody>
          <a:bodyPr/>
          <a:lstStyle/>
          <a:p>
            <a:endParaRPr lang="en-US">
              <a:solidFill>
                <a:schemeClr val="bg1"/>
              </a:solidFill>
            </a:endParaRPr>
          </a:p>
        </p:txBody>
      </p:sp>
      <p:sp>
        <p:nvSpPr>
          <p:cNvPr id="287794" name="Line 50"/>
          <p:cNvSpPr>
            <a:spLocks noChangeShapeType="1"/>
          </p:cNvSpPr>
          <p:nvPr/>
        </p:nvSpPr>
        <p:spPr bwMode="auto">
          <a:xfrm>
            <a:off x="2647950" y="4943475"/>
            <a:ext cx="228600" cy="0"/>
          </a:xfrm>
          <a:prstGeom prst="line">
            <a:avLst/>
          </a:prstGeom>
          <a:noFill/>
          <a:ln w="9525">
            <a:solidFill>
              <a:schemeClr val="tx1"/>
            </a:solidFill>
            <a:round/>
            <a:headEnd type="triangle" w="sm" len="med"/>
            <a:tailEnd type="triangle" w="sm" len="med"/>
          </a:ln>
          <a:effectLst/>
        </p:spPr>
        <p:txBody>
          <a:bodyPr/>
          <a:lstStyle/>
          <a:p>
            <a:endParaRPr lang="en-US">
              <a:solidFill>
                <a:schemeClr val="bg1"/>
              </a:solidFill>
            </a:endParaRPr>
          </a:p>
        </p:txBody>
      </p:sp>
      <p:sp>
        <p:nvSpPr>
          <p:cNvPr id="287795" name="Line 51"/>
          <p:cNvSpPr>
            <a:spLocks noChangeShapeType="1"/>
          </p:cNvSpPr>
          <p:nvPr/>
        </p:nvSpPr>
        <p:spPr bwMode="auto">
          <a:xfrm>
            <a:off x="5391150" y="4943475"/>
            <a:ext cx="228600" cy="0"/>
          </a:xfrm>
          <a:prstGeom prst="line">
            <a:avLst/>
          </a:prstGeom>
          <a:noFill/>
          <a:ln w="9525">
            <a:solidFill>
              <a:schemeClr val="tx1"/>
            </a:solidFill>
            <a:round/>
            <a:headEnd type="triangle" w="sm" len="med"/>
            <a:tailEnd type="triangle" w="sm" len="med"/>
          </a:ln>
          <a:effectLst/>
        </p:spPr>
        <p:txBody>
          <a:bodyPr/>
          <a:lstStyle/>
          <a:p>
            <a:endParaRPr lang="en-US">
              <a:solidFill>
                <a:schemeClr val="bg1"/>
              </a:solidFill>
            </a:endParaRPr>
          </a:p>
        </p:txBody>
      </p:sp>
      <p:sp>
        <p:nvSpPr>
          <p:cNvPr id="287796" name="Line 52"/>
          <p:cNvSpPr>
            <a:spLocks noChangeShapeType="1"/>
          </p:cNvSpPr>
          <p:nvPr/>
        </p:nvSpPr>
        <p:spPr bwMode="auto">
          <a:xfrm>
            <a:off x="6457950" y="4943475"/>
            <a:ext cx="228600" cy="0"/>
          </a:xfrm>
          <a:prstGeom prst="line">
            <a:avLst/>
          </a:prstGeom>
          <a:noFill/>
          <a:ln w="9525">
            <a:solidFill>
              <a:schemeClr val="tx1"/>
            </a:solidFill>
            <a:round/>
            <a:headEnd type="triangle" w="sm" len="med"/>
            <a:tailEnd type="triangle" w="sm" len="med"/>
          </a:ln>
          <a:effectLst/>
        </p:spPr>
        <p:txBody>
          <a:bodyPr/>
          <a:lstStyle/>
          <a:p>
            <a:endParaRPr lang="en-US">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775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775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775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776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776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8776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87763"/>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8776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87765"/>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87766"/>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87767"/>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287768"/>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87769"/>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287770"/>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87771"/>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287782"/>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287783"/>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287784"/>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287785"/>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287786"/>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87777"/>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87779"/>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287780"/>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287781"/>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287772"/>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287773"/>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287774"/>
                                        </p:tgtEl>
                                        <p:attrNameLst>
                                          <p:attrName>style.visibility</p:attrName>
                                        </p:attrNameLst>
                                      </p:cBhvr>
                                      <p:to>
                                        <p:strVal val="visible"/>
                                      </p:to>
                                    </p:se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287775"/>
                                        </p:tgtEl>
                                        <p:attrNameLst>
                                          <p:attrName>style.visibility</p:attrName>
                                        </p:attrNameLst>
                                      </p:cBhvr>
                                      <p:to>
                                        <p:strVal val="visible"/>
                                      </p:to>
                                    </p:set>
                                  </p:childTnLst>
                                </p:cTn>
                              </p:par>
                            </p:childTnLst>
                          </p:cTn>
                        </p:par>
                        <p:par>
                          <p:cTn id="94" fill="hold">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287776"/>
                                        </p:tgtEl>
                                        <p:attrNameLst>
                                          <p:attrName>style.visibility</p:attrName>
                                        </p:attrNameLst>
                                      </p:cBhvr>
                                      <p:to>
                                        <p:strVal val="visible"/>
                                      </p:to>
                                    </p:set>
                                  </p:childTnLst>
                                </p:cTn>
                              </p:par>
                            </p:childTnLst>
                          </p:cTn>
                        </p:par>
                        <p:par>
                          <p:cTn id="97" fill="hold">
                            <p:stCondLst>
                              <p:cond delay="15500"/>
                            </p:stCondLst>
                            <p:childTnLst>
                              <p:par>
                                <p:cTn id="98" presetID="1" presetClass="entr" presetSubtype="0" fill="hold" grpId="0" nodeType="afterEffect">
                                  <p:stCondLst>
                                    <p:cond delay="1000"/>
                                  </p:stCondLst>
                                  <p:childTnLst>
                                    <p:set>
                                      <p:cBhvr>
                                        <p:cTn id="99" dur="1" fill="hold">
                                          <p:stCondLst>
                                            <p:cond delay="499"/>
                                          </p:stCondLst>
                                        </p:cTn>
                                        <p:tgtEl>
                                          <p:spTgt spid="287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6" grpId="0" autoUpdateAnimBg="0"/>
      <p:bldP spid="287757" grpId="0" autoUpdateAnimBg="0"/>
      <p:bldP spid="287758" grpId="0" autoUpdateAnimBg="0"/>
      <p:bldP spid="287759" grpId="0" autoUpdateAnimBg="0"/>
      <p:bldP spid="287760" grpId="0" autoUpdateAnimBg="0"/>
      <p:bldP spid="287761" grpId="0" autoUpdateAnimBg="0"/>
      <p:bldP spid="287762" grpId="0" autoUpdateAnimBg="0"/>
      <p:bldP spid="287763" grpId="0" autoUpdateAnimBg="0"/>
      <p:bldP spid="287764" grpId="0" autoUpdateAnimBg="0"/>
      <p:bldP spid="287765" grpId="0" autoUpdateAnimBg="0"/>
      <p:bldP spid="287766" grpId="0" autoUpdateAnimBg="0"/>
      <p:bldP spid="287767" grpId="0" autoUpdateAnimBg="0"/>
      <p:bldP spid="287768" grpId="0" autoUpdateAnimBg="0"/>
      <p:bldP spid="287769" grpId="0" autoUpdateAnimBg="0"/>
      <p:bldP spid="287770" grpId="0" autoUpdateAnimBg="0"/>
      <p:bldP spid="287771" grpId="0" autoUpdateAnimBg="0"/>
      <p:bldP spid="287772" grpId="0" autoUpdateAnimBg="0"/>
      <p:bldP spid="287773" grpId="0" autoUpdateAnimBg="0"/>
      <p:bldP spid="287774" grpId="0" autoUpdateAnimBg="0"/>
      <p:bldP spid="287775" grpId="0" autoUpdateAnimBg="0"/>
      <p:bldP spid="287776" grpId="0" autoUpdateAnimBg="0"/>
      <p:bldP spid="287777" grpId="0" autoUpdateAnimBg="0"/>
      <p:bldP spid="287778" grpId="0" autoUpdateAnimBg="0"/>
      <p:bldP spid="287779" grpId="0" autoUpdateAnimBg="0"/>
      <p:bldP spid="287780" grpId="0" autoUpdateAnimBg="0"/>
      <p:bldP spid="287781" grpId="0" autoUpdateAnimBg="0"/>
      <p:bldP spid="287782" grpId="0" autoUpdateAnimBg="0"/>
      <p:bldP spid="287783" grpId="0" autoUpdateAnimBg="0"/>
      <p:bldP spid="287784" grpId="0" autoUpdateAnimBg="0"/>
      <p:bldP spid="287785" grpId="0" autoUpdateAnimBg="0"/>
      <p:bldP spid="28778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56"/>
          <p:cNvGrpSpPr>
            <a:grpSpLocks/>
          </p:cNvGrpSpPr>
          <p:nvPr/>
        </p:nvGrpSpPr>
        <p:grpSpPr bwMode="auto">
          <a:xfrm>
            <a:off x="428625" y="1371600"/>
            <a:ext cx="8181975" cy="5076825"/>
            <a:chOff x="270" y="864"/>
            <a:chExt cx="5154" cy="3198"/>
          </a:xfrm>
        </p:grpSpPr>
        <p:sp>
          <p:nvSpPr>
            <p:cNvPr id="5" name="Rectangle 1028"/>
            <p:cNvSpPr>
              <a:spLocks noChangeArrowheads="1"/>
            </p:cNvSpPr>
            <p:nvPr/>
          </p:nvSpPr>
          <p:spPr bwMode="auto">
            <a:xfrm>
              <a:off x="288" y="869"/>
              <a:ext cx="5136" cy="1872"/>
            </a:xfrm>
            <a:prstGeom prst="rect">
              <a:avLst/>
            </a:prstGeom>
            <a:solidFill>
              <a:schemeClr val="bg1"/>
            </a:solidFill>
            <a:ln w="9525">
              <a:solidFill>
                <a:srgbClr val="C0C0C0"/>
              </a:solidFill>
              <a:miter lim="800000"/>
              <a:headEnd/>
              <a:tailEnd/>
            </a:ln>
          </p:spPr>
          <p:txBody>
            <a:bodyPr wrap="none"/>
            <a:lstStyle/>
            <a:p>
              <a:pPr>
                <a:lnSpc>
                  <a:spcPct val="100000"/>
                </a:lnSpc>
              </a:pPr>
              <a:r>
                <a:rPr lang="zh-TW" altLang="en-US" sz="1700">
                  <a:latin typeface="Arial Narrow" pitchFamily="34" charset="0"/>
                  <a:ea typeface="新細明體" pitchFamily="18" charset="-120"/>
                </a:rPr>
                <a:t> </a:t>
              </a:r>
            </a:p>
          </p:txBody>
        </p:sp>
        <p:sp>
          <p:nvSpPr>
            <p:cNvPr id="6" name="Rectangle 1029"/>
            <p:cNvSpPr>
              <a:spLocks noChangeArrowheads="1"/>
            </p:cNvSpPr>
            <p:nvPr/>
          </p:nvSpPr>
          <p:spPr bwMode="auto">
            <a:xfrm>
              <a:off x="682" y="970"/>
              <a:ext cx="4022" cy="768"/>
            </a:xfrm>
            <a:prstGeom prst="rect">
              <a:avLst/>
            </a:prstGeom>
            <a:gradFill rotWithShape="0">
              <a:gsLst>
                <a:gs pos="0">
                  <a:srgbClr val="FFE4C8"/>
                </a:gs>
                <a:gs pos="100000">
                  <a:srgbClr val="FFCC99"/>
                </a:gs>
              </a:gsLst>
              <a:lin ang="5400000" scaled="1"/>
            </a:gradFill>
            <a:ln w="9525">
              <a:solidFill>
                <a:srgbClr val="CC6600"/>
              </a:solidFill>
              <a:miter lim="800000"/>
              <a:headEnd/>
              <a:tailEnd/>
            </a:ln>
          </p:spPr>
          <p:txBody>
            <a:bodyPr wrap="none"/>
            <a:lstStyle/>
            <a:p>
              <a:pPr algn="r">
                <a:lnSpc>
                  <a:spcPct val="100000"/>
                </a:lnSpc>
              </a:pPr>
              <a:r>
                <a:rPr lang="en-US" altLang="zh-TW" sz="1600">
                  <a:ea typeface="新細明體" pitchFamily="18" charset="-120"/>
                </a:rPr>
                <a:t>Non-Leaf</a:t>
              </a:r>
            </a:p>
            <a:p>
              <a:pPr algn="r">
                <a:lnSpc>
                  <a:spcPct val="100000"/>
                </a:lnSpc>
              </a:pPr>
              <a:r>
                <a:rPr lang="en-US" altLang="zh-TW" sz="1600">
                  <a:ea typeface="新細明體" pitchFamily="18" charset="-120"/>
                </a:rPr>
                <a:t>Level</a:t>
              </a:r>
            </a:p>
          </p:txBody>
        </p:sp>
        <p:sp>
          <p:nvSpPr>
            <p:cNvPr id="7" name="Text Box 1030"/>
            <p:cNvSpPr txBox="1">
              <a:spLocks noChangeArrowheads="1"/>
            </p:cNvSpPr>
            <p:nvPr/>
          </p:nvSpPr>
          <p:spPr bwMode="auto">
            <a:xfrm>
              <a:off x="2121" y="1349"/>
              <a:ext cx="735" cy="192"/>
            </a:xfrm>
            <a:prstGeom prst="rect">
              <a:avLst/>
            </a:prstGeom>
            <a:noFill/>
            <a:ln w="9525">
              <a:noFill/>
              <a:miter lim="800000"/>
              <a:headEnd/>
              <a:tailEnd/>
            </a:ln>
          </p:spPr>
          <p:txBody>
            <a:bodyPr wrap="none">
              <a:spAutoFit/>
            </a:bodyPr>
            <a:lstStyle/>
            <a:p>
              <a:pPr algn="ctr">
                <a:lnSpc>
                  <a:spcPct val="100000"/>
                </a:lnSpc>
              </a:pPr>
              <a:r>
                <a:rPr lang="en-US" altLang="zh-TW" sz="1400" b="0">
                  <a:latin typeface="Arial Narrow" pitchFamily="34" charset="0"/>
                  <a:ea typeface="新細明體" pitchFamily="18" charset="-120"/>
                </a:rPr>
                <a:t>Page 12 - Root</a:t>
              </a:r>
            </a:p>
          </p:txBody>
        </p:sp>
        <p:sp>
          <p:nvSpPr>
            <p:cNvPr id="8" name="Text Box 1031"/>
            <p:cNvSpPr txBox="1">
              <a:spLocks noChangeArrowheads="1"/>
            </p:cNvSpPr>
            <p:nvPr/>
          </p:nvSpPr>
          <p:spPr bwMode="auto">
            <a:xfrm>
              <a:off x="1366" y="1289"/>
              <a:ext cx="458"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37</a:t>
              </a:r>
            </a:p>
          </p:txBody>
        </p:sp>
        <p:sp>
          <p:nvSpPr>
            <p:cNvPr id="9" name="Text Box 1032"/>
            <p:cNvSpPr txBox="1">
              <a:spLocks noChangeArrowheads="1"/>
            </p:cNvSpPr>
            <p:nvPr/>
          </p:nvSpPr>
          <p:spPr bwMode="auto">
            <a:xfrm>
              <a:off x="3009" y="1289"/>
              <a:ext cx="458"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28</a:t>
              </a:r>
            </a:p>
          </p:txBody>
        </p:sp>
        <p:sp>
          <p:nvSpPr>
            <p:cNvPr id="10" name="Rectangle 1033"/>
            <p:cNvSpPr>
              <a:spLocks noChangeArrowheads="1"/>
            </p:cNvSpPr>
            <p:nvPr/>
          </p:nvSpPr>
          <p:spPr bwMode="auto">
            <a:xfrm>
              <a:off x="672" y="1877"/>
              <a:ext cx="4022" cy="720"/>
            </a:xfrm>
            <a:prstGeom prst="rect">
              <a:avLst/>
            </a:prstGeom>
            <a:gradFill rotWithShape="0">
              <a:gsLst>
                <a:gs pos="0">
                  <a:srgbClr val="E4FFE4"/>
                </a:gs>
                <a:gs pos="100000">
                  <a:srgbClr val="CCFFCC"/>
                </a:gs>
              </a:gsLst>
              <a:lin ang="5400000" scaled="1"/>
            </a:gradFill>
            <a:ln w="9525">
              <a:solidFill>
                <a:srgbClr val="669900"/>
              </a:solidFill>
              <a:miter lim="800000"/>
              <a:headEnd/>
              <a:tailEnd/>
            </a:ln>
          </p:spPr>
          <p:txBody>
            <a:bodyPr wrap="none"/>
            <a:lstStyle/>
            <a:p>
              <a:pPr algn="r">
                <a:lnSpc>
                  <a:spcPct val="100000"/>
                </a:lnSpc>
              </a:pPr>
              <a:r>
                <a:rPr lang="en-US" altLang="zh-TW" sz="1600">
                  <a:ea typeface="新細明體" pitchFamily="18" charset="-120"/>
                </a:rPr>
                <a:t>Leaf Level</a:t>
              </a:r>
              <a:br>
                <a:rPr lang="en-US" altLang="zh-TW" sz="1600">
                  <a:ea typeface="新細明體" pitchFamily="18" charset="-120"/>
                </a:rPr>
              </a:br>
              <a:r>
                <a:rPr lang="en-US" altLang="zh-TW" sz="1400" b="0">
                  <a:ea typeface="新細明體" pitchFamily="18" charset="-120"/>
                </a:rPr>
                <a:t>(Key Value)</a:t>
              </a:r>
            </a:p>
          </p:txBody>
        </p:sp>
        <p:sp>
          <p:nvSpPr>
            <p:cNvPr id="11" name="Text Box 1034"/>
            <p:cNvSpPr txBox="1">
              <a:spLocks noChangeArrowheads="1"/>
            </p:cNvSpPr>
            <p:nvPr/>
          </p:nvSpPr>
          <p:spPr bwMode="auto">
            <a:xfrm>
              <a:off x="773" y="1879"/>
              <a:ext cx="458"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41</a:t>
              </a:r>
            </a:p>
          </p:txBody>
        </p:sp>
        <p:sp>
          <p:nvSpPr>
            <p:cNvPr id="12" name="Text Box 1035"/>
            <p:cNvSpPr txBox="1">
              <a:spLocks noChangeArrowheads="1"/>
            </p:cNvSpPr>
            <p:nvPr/>
          </p:nvSpPr>
          <p:spPr bwMode="auto">
            <a:xfrm>
              <a:off x="1594" y="1879"/>
              <a:ext cx="462"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51</a:t>
              </a:r>
            </a:p>
          </p:txBody>
        </p:sp>
        <p:sp>
          <p:nvSpPr>
            <p:cNvPr id="13" name="Text Box 1036"/>
            <p:cNvSpPr txBox="1">
              <a:spLocks noChangeArrowheads="1"/>
            </p:cNvSpPr>
            <p:nvPr/>
          </p:nvSpPr>
          <p:spPr bwMode="auto">
            <a:xfrm>
              <a:off x="2416" y="1879"/>
              <a:ext cx="462"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61</a:t>
              </a:r>
            </a:p>
          </p:txBody>
        </p:sp>
        <p:sp>
          <p:nvSpPr>
            <p:cNvPr id="14" name="Text Box 1037"/>
            <p:cNvSpPr txBox="1">
              <a:spLocks noChangeArrowheads="1"/>
            </p:cNvSpPr>
            <p:nvPr/>
          </p:nvSpPr>
          <p:spPr bwMode="auto">
            <a:xfrm>
              <a:off x="3237" y="1879"/>
              <a:ext cx="462"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71</a:t>
              </a:r>
            </a:p>
          </p:txBody>
        </p:sp>
        <p:sp>
          <p:nvSpPr>
            <p:cNvPr id="15" name="Freeform 1038"/>
            <p:cNvSpPr>
              <a:spLocks/>
            </p:cNvSpPr>
            <p:nvPr/>
          </p:nvSpPr>
          <p:spPr bwMode="auto">
            <a:xfrm>
              <a:off x="1229" y="1508"/>
              <a:ext cx="183" cy="5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Freeform 1039"/>
            <p:cNvSpPr>
              <a:spLocks/>
            </p:cNvSpPr>
            <p:nvPr/>
          </p:nvSpPr>
          <p:spPr bwMode="auto">
            <a:xfrm>
              <a:off x="2872" y="1541"/>
              <a:ext cx="183"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 name="Freeform 1040"/>
            <p:cNvSpPr>
              <a:spLocks/>
            </p:cNvSpPr>
            <p:nvPr/>
          </p:nvSpPr>
          <p:spPr bwMode="auto">
            <a:xfrm>
              <a:off x="1870" y="1042"/>
              <a:ext cx="409" cy="449"/>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 name="Rectangle 1041"/>
            <p:cNvSpPr>
              <a:spLocks noChangeArrowheads="1"/>
            </p:cNvSpPr>
            <p:nvPr/>
          </p:nvSpPr>
          <p:spPr bwMode="auto">
            <a:xfrm>
              <a:off x="2268" y="994"/>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Akhtar</a:t>
              </a:r>
            </a:p>
          </p:txBody>
        </p:sp>
        <p:sp>
          <p:nvSpPr>
            <p:cNvPr id="19" name="Rectangle 1042"/>
            <p:cNvSpPr>
              <a:spLocks noChangeArrowheads="1"/>
            </p:cNvSpPr>
            <p:nvPr/>
          </p:nvSpPr>
          <p:spPr bwMode="auto">
            <a:xfrm>
              <a:off x="2268" y="1116"/>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0" name="Rectangle 1043"/>
            <p:cNvSpPr>
              <a:spLocks noChangeArrowheads="1"/>
            </p:cNvSpPr>
            <p:nvPr/>
          </p:nvSpPr>
          <p:spPr bwMode="auto">
            <a:xfrm>
              <a:off x="2268" y="1237"/>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Martin</a:t>
              </a:r>
            </a:p>
          </p:txBody>
        </p:sp>
        <p:sp>
          <p:nvSpPr>
            <p:cNvPr id="21" name="Rectangle 1044"/>
            <p:cNvSpPr>
              <a:spLocks noChangeArrowheads="1"/>
            </p:cNvSpPr>
            <p:nvPr/>
          </p:nvSpPr>
          <p:spPr bwMode="auto">
            <a:xfrm>
              <a:off x="2268" y="994"/>
              <a:ext cx="502" cy="365"/>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 name="Freeform 1045"/>
            <p:cNvSpPr>
              <a:spLocks/>
            </p:cNvSpPr>
            <p:nvPr/>
          </p:nvSpPr>
          <p:spPr bwMode="auto">
            <a:xfrm flipH="1">
              <a:off x="2781" y="1301"/>
              <a:ext cx="721" cy="1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3" name="Group 1046"/>
            <p:cNvGrpSpPr>
              <a:grpSpLocks/>
            </p:cNvGrpSpPr>
            <p:nvPr/>
          </p:nvGrpSpPr>
          <p:grpSpPr bwMode="auto">
            <a:xfrm>
              <a:off x="816" y="2069"/>
              <a:ext cx="720" cy="576"/>
              <a:chOff x="1248" y="1920"/>
              <a:chExt cx="720" cy="576"/>
            </a:xfrm>
          </p:grpSpPr>
          <p:sp>
            <p:nvSpPr>
              <p:cNvPr id="181" name="Rectangle 1047"/>
              <p:cNvSpPr>
                <a:spLocks noChangeArrowheads="1"/>
              </p:cNvSpPr>
              <p:nvPr/>
            </p:nvSpPr>
            <p:spPr bwMode="auto">
              <a:xfrm>
                <a:off x="1248"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Akhtar</a:t>
                </a:r>
              </a:p>
            </p:txBody>
          </p:sp>
          <p:sp>
            <p:nvSpPr>
              <p:cNvPr id="182" name="Rectangle 1048"/>
              <p:cNvSpPr>
                <a:spLocks noChangeArrowheads="1"/>
              </p:cNvSpPr>
              <p:nvPr/>
            </p:nvSpPr>
            <p:spPr bwMode="auto">
              <a:xfrm>
                <a:off x="1248"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Barr</a:t>
                </a:r>
              </a:p>
            </p:txBody>
          </p:sp>
          <p:sp>
            <p:nvSpPr>
              <p:cNvPr id="183" name="Rectangle 1049"/>
              <p:cNvSpPr>
                <a:spLocks noChangeArrowheads="1"/>
              </p:cNvSpPr>
              <p:nvPr/>
            </p:nvSpPr>
            <p:spPr bwMode="auto">
              <a:xfrm>
                <a:off x="1248"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Con</a:t>
                </a:r>
              </a:p>
            </p:txBody>
          </p:sp>
          <p:sp>
            <p:nvSpPr>
              <p:cNvPr id="184" name="Rectangle 1050"/>
              <p:cNvSpPr>
                <a:spLocks noChangeArrowheads="1"/>
              </p:cNvSpPr>
              <p:nvPr/>
            </p:nvSpPr>
            <p:spPr bwMode="auto">
              <a:xfrm>
                <a:off x="1248"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Funk</a:t>
                </a:r>
              </a:p>
            </p:txBody>
          </p:sp>
          <p:sp>
            <p:nvSpPr>
              <p:cNvPr id="185" name="Rectangle 1051"/>
              <p:cNvSpPr>
                <a:spLocks noChangeArrowheads="1"/>
              </p:cNvSpPr>
              <p:nvPr/>
            </p:nvSpPr>
            <p:spPr bwMode="auto">
              <a:xfrm>
                <a:off x="1248"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Funk</a:t>
                </a:r>
              </a:p>
            </p:txBody>
          </p:sp>
          <p:sp>
            <p:nvSpPr>
              <p:cNvPr id="186" name="Rectangle 1052"/>
              <p:cNvSpPr>
                <a:spLocks noChangeArrowheads="1"/>
              </p:cNvSpPr>
              <p:nvPr/>
            </p:nvSpPr>
            <p:spPr bwMode="auto">
              <a:xfrm>
                <a:off x="1584"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4:706:01</a:t>
                </a:r>
              </a:p>
            </p:txBody>
          </p:sp>
          <p:sp>
            <p:nvSpPr>
              <p:cNvPr id="187" name="Rectangle 1053"/>
              <p:cNvSpPr>
                <a:spLocks noChangeArrowheads="1"/>
              </p:cNvSpPr>
              <p:nvPr/>
            </p:nvSpPr>
            <p:spPr bwMode="auto">
              <a:xfrm>
                <a:off x="1584"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4:705:03</a:t>
                </a:r>
              </a:p>
            </p:txBody>
          </p:sp>
          <p:sp>
            <p:nvSpPr>
              <p:cNvPr id="188" name="Rectangle 1054"/>
              <p:cNvSpPr>
                <a:spLocks noChangeArrowheads="1"/>
              </p:cNvSpPr>
              <p:nvPr/>
            </p:nvSpPr>
            <p:spPr bwMode="auto">
              <a:xfrm>
                <a:off x="1584"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4:704:01</a:t>
                </a:r>
              </a:p>
            </p:txBody>
          </p:sp>
          <p:sp>
            <p:nvSpPr>
              <p:cNvPr id="189" name="Rectangle 1055"/>
              <p:cNvSpPr>
                <a:spLocks noChangeArrowheads="1"/>
              </p:cNvSpPr>
              <p:nvPr/>
            </p:nvSpPr>
            <p:spPr bwMode="auto">
              <a:xfrm>
                <a:off x="1584"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4:706:02</a:t>
                </a:r>
              </a:p>
            </p:txBody>
          </p:sp>
          <p:sp>
            <p:nvSpPr>
              <p:cNvPr id="190" name="Rectangle 1056"/>
              <p:cNvSpPr>
                <a:spLocks noChangeArrowheads="1"/>
              </p:cNvSpPr>
              <p:nvPr/>
            </p:nvSpPr>
            <p:spPr bwMode="auto">
              <a:xfrm>
                <a:off x="1584"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4:704:02</a:t>
                </a:r>
              </a:p>
            </p:txBody>
          </p:sp>
          <p:sp>
            <p:nvSpPr>
              <p:cNvPr id="191" name="Rectangle 1057"/>
              <p:cNvSpPr>
                <a:spLocks noChangeArrowheads="1"/>
              </p:cNvSpPr>
              <p:nvPr/>
            </p:nvSpPr>
            <p:spPr bwMode="auto">
              <a:xfrm>
                <a:off x="1248" y="1920"/>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4" name="Rectangle 1058"/>
            <p:cNvSpPr>
              <a:spLocks noChangeArrowheads="1"/>
            </p:cNvSpPr>
            <p:nvPr/>
          </p:nvSpPr>
          <p:spPr bwMode="auto">
            <a:xfrm>
              <a:off x="3055" y="1462"/>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Martin</a:t>
              </a:r>
            </a:p>
          </p:txBody>
        </p:sp>
        <p:sp>
          <p:nvSpPr>
            <p:cNvPr id="25" name="Rectangle 1059"/>
            <p:cNvSpPr>
              <a:spLocks noChangeArrowheads="1"/>
            </p:cNvSpPr>
            <p:nvPr/>
          </p:nvSpPr>
          <p:spPr bwMode="auto">
            <a:xfrm>
              <a:off x="3055" y="1584"/>
              <a:ext cx="497"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Smith</a:t>
              </a:r>
            </a:p>
          </p:txBody>
        </p:sp>
        <p:sp>
          <p:nvSpPr>
            <p:cNvPr id="26" name="Rectangle 1060"/>
            <p:cNvSpPr>
              <a:spLocks noChangeArrowheads="1"/>
            </p:cNvSpPr>
            <p:nvPr/>
          </p:nvSpPr>
          <p:spPr bwMode="auto">
            <a:xfrm>
              <a:off x="3055" y="1705"/>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7" name="Rectangle 1061"/>
            <p:cNvSpPr>
              <a:spLocks noChangeArrowheads="1"/>
            </p:cNvSpPr>
            <p:nvPr/>
          </p:nvSpPr>
          <p:spPr bwMode="auto">
            <a:xfrm>
              <a:off x="3055" y="1462"/>
              <a:ext cx="497" cy="365"/>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 name="Freeform 1062"/>
            <p:cNvSpPr>
              <a:spLocks/>
            </p:cNvSpPr>
            <p:nvPr/>
          </p:nvSpPr>
          <p:spPr bwMode="auto">
            <a:xfrm flipH="1">
              <a:off x="3552" y="1637"/>
              <a:ext cx="187"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9" name="Group 1063"/>
            <p:cNvGrpSpPr>
              <a:grpSpLocks/>
            </p:cNvGrpSpPr>
            <p:nvPr/>
          </p:nvGrpSpPr>
          <p:grpSpPr bwMode="auto">
            <a:xfrm>
              <a:off x="3264" y="2069"/>
              <a:ext cx="720" cy="576"/>
              <a:chOff x="2064" y="1920"/>
              <a:chExt cx="720" cy="576"/>
            </a:xfrm>
          </p:grpSpPr>
          <p:sp>
            <p:nvSpPr>
              <p:cNvPr id="170" name="Rectangle 1064"/>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171" name="Rectangle 1065"/>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172" name="Rectangle 1066"/>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173" name="Rectangle 1067"/>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174" name="Rectangle 1068"/>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175" name="Rectangle 1069"/>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4:706:03</a:t>
                </a:r>
              </a:p>
            </p:txBody>
          </p:sp>
          <p:sp>
            <p:nvSpPr>
              <p:cNvPr id="176" name="Rectangle 1070"/>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4:708:04</a:t>
                </a:r>
              </a:p>
            </p:txBody>
          </p:sp>
          <p:sp>
            <p:nvSpPr>
              <p:cNvPr id="177" name="Rectangle 1071"/>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4:707:01</a:t>
                </a:r>
              </a:p>
            </p:txBody>
          </p:sp>
          <p:sp>
            <p:nvSpPr>
              <p:cNvPr id="178" name="Rectangle 1072"/>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4:704:03</a:t>
                </a:r>
              </a:p>
            </p:txBody>
          </p:sp>
          <p:sp>
            <p:nvSpPr>
              <p:cNvPr id="179" name="Rectangle 1073"/>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4:705:02</a:t>
                </a:r>
              </a:p>
            </p:txBody>
          </p:sp>
          <p:sp>
            <p:nvSpPr>
              <p:cNvPr id="180" name="Rectangle 1074"/>
              <p:cNvSpPr>
                <a:spLocks noChangeArrowheads="1"/>
              </p:cNvSpPr>
              <p:nvPr/>
            </p:nvSpPr>
            <p:spPr bwMode="auto">
              <a:xfrm>
                <a:off x="2064" y="1920"/>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0" name="Group 1075"/>
            <p:cNvGrpSpPr>
              <a:grpSpLocks/>
            </p:cNvGrpSpPr>
            <p:nvPr/>
          </p:nvGrpSpPr>
          <p:grpSpPr bwMode="auto">
            <a:xfrm>
              <a:off x="1412" y="1462"/>
              <a:ext cx="502" cy="365"/>
              <a:chOff x="2036" y="1265"/>
              <a:chExt cx="502" cy="365"/>
            </a:xfrm>
          </p:grpSpPr>
          <p:sp>
            <p:nvSpPr>
              <p:cNvPr id="166" name="Rectangle 1076"/>
              <p:cNvSpPr>
                <a:spLocks noChangeArrowheads="1"/>
              </p:cNvSpPr>
              <p:nvPr/>
            </p:nvSpPr>
            <p:spPr bwMode="auto">
              <a:xfrm>
                <a:off x="2036" y="1265"/>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Akhtar</a:t>
                </a:r>
              </a:p>
            </p:txBody>
          </p:sp>
          <p:sp>
            <p:nvSpPr>
              <p:cNvPr id="167" name="Rectangle 1077"/>
              <p:cNvSpPr>
                <a:spLocks noChangeArrowheads="1"/>
              </p:cNvSpPr>
              <p:nvPr/>
            </p:nvSpPr>
            <p:spPr bwMode="auto">
              <a:xfrm>
                <a:off x="2036" y="1387"/>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Ganio</a:t>
                </a:r>
              </a:p>
            </p:txBody>
          </p:sp>
          <p:sp>
            <p:nvSpPr>
              <p:cNvPr id="168" name="Rectangle 1078"/>
              <p:cNvSpPr>
                <a:spLocks noChangeArrowheads="1"/>
              </p:cNvSpPr>
              <p:nvPr/>
            </p:nvSpPr>
            <p:spPr bwMode="auto">
              <a:xfrm>
                <a:off x="2036" y="1508"/>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69" name="Rectangle 1079"/>
              <p:cNvSpPr>
                <a:spLocks noChangeArrowheads="1"/>
              </p:cNvSpPr>
              <p:nvPr/>
            </p:nvSpPr>
            <p:spPr bwMode="auto">
              <a:xfrm>
                <a:off x="2036" y="1265"/>
                <a:ext cx="502" cy="365"/>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1" name="Freeform 1080"/>
            <p:cNvSpPr>
              <a:spLocks/>
            </p:cNvSpPr>
            <p:nvPr/>
          </p:nvSpPr>
          <p:spPr bwMode="auto">
            <a:xfrm flipH="1">
              <a:off x="1920" y="1637"/>
              <a:ext cx="176"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2" name="Group 1081"/>
            <p:cNvGrpSpPr>
              <a:grpSpLocks/>
            </p:cNvGrpSpPr>
            <p:nvPr/>
          </p:nvGrpSpPr>
          <p:grpSpPr bwMode="auto">
            <a:xfrm>
              <a:off x="1632" y="2069"/>
              <a:ext cx="720" cy="576"/>
              <a:chOff x="2064" y="1920"/>
              <a:chExt cx="720" cy="576"/>
            </a:xfrm>
          </p:grpSpPr>
          <p:sp>
            <p:nvSpPr>
              <p:cNvPr id="155" name="Rectangle 1082"/>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Ganio</a:t>
                </a:r>
              </a:p>
            </p:txBody>
          </p:sp>
          <p:sp>
            <p:nvSpPr>
              <p:cNvPr id="156" name="Rectangle 1083"/>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Hall</a:t>
                </a:r>
              </a:p>
            </p:txBody>
          </p:sp>
          <p:sp>
            <p:nvSpPr>
              <p:cNvPr id="157" name="Rectangle 1084"/>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158" name="Rectangle 1085"/>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159" name="Rectangle 1086"/>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160" name="Rectangle 1087"/>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4:709:01</a:t>
                </a:r>
              </a:p>
            </p:txBody>
          </p:sp>
          <p:sp>
            <p:nvSpPr>
              <p:cNvPr id="161" name="Rectangle 1088"/>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4:709:04</a:t>
                </a:r>
              </a:p>
            </p:txBody>
          </p:sp>
          <p:sp>
            <p:nvSpPr>
              <p:cNvPr id="162" name="Rectangle 1089"/>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4:709:02</a:t>
                </a:r>
              </a:p>
            </p:txBody>
          </p:sp>
          <p:sp>
            <p:nvSpPr>
              <p:cNvPr id="163" name="Rectangle 1090"/>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4:708:03</a:t>
                </a:r>
              </a:p>
            </p:txBody>
          </p:sp>
          <p:sp>
            <p:nvSpPr>
              <p:cNvPr id="164" name="Rectangle 1091"/>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4:707:03</a:t>
                </a:r>
              </a:p>
            </p:txBody>
          </p:sp>
          <p:sp>
            <p:nvSpPr>
              <p:cNvPr id="165" name="Rectangle 1092"/>
              <p:cNvSpPr>
                <a:spLocks noChangeArrowheads="1"/>
              </p:cNvSpPr>
              <p:nvPr/>
            </p:nvSpPr>
            <p:spPr bwMode="auto">
              <a:xfrm>
                <a:off x="2064" y="1920"/>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33" name="Rectangle 1093"/>
            <p:cNvSpPr>
              <a:spLocks noChangeArrowheads="1"/>
            </p:cNvSpPr>
            <p:nvPr/>
          </p:nvSpPr>
          <p:spPr bwMode="auto">
            <a:xfrm>
              <a:off x="288" y="2837"/>
              <a:ext cx="5136" cy="1195"/>
            </a:xfrm>
            <a:prstGeom prst="rect">
              <a:avLst/>
            </a:prstGeom>
            <a:gradFill rotWithShape="0">
              <a:gsLst>
                <a:gs pos="0">
                  <a:srgbClr val="FFFFFF"/>
                </a:gs>
                <a:gs pos="100000">
                  <a:srgbClr val="CCECFF"/>
                </a:gs>
              </a:gsLst>
              <a:lin ang="5400000" scaled="1"/>
            </a:gradFill>
            <a:ln w="9525">
              <a:solidFill>
                <a:schemeClr val="folHlink"/>
              </a:solidFill>
              <a:miter lim="800000"/>
              <a:headEnd/>
              <a:tailEnd/>
            </a:ln>
            <a:effectLst>
              <a:outerShdw dist="35921" dir="2700000" algn="ctr" rotWithShape="0">
                <a:srgbClr val="336699"/>
              </a:outerShdw>
            </a:effectLst>
          </p:spPr>
          <p:txBody>
            <a:bodyPr wrap="none"/>
            <a:lstStyle/>
            <a:p>
              <a:pPr>
                <a:lnSpc>
                  <a:spcPct val="100000"/>
                </a:lnSpc>
                <a:defRPr/>
              </a:pPr>
              <a:endParaRPr lang="zh-TW" altLang="en-US" sz="2000">
                <a:ea typeface="新細明體" pitchFamily="18" charset="-120"/>
              </a:endParaRPr>
            </a:p>
          </p:txBody>
        </p:sp>
        <p:sp>
          <p:nvSpPr>
            <p:cNvPr id="34" name="Text Box 1094"/>
            <p:cNvSpPr txBox="1">
              <a:spLocks noChangeArrowheads="1"/>
            </p:cNvSpPr>
            <p:nvPr/>
          </p:nvSpPr>
          <p:spPr bwMode="auto">
            <a:xfrm>
              <a:off x="288" y="2813"/>
              <a:ext cx="391" cy="213"/>
            </a:xfrm>
            <a:prstGeom prst="rect">
              <a:avLst/>
            </a:prstGeom>
            <a:noFill/>
            <a:ln w="9525">
              <a:noFill/>
              <a:miter lim="800000"/>
              <a:headEnd/>
              <a:tailEnd/>
            </a:ln>
          </p:spPr>
          <p:txBody>
            <a:bodyPr wrap="none">
              <a:spAutoFit/>
            </a:bodyPr>
            <a:lstStyle/>
            <a:p>
              <a:pPr>
                <a:lnSpc>
                  <a:spcPct val="100000"/>
                </a:lnSpc>
              </a:pPr>
              <a:r>
                <a:rPr lang="en-US" altLang="zh-TW" sz="1600">
                  <a:ea typeface="新細明體" pitchFamily="18" charset="-120"/>
                </a:rPr>
                <a:t>Heap</a:t>
              </a:r>
            </a:p>
          </p:txBody>
        </p:sp>
        <p:sp>
          <p:nvSpPr>
            <p:cNvPr id="35" name="Text Box 1095"/>
            <p:cNvSpPr txBox="1">
              <a:spLocks noChangeArrowheads="1"/>
            </p:cNvSpPr>
            <p:nvPr/>
          </p:nvSpPr>
          <p:spPr bwMode="auto">
            <a:xfrm>
              <a:off x="2784"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707</a:t>
              </a:r>
            </a:p>
          </p:txBody>
        </p:sp>
        <p:sp>
          <p:nvSpPr>
            <p:cNvPr id="36" name="Text Box 1096"/>
            <p:cNvSpPr txBox="1">
              <a:spLocks noChangeArrowheads="1"/>
            </p:cNvSpPr>
            <p:nvPr/>
          </p:nvSpPr>
          <p:spPr bwMode="auto">
            <a:xfrm>
              <a:off x="3603" y="2980"/>
              <a:ext cx="509"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808</a:t>
              </a:r>
            </a:p>
          </p:txBody>
        </p:sp>
        <p:sp>
          <p:nvSpPr>
            <p:cNvPr id="37" name="Text Box 1097"/>
            <p:cNvSpPr txBox="1">
              <a:spLocks noChangeArrowheads="1"/>
            </p:cNvSpPr>
            <p:nvPr/>
          </p:nvSpPr>
          <p:spPr bwMode="auto">
            <a:xfrm>
              <a:off x="4416" y="2980"/>
              <a:ext cx="509"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709</a:t>
              </a:r>
            </a:p>
          </p:txBody>
        </p:sp>
        <p:sp>
          <p:nvSpPr>
            <p:cNvPr id="38" name="Rectangle 1098"/>
            <p:cNvSpPr>
              <a:spLocks noChangeArrowheads="1"/>
            </p:cNvSpPr>
            <p:nvPr/>
          </p:nvSpPr>
          <p:spPr bwMode="auto">
            <a:xfrm>
              <a:off x="2016" y="3159"/>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39" name="Rectangle 1099"/>
            <p:cNvSpPr>
              <a:spLocks noChangeArrowheads="1"/>
            </p:cNvSpPr>
            <p:nvPr/>
          </p:nvSpPr>
          <p:spPr bwMode="auto">
            <a:xfrm>
              <a:off x="2016" y="3303"/>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40" name="Rectangle 1100"/>
            <p:cNvSpPr>
              <a:spLocks noChangeArrowheads="1"/>
            </p:cNvSpPr>
            <p:nvPr/>
          </p:nvSpPr>
          <p:spPr bwMode="auto">
            <a:xfrm>
              <a:off x="2016" y="3447"/>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41" name="Rectangle 1101"/>
            <p:cNvSpPr>
              <a:spLocks noChangeArrowheads="1"/>
            </p:cNvSpPr>
            <p:nvPr/>
          </p:nvSpPr>
          <p:spPr bwMode="auto">
            <a:xfrm>
              <a:off x="2016" y="3591"/>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04</a:t>
              </a:r>
            </a:p>
          </p:txBody>
        </p:sp>
        <p:sp>
          <p:nvSpPr>
            <p:cNvPr id="42" name="Rectangle 1102"/>
            <p:cNvSpPr>
              <a:spLocks noChangeArrowheads="1"/>
            </p:cNvSpPr>
            <p:nvPr/>
          </p:nvSpPr>
          <p:spPr bwMode="auto">
            <a:xfrm>
              <a:off x="2016" y="3735"/>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43" name="Rectangle 1103"/>
            <p:cNvSpPr>
              <a:spLocks noChangeArrowheads="1"/>
            </p:cNvSpPr>
            <p:nvPr/>
          </p:nvSpPr>
          <p:spPr bwMode="auto">
            <a:xfrm>
              <a:off x="2208" y="315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44" name="Rectangle 1104"/>
            <p:cNvSpPr>
              <a:spLocks noChangeArrowheads="1"/>
            </p:cNvSpPr>
            <p:nvPr/>
          </p:nvSpPr>
          <p:spPr bwMode="auto">
            <a:xfrm>
              <a:off x="2208" y="330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45" name="Rectangle 1105"/>
            <p:cNvSpPr>
              <a:spLocks noChangeArrowheads="1"/>
            </p:cNvSpPr>
            <p:nvPr/>
          </p:nvSpPr>
          <p:spPr bwMode="auto">
            <a:xfrm>
              <a:off x="2208" y="344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46" name="Rectangle 1106"/>
            <p:cNvSpPr>
              <a:spLocks noChangeArrowheads="1"/>
            </p:cNvSpPr>
            <p:nvPr/>
          </p:nvSpPr>
          <p:spPr bwMode="auto">
            <a:xfrm>
              <a:off x="2208" y="359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47" name="Rectangle 1107"/>
            <p:cNvSpPr>
              <a:spLocks noChangeArrowheads="1"/>
            </p:cNvSpPr>
            <p:nvPr/>
          </p:nvSpPr>
          <p:spPr bwMode="auto">
            <a:xfrm>
              <a:off x="2208" y="373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48" name="Rectangle 1108"/>
            <p:cNvSpPr>
              <a:spLocks noChangeArrowheads="1"/>
            </p:cNvSpPr>
            <p:nvPr/>
          </p:nvSpPr>
          <p:spPr bwMode="auto">
            <a:xfrm>
              <a:off x="2304" y="315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Akhtar</a:t>
              </a:r>
            </a:p>
          </p:txBody>
        </p:sp>
        <p:sp>
          <p:nvSpPr>
            <p:cNvPr id="49" name="Rectangle 1109"/>
            <p:cNvSpPr>
              <a:spLocks noChangeArrowheads="1"/>
            </p:cNvSpPr>
            <p:nvPr/>
          </p:nvSpPr>
          <p:spPr bwMode="auto">
            <a:xfrm>
              <a:off x="2304" y="330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Funk</a:t>
              </a:r>
            </a:p>
          </p:txBody>
        </p:sp>
        <p:sp>
          <p:nvSpPr>
            <p:cNvPr id="50" name="Rectangle 1110"/>
            <p:cNvSpPr>
              <a:spLocks noChangeArrowheads="1"/>
            </p:cNvSpPr>
            <p:nvPr/>
          </p:nvSpPr>
          <p:spPr bwMode="auto">
            <a:xfrm>
              <a:off x="2304" y="344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51" name="Rectangle 1111"/>
            <p:cNvSpPr>
              <a:spLocks noChangeArrowheads="1"/>
            </p:cNvSpPr>
            <p:nvPr/>
          </p:nvSpPr>
          <p:spPr bwMode="auto">
            <a:xfrm>
              <a:off x="2304" y="359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Matey</a:t>
              </a:r>
            </a:p>
          </p:txBody>
        </p:sp>
        <p:sp>
          <p:nvSpPr>
            <p:cNvPr id="52" name="Rectangle 1112"/>
            <p:cNvSpPr>
              <a:spLocks noChangeArrowheads="1"/>
            </p:cNvSpPr>
            <p:nvPr/>
          </p:nvSpPr>
          <p:spPr bwMode="auto">
            <a:xfrm>
              <a:off x="2304" y="373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53" name="Rectangle 1113"/>
            <p:cNvSpPr>
              <a:spLocks noChangeArrowheads="1"/>
            </p:cNvSpPr>
            <p:nvPr/>
          </p:nvSpPr>
          <p:spPr bwMode="auto">
            <a:xfrm>
              <a:off x="2013" y="3159"/>
              <a:ext cx="675"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4" name="Text Box 1114"/>
            <p:cNvSpPr txBox="1">
              <a:spLocks noChangeArrowheads="1"/>
            </p:cNvSpPr>
            <p:nvPr/>
          </p:nvSpPr>
          <p:spPr bwMode="auto">
            <a:xfrm>
              <a:off x="336"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704</a:t>
              </a:r>
            </a:p>
          </p:txBody>
        </p:sp>
        <p:sp>
          <p:nvSpPr>
            <p:cNvPr id="55" name="Text Box 1115"/>
            <p:cNvSpPr txBox="1">
              <a:spLocks noChangeArrowheads="1"/>
            </p:cNvSpPr>
            <p:nvPr/>
          </p:nvSpPr>
          <p:spPr bwMode="auto">
            <a:xfrm>
              <a:off x="1152"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705</a:t>
              </a:r>
            </a:p>
          </p:txBody>
        </p:sp>
        <p:sp>
          <p:nvSpPr>
            <p:cNvPr id="56" name="Text Box 1116"/>
            <p:cNvSpPr txBox="1">
              <a:spLocks noChangeArrowheads="1"/>
            </p:cNvSpPr>
            <p:nvPr/>
          </p:nvSpPr>
          <p:spPr bwMode="auto">
            <a:xfrm>
              <a:off x="1992"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706</a:t>
              </a:r>
            </a:p>
          </p:txBody>
        </p:sp>
        <p:grpSp>
          <p:nvGrpSpPr>
            <p:cNvPr id="57" name="Group 1117"/>
            <p:cNvGrpSpPr>
              <a:grpSpLocks/>
            </p:cNvGrpSpPr>
            <p:nvPr/>
          </p:nvGrpSpPr>
          <p:grpSpPr bwMode="auto">
            <a:xfrm>
              <a:off x="384" y="3159"/>
              <a:ext cx="672" cy="720"/>
              <a:chOff x="384" y="3173"/>
              <a:chExt cx="672" cy="720"/>
            </a:xfrm>
          </p:grpSpPr>
          <p:sp>
            <p:nvSpPr>
              <p:cNvPr id="139" name="Rectangle 1118"/>
              <p:cNvSpPr>
                <a:spLocks noChangeArrowheads="1"/>
              </p:cNvSpPr>
              <p:nvPr/>
            </p:nvSpPr>
            <p:spPr bwMode="auto">
              <a:xfrm>
                <a:off x="38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140" name="Rectangle 1119"/>
              <p:cNvSpPr>
                <a:spLocks noChangeArrowheads="1"/>
              </p:cNvSpPr>
              <p:nvPr/>
            </p:nvSpPr>
            <p:spPr bwMode="auto">
              <a:xfrm>
                <a:off x="38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141" name="Rectangle 1120"/>
              <p:cNvSpPr>
                <a:spLocks noChangeArrowheads="1"/>
              </p:cNvSpPr>
              <p:nvPr/>
            </p:nvSpPr>
            <p:spPr bwMode="auto">
              <a:xfrm>
                <a:off x="38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142" name="Rectangle 1121"/>
              <p:cNvSpPr>
                <a:spLocks noChangeArrowheads="1"/>
              </p:cNvSpPr>
              <p:nvPr/>
            </p:nvSpPr>
            <p:spPr bwMode="auto">
              <a:xfrm>
                <a:off x="38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143" name="Rectangle 1122"/>
              <p:cNvSpPr>
                <a:spLocks noChangeArrowheads="1"/>
              </p:cNvSpPr>
              <p:nvPr/>
            </p:nvSpPr>
            <p:spPr bwMode="auto">
              <a:xfrm>
                <a:off x="38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144" name="Rectangle 1123"/>
              <p:cNvSpPr>
                <a:spLocks noChangeArrowheads="1"/>
              </p:cNvSpPr>
              <p:nvPr/>
            </p:nvSpPr>
            <p:spPr bwMode="auto">
              <a:xfrm>
                <a:off x="57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45" name="Rectangle 1124"/>
              <p:cNvSpPr>
                <a:spLocks noChangeArrowheads="1"/>
              </p:cNvSpPr>
              <p:nvPr/>
            </p:nvSpPr>
            <p:spPr bwMode="auto">
              <a:xfrm>
                <a:off x="57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46" name="Rectangle 1125"/>
              <p:cNvSpPr>
                <a:spLocks noChangeArrowheads="1"/>
              </p:cNvSpPr>
              <p:nvPr/>
            </p:nvSpPr>
            <p:spPr bwMode="auto">
              <a:xfrm>
                <a:off x="57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47" name="Rectangle 1126"/>
              <p:cNvSpPr>
                <a:spLocks noChangeArrowheads="1"/>
              </p:cNvSpPr>
              <p:nvPr/>
            </p:nvSpPr>
            <p:spPr bwMode="auto">
              <a:xfrm>
                <a:off x="57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48" name="Rectangle 1127"/>
              <p:cNvSpPr>
                <a:spLocks noChangeArrowheads="1"/>
              </p:cNvSpPr>
              <p:nvPr/>
            </p:nvSpPr>
            <p:spPr bwMode="auto">
              <a:xfrm>
                <a:off x="57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49" name="Rectangle 1128"/>
              <p:cNvSpPr>
                <a:spLocks noChangeArrowheads="1"/>
              </p:cNvSpPr>
              <p:nvPr/>
            </p:nvSpPr>
            <p:spPr bwMode="auto">
              <a:xfrm>
                <a:off x="67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Conn</a:t>
                </a:r>
              </a:p>
            </p:txBody>
          </p:sp>
          <p:sp>
            <p:nvSpPr>
              <p:cNvPr id="150" name="Rectangle 1129"/>
              <p:cNvSpPr>
                <a:spLocks noChangeArrowheads="1"/>
              </p:cNvSpPr>
              <p:nvPr/>
            </p:nvSpPr>
            <p:spPr bwMode="auto">
              <a:xfrm>
                <a:off x="67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dirty="0">
                    <a:latin typeface="Arial Narrow" pitchFamily="34" charset="0"/>
                    <a:ea typeface="新細明體" pitchFamily="18" charset="-120"/>
                  </a:rPr>
                  <a:t>Funk</a:t>
                </a:r>
              </a:p>
            </p:txBody>
          </p:sp>
          <p:sp>
            <p:nvSpPr>
              <p:cNvPr id="151" name="Rectangle 1130"/>
              <p:cNvSpPr>
                <a:spLocks noChangeArrowheads="1"/>
              </p:cNvSpPr>
              <p:nvPr/>
            </p:nvSpPr>
            <p:spPr bwMode="auto">
              <a:xfrm>
                <a:off x="67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152" name="Rectangle 1131"/>
              <p:cNvSpPr>
                <a:spLocks noChangeArrowheads="1"/>
              </p:cNvSpPr>
              <p:nvPr/>
            </p:nvSpPr>
            <p:spPr bwMode="auto">
              <a:xfrm>
                <a:off x="67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53" name="Rectangle 1132"/>
              <p:cNvSpPr>
                <a:spLocks noChangeArrowheads="1"/>
              </p:cNvSpPr>
              <p:nvPr/>
            </p:nvSpPr>
            <p:spPr bwMode="auto">
              <a:xfrm>
                <a:off x="67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54" name="Rectangle 1133"/>
              <p:cNvSpPr>
                <a:spLocks noChangeArrowheads="1"/>
              </p:cNvSpPr>
              <p:nvPr/>
            </p:nvSpPr>
            <p:spPr bwMode="auto">
              <a:xfrm>
                <a:off x="384"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8" name="Group 1134"/>
            <p:cNvGrpSpPr>
              <a:grpSpLocks/>
            </p:cNvGrpSpPr>
            <p:nvPr/>
          </p:nvGrpSpPr>
          <p:grpSpPr bwMode="auto">
            <a:xfrm>
              <a:off x="1200" y="3159"/>
              <a:ext cx="672" cy="720"/>
              <a:chOff x="1200" y="3173"/>
              <a:chExt cx="672" cy="720"/>
            </a:xfrm>
          </p:grpSpPr>
          <p:sp>
            <p:nvSpPr>
              <p:cNvPr id="123" name="Rectangle 1135"/>
              <p:cNvSpPr>
                <a:spLocks noChangeArrowheads="1"/>
              </p:cNvSpPr>
              <p:nvPr/>
            </p:nvSpPr>
            <p:spPr bwMode="auto">
              <a:xfrm>
                <a:off x="1203"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124" name="Rectangle 1136"/>
              <p:cNvSpPr>
                <a:spLocks noChangeArrowheads="1"/>
              </p:cNvSpPr>
              <p:nvPr/>
            </p:nvSpPr>
            <p:spPr bwMode="auto">
              <a:xfrm>
                <a:off x="1203"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125" name="Rectangle 1137"/>
              <p:cNvSpPr>
                <a:spLocks noChangeArrowheads="1"/>
              </p:cNvSpPr>
              <p:nvPr/>
            </p:nvSpPr>
            <p:spPr bwMode="auto">
              <a:xfrm>
                <a:off x="1203"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126" name="Rectangle 1138"/>
              <p:cNvSpPr>
                <a:spLocks noChangeArrowheads="1"/>
              </p:cNvSpPr>
              <p:nvPr/>
            </p:nvSpPr>
            <p:spPr bwMode="auto">
              <a:xfrm>
                <a:off x="1203"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127" name="Rectangle 1139"/>
              <p:cNvSpPr>
                <a:spLocks noChangeArrowheads="1"/>
              </p:cNvSpPr>
              <p:nvPr/>
            </p:nvSpPr>
            <p:spPr bwMode="auto">
              <a:xfrm>
                <a:off x="1203"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128" name="Rectangle 1140"/>
              <p:cNvSpPr>
                <a:spLocks noChangeArrowheads="1"/>
              </p:cNvSpPr>
              <p:nvPr/>
            </p:nvSpPr>
            <p:spPr bwMode="auto">
              <a:xfrm>
                <a:off x="1392"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29" name="Rectangle 1141"/>
              <p:cNvSpPr>
                <a:spLocks noChangeArrowheads="1"/>
              </p:cNvSpPr>
              <p:nvPr/>
            </p:nvSpPr>
            <p:spPr bwMode="auto">
              <a:xfrm>
                <a:off x="1392"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30" name="Rectangle 1142"/>
              <p:cNvSpPr>
                <a:spLocks noChangeArrowheads="1"/>
              </p:cNvSpPr>
              <p:nvPr/>
            </p:nvSpPr>
            <p:spPr bwMode="auto">
              <a:xfrm>
                <a:off x="1392"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31" name="Rectangle 1143"/>
              <p:cNvSpPr>
                <a:spLocks noChangeArrowheads="1"/>
              </p:cNvSpPr>
              <p:nvPr/>
            </p:nvSpPr>
            <p:spPr bwMode="auto">
              <a:xfrm>
                <a:off x="1392"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32" name="Rectangle 1144"/>
              <p:cNvSpPr>
                <a:spLocks noChangeArrowheads="1"/>
              </p:cNvSpPr>
              <p:nvPr/>
            </p:nvSpPr>
            <p:spPr bwMode="auto">
              <a:xfrm>
                <a:off x="1392"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33" name="Rectangle 1145"/>
              <p:cNvSpPr>
                <a:spLocks noChangeArrowheads="1"/>
              </p:cNvSpPr>
              <p:nvPr/>
            </p:nvSpPr>
            <p:spPr bwMode="auto">
              <a:xfrm>
                <a:off x="1488"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Rudd</a:t>
                </a:r>
              </a:p>
            </p:txBody>
          </p:sp>
          <p:sp>
            <p:nvSpPr>
              <p:cNvPr id="134" name="Rectangle 1146"/>
              <p:cNvSpPr>
                <a:spLocks noChangeArrowheads="1"/>
              </p:cNvSpPr>
              <p:nvPr/>
            </p:nvSpPr>
            <p:spPr bwMode="auto">
              <a:xfrm>
                <a:off x="1488"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135" name="Rectangle 1147"/>
              <p:cNvSpPr>
                <a:spLocks noChangeArrowheads="1"/>
              </p:cNvSpPr>
              <p:nvPr/>
            </p:nvSpPr>
            <p:spPr bwMode="auto">
              <a:xfrm>
                <a:off x="1488"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Barr</a:t>
                </a:r>
              </a:p>
            </p:txBody>
          </p:sp>
          <p:sp>
            <p:nvSpPr>
              <p:cNvPr id="136" name="Rectangle 1148"/>
              <p:cNvSpPr>
                <a:spLocks noChangeArrowheads="1"/>
              </p:cNvSpPr>
              <p:nvPr/>
            </p:nvSpPr>
            <p:spPr bwMode="auto">
              <a:xfrm>
                <a:off x="1488"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37" name="Rectangle 1149"/>
              <p:cNvSpPr>
                <a:spLocks noChangeArrowheads="1"/>
              </p:cNvSpPr>
              <p:nvPr/>
            </p:nvSpPr>
            <p:spPr bwMode="auto">
              <a:xfrm>
                <a:off x="1488"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38" name="Rectangle 1150"/>
              <p:cNvSpPr>
                <a:spLocks noChangeArrowheads="1"/>
              </p:cNvSpPr>
              <p:nvPr/>
            </p:nvSpPr>
            <p:spPr bwMode="auto">
              <a:xfrm>
                <a:off x="1200"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9" name="Group 1151"/>
            <p:cNvGrpSpPr>
              <a:grpSpLocks/>
            </p:cNvGrpSpPr>
            <p:nvPr/>
          </p:nvGrpSpPr>
          <p:grpSpPr bwMode="auto">
            <a:xfrm>
              <a:off x="2832" y="3159"/>
              <a:ext cx="672" cy="720"/>
              <a:chOff x="2832" y="3173"/>
              <a:chExt cx="672" cy="720"/>
            </a:xfrm>
          </p:grpSpPr>
          <p:sp>
            <p:nvSpPr>
              <p:cNvPr id="107" name="Rectangle 1152"/>
              <p:cNvSpPr>
                <a:spLocks noChangeArrowheads="1"/>
              </p:cNvSpPr>
              <p:nvPr/>
            </p:nvSpPr>
            <p:spPr bwMode="auto">
              <a:xfrm>
                <a:off x="2835"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108" name="Rectangle 1153"/>
              <p:cNvSpPr>
                <a:spLocks noChangeArrowheads="1"/>
              </p:cNvSpPr>
              <p:nvPr/>
            </p:nvSpPr>
            <p:spPr bwMode="auto">
              <a:xfrm>
                <a:off x="2835"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109" name="Rectangle 1154"/>
              <p:cNvSpPr>
                <a:spLocks noChangeArrowheads="1"/>
              </p:cNvSpPr>
              <p:nvPr/>
            </p:nvSpPr>
            <p:spPr bwMode="auto">
              <a:xfrm>
                <a:off x="2835"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110" name="Rectangle 1155"/>
              <p:cNvSpPr>
                <a:spLocks noChangeArrowheads="1"/>
              </p:cNvSpPr>
              <p:nvPr/>
            </p:nvSpPr>
            <p:spPr bwMode="auto">
              <a:xfrm>
                <a:off x="2835"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111" name="Rectangle 1156"/>
              <p:cNvSpPr>
                <a:spLocks noChangeArrowheads="1"/>
              </p:cNvSpPr>
              <p:nvPr/>
            </p:nvSpPr>
            <p:spPr bwMode="auto">
              <a:xfrm>
                <a:off x="2835"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112" name="Rectangle 1157"/>
              <p:cNvSpPr>
                <a:spLocks noChangeArrowheads="1"/>
              </p:cNvSpPr>
              <p:nvPr/>
            </p:nvSpPr>
            <p:spPr bwMode="auto">
              <a:xfrm>
                <a:off x="3024"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13" name="Rectangle 1158"/>
              <p:cNvSpPr>
                <a:spLocks noChangeArrowheads="1"/>
              </p:cNvSpPr>
              <p:nvPr/>
            </p:nvSpPr>
            <p:spPr bwMode="auto">
              <a:xfrm>
                <a:off x="3024"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14" name="Rectangle 1159"/>
              <p:cNvSpPr>
                <a:spLocks noChangeArrowheads="1"/>
              </p:cNvSpPr>
              <p:nvPr/>
            </p:nvSpPr>
            <p:spPr bwMode="auto">
              <a:xfrm>
                <a:off x="3024"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15" name="Rectangle 1160"/>
              <p:cNvSpPr>
                <a:spLocks noChangeArrowheads="1"/>
              </p:cNvSpPr>
              <p:nvPr/>
            </p:nvSpPr>
            <p:spPr bwMode="auto">
              <a:xfrm>
                <a:off x="3024"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16" name="Rectangle 1161"/>
              <p:cNvSpPr>
                <a:spLocks noChangeArrowheads="1"/>
              </p:cNvSpPr>
              <p:nvPr/>
            </p:nvSpPr>
            <p:spPr bwMode="auto">
              <a:xfrm>
                <a:off x="3024"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17" name="Rectangle 1162"/>
              <p:cNvSpPr>
                <a:spLocks noChangeArrowheads="1"/>
              </p:cNvSpPr>
              <p:nvPr/>
            </p:nvSpPr>
            <p:spPr bwMode="auto">
              <a:xfrm>
                <a:off x="3120"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118" name="Rectangle 1163"/>
              <p:cNvSpPr>
                <a:spLocks noChangeArrowheads="1"/>
              </p:cNvSpPr>
              <p:nvPr/>
            </p:nvSpPr>
            <p:spPr bwMode="auto">
              <a:xfrm>
                <a:off x="3120"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Ota</a:t>
                </a:r>
              </a:p>
            </p:txBody>
          </p:sp>
          <p:sp>
            <p:nvSpPr>
              <p:cNvPr id="119" name="Rectangle 1164"/>
              <p:cNvSpPr>
                <a:spLocks noChangeArrowheads="1"/>
              </p:cNvSpPr>
              <p:nvPr/>
            </p:nvSpPr>
            <p:spPr bwMode="auto">
              <a:xfrm>
                <a:off x="3120"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120" name="Rectangle 1165"/>
              <p:cNvSpPr>
                <a:spLocks noChangeArrowheads="1"/>
              </p:cNvSpPr>
              <p:nvPr/>
            </p:nvSpPr>
            <p:spPr bwMode="auto">
              <a:xfrm>
                <a:off x="3120"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21" name="Rectangle 1166"/>
              <p:cNvSpPr>
                <a:spLocks noChangeArrowheads="1"/>
              </p:cNvSpPr>
              <p:nvPr/>
            </p:nvSpPr>
            <p:spPr bwMode="auto">
              <a:xfrm>
                <a:off x="3120"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22" name="Rectangle 1167"/>
              <p:cNvSpPr>
                <a:spLocks noChangeArrowheads="1"/>
              </p:cNvSpPr>
              <p:nvPr/>
            </p:nvSpPr>
            <p:spPr bwMode="auto">
              <a:xfrm>
                <a:off x="2832"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0" name="Group 1168"/>
            <p:cNvGrpSpPr>
              <a:grpSpLocks/>
            </p:cNvGrpSpPr>
            <p:nvPr/>
          </p:nvGrpSpPr>
          <p:grpSpPr bwMode="auto">
            <a:xfrm>
              <a:off x="3648" y="3159"/>
              <a:ext cx="672" cy="720"/>
              <a:chOff x="3648" y="3173"/>
              <a:chExt cx="672" cy="720"/>
            </a:xfrm>
          </p:grpSpPr>
          <p:sp>
            <p:nvSpPr>
              <p:cNvPr id="91" name="Rectangle 1169"/>
              <p:cNvSpPr>
                <a:spLocks noChangeArrowheads="1"/>
              </p:cNvSpPr>
              <p:nvPr/>
            </p:nvSpPr>
            <p:spPr bwMode="auto">
              <a:xfrm>
                <a:off x="3651"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92" name="Rectangle 1170"/>
              <p:cNvSpPr>
                <a:spLocks noChangeArrowheads="1"/>
              </p:cNvSpPr>
              <p:nvPr/>
            </p:nvSpPr>
            <p:spPr bwMode="auto">
              <a:xfrm>
                <a:off x="3651"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93" name="Rectangle 1171"/>
              <p:cNvSpPr>
                <a:spLocks noChangeArrowheads="1"/>
              </p:cNvSpPr>
              <p:nvPr/>
            </p:nvSpPr>
            <p:spPr bwMode="auto">
              <a:xfrm>
                <a:off x="3651"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94" name="Rectangle 1172"/>
              <p:cNvSpPr>
                <a:spLocks noChangeArrowheads="1"/>
              </p:cNvSpPr>
              <p:nvPr/>
            </p:nvSpPr>
            <p:spPr bwMode="auto">
              <a:xfrm>
                <a:off x="3651"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04</a:t>
                </a:r>
              </a:p>
            </p:txBody>
          </p:sp>
          <p:sp>
            <p:nvSpPr>
              <p:cNvPr id="95" name="Rectangle 1173"/>
              <p:cNvSpPr>
                <a:spLocks noChangeArrowheads="1"/>
              </p:cNvSpPr>
              <p:nvPr/>
            </p:nvSpPr>
            <p:spPr bwMode="auto">
              <a:xfrm>
                <a:off x="3651"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96" name="Rectangle 1174"/>
              <p:cNvSpPr>
                <a:spLocks noChangeArrowheads="1"/>
              </p:cNvSpPr>
              <p:nvPr/>
            </p:nvSpPr>
            <p:spPr bwMode="auto">
              <a:xfrm>
                <a:off x="3840"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97" name="Rectangle 1175"/>
              <p:cNvSpPr>
                <a:spLocks noChangeArrowheads="1"/>
              </p:cNvSpPr>
              <p:nvPr/>
            </p:nvSpPr>
            <p:spPr bwMode="auto">
              <a:xfrm>
                <a:off x="3840"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98" name="Rectangle 1176"/>
              <p:cNvSpPr>
                <a:spLocks noChangeArrowheads="1"/>
              </p:cNvSpPr>
              <p:nvPr/>
            </p:nvSpPr>
            <p:spPr bwMode="auto">
              <a:xfrm>
                <a:off x="3840"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99" name="Rectangle 1177"/>
              <p:cNvSpPr>
                <a:spLocks noChangeArrowheads="1"/>
              </p:cNvSpPr>
              <p:nvPr/>
            </p:nvSpPr>
            <p:spPr bwMode="auto">
              <a:xfrm>
                <a:off x="3840"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00" name="Rectangle 1178"/>
              <p:cNvSpPr>
                <a:spLocks noChangeArrowheads="1"/>
              </p:cNvSpPr>
              <p:nvPr/>
            </p:nvSpPr>
            <p:spPr bwMode="auto">
              <a:xfrm>
                <a:off x="3840"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101" name="Rectangle 1179"/>
              <p:cNvSpPr>
                <a:spLocks noChangeArrowheads="1"/>
              </p:cNvSpPr>
              <p:nvPr/>
            </p:nvSpPr>
            <p:spPr bwMode="auto">
              <a:xfrm>
                <a:off x="3936"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Martin</a:t>
                </a:r>
              </a:p>
            </p:txBody>
          </p:sp>
          <p:sp>
            <p:nvSpPr>
              <p:cNvPr id="102" name="Rectangle 1180"/>
              <p:cNvSpPr>
                <a:spLocks noChangeArrowheads="1"/>
              </p:cNvSpPr>
              <p:nvPr/>
            </p:nvSpPr>
            <p:spPr bwMode="auto">
              <a:xfrm>
                <a:off x="3936"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Phua</a:t>
                </a:r>
              </a:p>
            </p:txBody>
          </p:sp>
          <p:sp>
            <p:nvSpPr>
              <p:cNvPr id="103" name="Rectangle 1181"/>
              <p:cNvSpPr>
                <a:spLocks noChangeArrowheads="1"/>
              </p:cNvSpPr>
              <p:nvPr/>
            </p:nvSpPr>
            <p:spPr bwMode="auto">
              <a:xfrm>
                <a:off x="3936"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104" name="Rectangle 1182"/>
              <p:cNvSpPr>
                <a:spLocks noChangeArrowheads="1"/>
              </p:cNvSpPr>
              <p:nvPr/>
            </p:nvSpPr>
            <p:spPr bwMode="auto">
              <a:xfrm>
                <a:off x="3936"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105" name="Rectangle 1183"/>
              <p:cNvSpPr>
                <a:spLocks noChangeArrowheads="1"/>
              </p:cNvSpPr>
              <p:nvPr/>
            </p:nvSpPr>
            <p:spPr bwMode="auto">
              <a:xfrm>
                <a:off x="3936"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106" name="Rectangle 1184"/>
              <p:cNvSpPr>
                <a:spLocks noChangeArrowheads="1"/>
              </p:cNvSpPr>
              <p:nvPr/>
            </p:nvSpPr>
            <p:spPr bwMode="auto">
              <a:xfrm>
                <a:off x="3648"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1" name="Group 1185"/>
            <p:cNvGrpSpPr>
              <a:grpSpLocks/>
            </p:cNvGrpSpPr>
            <p:nvPr/>
          </p:nvGrpSpPr>
          <p:grpSpPr bwMode="auto">
            <a:xfrm>
              <a:off x="4464" y="3159"/>
              <a:ext cx="672" cy="720"/>
              <a:chOff x="4464" y="3173"/>
              <a:chExt cx="672" cy="720"/>
            </a:xfrm>
          </p:grpSpPr>
          <p:sp>
            <p:nvSpPr>
              <p:cNvPr id="75" name="Rectangle 1186"/>
              <p:cNvSpPr>
                <a:spLocks noChangeArrowheads="1"/>
              </p:cNvSpPr>
              <p:nvPr/>
            </p:nvSpPr>
            <p:spPr bwMode="auto">
              <a:xfrm>
                <a:off x="446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76" name="Rectangle 1187"/>
              <p:cNvSpPr>
                <a:spLocks noChangeArrowheads="1"/>
              </p:cNvSpPr>
              <p:nvPr/>
            </p:nvSpPr>
            <p:spPr bwMode="auto">
              <a:xfrm>
                <a:off x="446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77" name="Rectangle 1188"/>
              <p:cNvSpPr>
                <a:spLocks noChangeArrowheads="1"/>
              </p:cNvSpPr>
              <p:nvPr/>
            </p:nvSpPr>
            <p:spPr bwMode="auto">
              <a:xfrm>
                <a:off x="446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78" name="Rectangle 1189"/>
              <p:cNvSpPr>
                <a:spLocks noChangeArrowheads="1"/>
              </p:cNvSpPr>
              <p:nvPr/>
            </p:nvSpPr>
            <p:spPr bwMode="auto">
              <a:xfrm>
                <a:off x="446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79" name="Rectangle 1190"/>
              <p:cNvSpPr>
                <a:spLocks noChangeArrowheads="1"/>
              </p:cNvSpPr>
              <p:nvPr/>
            </p:nvSpPr>
            <p:spPr bwMode="auto">
              <a:xfrm>
                <a:off x="446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80" name="Rectangle 1191"/>
              <p:cNvSpPr>
                <a:spLocks noChangeArrowheads="1"/>
              </p:cNvSpPr>
              <p:nvPr/>
            </p:nvSpPr>
            <p:spPr bwMode="auto">
              <a:xfrm>
                <a:off x="465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81" name="Rectangle 1192"/>
              <p:cNvSpPr>
                <a:spLocks noChangeArrowheads="1"/>
              </p:cNvSpPr>
              <p:nvPr/>
            </p:nvSpPr>
            <p:spPr bwMode="auto">
              <a:xfrm>
                <a:off x="465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82" name="Rectangle 1193"/>
              <p:cNvSpPr>
                <a:spLocks noChangeArrowheads="1"/>
              </p:cNvSpPr>
              <p:nvPr/>
            </p:nvSpPr>
            <p:spPr bwMode="auto">
              <a:xfrm>
                <a:off x="465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83" name="Rectangle 1194"/>
              <p:cNvSpPr>
                <a:spLocks noChangeArrowheads="1"/>
              </p:cNvSpPr>
              <p:nvPr/>
            </p:nvSpPr>
            <p:spPr bwMode="auto">
              <a:xfrm>
                <a:off x="465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84" name="Rectangle 1195"/>
              <p:cNvSpPr>
                <a:spLocks noChangeArrowheads="1"/>
              </p:cNvSpPr>
              <p:nvPr/>
            </p:nvSpPr>
            <p:spPr bwMode="auto">
              <a:xfrm>
                <a:off x="465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85" name="Rectangle 1196"/>
              <p:cNvSpPr>
                <a:spLocks noChangeArrowheads="1"/>
              </p:cNvSpPr>
              <p:nvPr/>
            </p:nvSpPr>
            <p:spPr bwMode="auto">
              <a:xfrm>
                <a:off x="475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Ganio</a:t>
                </a:r>
              </a:p>
            </p:txBody>
          </p:sp>
          <p:sp>
            <p:nvSpPr>
              <p:cNvPr id="86" name="Rectangle 1197"/>
              <p:cNvSpPr>
                <a:spLocks noChangeArrowheads="1"/>
              </p:cNvSpPr>
              <p:nvPr/>
            </p:nvSpPr>
            <p:spPr bwMode="auto">
              <a:xfrm>
                <a:off x="475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87" name="Rectangle 1198"/>
              <p:cNvSpPr>
                <a:spLocks noChangeArrowheads="1"/>
              </p:cNvSpPr>
              <p:nvPr/>
            </p:nvSpPr>
            <p:spPr bwMode="auto">
              <a:xfrm>
                <a:off x="475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Hall</a:t>
                </a:r>
              </a:p>
            </p:txBody>
          </p:sp>
          <p:sp>
            <p:nvSpPr>
              <p:cNvPr id="88" name="Rectangle 1199"/>
              <p:cNvSpPr>
                <a:spLocks noChangeArrowheads="1"/>
              </p:cNvSpPr>
              <p:nvPr/>
            </p:nvSpPr>
            <p:spPr bwMode="auto">
              <a:xfrm>
                <a:off x="475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89" name="Rectangle 1200"/>
              <p:cNvSpPr>
                <a:spLocks noChangeArrowheads="1"/>
              </p:cNvSpPr>
              <p:nvPr/>
            </p:nvSpPr>
            <p:spPr bwMode="auto">
              <a:xfrm>
                <a:off x="475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90" name="Rectangle 1201"/>
              <p:cNvSpPr>
                <a:spLocks noChangeArrowheads="1"/>
              </p:cNvSpPr>
              <p:nvPr/>
            </p:nvSpPr>
            <p:spPr bwMode="auto">
              <a:xfrm>
                <a:off x="4464"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62" name="Rectangle 1202"/>
            <p:cNvSpPr>
              <a:spLocks noChangeArrowheads="1"/>
            </p:cNvSpPr>
            <p:nvPr/>
          </p:nvSpPr>
          <p:spPr bwMode="auto">
            <a:xfrm>
              <a:off x="2448" y="2069"/>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Martin</a:t>
              </a:r>
            </a:p>
          </p:txBody>
        </p:sp>
        <p:sp>
          <p:nvSpPr>
            <p:cNvPr id="63" name="Rectangle 1203"/>
            <p:cNvSpPr>
              <a:spLocks noChangeArrowheads="1"/>
            </p:cNvSpPr>
            <p:nvPr/>
          </p:nvSpPr>
          <p:spPr bwMode="auto">
            <a:xfrm>
              <a:off x="2448" y="2184"/>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Matey</a:t>
              </a:r>
            </a:p>
          </p:txBody>
        </p:sp>
        <p:sp>
          <p:nvSpPr>
            <p:cNvPr id="64" name="Rectangle 1204"/>
            <p:cNvSpPr>
              <a:spLocks noChangeArrowheads="1"/>
            </p:cNvSpPr>
            <p:nvPr/>
          </p:nvSpPr>
          <p:spPr bwMode="auto">
            <a:xfrm>
              <a:off x="2448" y="2299"/>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Ota</a:t>
              </a:r>
            </a:p>
          </p:txBody>
        </p:sp>
        <p:sp>
          <p:nvSpPr>
            <p:cNvPr id="65" name="Rectangle 1205"/>
            <p:cNvSpPr>
              <a:spLocks noChangeArrowheads="1"/>
            </p:cNvSpPr>
            <p:nvPr/>
          </p:nvSpPr>
          <p:spPr bwMode="auto">
            <a:xfrm>
              <a:off x="2448" y="241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Phua</a:t>
              </a:r>
            </a:p>
          </p:txBody>
        </p:sp>
        <p:sp>
          <p:nvSpPr>
            <p:cNvPr id="66" name="Rectangle 1206"/>
            <p:cNvSpPr>
              <a:spLocks noChangeArrowheads="1"/>
            </p:cNvSpPr>
            <p:nvPr/>
          </p:nvSpPr>
          <p:spPr bwMode="auto">
            <a:xfrm>
              <a:off x="2448" y="253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Rudd</a:t>
              </a:r>
            </a:p>
          </p:txBody>
        </p:sp>
        <p:sp>
          <p:nvSpPr>
            <p:cNvPr id="67" name="Rectangle 1207"/>
            <p:cNvSpPr>
              <a:spLocks noChangeArrowheads="1"/>
            </p:cNvSpPr>
            <p:nvPr/>
          </p:nvSpPr>
          <p:spPr bwMode="auto">
            <a:xfrm>
              <a:off x="2784" y="2069"/>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4:708:01</a:t>
              </a:r>
            </a:p>
          </p:txBody>
        </p:sp>
        <p:sp>
          <p:nvSpPr>
            <p:cNvPr id="68" name="Rectangle 1208"/>
            <p:cNvSpPr>
              <a:spLocks noChangeArrowheads="1"/>
            </p:cNvSpPr>
            <p:nvPr/>
          </p:nvSpPr>
          <p:spPr bwMode="auto">
            <a:xfrm>
              <a:off x="2784" y="2184"/>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4:706:04</a:t>
              </a:r>
            </a:p>
          </p:txBody>
        </p:sp>
        <p:sp>
          <p:nvSpPr>
            <p:cNvPr id="69" name="Rectangle 1209"/>
            <p:cNvSpPr>
              <a:spLocks noChangeArrowheads="1"/>
            </p:cNvSpPr>
            <p:nvPr/>
          </p:nvSpPr>
          <p:spPr bwMode="auto">
            <a:xfrm>
              <a:off x="2784" y="2299"/>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4:707:02</a:t>
              </a:r>
            </a:p>
          </p:txBody>
        </p:sp>
        <p:sp>
          <p:nvSpPr>
            <p:cNvPr id="70" name="Rectangle 1210"/>
            <p:cNvSpPr>
              <a:spLocks noChangeArrowheads="1"/>
            </p:cNvSpPr>
            <p:nvPr/>
          </p:nvSpPr>
          <p:spPr bwMode="auto">
            <a:xfrm>
              <a:off x="2784" y="241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4:708:02</a:t>
              </a:r>
            </a:p>
          </p:txBody>
        </p:sp>
        <p:sp>
          <p:nvSpPr>
            <p:cNvPr id="71" name="Rectangle 1211"/>
            <p:cNvSpPr>
              <a:spLocks noChangeArrowheads="1"/>
            </p:cNvSpPr>
            <p:nvPr/>
          </p:nvSpPr>
          <p:spPr bwMode="auto">
            <a:xfrm>
              <a:off x="2784" y="253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4:705:01</a:t>
              </a:r>
            </a:p>
          </p:txBody>
        </p:sp>
        <p:sp>
          <p:nvSpPr>
            <p:cNvPr id="72" name="Rectangle 1212"/>
            <p:cNvSpPr>
              <a:spLocks noChangeArrowheads="1"/>
            </p:cNvSpPr>
            <p:nvPr/>
          </p:nvSpPr>
          <p:spPr bwMode="auto">
            <a:xfrm>
              <a:off x="2448" y="2069"/>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3" name="Text Box 1213"/>
            <p:cNvSpPr txBox="1">
              <a:spLocks noChangeArrowheads="1"/>
            </p:cNvSpPr>
            <p:nvPr/>
          </p:nvSpPr>
          <p:spPr bwMode="auto">
            <a:xfrm>
              <a:off x="4608" y="864"/>
              <a:ext cx="816" cy="366"/>
            </a:xfrm>
            <a:prstGeom prst="rect">
              <a:avLst/>
            </a:prstGeom>
            <a:noFill/>
            <a:ln w="9525">
              <a:noFill/>
              <a:miter lim="800000"/>
              <a:headEnd/>
              <a:tailEnd/>
            </a:ln>
          </p:spPr>
          <p:txBody>
            <a:bodyPr>
              <a:spAutoFit/>
            </a:bodyPr>
            <a:lstStyle/>
            <a:p>
              <a:pPr algn="r">
                <a:lnSpc>
                  <a:spcPct val="100000"/>
                </a:lnSpc>
              </a:pPr>
              <a:r>
                <a:rPr lang="zh-TW" altLang="en-US" sz="1600">
                  <a:ea typeface="新細明體" pitchFamily="18" charset="-120"/>
                </a:rPr>
                <a:t>非丛集</a:t>
              </a:r>
            </a:p>
            <a:p>
              <a:pPr algn="r">
                <a:lnSpc>
                  <a:spcPct val="100000"/>
                </a:lnSpc>
              </a:pPr>
              <a:r>
                <a:rPr lang="zh-TW" altLang="en-US" sz="1600">
                  <a:ea typeface="新細明體" pitchFamily="18" charset="-120"/>
                </a:rPr>
                <a:t>索引</a:t>
              </a:r>
            </a:p>
          </p:txBody>
        </p:sp>
        <p:sp>
          <p:nvSpPr>
            <p:cNvPr id="74" name="Text Box 1214"/>
            <p:cNvSpPr txBox="1">
              <a:spLocks noChangeArrowheads="1"/>
            </p:cNvSpPr>
            <p:nvPr/>
          </p:nvSpPr>
          <p:spPr bwMode="auto">
            <a:xfrm>
              <a:off x="270" y="3870"/>
              <a:ext cx="521" cy="192"/>
            </a:xfrm>
            <a:prstGeom prst="rect">
              <a:avLst/>
            </a:prstGeom>
            <a:noFill/>
            <a:ln w="9525">
              <a:noFill/>
              <a:miter lim="800000"/>
              <a:headEnd/>
              <a:tailEnd/>
            </a:ln>
          </p:spPr>
          <p:txBody>
            <a:bodyPr wrap="none">
              <a:spAutoFit/>
            </a:bodyPr>
            <a:lstStyle/>
            <a:p>
              <a:pPr>
                <a:lnSpc>
                  <a:spcPct val="100000"/>
                </a:lnSpc>
              </a:pPr>
              <a:r>
                <a:rPr lang="en-US" altLang="zh-TW" sz="1400">
                  <a:latin typeface="Arial Narrow" pitchFamily="34" charset="0"/>
                  <a:ea typeface="新細明體" pitchFamily="18" charset="-120"/>
                </a:rPr>
                <a:t>File ID #4</a:t>
              </a:r>
            </a:p>
          </p:txBody>
        </p:sp>
      </p:grpSp>
      <p:grpSp>
        <p:nvGrpSpPr>
          <p:cNvPr id="192" name="Group 1455"/>
          <p:cNvGrpSpPr>
            <a:grpSpLocks/>
          </p:cNvGrpSpPr>
          <p:nvPr/>
        </p:nvGrpSpPr>
        <p:grpSpPr bwMode="auto">
          <a:xfrm>
            <a:off x="428596" y="1357298"/>
            <a:ext cx="8181975" cy="5076825"/>
            <a:chOff x="270" y="864"/>
            <a:chExt cx="5154" cy="3198"/>
          </a:xfrm>
        </p:grpSpPr>
        <p:sp>
          <p:nvSpPr>
            <p:cNvPr id="193" name="Rectangle 1223"/>
            <p:cNvSpPr>
              <a:spLocks noChangeArrowheads="1"/>
            </p:cNvSpPr>
            <p:nvPr/>
          </p:nvSpPr>
          <p:spPr bwMode="auto">
            <a:xfrm>
              <a:off x="288" y="869"/>
              <a:ext cx="5136" cy="1872"/>
            </a:xfrm>
            <a:prstGeom prst="rect">
              <a:avLst/>
            </a:prstGeom>
            <a:solidFill>
              <a:schemeClr val="bg1"/>
            </a:solidFill>
            <a:ln w="9525">
              <a:solidFill>
                <a:srgbClr val="C0C0C0"/>
              </a:solidFill>
              <a:miter lim="800000"/>
              <a:headEnd/>
              <a:tailEnd/>
            </a:ln>
          </p:spPr>
          <p:txBody>
            <a:bodyPr wrap="none"/>
            <a:lstStyle/>
            <a:p>
              <a:pPr>
                <a:lnSpc>
                  <a:spcPct val="100000"/>
                </a:lnSpc>
              </a:pPr>
              <a:r>
                <a:rPr lang="zh-TW" altLang="en-US" sz="1700">
                  <a:latin typeface="Arial Narrow" pitchFamily="34" charset="0"/>
                  <a:ea typeface="新細明體" pitchFamily="18" charset="-120"/>
                </a:rPr>
                <a:t> </a:t>
              </a:r>
            </a:p>
          </p:txBody>
        </p:sp>
        <p:sp>
          <p:nvSpPr>
            <p:cNvPr id="194" name="Rectangle 1224"/>
            <p:cNvSpPr>
              <a:spLocks noChangeArrowheads="1"/>
            </p:cNvSpPr>
            <p:nvPr/>
          </p:nvSpPr>
          <p:spPr bwMode="auto">
            <a:xfrm>
              <a:off x="682" y="970"/>
              <a:ext cx="4022" cy="768"/>
            </a:xfrm>
            <a:prstGeom prst="rect">
              <a:avLst/>
            </a:prstGeom>
            <a:gradFill rotWithShape="0">
              <a:gsLst>
                <a:gs pos="0">
                  <a:srgbClr val="FFE4C8"/>
                </a:gs>
                <a:gs pos="100000">
                  <a:srgbClr val="FFCC99"/>
                </a:gs>
              </a:gsLst>
              <a:lin ang="5400000" scaled="1"/>
            </a:gradFill>
            <a:ln w="9525">
              <a:solidFill>
                <a:srgbClr val="CC6600"/>
              </a:solidFill>
              <a:miter lim="800000"/>
              <a:headEnd/>
              <a:tailEnd/>
            </a:ln>
          </p:spPr>
          <p:txBody>
            <a:bodyPr wrap="none"/>
            <a:lstStyle/>
            <a:p>
              <a:pPr algn="r">
                <a:lnSpc>
                  <a:spcPct val="100000"/>
                </a:lnSpc>
              </a:pPr>
              <a:r>
                <a:rPr lang="en-US" altLang="zh-TW" sz="1600">
                  <a:ea typeface="新細明體" pitchFamily="18" charset="-120"/>
                </a:rPr>
                <a:t>Non-Leaf</a:t>
              </a:r>
            </a:p>
            <a:p>
              <a:pPr algn="r">
                <a:lnSpc>
                  <a:spcPct val="100000"/>
                </a:lnSpc>
              </a:pPr>
              <a:r>
                <a:rPr lang="en-US" altLang="zh-TW" sz="1600">
                  <a:ea typeface="新細明體" pitchFamily="18" charset="-120"/>
                </a:rPr>
                <a:t>Level</a:t>
              </a:r>
            </a:p>
          </p:txBody>
        </p:sp>
        <p:sp>
          <p:nvSpPr>
            <p:cNvPr id="195" name="Text Box 1225"/>
            <p:cNvSpPr txBox="1">
              <a:spLocks noChangeArrowheads="1"/>
            </p:cNvSpPr>
            <p:nvPr/>
          </p:nvSpPr>
          <p:spPr bwMode="auto">
            <a:xfrm>
              <a:off x="2121" y="1349"/>
              <a:ext cx="735" cy="192"/>
            </a:xfrm>
            <a:prstGeom prst="rect">
              <a:avLst/>
            </a:prstGeom>
            <a:noFill/>
            <a:ln w="9525">
              <a:noFill/>
              <a:miter lim="800000"/>
              <a:headEnd/>
              <a:tailEnd/>
            </a:ln>
          </p:spPr>
          <p:txBody>
            <a:bodyPr wrap="none">
              <a:spAutoFit/>
            </a:bodyPr>
            <a:lstStyle/>
            <a:p>
              <a:pPr algn="ctr">
                <a:lnSpc>
                  <a:spcPct val="100000"/>
                </a:lnSpc>
              </a:pPr>
              <a:r>
                <a:rPr lang="en-US" altLang="zh-TW" sz="1400" b="0">
                  <a:latin typeface="Arial Narrow" pitchFamily="34" charset="0"/>
                  <a:ea typeface="新細明體" pitchFamily="18" charset="-120"/>
                </a:rPr>
                <a:t>Page 12 - Root</a:t>
              </a:r>
            </a:p>
          </p:txBody>
        </p:sp>
        <p:sp>
          <p:nvSpPr>
            <p:cNvPr id="196" name="Text Box 1226"/>
            <p:cNvSpPr txBox="1">
              <a:spLocks noChangeArrowheads="1"/>
            </p:cNvSpPr>
            <p:nvPr/>
          </p:nvSpPr>
          <p:spPr bwMode="auto">
            <a:xfrm>
              <a:off x="1366" y="1289"/>
              <a:ext cx="458"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37</a:t>
              </a:r>
            </a:p>
          </p:txBody>
        </p:sp>
        <p:sp>
          <p:nvSpPr>
            <p:cNvPr id="197" name="Text Box 1227"/>
            <p:cNvSpPr txBox="1">
              <a:spLocks noChangeArrowheads="1"/>
            </p:cNvSpPr>
            <p:nvPr/>
          </p:nvSpPr>
          <p:spPr bwMode="auto">
            <a:xfrm>
              <a:off x="3009" y="1289"/>
              <a:ext cx="458"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28</a:t>
              </a:r>
            </a:p>
          </p:txBody>
        </p:sp>
        <p:sp>
          <p:nvSpPr>
            <p:cNvPr id="198" name="Rectangle 1228"/>
            <p:cNvSpPr>
              <a:spLocks noChangeArrowheads="1"/>
            </p:cNvSpPr>
            <p:nvPr/>
          </p:nvSpPr>
          <p:spPr bwMode="auto">
            <a:xfrm>
              <a:off x="672" y="1877"/>
              <a:ext cx="4022" cy="720"/>
            </a:xfrm>
            <a:prstGeom prst="rect">
              <a:avLst/>
            </a:prstGeom>
            <a:gradFill rotWithShape="0">
              <a:gsLst>
                <a:gs pos="0">
                  <a:srgbClr val="E4FFE4"/>
                </a:gs>
                <a:gs pos="100000">
                  <a:srgbClr val="CCFFCC"/>
                </a:gs>
              </a:gsLst>
              <a:lin ang="5400000" scaled="1"/>
            </a:gradFill>
            <a:ln w="9525">
              <a:solidFill>
                <a:srgbClr val="669900"/>
              </a:solidFill>
              <a:miter lim="800000"/>
              <a:headEnd/>
              <a:tailEnd/>
            </a:ln>
          </p:spPr>
          <p:txBody>
            <a:bodyPr wrap="none"/>
            <a:lstStyle/>
            <a:p>
              <a:pPr algn="r">
                <a:lnSpc>
                  <a:spcPct val="100000"/>
                </a:lnSpc>
              </a:pPr>
              <a:r>
                <a:rPr lang="en-US" altLang="zh-TW" sz="1600">
                  <a:ea typeface="新細明體" pitchFamily="18" charset="-120"/>
                </a:rPr>
                <a:t>Leaf Level</a:t>
              </a:r>
              <a:br>
                <a:rPr lang="en-US" altLang="zh-TW" sz="1600">
                  <a:ea typeface="新細明體" pitchFamily="18" charset="-120"/>
                </a:rPr>
              </a:br>
              <a:r>
                <a:rPr lang="en-US" altLang="zh-TW" sz="1400" b="0">
                  <a:ea typeface="新細明體" pitchFamily="18" charset="-120"/>
                </a:rPr>
                <a:t>(</a:t>
              </a:r>
              <a:r>
                <a:rPr lang="zh-TW" altLang="en-US" sz="1400" b="0">
                  <a:ea typeface="新細明體" pitchFamily="18" charset="-120"/>
                </a:rPr>
                <a:t>键值</a:t>
              </a:r>
              <a:r>
                <a:rPr lang="en-US" altLang="zh-TW" sz="1400" b="0">
                  <a:ea typeface="新細明體" pitchFamily="18" charset="-120"/>
                </a:rPr>
                <a:t>)</a:t>
              </a:r>
              <a:endParaRPr lang="zh-TW" altLang="en-US" sz="1400" b="0">
                <a:ea typeface="新細明體" pitchFamily="18" charset="-120"/>
              </a:endParaRPr>
            </a:p>
          </p:txBody>
        </p:sp>
        <p:sp>
          <p:nvSpPr>
            <p:cNvPr id="199" name="Text Box 1229"/>
            <p:cNvSpPr txBox="1">
              <a:spLocks noChangeArrowheads="1"/>
            </p:cNvSpPr>
            <p:nvPr/>
          </p:nvSpPr>
          <p:spPr bwMode="auto">
            <a:xfrm>
              <a:off x="773" y="1879"/>
              <a:ext cx="458"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41</a:t>
              </a:r>
            </a:p>
          </p:txBody>
        </p:sp>
        <p:sp>
          <p:nvSpPr>
            <p:cNvPr id="200" name="Text Box 1230"/>
            <p:cNvSpPr txBox="1">
              <a:spLocks noChangeArrowheads="1"/>
            </p:cNvSpPr>
            <p:nvPr/>
          </p:nvSpPr>
          <p:spPr bwMode="auto">
            <a:xfrm>
              <a:off x="1594" y="1879"/>
              <a:ext cx="462"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51</a:t>
              </a:r>
            </a:p>
          </p:txBody>
        </p:sp>
        <p:sp>
          <p:nvSpPr>
            <p:cNvPr id="201" name="Text Box 1231"/>
            <p:cNvSpPr txBox="1">
              <a:spLocks noChangeArrowheads="1"/>
            </p:cNvSpPr>
            <p:nvPr/>
          </p:nvSpPr>
          <p:spPr bwMode="auto">
            <a:xfrm>
              <a:off x="2416" y="1879"/>
              <a:ext cx="462"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61</a:t>
              </a:r>
            </a:p>
          </p:txBody>
        </p:sp>
        <p:sp>
          <p:nvSpPr>
            <p:cNvPr id="202" name="Text Box 1232"/>
            <p:cNvSpPr txBox="1">
              <a:spLocks noChangeArrowheads="1"/>
            </p:cNvSpPr>
            <p:nvPr/>
          </p:nvSpPr>
          <p:spPr bwMode="auto">
            <a:xfrm>
              <a:off x="3237" y="1879"/>
              <a:ext cx="462"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71</a:t>
              </a:r>
            </a:p>
          </p:txBody>
        </p:sp>
        <p:sp>
          <p:nvSpPr>
            <p:cNvPr id="203" name="Freeform 1233"/>
            <p:cNvSpPr>
              <a:spLocks/>
            </p:cNvSpPr>
            <p:nvPr/>
          </p:nvSpPr>
          <p:spPr bwMode="auto">
            <a:xfrm>
              <a:off x="1229" y="1508"/>
              <a:ext cx="183" cy="5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4" name="Freeform 1234"/>
            <p:cNvSpPr>
              <a:spLocks/>
            </p:cNvSpPr>
            <p:nvPr/>
          </p:nvSpPr>
          <p:spPr bwMode="auto">
            <a:xfrm>
              <a:off x="2872" y="1541"/>
              <a:ext cx="183"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 name="Freeform 1235"/>
            <p:cNvSpPr>
              <a:spLocks/>
            </p:cNvSpPr>
            <p:nvPr/>
          </p:nvSpPr>
          <p:spPr bwMode="auto">
            <a:xfrm>
              <a:off x="1870" y="1042"/>
              <a:ext cx="409" cy="449"/>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6" name="Rectangle 1236"/>
            <p:cNvSpPr>
              <a:spLocks noChangeArrowheads="1"/>
            </p:cNvSpPr>
            <p:nvPr/>
          </p:nvSpPr>
          <p:spPr bwMode="auto">
            <a:xfrm>
              <a:off x="2268" y="994"/>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Akhtar</a:t>
              </a:r>
            </a:p>
          </p:txBody>
        </p:sp>
        <p:sp>
          <p:nvSpPr>
            <p:cNvPr id="207" name="Rectangle 1237"/>
            <p:cNvSpPr>
              <a:spLocks noChangeArrowheads="1"/>
            </p:cNvSpPr>
            <p:nvPr/>
          </p:nvSpPr>
          <p:spPr bwMode="auto">
            <a:xfrm>
              <a:off x="2268" y="1116"/>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08" name="Rectangle 1238"/>
            <p:cNvSpPr>
              <a:spLocks noChangeArrowheads="1"/>
            </p:cNvSpPr>
            <p:nvPr/>
          </p:nvSpPr>
          <p:spPr bwMode="auto">
            <a:xfrm>
              <a:off x="2268" y="1237"/>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Martin</a:t>
              </a:r>
            </a:p>
          </p:txBody>
        </p:sp>
        <p:sp>
          <p:nvSpPr>
            <p:cNvPr id="209" name="Rectangle 1239"/>
            <p:cNvSpPr>
              <a:spLocks noChangeArrowheads="1"/>
            </p:cNvSpPr>
            <p:nvPr/>
          </p:nvSpPr>
          <p:spPr bwMode="auto">
            <a:xfrm>
              <a:off x="2268" y="994"/>
              <a:ext cx="502" cy="365"/>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0" name="Freeform 1240"/>
            <p:cNvSpPr>
              <a:spLocks/>
            </p:cNvSpPr>
            <p:nvPr/>
          </p:nvSpPr>
          <p:spPr bwMode="auto">
            <a:xfrm flipH="1">
              <a:off x="2781" y="1301"/>
              <a:ext cx="721" cy="161"/>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11" name="Group 1241"/>
            <p:cNvGrpSpPr>
              <a:grpSpLocks/>
            </p:cNvGrpSpPr>
            <p:nvPr/>
          </p:nvGrpSpPr>
          <p:grpSpPr bwMode="auto">
            <a:xfrm>
              <a:off x="816" y="2069"/>
              <a:ext cx="720" cy="576"/>
              <a:chOff x="1248" y="1920"/>
              <a:chExt cx="720" cy="576"/>
            </a:xfrm>
          </p:grpSpPr>
          <p:sp>
            <p:nvSpPr>
              <p:cNvPr id="369" name="Rectangle 1242"/>
              <p:cNvSpPr>
                <a:spLocks noChangeArrowheads="1"/>
              </p:cNvSpPr>
              <p:nvPr/>
            </p:nvSpPr>
            <p:spPr bwMode="auto">
              <a:xfrm>
                <a:off x="1248"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Akhtar</a:t>
                </a:r>
              </a:p>
            </p:txBody>
          </p:sp>
          <p:sp>
            <p:nvSpPr>
              <p:cNvPr id="370" name="Rectangle 1243"/>
              <p:cNvSpPr>
                <a:spLocks noChangeArrowheads="1"/>
              </p:cNvSpPr>
              <p:nvPr/>
            </p:nvSpPr>
            <p:spPr bwMode="auto">
              <a:xfrm>
                <a:off x="1248"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Barr</a:t>
                </a:r>
              </a:p>
            </p:txBody>
          </p:sp>
          <p:sp>
            <p:nvSpPr>
              <p:cNvPr id="371" name="Rectangle 1244"/>
              <p:cNvSpPr>
                <a:spLocks noChangeArrowheads="1"/>
              </p:cNvSpPr>
              <p:nvPr/>
            </p:nvSpPr>
            <p:spPr bwMode="auto">
              <a:xfrm>
                <a:off x="1248"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Con</a:t>
                </a:r>
              </a:p>
            </p:txBody>
          </p:sp>
          <p:sp>
            <p:nvSpPr>
              <p:cNvPr id="372" name="Rectangle 1245"/>
              <p:cNvSpPr>
                <a:spLocks noChangeArrowheads="1"/>
              </p:cNvSpPr>
              <p:nvPr/>
            </p:nvSpPr>
            <p:spPr bwMode="auto">
              <a:xfrm>
                <a:off x="1248"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Funk</a:t>
                </a:r>
              </a:p>
            </p:txBody>
          </p:sp>
          <p:sp>
            <p:nvSpPr>
              <p:cNvPr id="373" name="Rectangle 1246"/>
              <p:cNvSpPr>
                <a:spLocks noChangeArrowheads="1"/>
              </p:cNvSpPr>
              <p:nvPr/>
            </p:nvSpPr>
            <p:spPr bwMode="auto">
              <a:xfrm>
                <a:off x="1248"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Funk</a:t>
                </a:r>
              </a:p>
            </p:txBody>
          </p:sp>
          <p:sp>
            <p:nvSpPr>
              <p:cNvPr id="374" name="Rectangle 1247"/>
              <p:cNvSpPr>
                <a:spLocks noChangeArrowheads="1"/>
              </p:cNvSpPr>
              <p:nvPr/>
            </p:nvSpPr>
            <p:spPr bwMode="auto">
              <a:xfrm>
                <a:off x="1584"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4:706:01</a:t>
                </a:r>
              </a:p>
            </p:txBody>
          </p:sp>
          <p:sp>
            <p:nvSpPr>
              <p:cNvPr id="375" name="Rectangle 1248"/>
              <p:cNvSpPr>
                <a:spLocks noChangeArrowheads="1"/>
              </p:cNvSpPr>
              <p:nvPr/>
            </p:nvSpPr>
            <p:spPr bwMode="auto">
              <a:xfrm>
                <a:off x="1584"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4:705:03</a:t>
                </a:r>
              </a:p>
            </p:txBody>
          </p:sp>
          <p:sp>
            <p:nvSpPr>
              <p:cNvPr id="376" name="Rectangle 1249"/>
              <p:cNvSpPr>
                <a:spLocks noChangeArrowheads="1"/>
              </p:cNvSpPr>
              <p:nvPr/>
            </p:nvSpPr>
            <p:spPr bwMode="auto">
              <a:xfrm>
                <a:off x="1584"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4:704:01</a:t>
                </a:r>
              </a:p>
            </p:txBody>
          </p:sp>
          <p:sp>
            <p:nvSpPr>
              <p:cNvPr id="377" name="Rectangle 1250"/>
              <p:cNvSpPr>
                <a:spLocks noChangeArrowheads="1"/>
              </p:cNvSpPr>
              <p:nvPr/>
            </p:nvSpPr>
            <p:spPr bwMode="auto">
              <a:xfrm>
                <a:off x="1584"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4:706:02</a:t>
                </a:r>
              </a:p>
            </p:txBody>
          </p:sp>
          <p:sp>
            <p:nvSpPr>
              <p:cNvPr id="378" name="Rectangle 1251"/>
              <p:cNvSpPr>
                <a:spLocks noChangeArrowheads="1"/>
              </p:cNvSpPr>
              <p:nvPr/>
            </p:nvSpPr>
            <p:spPr bwMode="auto">
              <a:xfrm>
                <a:off x="1584"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4:704:02</a:t>
                </a:r>
              </a:p>
            </p:txBody>
          </p:sp>
          <p:sp>
            <p:nvSpPr>
              <p:cNvPr id="379" name="Rectangle 1252"/>
              <p:cNvSpPr>
                <a:spLocks noChangeArrowheads="1"/>
              </p:cNvSpPr>
              <p:nvPr/>
            </p:nvSpPr>
            <p:spPr bwMode="auto">
              <a:xfrm>
                <a:off x="1248" y="1920"/>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2" name="Rectangle 1253"/>
            <p:cNvSpPr>
              <a:spLocks noChangeArrowheads="1"/>
            </p:cNvSpPr>
            <p:nvPr/>
          </p:nvSpPr>
          <p:spPr bwMode="auto">
            <a:xfrm>
              <a:off x="3055" y="1462"/>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Martin</a:t>
              </a:r>
            </a:p>
          </p:txBody>
        </p:sp>
        <p:sp>
          <p:nvSpPr>
            <p:cNvPr id="213" name="Rectangle 1254"/>
            <p:cNvSpPr>
              <a:spLocks noChangeArrowheads="1"/>
            </p:cNvSpPr>
            <p:nvPr/>
          </p:nvSpPr>
          <p:spPr bwMode="auto">
            <a:xfrm>
              <a:off x="3055" y="1584"/>
              <a:ext cx="497"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Smith</a:t>
              </a:r>
            </a:p>
          </p:txBody>
        </p:sp>
        <p:sp>
          <p:nvSpPr>
            <p:cNvPr id="214" name="Rectangle 1255"/>
            <p:cNvSpPr>
              <a:spLocks noChangeArrowheads="1"/>
            </p:cNvSpPr>
            <p:nvPr/>
          </p:nvSpPr>
          <p:spPr bwMode="auto">
            <a:xfrm>
              <a:off x="3055" y="1705"/>
              <a:ext cx="497"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15" name="Rectangle 1256"/>
            <p:cNvSpPr>
              <a:spLocks noChangeArrowheads="1"/>
            </p:cNvSpPr>
            <p:nvPr/>
          </p:nvSpPr>
          <p:spPr bwMode="auto">
            <a:xfrm>
              <a:off x="3055" y="1462"/>
              <a:ext cx="497" cy="365"/>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 name="Freeform 1257"/>
            <p:cNvSpPr>
              <a:spLocks/>
            </p:cNvSpPr>
            <p:nvPr/>
          </p:nvSpPr>
          <p:spPr bwMode="auto">
            <a:xfrm flipH="1">
              <a:off x="3552" y="1637"/>
              <a:ext cx="187"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17" name="Group 1258"/>
            <p:cNvGrpSpPr>
              <a:grpSpLocks/>
            </p:cNvGrpSpPr>
            <p:nvPr/>
          </p:nvGrpSpPr>
          <p:grpSpPr bwMode="auto">
            <a:xfrm>
              <a:off x="3264" y="2069"/>
              <a:ext cx="720" cy="576"/>
              <a:chOff x="2064" y="1920"/>
              <a:chExt cx="720" cy="576"/>
            </a:xfrm>
          </p:grpSpPr>
          <p:sp>
            <p:nvSpPr>
              <p:cNvPr id="358" name="Rectangle 1259"/>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359" name="Rectangle 1260"/>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360" name="Rectangle 1261"/>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361" name="Rectangle 1262"/>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362" name="Rectangle 1263"/>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363" name="Rectangle 1264"/>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4:706:03</a:t>
                </a:r>
              </a:p>
            </p:txBody>
          </p:sp>
          <p:sp>
            <p:nvSpPr>
              <p:cNvPr id="364" name="Rectangle 1265"/>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4:708:04</a:t>
                </a:r>
              </a:p>
            </p:txBody>
          </p:sp>
          <p:sp>
            <p:nvSpPr>
              <p:cNvPr id="365" name="Rectangle 1266"/>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4:707:01</a:t>
                </a:r>
              </a:p>
            </p:txBody>
          </p:sp>
          <p:sp>
            <p:nvSpPr>
              <p:cNvPr id="366" name="Rectangle 1267"/>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4:704:03</a:t>
                </a:r>
              </a:p>
            </p:txBody>
          </p:sp>
          <p:sp>
            <p:nvSpPr>
              <p:cNvPr id="367" name="Rectangle 1268"/>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4:705:02</a:t>
                </a:r>
              </a:p>
            </p:txBody>
          </p:sp>
          <p:sp>
            <p:nvSpPr>
              <p:cNvPr id="368" name="Rectangle 1269"/>
              <p:cNvSpPr>
                <a:spLocks noChangeArrowheads="1"/>
              </p:cNvSpPr>
              <p:nvPr/>
            </p:nvSpPr>
            <p:spPr bwMode="auto">
              <a:xfrm>
                <a:off x="2064" y="1920"/>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18" name="Group 1270"/>
            <p:cNvGrpSpPr>
              <a:grpSpLocks/>
            </p:cNvGrpSpPr>
            <p:nvPr/>
          </p:nvGrpSpPr>
          <p:grpSpPr bwMode="auto">
            <a:xfrm>
              <a:off x="1412" y="1462"/>
              <a:ext cx="502" cy="365"/>
              <a:chOff x="2036" y="1265"/>
              <a:chExt cx="502" cy="365"/>
            </a:xfrm>
          </p:grpSpPr>
          <p:sp>
            <p:nvSpPr>
              <p:cNvPr id="354" name="Rectangle 1271"/>
              <p:cNvSpPr>
                <a:spLocks noChangeArrowheads="1"/>
              </p:cNvSpPr>
              <p:nvPr/>
            </p:nvSpPr>
            <p:spPr bwMode="auto">
              <a:xfrm>
                <a:off x="2036" y="1265"/>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Akhtar</a:t>
                </a:r>
              </a:p>
            </p:txBody>
          </p:sp>
          <p:sp>
            <p:nvSpPr>
              <p:cNvPr id="355" name="Rectangle 1272"/>
              <p:cNvSpPr>
                <a:spLocks noChangeArrowheads="1"/>
              </p:cNvSpPr>
              <p:nvPr/>
            </p:nvSpPr>
            <p:spPr bwMode="auto">
              <a:xfrm>
                <a:off x="2036" y="1387"/>
                <a:ext cx="502" cy="121"/>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400" b="0">
                    <a:latin typeface="Arial Narrow" pitchFamily="34" charset="0"/>
                    <a:ea typeface="新細明體" pitchFamily="18" charset="-120"/>
                  </a:rPr>
                  <a:t>Ganio</a:t>
                </a:r>
              </a:p>
            </p:txBody>
          </p:sp>
          <p:sp>
            <p:nvSpPr>
              <p:cNvPr id="356" name="Rectangle 1273"/>
              <p:cNvSpPr>
                <a:spLocks noChangeArrowheads="1"/>
              </p:cNvSpPr>
              <p:nvPr/>
            </p:nvSpPr>
            <p:spPr bwMode="auto">
              <a:xfrm>
                <a:off x="2036" y="1508"/>
                <a:ext cx="502" cy="122"/>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57" name="Rectangle 1274"/>
              <p:cNvSpPr>
                <a:spLocks noChangeArrowheads="1"/>
              </p:cNvSpPr>
              <p:nvPr/>
            </p:nvSpPr>
            <p:spPr bwMode="auto">
              <a:xfrm>
                <a:off x="2036" y="1265"/>
                <a:ext cx="502" cy="365"/>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9" name="Freeform 1275"/>
            <p:cNvSpPr>
              <a:spLocks/>
            </p:cNvSpPr>
            <p:nvPr/>
          </p:nvSpPr>
          <p:spPr bwMode="auto">
            <a:xfrm flipH="1">
              <a:off x="1920" y="1637"/>
              <a:ext cx="176"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non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20" name="Group 1276"/>
            <p:cNvGrpSpPr>
              <a:grpSpLocks/>
            </p:cNvGrpSpPr>
            <p:nvPr/>
          </p:nvGrpSpPr>
          <p:grpSpPr bwMode="auto">
            <a:xfrm>
              <a:off x="1632" y="2069"/>
              <a:ext cx="720" cy="576"/>
              <a:chOff x="2064" y="1920"/>
              <a:chExt cx="720" cy="576"/>
            </a:xfrm>
          </p:grpSpPr>
          <p:sp>
            <p:nvSpPr>
              <p:cNvPr id="343" name="Rectangle 1277"/>
              <p:cNvSpPr>
                <a:spLocks noChangeArrowheads="1"/>
              </p:cNvSpPr>
              <p:nvPr/>
            </p:nvSpPr>
            <p:spPr bwMode="auto">
              <a:xfrm>
                <a:off x="2064" y="192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Ganio</a:t>
                </a:r>
              </a:p>
            </p:txBody>
          </p:sp>
          <p:sp>
            <p:nvSpPr>
              <p:cNvPr id="344" name="Rectangle 1278"/>
              <p:cNvSpPr>
                <a:spLocks noChangeArrowheads="1"/>
              </p:cNvSpPr>
              <p:nvPr/>
            </p:nvSpPr>
            <p:spPr bwMode="auto">
              <a:xfrm>
                <a:off x="2064" y="203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Hall</a:t>
                </a:r>
              </a:p>
            </p:txBody>
          </p:sp>
          <p:sp>
            <p:nvSpPr>
              <p:cNvPr id="345" name="Rectangle 1279"/>
              <p:cNvSpPr>
                <a:spLocks noChangeArrowheads="1"/>
              </p:cNvSpPr>
              <p:nvPr/>
            </p:nvSpPr>
            <p:spPr bwMode="auto">
              <a:xfrm>
                <a:off x="2064" y="2150"/>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346" name="Rectangle 1280"/>
              <p:cNvSpPr>
                <a:spLocks noChangeArrowheads="1"/>
              </p:cNvSpPr>
              <p:nvPr/>
            </p:nvSpPr>
            <p:spPr bwMode="auto">
              <a:xfrm>
                <a:off x="2064" y="2266"/>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347" name="Rectangle 1281"/>
              <p:cNvSpPr>
                <a:spLocks noChangeArrowheads="1"/>
              </p:cNvSpPr>
              <p:nvPr/>
            </p:nvSpPr>
            <p:spPr bwMode="auto">
              <a:xfrm>
                <a:off x="2064" y="2381"/>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348" name="Rectangle 1282"/>
              <p:cNvSpPr>
                <a:spLocks noChangeArrowheads="1"/>
              </p:cNvSpPr>
              <p:nvPr/>
            </p:nvSpPr>
            <p:spPr bwMode="auto">
              <a:xfrm>
                <a:off x="2400" y="192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4:709:01</a:t>
                </a:r>
              </a:p>
            </p:txBody>
          </p:sp>
          <p:sp>
            <p:nvSpPr>
              <p:cNvPr id="349" name="Rectangle 1283"/>
              <p:cNvSpPr>
                <a:spLocks noChangeArrowheads="1"/>
              </p:cNvSpPr>
              <p:nvPr/>
            </p:nvSpPr>
            <p:spPr bwMode="auto">
              <a:xfrm>
                <a:off x="2400" y="203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4:709:04</a:t>
                </a:r>
              </a:p>
            </p:txBody>
          </p:sp>
          <p:sp>
            <p:nvSpPr>
              <p:cNvPr id="350" name="Rectangle 1284"/>
              <p:cNvSpPr>
                <a:spLocks noChangeArrowheads="1"/>
              </p:cNvSpPr>
              <p:nvPr/>
            </p:nvSpPr>
            <p:spPr bwMode="auto">
              <a:xfrm>
                <a:off x="2400" y="2150"/>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4:709:02</a:t>
                </a:r>
              </a:p>
            </p:txBody>
          </p:sp>
          <p:sp>
            <p:nvSpPr>
              <p:cNvPr id="351" name="Rectangle 1285"/>
              <p:cNvSpPr>
                <a:spLocks noChangeArrowheads="1"/>
              </p:cNvSpPr>
              <p:nvPr/>
            </p:nvSpPr>
            <p:spPr bwMode="auto">
              <a:xfrm>
                <a:off x="2400" y="2266"/>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4:708:03</a:t>
                </a:r>
              </a:p>
            </p:txBody>
          </p:sp>
          <p:sp>
            <p:nvSpPr>
              <p:cNvPr id="352" name="Rectangle 1286"/>
              <p:cNvSpPr>
                <a:spLocks noChangeArrowheads="1"/>
              </p:cNvSpPr>
              <p:nvPr/>
            </p:nvSpPr>
            <p:spPr bwMode="auto">
              <a:xfrm>
                <a:off x="2400" y="2381"/>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4:707:03</a:t>
                </a:r>
              </a:p>
            </p:txBody>
          </p:sp>
          <p:sp>
            <p:nvSpPr>
              <p:cNvPr id="353" name="Rectangle 1287"/>
              <p:cNvSpPr>
                <a:spLocks noChangeArrowheads="1"/>
              </p:cNvSpPr>
              <p:nvPr/>
            </p:nvSpPr>
            <p:spPr bwMode="auto">
              <a:xfrm>
                <a:off x="2064" y="1920"/>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21" name="Rectangle 1288"/>
            <p:cNvSpPr>
              <a:spLocks noChangeArrowheads="1"/>
            </p:cNvSpPr>
            <p:nvPr/>
          </p:nvSpPr>
          <p:spPr bwMode="auto">
            <a:xfrm>
              <a:off x="288" y="2837"/>
              <a:ext cx="5136" cy="1195"/>
            </a:xfrm>
            <a:prstGeom prst="rect">
              <a:avLst/>
            </a:prstGeom>
            <a:gradFill rotWithShape="0">
              <a:gsLst>
                <a:gs pos="0">
                  <a:srgbClr val="FFFFFF"/>
                </a:gs>
                <a:gs pos="100000">
                  <a:srgbClr val="CCECFF"/>
                </a:gs>
              </a:gsLst>
              <a:lin ang="5400000" scaled="1"/>
            </a:gradFill>
            <a:ln w="9525">
              <a:solidFill>
                <a:schemeClr val="folHlink"/>
              </a:solidFill>
              <a:miter lim="800000"/>
              <a:headEnd/>
              <a:tailEnd/>
            </a:ln>
            <a:effectLst>
              <a:outerShdw dist="35921" dir="2700000" algn="ctr" rotWithShape="0">
                <a:srgbClr val="336699"/>
              </a:outerShdw>
            </a:effectLst>
          </p:spPr>
          <p:txBody>
            <a:bodyPr wrap="none"/>
            <a:lstStyle/>
            <a:p>
              <a:pPr>
                <a:lnSpc>
                  <a:spcPct val="100000"/>
                </a:lnSpc>
                <a:defRPr/>
              </a:pPr>
              <a:endParaRPr lang="zh-TW" altLang="en-US" sz="2000">
                <a:ea typeface="新細明體" pitchFamily="18" charset="-120"/>
              </a:endParaRPr>
            </a:p>
          </p:txBody>
        </p:sp>
        <p:sp>
          <p:nvSpPr>
            <p:cNvPr id="222" name="Text Box 1289"/>
            <p:cNvSpPr txBox="1">
              <a:spLocks noChangeArrowheads="1"/>
            </p:cNvSpPr>
            <p:nvPr/>
          </p:nvSpPr>
          <p:spPr bwMode="auto">
            <a:xfrm>
              <a:off x="288" y="2813"/>
              <a:ext cx="391" cy="213"/>
            </a:xfrm>
            <a:prstGeom prst="rect">
              <a:avLst/>
            </a:prstGeom>
            <a:noFill/>
            <a:ln w="9525">
              <a:noFill/>
              <a:miter lim="800000"/>
              <a:headEnd/>
              <a:tailEnd/>
            </a:ln>
          </p:spPr>
          <p:txBody>
            <a:bodyPr wrap="none">
              <a:spAutoFit/>
            </a:bodyPr>
            <a:lstStyle/>
            <a:p>
              <a:pPr>
                <a:lnSpc>
                  <a:spcPct val="100000"/>
                </a:lnSpc>
              </a:pPr>
              <a:r>
                <a:rPr lang="en-US" altLang="zh-TW" sz="1600" dirty="0">
                  <a:ea typeface="新細明體" pitchFamily="18" charset="-120"/>
                </a:rPr>
                <a:t>Heap</a:t>
              </a:r>
            </a:p>
          </p:txBody>
        </p:sp>
        <p:sp>
          <p:nvSpPr>
            <p:cNvPr id="223" name="Text Box 1290"/>
            <p:cNvSpPr txBox="1">
              <a:spLocks noChangeArrowheads="1"/>
            </p:cNvSpPr>
            <p:nvPr/>
          </p:nvSpPr>
          <p:spPr bwMode="auto">
            <a:xfrm>
              <a:off x="2784"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707</a:t>
              </a:r>
            </a:p>
          </p:txBody>
        </p:sp>
        <p:sp>
          <p:nvSpPr>
            <p:cNvPr id="224" name="Text Box 1291"/>
            <p:cNvSpPr txBox="1">
              <a:spLocks noChangeArrowheads="1"/>
            </p:cNvSpPr>
            <p:nvPr/>
          </p:nvSpPr>
          <p:spPr bwMode="auto">
            <a:xfrm>
              <a:off x="3603" y="2980"/>
              <a:ext cx="509"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808</a:t>
              </a:r>
            </a:p>
          </p:txBody>
        </p:sp>
        <p:sp>
          <p:nvSpPr>
            <p:cNvPr id="225" name="Text Box 1292"/>
            <p:cNvSpPr txBox="1">
              <a:spLocks noChangeArrowheads="1"/>
            </p:cNvSpPr>
            <p:nvPr/>
          </p:nvSpPr>
          <p:spPr bwMode="auto">
            <a:xfrm>
              <a:off x="4416" y="2980"/>
              <a:ext cx="509" cy="192"/>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709</a:t>
              </a:r>
            </a:p>
          </p:txBody>
        </p:sp>
        <p:sp>
          <p:nvSpPr>
            <p:cNvPr id="226" name="Rectangle 1293"/>
            <p:cNvSpPr>
              <a:spLocks noChangeArrowheads="1"/>
            </p:cNvSpPr>
            <p:nvPr/>
          </p:nvSpPr>
          <p:spPr bwMode="auto">
            <a:xfrm>
              <a:off x="2016" y="3159"/>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227" name="Rectangle 1294"/>
            <p:cNvSpPr>
              <a:spLocks noChangeArrowheads="1"/>
            </p:cNvSpPr>
            <p:nvPr/>
          </p:nvSpPr>
          <p:spPr bwMode="auto">
            <a:xfrm>
              <a:off x="2016" y="3303"/>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228" name="Rectangle 1295"/>
            <p:cNvSpPr>
              <a:spLocks noChangeArrowheads="1"/>
            </p:cNvSpPr>
            <p:nvPr/>
          </p:nvSpPr>
          <p:spPr bwMode="auto">
            <a:xfrm>
              <a:off x="2016" y="3447"/>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229" name="Rectangle 1296"/>
            <p:cNvSpPr>
              <a:spLocks noChangeArrowheads="1"/>
            </p:cNvSpPr>
            <p:nvPr/>
          </p:nvSpPr>
          <p:spPr bwMode="auto">
            <a:xfrm>
              <a:off x="2016" y="3591"/>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04</a:t>
              </a:r>
            </a:p>
          </p:txBody>
        </p:sp>
        <p:sp>
          <p:nvSpPr>
            <p:cNvPr id="230" name="Rectangle 1297"/>
            <p:cNvSpPr>
              <a:spLocks noChangeArrowheads="1"/>
            </p:cNvSpPr>
            <p:nvPr/>
          </p:nvSpPr>
          <p:spPr bwMode="auto">
            <a:xfrm>
              <a:off x="2016" y="3735"/>
              <a:ext cx="192"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231" name="Rectangle 1298"/>
            <p:cNvSpPr>
              <a:spLocks noChangeArrowheads="1"/>
            </p:cNvSpPr>
            <p:nvPr/>
          </p:nvSpPr>
          <p:spPr bwMode="auto">
            <a:xfrm>
              <a:off x="2208" y="315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32" name="Rectangle 1299"/>
            <p:cNvSpPr>
              <a:spLocks noChangeArrowheads="1"/>
            </p:cNvSpPr>
            <p:nvPr/>
          </p:nvSpPr>
          <p:spPr bwMode="auto">
            <a:xfrm>
              <a:off x="2208" y="330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33" name="Rectangle 1300"/>
            <p:cNvSpPr>
              <a:spLocks noChangeArrowheads="1"/>
            </p:cNvSpPr>
            <p:nvPr/>
          </p:nvSpPr>
          <p:spPr bwMode="auto">
            <a:xfrm>
              <a:off x="2208" y="344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34" name="Rectangle 1301"/>
            <p:cNvSpPr>
              <a:spLocks noChangeArrowheads="1"/>
            </p:cNvSpPr>
            <p:nvPr/>
          </p:nvSpPr>
          <p:spPr bwMode="auto">
            <a:xfrm>
              <a:off x="2208" y="359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35" name="Rectangle 1302"/>
            <p:cNvSpPr>
              <a:spLocks noChangeArrowheads="1"/>
            </p:cNvSpPr>
            <p:nvPr/>
          </p:nvSpPr>
          <p:spPr bwMode="auto">
            <a:xfrm>
              <a:off x="2208" y="373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36" name="Rectangle 1303"/>
            <p:cNvSpPr>
              <a:spLocks noChangeArrowheads="1"/>
            </p:cNvSpPr>
            <p:nvPr/>
          </p:nvSpPr>
          <p:spPr bwMode="auto">
            <a:xfrm>
              <a:off x="2304" y="315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Akhtar</a:t>
              </a:r>
            </a:p>
          </p:txBody>
        </p:sp>
        <p:sp>
          <p:nvSpPr>
            <p:cNvPr id="237" name="Rectangle 1304"/>
            <p:cNvSpPr>
              <a:spLocks noChangeArrowheads="1"/>
            </p:cNvSpPr>
            <p:nvPr/>
          </p:nvSpPr>
          <p:spPr bwMode="auto">
            <a:xfrm>
              <a:off x="2304" y="330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Funk</a:t>
              </a:r>
            </a:p>
          </p:txBody>
        </p:sp>
        <p:sp>
          <p:nvSpPr>
            <p:cNvPr id="238" name="Rectangle 1305"/>
            <p:cNvSpPr>
              <a:spLocks noChangeArrowheads="1"/>
            </p:cNvSpPr>
            <p:nvPr/>
          </p:nvSpPr>
          <p:spPr bwMode="auto">
            <a:xfrm>
              <a:off x="2304" y="344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239" name="Rectangle 1306"/>
            <p:cNvSpPr>
              <a:spLocks noChangeArrowheads="1"/>
            </p:cNvSpPr>
            <p:nvPr/>
          </p:nvSpPr>
          <p:spPr bwMode="auto">
            <a:xfrm>
              <a:off x="2304" y="359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Matey</a:t>
              </a:r>
            </a:p>
          </p:txBody>
        </p:sp>
        <p:sp>
          <p:nvSpPr>
            <p:cNvPr id="240" name="Rectangle 1307"/>
            <p:cNvSpPr>
              <a:spLocks noChangeArrowheads="1"/>
            </p:cNvSpPr>
            <p:nvPr/>
          </p:nvSpPr>
          <p:spPr bwMode="auto">
            <a:xfrm>
              <a:off x="2304" y="373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41" name="Rectangle 1308"/>
            <p:cNvSpPr>
              <a:spLocks noChangeArrowheads="1"/>
            </p:cNvSpPr>
            <p:nvPr/>
          </p:nvSpPr>
          <p:spPr bwMode="auto">
            <a:xfrm>
              <a:off x="2013" y="3159"/>
              <a:ext cx="675"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2" name="Text Box 1309"/>
            <p:cNvSpPr txBox="1">
              <a:spLocks noChangeArrowheads="1"/>
            </p:cNvSpPr>
            <p:nvPr/>
          </p:nvSpPr>
          <p:spPr bwMode="auto">
            <a:xfrm>
              <a:off x="336"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704</a:t>
              </a:r>
            </a:p>
          </p:txBody>
        </p:sp>
        <p:sp>
          <p:nvSpPr>
            <p:cNvPr id="243" name="Text Box 1310"/>
            <p:cNvSpPr txBox="1">
              <a:spLocks noChangeArrowheads="1"/>
            </p:cNvSpPr>
            <p:nvPr/>
          </p:nvSpPr>
          <p:spPr bwMode="auto">
            <a:xfrm>
              <a:off x="1152"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705</a:t>
              </a:r>
            </a:p>
          </p:txBody>
        </p:sp>
        <p:sp>
          <p:nvSpPr>
            <p:cNvPr id="244" name="Text Box 1311"/>
            <p:cNvSpPr txBox="1">
              <a:spLocks noChangeArrowheads="1"/>
            </p:cNvSpPr>
            <p:nvPr/>
          </p:nvSpPr>
          <p:spPr bwMode="auto">
            <a:xfrm>
              <a:off x="1992" y="2976"/>
              <a:ext cx="513" cy="194"/>
            </a:xfrm>
            <a:prstGeom prst="rect">
              <a:avLst/>
            </a:prstGeom>
            <a:noFill/>
            <a:ln w="9525">
              <a:noFill/>
              <a:miter lim="800000"/>
              <a:headEnd/>
              <a:tailEnd/>
            </a:ln>
          </p:spPr>
          <p:txBody>
            <a:bodyPr wrap="none">
              <a:spAutoFit/>
            </a:bodyPr>
            <a:lstStyle/>
            <a:p>
              <a:pPr>
                <a:lnSpc>
                  <a:spcPct val="100000"/>
                </a:lnSpc>
              </a:pPr>
              <a:r>
                <a:rPr lang="en-US" altLang="zh-TW" sz="1400" b="0">
                  <a:latin typeface="Arial Narrow" pitchFamily="34" charset="0"/>
                  <a:ea typeface="新細明體" pitchFamily="18" charset="-120"/>
                </a:rPr>
                <a:t>Page 706</a:t>
              </a:r>
            </a:p>
          </p:txBody>
        </p:sp>
        <p:grpSp>
          <p:nvGrpSpPr>
            <p:cNvPr id="245" name="Group 1312"/>
            <p:cNvGrpSpPr>
              <a:grpSpLocks/>
            </p:cNvGrpSpPr>
            <p:nvPr/>
          </p:nvGrpSpPr>
          <p:grpSpPr bwMode="auto">
            <a:xfrm>
              <a:off x="384" y="3159"/>
              <a:ext cx="672" cy="720"/>
              <a:chOff x="384" y="3173"/>
              <a:chExt cx="672" cy="720"/>
            </a:xfrm>
          </p:grpSpPr>
          <p:sp>
            <p:nvSpPr>
              <p:cNvPr id="327" name="Rectangle 1313"/>
              <p:cNvSpPr>
                <a:spLocks noChangeArrowheads="1"/>
              </p:cNvSpPr>
              <p:nvPr/>
            </p:nvSpPr>
            <p:spPr bwMode="auto">
              <a:xfrm>
                <a:off x="38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dirty="0">
                    <a:latin typeface="Arial Narrow" pitchFamily="34" charset="0"/>
                    <a:ea typeface="新細明體" pitchFamily="18" charset="-120"/>
                  </a:rPr>
                  <a:t>01</a:t>
                </a:r>
              </a:p>
            </p:txBody>
          </p:sp>
          <p:sp>
            <p:nvSpPr>
              <p:cNvPr id="328" name="Rectangle 1314"/>
              <p:cNvSpPr>
                <a:spLocks noChangeArrowheads="1"/>
              </p:cNvSpPr>
              <p:nvPr/>
            </p:nvSpPr>
            <p:spPr bwMode="auto">
              <a:xfrm>
                <a:off x="38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329" name="Rectangle 1315"/>
              <p:cNvSpPr>
                <a:spLocks noChangeArrowheads="1"/>
              </p:cNvSpPr>
              <p:nvPr/>
            </p:nvSpPr>
            <p:spPr bwMode="auto">
              <a:xfrm>
                <a:off x="38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330" name="Rectangle 1316"/>
              <p:cNvSpPr>
                <a:spLocks noChangeArrowheads="1"/>
              </p:cNvSpPr>
              <p:nvPr/>
            </p:nvSpPr>
            <p:spPr bwMode="auto">
              <a:xfrm>
                <a:off x="38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331" name="Rectangle 1317"/>
              <p:cNvSpPr>
                <a:spLocks noChangeArrowheads="1"/>
              </p:cNvSpPr>
              <p:nvPr/>
            </p:nvSpPr>
            <p:spPr bwMode="auto">
              <a:xfrm>
                <a:off x="38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332" name="Rectangle 1318"/>
              <p:cNvSpPr>
                <a:spLocks noChangeArrowheads="1"/>
              </p:cNvSpPr>
              <p:nvPr/>
            </p:nvSpPr>
            <p:spPr bwMode="auto">
              <a:xfrm>
                <a:off x="57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33" name="Rectangle 1319"/>
              <p:cNvSpPr>
                <a:spLocks noChangeArrowheads="1"/>
              </p:cNvSpPr>
              <p:nvPr/>
            </p:nvSpPr>
            <p:spPr bwMode="auto">
              <a:xfrm>
                <a:off x="57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34" name="Rectangle 1320"/>
              <p:cNvSpPr>
                <a:spLocks noChangeArrowheads="1"/>
              </p:cNvSpPr>
              <p:nvPr/>
            </p:nvSpPr>
            <p:spPr bwMode="auto">
              <a:xfrm>
                <a:off x="57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35" name="Rectangle 1321"/>
              <p:cNvSpPr>
                <a:spLocks noChangeArrowheads="1"/>
              </p:cNvSpPr>
              <p:nvPr/>
            </p:nvSpPr>
            <p:spPr bwMode="auto">
              <a:xfrm>
                <a:off x="57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36" name="Rectangle 1322"/>
              <p:cNvSpPr>
                <a:spLocks noChangeArrowheads="1"/>
              </p:cNvSpPr>
              <p:nvPr/>
            </p:nvSpPr>
            <p:spPr bwMode="auto">
              <a:xfrm>
                <a:off x="57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37" name="Rectangle 1323"/>
              <p:cNvSpPr>
                <a:spLocks noChangeArrowheads="1"/>
              </p:cNvSpPr>
              <p:nvPr/>
            </p:nvSpPr>
            <p:spPr bwMode="auto">
              <a:xfrm>
                <a:off x="67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dirty="0">
                    <a:latin typeface="Arial Narrow" pitchFamily="34" charset="0"/>
                    <a:ea typeface="新細明體" pitchFamily="18" charset="-120"/>
                  </a:rPr>
                  <a:t>Conn</a:t>
                </a:r>
              </a:p>
            </p:txBody>
          </p:sp>
          <p:sp>
            <p:nvSpPr>
              <p:cNvPr id="338" name="Rectangle 1324"/>
              <p:cNvSpPr>
                <a:spLocks noChangeArrowheads="1"/>
              </p:cNvSpPr>
              <p:nvPr/>
            </p:nvSpPr>
            <p:spPr bwMode="auto">
              <a:xfrm>
                <a:off x="67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dirty="0">
                    <a:latin typeface="Arial Narrow" pitchFamily="34" charset="0"/>
                    <a:ea typeface="新細明體" pitchFamily="18" charset="-120"/>
                  </a:rPr>
                  <a:t>Funk</a:t>
                </a:r>
              </a:p>
            </p:txBody>
          </p:sp>
          <p:sp>
            <p:nvSpPr>
              <p:cNvPr id="339" name="Rectangle 1325"/>
              <p:cNvSpPr>
                <a:spLocks noChangeArrowheads="1"/>
              </p:cNvSpPr>
              <p:nvPr/>
            </p:nvSpPr>
            <p:spPr bwMode="auto">
              <a:xfrm>
                <a:off x="67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dirty="0">
                    <a:latin typeface="Arial Narrow" pitchFamily="34" charset="0"/>
                    <a:ea typeface="新細明體" pitchFamily="18" charset="-120"/>
                  </a:rPr>
                  <a:t>White</a:t>
                </a:r>
              </a:p>
            </p:txBody>
          </p:sp>
          <p:sp>
            <p:nvSpPr>
              <p:cNvPr id="340" name="Rectangle 1326"/>
              <p:cNvSpPr>
                <a:spLocks noChangeArrowheads="1"/>
              </p:cNvSpPr>
              <p:nvPr/>
            </p:nvSpPr>
            <p:spPr bwMode="auto">
              <a:xfrm>
                <a:off x="67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41" name="Rectangle 1327"/>
              <p:cNvSpPr>
                <a:spLocks noChangeArrowheads="1"/>
              </p:cNvSpPr>
              <p:nvPr/>
            </p:nvSpPr>
            <p:spPr bwMode="auto">
              <a:xfrm>
                <a:off x="67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42" name="Rectangle 1328"/>
              <p:cNvSpPr>
                <a:spLocks noChangeArrowheads="1"/>
              </p:cNvSpPr>
              <p:nvPr/>
            </p:nvSpPr>
            <p:spPr bwMode="auto">
              <a:xfrm>
                <a:off x="384"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46" name="Group 1329"/>
            <p:cNvGrpSpPr>
              <a:grpSpLocks/>
            </p:cNvGrpSpPr>
            <p:nvPr/>
          </p:nvGrpSpPr>
          <p:grpSpPr bwMode="auto">
            <a:xfrm>
              <a:off x="1200" y="3159"/>
              <a:ext cx="672" cy="720"/>
              <a:chOff x="1200" y="3173"/>
              <a:chExt cx="672" cy="720"/>
            </a:xfrm>
          </p:grpSpPr>
          <p:sp>
            <p:nvSpPr>
              <p:cNvPr id="311" name="Rectangle 1330"/>
              <p:cNvSpPr>
                <a:spLocks noChangeArrowheads="1"/>
              </p:cNvSpPr>
              <p:nvPr/>
            </p:nvSpPr>
            <p:spPr bwMode="auto">
              <a:xfrm>
                <a:off x="1203"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312" name="Rectangle 1331"/>
              <p:cNvSpPr>
                <a:spLocks noChangeArrowheads="1"/>
              </p:cNvSpPr>
              <p:nvPr/>
            </p:nvSpPr>
            <p:spPr bwMode="auto">
              <a:xfrm>
                <a:off x="1203"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313" name="Rectangle 1332"/>
              <p:cNvSpPr>
                <a:spLocks noChangeArrowheads="1"/>
              </p:cNvSpPr>
              <p:nvPr/>
            </p:nvSpPr>
            <p:spPr bwMode="auto">
              <a:xfrm>
                <a:off x="1203"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314" name="Rectangle 1333"/>
              <p:cNvSpPr>
                <a:spLocks noChangeArrowheads="1"/>
              </p:cNvSpPr>
              <p:nvPr/>
            </p:nvSpPr>
            <p:spPr bwMode="auto">
              <a:xfrm>
                <a:off x="1203"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315" name="Rectangle 1334"/>
              <p:cNvSpPr>
                <a:spLocks noChangeArrowheads="1"/>
              </p:cNvSpPr>
              <p:nvPr/>
            </p:nvSpPr>
            <p:spPr bwMode="auto">
              <a:xfrm>
                <a:off x="1203"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316" name="Rectangle 1335"/>
              <p:cNvSpPr>
                <a:spLocks noChangeArrowheads="1"/>
              </p:cNvSpPr>
              <p:nvPr/>
            </p:nvSpPr>
            <p:spPr bwMode="auto">
              <a:xfrm>
                <a:off x="1392"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17" name="Rectangle 1336"/>
              <p:cNvSpPr>
                <a:spLocks noChangeArrowheads="1"/>
              </p:cNvSpPr>
              <p:nvPr/>
            </p:nvSpPr>
            <p:spPr bwMode="auto">
              <a:xfrm>
                <a:off x="1392"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18" name="Rectangle 1337"/>
              <p:cNvSpPr>
                <a:spLocks noChangeArrowheads="1"/>
              </p:cNvSpPr>
              <p:nvPr/>
            </p:nvSpPr>
            <p:spPr bwMode="auto">
              <a:xfrm>
                <a:off x="1392"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19" name="Rectangle 1338"/>
              <p:cNvSpPr>
                <a:spLocks noChangeArrowheads="1"/>
              </p:cNvSpPr>
              <p:nvPr/>
            </p:nvSpPr>
            <p:spPr bwMode="auto">
              <a:xfrm>
                <a:off x="1392"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20" name="Rectangle 1339"/>
              <p:cNvSpPr>
                <a:spLocks noChangeArrowheads="1"/>
              </p:cNvSpPr>
              <p:nvPr/>
            </p:nvSpPr>
            <p:spPr bwMode="auto">
              <a:xfrm>
                <a:off x="1392"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21" name="Rectangle 1340"/>
              <p:cNvSpPr>
                <a:spLocks noChangeArrowheads="1"/>
              </p:cNvSpPr>
              <p:nvPr/>
            </p:nvSpPr>
            <p:spPr bwMode="auto">
              <a:xfrm>
                <a:off x="1488"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Rudd</a:t>
                </a:r>
              </a:p>
            </p:txBody>
          </p:sp>
          <p:sp>
            <p:nvSpPr>
              <p:cNvPr id="322" name="Rectangle 1341"/>
              <p:cNvSpPr>
                <a:spLocks noChangeArrowheads="1"/>
              </p:cNvSpPr>
              <p:nvPr/>
            </p:nvSpPr>
            <p:spPr bwMode="auto">
              <a:xfrm>
                <a:off x="1488"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White</a:t>
                </a:r>
              </a:p>
            </p:txBody>
          </p:sp>
          <p:sp>
            <p:nvSpPr>
              <p:cNvPr id="323" name="Rectangle 1342"/>
              <p:cNvSpPr>
                <a:spLocks noChangeArrowheads="1"/>
              </p:cNvSpPr>
              <p:nvPr/>
            </p:nvSpPr>
            <p:spPr bwMode="auto">
              <a:xfrm>
                <a:off x="1488"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Barr</a:t>
                </a:r>
              </a:p>
            </p:txBody>
          </p:sp>
          <p:sp>
            <p:nvSpPr>
              <p:cNvPr id="324" name="Rectangle 1343"/>
              <p:cNvSpPr>
                <a:spLocks noChangeArrowheads="1"/>
              </p:cNvSpPr>
              <p:nvPr/>
            </p:nvSpPr>
            <p:spPr bwMode="auto">
              <a:xfrm>
                <a:off x="1488"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25" name="Rectangle 1344"/>
              <p:cNvSpPr>
                <a:spLocks noChangeArrowheads="1"/>
              </p:cNvSpPr>
              <p:nvPr/>
            </p:nvSpPr>
            <p:spPr bwMode="auto">
              <a:xfrm>
                <a:off x="1488"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26" name="Rectangle 1345"/>
              <p:cNvSpPr>
                <a:spLocks noChangeArrowheads="1"/>
              </p:cNvSpPr>
              <p:nvPr/>
            </p:nvSpPr>
            <p:spPr bwMode="auto">
              <a:xfrm>
                <a:off x="1200"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47" name="Group 1346"/>
            <p:cNvGrpSpPr>
              <a:grpSpLocks/>
            </p:cNvGrpSpPr>
            <p:nvPr/>
          </p:nvGrpSpPr>
          <p:grpSpPr bwMode="auto">
            <a:xfrm>
              <a:off x="2832" y="3159"/>
              <a:ext cx="672" cy="720"/>
              <a:chOff x="2832" y="3173"/>
              <a:chExt cx="672" cy="720"/>
            </a:xfrm>
          </p:grpSpPr>
          <p:sp>
            <p:nvSpPr>
              <p:cNvPr id="295" name="Rectangle 1347"/>
              <p:cNvSpPr>
                <a:spLocks noChangeArrowheads="1"/>
              </p:cNvSpPr>
              <p:nvPr/>
            </p:nvSpPr>
            <p:spPr bwMode="auto">
              <a:xfrm>
                <a:off x="2835"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296" name="Rectangle 1348"/>
              <p:cNvSpPr>
                <a:spLocks noChangeArrowheads="1"/>
              </p:cNvSpPr>
              <p:nvPr/>
            </p:nvSpPr>
            <p:spPr bwMode="auto">
              <a:xfrm>
                <a:off x="2835"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297" name="Rectangle 1349"/>
              <p:cNvSpPr>
                <a:spLocks noChangeArrowheads="1"/>
              </p:cNvSpPr>
              <p:nvPr/>
            </p:nvSpPr>
            <p:spPr bwMode="auto">
              <a:xfrm>
                <a:off x="2835"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298" name="Rectangle 1350"/>
              <p:cNvSpPr>
                <a:spLocks noChangeArrowheads="1"/>
              </p:cNvSpPr>
              <p:nvPr/>
            </p:nvSpPr>
            <p:spPr bwMode="auto">
              <a:xfrm>
                <a:off x="2835"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299" name="Rectangle 1351"/>
              <p:cNvSpPr>
                <a:spLocks noChangeArrowheads="1"/>
              </p:cNvSpPr>
              <p:nvPr/>
            </p:nvSpPr>
            <p:spPr bwMode="auto">
              <a:xfrm>
                <a:off x="2835"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300" name="Rectangle 1352"/>
              <p:cNvSpPr>
                <a:spLocks noChangeArrowheads="1"/>
              </p:cNvSpPr>
              <p:nvPr/>
            </p:nvSpPr>
            <p:spPr bwMode="auto">
              <a:xfrm>
                <a:off x="3024"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01" name="Rectangle 1353"/>
              <p:cNvSpPr>
                <a:spLocks noChangeArrowheads="1"/>
              </p:cNvSpPr>
              <p:nvPr/>
            </p:nvSpPr>
            <p:spPr bwMode="auto">
              <a:xfrm>
                <a:off x="3024"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02" name="Rectangle 1354"/>
              <p:cNvSpPr>
                <a:spLocks noChangeArrowheads="1"/>
              </p:cNvSpPr>
              <p:nvPr/>
            </p:nvSpPr>
            <p:spPr bwMode="auto">
              <a:xfrm>
                <a:off x="3024"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03" name="Rectangle 1355"/>
              <p:cNvSpPr>
                <a:spLocks noChangeArrowheads="1"/>
              </p:cNvSpPr>
              <p:nvPr/>
            </p:nvSpPr>
            <p:spPr bwMode="auto">
              <a:xfrm>
                <a:off x="3024"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04" name="Rectangle 1356"/>
              <p:cNvSpPr>
                <a:spLocks noChangeArrowheads="1"/>
              </p:cNvSpPr>
              <p:nvPr/>
            </p:nvSpPr>
            <p:spPr bwMode="auto">
              <a:xfrm>
                <a:off x="3024"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305" name="Rectangle 1357"/>
              <p:cNvSpPr>
                <a:spLocks noChangeArrowheads="1"/>
              </p:cNvSpPr>
              <p:nvPr/>
            </p:nvSpPr>
            <p:spPr bwMode="auto">
              <a:xfrm>
                <a:off x="3120"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306" name="Rectangle 1358"/>
              <p:cNvSpPr>
                <a:spLocks noChangeArrowheads="1"/>
              </p:cNvSpPr>
              <p:nvPr/>
            </p:nvSpPr>
            <p:spPr bwMode="auto">
              <a:xfrm>
                <a:off x="3120"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Ota</a:t>
                </a:r>
              </a:p>
            </p:txBody>
          </p:sp>
          <p:sp>
            <p:nvSpPr>
              <p:cNvPr id="307" name="Rectangle 1359"/>
              <p:cNvSpPr>
                <a:spLocks noChangeArrowheads="1"/>
              </p:cNvSpPr>
              <p:nvPr/>
            </p:nvSpPr>
            <p:spPr bwMode="auto">
              <a:xfrm>
                <a:off x="3120"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308" name="Rectangle 1360"/>
              <p:cNvSpPr>
                <a:spLocks noChangeArrowheads="1"/>
              </p:cNvSpPr>
              <p:nvPr/>
            </p:nvSpPr>
            <p:spPr bwMode="auto">
              <a:xfrm>
                <a:off x="3120"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09" name="Rectangle 1361"/>
              <p:cNvSpPr>
                <a:spLocks noChangeArrowheads="1"/>
              </p:cNvSpPr>
              <p:nvPr/>
            </p:nvSpPr>
            <p:spPr bwMode="auto">
              <a:xfrm>
                <a:off x="3120"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310" name="Rectangle 1362"/>
              <p:cNvSpPr>
                <a:spLocks noChangeArrowheads="1"/>
              </p:cNvSpPr>
              <p:nvPr/>
            </p:nvSpPr>
            <p:spPr bwMode="auto">
              <a:xfrm>
                <a:off x="2832"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48" name="Group 1363"/>
            <p:cNvGrpSpPr>
              <a:grpSpLocks/>
            </p:cNvGrpSpPr>
            <p:nvPr/>
          </p:nvGrpSpPr>
          <p:grpSpPr bwMode="auto">
            <a:xfrm>
              <a:off x="3648" y="3159"/>
              <a:ext cx="672" cy="720"/>
              <a:chOff x="3648" y="3173"/>
              <a:chExt cx="672" cy="720"/>
            </a:xfrm>
          </p:grpSpPr>
          <p:sp>
            <p:nvSpPr>
              <p:cNvPr id="279" name="Rectangle 1364"/>
              <p:cNvSpPr>
                <a:spLocks noChangeArrowheads="1"/>
              </p:cNvSpPr>
              <p:nvPr/>
            </p:nvSpPr>
            <p:spPr bwMode="auto">
              <a:xfrm>
                <a:off x="3651"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280" name="Rectangle 1365"/>
              <p:cNvSpPr>
                <a:spLocks noChangeArrowheads="1"/>
              </p:cNvSpPr>
              <p:nvPr/>
            </p:nvSpPr>
            <p:spPr bwMode="auto">
              <a:xfrm>
                <a:off x="3651"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281" name="Rectangle 1366"/>
              <p:cNvSpPr>
                <a:spLocks noChangeArrowheads="1"/>
              </p:cNvSpPr>
              <p:nvPr/>
            </p:nvSpPr>
            <p:spPr bwMode="auto">
              <a:xfrm>
                <a:off x="3651"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282" name="Rectangle 1367"/>
              <p:cNvSpPr>
                <a:spLocks noChangeArrowheads="1"/>
              </p:cNvSpPr>
              <p:nvPr/>
            </p:nvSpPr>
            <p:spPr bwMode="auto">
              <a:xfrm>
                <a:off x="3651"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04</a:t>
                </a:r>
              </a:p>
            </p:txBody>
          </p:sp>
          <p:sp>
            <p:nvSpPr>
              <p:cNvPr id="283" name="Rectangle 1368"/>
              <p:cNvSpPr>
                <a:spLocks noChangeArrowheads="1"/>
              </p:cNvSpPr>
              <p:nvPr/>
            </p:nvSpPr>
            <p:spPr bwMode="auto">
              <a:xfrm>
                <a:off x="3651"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284" name="Rectangle 1369"/>
              <p:cNvSpPr>
                <a:spLocks noChangeArrowheads="1"/>
              </p:cNvSpPr>
              <p:nvPr/>
            </p:nvSpPr>
            <p:spPr bwMode="auto">
              <a:xfrm>
                <a:off x="3840"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85" name="Rectangle 1370"/>
              <p:cNvSpPr>
                <a:spLocks noChangeArrowheads="1"/>
              </p:cNvSpPr>
              <p:nvPr/>
            </p:nvSpPr>
            <p:spPr bwMode="auto">
              <a:xfrm>
                <a:off x="3840"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86" name="Rectangle 1371"/>
              <p:cNvSpPr>
                <a:spLocks noChangeArrowheads="1"/>
              </p:cNvSpPr>
              <p:nvPr/>
            </p:nvSpPr>
            <p:spPr bwMode="auto">
              <a:xfrm>
                <a:off x="3840"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87" name="Rectangle 1372"/>
              <p:cNvSpPr>
                <a:spLocks noChangeArrowheads="1"/>
              </p:cNvSpPr>
              <p:nvPr/>
            </p:nvSpPr>
            <p:spPr bwMode="auto">
              <a:xfrm>
                <a:off x="3840"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88" name="Rectangle 1373"/>
              <p:cNvSpPr>
                <a:spLocks noChangeArrowheads="1"/>
              </p:cNvSpPr>
              <p:nvPr/>
            </p:nvSpPr>
            <p:spPr bwMode="auto">
              <a:xfrm>
                <a:off x="3840"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89" name="Rectangle 1374"/>
              <p:cNvSpPr>
                <a:spLocks noChangeArrowheads="1"/>
              </p:cNvSpPr>
              <p:nvPr/>
            </p:nvSpPr>
            <p:spPr bwMode="auto">
              <a:xfrm>
                <a:off x="3936"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Martin</a:t>
                </a:r>
              </a:p>
            </p:txBody>
          </p:sp>
          <p:sp>
            <p:nvSpPr>
              <p:cNvPr id="290" name="Rectangle 1375"/>
              <p:cNvSpPr>
                <a:spLocks noChangeArrowheads="1"/>
              </p:cNvSpPr>
              <p:nvPr/>
            </p:nvSpPr>
            <p:spPr bwMode="auto">
              <a:xfrm>
                <a:off x="3936"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Phua</a:t>
                </a:r>
              </a:p>
            </p:txBody>
          </p:sp>
          <p:sp>
            <p:nvSpPr>
              <p:cNvPr id="291" name="Rectangle 1376"/>
              <p:cNvSpPr>
                <a:spLocks noChangeArrowheads="1"/>
              </p:cNvSpPr>
              <p:nvPr/>
            </p:nvSpPr>
            <p:spPr bwMode="auto">
              <a:xfrm>
                <a:off x="3936"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292" name="Rectangle 1377"/>
              <p:cNvSpPr>
                <a:spLocks noChangeArrowheads="1"/>
              </p:cNvSpPr>
              <p:nvPr/>
            </p:nvSpPr>
            <p:spPr bwMode="auto">
              <a:xfrm>
                <a:off x="3936"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Smith</a:t>
                </a:r>
              </a:p>
            </p:txBody>
          </p:sp>
          <p:sp>
            <p:nvSpPr>
              <p:cNvPr id="293" name="Rectangle 1378"/>
              <p:cNvSpPr>
                <a:spLocks noChangeArrowheads="1"/>
              </p:cNvSpPr>
              <p:nvPr/>
            </p:nvSpPr>
            <p:spPr bwMode="auto">
              <a:xfrm>
                <a:off x="3936"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94" name="Rectangle 1379"/>
              <p:cNvSpPr>
                <a:spLocks noChangeArrowheads="1"/>
              </p:cNvSpPr>
              <p:nvPr/>
            </p:nvSpPr>
            <p:spPr bwMode="auto">
              <a:xfrm>
                <a:off x="3648"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49" name="Group 1380"/>
            <p:cNvGrpSpPr>
              <a:grpSpLocks/>
            </p:cNvGrpSpPr>
            <p:nvPr/>
          </p:nvGrpSpPr>
          <p:grpSpPr bwMode="auto">
            <a:xfrm>
              <a:off x="4464" y="3159"/>
              <a:ext cx="672" cy="720"/>
              <a:chOff x="4464" y="3173"/>
              <a:chExt cx="672" cy="720"/>
            </a:xfrm>
          </p:grpSpPr>
          <p:sp>
            <p:nvSpPr>
              <p:cNvPr id="263" name="Rectangle 1381"/>
              <p:cNvSpPr>
                <a:spLocks noChangeArrowheads="1"/>
              </p:cNvSpPr>
              <p:nvPr/>
            </p:nvSpPr>
            <p:spPr bwMode="auto">
              <a:xfrm>
                <a:off x="4467" y="3173"/>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01</a:t>
                </a:r>
              </a:p>
            </p:txBody>
          </p:sp>
          <p:sp>
            <p:nvSpPr>
              <p:cNvPr id="264" name="Rectangle 1382"/>
              <p:cNvSpPr>
                <a:spLocks noChangeArrowheads="1"/>
              </p:cNvSpPr>
              <p:nvPr/>
            </p:nvSpPr>
            <p:spPr bwMode="auto">
              <a:xfrm>
                <a:off x="4467" y="3317"/>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02</a:t>
                </a:r>
              </a:p>
            </p:txBody>
          </p:sp>
          <p:sp>
            <p:nvSpPr>
              <p:cNvPr id="265" name="Rectangle 1383"/>
              <p:cNvSpPr>
                <a:spLocks noChangeArrowheads="1"/>
              </p:cNvSpPr>
              <p:nvPr/>
            </p:nvSpPr>
            <p:spPr bwMode="auto">
              <a:xfrm>
                <a:off x="4467" y="3461"/>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03</a:t>
                </a:r>
              </a:p>
            </p:txBody>
          </p:sp>
          <p:sp>
            <p:nvSpPr>
              <p:cNvPr id="266" name="Rectangle 1384"/>
              <p:cNvSpPr>
                <a:spLocks noChangeArrowheads="1"/>
              </p:cNvSpPr>
              <p:nvPr/>
            </p:nvSpPr>
            <p:spPr bwMode="auto">
              <a:xfrm>
                <a:off x="4467" y="3605"/>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267" name="Rectangle 1385"/>
              <p:cNvSpPr>
                <a:spLocks noChangeArrowheads="1"/>
              </p:cNvSpPr>
              <p:nvPr/>
            </p:nvSpPr>
            <p:spPr bwMode="auto">
              <a:xfrm>
                <a:off x="4467" y="3749"/>
                <a:ext cx="189"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lIns="45720" rIns="45720" anchor="ctr"/>
              <a:lstStyle/>
              <a:p>
                <a:pPr>
                  <a:lnSpc>
                    <a:spcPct val="100000"/>
                  </a:lnSpc>
                  <a:defRPr/>
                </a:pPr>
                <a:r>
                  <a:rPr lang="zh-TW" altLang="en-US" sz="1400" b="0">
                    <a:latin typeface="Arial Narrow" pitchFamily="34" charset="0"/>
                    <a:ea typeface="新細明體" pitchFamily="18" charset="-120"/>
                  </a:rPr>
                  <a:t>...</a:t>
                </a:r>
              </a:p>
            </p:txBody>
          </p:sp>
          <p:sp>
            <p:nvSpPr>
              <p:cNvPr id="268" name="Rectangle 1386"/>
              <p:cNvSpPr>
                <a:spLocks noChangeArrowheads="1"/>
              </p:cNvSpPr>
              <p:nvPr/>
            </p:nvSpPr>
            <p:spPr bwMode="auto">
              <a:xfrm>
                <a:off x="4656" y="3173"/>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69" name="Rectangle 1387"/>
              <p:cNvSpPr>
                <a:spLocks noChangeArrowheads="1"/>
              </p:cNvSpPr>
              <p:nvPr/>
            </p:nvSpPr>
            <p:spPr bwMode="auto">
              <a:xfrm>
                <a:off x="4656" y="3317"/>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70" name="Rectangle 1388"/>
              <p:cNvSpPr>
                <a:spLocks noChangeArrowheads="1"/>
              </p:cNvSpPr>
              <p:nvPr/>
            </p:nvSpPr>
            <p:spPr bwMode="auto">
              <a:xfrm>
                <a:off x="4656" y="3461"/>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71" name="Rectangle 1389"/>
              <p:cNvSpPr>
                <a:spLocks noChangeArrowheads="1"/>
              </p:cNvSpPr>
              <p:nvPr/>
            </p:nvSpPr>
            <p:spPr bwMode="auto">
              <a:xfrm>
                <a:off x="4656" y="3605"/>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72" name="Rectangle 1390"/>
              <p:cNvSpPr>
                <a:spLocks noChangeArrowheads="1"/>
              </p:cNvSpPr>
              <p:nvPr/>
            </p:nvSpPr>
            <p:spPr bwMode="auto">
              <a:xfrm>
                <a:off x="4656" y="3749"/>
                <a:ext cx="96"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a:t>
                </a:r>
              </a:p>
            </p:txBody>
          </p:sp>
          <p:sp>
            <p:nvSpPr>
              <p:cNvPr id="273" name="Rectangle 1391"/>
              <p:cNvSpPr>
                <a:spLocks noChangeArrowheads="1"/>
              </p:cNvSpPr>
              <p:nvPr/>
            </p:nvSpPr>
            <p:spPr bwMode="auto">
              <a:xfrm>
                <a:off x="4752" y="3173"/>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Ganio</a:t>
                </a:r>
              </a:p>
            </p:txBody>
          </p:sp>
          <p:sp>
            <p:nvSpPr>
              <p:cNvPr id="274" name="Rectangle 1392"/>
              <p:cNvSpPr>
                <a:spLocks noChangeArrowheads="1"/>
              </p:cNvSpPr>
              <p:nvPr/>
            </p:nvSpPr>
            <p:spPr bwMode="auto">
              <a:xfrm>
                <a:off x="4752" y="3317"/>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Jones</a:t>
                </a:r>
              </a:p>
            </p:txBody>
          </p:sp>
          <p:sp>
            <p:nvSpPr>
              <p:cNvPr id="275" name="Rectangle 1393"/>
              <p:cNvSpPr>
                <a:spLocks noChangeArrowheads="1"/>
              </p:cNvSpPr>
              <p:nvPr/>
            </p:nvSpPr>
            <p:spPr bwMode="auto">
              <a:xfrm>
                <a:off x="4752" y="3461"/>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Hall</a:t>
                </a:r>
              </a:p>
            </p:txBody>
          </p:sp>
          <p:sp>
            <p:nvSpPr>
              <p:cNvPr id="276" name="Rectangle 1394"/>
              <p:cNvSpPr>
                <a:spLocks noChangeArrowheads="1"/>
              </p:cNvSpPr>
              <p:nvPr/>
            </p:nvSpPr>
            <p:spPr bwMode="auto">
              <a:xfrm>
                <a:off x="4752" y="3605"/>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77" name="Rectangle 1395"/>
              <p:cNvSpPr>
                <a:spLocks noChangeArrowheads="1"/>
              </p:cNvSpPr>
              <p:nvPr/>
            </p:nvSpPr>
            <p:spPr bwMode="auto">
              <a:xfrm>
                <a:off x="4752" y="3749"/>
                <a:ext cx="384" cy="144"/>
              </a:xfrm>
              <a:prstGeom prst="rect">
                <a:avLst/>
              </a:prstGeom>
              <a:solidFill>
                <a:schemeClr val="bg1"/>
              </a:solidFill>
              <a:ln w="9525">
                <a:solidFill>
                  <a:schemeClr val="folHlink"/>
                </a:solidFill>
                <a:miter lim="800000"/>
                <a:headEnd/>
                <a:tailEnd/>
              </a:ln>
              <a:effectLst>
                <a:outerShdw dist="17961" dir="2700000" algn="ctr" rotWithShape="0">
                  <a:srgbClr val="808080"/>
                </a:outerShdw>
              </a:effectLst>
            </p:spPr>
            <p:txBody>
              <a:bodyPr wrap="none" anchor="ctr"/>
              <a:lstStyle/>
              <a:p>
                <a:pPr>
                  <a:lnSpc>
                    <a:spcPct val="100000"/>
                  </a:lnSpc>
                  <a:defRPr/>
                </a:pPr>
                <a:r>
                  <a:rPr lang="zh-TW" altLang="en-US" sz="1400" b="0">
                    <a:latin typeface="Arial Narrow" pitchFamily="34" charset="0"/>
                    <a:ea typeface="新細明體" pitchFamily="18" charset="-120"/>
                  </a:rPr>
                  <a:t>...</a:t>
                </a:r>
              </a:p>
            </p:txBody>
          </p:sp>
          <p:sp>
            <p:nvSpPr>
              <p:cNvPr id="278" name="Rectangle 1396"/>
              <p:cNvSpPr>
                <a:spLocks noChangeArrowheads="1"/>
              </p:cNvSpPr>
              <p:nvPr/>
            </p:nvSpPr>
            <p:spPr bwMode="auto">
              <a:xfrm>
                <a:off x="4464" y="3173"/>
                <a:ext cx="672" cy="720"/>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50" name="Rectangle 1397"/>
            <p:cNvSpPr>
              <a:spLocks noChangeArrowheads="1"/>
            </p:cNvSpPr>
            <p:nvPr/>
          </p:nvSpPr>
          <p:spPr bwMode="auto">
            <a:xfrm>
              <a:off x="2448" y="2069"/>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Martin</a:t>
              </a:r>
            </a:p>
          </p:txBody>
        </p:sp>
        <p:sp>
          <p:nvSpPr>
            <p:cNvPr id="251" name="Rectangle 1398"/>
            <p:cNvSpPr>
              <a:spLocks noChangeArrowheads="1"/>
            </p:cNvSpPr>
            <p:nvPr/>
          </p:nvSpPr>
          <p:spPr bwMode="auto">
            <a:xfrm>
              <a:off x="2448" y="2184"/>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Matey</a:t>
              </a:r>
            </a:p>
          </p:txBody>
        </p:sp>
        <p:sp>
          <p:nvSpPr>
            <p:cNvPr id="252" name="Rectangle 1399"/>
            <p:cNvSpPr>
              <a:spLocks noChangeArrowheads="1"/>
            </p:cNvSpPr>
            <p:nvPr/>
          </p:nvSpPr>
          <p:spPr bwMode="auto">
            <a:xfrm>
              <a:off x="2448" y="2299"/>
              <a:ext cx="336"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Ota</a:t>
              </a:r>
            </a:p>
          </p:txBody>
        </p:sp>
        <p:sp>
          <p:nvSpPr>
            <p:cNvPr id="253" name="Rectangle 1400"/>
            <p:cNvSpPr>
              <a:spLocks noChangeArrowheads="1"/>
            </p:cNvSpPr>
            <p:nvPr/>
          </p:nvSpPr>
          <p:spPr bwMode="auto">
            <a:xfrm>
              <a:off x="2448" y="2415"/>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Phua</a:t>
              </a:r>
            </a:p>
          </p:txBody>
        </p:sp>
        <p:sp>
          <p:nvSpPr>
            <p:cNvPr id="254" name="Rectangle 1401"/>
            <p:cNvSpPr>
              <a:spLocks noChangeArrowheads="1"/>
            </p:cNvSpPr>
            <p:nvPr/>
          </p:nvSpPr>
          <p:spPr bwMode="auto">
            <a:xfrm>
              <a:off x="2448" y="2530"/>
              <a:ext cx="336"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en-US" altLang="zh-TW" sz="1400" b="0">
                  <a:latin typeface="Arial Narrow" pitchFamily="34" charset="0"/>
                  <a:ea typeface="新細明體" pitchFamily="18" charset="-120"/>
                </a:rPr>
                <a:t>Rudd</a:t>
              </a:r>
            </a:p>
          </p:txBody>
        </p:sp>
        <p:sp>
          <p:nvSpPr>
            <p:cNvPr id="255" name="Rectangle 1402"/>
            <p:cNvSpPr>
              <a:spLocks noChangeArrowheads="1"/>
            </p:cNvSpPr>
            <p:nvPr/>
          </p:nvSpPr>
          <p:spPr bwMode="auto">
            <a:xfrm>
              <a:off x="2784" y="2069"/>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4:708:01</a:t>
              </a:r>
            </a:p>
          </p:txBody>
        </p:sp>
        <p:sp>
          <p:nvSpPr>
            <p:cNvPr id="256" name="Rectangle 1403"/>
            <p:cNvSpPr>
              <a:spLocks noChangeArrowheads="1"/>
            </p:cNvSpPr>
            <p:nvPr/>
          </p:nvSpPr>
          <p:spPr bwMode="auto">
            <a:xfrm>
              <a:off x="2784" y="2184"/>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4:706:04</a:t>
              </a:r>
            </a:p>
          </p:txBody>
        </p:sp>
        <p:sp>
          <p:nvSpPr>
            <p:cNvPr id="257" name="Rectangle 1404"/>
            <p:cNvSpPr>
              <a:spLocks noChangeArrowheads="1"/>
            </p:cNvSpPr>
            <p:nvPr/>
          </p:nvSpPr>
          <p:spPr bwMode="auto">
            <a:xfrm>
              <a:off x="2784" y="2299"/>
              <a:ext cx="384" cy="116"/>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4:707:02</a:t>
              </a:r>
            </a:p>
          </p:txBody>
        </p:sp>
        <p:sp>
          <p:nvSpPr>
            <p:cNvPr id="258" name="Rectangle 1405"/>
            <p:cNvSpPr>
              <a:spLocks noChangeArrowheads="1"/>
            </p:cNvSpPr>
            <p:nvPr/>
          </p:nvSpPr>
          <p:spPr bwMode="auto">
            <a:xfrm>
              <a:off x="2784" y="2415"/>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4:708:02</a:t>
              </a:r>
            </a:p>
          </p:txBody>
        </p:sp>
        <p:sp>
          <p:nvSpPr>
            <p:cNvPr id="259" name="Rectangle 1406"/>
            <p:cNvSpPr>
              <a:spLocks noChangeArrowheads="1"/>
            </p:cNvSpPr>
            <p:nvPr/>
          </p:nvSpPr>
          <p:spPr bwMode="auto">
            <a:xfrm>
              <a:off x="2784" y="2530"/>
              <a:ext cx="384" cy="115"/>
            </a:xfrm>
            <a:prstGeom prst="rect">
              <a:avLst/>
            </a:prstGeom>
            <a:solidFill>
              <a:srgbClr val="CCFFFF"/>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400" b="0">
                  <a:latin typeface="Arial Narrow" pitchFamily="34" charset="0"/>
                  <a:ea typeface="新細明體" pitchFamily="18" charset="-120"/>
                </a:rPr>
                <a:t>4:705:01</a:t>
              </a:r>
            </a:p>
          </p:txBody>
        </p:sp>
        <p:sp>
          <p:nvSpPr>
            <p:cNvPr id="260" name="Rectangle 1407"/>
            <p:cNvSpPr>
              <a:spLocks noChangeArrowheads="1"/>
            </p:cNvSpPr>
            <p:nvPr/>
          </p:nvSpPr>
          <p:spPr bwMode="auto">
            <a:xfrm>
              <a:off x="2448" y="2069"/>
              <a:ext cx="72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1" name="Text Box 1408"/>
            <p:cNvSpPr txBox="1">
              <a:spLocks noChangeArrowheads="1"/>
            </p:cNvSpPr>
            <p:nvPr/>
          </p:nvSpPr>
          <p:spPr bwMode="auto">
            <a:xfrm>
              <a:off x="4608" y="864"/>
              <a:ext cx="816" cy="366"/>
            </a:xfrm>
            <a:prstGeom prst="rect">
              <a:avLst/>
            </a:prstGeom>
            <a:noFill/>
            <a:ln w="9525">
              <a:noFill/>
              <a:miter lim="800000"/>
              <a:headEnd/>
              <a:tailEnd/>
            </a:ln>
          </p:spPr>
          <p:txBody>
            <a:bodyPr>
              <a:spAutoFit/>
            </a:bodyPr>
            <a:lstStyle/>
            <a:p>
              <a:pPr algn="r">
                <a:lnSpc>
                  <a:spcPct val="100000"/>
                </a:lnSpc>
              </a:pPr>
              <a:r>
                <a:rPr lang="zh-TW" altLang="en-US" sz="1600" dirty="0" smtClean="0">
                  <a:ea typeface="新細明體" pitchFamily="18" charset="-120"/>
                </a:rPr>
                <a:t>非</a:t>
              </a:r>
              <a:r>
                <a:rPr lang="zh-CN" altLang="en-US" sz="1600" dirty="0" smtClean="0">
                  <a:ea typeface="新細明體" pitchFamily="18" charset="-120"/>
                </a:rPr>
                <a:t>聚集</a:t>
              </a:r>
              <a:endParaRPr lang="zh-TW" altLang="en-US" sz="1600" dirty="0">
                <a:ea typeface="新細明體" pitchFamily="18" charset="-120"/>
              </a:endParaRPr>
            </a:p>
            <a:p>
              <a:pPr algn="r">
                <a:lnSpc>
                  <a:spcPct val="100000"/>
                </a:lnSpc>
              </a:pPr>
              <a:r>
                <a:rPr lang="zh-TW" altLang="en-US" sz="1600" dirty="0">
                  <a:ea typeface="新細明體" pitchFamily="18" charset="-120"/>
                </a:rPr>
                <a:t>索引</a:t>
              </a:r>
            </a:p>
          </p:txBody>
        </p:sp>
        <p:sp>
          <p:nvSpPr>
            <p:cNvPr id="262" name="Text Box 1409"/>
            <p:cNvSpPr txBox="1">
              <a:spLocks noChangeArrowheads="1"/>
            </p:cNvSpPr>
            <p:nvPr/>
          </p:nvSpPr>
          <p:spPr bwMode="auto">
            <a:xfrm>
              <a:off x="270" y="3870"/>
              <a:ext cx="521" cy="192"/>
            </a:xfrm>
            <a:prstGeom prst="rect">
              <a:avLst/>
            </a:prstGeom>
            <a:noFill/>
            <a:ln w="9525">
              <a:noFill/>
              <a:miter lim="800000"/>
              <a:headEnd/>
              <a:tailEnd/>
            </a:ln>
          </p:spPr>
          <p:txBody>
            <a:bodyPr wrap="none">
              <a:spAutoFit/>
            </a:bodyPr>
            <a:lstStyle/>
            <a:p>
              <a:pPr>
                <a:lnSpc>
                  <a:spcPct val="100000"/>
                </a:lnSpc>
              </a:pPr>
              <a:r>
                <a:rPr lang="en-US" altLang="zh-TW" sz="1400">
                  <a:latin typeface="Arial Narrow" pitchFamily="34" charset="0"/>
                  <a:ea typeface="新細明體" pitchFamily="18" charset="-120"/>
                </a:rPr>
                <a:t>File ID #4</a:t>
              </a:r>
            </a:p>
          </p:txBody>
        </p:sp>
      </p:grpSp>
      <p:sp>
        <p:nvSpPr>
          <p:cNvPr id="380" name="Rectangle 1221"/>
          <p:cNvSpPr>
            <a:spLocks noChangeArrowheads="1"/>
          </p:cNvSpPr>
          <p:nvPr/>
        </p:nvSpPr>
        <p:spPr bwMode="auto">
          <a:xfrm>
            <a:off x="2514600" y="1905000"/>
            <a:ext cx="4572000" cy="129540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p>
            <a:pPr>
              <a:lnSpc>
                <a:spcPct val="100000"/>
              </a:lnSpc>
              <a:defRPr/>
            </a:pPr>
            <a:r>
              <a:rPr lang="en-US" sz="1800" b="0" noProof="1">
                <a:solidFill>
                  <a:schemeClr val="tx1"/>
                </a:solidFill>
                <a:latin typeface="Lucida Sans Typewriter" pitchFamily="49" charset="0"/>
              </a:rPr>
              <a:t>SELECT lastname, first</a:t>
            </a:r>
            <a:r>
              <a:rPr lang="en-US" altLang="zh-TW" sz="1800" b="0">
                <a:solidFill>
                  <a:schemeClr val="tx1"/>
                </a:solidFill>
                <a:latin typeface="Lucida Sans Typewriter" pitchFamily="49" charset="0"/>
                <a:ea typeface="新細明體" pitchFamily="18" charset="-120"/>
              </a:rPr>
              <a:t>n</a:t>
            </a:r>
            <a:r>
              <a:rPr lang="en-US" sz="1800" b="0" noProof="1">
                <a:solidFill>
                  <a:schemeClr val="tx1"/>
                </a:solidFill>
                <a:latin typeface="Lucida Sans Typewriter" pitchFamily="49" charset="0"/>
              </a:rPr>
              <a:t>ame</a:t>
            </a:r>
          </a:p>
          <a:p>
            <a:pPr>
              <a:lnSpc>
                <a:spcPct val="100000"/>
              </a:lnSpc>
              <a:defRPr/>
            </a:pPr>
            <a:r>
              <a:rPr lang="en-US" sz="1800" b="0" noProof="1">
                <a:solidFill>
                  <a:schemeClr val="tx1"/>
                </a:solidFill>
                <a:latin typeface="Lucida Sans Typewriter" pitchFamily="49" charset="0"/>
              </a:rPr>
              <a:t>FROM member</a:t>
            </a:r>
          </a:p>
          <a:p>
            <a:pPr>
              <a:lnSpc>
                <a:spcPct val="100000"/>
              </a:lnSpc>
              <a:defRPr/>
            </a:pPr>
            <a:r>
              <a:rPr lang="en-US" sz="1800" b="0" noProof="1">
                <a:solidFill>
                  <a:schemeClr val="tx1"/>
                </a:solidFill>
                <a:latin typeface="Lucida Sans Typewriter" pitchFamily="49" charset="0"/>
              </a:rPr>
              <a:t>WHERE lastname</a:t>
            </a:r>
          </a:p>
          <a:p>
            <a:pPr>
              <a:lnSpc>
                <a:spcPct val="100000"/>
              </a:lnSpc>
              <a:defRPr/>
            </a:pPr>
            <a:r>
              <a:rPr lang="en-US" sz="1800" b="0" noProof="1">
                <a:solidFill>
                  <a:schemeClr val="tx1"/>
                </a:solidFill>
                <a:latin typeface="Lucida Sans Typewriter" pitchFamily="49" charset="0"/>
              </a:rPr>
              <a:t>BETWEEN 'Ma</a:t>
            </a:r>
            <a:r>
              <a:rPr lang="en-US" altLang="zh-TW" sz="1800" b="0">
                <a:solidFill>
                  <a:schemeClr val="tx1"/>
                </a:solidFill>
                <a:latin typeface="Lucida Sans Typewriter" pitchFamily="49" charset="0"/>
                <a:ea typeface="新細明體" pitchFamily="18" charset="-120"/>
              </a:rPr>
              <a:t>sters</a:t>
            </a:r>
            <a:r>
              <a:rPr lang="en-US" sz="1800" b="0" noProof="1">
                <a:solidFill>
                  <a:schemeClr val="tx1"/>
                </a:solidFill>
                <a:latin typeface="Lucida Sans Typewriter" pitchFamily="49" charset="0"/>
              </a:rPr>
              <a:t>' AND 'Rudd'</a:t>
            </a:r>
            <a:endParaRPr lang="en-US" altLang="zh-TW" sz="1800" b="0">
              <a:solidFill>
                <a:schemeClr val="tx1"/>
              </a:solidFill>
              <a:latin typeface="Lucida Sans Typewriter" pitchFamily="49" charset="0"/>
              <a:ea typeface="新細明體" pitchFamily="18" charset="-120"/>
            </a:endParaRPr>
          </a:p>
        </p:txBody>
      </p:sp>
      <p:sp>
        <p:nvSpPr>
          <p:cNvPr id="381" name="Rectangle 1026"/>
          <p:cNvSpPr txBox="1">
            <a:spLocks noChangeArrowheads="1"/>
          </p:cNvSpPr>
          <p:nvPr/>
        </p:nvSpPr>
        <p:spPr>
          <a:xfrm>
            <a:off x="76200" y="100013"/>
            <a:ext cx="8915400" cy="592137"/>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bg1"/>
                </a:solidFill>
                <a:effectLst/>
                <a:uLnTx/>
                <a:uFillTx/>
                <a:latin typeface="+mj-lt"/>
                <a:ea typeface="新細明體" pitchFamily="18" charset="-120"/>
                <a:cs typeface="+mj-cs"/>
              </a:rPr>
              <a:t>利用非聚集索引在</a:t>
            </a:r>
            <a:r>
              <a:rPr kumimoji="0" lang="en-US" altLang="zh-TW" sz="3600" b="0" i="0" u="none" strike="noStrike" kern="1200" cap="none" spc="0" normalizeH="0" baseline="0" noProof="0" dirty="0" smtClean="0">
                <a:ln>
                  <a:noFill/>
                </a:ln>
                <a:solidFill>
                  <a:schemeClr val="bg1"/>
                </a:solidFill>
                <a:effectLst/>
                <a:uLnTx/>
                <a:uFillTx/>
                <a:latin typeface="+mj-lt"/>
                <a:ea typeface="新細明體" pitchFamily="18" charset="-120"/>
                <a:cs typeface="+mj-cs"/>
              </a:rPr>
              <a:t>Heap</a:t>
            </a:r>
            <a:r>
              <a:rPr kumimoji="0" lang="zh-CN" altLang="en-US" sz="3600" b="0" i="0" u="none" strike="noStrike" kern="1200" cap="none" spc="0" normalizeH="0" baseline="0" noProof="0" dirty="0" smtClean="0">
                <a:ln>
                  <a:noFill/>
                </a:ln>
                <a:solidFill>
                  <a:schemeClr val="bg1"/>
                </a:solidFill>
                <a:effectLst/>
                <a:uLnTx/>
                <a:uFillTx/>
                <a:latin typeface="+mj-lt"/>
                <a:ea typeface="新細明體" pitchFamily="18" charset="-120"/>
                <a:cs typeface="+mj-cs"/>
              </a:rPr>
              <a:t>中找寻符合的记录</a:t>
            </a:r>
            <a:endParaRPr kumimoji="0" lang="zh-TW" altLang="en-US" sz="3600" b="0" i="0" u="none" strike="noStrike" kern="1200" cap="none" spc="0" normalizeH="0" baseline="0" noProof="0" dirty="0" smtClean="0">
              <a:ln>
                <a:noFill/>
              </a:ln>
              <a:solidFill>
                <a:schemeClr val="bg1"/>
              </a:solidFill>
              <a:effectLst/>
              <a:uLnTx/>
              <a:uFillTx/>
              <a:latin typeface="+mj-lt"/>
              <a:ea typeface="新細明體" pitchFamily="18" charset="-120"/>
              <a:cs typeface="+mj-cs"/>
            </a:endParaRPr>
          </a:p>
        </p:txBody>
      </p:sp>
      <p:grpSp>
        <p:nvGrpSpPr>
          <p:cNvPr id="382" name="Group 1216"/>
          <p:cNvGrpSpPr>
            <a:grpSpLocks/>
          </p:cNvGrpSpPr>
          <p:nvPr/>
        </p:nvGrpSpPr>
        <p:grpSpPr bwMode="auto">
          <a:xfrm>
            <a:off x="3124200" y="982663"/>
            <a:ext cx="2133600" cy="228600"/>
            <a:chOff x="1872" y="624"/>
            <a:chExt cx="1344" cy="144"/>
          </a:xfrm>
        </p:grpSpPr>
        <p:sp>
          <p:nvSpPr>
            <p:cNvPr id="383" name="Rectangle 1217"/>
            <p:cNvSpPr>
              <a:spLocks noChangeArrowheads="1"/>
            </p:cNvSpPr>
            <p:nvPr/>
          </p:nvSpPr>
          <p:spPr bwMode="auto">
            <a:xfrm>
              <a:off x="1872" y="624"/>
              <a:ext cx="288"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id</a:t>
              </a:r>
            </a:p>
          </p:txBody>
        </p:sp>
        <p:sp>
          <p:nvSpPr>
            <p:cNvPr id="384" name="Rectangle 1218"/>
            <p:cNvSpPr>
              <a:spLocks noChangeArrowheads="1"/>
            </p:cNvSpPr>
            <p:nvPr/>
          </p:nvSpPr>
          <p:spPr bwMode="auto">
            <a:xfrm>
              <a:off x="2160" y="624"/>
              <a:ext cx="624"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indid = 2</a:t>
              </a:r>
            </a:p>
          </p:txBody>
        </p:sp>
        <p:sp>
          <p:nvSpPr>
            <p:cNvPr id="385" name="Rectangle 1219"/>
            <p:cNvSpPr>
              <a:spLocks noChangeArrowheads="1"/>
            </p:cNvSpPr>
            <p:nvPr/>
          </p:nvSpPr>
          <p:spPr bwMode="auto">
            <a:xfrm>
              <a:off x="2784" y="624"/>
              <a:ext cx="432"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root</a:t>
              </a:r>
            </a:p>
          </p:txBody>
        </p:sp>
      </p:grpSp>
      <p:sp>
        <p:nvSpPr>
          <p:cNvPr id="386" name="Text Box 1220"/>
          <p:cNvSpPr txBox="1">
            <a:spLocks noChangeArrowheads="1"/>
          </p:cNvSpPr>
          <p:nvPr/>
        </p:nvSpPr>
        <p:spPr bwMode="auto">
          <a:xfrm>
            <a:off x="1752600" y="990600"/>
            <a:ext cx="1058623" cy="338554"/>
          </a:xfrm>
          <a:prstGeom prst="rect">
            <a:avLst/>
          </a:prstGeom>
          <a:noFill/>
          <a:ln w="9525">
            <a:noFill/>
            <a:miter lim="800000"/>
            <a:headEnd/>
            <a:tailEnd/>
          </a:ln>
        </p:spPr>
        <p:txBody>
          <a:bodyPr wrap="none">
            <a:spAutoFit/>
          </a:bodyPr>
          <a:lstStyle/>
          <a:p>
            <a:pPr>
              <a:buClr>
                <a:srgbClr val="DC0081"/>
              </a:buClr>
              <a:buFont typeface="Wingdings" pitchFamily="2" charset="2"/>
              <a:buNone/>
            </a:pPr>
            <a:r>
              <a:rPr lang="en-US" altLang="zh-TW" sz="1600" dirty="0" err="1">
                <a:solidFill>
                  <a:schemeClr val="bg1"/>
                </a:solidFill>
                <a:ea typeface="新細明體" pitchFamily="18" charset="-120"/>
              </a:rPr>
              <a:t>sysindexes</a:t>
            </a:r>
            <a:endParaRPr lang="en-US" altLang="zh-TW" sz="1600" dirty="0">
              <a:solidFill>
                <a:schemeClr val="bg1"/>
              </a:solidFill>
              <a:ea typeface="新細明體" pitchFamily="18" charset="-120"/>
            </a:endParaRPr>
          </a:p>
        </p:txBody>
      </p:sp>
      <p:grpSp>
        <p:nvGrpSpPr>
          <p:cNvPr id="387" name="Group 1411"/>
          <p:cNvGrpSpPr>
            <a:grpSpLocks/>
          </p:cNvGrpSpPr>
          <p:nvPr/>
        </p:nvGrpSpPr>
        <p:grpSpPr bwMode="auto">
          <a:xfrm>
            <a:off x="3600450" y="1219200"/>
            <a:ext cx="796925" cy="938213"/>
            <a:chOff x="2268" y="768"/>
            <a:chExt cx="502" cy="591"/>
          </a:xfrm>
        </p:grpSpPr>
        <p:sp>
          <p:nvSpPr>
            <p:cNvPr id="388" name="AutoShape 1412"/>
            <p:cNvSpPr>
              <a:spLocks noChangeArrowheads="1"/>
            </p:cNvSpPr>
            <p:nvPr/>
          </p:nvSpPr>
          <p:spPr bwMode="auto">
            <a:xfrm>
              <a:off x="2592" y="768"/>
              <a:ext cx="144" cy="478"/>
            </a:xfrm>
            <a:prstGeom prst="downArrow">
              <a:avLst>
                <a:gd name="adj1" fmla="val 38889"/>
                <a:gd name="adj2" fmla="val 110418"/>
              </a:avLst>
            </a:prstGeom>
            <a:gradFill rotWithShape="0">
              <a:gsLst>
                <a:gs pos="0">
                  <a:schemeClr val="accent2">
                    <a:gamma/>
                    <a:tint val="41176"/>
                    <a:invGamma/>
                  </a:schemeClr>
                </a:gs>
                <a:gs pos="100000">
                  <a:schemeClr val="accent2"/>
                </a:gs>
              </a:gsLst>
              <a:lin ang="5400000" scaled="1"/>
            </a:gradFill>
            <a:ln w="9525">
              <a:solidFill>
                <a:srgbClr val="D60093"/>
              </a:solidFill>
              <a:miter lim="800000"/>
              <a:headEnd/>
              <a:tailEn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9" name="Rectangle 1413"/>
            <p:cNvSpPr>
              <a:spLocks noChangeArrowheads="1"/>
            </p:cNvSpPr>
            <p:nvPr/>
          </p:nvSpPr>
          <p:spPr bwMode="auto">
            <a:xfrm>
              <a:off x="2268" y="1237"/>
              <a:ext cx="502" cy="122"/>
            </a:xfrm>
            <a:prstGeom prst="rect">
              <a:avLst/>
            </a:prstGeom>
            <a:solidFill>
              <a:schemeClr val="accent2"/>
            </a:solidFill>
            <a:ln w="9525">
              <a:solidFill>
                <a:schemeClr val="tx1"/>
              </a:solidFill>
              <a:miter lim="800000"/>
              <a:headEnd/>
              <a:tailEnd/>
            </a:ln>
            <a:effectLst/>
          </p:spPr>
          <p:txBody>
            <a:bodyPr wrap="none" anchor="ctr"/>
            <a:lstStyle/>
            <a:p>
              <a:pP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Martin</a:t>
              </a:r>
            </a:p>
          </p:txBody>
        </p:sp>
      </p:grpSp>
      <p:grpSp>
        <p:nvGrpSpPr>
          <p:cNvPr id="390" name="Group 1414"/>
          <p:cNvGrpSpPr>
            <a:grpSpLocks/>
          </p:cNvGrpSpPr>
          <p:nvPr/>
        </p:nvGrpSpPr>
        <p:grpSpPr bwMode="auto">
          <a:xfrm>
            <a:off x="4397375" y="1989138"/>
            <a:ext cx="1257300" cy="525462"/>
            <a:chOff x="2770" y="1253"/>
            <a:chExt cx="792" cy="331"/>
          </a:xfrm>
        </p:grpSpPr>
        <p:sp>
          <p:nvSpPr>
            <p:cNvPr id="391" name="Rectangle 1415"/>
            <p:cNvSpPr>
              <a:spLocks noChangeArrowheads="1"/>
            </p:cNvSpPr>
            <p:nvPr/>
          </p:nvSpPr>
          <p:spPr bwMode="auto">
            <a:xfrm>
              <a:off x="3055" y="1462"/>
              <a:ext cx="497" cy="122"/>
            </a:xfrm>
            <a:prstGeom prst="rect">
              <a:avLst/>
            </a:prstGeom>
            <a:solidFill>
              <a:schemeClr val="accent2"/>
            </a:solidFill>
            <a:ln w="9525">
              <a:solidFill>
                <a:schemeClr val="tx1"/>
              </a:solidFill>
              <a:miter lim="800000"/>
              <a:headEnd/>
              <a:tailEnd/>
            </a:ln>
            <a:effectLst/>
          </p:spPr>
          <p:txBody>
            <a:bodyPr wrap="none" anchor="ctr"/>
            <a:lstStyle/>
            <a:p>
              <a:pP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Martin</a:t>
              </a:r>
            </a:p>
          </p:txBody>
        </p:sp>
        <p:sp>
          <p:nvSpPr>
            <p:cNvPr id="392" name="Freeform 1416"/>
            <p:cNvSpPr>
              <a:spLocks/>
            </p:cNvSpPr>
            <p:nvPr/>
          </p:nvSpPr>
          <p:spPr bwMode="auto">
            <a:xfrm>
              <a:off x="2770" y="1253"/>
              <a:ext cx="792" cy="288"/>
            </a:xfrm>
            <a:custGeom>
              <a:avLst/>
              <a:gdLst/>
              <a:ahLst/>
              <a:cxnLst>
                <a:cxn ang="0">
                  <a:pos x="48" y="0"/>
                </a:cxn>
                <a:cxn ang="0">
                  <a:pos x="768" y="0"/>
                </a:cxn>
                <a:cxn ang="0">
                  <a:pos x="768" y="144"/>
                </a:cxn>
                <a:cxn ang="0">
                  <a:pos x="816" y="144"/>
                </a:cxn>
                <a:cxn ang="0">
                  <a:pos x="744" y="288"/>
                </a:cxn>
                <a:cxn ang="0">
                  <a:pos x="672" y="144"/>
                </a:cxn>
                <a:cxn ang="0">
                  <a:pos x="720" y="144"/>
                </a:cxn>
                <a:cxn ang="0">
                  <a:pos x="720" y="48"/>
                </a:cxn>
                <a:cxn ang="0">
                  <a:pos x="0" y="48"/>
                </a:cxn>
                <a:cxn ang="0">
                  <a:pos x="0" y="0"/>
                </a:cxn>
                <a:cxn ang="0">
                  <a:pos x="48" y="0"/>
                </a:cxn>
              </a:cxnLst>
              <a:rect l="0" t="0" r="r" b="b"/>
              <a:pathLst>
                <a:path w="816" h="288">
                  <a:moveTo>
                    <a:pt x="48" y="0"/>
                  </a:moveTo>
                  <a:lnTo>
                    <a:pt x="768" y="0"/>
                  </a:lnTo>
                  <a:lnTo>
                    <a:pt x="768" y="144"/>
                  </a:lnTo>
                  <a:lnTo>
                    <a:pt x="816" y="144"/>
                  </a:lnTo>
                  <a:lnTo>
                    <a:pt x="744" y="288"/>
                  </a:lnTo>
                  <a:lnTo>
                    <a:pt x="672" y="144"/>
                  </a:lnTo>
                  <a:lnTo>
                    <a:pt x="720" y="144"/>
                  </a:lnTo>
                  <a:lnTo>
                    <a:pt x="720" y="48"/>
                  </a:lnTo>
                  <a:lnTo>
                    <a:pt x="0" y="48"/>
                  </a:lnTo>
                  <a:lnTo>
                    <a:pt x="0" y="0"/>
                  </a:lnTo>
                  <a:lnTo>
                    <a:pt x="48" y="0"/>
                  </a:lnTo>
                  <a:close/>
                </a:path>
              </a:pathLst>
            </a:custGeom>
            <a:gradFill rotWithShape="0">
              <a:gsLst>
                <a:gs pos="0">
                  <a:schemeClr val="accent2">
                    <a:gamma/>
                    <a:tint val="30196"/>
                    <a:invGamma/>
                  </a:schemeClr>
                </a:gs>
                <a:gs pos="100000">
                  <a:schemeClr val="accent2"/>
                </a:gs>
              </a:gsLst>
              <a:lin ang="5400000" scaled="1"/>
            </a:gradFill>
            <a:ln w="9525" cap="flat" cmpd="sng">
              <a:solidFill>
                <a:srgbClr val="D60093"/>
              </a:solidFill>
              <a:prstDash val="solid"/>
              <a:round/>
              <a:headEnd/>
              <a:tailEn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93" name="Group 1417"/>
          <p:cNvGrpSpPr>
            <a:grpSpLocks/>
          </p:cNvGrpSpPr>
          <p:nvPr/>
        </p:nvGrpSpPr>
        <p:grpSpPr bwMode="auto">
          <a:xfrm>
            <a:off x="3200400" y="3527425"/>
            <a:ext cx="1066800" cy="2395538"/>
            <a:chOff x="2016" y="2222"/>
            <a:chExt cx="672" cy="1509"/>
          </a:xfrm>
        </p:grpSpPr>
        <p:grpSp>
          <p:nvGrpSpPr>
            <p:cNvPr id="394" name="Group 1418"/>
            <p:cNvGrpSpPr>
              <a:grpSpLocks/>
            </p:cNvGrpSpPr>
            <p:nvPr/>
          </p:nvGrpSpPr>
          <p:grpSpPr bwMode="auto">
            <a:xfrm>
              <a:off x="2016" y="3587"/>
              <a:ext cx="672" cy="144"/>
              <a:chOff x="2016" y="3605"/>
              <a:chExt cx="672" cy="144"/>
            </a:xfrm>
          </p:grpSpPr>
          <p:sp>
            <p:nvSpPr>
              <p:cNvPr id="396" name="Rectangle 1419"/>
              <p:cNvSpPr>
                <a:spLocks noChangeArrowheads="1"/>
              </p:cNvSpPr>
              <p:nvPr/>
            </p:nvSpPr>
            <p:spPr bwMode="auto">
              <a:xfrm>
                <a:off x="2016" y="3605"/>
                <a:ext cx="192" cy="144"/>
              </a:xfrm>
              <a:prstGeom prst="rect">
                <a:avLst/>
              </a:prstGeom>
              <a:solidFill>
                <a:srgbClr val="CC0066"/>
              </a:solidFill>
              <a:ln w="9525">
                <a:solidFill>
                  <a:schemeClr val="tx1"/>
                </a:solidFill>
                <a:miter lim="800000"/>
                <a:headEnd/>
                <a:tailEnd/>
              </a:ln>
              <a:effectLst/>
            </p:spPr>
            <p:txBody>
              <a:bodyPr wrap="none" lIns="45720" rIns="45720" anchor="ctr"/>
              <a:lstStyle/>
              <a:p>
                <a:pP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04</a:t>
                </a:r>
              </a:p>
            </p:txBody>
          </p:sp>
          <p:sp>
            <p:nvSpPr>
              <p:cNvPr id="397" name="Rectangle 1420"/>
              <p:cNvSpPr>
                <a:spLocks noChangeArrowheads="1"/>
              </p:cNvSpPr>
              <p:nvPr/>
            </p:nvSpPr>
            <p:spPr bwMode="auto">
              <a:xfrm>
                <a:off x="2208" y="3605"/>
                <a:ext cx="96" cy="144"/>
              </a:xfrm>
              <a:prstGeom prst="rect">
                <a:avLst/>
              </a:prstGeom>
              <a:solidFill>
                <a:srgbClr val="CC0066"/>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a:t>
                </a:r>
              </a:p>
            </p:txBody>
          </p:sp>
          <p:sp>
            <p:nvSpPr>
              <p:cNvPr id="398" name="Rectangle 1421"/>
              <p:cNvSpPr>
                <a:spLocks noChangeArrowheads="1"/>
              </p:cNvSpPr>
              <p:nvPr/>
            </p:nvSpPr>
            <p:spPr bwMode="auto">
              <a:xfrm>
                <a:off x="2304" y="3605"/>
                <a:ext cx="384" cy="144"/>
              </a:xfrm>
              <a:prstGeom prst="rect">
                <a:avLst/>
              </a:prstGeom>
              <a:solidFill>
                <a:srgbClr val="CC0066"/>
              </a:solidFill>
              <a:ln w="9525">
                <a:solidFill>
                  <a:schemeClr val="tx1"/>
                </a:solidFill>
                <a:miter lim="800000"/>
                <a:headEnd/>
                <a:tailEnd/>
              </a:ln>
              <a:effectLst/>
            </p:spPr>
            <p:txBody>
              <a:bodyPr wrap="none" anchor="ctr"/>
              <a:lstStyle/>
              <a:p>
                <a:pPr algn="ct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Matey</a:t>
                </a:r>
              </a:p>
            </p:txBody>
          </p:sp>
        </p:grpSp>
        <p:sp>
          <p:nvSpPr>
            <p:cNvPr id="395" name="Freeform 1422"/>
            <p:cNvSpPr>
              <a:spLocks/>
            </p:cNvSpPr>
            <p:nvPr/>
          </p:nvSpPr>
          <p:spPr bwMode="auto">
            <a:xfrm>
              <a:off x="2400" y="2222"/>
              <a:ext cx="144" cy="1392"/>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CC0066"/>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effectLst>
                  <a:outerShdw blurRad="38100" dist="38100" dir="2700000" algn="tl">
                    <a:srgbClr val="000000">
                      <a:alpha val="43137"/>
                    </a:srgbClr>
                  </a:outerShdw>
                </a:effectLst>
              </a:endParaRPr>
            </a:p>
          </p:txBody>
        </p:sp>
      </p:grpSp>
      <p:grpSp>
        <p:nvGrpSpPr>
          <p:cNvPr id="399" name="Group 1423"/>
          <p:cNvGrpSpPr>
            <a:grpSpLocks/>
          </p:cNvGrpSpPr>
          <p:nvPr/>
        </p:nvGrpSpPr>
        <p:grpSpPr bwMode="auto">
          <a:xfrm>
            <a:off x="3886200" y="2362200"/>
            <a:ext cx="1143000" cy="1284288"/>
            <a:chOff x="2448" y="1488"/>
            <a:chExt cx="720" cy="809"/>
          </a:xfrm>
        </p:grpSpPr>
        <p:sp>
          <p:nvSpPr>
            <p:cNvPr id="400" name="Freeform 1424"/>
            <p:cNvSpPr>
              <a:spLocks/>
            </p:cNvSpPr>
            <p:nvPr/>
          </p:nvSpPr>
          <p:spPr bwMode="auto">
            <a:xfrm>
              <a:off x="2784" y="1488"/>
              <a:ext cx="336" cy="568"/>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chemeClr val="accent2">
                    <a:gamma/>
                    <a:tint val="23922"/>
                    <a:invGamma/>
                  </a:schemeClr>
                </a:gs>
                <a:gs pos="100000">
                  <a:schemeClr val="accent2"/>
                </a:gs>
              </a:gsLst>
              <a:lin ang="5400000" scaled="1"/>
            </a:gradFill>
            <a:ln w="9525" cap="flat" cmpd="sng">
              <a:solidFill>
                <a:srgbClr val="D60093"/>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01" name="Group 1425"/>
            <p:cNvGrpSpPr>
              <a:grpSpLocks/>
            </p:cNvGrpSpPr>
            <p:nvPr/>
          </p:nvGrpSpPr>
          <p:grpSpPr bwMode="auto">
            <a:xfrm>
              <a:off x="2448" y="2182"/>
              <a:ext cx="720" cy="115"/>
              <a:chOff x="2448" y="2184"/>
              <a:chExt cx="720" cy="115"/>
            </a:xfrm>
          </p:grpSpPr>
          <p:sp>
            <p:nvSpPr>
              <p:cNvPr id="402" name="Rectangle 1426"/>
              <p:cNvSpPr>
                <a:spLocks noChangeArrowheads="1"/>
              </p:cNvSpPr>
              <p:nvPr/>
            </p:nvSpPr>
            <p:spPr bwMode="auto">
              <a:xfrm>
                <a:off x="2448" y="2184"/>
                <a:ext cx="336" cy="115"/>
              </a:xfrm>
              <a:prstGeom prst="rect">
                <a:avLst/>
              </a:prstGeom>
              <a:solidFill>
                <a:srgbClr val="CC0066"/>
              </a:solidFill>
              <a:ln w="9525">
                <a:solidFill>
                  <a:schemeClr val="tx1"/>
                </a:solidFill>
                <a:miter lim="800000"/>
                <a:headEnd/>
                <a:tailEnd/>
              </a:ln>
              <a:effectLst/>
            </p:spPr>
            <p:txBody>
              <a:bodyPr wrap="none" anchor="ctr"/>
              <a:lstStyle/>
              <a:p>
                <a:pP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Matey</a:t>
                </a:r>
              </a:p>
            </p:txBody>
          </p:sp>
          <p:sp>
            <p:nvSpPr>
              <p:cNvPr id="403" name="Rectangle 1427"/>
              <p:cNvSpPr>
                <a:spLocks noChangeArrowheads="1"/>
              </p:cNvSpPr>
              <p:nvPr/>
            </p:nvSpPr>
            <p:spPr bwMode="auto">
              <a:xfrm>
                <a:off x="2784" y="2184"/>
                <a:ext cx="384" cy="115"/>
              </a:xfrm>
              <a:prstGeom prst="rect">
                <a:avLst/>
              </a:prstGeom>
              <a:solidFill>
                <a:srgbClr val="CC0066"/>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4:706:04</a:t>
                </a:r>
              </a:p>
            </p:txBody>
          </p:sp>
        </p:grpSp>
      </p:grpSp>
      <p:grpSp>
        <p:nvGrpSpPr>
          <p:cNvPr id="404" name="Group 1428"/>
          <p:cNvGrpSpPr>
            <a:grpSpLocks/>
          </p:cNvGrpSpPr>
          <p:nvPr/>
        </p:nvGrpSpPr>
        <p:grpSpPr bwMode="auto">
          <a:xfrm>
            <a:off x="3886200" y="3833813"/>
            <a:ext cx="2971800" cy="1638300"/>
            <a:chOff x="2448" y="2415"/>
            <a:chExt cx="1872" cy="1032"/>
          </a:xfrm>
        </p:grpSpPr>
        <p:grpSp>
          <p:nvGrpSpPr>
            <p:cNvPr id="405" name="Group 1429"/>
            <p:cNvGrpSpPr>
              <a:grpSpLocks/>
            </p:cNvGrpSpPr>
            <p:nvPr/>
          </p:nvGrpSpPr>
          <p:grpSpPr bwMode="auto">
            <a:xfrm>
              <a:off x="3651" y="3303"/>
              <a:ext cx="669" cy="144"/>
              <a:chOff x="3651" y="3317"/>
              <a:chExt cx="669" cy="144"/>
            </a:xfrm>
          </p:grpSpPr>
          <p:sp>
            <p:nvSpPr>
              <p:cNvPr id="410" name="Rectangle 1430"/>
              <p:cNvSpPr>
                <a:spLocks noChangeArrowheads="1"/>
              </p:cNvSpPr>
              <p:nvPr/>
            </p:nvSpPr>
            <p:spPr bwMode="auto">
              <a:xfrm>
                <a:off x="3651" y="3317"/>
                <a:ext cx="189" cy="144"/>
              </a:xfrm>
              <a:prstGeom prst="rect">
                <a:avLst/>
              </a:prstGeom>
              <a:solidFill>
                <a:srgbClr val="FF9933"/>
              </a:solidFill>
              <a:ln w="9525">
                <a:solidFill>
                  <a:schemeClr val="tx1"/>
                </a:solidFill>
                <a:miter lim="800000"/>
                <a:headEnd/>
                <a:tailEnd/>
              </a:ln>
              <a:effectLst/>
            </p:spPr>
            <p:txBody>
              <a:bodyPr wrap="none" anchor="ctr"/>
              <a:lstStyle/>
              <a:p>
                <a:pP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02</a:t>
                </a:r>
              </a:p>
            </p:txBody>
          </p:sp>
          <p:sp>
            <p:nvSpPr>
              <p:cNvPr id="411" name="Rectangle 1431"/>
              <p:cNvSpPr>
                <a:spLocks noChangeArrowheads="1"/>
              </p:cNvSpPr>
              <p:nvPr/>
            </p:nvSpPr>
            <p:spPr bwMode="auto">
              <a:xfrm>
                <a:off x="3840" y="3317"/>
                <a:ext cx="96" cy="144"/>
              </a:xfrm>
              <a:prstGeom prst="rect">
                <a:avLst/>
              </a:prstGeom>
              <a:solidFill>
                <a:srgbClr val="FF9933"/>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a:t>
                </a:r>
              </a:p>
            </p:txBody>
          </p:sp>
          <p:sp>
            <p:nvSpPr>
              <p:cNvPr id="412" name="Rectangle 1432"/>
              <p:cNvSpPr>
                <a:spLocks noChangeArrowheads="1"/>
              </p:cNvSpPr>
              <p:nvPr/>
            </p:nvSpPr>
            <p:spPr bwMode="auto">
              <a:xfrm>
                <a:off x="3936" y="3317"/>
                <a:ext cx="384" cy="144"/>
              </a:xfrm>
              <a:prstGeom prst="rect">
                <a:avLst/>
              </a:prstGeom>
              <a:solidFill>
                <a:srgbClr val="FF9933"/>
              </a:solidFill>
              <a:ln w="9525">
                <a:solidFill>
                  <a:schemeClr val="tx1"/>
                </a:solidFill>
                <a:miter lim="800000"/>
                <a:headEnd/>
                <a:tailEnd/>
              </a:ln>
              <a:effectLst/>
            </p:spPr>
            <p:txBody>
              <a:bodyPr wrap="none" anchor="ctr"/>
              <a:lstStyle/>
              <a:p>
                <a:pPr algn="ct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Phua</a:t>
                </a:r>
              </a:p>
            </p:txBody>
          </p:sp>
        </p:grpSp>
        <p:grpSp>
          <p:nvGrpSpPr>
            <p:cNvPr id="406" name="Group 1433"/>
            <p:cNvGrpSpPr>
              <a:grpSpLocks/>
            </p:cNvGrpSpPr>
            <p:nvPr/>
          </p:nvGrpSpPr>
          <p:grpSpPr bwMode="auto">
            <a:xfrm>
              <a:off x="2448" y="2415"/>
              <a:ext cx="720" cy="115"/>
              <a:chOff x="2448" y="2415"/>
              <a:chExt cx="720" cy="115"/>
            </a:xfrm>
          </p:grpSpPr>
          <p:sp>
            <p:nvSpPr>
              <p:cNvPr id="408" name="Rectangle 1434"/>
              <p:cNvSpPr>
                <a:spLocks noChangeArrowheads="1"/>
              </p:cNvSpPr>
              <p:nvPr/>
            </p:nvSpPr>
            <p:spPr bwMode="auto">
              <a:xfrm>
                <a:off x="2448" y="2415"/>
                <a:ext cx="336" cy="115"/>
              </a:xfrm>
              <a:prstGeom prst="rect">
                <a:avLst/>
              </a:prstGeom>
              <a:solidFill>
                <a:srgbClr val="FF9933"/>
              </a:solidFill>
              <a:ln w="9525">
                <a:solidFill>
                  <a:schemeClr val="tx1"/>
                </a:solidFill>
                <a:miter lim="800000"/>
                <a:headEnd/>
                <a:tailEnd/>
              </a:ln>
              <a:effectLst/>
            </p:spPr>
            <p:txBody>
              <a:bodyPr wrap="none" anchor="ctr"/>
              <a:lstStyle/>
              <a:p>
                <a:pP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Phua</a:t>
                </a:r>
              </a:p>
            </p:txBody>
          </p:sp>
          <p:sp>
            <p:nvSpPr>
              <p:cNvPr id="409" name="Rectangle 1435"/>
              <p:cNvSpPr>
                <a:spLocks noChangeArrowheads="1"/>
              </p:cNvSpPr>
              <p:nvPr/>
            </p:nvSpPr>
            <p:spPr bwMode="auto">
              <a:xfrm>
                <a:off x="2784" y="2415"/>
                <a:ext cx="384" cy="115"/>
              </a:xfrm>
              <a:prstGeom prst="rect">
                <a:avLst/>
              </a:prstGeom>
              <a:solidFill>
                <a:srgbClr val="FF9933"/>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4:708:02</a:t>
                </a:r>
              </a:p>
            </p:txBody>
          </p:sp>
        </p:grpSp>
        <p:sp>
          <p:nvSpPr>
            <p:cNvPr id="407" name="Freeform 1436"/>
            <p:cNvSpPr>
              <a:spLocks/>
            </p:cNvSpPr>
            <p:nvPr/>
          </p:nvSpPr>
          <p:spPr bwMode="auto">
            <a:xfrm flipH="1">
              <a:off x="3168" y="2453"/>
              <a:ext cx="912" cy="864"/>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FF9933"/>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effectLst>
                  <a:outerShdw blurRad="38100" dist="38100" dir="2700000" algn="tl">
                    <a:srgbClr val="000000">
                      <a:alpha val="43137"/>
                    </a:srgbClr>
                  </a:outerShdw>
                </a:effectLst>
              </a:endParaRPr>
            </a:p>
          </p:txBody>
        </p:sp>
      </p:grpSp>
      <p:grpSp>
        <p:nvGrpSpPr>
          <p:cNvPr id="413" name="Group 1437"/>
          <p:cNvGrpSpPr>
            <a:grpSpLocks/>
          </p:cNvGrpSpPr>
          <p:nvPr/>
        </p:nvGrpSpPr>
        <p:grpSpPr bwMode="auto">
          <a:xfrm>
            <a:off x="1909763" y="4016375"/>
            <a:ext cx="3119437" cy="1227138"/>
            <a:chOff x="1203" y="2530"/>
            <a:chExt cx="1965" cy="773"/>
          </a:xfrm>
        </p:grpSpPr>
        <p:grpSp>
          <p:nvGrpSpPr>
            <p:cNvPr id="414" name="Group 1438"/>
            <p:cNvGrpSpPr>
              <a:grpSpLocks/>
            </p:cNvGrpSpPr>
            <p:nvPr/>
          </p:nvGrpSpPr>
          <p:grpSpPr bwMode="auto">
            <a:xfrm>
              <a:off x="1203" y="3159"/>
              <a:ext cx="669" cy="144"/>
              <a:chOff x="1203" y="3173"/>
              <a:chExt cx="669" cy="144"/>
            </a:xfrm>
          </p:grpSpPr>
          <p:sp>
            <p:nvSpPr>
              <p:cNvPr id="419" name="Rectangle 1439"/>
              <p:cNvSpPr>
                <a:spLocks noChangeArrowheads="1"/>
              </p:cNvSpPr>
              <p:nvPr/>
            </p:nvSpPr>
            <p:spPr bwMode="auto">
              <a:xfrm>
                <a:off x="1203" y="3173"/>
                <a:ext cx="189" cy="144"/>
              </a:xfrm>
              <a:prstGeom prst="rect">
                <a:avLst/>
              </a:prstGeom>
              <a:solidFill>
                <a:srgbClr val="FFCC00"/>
              </a:solidFill>
              <a:ln w="9525">
                <a:solidFill>
                  <a:schemeClr val="tx1"/>
                </a:solidFill>
                <a:miter lim="800000"/>
                <a:headEnd/>
                <a:tailEnd/>
              </a:ln>
              <a:effectLst/>
            </p:spPr>
            <p:txBody>
              <a:bodyPr wrap="none" lIns="45720" rIns="45720" anchor="ctr"/>
              <a:lstStyle/>
              <a:p>
                <a:pP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01</a:t>
                </a:r>
              </a:p>
            </p:txBody>
          </p:sp>
          <p:sp>
            <p:nvSpPr>
              <p:cNvPr id="420" name="Rectangle 1440"/>
              <p:cNvSpPr>
                <a:spLocks noChangeArrowheads="1"/>
              </p:cNvSpPr>
              <p:nvPr/>
            </p:nvSpPr>
            <p:spPr bwMode="auto">
              <a:xfrm>
                <a:off x="1392" y="3173"/>
                <a:ext cx="96" cy="144"/>
              </a:xfrm>
              <a:prstGeom prst="rect">
                <a:avLst/>
              </a:prstGeom>
              <a:solidFill>
                <a:srgbClr val="FFCC00"/>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a:t>
                </a:r>
              </a:p>
            </p:txBody>
          </p:sp>
          <p:sp>
            <p:nvSpPr>
              <p:cNvPr id="421" name="Rectangle 1441"/>
              <p:cNvSpPr>
                <a:spLocks noChangeArrowheads="1"/>
              </p:cNvSpPr>
              <p:nvPr/>
            </p:nvSpPr>
            <p:spPr bwMode="auto">
              <a:xfrm>
                <a:off x="1488" y="3173"/>
                <a:ext cx="384" cy="144"/>
              </a:xfrm>
              <a:prstGeom prst="rect">
                <a:avLst/>
              </a:prstGeom>
              <a:solidFill>
                <a:srgbClr val="FFCC00"/>
              </a:solidFill>
              <a:ln w="9525">
                <a:solidFill>
                  <a:schemeClr val="tx1"/>
                </a:solidFill>
                <a:miter lim="800000"/>
                <a:headEnd/>
                <a:tailEnd/>
              </a:ln>
              <a:effectLst/>
            </p:spPr>
            <p:txBody>
              <a:bodyPr wrap="none" anchor="ctr"/>
              <a:lstStyle/>
              <a:p>
                <a:pPr algn="ct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Rudd</a:t>
                </a:r>
              </a:p>
            </p:txBody>
          </p:sp>
        </p:grpSp>
        <p:sp>
          <p:nvSpPr>
            <p:cNvPr id="415" name="Freeform 1442"/>
            <p:cNvSpPr>
              <a:spLocks/>
            </p:cNvSpPr>
            <p:nvPr/>
          </p:nvSpPr>
          <p:spPr bwMode="auto">
            <a:xfrm>
              <a:off x="1728" y="2597"/>
              <a:ext cx="720" cy="576"/>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FFCC00"/>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effectLst>
                  <a:outerShdw blurRad="38100" dist="38100" dir="2700000" algn="tl">
                    <a:srgbClr val="000000">
                      <a:alpha val="43137"/>
                    </a:srgbClr>
                  </a:outerShdw>
                </a:effectLst>
              </a:endParaRPr>
            </a:p>
          </p:txBody>
        </p:sp>
        <p:grpSp>
          <p:nvGrpSpPr>
            <p:cNvPr id="416" name="Group 1443"/>
            <p:cNvGrpSpPr>
              <a:grpSpLocks/>
            </p:cNvGrpSpPr>
            <p:nvPr/>
          </p:nvGrpSpPr>
          <p:grpSpPr bwMode="auto">
            <a:xfrm>
              <a:off x="2448" y="2530"/>
              <a:ext cx="720" cy="115"/>
              <a:chOff x="2448" y="2530"/>
              <a:chExt cx="720" cy="115"/>
            </a:xfrm>
          </p:grpSpPr>
          <p:sp>
            <p:nvSpPr>
              <p:cNvPr id="417" name="Rectangle 1444"/>
              <p:cNvSpPr>
                <a:spLocks noChangeArrowheads="1"/>
              </p:cNvSpPr>
              <p:nvPr/>
            </p:nvSpPr>
            <p:spPr bwMode="auto">
              <a:xfrm>
                <a:off x="2448" y="2530"/>
                <a:ext cx="336" cy="115"/>
              </a:xfrm>
              <a:prstGeom prst="rect">
                <a:avLst/>
              </a:prstGeom>
              <a:solidFill>
                <a:srgbClr val="FFCC00"/>
              </a:solidFill>
              <a:ln w="9525">
                <a:solidFill>
                  <a:schemeClr val="tx1"/>
                </a:solidFill>
                <a:miter lim="800000"/>
                <a:headEnd/>
                <a:tailEnd/>
              </a:ln>
              <a:effectLst/>
            </p:spPr>
            <p:txBody>
              <a:bodyPr wrap="none" anchor="ctr"/>
              <a:lstStyle/>
              <a:p>
                <a:pP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Rudd</a:t>
                </a:r>
              </a:p>
            </p:txBody>
          </p:sp>
          <p:sp>
            <p:nvSpPr>
              <p:cNvPr id="418" name="Rectangle 1445"/>
              <p:cNvSpPr>
                <a:spLocks noChangeArrowheads="1"/>
              </p:cNvSpPr>
              <p:nvPr/>
            </p:nvSpPr>
            <p:spPr bwMode="auto">
              <a:xfrm>
                <a:off x="2784" y="2530"/>
                <a:ext cx="384" cy="115"/>
              </a:xfrm>
              <a:prstGeom prst="rect">
                <a:avLst/>
              </a:prstGeom>
              <a:solidFill>
                <a:srgbClr val="FFCC00"/>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4:705:01</a:t>
                </a:r>
              </a:p>
            </p:txBody>
          </p:sp>
        </p:grpSp>
      </p:grpSp>
      <p:grpSp>
        <p:nvGrpSpPr>
          <p:cNvPr id="422" name="Group 1446"/>
          <p:cNvGrpSpPr>
            <a:grpSpLocks/>
          </p:cNvGrpSpPr>
          <p:nvPr/>
        </p:nvGrpSpPr>
        <p:grpSpPr bwMode="auto">
          <a:xfrm>
            <a:off x="3886200" y="3657600"/>
            <a:ext cx="1671638" cy="1808163"/>
            <a:chOff x="2448" y="2304"/>
            <a:chExt cx="1053" cy="1139"/>
          </a:xfrm>
        </p:grpSpPr>
        <p:grpSp>
          <p:nvGrpSpPr>
            <p:cNvPr id="423" name="Group 1447"/>
            <p:cNvGrpSpPr>
              <a:grpSpLocks/>
            </p:cNvGrpSpPr>
            <p:nvPr/>
          </p:nvGrpSpPr>
          <p:grpSpPr bwMode="auto">
            <a:xfrm>
              <a:off x="2832" y="3299"/>
              <a:ext cx="669" cy="144"/>
              <a:chOff x="3651" y="3317"/>
              <a:chExt cx="669" cy="144"/>
            </a:xfrm>
          </p:grpSpPr>
          <p:sp>
            <p:nvSpPr>
              <p:cNvPr id="428" name="Rectangle 1448"/>
              <p:cNvSpPr>
                <a:spLocks noChangeArrowheads="1"/>
              </p:cNvSpPr>
              <p:nvPr/>
            </p:nvSpPr>
            <p:spPr bwMode="auto">
              <a:xfrm>
                <a:off x="3651" y="3317"/>
                <a:ext cx="189" cy="144"/>
              </a:xfrm>
              <a:prstGeom prst="rect">
                <a:avLst/>
              </a:prstGeom>
              <a:solidFill>
                <a:srgbClr val="008000"/>
              </a:solidFill>
              <a:ln w="9525">
                <a:solidFill>
                  <a:schemeClr val="tx1"/>
                </a:solidFill>
                <a:miter lim="800000"/>
                <a:headEnd/>
                <a:tailEnd/>
              </a:ln>
              <a:effectLst/>
            </p:spPr>
            <p:txBody>
              <a:bodyPr wrap="none" anchor="ctr"/>
              <a:lstStyle/>
              <a:p>
                <a:pP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02</a:t>
                </a:r>
              </a:p>
            </p:txBody>
          </p:sp>
          <p:sp>
            <p:nvSpPr>
              <p:cNvPr id="429" name="Rectangle 1449"/>
              <p:cNvSpPr>
                <a:spLocks noChangeArrowheads="1"/>
              </p:cNvSpPr>
              <p:nvPr/>
            </p:nvSpPr>
            <p:spPr bwMode="auto">
              <a:xfrm>
                <a:off x="3840" y="3317"/>
                <a:ext cx="96" cy="144"/>
              </a:xfrm>
              <a:prstGeom prst="rect">
                <a:avLst/>
              </a:prstGeom>
              <a:solidFill>
                <a:srgbClr val="008000"/>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a:t>
                </a:r>
              </a:p>
            </p:txBody>
          </p:sp>
          <p:sp>
            <p:nvSpPr>
              <p:cNvPr id="430" name="Rectangle 1450"/>
              <p:cNvSpPr>
                <a:spLocks noChangeArrowheads="1"/>
              </p:cNvSpPr>
              <p:nvPr/>
            </p:nvSpPr>
            <p:spPr bwMode="auto">
              <a:xfrm>
                <a:off x="3936" y="3317"/>
                <a:ext cx="384" cy="144"/>
              </a:xfrm>
              <a:prstGeom prst="rect">
                <a:avLst/>
              </a:prstGeom>
              <a:solidFill>
                <a:srgbClr val="008000"/>
              </a:solidFill>
              <a:ln w="9525">
                <a:solidFill>
                  <a:schemeClr val="tx1"/>
                </a:solidFill>
                <a:miter lim="800000"/>
                <a:headEnd/>
                <a:tailEnd/>
              </a:ln>
              <a:effectLst/>
            </p:spPr>
            <p:txBody>
              <a:bodyPr wrap="none" anchor="ctr"/>
              <a:lstStyle/>
              <a:p>
                <a:pPr algn="ct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Ota</a:t>
                </a:r>
              </a:p>
            </p:txBody>
          </p:sp>
        </p:grpSp>
        <p:grpSp>
          <p:nvGrpSpPr>
            <p:cNvPr id="424" name="Group 1451"/>
            <p:cNvGrpSpPr>
              <a:grpSpLocks/>
            </p:cNvGrpSpPr>
            <p:nvPr/>
          </p:nvGrpSpPr>
          <p:grpSpPr bwMode="auto">
            <a:xfrm>
              <a:off x="2448" y="2304"/>
              <a:ext cx="720" cy="115"/>
              <a:chOff x="2448" y="2415"/>
              <a:chExt cx="720" cy="115"/>
            </a:xfrm>
          </p:grpSpPr>
          <p:sp>
            <p:nvSpPr>
              <p:cNvPr id="426" name="Rectangle 1452"/>
              <p:cNvSpPr>
                <a:spLocks noChangeArrowheads="1"/>
              </p:cNvSpPr>
              <p:nvPr/>
            </p:nvSpPr>
            <p:spPr bwMode="auto">
              <a:xfrm>
                <a:off x="2448" y="2415"/>
                <a:ext cx="336" cy="115"/>
              </a:xfrm>
              <a:prstGeom prst="rect">
                <a:avLst/>
              </a:prstGeom>
              <a:solidFill>
                <a:srgbClr val="008000"/>
              </a:solidFill>
              <a:ln w="9525">
                <a:solidFill>
                  <a:schemeClr val="tx1"/>
                </a:solidFill>
                <a:miter lim="800000"/>
                <a:headEnd/>
                <a:tailEnd/>
              </a:ln>
              <a:effectLst/>
            </p:spPr>
            <p:txBody>
              <a:bodyPr wrap="none" anchor="ctr"/>
              <a:lstStyle/>
              <a:p>
                <a:pPr>
                  <a:lnSpc>
                    <a:spcPct val="100000"/>
                  </a:lnSpc>
                  <a:defRPr/>
                </a:pPr>
                <a:r>
                  <a:rPr lang="en-US" altLang="zh-TW" sz="1400" b="0">
                    <a:solidFill>
                      <a:schemeClr val="bg1"/>
                    </a:solidFill>
                    <a:effectLst>
                      <a:outerShdw blurRad="38100" dist="38100" dir="2700000" algn="tl">
                        <a:srgbClr val="000000"/>
                      </a:outerShdw>
                    </a:effectLst>
                    <a:latin typeface="Arial Narrow" pitchFamily="34" charset="0"/>
                    <a:ea typeface="新細明體" pitchFamily="18" charset="-120"/>
                  </a:rPr>
                  <a:t>Ota</a:t>
                </a:r>
              </a:p>
            </p:txBody>
          </p:sp>
          <p:sp>
            <p:nvSpPr>
              <p:cNvPr id="427" name="Rectangle 1453"/>
              <p:cNvSpPr>
                <a:spLocks noChangeArrowheads="1"/>
              </p:cNvSpPr>
              <p:nvPr/>
            </p:nvSpPr>
            <p:spPr bwMode="auto">
              <a:xfrm>
                <a:off x="2784" y="2415"/>
                <a:ext cx="384" cy="115"/>
              </a:xfrm>
              <a:prstGeom prst="rect">
                <a:avLst/>
              </a:prstGeom>
              <a:solidFill>
                <a:srgbClr val="008000"/>
              </a:solidFill>
              <a:ln w="9525">
                <a:solidFill>
                  <a:schemeClr val="tx1"/>
                </a:solidFill>
                <a:miter lim="800000"/>
                <a:headEnd/>
                <a:tailEnd/>
              </a:ln>
              <a:effectLst/>
            </p:spPr>
            <p:txBody>
              <a:bodyPr wrap="none" anchor="ctr"/>
              <a:lstStyle/>
              <a:p>
                <a:pPr algn="ctr">
                  <a:lnSpc>
                    <a:spcPct val="100000"/>
                  </a:lnSpc>
                  <a:defRPr/>
                </a:pPr>
                <a:r>
                  <a:rPr lang="zh-TW" altLang="en-US" sz="1400" b="0">
                    <a:solidFill>
                      <a:schemeClr val="bg1"/>
                    </a:solidFill>
                    <a:effectLst>
                      <a:outerShdw blurRad="38100" dist="38100" dir="2700000" algn="tl">
                        <a:srgbClr val="000000"/>
                      </a:outerShdw>
                    </a:effectLst>
                    <a:latin typeface="Arial Narrow" pitchFamily="34" charset="0"/>
                    <a:ea typeface="新細明體" pitchFamily="18" charset="-120"/>
                  </a:rPr>
                  <a:t>4:707:02</a:t>
                </a:r>
              </a:p>
            </p:txBody>
          </p:sp>
        </p:grpSp>
        <p:sp>
          <p:nvSpPr>
            <p:cNvPr id="425" name="Freeform 1454"/>
            <p:cNvSpPr>
              <a:spLocks/>
            </p:cNvSpPr>
            <p:nvPr/>
          </p:nvSpPr>
          <p:spPr bwMode="auto">
            <a:xfrm flipH="1">
              <a:off x="3168" y="2352"/>
              <a:ext cx="144" cy="974"/>
            </a:xfrm>
            <a:custGeom>
              <a:avLst/>
              <a:gdLst/>
              <a:ahLst/>
              <a:cxnLst>
                <a:cxn ang="0">
                  <a:pos x="720" y="0"/>
                </a:cxn>
                <a:cxn ang="0">
                  <a:pos x="0" y="0"/>
                </a:cxn>
                <a:cxn ang="0">
                  <a:pos x="0" y="1536"/>
                </a:cxn>
              </a:cxnLst>
              <a:rect l="0" t="0" r="r" b="b"/>
              <a:pathLst>
                <a:path w="720" h="1536">
                  <a:moveTo>
                    <a:pt x="720" y="0"/>
                  </a:moveTo>
                  <a:lnTo>
                    <a:pt x="0" y="0"/>
                  </a:lnTo>
                  <a:lnTo>
                    <a:pt x="0" y="1536"/>
                  </a:lnTo>
                </a:path>
              </a:pathLst>
            </a:custGeom>
            <a:noFill/>
            <a:ln w="28575" cap="flat" cmpd="sng">
              <a:solidFill>
                <a:srgbClr val="339966"/>
              </a:solidFill>
              <a:prstDash val="solid"/>
              <a:round/>
              <a:headEnd type="none" w="med" len="med"/>
              <a:tailEnd type="triangle" w="med" len="med"/>
            </a:ln>
            <a:effectLst>
              <a:outerShdw dist="17961" dir="2700000" algn="ctr" rotWithShape="0">
                <a:schemeClr val="tx1"/>
              </a:outerShdw>
            </a:effectLst>
          </p:spPr>
          <p:txBody>
            <a:bodyPr anchor="ct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
                                        </p:tgtEl>
                                        <p:attrNameLst>
                                          <p:attrName>style.visibility</p:attrName>
                                        </p:attrNameLst>
                                      </p:cBhvr>
                                      <p:to>
                                        <p:strVal val="visible"/>
                                      </p:to>
                                    </p:set>
                                  </p:childTnLst>
                                  <p:subTnLst>
                                    <p:set>
                                      <p:cBhvr override="childStyle">
                                        <p:cTn dur="1" fill="hold" display="0" masterRel="nextClick" afterEffect="1"/>
                                        <p:tgtEl>
                                          <p:spTgt spid="380"/>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2000"/>
                                  </p:stCondLst>
                                  <p:childTnLst>
                                    <p:set>
                                      <p:cBhvr>
                                        <p:cTn id="9" dur="1" fill="hold">
                                          <p:stCondLst>
                                            <p:cond delay="499"/>
                                          </p:stCondLst>
                                        </p:cTn>
                                        <p:tgtEl>
                                          <p:spTgt spid="192"/>
                                        </p:tgtEl>
                                        <p:attrNameLst>
                                          <p:attrName>style.visibility</p:attrName>
                                        </p:attrNameLst>
                                      </p:cBhvr>
                                      <p:to>
                                        <p:strVal val="visible"/>
                                      </p:to>
                                    </p:set>
                                  </p:childTnLst>
                                </p:cTn>
                              </p:par>
                            </p:childTnLst>
                          </p:cTn>
                        </p:par>
                        <p:par>
                          <p:cTn id="10" fill="hold">
                            <p:stCondLst>
                              <p:cond delay="3000"/>
                            </p:stCondLst>
                            <p:childTnLst>
                              <p:par>
                                <p:cTn id="11" presetID="22" presetClass="entr" presetSubtype="1" fill="hold" nodeType="afterEffect">
                                  <p:stCondLst>
                                    <p:cond delay="0"/>
                                  </p:stCondLst>
                                  <p:childTnLst>
                                    <p:set>
                                      <p:cBhvr>
                                        <p:cTn id="12" dur="1" fill="hold">
                                          <p:stCondLst>
                                            <p:cond delay="0"/>
                                          </p:stCondLst>
                                        </p:cTn>
                                        <p:tgtEl>
                                          <p:spTgt spid="387"/>
                                        </p:tgtEl>
                                        <p:attrNameLst>
                                          <p:attrName>style.visibility</p:attrName>
                                        </p:attrNameLst>
                                      </p:cBhvr>
                                      <p:to>
                                        <p:strVal val="visible"/>
                                      </p:to>
                                    </p:set>
                                    <p:animEffect transition="in" filter="wipe(up)">
                                      <p:cBhvr>
                                        <p:cTn id="13" dur="500"/>
                                        <p:tgtEl>
                                          <p:spTgt spid="387"/>
                                        </p:tgtEl>
                                      </p:cBhvr>
                                    </p:animEffect>
                                  </p:childTnLst>
                                </p:cTn>
                              </p:par>
                            </p:childTnLst>
                          </p:cTn>
                        </p:par>
                        <p:par>
                          <p:cTn id="14" fill="hold">
                            <p:stCondLst>
                              <p:cond delay="3500"/>
                            </p:stCondLst>
                            <p:childTnLst>
                              <p:par>
                                <p:cTn id="15" presetID="22" presetClass="entr" presetSubtype="1" fill="hold" nodeType="afterEffect">
                                  <p:stCondLst>
                                    <p:cond delay="0"/>
                                  </p:stCondLst>
                                  <p:childTnLst>
                                    <p:set>
                                      <p:cBhvr>
                                        <p:cTn id="16" dur="1" fill="hold">
                                          <p:stCondLst>
                                            <p:cond delay="0"/>
                                          </p:stCondLst>
                                        </p:cTn>
                                        <p:tgtEl>
                                          <p:spTgt spid="390"/>
                                        </p:tgtEl>
                                        <p:attrNameLst>
                                          <p:attrName>style.visibility</p:attrName>
                                        </p:attrNameLst>
                                      </p:cBhvr>
                                      <p:to>
                                        <p:strVal val="visible"/>
                                      </p:to>
                                    </p:set>
                                    <p:animEffect transition="in" filter="wipe(up)">
                                      <p:cBhvr>
                                        <p:cTn id="17" dur="500"/>
                                        <p:tgtEl>
                                          <p:spTgt spid="390"/>
                                        </p:tgtEl>
                                      </p:cBhvr>
                                    </p:animEffect>
                                  </p:childTnLst>
                                </p:cTn>
                              </p:par>
                            </p:childTnLst>
                          </p:cTn>
                        </p:par>
                        <p:par>
                          <p:cTn id="18" fill="hold">
                            <p:stCondLst>
                              <p:cond delay="4000"/>
                            </p:stCondLst>
                            <p:childTnLst>
                              <p:par>
                                <p:cTn id="19" presetID="22" presetClass="entr" presetSubtype="1" fill="hold" nodeType="afterEffect">
                                  <p:stCondLst>
                                    <p:cond delay="0"/>
                                  </p:stCondLst>
                                  <p:childTnLst>
                                    <p:set>
                                      <p:cBhvr>
                                        <p:cTn id="20" dur="1" fill="hold">
                                          <p:stCondLst>
                                            <p:cond delay="0"/>
                                          </p:stCondLst>
                                        </p:cTn>
                                        <p:tgtEl>
                                          <p:spTgt spid="399"/>
                                        </p:tgtEl>
                                        <p:attrNameLst>
                                          <p:attrName>style.visibility</p:attrName>
                                        </p:attrNameLst>
                                      </p:cBhvr>
                                      <p:to>
                                        <p:strVal val="visible"/>
                                      </p:to>
                                    </p:set>
                                    <p:animEffect transition="in" filter="wipe(up)">
                                      <p:cBhvr>
                                        <p:cTn id="21" dur="500"/>
                                        <p:tgtEl>
                                          <p:spTgt spid="39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93"/>
                                        </p:tgtEl>
                                        <p:attrNameLst>
                                          <p:attrName>style.visibility</p:attrName>
                                        </p:attrNameLst>
                                      </p:cBhvr>
                                      <p:to>
                                        <p:strVal val="visible"/>
                                      </p:to>
                                    </p:set>
                                    <p:animEffect transition="in" filter="wipe(up)">
                                      <p:cBhvr>
                                        <p:cTn id="26" dur="500"/>
                                        <p:tgtEl>
                                          <p:spTgt spid="39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22"/>
                                        </p:tgtEl>
                                        <p:attrNameLst>
                                          <p:attrName>style.visibility</p:attrName>
                                        </p:attrNameLst>
                                      </p:cBhvr>
                                      <p:to>
                                        <p:strVal val="visible"/>
                                      </p:to>
                                    </p:set>
                                    <p:animEffect transition="in" filter="wipe(up)">
                                      <p:cBhvr>
                                        <p:cTn id="31" dur="500"/>
                                        <p:tgtEl>
                                          <p:spTgt spid="422"/>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404"/>
                                        </p:tgtEl>
                                        <p:attrNameLst>
                                          <p:attrName>style.visibility</p:attrName>
                                        </p:attrNameLst>
                                      </p:cBhvr>
                                      <p:to>
                                        <p:strVal val="visible"/>
                                      </p:to>
                                    </p:set>
                                    <p:animEffect transition="in" filter="wipe(up)">
                                      <p:cBhvr>
                                        <p:cTn id="35" dur="500"/>
                                        <p:tgtEl>
                                          <p:spTgt spid="404"/>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13"/>
                                        </p:tgtEl>
                                        <p:attrNameLst>
                                          <p:attrName>style.visibility</p:attrName>
                                        </p:attrNameLst>
                                      </p:cBhvr>
                                      <p:to>
                                        <p:strVal val="visible"/>
                                      </p:to>
                                    </p:set>
                                    <p:animEffect transition="in" filter="wipe(up)">
                                      <p:cBhvr>
                                        <p:cTn id="39"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7772400" cy="750888"/>
          </a:xfrm>
        </p:spPr>
        <p:txBody>
          <a:bodyPr>
            <a:normAutofit fontScale="90000"/>
          </a:bodyPr>
          <a:lstStyle/>
          <a:p>
            <a:pPr>
              <a:defRPr/>
            </a:pPr>
            <a:r>
              <a:rPr lang="zh-CN" altLang="en-US" dirty="0" smtClean="0">
                <a:solidFill>
                  <a:schemeClr val="bg1"/>
                </a:solidFill>
                <a:ea typeface="新細明體" pitchFamily="18" charset="-120"/>
              </a:rPr>
              <a:t>在聚集索引中找记录</a:t>
            </a:r>
            <a:endParaRPr lang="zh-TW" altLang="en-US" dirty="0" smtClean="0">
              <a:solidFill>
                <a:schemeClr val="bg1"/>
              </a:solidFill>
              <a:ea typeface="新細明體" pitchFamily="18" charset="-120"/>
            </a:endParaRPr>
          </a:p>
        </p:txBody>
      </p:sp>
      <p:grpSp>
        <p:nvGrpSpPr>
          <p:cNvPr id="5" name="Group 246"/>
          <p:cNvGrpSpPr>
            <a:grpSpLocks/>
          </p:cNvGrpSpPr>
          <p:nvPr/>
        </p:nvGrpSpPr>
        <p:grpSpPr bwMode="auto">
          <a:xfrm>
            <a:off x="609600" y="1524000"/>
            <a:ext cx="7924800" cy="4572000"/>
            <a:chOff x="384" y="864"/>
            <a:chExt cx="4992" cy="2880"/>
          </a:xfrm>
        </p:grpSpPr>
        <p:sp>
          <p:nvSpPr>
            <p:cNvPr id="6" name="Rectangle 4"/>
            <p:cNvSpPr>
              <a:spLocks noChangeArrowheads="1"/>
            </p:cNvSpPr>
            <p:nvPr/>
          </p:nvSpPr>
          <p:spPr bwMode="auto">
            <a:xfrm>
              <a:off x="384" y="864"/>
              <a:ext cx="4992" cy="2880"/>
            </a:xfrm>
            <a:prstGeom prst="rect">
              <a:avLst/>
            </a:prstGeom>
            <a:solidFill>
              <a:schemeClr val="bg1"/>
            </a:solidFill>
            <a:ln w="9525">
              <a:solidFill>
                <a:schemeClr val="folHlink"/>
              </a:solidFill>
              <a:miter lim="800000"/>
              <a:headEnd/>
              <a:tailEnd/>
            </a:ln>
          </p:spPr>
          <p:txBody>
            <a:bodyPr wrap="none"/>
            <a:lstStyle/>
            <a:p>
              <a:pPr>
                <a:lnSpc>
                  <a:spcPct val="100000"/>
                </a:lnSpc>
              </a:pPr>
              <a:endParaRPr lang="zh-TW" altLang="en-US" sz="1700">
                <a:solidFill>
                  <a:schemeClr val="tx1"/>
                </a:solidFill>
                <a:latin typeface="Arial Narrow" pitchFamily="34" charset="0"/>
                <a:ea typeface="新細明體" pitchFamily="18" charset="-120"/>
              </a:endParaRPr>
            </a:p>
          </p:txBody>
        </p:sp>
        <p:sp>
          <p:nvSpPr>
            <p:cNvPr id="7" name="Text Box 5"/>
            <p:cNvSpPr txBox="1">
              <a:spLocks noChangeArrowheads="1"/>
            </p:cNvSpPr>
            <p:nvPr/>
          </p:nvSpPr>
          <p:spPr bwMode="auto">
            <a:xfrm>
              <a:off x="384" y="864"/>
              <a:ext cx="1392" cy="212"/>
            </a:xfrm>
            <a:prstGeom prst="rect">
              <a:avLst/>
            </a:prstGeom>
            <a:noFill/>
            <a:ln w="9525">
              <a:noFill/>
              <a:miter lim="800000"/>
              <a:headEnd/>
              <a:tailEnd/>
            </a:ln>
          </p:spPr>
          <p:txBody>
            <a:bodyPr>
              <a:spAutoFit/>
            </a:bodyPr>
            <a:lstStyle/>
            <a:p>
              <a:pPr>
                <a:lnSpc>
                  <a:spcPct val="100000"/>
                </a:lnSpc>
              </a:pPr>
              <a:r>
                <a:rPr lang="en-US" altLang="zh-TW" sz="1600">
                  <a:solidFill>
                    <a:schemeClr val="tx1"/>
                  </a:solidFill>
                  <a:ea typeface="新細明體" pitchFamily="18" charset="-120"/>
                </a:rPr>
                <a:t>Clustered Index</a:t>
              </a:r>
              <a:endParaRPr lang="en-US" altLang="zh-TW" sz="1600" b="0">
                <a:solidFill>
                  <a:schemeClr val="tx1"/>
                </a:solidFill>
                <a:ea typeface="新細明體" pitchFamily="18" charset="-120"/>
              </a:endParaRPr>
            </a:p>
          </p:txBody>
        </p:sp>
        <p:sp>
          <p:nvSpPr>
            <p:cNvPr id="8" name="Rectangle 6"/>
            <p:cNvSpPr>
              <a:spLocks noChangeArrowheads="1"/>
            </p:cNvSpPr>
            <p:nvPr/>
          </p:nvSpPr>
          <p:spPr bwMode="auto">
            <a:xfrm>
              <a:off x="768" y="1104"/>
              <a:ext cx="4514" cy="1200"/>
            </a:xfrm>
            <a:prstGeom prst="rect">
              <a:avLst/>
            </a:prstGeom>
            <a:gradFill rotWithShape="0">
              <a:gsLst>
                <a:gs pos="0">
                  <a:srgbClr val="FFCC99">
                    <a:gamma/>
                    <a:tint val="53725"/>
                    <a:invGamma/>
                  </a:srgbClr>
                </a:gs>
                <a:gs pos="100000">
                  <a:srgbClr val="FFCC99"/>
                </a:gs>
              </a:gsLst>
              <a:lin ang="5400000" scaled="1"/>
            </a:gradFill>
            <a:ln w="9525">
              <a:solidFill>
                <a:srgbClr val="CC6600"/>
              </a:solidFill>
              <a:miter lim="800000"/>
              <a:headEnd/>
              <a:tailEnd/>
            </a:ln>
            <a:effectLst>
              <a:outerShdw dist="35921" dir="2700000" algn="ctr" rotWithShape="0">
                <a:srgbClr val="CC6600"/>
              </a:outerShdw>
            </a:effectLst>
          </p:spPr>
          <p:txBody>
            <a:bodyPr wrap="none"/>
            <a:lstStyle/>
            <a:p>
              <a:pPr algn="r">
                <a:lnSpc>
                  <a:spcPct val="100000"/>
                </a:lnSpc>
                <a:defRPr/>
              </a:pPr>
              <a:endParaRPr lang="zh-TW" altLang="en-US" sz="1600">
                <a:solidFill>
                  <a:schemeClr val="tx1"/>
                </a:solidFill>
                <a:latin typeface="Arial Narrow" pitchFamily="34" charset="0"/>
                <a:ea typeface="新細明體" pitchFamily="18" charset="-120"/>
              </a:endParaRPr>
            </a:p>
          </p:txBody>
        </p:sp>
        <p:sp>
          <p:nvSpPr>
            <p:cNvPr id="9" name="Freeform 7"/>
            <p:cNvSpPr>
              <a:spLocks/>
            </p:cNvSpPr>
            <p:nvPr/>
          </p:nvSpPr>
          <p:spPr bwMode="auto">
            <a:xfrm>
              <a:off x="2112" y="1248"/>
              <a:ext cx="528"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 name="Freeform 8"/>
            <p:cNvSpPr>
              <a:spLocks/>
            </p:cNvSpPr>
            <p:nvPr/>
          </p:nvSpPr>
          <p:spPr bwMode="auto">
            <a:xfrm flipH="1">
              <a:off x="3312" y="1488"/>
              <a:ext cx="864" cy="19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Text Box 9"/>
            <p:cNvSpPr txBox="1">
              <a:spLocks noChangeArrowheads="1"/>
            </p:cNvSpPr>
            <p:nvPr/>
          </p:nvSpPr>
          <p:spPr bwMode="auto">
            <a:xfrm>
              <a:off x="2592" y="1591"/>
              <a:ext cx="834" cy="202"/>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140 - Root</a:t>
              </a:r>
            </a:p>
          </p:txBody>
        </p:sp>
        <p:sp>
          <p:nvSpPr>
            <p:cNvPr id="12" name="Rectangle 10"/>
            <p:cNvSpPr>
              <a:spLocks noChangeArrowheads="1"/>
            </p:cNvSpPr>
            <p:nvPr/>
          </p:nvSpPr>
          <p:spPr bwMode="auto">
            <a:xfrm>
              <a:off x="768" y="2479"/>
              <a:ext cx="4514" cy="1169"/>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nSpc>
                  <a:spcPct val="100000"/>
                </a:lnSpc>
              </a:pPr>
              <a:endParaRPr lang="zh-TW" altLang="en-US" sz="1400">
                <a:solidFill>
                  <a:schemeClr val="tx1"/>
                </a:solidFill>
                <a:latin typeface="Arial Narrow" pitchFamily="34" charset="0"/>
                <a:ea typeface="新細明體" pitchFamily="18" charset="-120"/>
              </a:endParaRPr>
            </a:p>
          </p:txBody>
        </p:sp>
        <p:sp>
          <p:nvSpPr>
            <p:cNvPr id="13" name="Freeform 11"/>
            <p:cNvSpPr>
              <a:spLocks/>
            </p:cNvSpPr>
            <p:nvPr/>
          </p:nvSpPr>
          <p:spPr bwMode="auto">
            <a:xfrm>
              <a:off x="1344" y="1728"/>
              <a:ext cx="240" cy="864"/>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 name="Freeform 12"/>
            <p:cNvSpPr>
              <a:spLocks/>
            </p:cNvSpPr>
            <p:nvPr/>
          </p:nvSpPr>
          <p:spPr bwMode="auto">
            <a:xfrm>
              <a:off x="3552" y="1920"/>
              <a:ext cx="240" cy="67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 name="Freeform 13"/>
            <p:cNvSpPr>
              <a:spLocks/>
            </p:cNvSpPr>
            <p:nvPr/>
          </p:nvSpPr>
          <p:spPr bwMode="auto">
            <a:xfrm flipH="1">
              <a:off x="4240" y="2064"/>
              <a:ext cx="464"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Text Box 14"/>
            <p:cNvSpPr txBox="1">
              <a:spLocks noChangeArrowheads="1"/>
            </p:cNvSpPr>
            <p:nvPr/>
          </p:nvSpPr>
          <p:spPr bwMode="auto">
            <a:xfrm>
              <a:off x="912" y="3446"/>
              <a:ext cx="543"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100</a:t>
              </a:r>
            </a:p>
          </p:txBody>
        </p:sp>
        <p:sp>
          <p:nvSpPr>
            <p:cNvPr id="17" name="Text Box 15"/>
            <p:cNvSpPr txBox="1">
              <a:spLocks noChangeArrowheads="1"/>
            </p:cNvSpPr>
            <p:nvPr/>
          </p:nvSpPr>
          <p:spPr bwMode="auto">
            <a:xfrm>
              <a:off x="3120" y="3446"/>
              <a:ext cx="543"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120</a:t>
              </a:r>
            </a:p>
          </p:txBody>
        </p:sp>
        <p:sp>
          <p:nvSpPr>
            <p:cNvPr id="18" name="Text Box 16"/>
            <p:cNvSpPr txBox="1">
              <a:spLocks noChangeArrowheads="1"/>
            </p:cNvSpPr>
            <p:nvPr/>
          </p:nvSpPr>
          <p:spPr bwMode="auto">
            <a:xfrm>
              <a:off x="4176" y="3446"/>
              <a:ext cx="543"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130</a:t>
              </a:r>
            </a:p>
          </p:txBody>
        </p:sp>
        <p:sp>
          <p:nvSpPr>
            <p:cNvPr id="19" name="Text Box 17"/>
            <p:cNvSpPr txBox="1">
              <a:spLocks noChangeArrowheads="1"/>
            </p:cNvSpPr>
            <p:nvPr/>
          </p:nvSpPr>
          <p:spPr bwMode="auto">
            <a:xfrm>
              <a:off x="1555" y="2128"/>
              <a:ext cx="539" cy="202"/>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141</a:t>
              </a:r>
            </a:p>
          </p:txBody>
        </p:sp>
        <p:sp>
          <p:nvSpPr>
            <p:cNvPr id="20" name="Text Box 18"/>
            <p:cNvSpPr txBox="1">
              <a:spLocks noChangeArrowheads="1"/>
            </p:cNvSpPr>
            <p:nvPr/>
          </p:nvSpPr>
          <p:spPr bwMode="auto">
            <a:xfrm>
              <a:off x="3744" y="2128"/>
              <a:ext cx="539" cy="202"/>
            </a:xfrm>
            <a:prstGeom prst="rect">
              <a:avLst/>
            </a:prstGeom>
            <a:noFill/>
            <a:ln w="9525">
              <a:noFill/>
              <a:miter lim="800000"/>
              <a:headEnd/>
              <a:tailEnd/>
            </a:ln>
          </p:spPr>
          <p:txBody>
            <a:bodyPr wrap="none">
              <a:spAutoFit/>
            </a:bodyPr>
            <a:lstStyle/>
            <a:p>
              <a:pPr algn="r">
                <a:lnSpc>
                  <a:spcPct val="100000"/>
                </a:lnSpc>
              </a:pPr>
              <a:r>
                <a:rPr lang="en-US" altLang="zh-TW" sz="1500" b="0">
                  <a:solidFill>
                    <a:schemeClr val="tx1"/>
                  </a:solidFill>
                  <a:latin typeface="Arial Narrow" pitchFamily="34" charset="0"/>
                  <a:ea typeface="新細明體" pitchFamily="18" charset="-120"/>
                </a:rPr>
                <a:t>Page 145</a:t>
              </a:r>
            </a:p>
          </p:txBody>
        </p:sp>
        <p:grpSp>
          <p:nvGrpSpPr>
            <p:cNvPr id="21" name="Group 19"/>
            <p:cNvGrpSpPr>
              <a:grpSpLocks/>
            </p:cNvGrpSpPr>
            <p:nvPr/>
          </p:nvGrpSpPr>
          <p:grpSpPr bwMode="auto">
            <a:xfrm>
              <a:off x="912" y="2575"/>
              <a:ext cx="817" cy="864"/>
              <a:chOff x="912" y="2575"/>
              <a:chExt cx="817" cy="864"/>
            </a:xfrm>
          </p:grpSpPr>
          <p:sp>
            <p:nvSpPr>
              <p:cNvPr id="98" name="Rectangle 20"/>
              <p:cNvSpPr>
                <a:spLocks noChangeArrowheads="1"/>
              </p:cNvSpPr>
              <p:nvPr/>
            </p:nvSpPr>
            <p:spPr bwMode="auto">
              <a:xfrm>
                <a:off x="913"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Akhtar</a:t>
                </a:r>
                <a:endParaRPr lang="en-US" altLang="zh-TW" sz="1500">
                  <a:solidFill>
                    <a:schemeClr val="tx1"/>
                  </a:solidFill>
                  <a:latin typeface="Arial Narrow" pitchFamily="34" charset="0"/>
                  <a:ea typeface="新細明體" pitchFamily="18" charset="-120"/>
                </a:endParaRPr>
              </a:p>
            </p:txBody>
          </p:sp>
          <p:sp>
            <p:nvSpPr>
              <p:cNvPr id="99" name="Rectangle 21"/>
              <p:cNvSpPr>
                <a:spLocks noChangeArrowheads="1"/>
              </p:cNvSpPr>
              <p:nvPr/>
            </p:nvSpPr>
            <p:spPr bwMode="auto">
              <a:xfrm>
                <a:off x="913"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Barr</a:t>
                </a:r>
              </a:p>
            </p:txBody>
          </p:sp>
          <p:sp>
            <p:nvSpPr>
              <p:cNvPr id="100" name="Rectangle 22"/>
              <p:cNvSpPr>
                <a:spLocks noChangeArrowheads="1"/>
              </p:cNvSpPr>
              <p:nvPr/>
            </p:nvSpPr>
            <p:spPr bwMode="auto">
              <a:xfrm>
                <a:off x="912"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Con</a:t>
                </a:r>
              </a:p>
            </p:txBody>
          </p:sp>
          <p:sp>
            <p:nvSpPr>
              <p:cNvPr id="101" name="Rectangle 23"/>
              <p:cNvSpPr>
                <a:spLocks noChangeArrowheads="1"/>
              </p:cNvSpPr>
              <p:nvPr/>
            </p:nvSpPr>
            <p:spPr bwMode="auto">
              <a:xfrm>
                <a:off x="912"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Funk</a:t>
                </a:r>
              </a:p>
            </p:txBody>
          </p:sp>
          <p:sp>
            <p:nvSpPr>
              <p:cNvPr id="102" name="Rectangle 24"/>
              <p:cNvSpPr>
                <a:spLocks noChangeArrowheads="1"/>
              </p:cNvSpPr>
              <p:nvPr/>
            </p:nvSpPr>
            <p:spPr bwMode="auto">
              <a:xfrm>
                <a:off x="912"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Funk</a:t>
                </a:r>
              </a:p>
            </p:txBody>
          </p:sp>
          <p:sp>
            <p:nvSpPr>
              <p:cNvPr id="103" name="Rectangle 25"/>
              <p:cNvSpPr>
                <a:spLocks noChangeArrowheads="1"/>
              </p:cNvSpPr>
              <p:nvPr/>
            </p:nvSpPr>
            <p:spPr bwMode="auto">
              <a:xfrm>
                <a:off x="912"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04" name="Rectangle 26"/>
              <p:cNvSpPr>
                <a:spLocks noChangeArrowheads="1"/>
              </p:cNvSpPr>
              <p:nvPr/>
            </p:nvSpPr>
            <p:spPr bwMode="auto">
              <a:xfrm>
                <a:off x="1297"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2334</a:t>
                </a:r>
                <a:endParaRPr lang="zh-TW" altLang="en-US" sz="1500">
                  <a:solidFill>
                    <a:schemeClr val="tx1"/>
                  </a:solidFill>
                  <a:latin typeface="Arial Narrow" pitchFamily="34" charset="0"/>
                  <a:ea typeface="新細明體" pitchFamily="18" charset="-120"/>
                </a:endParaRPr>
              </a:p>
            </p:txBody>
          </p:sp>
          <p:sp>
            <p:nvSpPr>
              <p:cNvPr id="105" name="Rectangle 27"/>
              <p:cNvSpPr>
                <a:spLocks noChangeArrowheads="1"/>
              </p:cNvSpPr>
              <p:nvPr/>
            </p:nvSpPr>
            <p:spPr bwMode="auto">
              <a:xfrm>
                <a:off x="1297"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5678</a:t>
                </a:r>
              </a:p>
            </p:txBody>
          </p:sp>
          <p:sp>
            <p:nvSpPr>
              <p:cNvPr id="106" name="Rectangle 28"/>
              <p:cNvSpPr>
                <a:spLocks noChangeArrowheads="1"/>
              </p:cNvSpPr>
              <p:nvPr/>
            </p:nvSpPr>
            <p:spPr bwMode="auto">
              <a:xfrm>
                <a:off x="1296"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2534</a:t>
                </a:r>
              </a:p>
            </p:txBody>
          </p:sp>
          <p:sp>
            <p:nvSpPr>
              <p:cNvPr id="107" name="Rectangle 29"/>
              <p:cNvSpPr>
                <a:spLocks noChangeArrowheads="1"/>
              </p:cNvSpPr>
              <p:nvPr/>
            </p:nvSpPr>
            <p:spPr bwMode="auto">
              <a:xfrm>
                <a:off x="1296"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1334</a:t>
                </a:r>
              </a:p>
            </p:txBody>
          </p:sp>
          <p:sp>
            <p:nvSpPr>
              <p:cNvPr id="108" name="Rectangle 30"/>
              <p:cNvSpPr>
                <a:spLocks noChangeArrowheads="1"/>
              </p:cNvSpPr>
              <p:nvPr/>
            </p:nvSpPr>
            <p:spPr bwMode="auto">
              <a:xfrm>
                <a:off x="1296"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1534</a:t>
                </a:r>
              </a:p>
            </p:txBody>
          </p:sp>
          <p:sp>
            <p:nvSpPr>
              <p:cNvPr id="109" name="Rectangle 31"/>
              <p:cNvSpPr>
                <a:spLocks noChangeArrowheads="1"/>
              </p:cNvSpPr>
              <p:nvPr/>
            </p:nvSpPr>
            <p:spPr bwMode="auto">
              <a:xfrm>
                <a:off x="1296"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10" name="Rectangle 32"/>
              <p:cNvSpPr>
                <a:spLocks noChangeArrowheads="1"/>
              </p:cNvSpPr>
              <p:nvPr/>
            </p:nvSpPr>
            <p:spPr bwMode="auto">
              <a:xfrm>
                <a:off x="1584"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11" name="Rectangle 33"/>
              <p:cNvSpPr>
                <a:spLocks noChangeArrowheads="1"/>
              </p:cNvSpPr>
              <p:nvPr/>
            </p:nvSpPr>
            <p:spPr bwMode="auto">
              <a:xfrm>
                <a:off x="1584"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12" name="Rectangle 34"/>
              <p:cNvSpPr>
                <a:spLocks noChangeArrowheads="1"/>
              </p:cNvSpPr>
              <p:nvPr/>
            </p:nvSpPr>
            <p:spPr bwMode="auto">
              <a:xfrm>
                <a:off x="1584"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13" name="Rectangle 35"/>
              <p:cNvSpPr>
                <a:spLocks noChangeArrowheads="1"/>
              </p:cNvSpPr>
              <p:nvPr/>
            </p:nvSpPr>
            <p:spPr bwMode="auto">
              <a:xfrm>
                <a:off x="1585"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14" name="Rectangle 36"/>
              <p:cNvSpPr>
                <a:spLocks noChangeArrowheads="1"/>
              </p:cNvSpPr>
              <p:nvPr/>
            </p:nvSpPr>
            <p:spPr bwMode="auto">
              <a:xfrm>
                <a:off x="1584"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15" name="Rectangle 37"/>
              <p:cNvSpPr>
                <a:spLocks noChangeArrowheads="1"/>
              </p:cNvSpPr>
              <p:nvPr/>
            </p:nvSpPr>
            <p:spPr bwMode="auto">
              <a:xfrm>
                <a:off x="1584"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16" name="Rectangle 38"/>
              <p:cNvSpPr>
                <a:spLocks noChangeArrowheads="1"/>
              </p:cNvSpPr>
              <p:nvPr/>
            </p:nvSpPr>
            <p:spPr bwMode="auto">
              <a:xfrm>
                <a:off x="912"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2" name="Group 39"/>
            <p:cNvGrpSpPr>
              <a:grpSpLocks/>
            </p:cNvGrpSpPr>
            <p:nvPr/>
          </p:nvGrpSpPr>
          <p:grpSpPr bwMode="auto">
            <a:xfrm>
              <a:off x="3119" y="2575"/>
              <a:ext cx="817" cy="864"/>
              <a:chOff x="3119" y="2575"/>
              <a:chExt cx="817" cy="864"/>
            </a:xfrm>
          </p:grpSpPr>
          <p:sp>
            <p:nvSpPr>
              <p:cNvPr id="79" name="Rectangle 40"/>
              <p:cNvSpPr>
                <a:spLocks noChangeArrowheads="1"/>
              </p:cNvSpPr>
              <p:nvPr/>
            </p:nvSpPr>
            <p:spPr bwMode="auto">
              <a:xfrm>
                <a:off x="3120"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Martin</a:t>
                </a:r>
                <a:endParaRPr lang="en-US" altLang="zh-TW" sz="1500">
                  <a:solidFill>
                    <a:schemeClr val="tx1"/>
                  </a:solidFill>
                  <a:latin typeface="Arial Narrow" pitchFamily="34" charset="0"/>
                  <a:ea typeface="新細明體" pitchFamily="18" charset="-120"/>
                </a:endParaRPr>
              </a:p>
            </p:txBody>
          </p:sp>
          <p:sp>
            <p:nvSpPr>
              <p:cNvPr id="80" name="Rectangle 41"/>
              <p:cNvSpPr>
                <a:spLocks noChangeArrowheads="1"/>
              </p:cNvSpPr>
              <p:nvPr/>
            </p:nvSpPr>
            <p:spPr bwMode="auto">
              <a:xfrm>
                <a:off x="3120"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Martin</a:t>
                </a:r>
              </a:p>
            </p:txBody>
          </p:sp>
          <p:sp>
            <p:nvSpPr>
              <p:cNvPr id="81" name="Rectangle 42"/>
              <p:cNvSpPr>
                <a:spLocks noChangeArrowheads="1"/>
              </p:cNvSpPr>
              <p:nvPr/>
            </p:nvSpPr>
            <p:spPr bwMode="auto">
              <a:xfrm>
                <a:off x="3119"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Ota</a:t>
                </a:r>
              </a:p>
            </p:txBody>
          </p:sp>
          <p:sp>
            <p:nvSpPr>
              <p:cNvPr id="82" name="Rectangle 43"/>
              <p:cNvSpPr>
                <a:spLocks noChangeArrowheads="1"/>
              </p:cNvSpPr>
              <p:nvPr/>
            </p:nvSpPr>
            <p:spPr bwMode="auto">
              <a:xfrm>
                <a:off x="3119"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Phua</a:t>
                </a:r>
              </a:p>
            </p:txBody>
          </p:sp>
          <p:sp>
            <p:nvSpPr>
              <p:cNvPr id="83" name="Rectangle 44"/>
              <p:cNvSpPr>
                <a:spLocks noChangeArrowheads="1"/>
              </p:cNvSpPr>
              <p:nvPr/>
            </p:nvSpPr>
            <p:spPr bwMode="auto">
              <a:xfrm>
                <a:off x="3119"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Rudd</a:t>
                </a:r>
              </a:p>
            </p:txBody>
          </p:sp>
          <p:sp>
            <p:nvSpPr>
              <p:cNvPr id="84" name="Rectangle 45"/>
              <p:cNvSpPr>
                <a:spLocks noChangeArrowheads="1"/>
              </p:cNvSpPr>
              <p:nvPr/>
            </p:nvSpPr>
            <p:spPr bwMode="auto">
              <a:xfrm>
                <a:off x="3119"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85" name="Rectangle 46"/>
              <p:cNvSpPr>
                <a:spLocks noChangeArrowheads="1"/>
              </p:cNvSpPr>
              <p:nvPr/>
            </p:nvSpPr>
            <p:spPr bwMode="auto">
              <a:xfrm>
                <a:off x="3504"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1234</a:t>
                </a:r>
                <a:endParaRPr lang="zh-TW" altLang="en-US" sz="1500">
                  <a:solidFill>
                    <a:schemeClr val="tx1"/>
                  </a:solidFill>
                  <a:latin typeface="Arial Narrow" pitchFamily="34" charset="0"/>
                  <a:ea typeface="新細明體" pitchFamily="18" charset="-120"/>
                </a:endParaRPr>
              </a:p>
            </p:txBody>
          </p:sp>
          <p:sp>
            <p:nvSpPr>
              <p:cNvPr id="86" name="Rectangle 47"/>
              <p:cNvSpPr>
                <a:spLocks noChangeArrowheads="1"/>
              </p:cNvSpPr>
              <p:nvPr/>
            </p:nvSpPr>
            <p:spPr bwMode="auto">
              <a:xfrm>
                <a:off x="3504"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7778</a:t>
                </a:r>
              </a:p>
            </p:txBody>
          </p:sp>
          <p:sp>
            <p:nvSpPr>
              <p:cNvPr id="87" name="Rectangle 48"/>
              <p:cNvSpPr>
                <a:spLocks noChangeArrowheads="1"/>
              </p:cNvSpPr>
              <p:nvPr/>
            </p:nvSpPr>
            <p:spPr bwMode="auto">
              <a:xfrm>
                <a:off x="3503"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5878</a:t>
                </a:r>
              </a:p>
            </p:txBody>
          </p:sp>
          <p:sp>
            <p:nvSpPr>
              <p:cNvPr id="88" name="Rectangle 49"/>
              <p:cNvSpPr>
                <a:spLocks noChangeArrowheads="1"/>
              </p:cNvSpPr>
              <p:nvPr/>
            </p:nvSpPr>
            <p:spPr bwMode="auto">
              <a:xfrm>
                <a:off x="3503"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7878</a:t>
                </a:r>
              </a:p>
            </p:txBody>
          </p:sp>
          <p:sp>
            <p:nvSpPr>
              <p:cNvPr id="89" name="Rectangle 50"/>
              <p:cNvSpPr>
                <a:spLocks noChangeArrowheads="1"/>
              </p:cNvSpPr>
              <p:nvPr/>
            </p:nvSpPr>
            <p:spPr bwMode="auto">
              <a:xfrm>
                <a:off x="3503"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6078</a:t>
                </a:r>
              </a:p>
            </p:txBody>
          </p:sp>
          <p:sp>
            <p:nvSpPr>
              <p:cNvPr id="90" name="Rectangle 51"/>
              <p:cNvSpPr>
                <a:spLocks noChangeArrowheads="1"/>
              </p:cNvSpPr>
              <p:nvPr/>
            </p:nvSpPr>
            <p:spPr bwMode="auto">
              <a:xfrm>
                <a:off x="3503"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91" name="Rectangle 52"/>
              <p:cNvSpPr>
                <a:spLocks noChangeArrowheads="1"/>
              </p:cNvSpPr>
              <p:nvPr/>
            </p:nvSpPr>
            <p:spPr bwMode="auto">
              <a:xfrm>
                <a:off x="3791"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92" name="Rectangle 53"/>
              <p:cNvSpPr>
                <a:spLocks noChangeArrowheads="1"/>
              </p:cNvSpPr>
              <p:nvPr/>
            </p:nvSpPr>
            <p:spPr bwMode="auto">
              <a:xfrm>
                <a:off x="3791"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93" name="Rectangle 54"/>
              <p:cNvSpPr>
                <a:spLocks noChangeArrowheads="1"/>
              </p:cNvSpPr>
              <p:nvPr/>
            </p:nvSpPr>
            <p:spPr bwMode="auto">
              <a:xfrm>
                <a:off x="3791"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94" name="Rectangle 55"/>
              <p:cNvSpPr>
                <a:spLocks noChangeArrowheads="1"/>
              </p:cNvSpPr>
              <p:nvPr/>
            </p:nvSpPr>
            <p:spPr bwMode="auto">
              <a:xfrm>
                <a:off x="3792"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95" name="Rectangle 56"/>
              <p:cNvSpPr>
                <a:spLocks noChangeArrowheads="1"/>
              </p:cNvSpPr>
              <p:nvPr/>
            </p:nvSpPr>
            <p:spPr bwMode="auto">
              <a:xfrm>
                <a:off x="3791"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96" name="Rectangle 57"/>
              <p:cNvSpPr>
                <a:spLocks noChangeArrowheads="1"/>
              </p:cNvSpPr>
              <p:nvPr/>
            </p:nvSpPr>
            <p:spPr bwMode="auto">
              <a:xfrm>
                <a:off x="3791"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97" name="Rectangle 58"/>
              <p:cNvSpPr>
                <a:spLocks noChangeArrowheads="1"/>
              </p:cNvSpPr>
              <p:nvPr/>
            </p:nvSpPr>
            <p:spPr bwMode="auto">
              <a:xfrm>
                <a:off x="3119"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3" name="Group 59"/>
            <p:cNvGrpSpPr>
              <a:grpSpLocks/>
            </p:cNvGrpSpPr>
            <p:nvPr/>
          </p:nvGrpSpPr>
          <p:grpSpPr bwMode="auto">
            <a:xfrm>
              <a:off x="4223" y="2575"/>
              <a:ext cx="817" cy="864"/>
              <a:chOff x="4223" y="2575"/>
              <a:chExt cx="817" cy="864"/>
            </a:xfrm>
          </p:grpSpPr>
          <p:sp>
            <p:nvSpPr>
              <p:cNvPr id="60" name="Rectangle 60"/>
              <p:cNvSpPr>
                <a:spLocks noChangeArrowheads="1"/>
              </p:cNvSpPr>
              <p:nvPr/>
            </p:nvSpPr>
            <p:spPr bwMode="auto">
              <a:xfrm>
                <a:off x="4224"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Smith</a:t>
                </a:r>
                <a:endParaRPr lang="en-US" altLang="zh-TW" sz="1500">
                  <a:solidFill>
                    <a:schemeClr val="tx1"/>
                  </a:solidFill>
                  <a:latin typeface="Arial Narrow" pitchFamily="34" charset="0"/>
                  <a:ea typeface="新細明體" pitchFamily="18" charset="-120"/>
                </a:endParaRPr>
              </a:p>
            </p:txBody>
          </p:sp>
          <p:sp>
            <p:nvSpPr>
              <p:cNvPr id="61" name="Rectangle 61"/>
              <p:cNvSpPr>
                <a:spLocks noChangeArrowheads="1"/>
              </p:cNvSpPr>
              <p:nvPr/>
            </p:nvSpPr>
            <p:spPr bwMode="auto">
              <a:xfrm>
                <a:off x="4224"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Smith</a:t>
                </a:r>
              </a:p>
            </p:txBody>
          </p:sp>
          <p:sp>
            <p:nvSpPr>
              <p:cNvPr id="62" name="Rectangle 62"/>
              <p:cNvSpPr>
                <a:spLocks noChangeArrowheads="1"/>
              </p:cNvSpPr>
              <p:nvPr/>
            </p:nvSpPr>
            <p:spPr bwMode="auto">
              <a:xfrm>
                <a:off x="4223"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Smith</a:t>
                </a:r>
              </a:p>
            </p:txBody>
          </p:sp>
          <p:sp>
            <p:nvSpPr>
              <p:cNvPr id="63" name="Rectangle 63"/>
              <p:cNvSpPr>
                <a:spLocks noChangeArrowheads="1"/>
              </p:cNvSpPr>
              <p:nvPr/>
            </p:nvSpPr>
            <p:spPr bwMode="auto">
              <a:xfrm>
                <a:off x="4223"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White</a:t>
                </a:r>
              </a:p>
            </p:txBody>
          </p:sp>
          <p:sp>
            <p:nvSpPr>
              <p:cNvPr id="64" name="Rectangle 64"/>
              <p:cNvSpPr>
                <a:spLocks noChangeArrowheads="1"/>
              </p:cNvSpPr>
              <p:nvPr/>
            </p:nvSpPr>
            <p:spPr bwMode="auto">
              <a:xfrm>
                <a:off x="4223"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White</a:t>
                </a:r>
              </a:p>
            </p:txBody>
          </p:sp>
          <p:sp>
            <p:nvSpPr>
              <p:cNvPr id="65" name="Rectangle 65"/>
              <p:cNvSpPr>
                <a:spLocks noChangeArrowheads="1"/>
              </p:cNvSpPr>
              <p:nvPr/>
            </p:nvSpPr>
            <p:spPr bwMode="auto">
              <a:xfrm>
                <a:off x="4223"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66" name="Rectangle 66"/>
              <p:cNvSpPr>
                <a:spLocks noChangeArrowheads="1"/>
              </p:cNvSpPr>
              <p:nvPr/>
            </p:nvSpPr>
            <p:spPr bwMode="auto">
              <a:xfrm>
                <a:off x="4608"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1434</a:t>
                </a:r>
                <a:endParaRPr lang="zh-TW" altLang="en-US" sz="1500">
                  <a:solidFill>
                    <a:schemeClr val="tx1"/>
                  </a:solidFill>
                  <a:latin typeface="Arial Narrow" pitchFamily="34" charset="0"/>
                  <a:ea typeface="新細明體" pitchFamily="18" charset="-120"/>
                </a:endParaRPr>
              </a:p>
            </p:txBody>
          </p:sp>
          <p:sp>
            <p:nvSpPr>
              <p:cNvPr id="67" name="Rectangle 67"/>
              <p:cNvSpPr>
                <a:spLocks noChangeArrowheads="1"/>
              </p:cNvSpPr>
              <p:nvPr/>
            </p:nvSpPr>
            <p:spPr bwMode="auto">
              <a:xfrm>
                <a:off x="4608"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5778</a:t>
                </a:r>
              </a:p>
            </p:txBody>
          </p:sp>
          <p:sp>
            <p:nvSpPr>
              <p:cNvPr id="68" name="Rectangle 68"/>
              <p:cNvSpPr>
                <a:spLocks noChangeArrowheads="1"/>
              </p:cNvSpPr>
              <p:nvPr/>
            </p:nvSpPr>
            <p:spPr bwMode="auto">
              <a:xfrm>
                <a:off x="4607"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7978</a:t>
                </a:r>
              </a:p>
            </p:txBody>
          </p:sp>
          <p:sp>
            <p:nvSpPr>
              <p:cNvPr id="69" name="Rectangle 69"/>
              <p:cNvSpPr>
                <a:spLocks noChangeArrowheads="1"/>
              </p:cNvSpPr>
              <p:nvPr/>
            </p:nvSpPr>
            <p:spPr bwMode="auto">
              <a:xfrm>
                <a:off x="4607"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2234</a:t>
                </a:r>
              </a:p>
            </p:txBody>
          </p:sp>
          <p:sp>
            <p:nvSpPr>
              <p:cNvPr id="70" name="Rectangle 70"/>
              <p:cNvSpPr>
                <a:spLocks noChangeArrowheads="1"/>
              </p:cNvSpPr>
              <p:nvPr/>
            </p:nvSpPr>
            <p:spPr bwMode="auto">
              <a:xfrm>
                <a:off x="4607"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1634</a:t>
                </a:r>
              </a:p>
            </p:txBody>
          </p:sp>
          <p:sp>
            <p:nvSpPr>
              <p:cNvPr id="71" name="Rectangle 71"/>
              <p:cNvSpPr>
                <a:spLocks noChangeArrowheads="1"/>
              </p:cNvSpPr>
              <p:nvPr/>
            </p:nvSpPr>
            <p:spPr bwMode="auto">
              <a:xfrm>
                <a:off x="4607"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72" name="Rectangle 72"/>
              <p:cNvSpPr>
                <a:spLocks noChangeArrowheads="1"/>
              </p:cNvSpPr>
              <p:nvPr/>
            </p:nvSpPr>
            <p:spPr bwMode="auto">
              <a:xfrm>
                <a:off x="4895"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73" name="Rectangle 73"/>
              <p:cNvSpPr>
                <a:spLocks noChangeArrowheads="1"/>
              </p:cNvSpPr>
              <p:nvPr/>
            </p:nvSpPr>
            <p:spPr bwMode="auto">
              <a:xfrm>
                <a:off x="4895"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74" name="Rectangle 74"/>
              <p:cNvSpPr>
                <a:spLocks noChangeArrowheads="1"/>
              </p:cNvSpPr>
              <p:nvPr/>
            </p:nvSpPr>
            <p:spPr bwMode="auto">
              <a:xfrm>
                <a:off x="4895"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75" name="Rectangle 75"/>
              <p:cNvSpPr>
                <a:spLocks noChangeArrowheads="1"/>
              </p:cNvSpPr>
              <p:nvPr/>
            </p:nvSpPr>
            <p:spPr bwMode="auto">
              <a:xfrm>
                <a:off x="4896"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76" name="Rectangle 76"/>
              <p:cNvSpPr>
                <a:spLocks noChangeArrowheads="1"/>
              </p:cNvSpPr>
              <p:nvPr/>
            </p:nvSpPr>
            <p:spPr bwMode="auto">
              <a:xfrm>
                <a:off x="4895"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77" name="Rectangle 77"/>
              <p:cNvSpPr>
                <a:spLocks noChangeArrowheads="1"/>
              </p:cNvSpPr>
              <p:nvPr/>
            </p:nvSpPr>
            <p:spPr bwMode="auto">
              <a:xfrm>
                <a:off x="4895"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78" name="Rectangle 78"/>
              <p:cNvSpPr>
                <a:spLocks noChangeArrowheads="1"/>
              </p:cNvSpPr>
              <p:nvPr/>
            </p:nvSpPr>
            <p:spPr bwMode="auto">
              <a:xfrm>
                <a:off x="4223"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4" name="Group 79"/>
            <p:cNvGrpSpPr>
              <a:grpSpLocks/>
            </p:cNvGrpSpPr>
            <p:nvPr/>
          </p:nvGrpSpPr>
          <p:grpSpPr bwMode="auto">
            <a:xfrm>
              <a:off x="1584" y="1680"/>
              <a:ext cx="672" cy="432"/>
              <a:chOff x="1584" y="1680"/>
              <a:chExt cx="672" cy="432"/>
            </a:xfrm>
          </p:grpSpPr>
          <p:sp>
            <p:nvSpPr>
              <p:cNvPr id="56" name="Rectangle 80"/>
              <p:cNvSpPr>
                <a:spLocks noChangeArrowheads="1"/>
              </p:cNvSpPr>
              <p:nvPr/>
            </p:nvSpPr>
            <p:spPr bwMode="auto">
              <a:xfrm>
                <a:off x="1585" y="1680"/>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Akhtar</a:t>
                </a:r>
                <a:endParaRPr lang="en-US" altLang="zh-TW" sz="1500">
                  <a:solidFill>
                    <a:schemeClr val="tx1"/>
                  </a:solidFill>
                  <a:latin typeface="Arial Narrow" pitchFamily="34" charset="0"/>
                  <a:ea typeface="新細明體" pitchFamily="18" charset="-120"/>
                </a:endParaRPr>
              </a:p>
            </p:txBody>
          </p:sp>
          <p:sp>
            <p:nvSpPr>
              <p:cNvPr id="57" name="Rectangle 81"/>
              <p:cNvSpPr>
                <a:spLocks noChangeArrowheads="1"/>
              </p:cNvSpPr>
              <p:nvPr/>
            </p:nvSpPr>
            <p:spPr bwMode="auto">
              <a:xfrm>
                <a:off x="1585" y="1824"/>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Ganio</a:t>
                </a:r>
              </a:p>
            </p:txBody>
          </p:sp>
          <p:sp>
            <p:nvSpPr>
              <p:cNvPr id="58" name="Rectangle 82"/>
              <p:cNvSpPr>
                <a:spLocks noChangeArrowheads="1"/>
              </p:cNvSpPr>
              <p:nvPr/>
            </p:nvSpPr>
            <p:spPr bwMode="auto">
              <a:xfrm>
                <a:off x="1584" y="1968"/>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zh-TW" altLang="en-US" sz="1500" b="0">
                    <a:solidFill>
                      <a:schemeClr val="tx1"/>
                    </a:solidFill>
                    <a:effectLst>
                      <a:outerShdw blurRad="38100" dist="38100" dir="2700000" algn="tl">
                        <a:srgbClr val="000000"/>
                      </a:outerShdw>
                    </a:effectLst>
                    <a:latin typeface="Arial Narrow" pitchFamily="34" charset="0"/>
                    <a:ea typeface="新細明體" pitchFamily="18" charset="-120"/>
                  </a:rPr>
                  <a:t>…</a:t>
                </a:r>
              </a:p>
            </p:txBody>
          </p:sp>
          <p:sp>
            <p:nvSpPr>
              <p:cNvPr id="59" name="Rectangle 83"/>
              <p:cNvSpPr>
                <a:spLocks noChangeArrowheads="1"/>
              </p:cNvSpPr>
              <p:nvPr/>
            </p:nvSpPr>
            <p:spPr bwMode="auto">
              <a:xfrm>
                <a:off x="1584" y="1680"/>
                <a:ext cx="671" cy="432"/>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5" name="Group 84"/>
            <p:cNvGrpSpPr>
              <a:grpSpLocks/>
            </p:cNvGrpSpPr>
            <p:nvPr/>
          </p:nvGrpSpPr>
          <p:grpSpPr bwMode="auto">
            <a:xfrm>
              <a:off x="2640" y="1152"/>
              <a:ext cx="672" cy="432"/>
              <a:chOff x="2640" y="1152"/>
              <a:chExt cx="672" cy="432"/>
            </a:xfrm>
          </p:grpSpPr>
          <p:sp>
            <p:nvSpPr>
              <p:cNvPr id="52" name="Rectangle 85"/>
              <p:cNvSpPr>
                <a:spLocks noChangeArrowheads="1"/>
              </p:cNvSpPr>
              <p:nvPr/>
            </p:nvSpPr>
            <p:spPr bwMode="auto">
              <a:xfrm>
                <a:off x="2641" y="1152"/>
                <a:ext cx="670" cy="144"/>
              </a:xfrm>
              <a:prstGeom prst="rect">
                <a:avLst/>
              </a:prstGeom>
              <a:solidFill>
                <a:schemeClr val="bg1"/>
              </a:solidFill>
              <a:ln w="9525">
                <a:solidFill>
                  <a:schemeClr val="accent2"/>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Akhtar</a:t>
                </a:r>
                <a:endParaRPr lang="en-US" altLang="zh-TW" sz="1500">
                  <a:solidFill>
                    <a:schemeClr val="tx1"/>
                  </a:solidFill>
                  <a:latin typeface="Arial Narrow" pitchFamily="34" charset="0"/>
                  <a:ea typeface="新細明體" pitchFamily="18" charset="-120"/>
                </a:endParaRPr>
              </a:p>
            </p:txBody>
          </p:sp>
          <p:sp>
            <p:nvSpPr>
              <p:cNvPr id="53" name="Rectangle 86"/>
              <p:cNvSpPr>
                <a:spLocks noChangeArrowheads="1"/>
              </p:cNvSpPr>
              <p:nvPr/>
            </p:nvSpPr>
            <p:spPr bwMode="auto">
              <a:xfrm>
                <a:off x="2641" y="1296"/>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54" name="Rectangle 87"/>
              <p:cNvSpPr>
                <a:spLocks noChangeArrowheads="1"/>
              </p:cNvSpPr>
              <p:nvPr/>
            </p:nvSpPr>
            <p:spPr bwMode="auto">
              <a:xfrm>
                <a:off x="2640" y="1440"/>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Martin</a:t>
                </a:r>
              </a:p>
            </p:txBody>
          </p:sp>
          <p:sp>
            <p:nvSpPr>
              <p:cNvPr id="55" name="Rectangle 88"/>
              <p:cNvSpPr>
                <a:spLocks noChangeArrowheads="1"/>
              </p:cNvSpPr>
              <p:nvPr/>
            </p:nvSpPr>
            <p:spPr bwMode="auto">
              <a:xfrm>
                <a:off x="2640" y="1152"/>
                <a:ext cx="671" cy="432"/>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6" name="Rectangle 89"/>
            <p:cNvSpPr>
              <a:spLocks noChangeArrowheads="1"/>
            </p:cNvSpPr>
            <p:nvPr/>
          </p:nvSpPr>
          <p:spPr bwMode="auto">
            <a:xfrm>
              <a:off x="3793" y="1680"/>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Martin</a:t>
              </a:r>
              <a:endParaRPr lang="en-US" altLang="zh-TW" sz="1500">
                <a:solidFill>
                  <a:schemeClr val="tx1"/>
                </a:solidFill>
                <a:latin typeface="Arial Narrow" pitchFamily="34" charset="0"/>
                <a:ea typeface="新細明體" pitchFamily="18" charset="-120"/>
              </a:endParaRPr>
            </a:p>
          </p:txBody>
        </p:sp>
        <p:sp>
          <p:nvSpPr>
            <p:cNvPr id="27" name="Rectangle 90"/>
            <p:cNvSpPr>
              <a:spLocks noChangeArrowheads="1"/>
            </p:cNvSpPr>
            <p:nvPr/>
          </p:nvSpPr>
          <p:spPr bwMode="auto">
            <a:xfrm>
              <a:off x="3793" y="1824"/>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Smith</a:t>
              </a:r>
            </a:p>
          </p:txBody>
        </p:sp>
        <p:sp>
          <p:nvSpPr>
            <p:cNvPr id="28" name="Rectangle 91"/>
            <p:cNvSpPr>
              <a:spLocks noChangeArrowheads="1"/>
            </p:cNvSpPr>
            <p:nvPr/>
          </p:nvSpPr>
          <p:spPr bwMode="auto">
            <a:xfrm>
              <a:off x="3792" y="1968"/>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9" name="Rectangle 92"/>
            <p:cNvSpPr>
              <a:spLocks noChangeArrowheads="1"/>
            </p:cNvSpPr>
            <p:nvPr/>
          </p:nvSpPr>
          <p:spPr bwMode="auto">
            <a:xfrm>
              <a:off x="3792" y="1680"/>
              <a:ext cx="671" cy="432"/>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 name="Freeform 93"/>
            <p:cNvSpPr>
              <a:spLocks/>
            </p:cNvSpPr>
            <p:nvPr/>
          </p:nvSpPr>
          <p:spPr bwMode="auto">
            <a:xfrm flipH="1">
              <a:off x="2256" y="1920"/>
              <a:ext cx="240" cy="67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 name="Text Box 94"/>
            <p:cNvSpPr txBox="1">
              <a:spLocks noChangeArrowheads="1"/>
            </p:cNvSpPr>
            <p:nvPr/>
          </p:nvSpPr>
          <p:spPr bwMode="auto">
            <a:xfrm>
              <a:off x="2016" y="3446"/>
              <a:ext cx="536"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110</a:t>
              </a:r>
            </a:p>
          </p:txBody>
        </p:sp>
        <p:grpSp>
          <p:nvGrpSpPr>
            <p:cNvPr id="32" name="Group 95"/>
            <p:cNvGrpSpPr>
              <a:grpSpLocks/>
            </p:cNvGrpSpPr>
            <p:nvPr/>
          </p:nvGrpSpPr>
          <p:grpSpPr bwMode="auto">
            <a:xfrm>
              <a:off x="2016" y="2575"/>
              <a:ext cx="817" cy="864"/>
              <a:chOff x="2016" y="2575"/>
              <a:chExt cx="817" cy="864"/>
            </a:xfrm>
          </p:grpSpPr>
          <p:sp>
            <p:nvSpPr>
              <p:cNvPr id="33" name="Rectangle 96"/>
              <p:cNvSpPr>
                <a:spLocks noChangeArrowheads="1"/>
              </p:cNvSpPr>
              <p:nvPr/>
            </p:nvSpPr>
            <p:spPr bwMode="auto">
              <a:xfrm>
                <a:off x="2017"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Ganio</a:t>
                </a:r>
                <a:endParaRPr lang="en-US" altLang="zh-TW" sz="1500">
                  <a:solidFill>
                    <a:schemeClr val="tx1"/>
                  </a:solidFill>
                  <a:latin typeface="Arial Narrow" pitchFamily="34" charset="0"/>
                  <a:ea typeface="新細明體" pitchFamily="18" charset="-120"/>
                </a:endParaRPr>
              </a:p>
            </p:txBody>
          </p:sp>
          <p:sp>
            <p:nvSpPr>
              <p:cNvPr id="34" name="Rectangle 97"/>
              <p:cNvSpPr>
                <a:spLocks noChangeArrowheads="1"/>
              </p:cNvSpPr>
              <p:nvPr/>
            </p:nvSpPr>
            <p:spPr bwMode="auto">
              <a:xfrm>
                <a:off x="2017"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Hall</a:t>
                </a:r>
              </a:p>
            </p:txBody>
          </p:sp>
          <p:sp>
            <p:nvSpPr>
              <p:cNvPr id="35" name="Rectangle 98"/>
              <p:cNvSpPr>
                <a:spLocks noChangeArrowheads="1"/>
              </p:cNvSpPr>
              <p:nvPr/>
            </p:nvSpPr>
            <p:spPr bwMode="auto">
              <a:xfrm>
                <a:off x="2016"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Jones</a:t>
                </a:r>
              </a:p>
            </p:txBody>
          </p:sp>
          <p:sp>
            <p:nvSpPr>
              <p:cNvPr id="36" name="Rectangle 99"/>
              <p:cNvSpPr>
                <a:spLocks noChangeArrowheads="1"/>
              </p:cNvSpPr>
              <p:nvPr/>
            </p:nvSpPr>
            <p:spPr bwMode="auto">
              <a:xfrm>
                <a:off x="2016"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Jones</a:t>
                </a:r>
              </a:p>
            </p:txBody>
          </p:sp>
          <p:sp>
            <p:nvSpPr>
              <p:cNvPr id="37" name="Rectangle 100"/>
              <p:cNvSpPr>
                <a:spLocks noChangeArrowheads="1"/>
              </p:cNvSpPr>
              <p:nvPr/>
            </p:nvSpPr>
            <p:spPr bwMode="auto">
              <a:xfrm>
                <a:off x="2016"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Jones</a:t>
                </a:r>
              </a:p>
            </p:txBody>
          </p:sp>
          <p:sp>
            <p:nvSpPr>
              <p:cNvPr id="38" name="Rectangle 101"/>
              <p:cNvSpPr>
                <a:spLocks noChangeArrowheads="1"/>
              </p:cNvSpPr>
              <p:nvPr/>
            </p:nvSpPr>
            <p:spPr bwMode="auto">
              <a:xfrm>
                <a:off x="2016"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39" name="Rectangle 102"/>
              <p:cNvSpPr>
                <a:spLocks noChangeArrowheads="1"/>
              </p:cNvSpPr>
              <p:nvPr/>
            </p:nvSpPr>
            <p:spPr bwMode="auto">
              <a:xfrm>
                <a:off x="2401"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7678</a:t>
                </a:r>
                <a:endParaRPr lang="zh-TW" altLang="en-US" sz="1500">
                  <a:solidFill>
                    <a:schemeClr val="tx1"/>
                  </a:solidFill>
                  <a:latin typeface="Arial Narrow" pitchFamily="34" charset="0"/>
                  <a:ea typeface="新細明體" pitchFamily="18" charset="-120"/>
                </a:endParaRPr>
              </a:p>
            </p:txBody>
          </p:sp>
          <p:sp>
            <p:nvSpPr>
              <p:cNvPr id="40" name="Rectangle 103"/>
              <p:cNvSpPr>
                <a:spLocks noChangeArrowheads="1"/>
              </p:cNvSpPr>
              <p:nvPr/>
            </p:nvSpPr>
            <p:spPr bwMode="auto">
              <a:xfrm>
                <a:off x="2401"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8078</a:t>
                </a:r>
              </a:p>
            </p:txBody>
          </p:sp>
          <p:sp>
            <p:nvSpPr>
              <p:cNvPr id="41" name="Rectangle 104"/>
              <p:cNvSpPr>
                <a:spLocks noChangeArrowheads="1"/>
              </p:cNvSpPr>
              <p:nvPr/>
            </p:nvSpPr>
            <p:spPr bwMode="auto">
              <a:xfrm>
                <a:off x="2400"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2434</a:t>
                </a:r>
              </a:p>
            </p:txBody>
          </p:sp>
          <p:sp>
            <p:nvSpPr>
              <p:cNvPr id="42" name="Rectangle 105"/>
              <p:cNvSpPr>
                <a:spLocks noChangeArrowheads="1"/>
              </p:cNvSpPr>
              <p:nvPr/>
            </p:nvSpPr>
            <p:spPr bwMode="auto">
              <a:xfrm>
                <a:off x="2400"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5978</a:t>
                </a:r>
              </a:p>
            </p:txBody>
          </p:sp>
          <p:sp>
            <p:nvSpPr>
              <p:cNvPr id="43" name="Rectangle 106"/>
              <p:cNvSpPr>
                <a:spLocks noChangeArrowheads="1"/>
              </p:cNvSpPr>
              <p:nvPr/>
            </p:nvSpPr>
            <p:spPr bwMode="auto">
              <a:xfrm>
                <a:off x="2400"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2634</a:t>
                </a:r>
              </a:p>
            </p:txBody>
          </p:sp>
          <p:sp>
            <p:nvSpPr>
              <p:cNvPr id="44" name="Rectangle 107"/>
              <p:cNvSpPr>
                <a:spLocks noChangeArrowheads="1"/>
              </p:cNvSpPr>
              <p:nvPr/>
            </p:nvSpPr>
            <p:spPr bwMode="auto">
              <a:xfrm>
                <a:off x="2400"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45" name="Rectangle 108"/>
              <p:cNvSpPr>
                <a:spLocks noChangeArrowheads="1"/>
              </p:cNvSpPr>
              <p:nvPr/>
            </p:nvSpPr>
            <p:spPr bwMode="auto">
              <a:xfrm>
                <a:off x="2688"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46" name="Rectangle 109"/>
              <p:cNvSpPr>
                <a:spLocks noChangeArrowheads="1"/>
              </p:cNvSpPr>
              <p:nvPr/>
            </p:nvSpPr>
            <p:spPr bwMode="auto">
              <a:xfrm>
                <a:off x="2688"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47" name="Rectangle 110"/>
              <p:cNvSpPr>
                <a:spLocks noChangeArrowheads="1"/>
              </p:cNvSpPr>
              <p:nvPr/>
            </p:nvSpPr>
            <p:spPr bwMode="auto">
              <a:xfrm>
                <a:off x="2688"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48" name="Rectangle 111"/>
              <p:cNvSpPr>
                <a:spLocks noChangeArrowheads="1"/>
              </p:cNvSpPr>
              <p:nvPr/>
            </p:nvSpPr>
            <p:spPr bwMode="auto">
              <a:xfrm>
                <a:off x="2689"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49" name="Rectangle 112"/>
              <p:cNvSpPr>
                <a:spLocks noChangeArrowheads="1"/>
              </p:cNvSpPr>
              <p:nvPr/>
            </p:nvSpPr>
            <p:spPr bwMode="auto">
              <a:xfrm>
                <a:off x="2688"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50" name="Rectangle 113"/>
              <p:cNvSpPr>
                <a:spLocks noChangeArrowheads="1"/>
              </p:cNvSpPr>
              <p:nvPr/>
            </p:nvSpPr>
            <p:spPr bwMode="auto">
              <a:xfrm>
                <a:off x="2688"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51" name="Rectangle 114"/>
              <p:cNvSpPr>
                <a:spLocks noChangeArrowheads="1"/>
              </p:cNvSpPr>
              <p:nvPr/>
            </p:nvSpPr>
            <p:spPr bwMode="auto">
              <a:xfrm>
                <a:off x="2016"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sp>
        <p:nvSpPr>
          <p:cNvPr id="117" name="Rectangle 116"/>
          <p:cNvSpPr>
            <a:spLocks noChangeArrowheads="1"/>
          </p:cNvSpPr>
          <p:nvPr/>
        </p:nvSpPr>
        <p:spPr bwMode="auto">
          <a:xfrm>
            <a:off x="2362200" y="2789238"/>
            <a:ext cx="4572000" cy="1020762"/>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p>
            <a:pPr>
              <a:lnSpc>
                <a:spcPct val="100000"/>
              </a:lnSpc>
              <a:defRPr/>
            </a:pPr>
            <a:r>
              <a:rPr lang="en-US" sz="1800" b="0" noProof="1">
                <a:solidFill>
                  <a:schemeClr val="tx1"/>
                </a:solidFill>
                <a:latin typeface="Lucida Sans Typewriter" pitchFamily="49" charset="0"/>
              </a:rPr>
              <a:t>SELECT lastname, firstn</a:t>
            </a:r>
            <a:r>
              <a:rPr lang="en-US" altLang="zh-TW" sz="1800" b="0">
                <a:solidFill>
                  <a:schemeClr val="tx1"/>
                </a:solidFill>
                <a:latin typeface="Lucida Sans Typewriter" pitchFamily="49" charset="0"/>
                <a:ea typeface="新細明體" pitchFamily="18" charset="-120"/>
              </a:rPr>
              <a:t>a</a:t>
            </a:r>
            <a:r>
              <a:rPr lang="en-US" sz="1800" b="0" noProof="1">
                <a:solidFill>
                  <a:schemeClr val="tx1"/>
                </a:solidFill>
                <a:latin typeface="Lucida Sans Typewriter" pitchFamily="49" charset="0"/>
              </a:rPr>
              <a:t>me</a:t>
            </a:r>
          </a:p>
          <a:p>
            <a:pPr>
              <a:lnSpc>
                <a:spcPct val="100000"/>
              </a:lnSpc>
              <a:defRPr/>
            </a:pPr>
            <a:r>
              <a:rPr lang="en-US" sz="1800" b="0" noProof="1">
                <a:solidFill>
                  <a:schemeClr val="tx1"/>
                </a:solidFill>
                <a:latin typeface="Lucida Sans Typewriter" pitchFamily="49" charset="0"/>
              </a:rPr>
              <a:t>FROM member</a:t>
            </a:r>
          </a:p>
          <a:p>
            <a:pPr>
              <a:lnSpc>
                <a:spcPct val="100000"/>
              </a:lnSpc>
              <a:defRPr/>
            </a:pPr>
            <a:r>
              <a:rPr lang="en-US" sz="1800" b="0" noProof="1">
                <a:solidFill>
                  <a:schemeClr val="tx1"/>
                </a:solidFill>
                <a:latin typeface="Lucida Sans Typewriter" pitchFamily="49" charset="0"/>
              </a:rPr>
              <a:t>WHERE lastname</a:t>
            </a:r>
            <a:r>
              <a:rPr lang="en-US" altLang="zh-TW" sz="1800" b="0">
                <a:solidFill>
                  <a:schemeClr val="tx1"/>
                </a:solidFill>
                <a:latin typeface="Lucida Sans Typewriter" pitchFamily="49" charset="0"/>
                <a:ea typeface="新細明體" pitchFamily="18" charset="-120"/>
              </a:rPr>
              <a:t> =</a:t>
            </a:r>
            <a:r>
              <a:rPr lang="en-US" sz="1800" b="0" noProof="1">
                <a:solidFill>
                  <a:schemeClr val="tx1"/>
                </a:solidFill>
                <a:latin typeface="Lucida Sans Typewriter" pitchFamily="49" charset="0"/>
              </a:rPr>
              <a:t>'</a:t>
            </a:r>
            <a:r>
              <a:rPr lang="en-US" altLang="zh-TW" sz="1800" b="0">
                <a:solidFill>
                  <a:schemeClr val="tx1"/>
                </a:solidFill>
                <a:latin typeface="Lucida Sans Typewriter" pitchFamily="49" charset="0"/>
                <a:ea typeface="新細明體" pitchFamily="18" charset="-120"/>
              </a:rPr>
              <a:t>Ota</a:t>
            </a:r>
            <a:r>
              <a:rPr lang="en-US" sz="1800" b="0" noProof="1">
                <a:solidFill>
                  <a:schemeClr val="tx1"/>
                </a:solidFill>
                <a:latin typeface="Lucida Sans Typewriter" pitchFamily="49" charset="0"/>
              </a:rPr>
              <a:t>'</a:t>
            </a:r>
            <a:endParaRPr lang="en-US" altLang="zh-TW" sz="1800" b="0">
              <a:solidFill>
                <a:schemeClr val="tx1"/>
              </a:solidFill>
              <a:latin typeface="Lucida Sans Typewriter" pitchFamily="49" charset="0"/>
              <a:ea typeface="新細明體" pitchFamily="18" charset="-120"/>
            </a:endParaRPr>
          </a:p>
        </p:txBody>
      </p:sp>
      <p:grpSp>
        <p:nvGrpSpPr>
          <p:cNvPr id="118" name="Group 245"/>
          <p:cNvGrpSpPr>
            <a:grpSpLocks/>
          </p:cNvGrpSpPr>
          <p:nvPr/>
        </p:nvGrpSpPr>
        <p:grpSpPr bwMode="auto">
          <a:xfrm>
            <a:off x="609600" y="1524000"/>
            <a:ext cx="7924800" cy="4572000"/>
            <a:chOff x="384" y="864"/>
            <a:chExt cx="4992" cy="2880"/>
          </a:xfrm>
        </p:grpSpPr>
        <p:sp>
          <p:nvSpPr>
            <p:cNvPr id="119" name="Rectangle 118"/>
            <p:cNvSpPr>
              <a:spLocks noChangeArrowheads="1"/>
            </p:cNvSpPr>
            <p:nvPr/>
          </p:nvSpPr>
          <p:spPr bwMode="auto">
            <a:xfrm>
              <a:off x="384" y="864"/>
              <a:ext cx="4992" cy="2880"/>
            </a:xfrm>
            <a:prstGeom prst="rect">
              <a:avLst/>
            </a:prstGeom>
            <a:solidFill>
              <a:schemeClr val="bg1"/>
            </a:solidFill>
            <a:ln w="9525">
              <a:solidFill>
                <a:schemeClr val="folHlink"/>
              </a:solidFill>
              <a:miter lim="800000"/>
              <a:headEnd/>
              <a:tailEnd/>
            </a:ln>
          </p:spPr>
          <p:txBody>
            <a:bodyPr wrap="none"/>
            <a:lstStyle/>
            <a:p>
              <a:pPr>
                <a:lnSpc>
                  <a:spcPct val="100000"/>
                </a:lnSpc>
              </a:pPr>
              <a:endParaRPr lang="zh-TW" altLang="en-US" sz="1700">
                <a:solidFill>
                  <a:schemeClr val="tx1"/>
                </a:solidFill>
                <a:latin typeface="Arial Narrow" pitchFamily="34" charset="0"/>
                <a:ea typeface="新細明體" pitchFamily="18" charset="-120"/>
              </a:endParaRPr>
            </a:p>
          </p:txBody>
        </p:sp>
        <p:sp>
          <p:nvSpPr>
            <p:cNvPr id="120" name="Text Box 119"/>
            <p:cNvSpPr txBox="1">
              <a:spLocks noChangeArrowheads="1"/>
            </p:cNvSpPr>
            <p:nvPr/>
          </p:nvSpPr>
          <p:spPr bwMode="auto">
            <a:xfrm>
              <a:off x="384" y="864"/>
              <a:ext cx="1392" cy="212"/>
            </a:xfrm>
            <a:prstGeom prst="rect">
              <a:avLst/>
            </a:prstGeom>
            <a:noFill/>
            <a:ln w="9525">
              <a:noFill/>
              <a:miter lim="800000"/>
              <a:headEnd/>
              <a:tailEnd/>
            </a:ln>
          </p:spPr>
          <p:txBody>
            <a:bodyPr>
              <a:spAutoFit/>
            </a:bodyPr>
            <a:lstStyle/>
            <a:p>
              <a:pPr>
                <a:lnSpc>
                  <a:spcPct val="100000"/>
                </a:lnSpc>
              </a:pPr>
              <a:r>
                <a:rPr lang="zh-CN" altLang="en-US" sz="1600" dirty="0" smtClean="0">
                  <a:solidFill>
                    <a:schemeClr val="tx1"/>
                  </a:solidFill>
                  <a:ea typeface="新細明體" pitchFamily="18" charset="-120"/>
                </a:rPr>
                <a:t>聚集</a:t>
              </a:r>
              <a:r>
                <a:rPr lang="zh-TW" altLang="en-US" sz="1600" dirty="0" smtClean="0">
                  <a:solidFill>
                    <a:schemeClr val="tx1"/>
                  </a:solidFill>
                  <a:ea typeface="新細明體" pitchFamily="18" charset="-120"/>
                </a:rPr>
                <a:t>索引</a:t>
              </a:r>
              <a:endParaRPr lang="zh-TW" altLang="en-US" sz="1600" b="0" dirty="0">
                <a:solidFill>
                  <a:schemeClr val="tx1"/>
                </a:solidFill>
                <a:ea typeface="新細明體" pitchFamily="18" charset="-120"/>
              </a:endParaRPr>
            </a:p>
          </p:txBody>
        </p:sp>
        <p:sp>
          <p:nvSpPr>
            <p:cNvPr id="121" name="Rectangle 120"/>
            <p:cNvSpPr>
              <a:spLocks noChangeArrowheads="1"/>
            </p:cNvSpPr>
            <p:nvPr/>
          </p:nvSpPr>
          <p:spPr bwMode="auto">
            <a:xfrm>
              <a:off x="768" y="1104"/>
              <a:ext cx="4514" cy="1200"/>
            </a:xfrm>
            <a:prstGeom prst="rect">
              <a:avLst/>
            </a:prstGeom>
            <a:gradFill rotWithShape="0">
              <a:gsLst>
                <a:gs pos="0">
                  <a:srgbClr val="FFCC99">
                    <a:gamma/>
                    <a:tint val="53725"/>
                    <a:invGamma/>
                  </a:srgbClr>
                </a:gs>
                <a:gs pos="100000">
                  <a:srgbClr val="FFCC99"/>
                </a:gs>
              </a:gsLst>
              <a:lin ang="5400000" scaled="1"/>
            </a:gradFill>
            <a:ln w="9525">
              <a:solidFill>
                <a:srgbClr val="CC6600"/>
              </a:solidFill>
              <a:miter lim="800000"/>
              <a:headEnd/>
              <a:tailEnd/>
            </a:ln>
            <a:effectLst>
              <a:outerShdw dist="35921" dir="2700000" algn="ctr" rotWithShape="0">
                <a:srgbClr val="CC6600"/>
              </a:outerShdw>
            </a:effectLst>
          </p:spPr>
          <p:txBody>
            <a:bodyPr wrap="none"/>
            <a:lstStyle/>
            <a:p>
              <a:pPr algn="r">
                <a:lnSpc>
                  <a:spcPct val="100000"/>
                </a:lnSpc>
                <a:defRPr/>
              </a:pPr>
              <a:endParaRPr lang="zh-TW" altLang="en-US" sz="1600" dirty="0">
                <a:latin typeface="Arial Narrow" pitchFamily="34" charset="0"/>
                <a:ea typeface="新細明體" pitchFamily="18" charset="-120"/>
              </a:endParaRPr>
            </a:p>
          </p:txBody>
        </p:sp>
        <p:sp>
          <p:nvSpPr>
            <p:cNvPr id="122" name="Freeform 121"/>
            <p:cNvSpPr>
              <a:spLocks/>
            </p:cNvSpPr>
            <p:nvPr/>
          </p:nvSpPr>
          <p:spPr bwMode="auto">
            <a:xfrm>
              <a:off x="2112" y="1248"/>
              <a:ext cx="528"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3" name="Freeform 122"/>
            <p:cNvSpPr>
              <a:spLocks/>
            </p:cNvSpPr>
            <p:nvPr/>
          </p:nvSpPr>
          <p:spPr bwMode="auto">
            <a:xfrm flipH="1">
              <a:off x="3312" y="1488"/>
              <a:ext cx="864" cy="19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4" name="Text Box 123"/>
            <p:cNvSpPr txBox="1">
              <a:spLocks noChangeArrowheads="1"/>
            </p:cNvSpPr>
            <p:nvPr/>
          </p:nvSpPr>
          <p:spPr bwMode="auto">
            <a:xfrm>
              <a:off x="2592" y="1591"/>
              <a:ext cx="834" cy="202"/>
            </a:xfrm>
            <a:prstGeom prst="rect">
              <a:avLst/>
            </a:prstGeom>
            <a:noFill/>
            <a:ln w="9525">
              <a:noFill/>
              <a:miter lim="800000"/>
              <a:headEnd/>
              <a:tailEnd/>
            </a:ln>
          </p:spPr>
          <p:txBody>
            <a:bodyPr wrap="none">
              <a:spAutoFit/>
            </a:bodyPr>
            <a:lstStyle/>
            <a:p>
              <a:pPr>
                <a:lnSpc>
                  <a:spcPct val="100000"/>
                </a:lnSpc>
              </a:pPr>
              <a:r>
                <a:rPr lang="en-US" altLang="zh-TW" sz="1500" b="0" dirty="0">
                  <a:latin typeface="Arial Narrow" pitchFamily="34" charset="0"/>
                  <a:ea typeface="新細明體" pitchFamily="18" charset="-120"/>
                </a:rPr>
                <a:t>Page 140 - Root</a:t>
              </a:r>
            </a:p>
          </p:txBody>
        </p:sp>
        <p:sp>
          <p:nvSpPr>
            <p:cNvPr id="125" name="Rectangle 124"/>
            <p:cNvSpPr>
              <a:spLocks noChangeArrowheads="1"/>
            </p:cNvSpPr>
            <p:nvPr/>
          </p:nvSpPr>
          <p:spPr bwMode="auto">
            <a:xfrm>
              <a:off x="768" y="2479"/>
              <a:ext cx="4514" cy="1169"/>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nSpc>
                  <a:spcPct val="100000"/>
                </a:lnSpc>
              </a:pPr>
              <a:endParaRPr lang="zh-TW" altLang="en-US" sz="1400">
                <a:solidFill>
                  <a:schemeClr val="tx1"/>
                </a:solidFill>
                <a:latin typeface="Arial Narrow" pitchFamily="34" charset="0"/>
                <a:ea typeface="新細明體" pitchFamily="18" charset="-120"/>
              </a:endParaRPr>
            </a:p>
          </p:txBody>
        </p:sp>
        <p:sp>
          <p:nvSpPr>
            <p:cNvPr id="126" name="Freeform 125"/>
            <p:cNvSpPr>
              <a:spLocks/>
            </p:cNvSpPr>
            <p:nvPr/>
          </p:nvSpPr>
          <p:spPr bwMode="auto">
            <a:xfrm>
              <a:off x="1344" y="1728"/>
              <a:ext cx="240" cy="864"/>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7" name="Freeform 126"/>
            <p:cNvSpPr>
              <a:spLocks/>
            </p:cNvSpPr>
            <p:nvPr/>
          </p:nvSpPr>
          <p:spPr bwMode="auto">
            <a:xfrm>
              <a:off x="3552" y="1920"/>
              <a:ext cx="240" cy="67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8" name="Freeform 127"/>
            <p:cNvSpPr>
              <a:spLocks/>
            </p:cNvSpPr>
            <p:nvPr/>
          </p:nvSpPr>
          <p:spPr bwMode="auto">
            <a:xfrm flipH="1">
              <a:off x="4240" y="2064"/>
              <a:ext cx="464"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9" name="Text Box 128"/>
            <p:cNvSpPr txBox="1">
              <a:spLocks noChangeArrowheads="1"/>
            </p:cNvSpPr>
            <p:nvPr/>
          </p:nvSpPr>
          <p:spPr bwMode="auto">
            <a:xfrm>
              <a:off x="912" y="3446"/>
              <a:ext cx="543"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100</a:t>
              </a:r>
            </a:p>
          </p:txBody>
        </p:sp>
        <p:sp>
          <p:nvSpPr>
            <p:cNvPr id="130" name="Text Box 129"/>
            <p:cNvSpPr txBox="1">
              <a:spLocks noChangeArrowheads="1"/>
            </p:cNvSpPr>
            <p:nvPr/>
          </p:nvSpPr>
          <p:spPr bwMode="auto">
            <a:xfrm>
              <a:off x="3120" y="3446"/>
              <a:ext cx="543"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120</a:t>
              </a:r>
            </a:p>
          </p:txBody>
        </p:sp>
        <p:sp>
          <p:nvSpPr>
            <p:cNvPr id="131" name="Text Box 130"/>
            <p:cNvSpPr txBox="1">
              <a:spLocks noChangeArrowheads="1"/>
            </p:cNvSpPr>
            <p:nvPr/>
          </p:nvSpPr>
          <p:spPr bwMode="auto">
            <a:xfrm>
              <a:off x="4176" y="3446"/>
              <a:ext cx="543"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130</a:t>
              </a:r>
            </a:p>
          </p:txBody>
        </p:sp>
        <p:sp>
          <p:nvSpPr>
            <p:cNvPr id="132" name="Text Box 131"/>
            <p:cNvSpPr txBox="1">
              <a:spLocks noChangeArrowheads="1"/>
            </p:cNvSpPr>
            <p:nvPr/>
          </p:nvSpPr>
          <p:spPr bwMode="auto">
            <a:xfrm>
              <a:off x="1555" y="2128"/>
              <a:ext cx="539" cy="202"/>
            </a:xfrm>
            <a:prstGeom prst="rect">
              <a:avLst/>
            </a:prstGeom>
            <a:noFill/>
            <a:ln w="9525">
              <a:noFill/>
              <a:miter lim="800000"/>
              <a:headEnd/>
              <a:tailEnd/>
            </a:ln>
          </p:spPr>
          <p:txBody>
            <a:bodyPr wrap="none">
              <a:spAutoFit/>
            </a:bodyPr>
            <a:lstStyle/>
            <a:p>
              <a:pPr>
                <a:lnSpc>
                  <a:spcPct val="100000"/>
                </a:lnSpc>
              </a:pPr>
              <a:r>
                <a:rPr lang="en-US" altLang="zh-TW" sz="1500" b="0" dirty="0">
                  <a:latin typeface="Arial Narrow" pitchFamily="34" charset="0"/>
                  <a:ea typeface="新細明體" pitchFamily="18" charset="-120"/>
                </a:rPr>
                <a:t>Page 141</a:t>
              </a:r>
            </a:p>
          </p:txBody>
        </p:sp>
        <p:sp>
          <p:nvSpPr>
            <p:cNvPr id="133" name="Text Box 132"/>
            <p:cNvSpPr txBox="1">
              <a:spLocks noChangeArrowheads="1"/>
            </p:cNvSpPr>
            <p:nvPr/>
          </p:nvSpPr>
          <p:spPr bwMode="auto">
            <a:xfrm>
              <a:off x="3744" y="2128"/>
              <a:ext cx="539" cy="202"/>
            </a:xfrm>
            <a:prstGeom prst="rect">
              <a:avLst/>
            </a:prstGeom>
            <a:noFill/>
            <a:ln w="9525">
              <a:noFill/>
              <a:miter lim="800000"/>
              <a:headEnd/>
              <a:tailEnd/>
            </a:ln>
          </p:spPr>
          <p:txBody>
            <a:bodyPr wrap="none">
              <a:spAutoFit/>
            </a:bodyPr>
            <a:lstStyle/>
            <a:p>
              <a:pPr algn="r">
                <a:lnSpc>
                  <a:spcPct val="100000"/>
                </a:lnSpc>
              </a:pPr>
              <a:r>
                <a:rPr lang="en-US" altLang="zh-TW" sz="1500" b="0" dirty="0">
                  <a:latin typeface="Arial Narrow" pitchFamily="34" charset="0"/>
                  <a:ea typeface="新細明體" pitchFamily="18" charset="-120"/>
                </a:rPr>
                <a:t>Page 145</a:t>
              </a:r>
            </a:p>
          </p:txBody>
        </p:sp>
        <p:grpSp>
          <p:nvGrpSpPr>
            <p:cNvPr id="134" name="Group 133"/>
            <p:cNvGrpSpPr>
              <a:grpSpLocks/>
            </p:cNvGrpSpPr>
            <p:nvPr/>
          </p:nvGrpSpPr>
          <p:grpSpPr bwMode="auto">
            <a:xfrm>
              <a:off x="912" y="2575"/>
              <a:ext cx="817" cy="864"/>
              <a:chOff x="912" y="2575"/>
              <a:chExt cx="817" cy="864"/>
            </a:xfrm>
          </p:grpSpPr>
          <p:sp>
            <p:nvSpPr>
              <p:cNvPr id="211" name="Rectangle 134"/>
              <p:cNvSpPr>
                <a:spLocks noChangeArrowheads="1"/>
              </p:cNvSpPr>
              <p:nvPr/>
            </p:nvSpPr>
            <p:spPr bwMode="auto">
              <a:xfrm>
                <a:off x="913"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Akhtar</a:t>
                </a:r>
                <a:endParaRPr lang="en-US" altLang="zh-TW" sz="1500">
                  <a:solidFill>
                    <a:schemeClr val="tx1"/>
                  </a:solidFill>
                  <a:latin typeface="Arial Narrow" pitchFamily="34" charset="0"/>
                  <a:ea typeface="新細明體" pitchFamily="18" charset="-120"/>
                </a:endParaRPr>
              </a:p>
            </p:txBody>
          </p:sp>
          <p:sp>
            <p:nvSpPr>
              <p:cNvPr id="212" name="Rectangle 135"/>
              <p:cNvSpPr>
                <a:spLocks noChangeArrowheads="1"/>
              </p:cNvSpPr>
              <p:nvPr/>
            </p:nvSpPr>
            <p:spPr bwMode="auto">
              <a:xfrm>
                <a:off x="913"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Barr</a:t>
                </a:r>
              </a:p>
            </p:txBody>
          </p:sp>
          <p:sp>
            <p:nvSpPr>
              <p:cNvPr id="213" name="Rectangle 136"/>
              <p:cNvSpPr>
                <a:spLocks noChangeArrowheads="1"/>
              </p:cNvSpPr>
              <p:nvPr/>
            </p:nvSpPr>
            <p:spPr bwMode="auto">
              <a:xfrm>
                <a:off x="912"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Con</a:t>
                </a:r>
              </a:p>
            </p:txBody>
          </p:sp>
          <p:sp>
            <p:nvSpPr>
              <p:cNvPr id="214" name="Rectangle 137"/>
              <p:cNvSpPr>
                <a:spLocks noChangeArrowheads="1"/>
              </p:cNvSpPr>
              <p:nvPr/>
            </p:nvSpPr>
            <p:spPr bwMode="auto">
              <a:xfrm>
                <a:off x="912"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Funk</a:t>
                </a:r>
              </a:p>
            </p:txBody>
          </p:sp>
          <p:sp>
            <p:nvSpPr>
              <p:cNvPr id="215" name="Rectangle 138"/>
              <p:cNvSpPr>
                <a:spLocks noChangeArrowheads="1"/>
              </p:cNvSpPr>
              <p:nvPr/>
            </p:nvSpPr>
            <p:spPr bwMode="auto">
              <a:xfrm>
                <a:off x="912"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Funk</a:t>
                </a:r>
              </a:p>
            </p:txBody>
          </p:sp>
          <p:sp>
            <p:nvSpPr>
              <p:cNvPr id="216" name="Rectangle 139"/>
              <p:cNvSpPr>
                <a:spLocks noChangeArrowheads="1"/>
              </p:cNvSpPr>
              <p:nvPr/>
            </p:nvSpPr>
            <p:spPr bwMode="auto">
              <a:xfrm>
                <a:off x="912"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217" name="Rectangle 140"/>
              <p:cNvSpPr>
                <a:spLocks noChangeArrowheads="1"/>
              </p:cNvSpPr>
              <p:nvPr/>
            </p:nvSpPr>
            <p:spPr bwMode="auto">
              <a:xfrm>
                <a:off x="1297"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2334</a:t>
                </a:r>
                <a:endParaRPr lang="zh-TW" altLang="en-US" sz="1500">
                  <a:solidFill>
                    <a:schemeClr val="tx1"/>
                  </a:solidFill>
                  <a:latin typeface="Arial Narrow" pitchFamily="34" charset="0"/>
                  <a:ea typeface="新細明體" pitchFamily="18" charset="-120"/>
                </a:endParaRPr>
              </a:p>
            </p:txBody>
          </p:sp>
          <p:sp>
            <p:nvSpPr>
              <p:cNvPr id="218" name="Rectangle 141"/>
              <p:cNvSpPr>
                <a:spLocks noChangeArrowheads="1"/>
              </p:cNvSpPr>
              <p:nvPr/>
            </p:nvSpPr>
            <p:spPr bwMode="auto">
              <a:xfrm>
                <a:off x="1297"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5678</a:t>
                </a:r>
              </a:p>
            </p:txBody>
          </p:sp>
          <p:sp>
            <p:nvSpPr>
              <p:cNvPr id="219" name="Rectangle 142"/>
              <p:cNvSpPr>
                <a:spLocks noChangeArrowheads="1"/>
              </p:cNvSpPr>
              <p:nvPr/>
            </p:nvSpPr>
            <p:spPr bwMode="auto">
              <a:xfrm>
                <a:off x="1296"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2534</a:t>
                </a:r>
              </a:p>
            </p:txBody>
          </p:sp>
          <p:sp>
            <p:nvSpPr>
              <p:cNvPr id="220" name="Rectangle 143"/>
              <p:cNvSpPr>
                <a:spLocks noChangeArrowheads="1"/>
              </p:cNvSpPr>
              <p:nvPr/>
            </p:nvSpPr>
            <p:spPr bwMode="auto">
              <a:xfrm>
                <a:off x="1296"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1334</a:t>
                </a:r>
              </a:p>
            </p:txBody>
          </p:sp>
          <p:sp>
            <p:nvSpPr>
              <p:cNvPr id="221" name="Rectangle 144"/>
              <p:cNvSpPr>
                <a:spLocks noChangeArrowheads="1"/>
              </p:cNvSpPr>
              <p:nvPr/>
            </p:nvSpPr>
            <p:spPr bwMode="auto">
              <a:xfrm>
                <a:off x="1296"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1534</a:t>
                </a:r>
              </a:p>
            </p:txBody>
          </p:sp>
          <p:sp>
            <p:nvSpPr>
              <p:cNvPr id="222" name="Rectangle 145"/>
              <p:cNvSpPr>
                <a:spLocks noChangeArrowheads="1"/>
              </p:cNvSpPr>
              <p:nvPr/>
            </p:nvSpPr>
            <p:spPr bwMode="auto">
              <a:xfrm>
                <a:off x="1296"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223" name="Rectangle 146"/>
              <p:cNvSpPr>
                <a:spLocks noChangeArrowheads="1"/>
              </p:cNvSpPr>
              <p:nvPr/>
            </p:nvSpPr>
            <p:spPr bwMode="auto">
              <a:xfrm>
                <a:off x="1584"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24" name="Rectangle 147"/>
              <p:cNvSpPr>
                <a:spLocks noChangeArrowheads="1"/>
              </p:cNvSpPr>
              <p:nvPr/>
            </p:nvSpPr>
            <p:spPr bwMode="auto">
              <a:xfrm>
                <a:off x="1584"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25" name="Rectangle 148"/>
              <p:cNvSpPr>
                <a:spLocks noChangeArrowheads="1"/>
              </p:cNvSpPr>
              <p:nvPr/>
            </p:nvSpPr>
            <p:spPr bwMode="auto">
              <a:xfrm>
                <a:off x="1584"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26" name="Rectangle 149"/>
              <p:cNvSpPr>
                <a:spLocks noChangeArrowheads="1"/>
              </p:cNvSpPr>
              <p:nvPr/>
            </p:nvSpPr>
            <p:spPr bwMode="auto">
              <a:xfrm>
                <a:off x="1585"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27" name="Rectangle 150"/>
              <p:cNvSpPr>
                <a:spLocks noChangeArrowheads="1"/>
              </p:cNvSpPr>
              <p:nvPr/>
            </p:nvSpPr>
            <p:spPr bwMode="auto">
              <a:xfrm>
                <a:off x="1584"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28" name="Rectangle 151"/>
              <p:cNvSpPr>
                <a:spLocks noChangeArrowheads="1"/>
              </p:cNvSpPr>
              <p:nvPr/>
            </p:nvSpPr>
            <p:spPr bwMode="auto">
              <a:xfrm>
                <a:off x="1584"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29" name="Rectangle 152"/>
              <p:cNvSpPr>
                <a:spLocks noChangeArrowheads="1"/>
              </p:cNvSpPr>
              <p:nvPr/>
            </p:nvSpPr>
            <p:spPr bwMode="auto">
              <a:xfrm>
                <a:off x="912"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5" name="Group 153"/>
            <p:cNvGrpSpPr>
              <a:grpSpLocks/>
            </p:cNvGrpSpPr>
            <p:nvPr/>
          </p:nvGrpSpPr>
          <p:grpSpPr bwMode="auto">
            <a:xfrm>
              <a:off x="3119" y="2575"/>
              <a:ext cx="817" cy="864"/>
              <a:chOff x="3119" y="2575"/>
              <a:chExt cx="817" cy="864"/>
            </a:xfrm>
          </p:grpSpPr>
          <p:sp>
            <p:nvSpPr>
              <p:cNvPr id="192" name="Rectangle 154"/>
              <p:cNvSpPr>
                <a:spLocks noChangeArrowheads="1"/>
              </p:cNvSpPr>
              <p:nvPr/>
            </p:nvSpPr>
            <p:spPr bwMode="auto">
              <a:xfrm>
                <a:off x="3120"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Martin</a:t>
                </a:r>
                <a:endParaRPr lang="en-US" altLang="zh-TW" sz="1500">
                  <a:solidFill>
                    <a:schemeClr val="tx1"/>
                  </a:solidFill>
                  <a:latin typeface="Arial Narrow" pitchFamily="34" charset="0"/>
                  <a:ea typeface="新細明體" pitchFamily="18" charset="-120"/>
                </a:endParaRPr>
              </a:p>
            </p:txBody>
          </p:sp>
          <p:sp>
            <p:nvSpPr>
              <p:cNvPr id="193" name="Rectangle 155"/>
              <p:cNvSpPr>
                <a:spLocks noChangeArrowheads="1"/>
              </p:cNvSpPr>
              <p:nvPr/>
            </p:nvSpPr>
            <p:spPr bwMode="auto">
              <a:xfrm>
                <a:off x="3120"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Martin</a:t>
                </a:r>
              </a:p>
            </p:txBody>
          </p:sp>
          <p:sp>
            <p:nvSpPr>
              <p:cNvPr id="194" name="Rectangle 156"/>
              <p:cNvSpPr>
                <a:spLocks noChangeArrowheads="1"/>
              </p:cNvSpPr>
              <p:nvPr/>
            </p:nvSpPr>
            <p:spPr bwMode="auto">
              <a:xfrm>
                <a:off x="3119"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Ota</a:t>
                </a:r>
              </a:p>
            </p:txBody>
          </p:sp>
          <p:sp>
            <p:nvSpPr>
              <p:cNvPr id="195" name="Rectangle 157"/>
              <p:cNvSpPr>
                <a:spLocks noChangeArrowheads="1"/>
              </p:cNvSpPr>
              <p:nvPr/>
            </p:nvSpPr>
            <p:spPr bwMode="auto">
              <a:xfrm>
                <a:off x="3119"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Phua</a:t>
                </a:r>
              </a:p>
            </p:txBody>
          </p:sp>
          <p:sp>
            <p:nvSpPr>
              <p:cNvPr id="196" name="Rectangle 158"/>
              <p:cNvSpPr>
                <a:spLocks noChangeArrowheads="1"/>
              </p:cNvSpPr>
              <p:nvPr/>
            </p:nvSpPr>
            <p:spPr bwMode="auto">
              <a:xfrm>
                <a:off x="3119"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Rudd</a:t>
                </a:r>
              </a:p>
            </p:txBody>
          </p:sp>
          <p:sp>
            <p:nvSpPr>
              <p:cNvPr id="197" name="Rectangle 159"/>
              <p:cNvSpPr>
                <a:spLocks noChangeArrowheads="1"/>
              </p:cNvSpPr>
              <p:nvPr/>
            </p:nvSpPr>
            <p:spPr bwMode="auto">
              <a:xfrm>
                <a:off x="3119"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98" name="Rectangle 160"/>
              <p:cNvSpPr>
                <a:spLocks noChangeArrowheads="1"/>
              </p:cNvSpPr>
              <p:nvPr/>
            </p:nvSpPr>
            <p:spPr bwMode="auto">
              <a:xfrm>
                <a:off x="3504"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1234</a:t>
                </a:r>
                <a:endParaRPr lang="zh-TW" altLang="en-US" sz="1500">
                  <a:solidFill>
                    <a:schemeClr val="tx1"/>
                  </a:solidFill>
                  <a:latin typeface="Arial Narrow" pitchFamily="34" charset="0"/>
                  <a:ea typeface="新細明體" pitchFamily="18" charset="-120"/>
                </a:endParaRPr>
              </a:p>
            </p:txBody>
          </p:sp>
          <p:sp>
            <p:nvSpPr>
              <p:cNvPr id="199" name="Rectangle 161"/>
              <p:cNvSpPr>
                <a:spLocks noChangeArrowheads="1"/>
              </p:cNvSpPr>
              <p:nvPr/>
            </p:nvSpPr>
            <p:spPr bwMode="auto">
              <a:xfrm>
                <a:off x="3504"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7778</a:t>
                </a:r>
              </a:p>
            </p:txBody>
          </p:sp>
          <p:sp>
            <p:nvSpPr>
              <p:cNvPr id="200" name="Rectangle 162"/>
              <p:cNvSpPr>
                <a:spLocks noChangeArrowheads="1"/>
              </p:cNvSpPr>
              <p:nvPr/>
            </p:nvSpPr>
            <p:spPr bwMode="auto">
              <a:xfrm>
                <a:off x="3503"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5878</a:t>
                </a:r>
              </a:p>
            </p:txBody>
          </p:sp>
          <p:sp>
            <p:nvSpPr>
              <p:cNvPr id="201" name="Rectangle 163"/>
              <p:cNvSpPr>
                <a:spLocks noChangeArrowheads="1"/>
              </p:cNvSpPr>
              <p:nvPr/>
            </p:nvSpPr>
            <p:spPr bwMode="auto">
              <a:xfrm>
                <a:off x="3503"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7878</a:t>
                </a:r>
              </a:p>
            </p:txBody>
          </p:sp>
          <p:sp>
            <p:nvSpPr>
              <p:cNvPr id="202" name="Rectangle 164"/>
              <p:cNvSpPr>
                <a:spLocks noChangeArrowheads="1"/>
              </p:cNvSpPr>
              <p:nvPr/>
            </p:nvSpPr>
            <p:spPr bwMode="auto">
              <a:xfrm>
                <a:off x="3503"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6078</a:t>
                </a:r>
              </a:p>
            </p:txBody>
          </p:sp>
          <p:sp>
            <p:nvSpPr>
              <p:cNvPr id="203" name="Rectangle 165"/>
              <p:cNvSpPr>
                <a:spLocks noChangeArrowheads="1"/>
              </p:cNvSpPr>
              <p:nvPr/>
            </p:nvSpPr>
            <p:spPr bwMode="auto">
              <a:xfrm>
                <a:off x="3503"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204" name="Rectangle 166"/>
              <p:cNvSpPr>
                <a:spLocks noChangeArrowheads="1"/>
              </p:cNvSpPr>
              <p:nvPr/>
            </p:nvSpPr>
            <p:spPr bwMode="auto">
              <a:xfrm>
                <a:off x="3791"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05" name="Rectangle 167"/>
              <p:cNvSpPr>
                <a:spLocks noChangeArrowheads="1"/>
              </p:cNvSpPr>
              <p:nvPr/>
            </p:nvSpPr>
            <p:spPr bwMode="auto">
              <a:xfrm>
                <a:off x="3791"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06" name="Rectangle 168"/>
              <p:cNvSpPr>
                <a:spLocks noChangeArrowheads="1"/>
              </p:cNvSpPr>
              <p:nvPr/>
            </p:nvSpPr>
            <p:spPr bwMode="auto">
              <a:xfrm>
                <a:off x="3791"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07" name="Rectangle 169"/>
              <p:cNvSpPr>
                <a:spLocks noChangeArrowheads="1"/>
              </p:cNvSpPr>
              <p:nvPr/>
            </p:nvSpPr>
            <p:spPr bwMode="auto">
              <a:xfrm>
                <a:off x="3792"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08" name="Rectangle 170"/>
              <p:cNvSpPr>
                <a:spLocks noChangeArrowheads="1"/>
              </p:cNvSpPr>
              <p:nvPr/>
            </p:nvSpPr>
            <p:spPr bwMode="auto">
              <a:xfrm>
                <a:off x="3791"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09" name="Rectangle 171"/>
              <p:cNvSpPr>
                <a:spLocks noChangeArrowheads="1"/>
              </p:cNvSpPr>
              <p:nvPr/>
            </p:nvSpPr>
            <p:spPr bwMode="auto">
              <a:xfrm>
                <a:off x="3791"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210" name="Rectangle 172"/>
              <p:cNvSpPr>
                <a:spLocks noChangeArrowheads="1"/>
              </p:cNvSpPr>
              <p:nvPr/>
            </p:nvSpPr>
            <p:spPr bwMode="auto">
              <a:xfrm>
                <a:off x="3119"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6" name="Group 173"/>
            <p:cNvGrpSpPr>
              <a:grpSpLocks/>
            </p:cNvGrpSpPr>
            <p:nvPr/>
          </p:nvGrpSpPr>
          <p:grpSpPr bwMode="auto">
            <a:xfrm>
              <a:off x="4223" y="2575"/>
              <a:ext cx="817" cy="864"/>
              <a:chOff x="4223" y="2575"/>
              <a:chExt cx="817" cy="864"/>
            </a:xfrm>
          </p:grpSpPr>
          <p:sp>
            <p:nvSpPr>
              <p:cNvPr id="173" name="Rectangle 174"/>
              <p:cNvSpPr>
                <a:spLocks noChangeArrowheads="1"/>
              </p:cNvSpPr>
              <p:nvPr/>
            </p:nvSpPr>
            <p:spPr bwMode="auto">
              <a:xfrm>
                <a:off x="4224"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Smith</a:t>
                </a:r>
                <a:endParaRPr lang="en-US" altLang="zh-TW" sz="1500">
                  <a:solidFill>
                    <a:schemeClr val="tx1"/>
                  </a:solidFill>
                  <a:latin typeface="Arial Narrow" pitchFamily="34" charset="0"/>
                  <a:ea typeface="新細明體" pitchFamily="18" charset="-120"/>
                </a:endParaRPr>
              </a:p>
            </p:txBody>
          </p:sp>
          <p:sp>
            <p:nvSpPr>
              <p:cNvPr id="174" name="Rectangle 175"/>
              <p:cNvSpPr>
                <a:spLocks noChangeArrowheads="1"/>
              </p:cNvSpPr>
              <p:nvPr/>
            </p:nvSpPr>
            <p:spPr bwMode="auto">
              <a:xfrm>
                <a:off x="4224"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Smith</a:t>
                </a:r>
              </a:p>
            </p:txBody>
          </p:sp>
          <p:sp>
            <p:nvSpPr>
              <p:cNvPr id="175" name="Rectangle 176"/>
              <p:cNvSpPr>
                <a:spLocks noChangeArrowheads="1"/>
              </p:cNvSpPr>
              <p:nvPr/>
            </p:nvSpPr>
            <p:spPr bwMode="auto">
              <a:xfrm>
                <a:off x="4223"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Smith</a:t>
                </a:r>
              </a:p>
            </p:txBody>
          </p:sp>
          <p:sp>
            <p:nvSpPr>
              <p:cNvPr id="176" name="Rectangle 177"/>
              <p:cNvSpPr>
                <a:spLocks noChangeArrowheads="1"/>
              </p:cNvSpPr>
              <p:nvPr/>
            </p:nvSpPr>
            <p:spPr bwMode="auto">
              <a:xfrm>
                <a:off x="4223"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White</a:t>
                </a:r>
              </a:p>
            </p:txBody>
          </p:sp>
          <p:sp>
            <p:nvSpPr>
              <p:cNvPr id="177" name="Rectangle 178"/>
              <p:cNvSpPr>
                <a:spLocks noChangeArrowheads="1"/>
              </p:cNvSpPr>
              <p:nvPr/>
            </p:nvSpPr>
            <p:spPr bwMode="auto">
              <a:xfrm>
                <a:off x="4223"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White</a:t>
                </a:r>
              </a:p>
            </p:txBody>
          </p:sp>
          <p:sp>
            <p:nvSpPr>
              <p:cNvPr id="178" name="Rectangle 179"/>
              <p:cNvSpPr>
                <a:spLocks noChangeArrowheads="1"/>
              </p:cNvSpPr>
              <p:nvPr/>
            </p:nvSpPr>
            <p:spPr bwMode="auto">
              <a:xfrm>
                <a:off x="4223"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79" name="Rectangle 180"/>
              <p:cNvSpPr>
                <a:spLocks noChangeArrowheads="1"/>
              </p:cNvSpPr>
              <p:nvPr/>
            </p:nvSpPr>
            <p:spPr bwMode="auto">
              <a:xfrm>
                <a:off x="4608"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1434</a:t>
                </a:r>
                <a:endParaRPr lang="zh-TW" altLang="en-US" sz="1500">
                  <a:solidFill>
                    <a:schemeClr val="tx1"/>
                  </a:solidFill>
                  <a:latin typeface="Arial Narrow" pitchFamily="34" charset="0"/>
                  <a:ea typeface="新細明體" pitchFamily="18" charset="-120"/>
                </a:endParaRPr>
              </a:p>
            </p:txBody>
          </p:sp>
          <p:sp>
            <p:nvSpPr>
              <p:cNvPr id="180" name="Rectangle 181"/>
              <p:cNvSpPr>
                <a:spLocks noChangeArrowheads="1"/>
              </p:cNvSpPr>
              <p:nvPr/>
            </p:nvSpPr>
            <p:spPr bwMode="auto">
              <a:xfrm>
                <a:off x="4608"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5778</a:t>
                </a:r>
              </a:p>
            </p:txBody>
          </p:sp>
          <p:sp>
            <p:nvSpPr>
              <p:cNvPr id="181" name="Rectangle 182"/>
              <p:cNvSpPr>
                <a:spLocks noChangeArrowheads="1"/>
              </p:cNvSpPr>
              <p:nvPr/>
            </p:nvSpPr>
            <p:spPr bwMode="auto">
              <a:xfrm>
                <a:off x="4607"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7978</a:t>
                </a:r>
              </a:p>
            </p:txBody>
          </p:sp>
          <p:sp>
            <p:nvSpPr>
              <p:cNvPr id="182" name="Rectangle 183"/>
              <p:cNvSpPr>
                <a:spLocks noChangeArrowheads="1"/>
              </p:cNvSpPr>
              <p:nvPr/>
            </p:nvSpPr>
            <p:spPr bwMode="auto">
              <a:xfrm>
                <a:off x="4607"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2234</a:t>
                </a:r>
              </a:p>
            </p:txBody>
          </p:sp>
          <p:sp>
            <p:nvSpPr>
              <p:cNvPr id="183" name="Rectangle 184"/>
              <p:cNvSpPr>
                <a:spLocks noChangeArrowheads="1"/>
              </p:cNvSpPr>
              <p:nvPr/>
            </p:nvSpPr>
            <p:spPr bwMode="auto">
              <a:xfrm>
                <a:off x="4607"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1634</a:t>
                </a:r>
              </a:p>
            </p:txBody>
          </p:sp>
          <p:sp>
            <p:nvSpPr>
              <p:cNvPr id="184" name="Rectangle 185"/>
              <p:cNvSpPr>
                <a:spLocks noChangeArrowheads="1"/>
              </p:cNvSpPr>
              <p:nvPr/>
            </p:nvSpPr>
            <p:spPr bwMode="auto">
              <a:xfrm>
                <a:off x="4607"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85" name="Rectangle 186"/>
              <p:cNvSpPr>
                <a:spLocks noChangeArrowheads="1"/>
              </p:cNvSpPr>
              <p:nvPr/>
            </p:nvSpPr>
            <p:spPr bwMode="auto">
              <a:xfrm>
                <a:off x="4895"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86" name="Rectangle 187"/>
              <p:cNvSpPr>
                <a:spLocks noChangeArrowheads="1"/>
              </p:cNvSpPr>
              <p:nvPr/>
            </p:nvSpPr>
            <p:spPr bwMode="auto">
              <a:xfrm>
                <a:off x="4895"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87" name="Rectangle 188"/>
              <p:cNvSpPr>
                <a:spLocks noChangeArrowheads="1"/>
              </p:cNvSpPr>
              <p:nvPr/>
            </p:nvSpPr>
            <p:spPr bwMode="auto">
              <a:xfrm>
                <a:off x="4895"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88" name="Rectangle 189"/>
              <p:cNvSpPr>
                <a:spLocks noChangeArrowheads="1"/>
              </p:cNvSpPr>
              <p:nvPr/>
            </p:nvSpPr>
            <p:spPr bwMode="auto">
              <a:xfrm>
                <a:off x="4896"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89" name="Rectangle 190"/>
              <p:cNvSpPr>
                <a:spLocks noChangeArrowheads="1"/>
              </p:cNvSpPr>
              <p:nvPr/>
            </p:nvSpPr>
            <p:spPr bwMode="auto">
              <a:xfrm>
                <a:off x="4895"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90" name="Rectangle 191"/>
              <p:cNvSpPr>
                <a:spLocks noChangeArrowheads="1"/>
              </p:cNvSpPr>
              <p:nvPr/>
            </p:nvSpPr>
            <p:spPr bwMode="auto">
              <a:xfrm>
                <a:off x="4895"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91" name="Rectangle 192"/>
              <p:cNvSpPr>
                <a:spLocks noChangeArrowheads="1"/>
              </p:cNvSpPr>
              <p:nvPr/>
            </p:nvSpPr>
            <p:spPr bwMode="auto">
              <a:xfrm>
                <a:off x="4223"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7" name="Group 193"/>
            <p:cNvGrpSpPr>
              <a:grpSpLocks/>
            </p:cNvGrpSpPr>
            <p:nvPr/>
          </p:nvGrpSpPr>
          <p:grpSpPr bwMode="auto">
            <a:xfrm>
              <a:off x="1584" y="1680"/>
              <a:ext cx="672" cy="432"/>
              <a:chOff x="1584" y="1680"/>
              <a:chExt cx="672" cy="432"/>
            </a:xfrm>
          </p:grpSpPr>
          <p:sp>
            <p:nvSpPr>
              <p:cNvPr id="169" name="Rectangle 194"/>
              <p:cNvSpPr>
                <a:spLocks noChangeArrowheads="1"/>
              </p:cNvSpPr>
              <p:nvPr/>
            </p:nvSpPr>
            <p:spPr bwMode="auto">
              <a:xfrm>
                <a:off x="1585" y="1680"/>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Akhtar</a:t>
                </a:r>
                <a:endParaRPr lang="en-US" altLang="zh-TW" sz="1500">
                  <a:solidFill>
                    <a:schemeClr val="tx1"/>
                  </a:solidFill>
                  <a:latin typeface="Arial Narrow" pitchFamily="34" charset="0"/>
                  <a:ea typeface="新細明體" pitchFamily="18" charset="-120"/>
                </a:endParaRPr>
              </a:p>
            </p:txBody>
          </p:sp>
          <p:sp>
            <p:nvSpPr>
              <p:cNvPr id="170" name="Rectangle 195"/>
              <p:cNvSpPr>
                <a:spLocks noChangeArrowheads="1"/>
              </p:cNvSpPr>
              <p:nvPr/>
            </p:nvSpPr>
            <p:spPr bwMode="auto">
              <a:xfrm>
                <a:off x="1585" y="1824"/>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Ganio</a:t>
                </a:r>
              </a:p>
            </p:txBody>
          </p:sp>
          <p:sp>
            <p:nvSpPr>
              <p:cNvPr id="171" name="Rectangle 196"/>
              <p:cNvSpPr>
                <a:spLocks noChangeArrowheads="1"/>
              </p:cNvSpPr>
              <p:nvPr/>
            </p:nvSpPr>
            <p:spPr bwMode="auto">
              <a:xfrm>
                <a:off x="1584" y="1968"/>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zh-TW" altLang="en-US" sz="1500" b="0">
                    <a:solidFill>
                      <a:schemeClr val="tx1"/>
                    </a:solidFill>
                    <a:effectLst>
                      <a:outerShdw blurRad="38100" dist="38100" dir="2700000" algn="tl">
                        <a:srgbClr val="000000"/>
                      </a:outerShdw>
                    </a:effectLst>
                    <a:latin typeface="Arial Narrow" pitchFamily="34" charset="0"/>
                    <a:ea typeface="新細明體" pitchFamily="18" charset="-120"/>
                  </a:rPr>
                  <a:t>…</a:t>
                </a:r>
              </a:p>
            </p:txBody>
          </p:sp>
          <p:sp>
            <p:nvSpPr>
              <p:cNvPr id="172" name="Rectangle 197"/>
              <p:cNvSpPr>
                <a:spLocks noChangeArrowheads="1"/>
              </p:cNvSpPr>
              <p:nvPr/>
            </p:nvSpPr>
            <p:spPr bwMode="auto">
              <a:xfrm>
                <a:off x="1584" y="1680"/>
                <a:ext cx="671" cy="432"/>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8" name="Group 198"/>
            <p:cNvGrpSpPr>
              <a:grpSpLocks/>
            </p:cNvGrpSpPr>
            <p:nvPr/>
          </p:nvGrpSpPr>
          <p:grpSpPr bwMode="auto">
            <a:xfrm>
              <a:off x="2640" y="1152"/>
              <a:ext cx="672" cy="432"/>
              <a:chOff x="2640" y="1152"/>
              <a:chExt cx="672" cy="432"/>
            </a:xfrm>
          </p:grpSpPr>
          <p:sp>
            <p:nvSpPr>
              <p:cNvPr id="165" name="Rectangle 199"/>
              <p:cNvSpPr>
                <a:spLocks noChangeArrowheads="1"/>
              </p:cNvSpPr>
              <p:nvPr/>
            </p:nvSpPr>
            <p:spPr bwMode="auto">
              <a:xfrm>
                <a:off x="2641" y="1152"/>
                <a:ext cx="670" cy="144"/>
              </a:xfrm>
              <a:prstGeom prst="rect">
                <a:avLst/>
              </a:prstGeom>
              <a:solidFill>
                <a:schemeClr val="bg1"/>
              </a:solidFill>
              <a:ln w="9525">
                <a:solidFill>
                  <a:schemeClr val="accent2"/>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Akhtar</a:t>
                </a:r>
                <a:endParaRPr lang="en-US" altLang="zh-TW" sz="1500">
                  <a:solidFill>
                    <a:schemeClr val="tx1"/>
                  </a:solidFill>
                  <a:latin typeface="Arial Narrow" pitchFamily="34" charset="0"/>
                  <a:ea typeface="新細明體" pitchFamily="18" charset="-120"/>
                </a:endParaRPr>
              </a:p>
            </p:txBody>
          </p:sp>
          <p:sp>
            <p:nvSpPr>
              <p:cNvPr id="166" name="Rectangle 200"/>
              <p:cNvSpPr>
                <a:spLocks noChangeArrowheads="1"/>
              </p:cNvSpPr>
              <p:nvPr/>
            </p:nvSpPr>
            <p:spPr bwMode="auto">
              <a:xfrm>
                <a:off x="2641" y="1296"/>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67" name="Rectangle 201"/>
              <p:cNvSpPr>
                <a:spLocks noChangeArrowheads="1"/>
              </p:cNvSpPr>
              <p:nvPr/>
            </p:nvSpPr>
            <p:spPr bwMode="auto">
              <a:xfrm>
                <a:off x="2640" y="1440"/>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Martin</a:t>
                </a:r>
              </a:p>
            </p:txBody>
          </p:sp>
          <p:sp>
            <p:nvSpPr>
              <p:cNvPr id="168" name="Rectangle 202"/>
              <p:cNvSpPr>
                <a:spLocks noChangeArrowheads="1"/>
              </p:cNvSpPr>
              <p:nvPr/>
            </p:nvSpPr>
            <p:spPr bwMode="auto">
              <a:xfrm>
                <a:off x="2640" y="1152"/>
                <a:ext cx="671" cy="432"/>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39" name="Rectangle 203"/>
            <p:cNvSpPr>
              <a:spLocks noChangeArrowheads="1"/>
            </p:cNvSpPr>
            <p:nvPr/>
          </p:nvSpPr>
          <p:spPr bwMode="auto">
            <a:xfrm>
              <a:off x="3793" y="1680"/>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Martin</a:t>
              </a:r>
              <a:endParaRPr lang="en-US" altLang="zh-TW" sz="1500">
                <a:solidFill>
                  <a:schemeClr val="tx1"/>
                </a:solidFill>
                <a:latin typeface="Arial Narrow" pitchFamily="34" charset="0"/>
                <a:ea typeface="新細明體" pitchFamily="18" charset="-120"/>
              </a:endParaRPr>
            </a:p>
          </p:txBody>
        </p:sp>
        <p:sp>
          <p:nvSpPr>
            <p:cNvPr id="140" name="Rectangle 204"/>
            <p:cNvSpPr>
              <a:spLocks noChangeArrowheads="1"/>
            </p:cNvSpPr>
            <p:nvPr/>
          </p:nvSpPr>
          <p:spPr bwMode="auto">
            <a:xfrm>
              <a:off x="3793" y="1824"/>
              <a:ext cx="67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latin typeface="Arial Narrow" pitchFamily="34" charset="0"/>
                  <a:ea typeface="新細明體" pitchFamily="18" charset="-120"/>
                </a:rPr>
                <a:t>Smith</a:t>
              </a:r>
            </a:p>
          </p:txBody>
        </p:sp>
        <p:sp>
          <p:nvSpPr>
            <p:cNvPr id="141" name="Rectangle 205"/>
            <p:cNvSpPr>
              <a:spLocks noChangeArrowheads="1"/>
            </p:cNvSpPr>
            <p:nvPr/>
          </p:nvSpPr>
          <p:spPr bwMode="auto">
            <a:xfrm>
              <a:off x="3792" y="1968"/>
              <a:ext cx="67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42" name="Rectangle 206"/>
            <p:cNvSpPr>
              <a:spLocks noChangeArrowheads="1"/>
            </p:cNvSpPr>
            <p:nvPr/>
          </p:nvSpPr>
          <p:spPr bwMode="auto">
            <a:xfrm>
              <a:off x="3792" y="1680"/>
              <a:ext cx="671" cy="432"/>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3" name="Freeform 207"/>
            <p:cNvSpPr>
              <a:spLocks/>
            </p:cNvSpPr>
            <p:nvPr/>
          </p:nvSpPr>
          <p:spPr bwMode="auto">
            <a:xfrm flipH="1">
              <a:off x="2256" y="1920"/>
              <a:ext cx="240" cy="67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4" name="Text Box 208"/>
            <p:cNvSpPr txBox="1">
              <a:spLocks noChangeArrowheads="1"/>
            </p:cNvSpPr>
            <p:nvPr/>
          </p:nvSpPr>
          <p:spPr bwMode="auto">
            <a:xfrm>
              <a:off x="2016" y="3446"/>
              <a:ext cx="536" cy="204"/>
            </a:xfrm>
            <a:prstGeom prst="rect">
              <a:avLst/>
            </a:prstGeom>
            <a:noFill/>
            <a:ln w="9525">
              <a:noFill/>
              <a:miter lim="800000"/>
              <a:headEnd/>
              <a:tailEnd/>
            </a:ln>
          </p:spPr>
          <p:txBody>
            <a:bodyPr wrap="none">
              <a:spAutoFit/>
            </a:bodyPr>
            <a:lstStyle/>
            <a:p>
              <a:pPr>
                <a:lnSpc>
                  <a:spcPct val="100000"/>
                </a:lnSpc>
              </a:pPr>
              <a:r>
                <a:rPr lang="en-US" altLang="zh-TW" sz="1500" b="0">
                  <a:solidFill>
                    <a:schemeClr val="tx1"/>
                  </a:solidFill>
                  <a:latin typeface="Arial Narrow" pitchFamily="34" charset="0"/>
                  <a:ea typeface="新細明體" pitchFamily="18" charset="-120"/>
                </a:rPr>
                <a:t>Page 110</a:t>
              </a:r>
            </a:p>
          </p:txBody>
        </p:sp>
        <p:grpSp>
          <p:nvGrpSpPr>
            <p:cNvPr id="145" name="Group 209"/>
            <p:cNvGrpSpPr>
              <a:grpSpLocks/>
            </p:cNvGrpSpPr>
            <p:nvPr/>
          </p:nvGrpSpPr>
          <p:grpSpPr bwMode="auto">
            <a:xfrm>
              <a:off x="2016" y="2575"/>
              <a:ext cx="817" cy="864"/>
              <a:chOff x="2016" y="2575"/>
              <a:chExt cx="817" cy="864"/>
            </a:xfrm>
          </p:grpSpPr>
          <p:sp>
            <p:nvSpPr>
              <p:cNvPr id="146" name="Rectangle 210"/>
              <p:cNvSpPr>
                <a:spLocks noChangeArrowheads="1"/>
              </p:cNvSpPr>
              <p:nvPr/>
            </p:nvSpPr>
            <p:spPr bwMode="auto">
              <a:xfrm>
                <a:off x="2017" y="2575"/>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Ganio</a:t>
                </a:r>
                <a:endParaRPr lang="en-US" altLang="zh-TW" sz="1500">
                  <a:solidFill>
                    <a:schemeClr val="tx1"/>
                  </a:solidFill>
                  <a:latin typeface="Arial Narrow" pitchFamily="34" charset="0"/>
                  <a:ea typeface="新細明體" pitchFamily="18" charset="-120"/>
                </a:endParaRPr>
              </a:p>
            </p:txBody>
          </p:sp>
          <p:sp>
            <p:nvSpPr>
              <p:cNvPr id="147" name="Rectangle 211"/>
              <p:cNvSpPr>
                <a:spLocks noChangeArrowheads="1"/>
              </p:cNvSpPr>
              <p:nvPr/>
            </p:nvSpPr>
            <p:spPr bwMode="auto">
              <a:xfrm>
                <a:off x="2017" y="2719"/>
                <a:ext cx="383"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Hall</a:t>
                </a:r>
              </a:p>
            </p:txBody>
          </p:sp>
          <p:sp>
            <p:nvSpPr>
              <p:cNvPr id="148" name="Rectangle 212"/>
              <p:cNvSpPr>
                <a:spLocks noChangeArrowheads="1"/>
              </p:cNvSpPr>
              <p:nvPr/>
            </p:nvSpPr>
            <p:spPr bwMode="auto">
              <a:xfrm>
                <a:off x="2016" y="2863"/>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Jones</a:t>
                </a:r>
              </a:p>
            </p:txBody>
          </p:sp>
          <p:sp>
            <p:nvSpPr>
              <p:cNvPr id="149" name="Rectangle 213"/>
              <p:cNvSpPr>
                <a:spLocks noChangeArrowheads="1"/>
              </p:cNvSpPr>
              <p:nvPr/>
            </p:nvSpPr>
            <p:spPr bwMode="auto">
              <a:xfrm>
                <a:off x="2016" y="3007"/>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Jones</a:t>
                </a:r>
              </a:p>
            </p:txBody>
          </p:sp>
          <p:sp>
            <p:nvSpPr>
              <p:cNvPr id="150" name="Rectangle 214"/>
              <p:cNvSpPr>
                <a:spLocks noChangeArrowheads="1"/>
              </p:cNvSpPr>
              <p:nvPr/>
            </p:nvSpPr>
            <p:spPr bwMode="auto">
              <a:xfrm>
                <a:off x="2016" y="3152"/>
                <a:ext cx="384"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tx1"/>
                    </a:solidFill>
                    <a:latin typeface="Arial Narrow" pitchFamily="34" charset="0"/>
                    <a:ea typeface="新細明體" pitchFamily="18" charset="-120"/>
                  </a:rPr>
                  <a:t>Jones</a:t>
                </a:r>
              </a:p>
            </p:txBody>
          </p:sp>
          <p:sp>
            <p:nvSpPr>
              <p:cNvPr id="151" name="Rectangle 215"/>
              <p:cNvSpPr>
                <a:spLocks noChangeArrowheads="1"/>
              </p:cNvSpPr>
              <p:nvPr/>
            </p:nvSpPr>
            <p:spPr bwMode="auto">
              <a:xfrm>
                <a:off x="2016" y="3295"/>
                <a:ext cx="38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52" name="Rectangle 216"/>
              <p:cNvSpPr>
                <a:spLocks noChangeArrowheads="1"/>
              </p:cNvSpPr>
              <p:nvPr/>
            </p:nvSpPr>
            <p:spPr bwMode="auto">
              <a:xfrm>
                <a:off x="2401" y="2575"/>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7678</a:t>
                </a:r>
                <a:endParaRPr lang="zh-TW" altLang="en-US" sz="1500">
                  <a:solidFill>
                    <a:schemeClr val="tx1"/>
                  </a:solidFill>
                  <a:latin typeface="Arial Narrow" pitchFamily="34" charset="0"/>
                  <a:ea typeface="新細明體" pitchFamily="18" charset="-120"/>
                </a:endParaRPr>
              </a:p>
            </p:txBody>
          </p:sp>
          <p:sp>
            <p:nvSpPr>
              <p:cNvPr id="153" name="Rectangle 217"/>
              <p:cNvSpPr>
                <a:spLocks noChangeArrowheads="1"/>
              </p:cNvSpPr>
              <p:nvPr/>
            </p:nvSpPr>
            <p:spPr bwMode="auto">
              <a:xfrm>
                <a:off x="2401" y="2719"/>
                <a:ext cx="287"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8078</a:t>
                </a:r>
              </a:p>
            </p:txBody>
          </p:sp>
          <p:sp>
            <p:nvSpPr>
              <p:cNvPr id="154" name="Rectangle 218"/>
              <p:cNvSpPr>
                <a:spLocks noChangeArrowheads="1"/>
              </p:cNvSpPr>
              <p:nvPr/>
            </p:nvSpPr>
            <p:spPr bwMode="auto">
              <a:xfrm>
                <a:off x="2400" y="2863"/>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2434</a:t>
                </a:r>
              </a:p>
            </p:txBody>
          </p:sp>
          <p:sp>
            <p:nvSpPr>
              <p:cNvPr id="155" name="Rectangle 219"/>
              <p:cNvSpPr>
                <a:spLocks noChangeArrowheads="1"/>
              </p:cNvSpPr>
              <p:nvPr/>
            </p:nvSpPr>
            <p:spPr bwMode="auto">
              <a:xfrm>
                <a:off x="2400" y="3007"/>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5978</a:t>
                </a:r>
              </a:p>
            </p:txBody>
          </p:sp>
          <p:sp>
            <p:nvSpPr>
              <p:cNvPr id="156" name="Rectangle 220"/>
              <p:cNvSpPr>
                <a:spLocks noChangeArrowheads="1"/>
              </p:cNvSpPr>
              <p:nvPr/>
            </p:nvSpPr>
            <p:spPr bwMode="auto">
              <a:xfrm>
                <a:off x="2400" y="3152"/>
                <a:ext cx="288" cy="143"/>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2634</a:t>
                </a:r>
              </a:p>
            </p:txBody>
          </p:sp>
          <p:sp>
            <p:nvSpPr>
              <p:cNvPr id="157" name="Rectangle 221"/>
              <p:cNvSpPr>
                <a:spLocks noChangeArrowheads="1"/>
              </p:cNvSpPr>
              <p:nvPr/>
            </p:nvSpPr>
            <p:spPr bwMode="auto">
              <a:xfrm>
                <a:off x="2400" y="3295"/>
                <a:ext cx="28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tx1"/>
                    </a:solidFill>
                    <a:latin typeface="Arial Narrow" pitchFamily="34" charset="0"/>
                    <a:ea typeface="新細明體" pitchFamily="18" charset="-120"/>
                  </a:rPr>
                  <a:t>...</a:t>
                </a:r>
              </a:p>
            </p:txBody>
          </p:sp>
          <p:sp>
            <p:nvSpPr>
              <p:cNvPr id="158" name="Rectangle 222"/>
              <p:cNvSpPr>
                <a:spLocks noChangeArrowheads="1"/>
              </p:cNvSpPr>
              <p:nvPr/>
            </p:nvSpPr>
            <p:spPr bwMode="auto">
              <a:xfrm>
                <a:off x="2688" y="257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59" name="Rectangle 223"/>
              <p:cNvSpPr>
                <a:spLocks noChangeArrowheads="1"/>
              </p:cNvSpPr>
              <p:nvPr/>
            </p:nvSpPr>
            <p:spPr bwMode="auto">
              <a:xfrm>
                <a:off x="2688" y="2719"/>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60" name="Rectangle 224"/>
              <p:cNvSpPr>
                <a:spLocks noChangeArrowheads="1"/>
              </p:cNvSpPr>
              <p:nvPr/>
            </p:nvSpPr>
            <p:spPr bwMode="auto">
              <a:xfrm>
                <a:off x="2688" y="2863"/>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61" name="Rectangle 225"/>
              <p:cNvSpPr>
                <a:spLocks noChangeArrowheads="1"/>
              </p:cNvSpPr>
              <p:nvPr/>
            </p:nvSpPr>
            <p:spPr bwMode="auto">
              <a:xfrm>
                <a:off x="2689" y="3007"/>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62" name="Rectangle 226"/>
              <p:cNvSpPr>
                <a:spLocks noChangeArrowheads="1"/>
              </p:cNvSpPr>
              <p:nvPr/>
            </p:nvSpPr>
            <p:spPr bwMode="auto">
              <a:xfrm>
                <a:off x="2688" y="3151"/>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63" name="Rectangle 227"/>
              <p:cNvSpPr>
                <a:spLocks noChangeArrowheads="1"/>
              </p:cNvSpPr>
              <p:nvPr/>
            </p:nvSpPr>
            <p:spPr bwMode="auto">
              <a:xfrm>
                <a:off x="2688" y="3295"/>
                <a:ext cx="144"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tx1"/>
                    </a:solidFill>
                    <a:latin typeface="Arial Narrow" pitchFamily="34" charset="0"/>
                    <a:ea typeface="新細明體" pitchFamily="18" charset="-120"/>
                  </a:rPr>
                  <a:t>...</a:t>
                </a:r>
              </a:p>
            </p:txBody>
          </p:sp>
          <p:sp>
            <p:nvSpPr>
              <p:cNvPr id="164" name="Rectangle 228"/>
              <p:cNvSpPr>
                <a:spLocks noChangeArrowheads="1"/>
              </p:cNvSpPr>
              <p:nvPr/>
            </p:nvSpPr>
            <p:spPr bwMode="auto">
              <a:xfrm>
                <a:off x="2016" y="2575"/>
                <a:ext cx="816" cy="864"/>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sp>
        <p:nvSpPr>
          <p:cNvPr id="230" name="AutoShape 230"/>
          <p:cNvSpPr>
            <a:spLocks noChangeArrowheads="1"/>
          </p:cNvSpPr>
          <p:nvPr/>
        </p:nvSpPr>
        <p:spPr bwMode="auto">
          <a:xfrm>
            <a:off x="4572000" y="1447800"/>
            <a:ext cx="304800" cy="530225"/>
          </a:xfrm>
          <a:prstGeom prst="downArrow">
            <a:avLst>
              <a:gd name="adj1" fmla="val 46870"/>
              <a:gd name="adj2" fmla="val 78241"/>
            </a:avLst>
          </a:prstGeom>
          <a:gradFill rotWithShape="0">
            <a:gsLst>
              <a:gs pos="0">
                <a:schemeClr val="accent2">
                  <a:gamma/>
                  <a:tint val="37647"/>
                  <a:invGamma/>
                </a:schemeClr>
              </a:gs>
              <a:gs pos="100000">
                <a:schemeClr val="accent2"/>
              </a:gs>
            </a:gsLst>
            <a:lin ang="5400000" scaled="1"/>
          </a:gradFill>
          <a:ln w="9525">
            <a:solidFill>
              <a:schemeClr val="accent2"/>
            </a:solidFill>
            <a:miter lim="800000"/>
            <a:headEnd/>
            <a:tailEn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1" name="Rectangle 231"/>
          <p:cNvSpPr>
            <a:spLocks noChangeArrowheads="1"/>
          </p:cNvSpPr>
          <p:nvPr/>
        </p:nvSpPr>
        <p:spPr bwMode="auto">
          <a:xfrm>
            <a:off x="6019800" y="2819400"/>
            <a:ext cx="1063625"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tx1"/>
                </a:solidFill>
                <a:effectLst>
                  <a:outerShdw blurRad="38100" dist="38100" dir="2700000" algn="tl">
                    <a:srgbClr val="000000"/>
                  </a:outerShdw>
                </a:effectLst>
                <a:latin typeface="Arial Narrow" pitchFamily="34" charset="0"/>
                <a:ea typeface="新細明體" pitchFamily="18" charset="-120"/>
              </a:rPr>
              <a:t>Martin</a:t>
            </a:r>
            <a:endParaRPr lang="en-US" altLang="zh-TW" sz="1500">
              <a:solidFill>
                <a:schemeClr val="tx1"/>
              </a:solidFill>
              <a:effectLst>
                <a:outerShdw blurRad="38100" dist="38100" dir="2700000" algn="tl">
                  <a:srgbClr val="000000"/>
                </a:outerShdw>
              </a:effectLst>
              <a:latin typeface="Arial Narrow" pitchFamily="34" charset="0"/>
              <a:ea typeface="新細明體" pitchFamily="18" charset="-120"/>
            </a:endParaRPr>
          </a:p>
        </p:txBody>
      </p:sp>
      <p:grpSp>
        <p:nvGrpSpPr>
          <p:cNvPr id="232" name="Group 232"/>
          <p:cNvGrpSpPr>
            <a:grpSpLocks/>
          </p:cNvGrpSpPr>
          <p:nvPr/>
        </p:nvGrpSpPr>
        <p:grpSpPr bwMode="auto">
          <a:xfrm>
            <a:off x="4953000" y="4724400"/>
            <a:ext cx="1295400" cy="228600"/>
            <a:chOff x="3072" y="3888"/>
            <a:chExt cx="816" cy="144"/>
          </a:xfrm>
        </p:grpSpPr>
        <p:sp>
          <p:nvSpPr>
            <p:cNvPr id="233" name="Rectangle 233"/>
            <p:cNvSpPr>
              <a:spLocks noChangeArrowheads="1"/>
            </p:cNvSpPr>
            <p:nvPr/>
          </p:nvSpPr>
          <p:spPr bwMode="auto">
            <a:xfrm>
              <a:off x="3072" y="3888"/>
              <a:ext cx="384" cy="144"/>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en-US" altLang="zh-TW" sz="1500" b="0">
                  <a:solidFill>
                    <a:schemeClr val="bg1"/>
                  </a:solidFill>
                  <a:effectLst>
                    <a:outerShdw blurRad="38100" dist="38100" dir="2700000" algn="tl">
                      <a:srgbClr val="000000"/>
                    </a:outerShdw>
                  </a:effectLst>
                  <a:latin typeface="Arial Narrow" pitchFamily="34" charset="0"/>
                  <a:ea typeface="新細明體" pitchFamily="18" charset="-120"/>
                </a:rPr>
                <a:t>Ota</a:t>
              </a:r>
            </a:p>
          </p:txBody>
        </p:sp>
        <p:sp>
          <p:nvSpPr>
            <p:cNvPr id="234" name="Rectangle 234"/>
            <p:cNvSpPr>
              <a:spLocks noChangeArrowheads="1"/>
            </p:cNvSpPr>
            <p:nvPr/>
          </p:nvSpPr>
          <p:spPr bwMode="auto">
            <a:xfrm>
              <a:off x="3456" y="3888"/>
              <a:ext cx="288" cy="144"/>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nSpc>
                  <a:spcPct val="100000"/>
                </a:lnSpc>
                <a:defRPr/>
              </a:pPr>
              <a:r>
                <a:rPr lang="zh-TW" altLang="en-US" sz="1500" b="0">
                  <a:solidFill>
                    <a:schemeClr val="bg1"/>
                  </a:solidFill>
                  <a:effectLst>
                    <a:outerShdw blurRad="38100" dist="38100" dir="2700000" algn="tl">
                      <a:srgbClr val="000000"/>
                    </a:outerShdw>
                  </a:effectLst>
                  <a:latin typeface="Arial Narrow" pitchFamily="34" charset="0"/>
                  <a:ea typeface="新細明體" pitchFamily="18" charset="-120"/>
                </a:rPr>
                <a:t>5878</a:t>
              </a:r>
            </a:p>
          </p:txBody>
        </p:sp>
        <p:sp>
          <p:nvSpPr>
            <p:cNvPr id="235" name="Rectangle 235"/>
            <p:cNvSpPr>
              <a:spLocks noChangeArrowheads="1"/>
            </p:cNvSpPr>
            <p:nvPr/>
          </p:nvSpPr>
          <p:spPr bwMode="auto">
            <a:xfrm>
              <a:off x="3744" y="3888"/>
              <a:ext cx="144" cy="144"/>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anchor="ctr"/>
            <a:lstStyle/>
            <a:p>
              <a:pPr algn="ctr">
                <a:lnSpc>
                  <a:spcPct val="100000"/>
                </a:lnSpc>
                <a:defRPr/>
              </a:pPr>
              <a:r>
                <a:rPr lang="zh-TW" altLang="en-US" sz="1500" b="0">
                  <a:solidFill>
                    <a:schemeClr val="bg1"/>
                  </a:solidFill>
                  <a:effectLst>
                    <a:outerShdw blurRad="38100" dist="38100" dir="2700000" algn="tl">
                      <a:srgbClr val="000000"/>
                    </a:outerShdw>
                  </a:effectLst>
                  <a:latin typeface="Arial Narrow" pitchFamily="34" charset="0"/>
                  <a:ea typeface="新細明體" pitchFamily="18" charset="-120"/>
                </a:rPr>
                <a:t>...</a:t>
              </a:r>
            </a:p>
          </p:txBody>
        </p:sp>
      </p:grpSp>
      <p:sp>
        <p:nvSpPr>
          <p:cNvPr id="236" name="Freeform 236"/>
          <p:cNvSpPr>
            <a:spLocks/>
          </p:cNvSpPr>
          <p:nvPr/>
        </p:nvSpPr>
        <p:spPr bwMode="auto">
          <a:xfrm>
            <a:off x="5257800" y="2446338"/>
            <a:ext cx="1524000" cy="373062"/>
          </a:xfrm>
          <a:custGeom>
            <a:avLst/>
            <a:gdLst/>
            <a:ahLst/>
            <a:cxnLst>
              <a:cxn ang="0">
                <a:pos x="48" y="0"/>
              </a:cxn>
              <a:cxn ang="0">
                <a:pos x="768" y="0"/>
              </a:cxn>
              <a:cxn ang="0">
                <a:pos x="768" y="144"/>
              </a:cxn>
              <a:cxn ang="0">
                <a:pos x="816" y="144"/>
              </a:cxn>
              <a:cxn ang="0">
                <a:pos x="744" y="288"/>
              </a:cxn>
              <a:cxn ang="0">
                <a:pos x="672" y="144"/>
              </a:cxn>
              <a:cxn ang="0">
                <a:pos x="720" y="144"/>
              </a:cxn>
              <a:cxn ang="0">
                <a:pos x="720" y="48"/>
              </a:cxn>
              <a:cxn ang="0">
                <a:pos x="0" y="48"/>
              </a:cxn>
              <a:cxn ang="0">
                <a:pos x="0" y="0"/>
              </a:cxn>
              <a:cxn ang="0">
                <a:pos x="48" y="0"/>
              </a:cxn>
            </a:cxnLst>
            <a:rect l="0" t="0" r="r" b="b"/>
            <a:pathLst>
              <a:path w="816" h="288">
                <a:moveTo>
                  <a:pt x="48" y="0"/>
                </a:moveTo>
                <a:lnTo>
                  <a:pt x="768" y="0"/>
                </a:lnTo>
                <a:lnTo>
                  <a:pt x="768" y="144"/>
                </a:lnTo>
                <a:lnTo>
                  <a:pt x="816" y="144"/>
                </a:lnTo>
                <a:lnTo>
                  <a:pt x="744" y="288"/>
                </a:lnTo>
                <a:lnTo>
                  <a:pt x="672" y="144"/>
                </a:lnTo>
                <a:lnTo>
                  <a:pt x="720" y="144"/>
                </a:lnTo>
                <a:lnTo>
                  <a:pt x="720" y="48"/>
                </a:lnTo>
                <a:lnTo>
                  <a:pt x="0" y="48"/>
                </a:lnTo>
                <a:lnTo>
                  <a:pt x="0" y="0"/>
                </a:lnTo>
                <a:lnTo>
                  <a:pt x="48" y="0"/>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a:tailEn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7" name="Freeform 237"/>
          <p:cNvSpPr>
            <a:spLocks/>
          </p:cNvSpPr>
          <p:nvPr/>
        </p:nvSpPr>
        <p:spPr bwMode="auto">
          <a:xfrm>
            <a:off x="5486400" y="2895600"/>
            <a:ext cx="533400" cy="1828800"/>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rgbClr val="D60093">
                  <a:gamma/>
                  <a:tint val="47843"/>
                  <a:invGamma/>
                </a:srgbClr>
              </a:gs>
              <a:gs pos="100000">
                <a:srgbClr val="D60093"/>
              </a:gs>
            </a:gsLst>
            <a:lin ang="5400000" scaled="1"/>
          </a:gradFill>
          <a:ln w="9525" cap="flat" cmpd="sng">
            <a:solidFill>
              <a:schemeClr val="accent2"/>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8" name="Rectangle 238"/>
          <p:cNvSpPr>
            <a:spLocks noChangeArrowheads="1"/>
          </p:cNvSpPr>
          <p:nvPr/>
        </p:nvSpPr>
        <p:spPr bwMode="auto">
          <a:xfrm>
            <a:off x="4191000" y="2438400"/>
            <a:ext cx="1066800" cy="228600"/>
          </a:xfrm>
          <a:prstGeom prst="rect">
            <a:avLst/>
          </a:prstGeom>
          <a:solidFill>
            <a:srgbClr val="CC3399"/>
          </a:solidFill>
          <a:ln w="9525">
            <a:solidFill>
              <a:schemeClr val="folHlink"/>
            </a:solidFill>
            <a:miter lim="800000"/>
            <a:headEnd/>
            <a:tailEnd/>
          </a:ln>
          <a:effectLst>
            <a:outerShdw dist="35921" dir="2700000" algn="ctr" rotWithShape="0">
              <a:srgbClr val="808080"/>
            </a:outerShdw>
          </a:effectLst>
        </p:spPr>
        <p:txBody>
          <a:bodyPr wrap="none" lIns="45720" rIns="45720" anchor="ctr"/>
          <a:lstStyle/>
          <a:p>
            <a:pPr algn="ctr">
              <a:lnSpc>
                <a:spcPct val="100000"/>
              </a:lnSpc>
              <a:defRPr/>
            </a:pPr>
            <a:r>
              <a:rPr lang="en-US" altLang="zh-TW" sz="1500" b="0">
                <a:solidFill>
                  <a:schemeClr val="bg1"/>
                </a:solidFill>
                <a:effectLst>
                  <a:outerShdw blurRad="38100" dist="38100" dir="2700000" algn="tl">
                    <a:srgbClr val="000000"/>
                  </a:outerShdw>
                </a:effectLst>
                <a:latin typeface="Arial Narrow" pitchFamily="34" charset="0"/>
                <a:ea typeface="新細明體" pitchFamily="18" charset="-120"/>
              </a:rPr>
              <a:t>Martin</a:t>
            </a:r>
          </a:p>
        </p:txBody>
      </p:sp>
      <p:grpSp>
        <p:nvGrpSpPr>
          <p:cNvPr id="239" name="Group 239"/>
          <p:cNvGrpSpPr>
            <a:grpSpLocks/>
          </p:cNvGrpSpPr>
          <p:nvPr/>
        </p:nvGrpSpPr>
        <p:grpSpPr bwMode="auto">
          <a:xfrm>
            <a:off x="2286000" y="1211263"/>
            <a:ext cx="3429000" cy="312737"/>
            <a:chOff x="1440" y="667"/>
            <a:chExt cx="2160" cy="197"/>
          </a:xfrm>
        </p:grpSpPr>
        <p:grpSp>
          <p:nvGrpSpPr>
            <p:cNvPr id="240" name="Group 240"/>
            <p:cNvGrpSpPr>
              <a:grpSpLocks/>
            </p:cNvGrpSpPr>
            <p:nvPr/>
          </p:nvGrpSpPr>
          <p:grpSpPr bwMode="auto">
            <a:xfrm>
              <a:off x="2256" y="667"/>
              <a:ext cx="1344" cy="144"/>
              <a:chOff x="1872" y="624"/>
              <a:chExt cx="1344" cy="144"/>
            </a:xfrm>
          </p:grpSpPr>
          <p:sp>
            <p:nvSpPr>
              <p:cNvPr id="242" name="Rectangle 241"/>
              <p:cNvSpPr>
                <a:spLocks noChangeArrowheads="1"/>
              </p:cNvSpPr>
              <p:nvPr/>
            </p:nvSpPr>
            <p:spPr bwMode="auto">
              <a:xfrm>
                <a:off x="1872" y="624"/>
                <a:ext cx="288"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id</a:t>
                </a:r>
              </a:p>
            </p:txBody>
          </p:sp>
          <p:sp>
            <p:nvSpPr>
              <p:cNvPr id="243" name="Rectangle 242"/>
              <p:cNvSpPr>
                <a:spLocks noChangeArrowheads="1"/>
              </p:cNvSpPr>
              <p:nvPr/>
            </p:nvSpPr>
            <p:spPr bwMode="auto">
              <a:xfrm>
                <a:off x="2160" y="624"/>
                <a:ext cx="624"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indid = 1</a:t>
                </a:r>
              </a:p>
            </p:txBody>
          </p:sp>
          <p:sp>
            <p:nvSpPr>
              <p:cNvPr id="244" name="Rectangle 243"/>
              <p:cNvSpPr>
                <a:spLocks noChangeArrowheads="1"/>
              </p:cNvSpPr>
              <p:nvPr/>
            </p:nvSpPr>
            <p:spPr bwMode="auto">
              <a:xfrm>
                <a:off x="2784" y="624"/>
                <a:ext cx="432"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root</a:t>
                </a:r>
              </a:p>
            </p:txBody>
          </p:sp>
        </p:grpSp>
        <p:sp>
          <p:nvSpPr>
            <p:cNvPr id="241" name="Text Box 244"/>
            <p:cNvSpPr txBox="1">
              <a:spLocks noChangeArrowheads="1"/>
            </p:cNvSpPr>
            <p:nvPr/>
          </p:nvSpPr>
          <p:spPr bwMode="auto">
            <a:xfrm>
              <a:off x="1440" y="667"/>
              <a:ext cx="805" cy="197"/>
            </a:xfrm>
            <a:prstGeom prst="rect">
              <a:avLst/>
            </a:prstGeom>
            <a:noFill/>
            <a:ln w="9525">
              <a:noFill/>
              <a:miter lim="800000"/>
              <a:headEnd/>
              <a:tailEnd/>
            </a:ln>
          </p:spPr>
          <p:txBody>
            <a:bodyPr wrap="none">
              <a:spAutoFit/>
            </a:bodyPr>
            <a:lstStyle/>
            <a:p>
              <a:pPr>
                <a:buClr>
                  <a:srgbClr val="DC0081"/>
                </a:buClr>
                <a:buFont typeface="Wingdings" pitchFamily="2" charset="2"/>
                <a:buNone/>
              </a:pPr>
              <a:r>
                <a:rPr lang="en-US" altLang="zh-TW" sz="1600">
                  <a:ea typeface="新細明體" pitchFamily="18" charset="-120"/>
                </a:rPr>
                <a:t>sysindexes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8"/>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1000"/>
                                  </p:stCondLst>
                                  <p:childTnLst>
                                    <p:set>
                                      <p:cBhvr>
                                        <p:cTn id="9" dur="1" fill="hold">
                                          <p:stCondLst>
                                            <p:cond delay="0"/>
                                          </p:stCondLst>
                                        </p:cTn>
                                        <p:tgtEl>
                                          <p:spTgt spid="230"/>
                                        </p:tgtEl>
                                        <p:attrNameLst>
                                          <p:attrName>style.visibility</p:attrName>
                                        </p:attrNameLst>
                                      </p:cBhvr>
                                      <p:to>
                                        <p:strVal val="visible"/>
                                      </p:to>
                                    </p:set>
                                    <p:animEffect transition="in" filter="wipe(up)">
                                      <p:cBhvr>
                                        <p:cTn id="10" dur="500"/>
                                        <p:tgtEl>
                                          <p:spTgt spid="230"/>
                                        </p:tgtEl>
                                      </p:cBhvr>
                                    </p:animEffect>
                                  </p:childTnLst>
                                </p:cTn>
                              </p:par>
                            </p:childTnLst>
                          </p:cTn>
                        </p:par>
                        <p:par>
                          <p:cTn id="11" fill="hold">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238"/>
                                        </p:tgtEl>
                                        <p:attrNameLst>
                                          <p:attrName>style.visibility</p:attrName>
                                        </p:attrNameLst>
                                      </p:cBhvr>
                                      <p:to>
                                        <p:strVal val="visible"/>
                                      </p:to>
                                    </p:set>
                                    <p:animEffect transition="in" filter="wipe(up)">
                                      <p:cBhvr>
                                        <p:cTn id="14" dur="500"/>
                                        <p:tgtEl>
                                          <p:spTgt spid="238"/>
                                        </p:tgtEl>
                                      </p:cBhvr>
                                    </p:animEffect>
                                  </p:childTnLst>
                                </p:cTn>
                              </p:par>
                            </p:childTnLst>
                          </p:cTn>
                        </p:par>
                        <p:par>
                          <p:cTn id="15" fill="hold">
                            <p:stCondLst>
                              <p:cond delay="2500"/>
                            </p:stCondLst>
                            <p:childTnLst>
                              <p:par>
                                <p:cTn id="16" presetID="22" presetClass="entr" presetSubtype="1" fill="hold" grpId="0" nodeType="afterEffect">
                                  <p:stCondLst>
                                    <p:cond delay="0"/>
                                  </p:stCondLst>
                                  <p:childTnLst>
                                    <p:set>
                                      <p:cBhvr>
                                        <p:cTn id="17" dur="1" fill="hold">
                                          <p:stCondLst>
                                            <p:cond delay="0"/>
                                          </p:stCondLst>
                                        </p:cTn>
                                        <p:tgtEl>
                                          <p:spTgt spid="236"/>
                                        </p:tgtEl>
                                        <p:attrNameLst>
                                          <p:attrName>style.visibility</p:attrName>
                                        </p:attrNameLst>
                                      </p:cBhvr>
                                      <p:to>
                                        <p:strVal val="visible"/>
                                      </p:to>
                                    </p:set>
                                    <p:animEffect transition="in" filter="wipe(up)">
                                      <p:cBhvr>
                                        <p:cTn id="18" dur="500"/>
                                        <p:tgtEl>
                                          <p:spTgt spid="236"/>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31"/>
                                        </p:tgtEl>
                                        <p:attrNameLst>
                                          <p:attrName>style.visibility</p:attrName>
                                        </p:attrNameLst>
                                      </p:cBhvr>
                                      <p:to>
                                        <p:strVal val="visible"/>
                                      </p:to>
                                    </p:set>
                                    <p:animEffect transition="in" filter="wipe(up)">
                                      <p:cBhvr>
                                        <p:cTn id="22" dur="500"/>
                                        <p:tgtEl>
                                          <p:spTgt spid="231"/>
                                        </p:tgtEl>
                                      </p:cBhvr>
                                    </p:animEffect>
                                  </p:childTnLst>
                                </p:cTn>
                              </p:par>
                            </p:childTnLst>
                          </p:cTn>
                        </p:par>
                        <p:par>
                          <p:cTn id="23" fill="hold">
                            <p:stCondLst>
                              <p:cond delay="3500"/>
                            </p:stCondLst>
                            <p:childTnLst>
                              <p:par>
                                <p:cTn id="24" presetID="22" presetClass="entr" presetSubtype="1" fill="hold" grpId="0"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wipe(up)">
                                      <p:cBhvr>
                                        <p:cTn id="26" dur="500"/>
                                        <p:tgtEl>
                                          <p:spTgt spid="237"/>
                                        </p:tgtEl>
                                      </p:cBhvr>
                                    </p:animEffect>
                                  </p:childTnLst>
                                </p:cTn>
                              </p:par>
                            </p:childTnLst>
                          </p:cTn>
                        </p:par>
                        <p:par>
                          <p:cTn id="27" fill="hold">
                            <p:stCondLst>
                              <p:cond delay="4000"/>
                            </p:stCondLst>
                            <p:childTnLst>
                              <p:par>
                                <p:cTn id="28" presetID="22" presetClass="entr" presetSubtype="1" fill="hold" nodeType="afterEffect">
                                  <p:stCondLst>
                                    <p:cond delay="0"/>
                                  </p:stCondLst>
                                  <p:childTnLst>
                                    <p:set>
                                      <p:cBhvr>
                                        <p:cTn id="29" dur="1" fill="hold">
                                          <p:stCondLst>
                                            <p:cond delay="0"/>
                                          </p:stCondLst>
                                        </p:cTn>
                                        <p:tgtEl>
                                          <p:spTgt spid="232"/>
                                        </p:tgtEl>
                                        <p:attrNameLst>
                                          <p:attrName>style.visibility</p:attrName>
                                        </p:attrNameLst>
                                      </p:cBhvr>
                                      <p:to>
                                        <p:strVal val="visible"/>
                                      </p:to>
                                    </p:set>
                                    <p:animEffect transition="in" filter="wipe(up)">
                                      <p:cBhvr>
                                        <p:cTn id="30"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p:bldP spid="231" grpId="0" animBg="1" autoUpdateAnimBg="0"/>
      <p:bldP spid="236" grpId="0" animBg="1"/>
      <p:bldP spid="237" grpId="0" animBg="1"/>
      <p:bldP spid="23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chemeClr val="bg1"/>
                </a:solidFill>
              </a:rPr>
              <a:t>BookMark</a:t>
            </a:r>
            <a:r>
              <a:rPr lang="zh-CN" altLang="en-US" dirty="0" smtClean="0">
                <a:solidFill>
                  <a:schemeClr val="bg1"/>
                </a:solidFill>
              </a:rPr>
              <a:t> </a:t>
            </a:r>
            <a:r>
              <a:rPr lang="en-US" altLang="zh-CN" dirty="0" err="1" smtClean="0">
                <a:solidFill>
                  <a:schemeClr val="bg1"/>
                </a:solidFill>
              </a:rPr>
              <a:t>Loopup</a:t>
            </a:r>
            <a:endParaRPr lang="zh-CN" altLang="en-US" dirty="0">
              <a:solidFill>
                <a:schemeClr val="bg1"/>
              </a:solidFill>
            </a:endParaRPr>
          </a:p>
        </p:txBody>
      </p:sp>
      <p:pic>
        <p:nvPicPr>
          <p:cNvPr id="40964" name="Picture 4" descr="Bookmark Lookup"/>
          <p:cNvPicPr>
            <a:picLocks noGrp="1" noChangeAspect="1" noChangeArrowheads="1"/>
          </p:cNvPicPr>
          <p:nvPr>
            <p:ph idx="1"/>
          </p:nvPr>
        </p:nvPicPr>
        <p:blipFill>
          <a:blip r:embed="rId2"/>
          <a:srcRect/>
          <a:stretch>
            <a:fillRect/>
          </a:stretch>
        </p:blipFill>
        <p:spPr bwMode="auto">
          <a:xfrm>
            <a:off x="2780473" y="1600200"/>
            <a:ext cx="3583054" cy="45259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Measures of Query Cost</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通过查询各种资源的使用情况来进行测量</a:t>
            </a:r>
            <a:r>
              <a:rPr lang="en-US" altLang="zh-CN" dirty="0" smtClean="0">
                <a:solidFill>
                  <a:schemeClr val="bg1"/>
                </a:solidFill>
              </a:rPr>
              <a:t>:</a:t>
            </a:r>
          </a:p>
          <a:p>
            <a:pPr lvl="1"/>
            <a:r>
              <a:rPr lang="en-US" altLang="zh-CN" dirty="0" smtClean="0">
                <a:solidFill>
                  <a:schemeClr val="bg1"/>
                </a:solidFill>
              </a:rPr>
              <a:t>Disk accesses </a:t>
            </a:r>
            <a:r>
              <a:rPr lang="zh-CN" altLang="en-US" dirty="0" smtClean="0">
                <a:solidFill>
                  <a:schemeClr val="bg1"/>
                </a:solidFill>
              </a:rPr>
              <a:t>磁盘存取</a:t>
            </a:r>
          </a:p>
          <a:p>
            <a:pPr lvl="2"/>
            <a:r>
              <a:rPr lang="zh-CN" altLang="en-US" dirty="0" smtClean="0">
                <a:solidFill>
                  <a:schemeClr val="bg1"/>
                </a:solidFill>
              </a:rPr>
              <a:t>是最主要的代价</a:t>
            </a:r>
          </a:p>
          <a:p>
            <a:pPr lvl="2"/>
            <a:r>
              <a:rPr lang="zh-CN" altLang="en-US" dirty="0" smtClean="0">
                <a:solidFill>
                  <a:schemeClr val="bg1"/>
                </a:solidFill>
              </a:rPr>
              <a:t>可以用它量度查询代价</a:t>
            </a:r>
          </a:p>
          <a:p>
            <a:pPr lvl="1"/>
            <a:r>
              <a:rPr lang="zh-CN" altLang="en-US" dirty="0" smtClean="0">
                <a:solidFill>
                  <a:schemeClr val="bg1"/>
                </a:solidFill>
              </a:rPr>
              <a:t>内存？</a:t>
            </a:r>
            <a:endParaRPr lang="en-US" altLang="zh-CN" dirty="0" smtClean="0">
              <a:solidFill>
                <a:schemeClr val="bg1"/>
              </a:solidFill>
            </a:endParaRPr>
          </a:p>
          <a:p>
            <a:pPr lvl="1"/>
            <a:r>
              <a:rPr lang="en-US" altLang="zh-CN" dirty="0" smtClean="0">
                <a:solidFill>
                  <a:schemeClr val="bg1"/>
                </a:solidFill>
              </a:rPr>
              <a:t>CPU time </a:t>
            </a:r>
            <a:r>
              <a:rPr lang="zh-CN" altLang="en-US" dirty="0" smtClean="0">
                <a:solidFill>
                  <a:schemeClr val="bg1"/>
                </a:solidFill>
              </a:rPr>
              <a:t>执行一个查询使用的</a:t>
            </a:r>
            <a:r>
              <a:rPr lang="en-US" altLang="zh-CN" dirty="0" smtClean="0">
                <a:solidFill>
                  <a:schemeClr val="bg1"/>
                </a:solidFill>
              </a:rPr>
              <a:t>CPU</a:t>
            </a:r>
            <a:r>
              <a:rPr lang="zh-CN" altLang="en-US" dirty="0" smtClean="0">
                <a:solidFill>
                  <a:schemeClr val="bg1"/>
                </a:solidFill>
              </a:rPr>
              <a:t>时间</a:t>
            </a:r>
          </a:p>
          <a:p>
            <a:pPr lvl="1"/>
            <a:r>
              <a:rPr lang="en-US" altLang="zh-CN" dirty="0" smtClean="0">
                <a:solidFill>
                  <a:schemeClr val="bg1"/>
                </a:solidFill>
              </a:rPr>
              <a:t>Communication</a:t>
            </a:r>
            <a:r>
              <a:rPr lang="zh-CN" altLang="en-US" dirty="0" smtClean="0">
                <a:solidFill>
                  <a:schemeClr val="bg1"/>
                </a:solidFill>
              </a:rPr>
              <a:t>通信开销</a:t>
            </a:r>
          </a:p>
          <a:p>
            <a:pPr lvl="2"/>
            <a:r>
              <a:rPr lang="zh-CN" altLang="en-US" dirty="0" smtClean="0">
                <a:solidFill>
                  <a:schemeClr val="bg1"/>
                </a:solidFill>
              </a:rPr>
              <a:t>分布式</a:t>
            </a:r>
            <a:r>
              <a:rPr lang="en-US" altLang="zh-CN" dirty="0" smtClean="0">
                <a:solidFill>
                  <a:schemeClr val="bg1"/>
                </a:solidFill>
              </a:rPr>
              <a:t>/</a:t>
            </a:r>
            <a:r>
              <a:rPr lang="zh-CN" altLang="en-US" dirty="0" smtClean="0">
                <a:solidFill>
                  <a:schemeClr val="bg1"/>
                </a:solidFill>
              </a:rPr>
              <a:t>并行式数据库系统中</a:t>
            </a:r>
          </a:p>
          <a:p>
            <a:pPr lvl="1"/>
            <a:endParaRPr lang="en-US" altLang="zh-CN" dirty="0" smtClean="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37"/>
          <p:cNvGrpSpPr>
            <a:grpSpLocks/>
          </p:cNvGrpSpPr>
          <p:nvPr/>
        </p:nvGrpSpPr>
        <p:grpSpPr bwMode="auto">
          <a:xfrm>
            <a:off x="533400" y="1295400"/>
            <a:ext cx="8077200" cy="5105400"/>
            <a:chOff x="336" y="816"/>
            <a:chExt cx="5088" cy="3216"/>
          </a:xfrm>
        </p:grpSpPr>
        <p:sp>
          <p:nvSpPr>
            <p:cNvPr id="5" name="Rectangle 118"/>
            <p:cNvSpPr>
              <a:spLocks noChangeArrowheads="1"/>
            </p:cNvSpPr>
            <p:nvPr/>
          </p:nvSpPr>
          <p:spPr bwMode="auto">
            <a:xfrm>
              <a:off x="336" y="2832"/>
              <a:ext cx="5088" cy="1152"/>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nSpc>
                  <a:spcPct val="100000"/>
                </a:lnSpc>
              </a:pPr>
              <a:r>
                <a:rPr lang="en-US" altLang="zh-TW" sz="1600">
                  <a:solidFill>
                    <a:schemeClr val="tx1"/>
                  </a:solidFill>
                  <a:ea typeface="新細明體" pitchFamily="18" charset="-120"/>
                </a:rPr>
                <a:t>Clustered Index</a:t>
              </a:r>
            </a:p>
            <a:p>
              <a:pPr>
                <a:lnSpc>
                  <a:spcPct val="100000"/>
                </a:lnSpc>
              </a:pPr>
              <a:r>
                <a:rPr lang="en-US" altLang="zh-TW" sz="1600">
                  <a:solidFill>
                    <a:schemeClr val="tx1"/>
                  </a:solidFill>
                  <a:ea typeface="新細明體" pitchFamily="18" charset="-120"/>
                </a:rPr>
                <a:t>On Last Name</a:t>
              </a:r>
            </a:p>
          </p:txBody>
        </p:sp>
        <p:sp>
          <p:nvSpPr>
            <p:cNvPr id="6" name="Rectangle 119"/>
            <p:cNvSpPr>
              <a:spLocks noChangeArrowheads="1"/>
            </p:cNvSpPr>
            <p:nvPr/>
          </p:nvSpPr>
          <p:spPr bwMode="auto">
            <a:xfrm>
              <a:off x="336" y="816"/>
              <a:ext cx="5088" cy="1872"/>
            </a:xfrm>
            <a:prstGeom prst="rect">
              <a:avLst/>
            </a:prstGeom>
            <a:solidFill>
              <a:schemeClr val="bg1"/>
            </a:solidFill>
            <a:ln w="9525">
              <a:solidFill>
                <a:schemeClr val="folHlink"/>
              </a:solidFill>
              <a:miter lim="800000"/>
              <a:headEnd/>
              <a:tailEnd/>
            </a:ln>
          </p:spPr>
          <p:txBody>
            <a:bodyPr wrap="none"/>
            <a:lstStyle/>
            <a:p>
              <a:pPr>
                <a:lnSpc>
                  <a:spcPct val="100000"/>
                </a:lnSpc>
              </a:pPr>
              <a:r>
                <a:rPr lang="en-US" altLang="zh-TW" sz="1600">
                  <a:solidFill>
                    <a:schemeClr val="tx1"/>
                  </a:solidFill>
                  <a:ea typeface="新細明體" pitchFamily="18" charset="-120"/>
                </a:rPr>
                <a:t>Nonclustered</a:t>
              </a:r>
            </a:p>
            <a:p>
              <a:pPr>
                <a:lnSpc>
                  <a:spcPct val="100000"/>
                </a:lnSpc>
              </a:pPr>
              <a:r>
                <a:rPr lang="en-US" altLang="zh-TW" sz="1600">
                  <a:solidFill>
                    <a:schemeClr val="tx1"/>
                  </a:solidFill>
                  <a:ea typeface="新細明體" pitchFamily="18" charset="-120"/>
                </a:rPr>
                <a:t>Index on</a:t>
              </a:r>
            </a:p>
            <a:p>
              <a:pPr>
                <a:lnSpc>
                  <a:spcPct val="100000"/>
                </a:lnSpc>
              </a:pPr>
              <a:r>
                <a:rPr lang="en-US" altLang="zh-TW" sz="1600">
                  <a:solidFill>
                    <a:schemeClr val="tx1"/>
                  </a:solidFill>
                  <a:ea typeface="新細明體" pitchFamily="18" charset="-120"/>
                </a:rPr>
                <a:t>First Name</a:t>
              </a:r>
            </a:p>
          </p:txBody>
        </p:sp>
        <p:sp>
          <p:nvSpPr>
            <p:cNvPr id="7" name="Rectangle 120"/>
            <p:cNvSpPr>
              <a:spLocks noChangeArrowheads="1"/>
            </p:cNvSpPr>
            <p:nvPr/>
          </p:nvSpPr>
          <p:spPr bwMode="auto">
            <a:xfrm>
              <a:off x="1248" y="912"/>
              <a:ext cx="4080" cy="960"/>
            </a:xfrm>
            <a:prstGeom prst="rect">
              <a:avLst/>
            </a:prstGeom>
            <a:gradFill rotWithShape="0">
              <a:gsLst>
                <a:gs pos="0">
                  <a:srgbClr val="FFEEDD"/>
                </a:gs>
                <a:gs pos="100000">
                  <a:srgbClr val="FFCC99"/>
                </a:gs>
              </a:gsLst>
              <a:lin ang="5400000" scaled="1"/>
            </a:gradFill>
            <a:ln w="9525">
              <a:solidFill>
                <a:srgbClr val="CC6600"/>
              </a:solidFill>
              <a:miter lim="800000"/>
              <a:headEnd/>
              <a:tailEnd/>
            </a:ln>
          </p:spPr>
          <p:txBody>
            <a:bodyPr wrap="none"/>
            <a:lstStyle/>
            <a:p>
              <a:pPr algn="r">
                <a:lnSpc>
                  <a:spcPct val="100000"/>
                </a:lnSpc>
              </a:pPr>
              <a:r>
                <a:rPr lang="en-US" altLang="zh-TW" sz="1600">
                  <a:solidFill>
                    <a:schemeClr val="tx1"/>
                  </a:solidFill>
                  <a:ea typeface="新細明體" pitchFamily="18" charset="-120"/>
                </a:rPr>
                <a:t>Non-Leaf</a:t>
              </a:r>
            </a:p>
            <a:p>
              <a:pPr algn="r">
                <a:lnSpc>
                  <a:spcPct val="100000"/>
                </a:lnSpc>
              </a:pPr>
              <a:r>
                <a:rPr lang="en-US" altLang="zh-TW" sz="1600">
                  <a:solidFill>
                    <a:schemeClr val="tx1"/>
                  </a:solidFill>
                  <a:ea typeface="新細明體" pitchFamily="18" charset="-120"/>
                </a:rPr>
                <a:t>Level</a:t>
              </a:r>
            </a:p>
          </p:txBody>
        </p:sp>
        <p:sp>
          <p:nvSpPr>
            <p:cNvPr id="8" name="Rectangle 121"/>
            <p:cNvSpPr>
              <a:spLocks noChangeArrowheads="1"/>
            </p:cNvSpPr>
            <p:nvPr/>
          </p:nvSpPr>
          <p:spPr bwMode="auto">
            <a:xfrm>
              <a:off x="1248" y="1968"/>
              <a:ext cx="4080" cy="576"/>
            </a:xfrm>
            <a:prstGeom prst="rect">
              <a:avLst/>
            </a:prstGeom>
            <a:gradFill rotWithShape="0">
              <a:gsLst>
                <a:gs pos="0">
                  <a:srgbClr val="F8FFF8"/>
                </a:gs>
                <a:gs pos="100000">
                  <a:srgbClr val="CCFFCC"/>
                </a:gs>
              </a:gsLst>
              <a:lin ang="5400000" scaled="1"/>
            </a:gradFill>
            <a:ln w="9525">
              <a:solidFill>
                <a:srgbClr val="669900"/>
              </a:solidFill>
              <a:miter lim="800000"/>
              <a:headEnd/>
              <a:tailEnd/>
            </a:ln>
          </p:spPr>
          <p:txBody>
            <a:bodyPr wrap="none"/>
            <a:lstStyle/>
            <a:p>
              <a:pPr algn="r">
                <a:lnSpc>
                  <a:spcPct val="100000"/>
                </a:lnSpc>
              </a:pPr>
              <a:r>
                <a:rPr lang="en-US" altLang="zh-TW" sz="1600">
                  <a:solidFill>
                    <a:schemeClr val="tx1"/>
                  </a:solidFill>
                  <a:ea typeface="新細明體" pitchFamily="18" charset="-120"/>
                </a:rPr>
                <a:t>Leaf Level</a:t>
              </a:r>
              <a:br>
                <a:rPr lang="en-US" altLang="zh-TW" sz="1600">
                  <a:solidFill>
                    <a:schemeClr val="tx1"/>
                  </a:solidFill>
                  <a:ea typeface="新細明體" pitchFamily="18" charset="-120"/>
                </a:rPr>
              </a:br>
              <a:r>
                <a:rPr lang="en-US" altLang="zh-TW" sz="1400" b="0">
                  <a:solidFill>
                    <a:schemeClr val="tx1"/>
                  </a:solidFill>
                  <a:ea typeface="新細明體" pitchFamily="18" charset="-120"/>
                </a:rPr>
                <a:t>(Clustered</a:t>
              </a:r>
            </a:p>
            <a:p>
              <a:pPr algn="r">
                <a:lnSpc>
                  <a:spcPct val="100000"/>
                </a:lnSpc>
              </a:pPr>
              <a:r>
                <a:rPr lang="en-US" altLang="zh-TW" sz="1400" b="0">
                  <a:solidFill>
                    <a:schemeClr val="tx1"/>
                  </a:solidFill>
                  <a:ea typeface="新細明體" pitchFamily="18" charset="-120"/>
                </a:rPr>
                <a:t>Key Value)</a:t>
              </a:r>
            </a:p>
          </p:txBody>
        </p:sp>
        <p:grpSp>
          <p:nvGrpSpPr>
            <p:cNvPr id="9" name="Group 122"/>
            <p:cNvGrpSpPr>
              <a:grpSpLocks/>
            </p:cNvGrpSpPr>
            <p:nvPr/>
          </p:nvGrpSpPr>
          <p:grpSpPr bwMode="auto">
            <a:xfrm>
              <a:off x="1872" y="1469"/>
              <a:ext cx="672" cy="451"/>
              <a:chOff x="1824" y="1517"/>
              <a:chExt cx="672" cy="451"/>
            </a:xfrm>
          </p:grpSpPr>
          <p:sp>
            <p:nvSpPr>
              <p:cNvPr id="106" name="Rectangle 123"/>
              <p:cNvSpPr>
                <a:spLocks noChangeArrowheads="1"/>
              </p:cNvSpPr>
              <p:nvPr/>
            </p:nvSpPr>
            <p:spPr bwMode="auto">
              <a:xfrm>
                <a:off x="1824"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Aaron</a:t>
                </a:r>
              </a:p>
            </p:txBody>
          </p:sp>
          <p:sp>
            <p:nvSpPr>
              <p:cNvPr id="107" name="Rectangle 124"/>
              <p:cNvSpPr>
                <a:spLocks noChangeArrowheads="1"/>
              </p:cNvSpPr>
              <p:nvPr/>
            </p:nvSpPr>
            <p:spPr bwMode="auto">
              <a:xfrm>
                <a:off x="1824"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Deanna</a:t>
                </a:r>
              </a:p>
            </p:txBody>
          </p:sp>
          <p:sp>
            <p:nvSpPr>
              <p:cNvPr id="108" name="Rectangle 125"/>
              <p:cNvSpPr>
                <a:spLocks noChangeArrowheads="1"/>
              </p:cNvSpPr>
              <p:nvPr/>
            </p:nvSpPr>
            <p:spPr bwMode="auto">
              <a:xfrm>
                <a:off x="1824"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09" name="Rectangle 126"/>
              <p:cNvSpPr>
                <a:spLocks noChangeArrowheads="1"/>
              </p:cNvSpPr>
              <p:nvPr/>
            </p:nvSpPr>
            <p:spPr bwMode="auto">
              <a:xfrm>
                <a:off x="1824" y="1517"/>
                <a:ext cx="672" cy="45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0" name="Freeform 127"/>
            <p:cNvSpPr>
              <a:spLocks/>
            </p:cNvSpPr>
            <p:nvPr/>
          </p:nvSpPr>
          <p:spPr bwMode="auto">
            <a:xfrm>
              <a:off x="2208" y="1056"/>
              <a:ext cx="480"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1" name="Group 128"/>
            <p:cNvGrpSpPr>
              <a:grpSpLocks/>
            </p:cNvGrpSpPr>
            <p:nvPr/>
          </p:nvGrpSpPr>
          <p:grpSpPr bwMode="auto">
            <a:xfrm>
              <a:off x="2640" y="989"/>
              <a:ext cx="672" cy="451"/>
              <a:chOff x="2640" y="1037"/>
              <a:chExt cx="672" cy="451"/>
            </a:xfrm>
          </p:grpSpPr>
          <p:sp>
            <p:nvSpPr>
              <p:cNvPr id="102" name="Rectangle 129"/>
              <p:cNvSpPr>
                <a:spLocks noChangeArrowheads="1"/>
              </p:cNvSpPr>
              <p:nvPr/>
            </p:nvSpPr>
            <p:spPr bwMode="auto">
              <a:xfrm>
                <a:off x="2640" y="10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Aaron</a:t>
                </a:r>
              </a:p>
            </p:txBody>
          </p:sp>
          <p:sp>
            <p:nvSpPr>
              <p:cNvPr id="103" name="Rectangle 130"/>
              <p:cNvSpPr>
                <a:spLocks noChangeArrowheads="1"/>
              </p:cNvSpPr>
              <p:nvPr/>
            </p:nvSpPr>
            <p:spPr bwMode="auto">
              <a:xfrm>
                <a:off x="2640" y="118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04" name="Rectangle 131"/>
              <p:cNvSpPr>
                <a:spLocks noChangeArrowheads="1"/>
              </p:cNvSpPr>
              <p:nvPr/>
            </p:nvSpPr>
            <p:spPr bwMode="auto">
              <a:xfrm>
                <a:off x="2640" y="13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Jose</a:t>
                </a:r>
              </a:p>
            </p:txBody>
          </p:sp>
          <p:sp>
            <p:nvSpPr>
              <p:cNvPr id="105" name="Rectangle 132"/>
              <p:cNvSpPr>
                <a:spLocks noChangeArrowheads="1"/>
              </p:cNvSpPr>
              <p:nvPr/>
            </p:nvSpPr>
            <p:spPr bwMode="auto">
              <a:xfrm>
                <a:off x="2640" y="1037"/>
                <a:ext cx="672" cy="45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 name="Group 133"/>
            <p:cNvGrpSpPr>
              <a:grpSpLocks/>
            </p:cNvGrpSpPr>
            <p:nvPr/>
          </p:nvGrpSpPr>
          <p:grpSpPr bwMode="auto">
            <a:xfrm>
              <a:off x="3456" y="1469"/>
              <a:ext cx="672" cy="451"/>
              <a:chOff x="3408" y="1517"/>
              <a:chExt cx="672" cy="451"/>
            </a:xfrm>
          </p:grpSpPr>
          <p:sp>
            <p:nvSpPr>
              <p:cNvPr id="98" name="Rectangle 134"/>
              <p:cNvSpPr>
                <a:spLocks noChangeArrowheads="1"/>
              </p:cNvSpPr>
              <p:nvPr/>
            </p:nvSpPr>
            <p:spPr bwMode="auto">
              <a:xfrm>
                <a:off x="3408"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Jose</a:t>
                </a:r>
              </a:p>
            </p:txBody>
          </p:sp>
          <p:sp>
            <p:nvSpPr>
              <p:cNvPr id="99" name="Rectangle 135"/>
              <p:cNvSpPr>
                <a:spLocks noChangeArrowheads="1"/>
              </p:cNvSpPr>
              <p:nvPr/>
            </p:nvSpPr>
            <p:spPr bwMode="auto">
              <a:xfrm>
                <a:off x="3408"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Nina</a:t>
                </a:r>
              </a:p>
            </p:txBody>
          </p:sp>
          <p:sp>
            <p:nvSpPr>
              <p:cNvPr id="100" name="Rectangle 136"/>
              <p:cNvSpPr>
                <a:spLocks noChangeArrowheads="1"/>
              </p:cNvSpPr>
              <p:nvPr/>
            </p:nvSpPr>
            <p:spPr bwMode="auto">
              <a:xfrm>
                <a:off x="3408"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01" name="Rectangle 137"/>
              <p:cNvSpPr>
                <a:spLocks noChangeArrowheads="1"/>
              </p:cNvSpPr>
              <p:nvPr/>
            </p:nvSpPr>
            <p:spPr bwMode="auto">
              <a:xfrm>
                <a:off x="3408" y="1517"/>
                <a:ext cx="672" cy="45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 name="Group 138"/>
            <p:cNvGrpSpPr>
              <a:grpSpLocks/>
            </p:cNvGrpSpPr>
            <p:nvPr/>
          </p:nvGrpSpPr>
          <p:grpSpPr bwMode="auto">
            <a:xfrm>
              <a:off x="2448" y="2016"/>
              <a:ext cx="1008" cy="576"/>
              <a:chOff x="2544" y="2112"/>
              <a:chExt cx="1008" cy="576"/>
            </a:xfrm>
          </p:grpSpPr>
          <p:sp>
            <p:nvSpPr>
              <p:cNvPr id="89" name="Rectangle 139"/>
              <p:cNvSpPr>
                <a:spLocks noChangeArrowheads="1"/>
              </p:cNvSpPr>
              <p:nvPr/>
            </p:nvSpPr>
            <p:spPr bwMode="auto">
              <a:xfrm>
                <a:off x="2544" y="2112"/>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Deanna</a:t>
                </a:r>
              </a:p>
            </p:txBody>
          </p:sp>
          <p:sp>
            <p:nvSpPr>
              <p:cNvPr id="90" name="Rectangle 140"/>
              <p:cNvSpPr>
                <a:spLocks noChangeArrowheads="1"/>
              </p:cNvSpPr>
              <p:nvPr/>
            </p:nvSpPr>
            <p:spPr bwMode="auto">
              <a:xfrm>
                <a:off x="2544" y="22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Don</a:t>
                </a:r>
              </a:p>
            </p:txBody>
          </p:sp>
          <p:sp>
            <p:nvSpPr>
              <p:cNvPr id="91" name="Rectangle 141"/>
              <p:cNvSpPr>
                <a:spLocks noChangeArrowheads="1"/>
              </p:cNvSpPr>
              <p:nvPr/>
            </p:nvSpPr>
            <p:spPr bwMode="auto">
              <a:xfrm>
                <a:off x="2544" y="24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Doug</a:t>
                </a:r>
              </a:p>
            </p:txBody>
          </p:sp>
          <p:sp>
            <p:nvSpPr>
              <p:cNvPr id="92" name="Rectangle 142"/>
              <p:cNvSpPr>
                <a:spLocks noChangeArrowheads="1"/>
              </p:cNvSpPr>
              <p:nvPr/>
            </p:nvSpPr>
            <p:spPr bwMode="auto">
              <a:xfrm>
                <a:off x="3024" y="2112"/>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Daum</a:t>
                </a:r>
              </a:p>
            </p:txBody>
          </p:sp>
          <p:sp>
            <p:nvSpPr>
              <p:cNvPr id="93" name="Rectangle 143"/>
              <p:cNvSpPr>
                <a:spLocks noChangeArrowheads="1"/>
              </p:cNvSpPr>
              <p:nvPr/>
            </p:nvSpPr>
            <p:spPr bwMode="auto">
              <a:xfrm>
                <a:off x="3024" y="22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Hall</a:t>
                </a:r>
              </a:p>
            </p:txBody>
          </p:sp>
          <p:sp>
            <p:nvSpPr>
              <p:cNvPr id="94" name="Rectangle 144"/>
              <p:cNvSpPr>
                <a:spLocks noChangeArrowheads="1"/>
              </p:cNvSpPr>
              <p:nvPr/>
            </p:nvSpPr>
            <p:spPr bwMode="auto">
              <a:xfrm>
                <a:off x="3024" y="24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Hampton</a:t>
                </a:r>
              </a:p>
            </p:txBody>
          </p:sp>
          <p:sp>
            <p:nvSpPr>
              <p:cNvPr id="95" name="Rectangle 145"/>
              <p:cNvSpPr>
                <a:spLocks noChangeArrowheads="1"/>
              </p:cNvSpPr>
              <p:nvPr/>
            </p:nvSpPr>
            <p:spPr bwMode="auto">
              <a:xfrm>
                <a:off x="2544" y="25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96" name="Rectangle 146"/>
              <p:cNvSpPr>
                <a:spLocks noChangeArrowheads="1"/>
              </p:cNvSpPr>
              <p:nvPr/>
            </p:nvSpPr>
            <p:spPr bwMode="auto">
              <a:xfrm>
                <a:off x="3024" y="25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97" name="Rectangle 147"/>
              <p:cNvSpPr>
                <a:spLocks noChangeArrowheads="1"/>
              </p:cNvSpPr>
              <p:nvPr/>
            </p:nvSpPr>
            <p:spPr bwMode="auto">
              <a:xfrm>
                <a:off x="2544" y="2112"/>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4" name="Group 148"/>
            <p:cNvGrpSpPr>
              <a:grpSpLocks/>
            </p:cNvGrpSpPr>
            <p:nvPr/>
          </p:nvGrpSpPr>
          <p:grpSpPr bwMode="auto">
            <a:xfrm>
              <a:off x="1296" y="2016"/>
              <a:ext cx="1008" cy="576"/>
              <a:chOff x="1296" y="2016"/>
              <a:chExt cx="1008" cy="576"/>
            </a:xfrm>
          </p:grpSpPr>
          <p:sp>
            <p:nvSpPr>
              <p:cNvPr id="80" name="Rectangle 149"/>
              <p:cNvSpPr>
                <a:spLocks noChangeArrowheads="1"/>
              </p:cNvSpPr>
              <p:nvPr/>
            </p:nvSpPr>
            <p:spPr bwMode="auto">
              <a:xfrm>
                <a:off x="1296"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Aaron</a:t>
                </a:r>
              </a:p>
            </p:txBody>
          </p:sp>
          <p:sp>
            <p:nvSpPr>
              <p:cNvPr id="81" name="Rectangle 150"/>
              <p:cNvSpPr>
                <a:spLocks noChangeArrowheads="1"/>
              </p:cNvSpPr>
              <p:nvPr/>
            </p:nvSpPr>
            <p:spPr bwMode="auto">
              <a:xfrm>
                <a:off x="1296"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Adam</a:t>
                </a:r>
              </a:p>
            </p:txBody>
          </p:sp>
          <p:sp>
            <p:nvSpPr>
              <p:cNvPr id="82" name="Rectangle 151"/>
              <p:cNvSpPr>
                <a:spLocks noChangeArrowheads="1"/>
              </p:cNvSpPr>
              <p:nvPr/>
            </p:nvSpPr>
            <p:spPr bwMode="auto">
              <a:xfrm>
                <a:off x="1296"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Amie</a:t>
                </a:r>
              </a:p>
            </p:txBody>
          </p:sp>
          <p:sp>
            <p:nvSpPr>
              <p:cNvPr id="83" name="Rectangle 152"/>
              <p:cNvSpPr>
                <a:spLocks noChangeArrowheads="1"/>
              </p:cNvSpPr>
              <p:nvPr/>
            </p:nvSpPr>
            <p:spPr bwMode="auto">
              <a:xfrm>
                <a:off x="1776"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Con</a:t>
                </a:r>
              </a:p>
            </p:txBody>
          </p:sp>
          <p:sp>
            <p:nvSpPr>
              <p:cNvPr id="84" name="Rectangle 153"/>
              <p:cNvSpPr>
                <a:spLocks noChangeArrowheads="1"/>
              </p:cNvSpPr>
              <p:nvPr/>
            </p:nvSpPr>
            <p:spPr bwMode="auto">
              <a:xfrm>
                <a:off x="1776"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Barr</a:t>
                </a:r>
              </a:p>
            </p:txBody>
          </p:sp>
          <p:sp>
            <p:nvSpPr>
              <p:cNvPr id="85" name="Rectangle 154"/>
              <p:cNvSpPr>
                <a:spLocks noChangeArrowheads="1"/>
              </p:cNvSpPr>
              <p:nvPr/>
            </p:nvSpPr>
            <p:spPr bwMode="auto">
              <a:xfrm>
                <a:off x="1776"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Baldwin</a:t>
                </a:r>
              </a:p>
            </p:txBody>
          </p:sp>
          <p:sp>
            <p:nvSpPr>
              <p:cNvPr id="86" name="Rectangle 155"/>
              <p:cNvSpPr>
                <a:spLocks noChangeArrowheads="1"/>
              </p:cNvSpPr>
              <p:nvPr/>
            </p:nvSpPr>
            <p:spPr bwMode="auto">
              <a:xfrm>
                <a:off x="1296"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87" name="Rectangle 156"/>
              <p:cNvSpPr>
                <a:spLocks noChangeArrowheads="1"/>
              </p:cNvSpPr>
              <p:nvPr/>
            </p:nvSpPr>
            <p:spPr bwMode="auto">
              <a:xfrm>
                <a:off x="1776"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88" name="Rectangle 157"/>
              <p:cNvSpPr>
                <a:spLocks noChangeArrowheads="1"/>
              </p:cNvSpPr>
              <p:nvPr/>
            </p:nvSpPr>
            <p:spPr bwMode="auto">
              <a:xfrm>
                <a:off x="1296" y="2016"/>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5" name="Group 158"/>
            <p:cNvGrpSpPr>
              <a:grpSpLocks/>
            </p:cNvGrpSpPr>
            <p:nvPr/>
          </p:nvGrpSpPr>
          <p:grpSpPr bwMode="auto">
            <a:xfrm>
              <a:off x="3600" y="2016"/>
              <a:ext cx="1008" cy="576"/>
              <a:chOff x="3600" y="2016"/>
              <a:chExt cx="1008" cy="576"/>
            </a:xfrm>
          </p:grpSpPr>
          <p:sp>
            <p:nvSpPr>
              <p:cNvPr id="71" name="Rectangle 159"/>
              <p:cNvSpPr>
                <a:spLocks noChangeArrowheads="1"/>
              </p:cNvSpPr>
              <p:nvPr/>
            </p:nvSpPr>
            <p:spPr bwMode="auto">
              <a:xfrm>
                <a:off x="3600"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Jose</a:t>
                </a:r>
              </a:p>
            </p:txBody>
          </p:sp>
          <p:sp>
            <p:nvSpPr>
              <p:cNvPr id="72" name="Rectangle 160"/>
              <p:cNvSpPr>
                <a:spLocks noChangeArrowheads="1"/>
              </p:cNvSpPr>
              <p:nvPr/>
            </p:nvSpPr>
            <p:spPr bwMode="auto">
              <a:xfrm>
                <a:off x="3600"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Judy</a:t>
                </a:r>
              </a:p>
            </p:txBody>
          </p:sp>
          <p:sp>
            <p:nvSpPr>
              <p:cNvPr id="73" name="Rectangle 161"/>
              <p:cNvSpPr>
                <a:spLocks noChangeArrowheads="1"/>
              </p:cNvSpPr>
              <p:nvPr/>
            </p:nvSpPr>
            <p:spPr bwMode="auto">
              <a:xfrm>
                <a:off x="3600"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Mike</a:t>
                </a:r>
              </a:p>
            </p:txBody>
          </p:sp>
          <p:sp>
            <p:nvSpPr>
              <p:cNvPr id="74" name="Rectangle 162"/>
              <p:cNvSpPr>
                <a:spLocks noChangeArrowheads="1"/>
              </p:cNvSpPr>
              <p:nvPr/>
            </p:nvSpPr>
            <p:spPr bwMode="auto">
              <a:xfrm>
                <a:off x="4080"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Lugo</a:t>
                </a:r>
              </a:p>
            </p:txBody>
          </p:sp>
          <p:sp>
            <p:nvSpPr>
              <p:cNvPr id="75" name="Rectangle 163"/>
              <p:cNvSpPr>
                <a:spLocks noChangeArrowheads="1"/>
              </p:cNvSpPr>
              <p:nvPr/>
            </p:nvSpPr>
            <p:spPr bwMode="auto">
              <a:xfrm>
                <a:off x="4080"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Kaethler</a:t>
                </a:r>
              </a:p>
            </p:txBody>
          </p:sp>
          <p:sp>
            <p:nvSpPr>
              <p:cNvPr id="76" name="Rectangle 164"/>
              <p:cNvSpPr>
                <a:spLocks noChangeArrowheads="1"/>
              </p:cNvSpPr>
              <p:nvPr/>
            </p:nvSpPr>
            <p:spPr bwMode="auto">
              <a:xfrm>
                <a:off x="4080"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Nash</a:t>
                </a:r>
              </a:p>
            </p:txBody>
          </p:sp>
          <p:sp>
            <p:nvSpPr>
              <p:cNvPr id="77" name="Rectangle 165"/>
              <p:cNvSpPr>
                <a:spLocks noChangeArrowheads="1"/>
              </p:cNvSpPr>
              <p:nvPr/>
            </p:nvSpPr>
            <p:spPr bwMode="auto">
              <a:xfrm>
                <a:off x="3600"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78" name="Rectangle 166"/>
              <p:cNvSpPr>
                <a:spLocks noChangeArrowheads="1"/>
              </p:cNvSpPr>
              <p:nvPr/>
            </p:nvSpPr>
            <p:spPr bwMode="auto">
              <a:xfrm>
                <a:off x="4080"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79" name="Rectangle 167"/>
              <p:cNvSpPr>
                <a:spLocks noChangeArrowheads="1"/>
              </p:cNvSpPr>
              <p:nvPr/>
            </p:nvSpPr>
            <p:spPr bwMode="auto">
              <a:xfrm>
                <a:off x="3600" y="2016"/>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6" name="Group 168"/>
            <p:cNvGrpSpPr>
              <a:grpSpLocks/>
            </p:cNvGrpSpPr>
            <p:nvPr/>
          </p:nvGrpSpPr>
          <p:grpSpPr bwMode="auto">
            <a:xfrm>
              <a:off x="960" y="3456"/>
              <a:ext cx="1200" cy="576"/>
              <a:chOff x="960" y="3456"/>
              <a:chExt cx="1200" cy="576"/>
            </a:xfrm>
          </p:grpSpPr>
          <p:sp>
            <p:nvSpPr>
              <p:cNvPr id="58" name="Rectangle 169"/>
              <p:cNvSpPr>
                <a:spLocks noChangeArrowheads="1"/>
              </p:cNvSpPr>
              <p:nvPr/>
            </p:nvSpPr>
            <p:spPr bwMode="auto">
              <a:xfrm>
                <a:off x="960"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Barr</a:t>
                </a:r>
              </a:p>
            </p:txBody>
          </p:sp>
          <p:sp>
            <p:nvSpPr>
              <p:cNvPr id="59" name="Rectangle 170"/>
              <p:cNvSpPr>
                <a:spLocks noChangeArrowheads="1"/>
              </p:cNvSpPr>
              <p:nvPr/>
            </p:nvSpPr>
            <p:spPr bwMode="auto">
              <a:xfrm>
                <a:off x="1440"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Adam</a:t>
                </a:r>
              </a:p>
            </p:txBody>
          </p:sp>
          <p:sp>
            <p:nvSpPr>
              <p:cNvPr id="60" name="Rectangle 171"/>
              <p:cNvSpPr>
                <a:spLocks noChangeArrowheads="1"/>
              </p:cNvSpPr>
              <p:nvPr/>
            </p:nvSpPr>
            <p:spPr bwMode="auto">
              <a:xfrm>
                <a:off x="960"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Cox</a:t>
                </a:r>
              </a:p>
            </p:txBody>
          </p:sp>
          <p:sp>
            <p:nvSpPr>
              <p:cNvPr id="61" name="Rectangle 172"/>
              <p:cNvSpPr>
                <a:spLocks noChangeArrowheads="1"/>
              </p:cNvSpPr>
              <p:nvPr/>
            </p:nvSpPr>
            <p:spPr bwMode="auto">
              <a:xfrm>
                <a:off x="960"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Daum</a:t>
                </a:r>
              </a:p>
            </p:txBody>
          </p:sp>
          <p:sp>
            <p:nvSpPr>
              <p:cNvPr id="62" name="Rectangle 173"/>
              <p:cNvSpPr>
                <a:spLocks noChangeArrowheads="1"/>
              </p:cNvSpPr>
              <p:nvPr/>
            </p:nvSpPr>
            <p:spPr bwMode="auto">
              <a:xfrm>
                <a:off x="1440"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Arlette</a:t>
                </a:r>
              </a:p>
            </p:txBody>
          </p:sp>
          <p:sp>
            <p:nvSpPr>
              <p:cNvPr id="63" name="Rectangle 174"/>
              <p:cNvSpPr>
                <a:spLocks noChangeArrowheads="1"/>
              </p:cNvSpPr>
              <p:nvPr/>
            </p:nvSpPr>
            <p:spPr bwMode="auto">
              <a:xfrm>
                <a:off x="1440"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Deanna</a:t>
                </a:r>
              </a:p>
            </p:txBody>
          </p:sp>
          <p:sp>
            <p:nvSpPr>
              <p:cNvPr id="64" name="Rectangle 175"/>
              <p:cNvSpPr>
                <a:spLocks noChangeArrowheads="1"/>
              </p:cNvSpPr>
              <p:nvPr/>
            </p:nvSpPr>
            <p:spPr bwMode="auto">
              <a:xfrm>
                <a:off x="960"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65" name="Rectangle 176"/>
              <p:cNvSpPr>
                <a:spLocks noChangeArrowheads="1"/>
              </p:cNvSpPr>
              <p:nvPr/>
            </p:nvSpPr>
            <p:spPr bwMode="auto">
              <a:xfrm>
                <a:off x="1440"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66" name="Rectangle 177"/>
              <p:cNvSpPr>
                <a:spLocks noChangeArrowheads="1"/>
              </p:cNvSpPr>
              <p:nvPr/>
            </p:nvSpPr>
            <p:spPr bwMode="auto">
              <a:xfrm>
                <a:off x="1968"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67" name="Rectangle 178"/>
              <p:cNvSpPr>
                <a:spLocks noChangeArrowheads="1"/>
              </p:cNvSpPr>
              <p:nvPr/>
            </p:nvSpPr>
            <p:spPr bwMode="auto">
              <a:xfrm>
                <a:off x="1968"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68" name="Rectangle 179"/>
              <p:cNvSpPr>
                <a:spLocks noChangeArrowheads="1"/>
              </p:cNvSpPr>
              <p:nvPr/>
            </p:nvSpPr>
            <p:spPr bwMode="auto">
              <a:xfrm>
                <a:off x="1968"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69" name="Rectangle 180"/>
              <p:cNvSpPr>
                <a:spLocks noChangeArrowheads="1"/>
              </p:cNvSpPr>
              <p:nvPr/>
            </p:nvSpPr>
            <p:spPr bwMode="auto">
              <a:xfrm>
                <a:off x="1968"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70" name="Rectangle 181"/>
              <p:cNvSpPr>
                <a:spLocks noChangeArrowheads="1"/>
              </p:cNvSpPr>
              <p:nvPr/>
            </p:nvSpPr>
            <p:spPr bwMode="auto">
              <a:xfrm>
                <a:off x="960" y="3456"/>
                <a:ext cx="120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7" name="Group 182"/>
            <p:cNvGrpSpPr>
              <a:grpSpLocks/>
            </p:cNvGrpSpPr>
            <p:nvPr/>
          </p:nvGrpSpPr>
          <p:grpSpPr bwMode="auto">
            <a:xfrm>
              <a:off x="2352" y="3456"/>
              <a:ext cx="1200" cy="576"/>
              <a:chOff x="2352" y="3456"/>
              <a:chExt cx="1200" cy="576"/>
            </a:xfrm>
          </p:grpSpPr>
          <p:sp>
            <p:nvSpPr>
              <p:cNvPr id="45" name="Rectangle 183"/>
              <p:cNvSpPr>
                <a:spLocks noChangeArrowheads="1"/>
              </p:cNvSpPr>
              <p:nvPr/>
            </p:nvSpPr>
            <p:spPr bwMode="auto">
              <a:xfrm>
                <a:off x="2352"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Kim</a:t>
                </a:r>
              </a:p>
            </p:txBody>
          </p:sp>
          <p:sp>
            <p:nvSpPr>
              <p:cNvPr id="46" name="Rectangle 184"/>
              <p:cNvSpPr>
                <a:spLocks noChangeArrowheads="1"/>
              </p:cNvSpPr>
              <p:nvPr/>
            </p:nvSpPr>
            <p:spPr bwMode="auto">
              <a:xfrm>
                <a:off x="2352"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Kobara</a:t>
                </a:r>
              </a:p>
            </p:txBody>
          </p:sp>
          <p:sp>
            <p:nvSpPr>
              <p:cNvPr id="47" name="Rectangle 185"/>
              <p:cNvSpPr>
                <a:spLocks noChangeArrowheads="1"/>
              </p:cNvSpPr>
              <p:nvPr/>
            </p:nvSpPr>
            <p:spPr bwMode="auto">
              <a:xfrm>
                <a:off x="2352"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LaBrie</a:t>
                </a:r>
              </a:p>
            </p:txBody>
          </p:sp>
          <p:sp>
            <p:nvSpPr>
              <p:cNvPr id="48" name="Rectangle 186"/>
              <p:cNvSpPr>
                <a:spLocks noChangeArrowheads="1"/>
              </p:cNvSpPr>
              <p:nvPr/>
            </p:nvSpPr>
            <p:spPr bwMode="auto">
              <a:xfrm>
                <a:off x="2832"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Shane</a:t>
                </a:r>
              </a:p>
            </p:txBody>
          </p:sp>
          <p:sp>
            <p:nvSpPr>
              <p:cNvPr id="49" name="Rectangle 187"/>
              <p:cNvSpPr>
                <a:spLocks noChangeArrowheads="1"/>
              </p:cNvSpPr>
              <p:nvPr/>
            </p:nvSpPr>
            <p:spPr bwMode="auto">
              <a:xfrm>
                <a:off x="2832"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Linda</a:t>
                </a:r>
              </a:p>
            </p:txBody>
          </p:sp>
          <p:sp>
            <p:nvSpPr>
              <p:cNvPr id="50" name="Rectangle 188"/>
              <p:cNvSpPr>
                <a:spLocks noChangeArrowheads="1"/>
              </p:cNvSpPr>
              <p:nvPr/>
            </p:nvSpPr>
            <p:spPr bwMode="auto">
              <a:xfrm>
                <a:off x="2832"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Ryan</a:t>
                </a:r>
              </a:p>
            </p:txBody>
          </p:sp>
          <p:sp>
            <p:nvSpPr>
              <p:cNvPr id="51" name="Rectangle 189"/>
              <p:cNvSpPr>
                <a:spLocks noChangeArrowheads="1"/>
              </p:cNvSpPr>
              <p:nvPr/>
            </p:nvSpPr>
            <p:spPr bwMode="auto">
              <a:xfrm>
                <a:off x="2352"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52" name="Rectangle 190"/>
              <p:cNvSpPr>
                <a:spLocks noChangeArrowheads="1"/>
              </p:cNvSpPr>
              <p:nvPr/>
            </p:nvSpPr>
            <p:spPr bwMode="auto">
              <a:xfrm>
                <a:off x="2832"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53" name="Rectangle 191"/>
              <p:cNvSpPr>
                <a:spLocks noChangeArrowheads="1"/>
              </p:cNvSpPr>
              <p:nvPr/>
            </p:nvSpPr>
            <p:spPr bwMode="auto">
              <a:xfrm>
                <a:off x="3360"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54" name="Rectangle 192"/>
              <p:cNvSpPr>
                <a:spLocks noChangeArrowheads="1"/>
              </p:cNvSpPr>
              <p:nvPr/>
            </p:nvSpPr>
            <p:spPr bwMode="auto">
              <a:xfrm>
                <a:off x="3360"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55" name="Rectangle 193"/>
              <p:cNvSpPr>
                <a:spLocks noChangeArrowheads="1"/>
              </p:cNvSpPr>
              <p:nvPr/>
            </p:nvSpPr>
            <p:spPr bwMode="auto">
              <a:xfrm>
                <a:off x="3360"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56" name="Rectangle 194"/>
              <p:cNvSpPr>
                <a:spLocks noChangeArrowheads="1"/>
              </p:cNvSpPr>
              <p:nvPr/>
            </p:nvSpPr>
            <p:spPr bwMode="auto">
              <a:xfrm>
                <a:off x="3360"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57" name="Rectangle 195"/>
              <p:cNvSpPr>
                <a:spLocks noChangeArrowheads="1"/>
              </p:cNvSpPr>
              <p:nvPr/>
            </p:nvSpPr>
            <p:spPr bwMode="auto">
              <a:xfrm>
                <a:off x="2352" y="3456"/>
                <a:ext cx="120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8" name="Group 196"/>
            <p:cNvGrpSpPr>
              <a:grpSpLocks/>
            </p:cNvGrpSpPr>
            <p:nvPr/>
          </p:nvGrpSpPr>
          <p:grpSpPr bwMode="auto">
            <a:xfrm>
              <a:off x="3744" y="3456"/>
              <a:ext cx="1200" cy="576"/>
              <a:chOff x="3744" y="3456"/>
              <a:chExt cx="1200" cy="576"/>
            </a:xfrm>
          </p:grpSpPr>
          <p:sp>
            <p:nvSpPr>
              <p:cNvPr id="32" name="Rectangle 197"/>
              <p:cNvSpPr>
                <a:spLocks noChangeArrowheads="1"/>
              </p:cNvSpPr>
              <p:nvPr/>
            </p:nvSpPr>
            <p:spPr bwMode="auto">
              <a:xfrm>
                <a:off x="3744"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Nagata</a:t>
                </a:r>
              </a:p>
            </p:txBody>
          </p:sp>
          <p:sp>
            <p:nvSpPr>
              <p:cNvPr id="33" name="Rectangle 198"/>
              <p:cNvSpPr>
                <a:spLocks noChangeArrowheads="1"/>
              </p:cNvSpPr>
              <p:nvPr/>
            </p:nvSpPr>
            <p:spPr bwMode="auto">
              <a:xfrm>
                <a:off x="3744"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Nash</a:t>
                </a:r>
              </a:p>
            </p:txBody>
          </p:sp>
          <p:sp>
            <p:nvSpPr>
              <p:cNvPr id="34" name="Rectangle 199"/>
              <p:cNvSpPr>
                <a:spLocks noChangeArrowheads="1"/>
              </p:cNvSpPr>
              <p:nvPr/>
            </p:nvSpPr>
            <p:spPr bwMode="auto">
              <a:xfrm>
                <a:off x="3744"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Nixon</a:t>
                </a:r>
              </a:p>
            </p:txBody>
          </p:sp>
          <p:sp>
            <p:nvSpPr>
              <p:cNvPr id="35" name="Rectangle 200"/>
              <p:cNvSpPr>
                <a:spLocks noChangeArrowheads="1"/>
              </p:cNvSpPr>
              <p:nvPr/>
            </p:nvSpPr>
            <p:spPr bwMode="auto">
              <a:xfrm>
                <a:off x="4224"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Susanne</a:t>
                </a:r>
              </a:p>
            </p:txBody>
          </p:sp>
          <p:sp>
            <p:nvSpPr>
              <p:cNvPr id="36" name="Rectangle 201"/>
              <p:cNvSpPr>
                <a:spLocks noChangeArrowheads="1"/>
              </p:cNvSpPr>
              <p:nvPr/>
            </p:nvSpPr>
            <p:spPr bwMode="auto">
              <a:xfrm>
                <a:off x="4224"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Mike</a:t>
                </a:r>
              </a:p>
            </p:txBody>
          </p:sp>
          <p:sp>
            <p:nvSpPr>
              <p:cNvPr id="37" name="Rectangle 202"/>
              <p:cNvSpPr>
                <a:spLocks noChangeArrowheads="1"/>
              </p:cNvSpPr>
              <p:nvPr/>
            </p:nvSpPr>
            <p:spPr bwMode="auto">
              <a:xfrm>
                <a:off x="4224"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Toby</a:t>
                </a:r>
              </a:p>
            </p:txBody>
          </p:sp>
          <p:sp>
            <p:nvSpPr>
              <p:cNvPr id="38" name="Rectangle 203"/>
              <p:cNvSpPr>
                <a:spLocks noChangeArrowheads="1"/>
              </p:cNvSpPr>
              <p:nvPr/>
            </p:nvSpPr>
            <p:spPr bwMode="auto">
              <a:xfrm>
                <a:off x="3744"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39" name="Rectangle 204"/>
              <p:cNvSpPr>
                <a:spLocks noChangeArrowheads="1"/>
              </p:cNvSpPr>
              <p:nvPr/>
            </p:nvSpPr>
            <p:spPr bwMode="auto">
              <a:xfrm>
                <a:off x="4224"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40" name="Rectangle 205"/>
              <p:cNvSpPr>
                <a:spLocks noChangeArrowheads="1"/>
              </p:cNvSpPr>
              <p:nvPr/>
            </p:nvSpPr>
            <p:spPr bwMode="auto">
              <a:xfrm>
                <a:off x="4752"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41" name="Rectangle 206"/>
              <p:cNvSpPr>
                <a:spLocks noChangeArrowheads="1"/>
              </p:cNvSpPr>
              <p:nvPr/>
            </p:nvSpPr>
            <p:spPr bwMode="auto">
              <a:xfrm>
                <a:off x="4752"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42" name="Rectangle 207"/>
              <p:cNvSpPr>
                <a:spLocks noChangeArrowheads="1"/>
              </p:cNvSpPr>
              <p:nvPr/>
            </p:nvSpPr>
            <p:spPr bwMode="auto">
              <a:xfrm>
                <a:off x="4752"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43" name="Rectangle 208"/>
              <p:cNvSpPr>
                <a:spLocks noChangeArrowheads="1"/>
              </p:cNvSpPr>
              <p:nvPr/>
            </p:nvSpPr>
            <p:spPr bwMode="auto">
              <a:xfrm>
                <a:off x="4752"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44" name="Rectangle 209"/>
              <p:cNvSpPr>
                <a:spLocks noChangeArrowheads="1"/>
              </p:cNvSpPr>
              <p:nvPr/>
            </p:nvSpPr>
            <p:spPr bwMode="auto">
              <a:xfrm>
                <a:off x="3744" y="3456"/>
                <a:ext cx="120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9" name="Group 210"/>
            <p:cNvGrpSpPr>
              <a:grpSpLocks/>
            </p:cNvGrpSpPr>
            <p:nvPr/>
          </p:nvGrpSpPr>
          <p:grpSpPr bwMode="auto">
            <a:xfrm>
              <a:off x="2448" y="2784"/>
              <a:ext cx="1008" cy="576"/>
              <a:chOff x="2448" y="2784"/>
              <a:chExt cx="1008" cy="576"/>
            </a:xfrm>
          </p:grpSpPr>
          <p:sp>
            <p:nvSpPr>
              <p:cNvPr id="27" name="Rectangle 211"/>
              <p:cNvSpPr>
                <a:spLocks noChangeArrowheads="1"/>
              </p:cNvSpPr>
              <p:nvPr/>
            </p:nvSpPr>
            <p:spPr bwMode="auto">
              <a:xfrm>
                <a:off x="2448" y="2784"/>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Barr</a:t>
                </a:r>
              </a:p>
            </p:txBody>
          </p:sp>
          <p:sp>
            <p:nvSpPr>
              <p:cNvPr id="28" name="Rectangle 212"/>
              <p:cNvSpPr>
                <a:spLocks noChangeArrowheads="1"/>
              </p:cNvSpPr>
              <p:nvPr/>
            </p:nvSpPr>
            <p:spPr bwMode="auto">
              <a:xfrm>
                <a:off x="2448" y="2928"/>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Kim</a:t>
                </a:r>
              </a:p>
            </p:txBody>
          </p:sp>
          <p:sp>
            <p:nvSpPr>
              <p:cNvPr id="29" name="Rectangle 213"/>
              <p:cNvSpPr>
                <a:spLocks noChangeArrowheads="1"/>
              </p:cNvSpPr>
              <p:nvPr/>
            </p:nvSpPr>
            <p:spPr bwMode="auto">
              <a:xfrm>
                <a:off x="2448" y="3072"/>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Nagata</a:t>
                </a:r>
              </a:p>
            </p:txBody>
          </p:sp>
          <p:sp>
            <p:nvSpPr>
              <p:cNvPr id="30" name="Rectangle 214"/>
              <p:cNvSpPr>
                <a:spLocks noChangeArrowheads="1"/>
              </p:cNvSpPr>
              <p:nvPr/>
            </p:nvSpPr>
            <p:spPr bwMode="auto">
              <a:xfrm>
                <a:off x="2448" y="3216"/>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O’Melia</a:t>
                </a:r>
              </a:p>
            </p:txBody>
          </p:sp>
          <p:sp>
            <p:nvSpPr>
              <p:cNvPr id="31" name="Rectangle 215"/>
              <p:cNvSpPr>
                <a:spLocks noChangeArrowheads="1"/>
              </p:cNvSpPr>
              <p:nvPr/>
            </p:nvSpPr>
            <p:spPr bwMode="auto">
              <a:xfrm>
                <a:off x="2448" y="2784"/>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0" name="Freeform 216"/>
            <p:cNvSpPr>
              <a:spLocks/>
            </p:cNvSpPr>
            <p:nvPr/>
          </p:nvSpPr>
          <p:spPr bwMode="auto">
            <a:xfrm>
              <a:off x="1536" y="1536"/>
              <a:ext cx="33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Freeform 217"/>
            <p:cNvSpPr>
              <a:spLocks/>
            </p:cNvSpPr>
            <p:nvPr/>
          </p:nvSpPr>
          <p:spPr bwMode="auto">
            <a:xfrm flipH="1">
              <a:off x="2544" y="1680"/>
              <a:ext cx="528" cy="336"/>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 name="Freeform 218"/>
            <p:cNvSpPr>
              <a:spLocks/>
            </p:cNvSpPr>
            <p:nvPr/>
          </p:nvSpPr>
          <p:spPr bwMode="auto">
            <a:xfrm flipH="1">
              <a:off x="4128" y="1536"/>
              <a:ext cx="192"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 name="Freeform 219"/>
            <p:cNvSpPr>
              <a:spLocks/>
            </p:cNvSpPr>
            <p:nvPr/>
          </p:nvSpPr>
          <p:spPr bwMode="auto">
            <a:xfrm>
              <a:off x="1392" y="2880"/>
              <a:ext cx="1056"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 name="Freeform 220"/>
            <p:cNvSpPr>
              <a:spLocks/>
            </p:cNvSpPr>
            <p:nvPr/>
          </p:nvSpPr>
          <p:spPr bwMode="auto">
            <a:xfrm>
              <a:off x="2352" y="2976"/>
              <a:ext cx="9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 name="Freeform 221"/>
            <p:cNvSpPr>
              <a:spLocks/>
            </p:cNvSpPr>
            <p:nvPr/>
          </p:nvSpPr>
          <p:spPr bwMode="auto">
            <a:xfrm flipH="1">
              <a:off x="3456" y="3168"/>
              <a:ext cx="528" cy="28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 name="Freeform 222"/>
            <p:cNvSpPr>
              <a:spLocks/>
            </p:cNvSpPr>
            <p:nvPr/>
          </p:nvSpPr>
          <p:spPr bwMode="auto">
            <a:xfrm flipH="1">
              <a:off x="3312" y="1307"/>
              <a:ext cx="528" cy="19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0" name="Group 238"/>
          <p:cNvGrpSpPr>
            <a:grpSpLocks/>
          </p:cNvGrpSpPr>
          <p:nvPr/>
        </p:nvGrpSpPr>
        <p:grpSpPr bwMode="auto">
          <a:xfrm>
            <a:off x="533400" y="1295400"/>
            <a:ext cx="8077200" cy="5105400"/>
            <a:chOff x="336" y="816"/>
            <a:chExt cx="5088" cy="3216"/>
          </a:xfrm>
        </p:grpSpPr>
        <p:sp>
          <p:nvSpPr>
            <p:cNvPr id="111" name="Rectangle 4"/>
            <p:cNvSpPr>
              <a:spLocks noChangeArrowheads="1"/>
            </p:cNvSpPr>
            <p:nvPr/>
          </p:nvSpPr>
          <p:spPr bwMode="auto">
            <a:xfrm>
              <a:off x="336" y="2832"/>
              <a:ext cx="5088" cy="1152"/>
            </a:xfrm>
            <a:prstGeom prst="rect">
              <a:avLst/>
            </a:prstGeom>
            <a:gradFill rotWithShape="0">
              <a:gsLst>
                <a:gs pos="0">
                  <a:srgbClr val="FFFFFF"/>
                </a:gs>
                <a:gs pos="100000">
                  <a:srgbClr val="CCECFF"/>
                </a:gs>
              </a:gsLst>
              <a:lin ang="5400000" scaled="1"/>
            </a:gradFill>
            <a:ln w="9525">
              <a:solidFill>
                <a:schemeClr val="folHlink"/>
              </a:solidFill>
              <a:miter lim="800000"/>
              <a:headEnd/>
              <a:tailEnd/>
            </a:ln>
          </p:spPr>
          <p:txBody>
            <a:bodyPr wrap="none"/>
            <a:lstStyle/>
            <a:p>
              <a:pPr>
                <a:lnSpc>
                  <a:spcPct val="100000"/>
                </a:lnSpc>
              </a:pPr>
              <a:r>
                <a:rPr lang="zh-TW" altLang="en-US" sz="1600" dirty="0">
                  <a:solidFill>
                    <a:schemeClr val="tx1"/>
                  </a:solidFill>
                  <a:ea typeface="新細明體" pitchFamily="18" charset="-120"/>
                </a:rPr>
                <a:t>以</a:t>
              </a:r>
              <a:r>
                <a:rPr lang="en-US" altLang="zh-TW" sz="1600" dirty="0">
                  <a:solidFill>
                    <a:schemeClr val="tx1"/>
                  </a:solidFill>
                  <a:ea typeface="新細明體" pitchFamily="18" charset="-120"/>
                </a:rPr>
                <a:t>Last Name</a:t>
              </a:r>
            </a:p>
            <a:p>
              <a:pPr>
                <a:lnSpc>
                  <a:spcPct val="100000"/>
                </a:lnSpc>
              </a:pPr>
              <a:r>
                <a:rPr lang="zh-TW" altLang="en-US" sz="1600" dirty="0">
                  <a:solidFill>
                    <a:schemeClr val="tx1"/>
                  </a:solidFill>
                  <a:ea typeface="新細明體" pitchFamily="18" charset="-120"/>
                </a:rPr>
                <a:t>为键值的</a:t>
              </a:r>
            </a:p>
            <a:p>
              <a:pPr>
                <a:lnSpc>
                  <a:spcPct val="100000"/>
                </a:lnSpc>
              </a:pPr>
              <a:r>
                <a:rPr lang="zh-CN" altLang="en-US" sz="1600" dirty="0" smtClean="0">
                  <a:solidFill>
                    <a:schemeClr val="tx1"/>
                  </a:solidFill>
                  <a:ea typeface="新細明體" pitchFamily="18" charset="-120"/>
                </a:rPr>
                <a:t>聚集</a:t>
              </a:r>
              <a:r>
                <a:rPr lang="zh-TW" altLang="en-US" sz="1600" dirty="0" smtClean="0">
                  <a:solidFill>
                    <a:schemeClr val="tx1"/>
                  </a:solidFill>
                  <a:ea typeface="新細明體" pitchFamily="18" charset="-120"/>
                </a:rPr>
                <a:t>索引</a:t>
              </a:r>
              <a:endParaRPr lang="zh-TW" altLang="en-US" sz="1600" dirty="0">
                <a:solidFill>
                  <a:schemeClr val="tx1"/>
                </a:solidFill>
                <a:ea typeface="新細明體" pitchFamily="18" charset="-120"/>
              </a:endParaRPr>
            </a:p>
          </p:txBody>
        </p:sp>
        <p:sp>
          <p:nvSpPr>
            <p:cNvPr id="112" name="Rectangle 5"/>
            <p:cNvSpPr>
              <a:spLocks noChangeArrowheads="1"/>
            </p:cNvSpPr>
            <p:nvPr/>
          </p:nvSpPr>
          <p:spPr bwMode="auto">
            <a:xfrm>
              <a:off x="336" y="816"/>
              <a:ext cx="5088" cy="1872"/>
            </a:xfrm>
            <a:prstGeom prst="rect">
              <a:avLst/>
            </a:prstGeom>
            <a:solidFill>
              <a:schemeClr val="bg1"/>
            </a:solidFill>
            <a:ln w="9525">
              <a:solidFill>
                <a:schemeClr val="folHlink"/>
              </a:solidFill>
              <a:miter lim="800000"/>
              <a:headEnd/>
              <a:tailEnd/>
            </a:ln>
          </p:spPr>
          <p:txBody>
            <a:bodyPr wrap="none"/>
            <a:lstStyle/>
            <a:p>
              <a:pPr>
                <a:lnSpc>
                  <a:spcPct val="100000"/>
                </a:lnSpc>
              </a:pPr>
              <a:r>
                <a:rPr lang="zh-TW" altLang="en-US" sz="1600" dirty="0">
                  <a:solidFill>
                    <a:schemeClr val="tx1"/>
                  </a:solidFill>
                  <a:ea typeface="新細明體" pitchFamily="18" charset="-120"/>
                </a:rPr>
                <a:t>以</a:t>
              </a:r>
              <a:r>
                <a:rPr lang="en-US" altLang="zh-TW" sz="1600" dirty="0">
                  <a:solidFill>
                    <a:schemeClr val="tx1"/>
                  </a:solidFill>
                  <a:ea typeface="新細明體" pitchFamily="18" charset="-120"/>
                </a:rPr>
                <a:t>First Name</a:t>
              </a:r>
            </a:p>
            <a:p>
              <a:pPr>
                <a:lnSpc>
                  <a:spcPct val="100000"/>
                </a:lnSpc>
              </a:pPr>
              <a:r>
                <a:rPr lang="zh-TW" altLang="en-US" sz="1600" dirty="0">
                  <a:solidFill>
                    <a:schemeClr val="tx1"/>
                  </a:solidFill>
                  <a:ea typeface="新細明體" pitchFamily="18" charset="-120"/>
                </a:rPr>
                <a:t>为键值的</a:t>
              </a:r>
            </a:p>
            <a:p>
              <a:pPr>
                <a:lnSpc>
                  <a:spcPct val="100000"/>
                </a:lnSpc>
              </a:pPr>
              <a:r>
                <a:rPr lang="zh-TW" altLang="en-US" sz="1600" dirty="0" smtClean="0">
                  <a:solidFill>
                    <a:schemeClr val="tx1"/>
                  </a:solidFill>
                  <a:ea typeface="新細明體" pitchFamily="18" charset="-120"/>
                </a:rPr>
                <a:t>非</a:t>
              </a:r>
              <a:r>
                <a:rPr lang="zh-CN" altLang="en-US" sz="1600" dirty="0" smtClean="0">
                  <a:solidFill>
                    <a:schemeClr val="tx1"/>
                  </a:solidFill>
                  <a:ea typeface="新細明體" pitchFamily="18" charset="-120"/>
                </a:rPr>
                <a:t>聚集</a:t>
              </a:r>
              <a:r>
                <a:rPr lang="zh-TW" altLang="en-US" sz="1600" dirty="0" smtClean="0">
                  <a:solidFill>
                    <a:schemeClr val="tx1"/>
                  </a:solidFill>
                  <a:ea typeface="新細明體" pitchFamily="18" charset="-120"/>
                </a:rPr>
                <a:t>索引</a:t>
              </a:r>
              <a:endParaRPr lang="zh-TW" altLang="en-US" sz="1600" dirty="0">
                <a:solidFill>
                  <a:schemeClr val="tx1"/>
                </a:solidFill>
                <a:ea typeface="新細明體" pitchFamily="18" charset="-120"/>
              </a:endParaRPr>
            </a:p>
          </p:txBody>
        </p:sp>
        <p:sp>
          <p:nvSpPr>
            <p:cNvPr id="113" name="Rectangle 6"/>
            <p:cNvSpPr>
              <a:spLocks noChangeArrowheads="1"/>
            </p:cNvSpPr>
            <p:nvPr/>
          </p:nvSpPr>
          <p:spPr bwMode="auto">
            <a:xfrm>
              <a:off x="1248" y="912"/>
              <a:ext cx="4080" cy="960"/>
            </a:xfrm>
            <a:prstGeom prst="rect">
              <a:avLst/>
            </a:prstGeom>
            <a:gradFill rotWithShape="0">
              <a:gsLst>
                <a:gs pos="0">
                  <a:srgbClr val="FFEEDD"/>
                </a:gs>
                <a:gs pos="100000">
                  <a:srgbClr val="FFCC99"/>
                </a:gs>
              </a:gsLst>
              <a:lin ang="5400000" scaled="1"/>
            </a:gradFill>
            <a:ln w="9525">
              <a:solidFill>
                <a:srgbClr val="CC6600"/>
              </a:solidFill>
              <a:miter lim="800000"/>
              <a:headEnd/>
              <a:tailEnd/>
            </a:ln>
          </p:spPr>
          <p:txBody>
            <a:bodyPr wrap="none"/>
            <a:lstStyle/>
            <a:p>
              <a:pPr algn="r">
                <a:lnSpc>
                  <a:spcPct val="100000"/>
                </a:lnSpc>
              </a:pPr>
              <a:r>
                <a:rPr lang="en-US" altLang="zh-TW" sz="1600">
                  <a:solidFill>
                    <a:schemeClr val="bg2"/>
                  </a:solidFill>
                  <a:ea typeface="新細明體" pitchFamily="18" charset="-120"/>
                </a:rPr>
                <a:t>Non-Leaf</a:t>
              </a:r>
            </a:p>
            <a:p>
              <a:pPr algn="r">
                <a:lnSpc>
                  <a:spcPct val="100000"/>
                </a:lnSpc>
              </a:pPr>
              <a:r>
                <a:rPr lang="en-US" altLang="zh-TW" sz="1600">
                  <a:solidFill>
                    <a:schemeClr val="bg2"/>
                  </a:solidFill>
                  <a:ea typeface="新細明體" pitchFamily="18" charset="-120"/>
                </a:rPr>
                <a:t>Level</a:t>
              </a:r>
            </a:p>
          </p:txBody>
        </p:sp>
        <p:sp>
          <p:nvSpPr>
            <p:cNvPr id="114" name="Rectangle 7"/>
            <p:cNvSpPr>
              <a:spLocks noChangeArrowheads="1"/>
            </p:cNvSpPr>
            <p:nvPr/>
          </p:nvSpPr>
          <p:spPr bwMode="auto">
            <a:xfrm>
              <a:off x="1248" y="1968"/>
              <a:ext cx="4080" cy="576"/>
            </a:xfrm>
            <a:prstGeom prst="rect">
              <a:avLst/>
            </a:prstGeom>
            <a:gradFill rotWithShape="0">
              <a:gsLst>
                <a:gs pos="0">
                  <a:srgbClr val="F8FFF8"/>
                </a:gs>
                <a:gs pos="100000">
                  <a:srgbClr val="CCFFCC"/>
                </a:gs>
              </a:gsLst>
              <a:lin ang="5400000" scaled="1"/>
            </a:gradFill>
            <a:ln w="9525">
              <a:solidFill>
                <a:srgbClr val="669900"/>
              </a:solidFill>
              <a:miter lim="800000"/>
              <a:headEnd/>
              <a:tailEnd/>
            </a:ln>
          </p:spPr>
          <p:txBody>
            <a:bodyPr wrap="none"/>
            <a:lstStyle/>
            <a:p>
              <a:pPr algn="r">
                <a:lnSpc>
                  <a:spcPct val="100000"/>
                </a:lnSpc>
              </a:pPr>
              <a:r>
                <a:rPr lang="en-US" altLang="zh-TW" sz="1600">
                  <a:solidFill>
                    <a:schemeClr val="bg2"/>
                  </a:solidFill>
                  <a:ea typeface="新細明體" pitchFamily="18" charset="-120"/>
                </a:rPr>
                <a:t>Leaf Level</a:t>
              </a:r>
              <a:br>
                <a:rPr lang="en-US" altLang="zh-TW" sz="1600">
                  <a:solidFill>
                    <a:schemeClr val="bg2"/>
                  </a:solidFill>
                  <a:ea typeface="新細明體" pitchFamily="18" charset="-120"/>
                </a:rPr>
              </a:br>
              <a:r>
                <a:rPr lang="en-US" altLang="zh-TW" sz="1400" b="0">
                  <a:solidFill>
                    <a:schemeClr val="bg2"/>
                  </a:solidFill>
                  <a:ea typeface="新細明體" pitchFamily="18" charset="-120"/>
                </a:rPr>
                <a:t>(Clustered</a:t>
              </a:r>
            </a:p>
            <a:p>
              <a:pPr algn="r">
                <a:lnSpc>
                  <a:spcPct val="100000"/>
                </a:lnSpc>
              </a:pPr>
              <a:r>
                <a:rPr lang="en-US" altLang="zh-TW" sz="1400" b="0">
                  <a:solidFill>
                    <a:schemeClr val="bg2"/>
                  </a:solidFill>
                  <a:ea typeface="新細明體" pitchFamily="18" charset="-120"/>
                </a:rPr>
                <a:t>Key Value)</a:t>
              </a:r>
            </a:p>
          </p:txBody>
        </p:sp>
        <p:grpSp>
          <p:nvGrpSpPr>
            <p:cNvPr id="115" name="Group 8"/>
            <p:cNvGrpSpPr>
              <a:grpSpLocks/>
            </p:cNvGrpSpPr>
            <p:nvPr/>
          </p:nvGrpSpPr>
          <p:grpSpPr bwMode="auto">
            <a:xfrm>
              <a:off x="1872" y="1469"/>
              <a:ext cx="672" cy="451"/>
              <a:chOff x="1824" y="1517"/>
              <a:chExt cx="672" cy="451"/>
            </a:xfrm>
          </p:grpSpPr>
          <p:sp>
            <p:nvSpPr>
              <p:cNvPr id="212" name="Rectangle 9"/>
              <p:cNvSpPr>
                <a:spLocks noChangeArrowheads="1"/>
              </p:cNvSpPr>
              <p:nvPr/>
            </p:nvSpPr>
            <p:spPr bwMode="auto">
              <a:xfrm>
                <a:off x="1824"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Aaron</a:t>
                </a:r>
              </a:p>
            </p:txBody>
          </p:sp>
          <p:sp>
            <p:nvSpPr>
              <p:cNvPr id="213" name="Rectangle 10"/>
              <p:cNvSpPr>
                <a:spLocks noChangeArrowheads="1"/>
              </p:cNvSpPr>
              <p:nvPr/>
            </p:nvSpPr>
            <p:spPr bwMode="auto">
              <a:xfrm>
                <a:off x="1824"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Deanna</a:t>
                </a:r>
              </a:p>
            </p:txBody>
          </p:sp>
          <p:sp>
            <p:nvSpPr>
              <p:cNvPr id="214" name="Rectangle 11"/>
              <p:cNvSpPr>
                <a:spLocks noChangeArrowheads="1"/>
              </p:cNvSpPr>
              <p:nvPr/>
            </p:nvSpPr>
            <p:spPr bwMode="auto">
              <a:xfrm>
                <a:off x="1824"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215" name="Rectangle 12"/>
              <p:cNvSpPr>
                <a:spLocks noChangeArrowheads="1"/>
              </p:cNvSpPr>
              <p:nvPr/>
            </p:nvSpPr>
            <p:spPr bwMode="auto">
              <a:xfrm>
                <a:off x="1824" y="1517"/>
                <a:ext cx="672" cy="45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16" name="Freeform 13"/>
            <p:cNvSpPr>
              <a:spLocks/>
            </p:cNvSpPr>
            <p:nvPr/>
          </p:nvSpPr>
          <p:spPr bwMode="auto">
            <a:xfrm>
              <a:off x="2208" y="1056"/>
              <a:ext cx="480" cy="43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17" name="Group 14"/>
            <p:cNvGrpSpPr>
              <a:grpSpLocks/>
            </p:cNvGrpSpPr>
            <p:nvPr/>
          </p:nvGrpSpPr>
          <p:grpSpPr bwMode="auto">
            <a:xfrm>
              <a:off x="2640" y="989"/>
              <a:ext cx="672" cy="451"/>
              <a:chOff x="2640" y="1037"/>
              <a:chExt cx="672" cy="451"/>
            </a:xfrm>
          </p:grpSpPr>
          <p:sp>
            <p:nvSpPr>
              <p:cNvPr id="208" name="Rectangle 15"/>
              <p:cNvSpPr>
                <a:spLocks noChangeArrowheads="1"/>
              </p:cNvSpPr>
              <p:nvPr/>
            </p:nvSpPr>
            <p:spPr bwMode="auto">
              <a:xfrm>
                <a:off x="2640" y="10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Aaron</a:t>
                </a:r>
              </a:p>
            </p:txBody>
          </p:sp>
          <p:sp>
            <p:nvSpPr>
              <p:cNvPr id="209" name="Rectangle 16"/>
              <p:cNvSpPr>
                <a:spLocks noChangeArrowheads="1"/>
              </p:cNvSpPr>
              <p:nvPr/>
            </p:nvSpPr>
            <p:spPr bwMode="auto">
              <a:xfrm>
                <a:off x="2640" y="118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210" name="Rectangle 17"/>
              <p:cNvSpPr>
                <a:spLocks noChangeArrowheads="1"/>
              </p:cNvSpPr>
              <p:nvPr/>
            </p:nvSpPr>
            <p:spPr bwMode="auto">
              <a:xfrm>
                <a:off x="2640" y="133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Jose</a:t>
                </a:r>
              </a:p>
            </p:txBody>
          </p:sp>
          <p:sp>
            <p:nvSpPr>
              <p:cNvPr id="211" name="Rectangle 18"/>
              <p:cNvSpPr>
                <a:spLocks noChangeArrowheads="1"/>
              </p:cNvSpPr>
              <p:nvPr/>
            </p:nvSpPr>
            <p:spPr bwMode="auto">
              <a:xfrm>
                <a:off x="2640" y="1037"/>
                <a:ext cx="672" cy="45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8" name="Group 19"/>
            <p:cNvGrpSpPr>
              <a:grpSpLocks/>
            </p:cNvGrpSpPr>
            <p:nvPr/>
          </p:nvGrpSpPr>
          <p:grpSpPr bwMode="auto">
            <a:xfrm>
              <a:off x="3456" y="1469"/>
              <a:ext cx="672" cy="451"/>
              <a:chOff x="3408" y="1517"/>
              <a:chExt cx="672" cy="451"/>
            </a:xfrm>
          </p:grpSpPr>
          <p:sp>
            <p:nvSpPr>
              <p:cNvPr id="204" name="Rectangle 20"/>
              <p:cNvSpPr>
                <a:spLocks noChangeArrowheads="1"/>
              </p:cNvSpPr>
              <p:nvPr/>
            </p:nvSpPr>
            <p:spPr bwMode="auto">
              <a:xfrm>
                <a:off x="3408" y="15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Jose</a:t>
                </a:r>
              </a:p>
            </p:txBody>
          </p:sp>
          <p:sp>
            <p:nvSpPr>
              <p:cNvPr id="205" name="Rectangle 21"/>
              <p:cNvSpPr>
                <a:spLocks noChangeArrowheads="1"/>
              </p:cNvSpPr>
              <p:nvPr/>
            </p:nvSpPr>
            <p:spPr bwMode="auto">
              <a:xfrm>
                <a:off x="3408" y="1668"/>
                <a:ext cx="672" cy="149"/>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Nina</a:t>
                </a:r>
              </a:p>
            </p:txBody>
          </p:sp>
          <p:sp>
            <p:nvSpPr>
              <p:cNvPr id="206" name="Rectangle 22"/>
              <p:cNvSpPr>
                <a:spLocks noChangeArrowheads="1"/>
              </p:cNvSpPr>
              <p:nvPr/>
            </p:nvSpPr>
            <p:spPr bwMode="auto">
              <a:xfrm>
                <a:off x="3408" y="1817"/>
                <a:ext cx="672" cy="151"/>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207" name="Rectangle 23"/>
              <p:cNvSpPr>
                <a:spLocks noChangeArrowheads="1"/>
              </p:cNvSpPr>
              <p:nvPr/>
            </p:nvSpPr>
            <p:spPr bwMode="auto">
              <a:xfrm>
                <a:off x="3408" y="1517"/>
                <a:ext cx="672" cy="451"/>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9" name="Group 24"/>
            <p:cNvGrpSpPr>
              <a:grpSpLocks/>
            </p:cNvGrpSpPr>
            <p:nvPr/>
          </p:nvGrpSpPr>
          <p:grpSpPr bwMode="auto">
            <a:xfrm>
              <a:off x="2448" y="2016"/>
              <a:ext cx="1008" cy="576"/>
              <a:chOff x="2544" y="2112"/>
              <a:chExt cx="1008" cy="576"/>
            </a:xfrm>
          </p:grpSpPr>
          <p:sp>
            <p:nvSpPr>
              <p:cNvPr id="195" name="Rectangle 25"/>
              <p:cNvSpPr>
                <a:spLocks noChangeArrowheads="1"/>
              </p:cNvSpPr>
              <p:nvPr/>
            </p:nvSpPr>
            <p:spPr bwMode="auto">
              <a:xfrm>
                <a:off x="2544" y="2112"/>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Deanna</a:t>
                </a:r>
              </a:p>
            </p:txBody>
          </p:sp>
          <p:sp>
            <p:nvSpPr>
              <p:cNvPr id="196" name="Rectangle 26"/>
              <p:cNvSpPr>
                <a:spLocks noChangeArrowheads="1"/>
              </p:cNvSpPr>
              <p:nvPr/>
            </p:nvSpPr>
            <p:spPr bwMode="auto">
              <a:xfrm>
                <a:off x="2544" y="22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Don</a:t>
                </a:r>
              </a:p>
            </p:txBody>
          </p:sp>
          <p:sp>
            <p:nvSpPr>
              <p:cNvPr id="197" name="Rectangle 27"/>
              <p:cNvSpPr>
                <a:spLocks noChangeArrowheads="1"/>
              </p:cNvSpPr>
              <p:nvPr/>
            </p:nvSpPr>
            <p:spPr bwMode="auto">
              <a:xfrm>
                <a:off x="2544" y="24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Doug</a:t>
                </a:r>
              </a:p>
            </p:txBody>
          </p:sp>
          <p:sp>
            <p:nvSpPr>
              <p:cNvPr id="198" name="Rectangle 28"/>
              <p:cNvSpPr>
                <a:spLocks noChangeArrowheads="1"/>
              </p:cNvSpPr>
              <p:nvPr/>
            </p:nvSpPr>
            <p:spPr bwMode="auto">
              <a:xfrm>
                <a:off x="3024" y="2112"/>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Daum</a:t>
                </a:r>
              </a:p>
            </p:txBody>
          </p:sp>
          <p:sp>
            <p:nvSpPr>
              <p:cNvPr id="199" name="Rectangle 29"/>
              <p:cNvSpPr>
                <a:spLocks noChangeArrowheads="1"/>
              </p:cNvSpPr>
              <p:nvPr/>
            </p:nvSpPr>
            <p:spPr bwMode="auto">
              <a:xfrm>
                <a:off x="3024" y="22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Hall</a:t>
                </a:r>
              </a:p>
            </p:txBody>
          </p:sp>
          <p:sp>
            <p:nvSpPr>
              <p:cNvPr id="200" name="Rectangle 30"/>
              <p:cNvSpPr>
                <a:spLocks noChangeArrowheads="1"/>
              </p:cNvSpPr>
              <p:nvPr/>
            </p:nvSpPr>
            <p:spPr bwMode="auto">
              <a:xfrm>
                <a:off x="3024" y="24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Hampton</a:t>
                </a:r>
              </a:p>
            </p:txBody>
          </p:sp>
          <p:sp>
            <p:nvSpPr>
              <p:cNvPr id="201" name="Rectangle 31"/>
              <p:cNvSpPr>
                <a:spLocks noChangeArrowheads="1"/>
              </p:cNvSpPr>
              <p:nvPr/>
            </p:nvSpPr>
            <p:spPr bwMode="auto">
              <a:xfrm>
                <a:off x="2544" y="25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202" name="Rectangle 32"/>
              <p:cNvSpPr>
                <a:spLocks noChangeArrowheads="1"/>
              </p:cNvSpPr>
              <p:nvPr/>
            </p:nvSpPr>
            <p:spPr bwMode="auto">
              <a:xfrm>
                <a:off x="3024" y="25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203" name="Rectangle 33"/>
              <p:cNvSpPr>
                <a:spLocks noChangeArrowheads="1"/>
              </p:cNvSpPr>
              <p:nvPr/>
            </p:nvSpPr>
            <p:spPr bwMode="auto">
              <a:xfrm>
                <a:off x="2544" y="2112"/>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0" name="Group 34"/>
            <p:cNvGrpSpPr>
              <a:grpSpLocks/>
            </p:cNvGrpSpPr>
            <p:nvPr/>
          </p:nvGrpSpPr>
          <p:grpSpPr bwMode="auto">
            <a:xfrm>
              <a:off x="1296" y="2016"/>
              <a:ext cx="1008" cy="576"/>
              <a:chOff x="1296" y="2016"/>
              <a:chExt cx="1008" cy="576"/>
            </a:xfrm>
          </p:grpSpPr>
          <p:sp>
            <p:nvSpPr>
              <p:cNvPr id="186" name="Rectangle 35"/>
              <p:cNvSpPr>
                <a:spLocks noChangeArrowheads="1"/>
              </p:cNvSpPr>
              <p:nvPr/>
            </p:nvSpPr>
            <p:spPr bwMode="auto">
              <a:xfrm>
                <a:off x="1296"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Aaron</a:t>
                </a:r>
              </a:p>
            </p:txBody>
          </p:sp>
          <p:sp>
            <p:nvSpPr>
              <p:cNvPr id="187" name="Rectangle 36"/>
              <p:cNvSpPr>
                <a:spLocks noChangeArrowheads="1"/>
              </p:cNvSpPr>
              <p:nvPr/>
            </p:nvSpPr>
            <p:spPr bwMode="auto">
              <a:xfrm>
                <a:off x="1296"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Adam</a:t>
                </a:r>
              </a:p>
            </p:txBody>
          </p:sp>
          <p:sp>
            <p:nvSpPr>
              <p:cNvPr id="188" name="Rectangle 37"/>
              <p:cNvSpPr>
                <a:spLocks noChangeArrowheads="1"/>
              </p:cNvSpPr>
              <p:nvPr/>
            </p:nvSpPr>
            <p:spPr bwMode="auto">
              <a:xfrm>
                <a:off x="1296"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Amie</a:t>
                </a:r>
              </a:p>
            </p:txBody>
          </p:sp>
          <p:sp>
            <p:nvSpPr>
              <p:cNvPr id="189" name="Rectangle 38"/>
              <p:cNvSpPr>
                <a:spLocks noChangeArrowheads="1"/>
              </p:cNvSpPr>
              <p:nvPr/>
            </p:nvSpPr>
            <p:spPr bwMode="auto">
              <a:xfrm>
                <a:off x="1776"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Con</a:t>
                </a:r>
              </a:p>
            </p:txBody>
          </p:sp>
          <p:sp>
            <p:nvSpPr>
              <p:cNvPr id="190" name="Rectangle 39"/>
              <p:cNvSpPr>
                <a:spLocks noChangeArrowheads="1"/>
              </p:cNvSpPr>
              <p:nvPr/>
            </p:nvSpPr>
            <p:spPr bwMode="auto">
              <a:xfrm>
                <a:off x="1776"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Barr</a:t>
                </a:r>
              </a:p>
            </p:txBody>
          </p:sp>
          <p:sp>
            <p:nvSpPr>
              <p:cNvPr id="191" name="Rectangle 40"/>
              <p:cNvSpPr>
                <a:spLocks noChangeArrowheads="1"/>
              </p:cNvSpPr>
              <p:nvPr/>
            </p:nvSpPr>
            <p:spPr bwMode="auto">
              <a:xfrm>
                <a:off x="1776"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Baldwin</a:t>
                </a:r>
              </a:p>
            </p:txBody>
          </p:sp>
          <p:sp>
            <p:nvSpPr>
              <p:cNvPr id="192" name="Rectangle 41"/>
              <p:cNvSpPr>
                <a:spLocks noChangeArrowheads="1"/>
              </p:cNvSpPr>
              <p:nvPr/>
            </p:nvSpPr>
            <p:spPr bwMode="auto">
              <a:xfrm>
                <a:off x="1296"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93" name="Rectangle 42"/>
              <p:cNvSpPr>
                <a:spLocks noChangeArrowheads="1"/>
              </p:cNvSpPr>
              <p:nvPr/>
            </p:nvSpPr>
            <p:spPr bwMode="auto">
              <a:xfrm>
                <a:off x="1776"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94" name="Rectangle 43"/>
              <p:cNvSpPr>
                <a:spLocks noChangeArrowheads="1"/>
              </p:cNvSpPr>
              <p:nvPr/>
            </p:nvSpPr>
            <p:spPr bwMode="auto">
              <a:xfrm>
                <a:off x="1296" y="2016"/>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1" name="Group 44"/>
            <p:cNvGrpSpPr>
              <a:grpSpLocks/>
            </p:cNvGrpSpPr>
            <p:nvPr/>
          </p:nvGrpSpPr>
          <p:grpSpPr bwMode="auto">
            <a:xfrm>
              <a:off x="3600" y="2016"/>
              <a:ext cx="1008" cy="576"/>
              <a:chOff x="3600" y="2016"/>
              <a:chExt cx="1008" cy="576"/>
            </a:xfrm>
          </p:grpSpPr>
          <p:sp>
            <p:nvSpPr>
              <p:cNvPr id="177" name="Rectangle 45"/>
              <p:cNvSpPr>
                <a:spLocks noChangeArrowheads="1"/>
              </p:cNvSpPr>
              <p:nvPr/>
            </p:nvSpPr>
            <p:spPr bwMode="auto">
              <a:xfrm>
                <a:off x="3600" y="201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Jose</a:t>
                </a:r>
              </a:p>
            </p:txBody>
          </p:sp>
          <p:sp>
            <p:nvSpPr>
              <p:cNvPr id="178" name="Rectangle 46"/>
              <p:cNvSpPr>
                <a:spLocks noChangeArrowheads="1"/>
              </p:cNvSpPr>
              <p:nvPr/>
            </p:nvSpPr>
            <p:spPr bwMode="auto">
              <a:xfrm>
                <a:off x="3600" y="216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Judy</a:t>
                </a:r>
              </a:p>
            </p:txBody>
          </p:sp>
          <p:sp>
            <p:nvSpPr>
              <p:cNvPr id="179" name="Rectangle 47"/>
              <p:cNvSpPr>
                <a:spLocks noChangeArrowheads="1"/>
              </p:cNvSpPr>
              <p:nvPr/>
            </p:nvSpPr>
            <p:spPr bwMode="auto">
              <a:xfrm>
                <a:off x="3600" y="230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Mike</a:t>
                </a:r>
              </a:p>
            </p:txBody>
          </p:sp>
          <p:sp>
            <p:nvSpPr>
              <p:cNvPr id="180" name="Rectangle 48"/>
              <p:cNvSpPr>
                <a:spLocks noChangeArrowheads="1"/>
              </p:cNvSpPr>
              <p:nvPr/>
            </p:nvSpPr>
            <p:spPr bwMode="auto">
              <a:xfrm>
                <a:off x="4080" y="201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Lugo</a:t>
                </a:r>
              </a:p>
            </p:txBody>
          </p:sp>
          <p:sp>
            <p:nvSpPr>
              <p:cNvPr id="181" name="Rectangle 49"/>
              <p:cNvSpPr>
                <a:spLocks noChangeArrowheads="1"/>
              </p:cNvSpPr>
              <p:nvPr/>
            </p:nvSpPr>
            <p:spPr bwMode="auto">
              <a:xfrm>
                <a:off x="4080" y="216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Kaethler</a:t>
                </a:r>
              </a:p>
            </p:txBody>
          </p:sp>
          <p:sp>
            <p:nvSpPr>
              <p:cNvPr id="182" name="Rectangle 50"/>
              <p:cNvSpPr>
                <a:spLocks noChangeArrowheads="1"/>
              </p:cNvSpPr>
              <p:nvPr/>
            </p:nvSpPr>
            <p:spPr bwMode="auto">
              <a:xfrm>
                <a:off x="4080" y="230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Nash</a:t>
                </a:r>
              </a:p>
            </p:txBody>
          </p:sp>
          <p:sp>
            <p:nvSpPr>
              <p:cNvPr id="183" name="Rectangle 51"/>
              <p:cNvSpPr>
                <a:spLocks noChangeArrowheads="1"/>
              </p:cNvSpPr>
              <p:nvPr/>
            </p:nvSpPr>
            <p:spPr bwMode="auto">
              <a:xfrm>
                <a:off x="3600" y="244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84" name="Rectangle 52"/>
              <p:cNvSpPr>
                <a:spLocks noChangeArrowheads="1"/>
              </p:cNvSpPr>
              <p:nvPr/>
            </p:nvSpPr>
            <p:spPr bwMode="auto">
              <a:xfrm>
                <a:off x="4080" y="244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85" name="Rectangle 53"/>
              <p:cNvSpPr>
                <a:spLocks noChangeArrowheads="1"/>
              </p:cNvSpPr>
              <p:nvPr/>
            </p:nvSpPr>
            <p:spPr bwMode="auto">
              <a:xfrm>
                <a:off x="3600" y="2016"/>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2" name="Group 54"/>
            <p:cNvGrpSpPr>
              <a:grpSpLocks/>
            </p:cNvGrpSpPr>
            <p:nvPr/>
          </p:nvGrpSpPr>
          <p:grpSpPr bwMode="auto">
            <a:xfrm>
              <a:off x="960" y="3456"/>
              <a:ext cx="1200" cy="576"/>
              <a:chOff x="960" y="3456"/>
              <a:chExt cx="1200" cy="576"/>
            </a:xfrm>
          </p:grpSpPr>
          <p:sp>
            <p:nvSpPr>
              <p:cNvPr id="164" name="Rectangle 55"/>
              <p:cNvSpPr>
                <a:spLocks noChangeArrowheads="1"/>
              </p:cNvSpPr>
              <p:nvPr/>
            </p:nvSpPr>
            <p:spPr bwMode="auto">
              <a:xfrm>
                <a:off x="960"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Barr</a:t>
                </a:r>
              </a:p>
            </p:txBody>
          </p:sp>
          <p:sp>
            <p:nvSpPr>
              <p:cNvPr id="165" name="Rectangle 56"/>
              <p:cNvSpPr>
                <a:spLocks noChangeArrowheads="1"/>
              </p:cNvSpPr>
              <p:nvPr/>
            </p:nvSpPr>
            <p:spPr bwMode="auto">
              <a:xfrm>
                <a:off x="1440"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Adam</a:t>
                </a:r>
              </a:p>
            </p:txBody>
          </p:sp>
          <p:sp>
            <p:nvSpPr>
              <p:cNvPr id="166" name="Rectangle 57"/>
              <p:cNvSpPr>
                <a:spLocks noChangeArrowheads="1"/>
              </p:cNvSpPr>
              <p:nvPr/>
            </p:nvSpPr>
            <p:spPr bwMode="auto">
              <a:xfrm>
                <a:off x="960"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Cox</a:t>
                </a:r>
              </a:p>
            </p:txBody>
          </p:sp>
          <p:sp>
            <p:nvSpPr>
              <p:cNvPr id="167" name="Rectangle 58"/>
              <p:cNvSpPr>
                <a:spLocks noChangeArrowheads="1"/>
              </p:cNvSpPr>
              <p:nvPr/>
            </p:nvSpPr>
            <p:spPr bwMode="auto">
              <a:xfrm>
                <a:off x="960"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Daum</a:t>
                </a:r>
              </a:p>
            </p:txBody>
          </p:sp>
          <p:sp>
            <p:nvSpPr>
              <p:cNvPr id="168" name="Rectangle 59"/>
              <p:cNvSpPr>
                <a:spLocks noChangeArrowheads="1"/>
              </p:cNvSpPr>
              <p:nvPr/>
            </p:nvSpPr>
            <p:spPr bwMode="auto">
              <a:xfrm>
                <a:off x="1440"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Arlette</a:t>
                </a:r>
              </a:p>
            </p:txBody>
          </p:sp>
          <p:sp>
            <p:nvSpPr>
              <p:cNvPr id="169" name="Rectangle 60"/>
              <p:cNvSpPr>
                <a:spLocks noChangeArrowheads="1"/>
              </p:cNvSpPr>
              <p:nvPr/>
            </p:nvSpPr>
            <p:spPr bwMode="auto">
              <a:xfrm>
                <a:off x="1440"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dirty="0">
                    <a:solidFill>
                      <a:schemeClr val="tx1"/>
                    </a:solidFill>
                    <a:latin typeface="Arial Narrow" pitchFamily="34" charset="0"/>
                    <a:ea typeface="新細明體" pitchFamily="18" charset="-120"/>
                  </a:rPr>
                  <a:t>Deanna</a:t>
                </a:r>
              </a:p>
            </p:txBody>
          </p:sp>
          <p:sp>
            <p:nvSpPr>
              <p:cNvPr id="170" name="Rectangle 61"/>
              <p:cNvSpPr>
                <a:spLocks noChangeArrowheads="1"/>
              </p:cNvSpPr>
              <p:nvPr/>
            </p:nvSpPr>
            <p:spPr bwMode="auto">
              <a:xfrm>
                <a:off x="960"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71" name="Rectangle 62"/>
              <p:cNvSpPr>
                <a:spLocks noChangeArrowheads="1"/>
              </p:cNvSpPr>
              <p:nvPr/>
            </p:nvSpPr>
            <p:spPr bwMode="auto">
              <a:xfrm>
                <a:off x="1440"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72" name="Rectangle 63"/>
              <p:cNvSpPr>
                <a:spLocks noChangeArrowheads="1"/>
              </p:cNvSpPr>
              <p:nvPr/>
            </p:nvSpPr>
            <p:spPr bwMode="auto">
              <a:xfrm>
                <a:off x="1968"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73" name="Rectangle 64"/>
              <p:cNvSpPr>
                <a:spLocks noChangeArrowheads="1"/>
              </p:cNvSpPr>
              <p:nvPr/>
            </p:nvSpPr>
            <p:spPr bwMode="auto">
              <a:xfrm>
                <a:off x="1968"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74" name="Rectangle 65"/>
              <p:cNvSpPr>
                <a:spLocks noChangeArrowheads="1"/>
              </p:cNvSpPr>
              <p:nvPr/>
            </p:nvSpPr>
            <p:spPr bwMode="auto">
              <a:xfrm>
                <a:off x="1968"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75" name="Rectangle 66"/>
              <p:cNvSpPr>
                <a:spLocks noChangeArrowheads="1"/>
              </p:cNvSpPr>
              <p:nvPr/>
            </p:nvSpPr>
            <p:spPr bwMode="auto">
              <a:xfrm>
                <a:off x="1968"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76" name="Rectangle 67"/>
              <p:cNvSpPr>
                <a:spLocks noChangeArrowheads="1"/>
              </p:cNvSpPr>
              <p:nvPr/>
            </p:nvSpPr>
            <p:spPr bwMode="auto">
              <a:xfrm>
                <a:off x="960" y="3456"/>
                <a:ext cx="120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3" name="Group 68"/>
            <p:cNvGrpSpPr>
              <a:grpSpLocks/>
            </p:cNvGrpSpPr>
            <p:nvPr/>
          </p:nvGrpSpPr>
          <p:grpSpPr bwMode="auto">
            <a:xfrm>
              <a:off x="2352" y="3456"/>
              <a:ext cx="1200" cy="576"/>
              <a:chOff x="2352" y="3456"/>
              <a:chExt cx="1200" cy="576"/>
            </a:xfrm>
          </p:grpSpPr>
          <p:sp>
            <p:nvSpPr>
              <p:cNvPr id="151" name="Rectangle 69"/>
              <p:cNvSpPr>
                <a:spLocks noChangeArrowheads="1"/>
              </p:cNvSpPr>
              <p:nvPr/>
            </p:nvSpPr>
            <p:spPr bwMode="auto">
              <a:xfrm>
                <a:off x="2352"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Kim</a:t>
                </a:r>
              </a:p>
            </p:txBody>
          </p:sp>
          <p:sp>
            <p:nvSpPr>
              <p:cNvPr id="152" name="Rectangle 70"/>
              <p:cNvSpPr>
                <a:spLocks noChangeArrowheads="1"/>
              </p:cNvSpPr>
              <p:nvPr/>
            </p:nvSpPr>
            <p:spPr bwMode="auto">
              <a:xfrm>
                <a:off x="2352"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Kobara</a:t>
                </a:r>
              </a:p>
            </p:txBody>
          </p:sp>
          <p:sp>
            <p:nvSpPr>
              <p:cNvPr id="153" name="Rectangle 71"/>
              <p:cNvSpPr>
                <a:spLocks noChangeArrowheads="1"/>
              </p:cNvSpPr>
              <p:nvPr/>
            </p:nvSpPr>
            <p:spPr bwMode="auto">
              <a:xfrm>
                <a:off x="2352"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LaBrie</a:t>
                </a:r>
              </a:p>
            </p:txBody>
          </p:sp>
          <p:sp>
            <p:nvSpPr>
              <p:cNvPr id="154" name="Rectangle 72"/>
              <p:cNvSpPr>
                <a:spLocks noChangeArrowheads="1"/>
              </p:cNvSpPr>
              <p:nvPr/>
            </p:nvSpPr>
            <p:spPr bwMode="auto">
              <a:xfrm>
                <a:off x="2832"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Shane</a:t>
                </a:r>
              </a:p>
            </p:txBody>
          </p:sp>
          <p:sp>
            <p:nvSpPr>
              <p:cNvPr id="155" name="Rectangle 73"/>
              <p:cNvSpPr>
                <a:spLocks noChangeArrowheads="1"/>
              </p:cNvSpPr>
              <p:nvPr/>
            </p:nvSpPr>
            <p:spPr bwMode="auto">
              <a:xfrm>
                <a:off x="2832"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Linda</a:t>
                </a:r>
              </a:p>
            </p:txBody>
          </p:sp>
          <p:sp>
            <p:nvSpPr>
              <p:cNvPr id="156" name="Rectangle 74"/>
              <p:cNvSpPr>
                <a:spLocks noChangeArrowheads="1"/>
              </p:cNvSpPr>
              <p:nvPr/>
            </p:nvSpPr>
            <p:spPr bwMode="auto">
              <a:xfrm>
                <a:off x="2832"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Ryan</a:t>
                </a:r>
              </a:p>
            </p:txBody>
          </p:sp>
          <p:sp>
            <p:nvSpPr>
              <p:cNvPr id="157" name="Rectangle 75"/>
              <p:cNvSpPr>
                <a:spLocks noChangeArrowheads="1"/>
              </p:cNvSpPr>
              <p:nvPr/>
            </p:nvSpPr>
            <p:spPr bwMode="auto">
              <a:xfrm>
                <a:off x="2352"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58" name="Rectangle 76"/>
              <p:cNvSpPr>
                <a:spLocks noChangeArrowheads="1"/>
              </p:cNvSpPr>
              <p:nvPr/>
            </p:nvSpPr>
            <p:spPr bwMode="auto">
              <a:xfrm>
                <a:off x="2832"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59" name="Rectangle 77"/>
              <p:cNvSpPr>
                <a:spLocks noChangeArrowheads="1"/>
              </p:cNvSpPr>
              <p:nvPr/>
            </p:nvSpPr>
            <p:spPr bwMode="auto">
              <a:xfrm>
                <a:off x="3360"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60" name="Rectangle 78"/>
              <p:cNvSpPr>
                <a:spLocks noChangeArrowheads="1"/>
              </p:cNvSpPr>
              <p:nvPr/>
            </p:nvSpPr>
            <p:spPr bwMode="auto">
              <a:xfrm>
                <a:off x="3360"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61" name="Rectangle 79"/>
              <p:cNvSpPr>
                <a:spLocks noChangeArrowheads="1"/>
              </p:cNvSpPr>
              <p:nvPr/>
            </p:nvSpPr>
            <p:spPr bwMode="auto">
              <a:xfrm>
                <a:off x="3360"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62" name="Rectangle 80"/>
              <p:cNvSpPr>
                <a:spLocks noChangeArrowheads="1"/>
              </p:cNvSpPr>
              <p:nvPr/>
            </p:nvSpPr>
            <p:spPr bwMode="auto">
              <a:xfrm>
                <a:off x="3360"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63" name="Rectangle 81"/>
              <p:cNvSpPr>
                <a:spLocks noChangeArrowheads="1"/>
              </p:cNvSpPr>
              <p:nvPr/>
            </p:nvSpPr>
            <p:spPr bwMode="auto">
              <a:xfrm>
                <a:off x="2352" y="3456"/>
                <a:ext cx="120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4" name="Group 82"/>
            <p:cNvGrpSpPr>
              <a:grpSpLocks/>
            </p:cNvGrpSpPr>
            <p:nvPr/>
          </p:nvGrpSpPr>
          <p:grpSpPr bwMode="auto">
            <a:xfrm>
              <a:off x="3744" y="3456"/>
              <a:ext cx="1200" cy="576"/>
              <a:chOff x="3744" y="3456"/>
              <a:chExt cx="1200" cy="576"/>
            </a:xfrm>
          </p:grpSpPr>
          <p:sp>
            <p:nvSpPr>
              <p:cNvPr id="138" name="Rectangle 83"/>
              <p:cNvSpPr>
                <a:spLocks noChangeArrowheads="1"/>
              </p:cNvSpPr>
              <p:nvPr/>
            </p:nvSpPr>
            <p:spPr bwMode="auto">
              <a:xfrm>
                <a:off x="3744" y="3456"/>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Nagata</a:t>
                </a:r>
              </a:p>
            </p:txBody>
          </p:sp>
          <p:sp>
            <p:nvSpPr>
              <p:cNvPr id="139" name="Rectangle 84"/>
              <p:cNvSpPr>
                <a:spLocks noChangeArrowheads="1"/>
              </p:cNvSpPr>
              <p:nvPr/>
            </p:nvSpPr>
            <p:spPr bwMode="auto">
              <a:xfrm>
                <a:off x="3744" y="3600"/>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Nash</a:t>
                </a:r>
              </a:p>
            </p:txBody>
          </p:sp>
          <p:sp>
            <p:nvSpPr>
              <p:cNvPr id="140" name="Rectangle 85"/>
              <p:cNvSpPr>
                <a:spLocks noChangeArrowheads="1"/>
              </p:cNvSpPr>
              <p:nvPr/>
            </p:nvSpPr>
            <p:spPr bwMode="auto">
              <a:xfrm>
                <a:off x="3744" y="3744"/>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Nixon</a:t>
                </a:r>
              </a:p>
            </p:txBody>
          </p:sp>
          <p:sp>
            <p:nvSpPr>
              <p:cNvPr id="141" name="Rectangle 86"/>
              <p:cNvSpPr>
                <a:spLocks noChangeArrowheads="1"/>
              </p:cNvSpPr>
              <p:nvPr/>
            </p:nvSpPr>
            <p:spPr bwMode="auto">
              <a:xfrm>
                <a:off x="4224" y="3456"/>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Susanne</a:t>
                </a:r>
              </a:p>
            </p:txBody>
          </p:sp>
          <p:sp>
            <p:nvSpPr>
              <p:cNvPr id="142" name="Rectangle 87"/>
              <p:cNvSpPr>
                <a:spLocks noChangeArrowheads="1"/>
              </p:cNvSpPr>
              <p:nvPr/>
            </p:nvSpPr>
            <p:spPr bwMode="auto">
              <a:xfrm>
                <a:off x="4224" y="3600"/>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Mike</a:t>
                </a:r>
              </a:p>
            </p:txBody>
          </p:sp>
          <p:sp>
            <p:nvSpPr>
              <p:cNvPr id="143" name="Rectangle 88"/>
              <p:cNvSpPr>
                <a:spLocks noChangeArrowheads="1"/>
              </p:cNvSpPr>
              <p:nvPr/>
            </p:nvSpPr>
            <p:spPr bwMode="auto">
              <a:xfrm>
                <a:off x="4224" y="3744"/>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Toby</a:t>
                </a:r>
              </a:p>
            </p:txBody>
          </p:sp>
          <p:sp>
            <p:nvSpPr>
              <p:cNvPr id="144" name="Rectangle 89"/>
              <p:cNvSpPr>
                <a:spLocks noChangeArrowheads="1"/>
              </p:cNvSpPr>
              <p:nvPr/>
            </p:nvSpPr>
            <p:spPr bwMode="auto">
              <a:xfrm>
                <a:off x="3744" y="3888"/>
                <a:ext cx="480"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45" name="Rectangle 90"/>
              <p:cNvSpPr>
                <a:spLocks noChangeArrowheads="1"/>
              </p:cNvSpPr>
              <p:nvPr/>
            </p:nvSpPr>
            <p:spPr bwMode="auto">
              <a:xfrm>
                <a:off x="4224" y="3888"/>
                <a:ext cx="52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46" name="Rectangle 91"/>
              <p:cNvSpPr>
                <a:spLocks noChangeArrowheads="1"/>
              </p:cNvSpPr>
              <p:nvPr/>
            </p:nvSpPr>
            <p:spPr bwMode="auto">
              <a:xfrm>
                <a:off x="4752" y="3456"/>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47" name="Rectangle 92"/>
              <p:cNvSpPr>
                <a:spLocks noChangeArrowheads="1"/>
              </p:cNvSpPr>
              <p:nvPr/>
            </p:nvSpPr>
            <p:spPr bwMode="auto">
              <a:xfrm>
                <a:off x="4752" y="3600"/>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48" name="Rectangle 93"/>
              <p:cNvSpPr>
                <a:spLocks noChangeArrowheads="1"/>
              </p:cNvSpPr>
              <p:nvPr/>
            </p:nvSpPr>
            <p:spPr bwMode="auto">
              <a:xfrm>
                <a:off x="4752" y="3744"/>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49" name="Rectangle 94"/>
              <p:cNvSpPr>
                <a:spLocks noChangeArrowheads="1"/>
              </p:cNvSpPr>
              <p:nvPr/>
            </p:nvSpPr>
            <p:spPr bwMode="auto">
              <a:xfrm>
                <a:off x="4752" y="3888"/>
                <a:ext cx="192"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tx1"/>
                    </a:solidFill>
                    <a:latin typeface="Arial Narrow" pitchFamily="34" charset="0"/>
                    <a:ea typeface="新細明體" pitchFamily="18" charset="-120"/>
                  </a:rPr>
                  <a:t>…</a:t>
                </a:r>
              </a:p>
            </p:txBody>
          </p:sp>
          <p:sp>
            <p:nvSpPr>
              <p:cNvPr id="150" name="Rectangle 95"/>
              <p:cNvSpPr>
                <a:spLocks noChangeArrowheads="1"/>
              </p:cNvSpPr>
              <p:nvPr/>
            </p:nvSpPr>
            <p:spPr bwMode="auto">
              <a:xfrm>
                <a:off x="3744" y="3456"/>
                <a:ext cx="1200"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5" name="Group 96"/>
            <p:cNvGrpSpPr>
              <a:grpSpLocks/>
            </p:cNvGrpSpPr>
            <p:nvPr/>
          </p:nvGrpSpPr>
          <p:grpSpPr bwMode="auto">
            <a:xfrm>
              <a:off x="2448" y="2784"/>
              <a:ext cx="1008" cy="576"/>
              <a:chOff x="2448" y="2784"/>
              <a:chExt cx="1008" cy="576"/>
            </a:xfrm>
          </p:grpSpPr>
          <p:sp>
            <p:nvSpPr>
              <p:cNvPr id="133" name="Rectangle 97"/>
              <p:cNvSpPr>
                <a:spLocks noChangeArrowheads="1"/>
              </p:cNvSpPr>
              <p:nvPr/>
            </p:nvSpPr>
            <p:spPr bwMode="auto">
              <a:xfrm>
                <a:off x="2448" y="2784"/>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Barr</a:t>
                </a:r>
              </a:p>
            </p:txBody>
          </p:sp>
          <p:sp>
            <p:nvSpPr>
              <p:cNvPr id="134" name="Rectangle 98"/>
              <p:cNvSpPr>
                <a:spLocks noChangeArrowheads="1"/>
              </p:cNvSpPr>
              <p:nvPr/>
            </p:nvSpPr>
            <p:spPr bwMode="auto">
              <a:xfrm>
                <a:off x="2448" y="2928"/>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Kim</a:t>
                </a:r>
              </a:p>
            </p:txBody>
          </p:sp>
          <p:sp>
            <p:nvSpPr>
              <p:cNvPr id="135" name="Rectangle 99"/>
              <p:cNvSpPr>
                <a:spLocks noChangeArrowheads="1"/>
              </p:cNvSpPr>
              <p:nvPr/>
            </p:nvSpPr>
            <p:spPr bwMode="auto">
              <a:xfrm>
                <a:off x="2448" y="3072"/>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Nagata</a:t>
                </a:r>
              </a:p>
            </p:txBody>
          </p:sp>
          <p:sp>
            <p:nvSpPr>
              <p:cNvPr id="136" name="Rectangle 100"/>
              <p:cNvSpPr>
                <a:spLocks noChangeArrowheads="1"/>
              </p:cNvSpPr>
              <p:nvPr/>
            </p:nvSpPr>
            <p:spPr bwMode="auto">
              <a:xfrm>
                <a:off x="2448" y="3216"/>
                <a:ext cx="1008" cy="144"/>
              </a:xfrm>
              <a:prstGeom prst="rect">
                <a:avLst/>
              </a:prstGeom>
              <a:solidFill>
                <a:schemeClr val="bg1"/>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tx1"/>
                    </a:solidFill>
                    <a:latin typeface="Arial Narrow" pitchFamily="34" charset="0"/>
                    <a:ea typeface="新細明體" pitchFamily="18" charset="-120"/>
                  </a:rPr>
                  <a:t>O’Melia</a:t>
                </a:r>
              </a:p>
            </p:txBody>
          </p:sp>
          <p:sp>
            <p:nvSpPr>
              <p:cNvPr id="137" name="Rectangle 101"/>
              <p:cNvSpPr>
                <a:spLocks noChangeArrowheads="1"/>
              </p:cNvSpPr>
              <p:nvPr/>
            </p:nvSpPr>
            <p:spPr bwMode="auto">
              <a:xfrm>
                <a:off x="2448" y="2784"/>
                <a:ext cx="1008" cy="576"/>
              </a:xfrm>
              <a:prstGeom prst="rect">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26" name="Freeform 102"/>
            <p:cNvSpPr>
              <a:spLocks/>
            </p:cNvSpPr>
            <p:nvPr/>
          </p:nvSpPr>
          <p:spPr bwMode="auto">
            <a:xfrm>
              <a:off x="1536" y="1536"/>
              <a:ext cx="33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7" name="Freeform 103"/>
            <p:cNvSpPr>
              <a:spLocks/>
            </p:cNvSpPr>
            <p:nvPr/>
          </p:nvSpPr>
          <p:spPr bwMode="auto">
            <a:xfrm flipH="1">
              <a:off x="2544" y="1680"/>
              <a:ext cx="528" cy="336"/>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8" name="Freeform 104"/>
            <p:cNvSpPr>
              <a:spLocks/>
            </p:cNvSpPr>
            <p:nvPr/>
          </p:nvSpPr>
          <p:spPr bwMode="auto">
            <a:xfrm flipH="1">
              <a:off x="4128" y="1536"/>
              <a:ext cx="192"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9" name="Freeform 105"/>
            <p:cNvSpPr>
              <a:spLocks/>
            </p:cNvSpPr>
            <p:nvPr/>
          </p:nvSpPr>
          <p:spPr bwMode="auto">
            <a:xfrm>
              <a:off x="1392" y="2880"/>
              <a:ext cx="1056" cy="52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0" name="Freeform 106"/>
            <p:cNvSpPr>
              <a:spLocks/>
            </p:cNvSpPr>
            <p:nvPr/>
          </p:nvSpPr>
          <p:spPr bwMode="auto">
            <a:xfrm>
              <a:off x="2352" y="2976"/>
              <a:ext cx="96" cy="48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1" name="Freeform 107"/>
            <p:cNvSpPr>
              <a:spLocks/>
            </p:cNvSpPr>
            <p:nvPr/>
          </p:nvSpPr>
          <p:spPr bwMode="auto">
            <a:xfrm flipH="1">
              <a:off x="3456" y="3168"/>
              <a:ext cx="528" cy="288"/>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2" name="Freeform 108"/>
            <p:cNvSpPr>
              <a:spLocks/>
            </p:cNvSpPr>
            <p:nvPr/>
          </p:nvSpPr>
          <p:spPr bwMode="auto">
            <a:xfrm flipH="1">
              <a:off x="3312" y="1307"/>
              <a:ext cx="528" cy="192"/>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6" name="Rectangle 2"/>
          <p:cNvSpPr>
            <a:spLocks noGrp="1" noChangeArrowheads="1"/>
          </p:cNvSpPr>
          <p:nvPr>
            <p:ph type="title"/>
          </p:nvPr>
        </p:nvSpPr>
        <p:spPr>
          <a:xfrm>
            <a:off x="152400" y="120650"/>
            <a:ext cx="8534400" cy="641350"/>
          </a:xfrm>
        </p:spPr>
        <p:txBody>
          <a:bodyPr>
            <a:normAutofit fontScale="90000"/>
          </a:bodyPr>
          <a:lstStyle/>
          <a:p>
            <a:pPr>
              <a:defRPr/>
            </a:pPr>
            <a:r>
              <a:rPr lang="zh-CN" altLang="en-US" sz="4000" dirty="0" smtClean="0">
                <a:solidFill>
                  <a:schemeClr val="bg1"/>
                </a:solidFill>
                <a:ea typeface="新細明體" pitchFamily="18" charset="-120"/>
              </a:rPr>
              <a:t>透过非聚集索引在聚集索引内找记录</a:t>
            </a:r>
            <a:endParaRPr lang="zh-TW" altLang="en-US" sz="4000" dirty="0" smtClean="0">
              <a:solidFill>
                <a:schemeClr val="bg1"/>
              </a:solidFill>
              <a:ea typeface="新細明體" pitchFamily="18" charset="-120"/>
            </a:endParaRPr>
          </a:p>
        </p:txBody>
      </p:sp>
      <p:grpSp>
        <p:nvGrpSpPr>
          <p:cNvPr id="217" name="Group 110"/>
          <p:cNvGrpSpPr>
            <a:grpSpLocks/>
          </p:cNvGrpSpPr>
          <p:nvPr/>
        </p:nvGrpSpPr>
        <p:grpSpPr bwMode="auto">
          <a:xfrm>
            <a:off x="3657600" y="982663"/>
            <a:ext cx="2133600" cy="228600"/>
            <a:chOff x="1872" y="624"/>
            <a:chExt cx="1344" cy="144"/>
          </a:xfrm>
        </p:grpSpPr>
        <p:sp>
          <p:nvSpPr>
            <p:cNvPr id="218" name="Rectangle 111"/>
            <p:cNvSpPr>
              <a:spLocks noChangeArrowheads="1"/>
            </p:cNvSpPr>
            <p:nvPr/>
          </p:nvSpPr>
          <p:spPr bwMode="auto">
            <a:xfrm>
              <a:off x="1872" y="624"/>
              <a:ext cx="288"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id</a:t>
              </a:r>
            </a:p>
          </p:txBody>
        </p:sp>
        <p:sp>
          <p:nvSpPr>
            <p:cNvPr id="219" name="Rectangle 112"/>
            <p:cNvSpPr>
              <a:spLocks noChangeArrowheads="1"/>
            </p:cNvSpPr>
            <p:nvPr/>
          </p:nvSpPr>
          <p:spPr bwMode="auto">
            <a:xfrm>
              <a:off x="2160" y="624"/>
              <a:ext cx="624"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indid = 2</a:t>
              </a:r>
            </a:p>
          </p:txBody>
        </p:sp>
        <p:sp>
          <p:nvSpPr>
            <p:cNvPr id="220" name="Rectangle 113"/>
            <p:cNvSpPr>
              <a:spLocks noChangeArrowheads="1"/>
            </p:cNvSpPr>
            <p:nvPr/>
          </p:nvSpPr>
          <p:spPr bwMode="auto">
            <a:xfrm>
              <a:off x="2784" y="624"/>
              <a:ext cx="432" cy="144"/>
            </a:xfrm>
            <a:prstGeom prst="rect">
              <a:avLst/>
            </a:prstGeom>
            <a:solidFill>
              <a:schemeClr val="bg1"/>
            </a:solidFill>
            <a:ln w="9525">
              <a:solidFill>
                <a:srgbClr val="333399"/>
              </a:solidFill>
              <a:miter lim="800000"/>
              <a:headEnd/>
              <a:tailEnd/>
            </a:ln>
            <a:effectLst>
              <a:outerShdw dist="17961" dir="2700000" algn="ctr" rotWithShape="0">
                <a:srgbClr val="336699"/>
              </a:outerShdw>
            </a:effectLst>
          </p:spPr>
          <p:txBody>
            <a:bodyPr wrap="none" anchor="ctr"/>
            <a:lstStyle/>
            <a:p>
              <a:pPr algn="ctr">
                <a:buClr>
                  <a:srgbClr val="DC0081"/>
                </a:buClr>
                <a:buFont typeface="Wingdings" pitchFamily="2" charset="2"/>
                <a:buNone/>
                <a:defRPr/>
              </a:pPr>
              <a:r>
                <a:rPr lang="en-US" altLang="zh-TW" sz="1600" b="0">
                  <a:latin typeface="Arial Narrow" pitchFamily="34" charset="0"/>
                  <a:ea typeface="新細明體" pitchFamily="18" charset="-120"/>
                </a:rPr>
                <a:t>root</a:t>
              </a:r>
            </a:p>
          </p:txBody>
        </p:sp>
      </p:grpSp>
      <p:sp>
        <p:nvSpPr>
          <p:cNvPr id="221" name="Text Box 114"/>
          <p:cNvSpPr txBox="1">
            <a:spLocks noChangeArrowheads="1"/>
          </p:cNvSpPr>
          <p:nvPr/>
        </p:nvSpPr>
        <p:spPr bwMode="auto">
          <a:xfrm>
            <a:off x="2362200" y="990600"/>
            <a:ext cx="1277938" cy="312738"/>
          </a:xfrm>
          <a:prstGeom prst="rect">
            <a:avLst/>
          </a:prstGeom>
          <a:noFill/>
          <a:ln w="9525">
            <a:noFill/>
            <a:miter lim="800000"/>
            <a:headEnd/>
            <a:tailEnd/>
          </a:ln>
        </p:spPr>
        <p:txBody>
          <a:bodyPr wrap="none">
            <a:spAutoFit/>
          </a:bodyPr>
          <a:lstStyle/>
          <a:p>
            <a:pPr>
              <a:buClr>
                <a:srgbClr val="DC0081"/>
              </a:buClr>
              <a:buFont typeface="Wingdings" pitchFamily="2" charset="2"/>
              <a:buNone/>
            </a:pPr>
            <a:r>
              <a:rPr lang="en-US" altLang="zh-TW" sz="1600">
                <a:ea typeface="新細明體" pitchFamily="18" charset="-120"/>
              </a:rPr>
              <a:t>sysindexes</a:t>
            </a:r>
          </a:p>
        </p:txBody>
      </p:sp>
      <p:sp>
        <p:nvSpPr>
          <p:cNvPr id="222" name="Freeform 115"/>
          <p:cNvSpPr>
            <a:spLocks/>
          </p:cNvSpPr>
          <p:nvPr/>
        </p:nvSpPr>
        <p:spPr bwMode="auto">
          <a:xfrm flipH="1">
            <a:off x="4799013" y="1219200"/>
            <a:ext cx="1587" cy="328613"/>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28575"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3" name="Rectangle 116"/>
          <p:cNvSpPr>
            <a:spLocks noChangeArrowheads="1"/>
          </p:cNvSpPr>
          <p:nvPr/>
        </p:nvSpPr>
        <p:spPr bwMode="auto">
          <a:xfrm>
            <a:off x="2209800" y="2362200"/>
            <a:ext cx="4953000" cy="1020763"/>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p>
            <a:pPr>
              <a:lnSpc>
                <a:spcPct val="100000"/>
              </a:lnSpc>
              <a:defRPr/>
            </a:pPr>
            <a:r>
              <a:rPr lang="en-US" sz="1800" b="0" noProof="1">
                <a:solidFill>
                  <a:schemeClr val="tx1"/>
                </a:solidFill>
                <a:latin typeface="Lucida Sans Typewriter" pitchFamily="49" charset="0"/>
              </a:rPr>
              <a:t>SELECT lastname, firstname, phone</a:t>
            </a:r>
          </a:p>
          <a:p>
            <a:pPr>
              <a:lnSpc>
                <a:spcPct val="100000"/>
              </a:lnSpc>
              <a:defRPr/>
            </a:pPr>
            <a:r>
              <a:rPr lang="en-US" sz="1800" b="0" noProof="1">
                <a:solidFill>
                  <a:schemeClr val="tx1"/>
                </a:solidFill>
                <a:latin typeface="Lucida Sans Typewriter" pitchFamily="49" charset="0"/>
              </a:rPr>
              <a:t>FROM member</a:t>
            </a:r>
          </a:p>
          <a:p>
            <a:pPr>
              <a:lnSpc>
                <a:spcPct val="100000"/>
              </a:lnSpc>
              <a:defRPr/>
            </a:pPr>
            <a:r>
              <a:rPr lang="en-US" sz="1800" b="0" noProof="1">
                <a:solidFill>
                  <a:schemeClr val="tx1"/>
                </a:solidFill>
                <a:latin typeface="Lucida Sans Typewriter" pitchFamily="49" charset="0"/>
              </a:rPr>
              <a:t>WHERE firstname = 'Mike'</a:t>
            </a:r>
            <a:endParaRPr lang="en-US" altLang="zh-TW" sz="1800" b="0">
              <a:solidFill>
                <a:schemeClr val="tx1"/>
              </a:solidFill>
              <a:latin typeface="Lucida Sans Typewriter" pitchFamily="49" charset="0"/>
              <a:ea typeface="新細明體" pitchFamily="18" charset="-120"/>
            </a:endParaRPr>
          </a:p>
        </p:txBody>
      </p:sp>
      <p:sp>
        <p:nvSpPr>
          <p:cNvPr id="224" name="AutoShape 224"/>
          <p:cNvSpPr>
            <a:spLocks noChangeArrowheads="1"/>
          </p:cNvSpPr>
          <p:nvPr/>
        </p:nvSpPr>
        <p:spPr bwMode="auto">
          <a:xfrm>
            <a:off x="4648200" y="1219200"/>
            <a:ext cx="304800" cy="457200"/>
          </a:xfrm>
          <a:prstGeom prst="downArrow">
            <a:avLst>
              <a:gd name="adj1" fmla="val 46870"/>
              <a:gd name="adj2" fmla="val 81736"/>
            </a:avLst>
          </a:prstGeom>
          <a:gradFill rotWithShape="0">
            <a:gsLst>
              <a:gs pos="0">
                <a:srgbClr val="D60093">
                  <a:gamma/>
                  <a:tint val="37647"/>
                  <a:invGamma/>
                </a:srgbClr>
              </a:gs>
              <a:gs pos="100000">
                <a:srgbClr val="D60093"/>
              </a:gs>
            </a:gsLst>
            <a:lin ang="5400000" scaled="1"/>
          </a:gradFill>
          <a:ln w="9525">
            <a:solidFill>
              <a:srgbClr val="D60093"/>
            </a:solidFill>
            <a:miter lim="800000"/>
            <a:headEnd/>
            <a:tailEnd/>
          </a:ln>
          <a:effectLst>
            <a:outerShdw dist="45791" dir="3378596" algn="ctr" rotWithShape="0">
              <a:schemeClr val="folHlink"/>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25" name="Group 225"/>
          <p:cNvGrpSpPr>
            <a:grpSpLocks/>
          </p:cNvGrpSpPr>
          <p:nvPr/>
        </p:nvGrpSpPr>
        <p:grpSpPr bwMode="auto">
          <a:xfrm>
            <a:off x="5715000" y="3657600"/>
            <a:ext cx="1600200" cy="228600"/>
            <a:chOff x="3600" y="2304"/>
            <a:chExt cx="1008" cy="144"/>
          </a:xfrm>
        </p:grpSpPr>
        <p:sp>
          <p:nvSpPr>
            <p:cNvPr id="226" name="Rectangle 226"/>
            <p:cNvSpPr>
              <a:spLocks noChangeArrowheads="1"/>
            </p:cNvSpPr>
            <p:nvPr/>
          </p:nvSpPr>
          <p:spPr bwMode="auto">
            <a:xfrm>
              <a:off x="3600" y="2304"/>
              <a:ext cx="480"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bg1"/>
                  </a:solidFill>
                  <a:effectLst>
                    <a:outerShdw blurRad="38100" dist="38100" dir="2700000" algn="tl">
                      <a:srgbClr val="000000"/>
                    </a:outerShdw>
                  </a:effectLst>
                  <a:latin typeface="Arial Narrow" pitchFamily="34" charset="0"/>
                  <a:ea typeface="新細明體" pitchFamily="18" charset="-120"/>
                </a:rPr>
                <a:t>Mike</a:t>
              </a:r>
            </a:p>
          </p:txBody>
        </p:sp>
        <p:sp>
          <p:nvSpPr>
            <p:cNvPr id="227" name="Rectangle 227"/>
            <p:cNvSpPr>
              <a:spLocks noChangeArrowheads="1"/>
            </p:cNvSpPr>
            <p:nvPr/>
          </p:nvSpPr>
          <p:spPr bwMode="auto">
            <a:xfrm>
              <a:off x="4080" y="2304"/>
              <a:ext cx="528"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bg1"/>
                  </a:solidFill>
                  <a:effectLst>
                    <a:outerShdw blurRad="38100" dist="38100" dir="2700000" algn="tl">
                      <a:srgbClr val="000000"/>
                    </a:outerShdw>
                  </a:effectLst>
                  <a:latin typeface="Arial Narrow" pitchFamily="34" charset="0"/>
                  <a:ea typeface="新細明體" pitchFamily="18" charset="-120"/>
                </a:rPr>
                <a:t>Nash</a:t>
              </a:r>
            </a:p>
          </p:txBody>
        </p:sp>
      </p:grpSp>
      <p:sp>
        <p:nvSpPr>
          <p:cNvPr id="228" name="Freeform 228"/>
          <p:cNvSpPr>
            <a:spLocks/>
          </p:cNvSpPr>
          <p:nvPr/>
        </p:nvSpPr>
        <p:spPr bwMode="auto">
          <a:xfrm flipH="1">
            <a:off x="5257800" y="2057400"/>
            <a:ext cx="838200" cy="3810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9" name="Freeform 229"/>
          <p:cNvSpPr>
            <a:spLocks/>
          </p:cNvSpPr>
          <p:nvPr/>
        </p:nvSpPr>
        <p:spPr bwMode="auto">
          <a:xfrm flipH="1">
            <a:off x="6553200" y="2438400"/>
            <a:ext cx="304800" cy="7620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 name="Rectangle 230"/>
          <p:cNvSpPr>
            <a:spLocks noChangeArrowheads="1"/>
          </p:cNvSpPr>
          <p:nvPr/>
        </p:nvSpPr>
        <p:spPr bwMode="auto">
          <a:xfrm>
            <a:off x="3886200" y="4876800"/>
            <a:ext cx="1600200" cy="228600"/>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bg1"/>
                </a:solidFill>
                <a:effectLst>
                  <a:outerShdw blurRad="38100" dist="38100" dir="2700000" algn="tl">
                    <a:srgbClr val="000000"/>
                  </a:outerShdw>
                </a:effectLst>
                <a:latin typeface="Arial Narrow" pitchFamily="34" charset="0"/>
                <a:ea typeface="新細明體" pitchFamily="18" charset="-120"/>
              </a:rPr>
              <a:t>Nagata</a:t>
            </a:r>
          </a:p>
        </p:txBody>
      </p:sp>
      <p:sp>
        <p:nvSpPr>
          <p:cNvPr id="231" name="Freeform 231"/>
          <p:cNvSpPr>
            <a:spLocks/>
          </p:cNvSpPr>
          <p:nvPr/>
        </p:nvSpPr>
        <p:spPr bwMode="auto">
          <a:xfrm>
            <a:off x="4953000" y="3810000"/>
            <a:ext cx="762000" cy="10668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2" name="Freeform 232"/>
          <p:cNvSpPr>
            <a:spLocks/>
          </p:cNvSpPr>
          <p:nvPr/>
        </p:nvSpPr>
        <p:spPr bwMode="auto">
          <a:xfrm flipH="1">
            <a:off x="5486400" y="4953000"/>
            <a:ext cx="838200" cy="762000"/>
          </a:xfrm>
          <a:custGeom>
            <a:avLst/>
            <a:gdLst/>
            <a:ahLst/>
            <a:cxnLst>
              <a:cxn ang="0">
                <a:pos x="192" y="0"/>
              </a:cxn>
              <a:cxn ang="0">
                <a:pos x="0" y="0"/>
              </a:cxn>
              <a:cxn ang="0">
                <a:pos x="0" y="1536"/>
              </a:cxn>
            </a:cxnLst>
            <a:rect l="0" t="0" r="r" b="b"/>
            <a:pathLst>
              <a:path w="192" h="1536">
                <a:moveTo>
                  <a:pt x="192" y="0"/>
                </a:moveTo>
                <a:lnTo>
                  <a:pt x="0" y="0"/>
                </a:lnTo>
                <a:lnTo>
                  <a:pt x="0" y="1536"/>
                </a:lnTo>
              </a:path>
            </a:pathLst>
          </a:custGeom>
          <a:noFill/>
          <a:ln w="95250" cap="flat" cmpd="sng">
            <a:solidFill>
              <a:srgbClr val="D60093"/>
            </a:solidFill>
            <a:prstDash val="solid"/>
            <a:round/>
            <a:headEnd type="none" w="med" len="med"/>
            <a:tailEnd type="triangle" w="med" len="med"/>
          </a:ln>
          <a:effectLst>
            <a:outerShdw dist="35921"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33" name="Group 233"/>
          <p:cNvGrpSpPr>
            <a:grpSpLocks/>
          </p:cNvGrpSpPr>
          <p:nvPr/>
        </p:nvGrpSpPr>
        <p:grpSpPr bwMode="auto">
          <a:xfrm>
            <a:off x="5943600" y="5715000"/>
            <a:ext cx="1905000" cy="228600"/>
            <a:chOff x="3744" y="3600"/>
            <a:chExt cx="1200" cy="144"/>
          </a:xfrm>
        </p:grpSpPr>
        <p:sp>
          <p:nvSpPr>
            <p:cNvPr id="234" name="Rectangle 234"/>
            <p:cNvSpPr>
              <a:spLocks noChangeArrowheads="1"/>
            </p:cNvSpPr>
            <p:nvPr/>
          </p:nvSpPr>
          <p:spPr bwMode="auto">
            <a:xfrm>
              <a:off x="3744" y="3600"/>
              <a:ext cx="480"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bg1"/>
                  </a:solidFill>
                  <a:effectLst>
                    <a:outerShdw blurRad="38100" dist="38100" dir="2700000" algn="tl">
                      <a:srgbClr val="000000"/>
                    </a:outerShdw>
                  </a:effectLst>
                  <a:latin typeface="Arial Narrow" pitchFamily="34" charset="0"/>
                  <a:ea typeface="新細明體" pitchFamily="18" charset="-120"/>
                </a:rPr>
                <a:t>Nash</a:t>
              </a:r>
            </a:p>
          </p:txBody>
        </p:sp>
        <p:sp>
          <p:nvSpPr>
            <p:cNvPr id="235" name="Rectangle 235"/>
            <p:cNvSpPr>
              <a:spLocks noChangeArrowheads="1"/>
            </p:cNvSpPr>
            <p:nvPr/>
          </p:nvSpPr>
          <p:spPr bwMode="auto">
            <a:xfrm>
              <a:off x="4224" y="3600"/>
              <a:ext cx="528"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en-US" altLang="zh-TW" sz="1600" b="0">
                  <a:solidFill>
                    <a:schemeClr val="bg1"/>
                  </a:solidFill>
                  <a:effectLst>
                    <a:outerShdw blurRad="38100" dist="38100" dir="2700000" algn="tl">
                      <a:srgbClr val="000000"/>
                    </a:outerShdw>
                  </a:effectLst>
                  <a:latin typeface="Arial Narrow" pitchFamily="34" charset="0"/>
                  <a:ea typeface="新細明體" pitchFamily="18" charset="-120"/>
                </a:rPr>
                <a:t>Mike</a:t>
              </a:r>
            </a:p>
          </p:txBody>
        </p:sp>
        <p:sp>
          <p:nvSpPr>
            <p:cNvPr id="236" name="Rectangle 236"/>
            <p:cNvSpPr>
              <a:spLocks noChangeArrowheads="1"/>
            </p:cNvSpPr>
            <p:nvPr/>
          </p:nvSpPr>
          <p:spPr bwMode="auto">
            <a:xfrm>
              <a:off x="4752" y="3600"/>
              <a:ext cx="192" cy="144"/>
            </a:xfrm>
            <a:prstGeom prst="rect">
              <a:avLst/>
            </a:prstGeom>
            <a:solidFill>
              <a:srgbClr val="D60093"/>
            </a:solidFill>
            <a:ln w="9525">
              <a:solidFill>
                <a:schemeClr val="folHlink"/>
              </a:solidFill>
              <a:miter lim="800000"/>
              <a:headEnd/>
              <a:tailEnd/>
            </a:ln>
            <a:effectLst>
              <a:outerShdw dist="35921" dir="2700000" algn="ctr" rotWithShape="0">
                <a:srgbClr val="808080"/>
              </a:outerShdw>
            </a:effectLst>
          </p:spPr>
          <p:txBody>
            <a:bodyPr wrap="none" anchor="ctr"/>
            <a:lstStyle/>
            <a:p>
              <a:pPr>
                <a:lnSpc>
                  <a:spcPct val="100000"/>
                </a:lnSpc>
                <a:defRPr/>
              </a:pPr>
              <a:r>
                <a:rPr lang="zh-TW" altLang="en-US" sz="1600" b="0">
                  <a:solidFill>
                    <a:schemeClr val="bg1"/>
                  </a:solidFill>
                  <a:effectLst>
                    <a:outerShdw blurRad="38100" dist="38100" dir="2700000" algn="tl">
                      <a:srgbClr val="000000"/>
                    </a:outerShdw>
                  </a:effectLst>
                  <a:latin typeface="Arial Narrow" pitchFamily="34" charset="0"/>
                  <a:ea typeface="新細明體" pitchFamily="18" charset="-12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
                                        </p:tgtEl>
                                        <p:attrNameLst>
                                          <p:attrName>style.visibility</p:attrName>
                                        </p:attrNameLst>
                                      </p:cBhvr>
                                      <p:to>
                                        <p:strVal val="visible"/>
                                      </p:to>
                                    </p:set>
                                  </p:childTnLst>
                                  <p:subTnLst>
                                    <p:set>
                                      <p:cBhvr override="childStyle">
                                        <p:cTn dur="1" fill="hold" display="0" masterRel="nextClick" afterEffect="1"/>
                                        <p:tgtEl>
                                          <p:spTgt spid="223"/>
                                        </p:tgtEl>
                                        <p:attrNameLst>
                                          <p:attrName>style.visibility</p:attrName>
                                        </p:attrNameLst>
                                      </p:cBhvr>
                                      <p:to>
                                        <p:strVal val="hidden"/>
                                      </p:to>
                                    </p:set>
                                  </p:subTnLst>
                                </p:cTn>
                              </p:par>
                            </p:childTnLst>
                          </p:cTn>
                        </p:par>
                        <p:par>
                          <p:cTn id="7" fill="hold">
                            <p:stCondLst>
                              <p:cond delay="500"/>
                            </p:stCondLst>
                            <p:childTnLst>
                              <p:par>
                                <p:cTn id="8" presetID="22" presetClass="entr" presetSubtype="1" fill="hold" grpId="0" nodeType="afterEffect">
                                  <p:stCondLst>
                                    <p:cond delay="2000"/>
                                  </p:stCondLst>
                                  <p:childTnLst>
                                    <p:set>
                                      <p:cBhvr>
                                        <p:cTn id="9" dur="1" fill="hold">
                                          <p:stCondLst>
                                            <p:cond delay="0"/>
                                          </p:stCondLst>
                                        </p:cTn>
                                        <p:tgtEl>
                                          <p:spTgt spid="224"/>
                                        </p:tgtEl>
                                        <p:attrNameLst>
                                          <p:attrName>style.visibility</p:attrName>
                                        </p:attrNameLst>
                                      </p:cBhvr>
                                      <p:to>
                                        <p:strVal val="visible"/>
                                      </p:to>
                                    </p:set>
                                    <p:animEffect transition="in" filter="wipe(up)">
                                      <p:cBhvr>
                                        <p:cTn id="10" dur="500"/>
                                        <p:tgtEl>
                                          <p:spTgt spid="224"/>
                                        </p:tgtEl>
                                      </p:cBhvr>
                                    </p:animEffect>
                                  </p:childTnLst>
                                </p:cTn>
                              </p:par>
                            </p:childTnLst>
                          </p:cTn>
                        </p:par>
                        <p:par>
                          <p:cTn id="11" fill="hold">
                            <p:stCondLst>
                              <p:cond delay="3000"/>
                            </p:stCondLst>
                            <p:childTnLst>
                              <p:par>
                                <p:cTn id="12" presetID="22" presetClass="entr" presetSubtype="1" fill="hold" grpId="0" nodeType="afterEffect">
                                  <p:stCondLst>
                                    <p:cond delay="0"/>
                                  </p:stCondLst>
                                  <p:childTnLst>
                                    <p:set>
                                      <p:cBhvr>
                                        <p:cTn id="13" dur="1" fill="hold">
                                          <p:stCondLst>
                                            <p:cond delay="0"/>
                                          </p:stCondLst>
                                        </p:cTn>
                                        <p:tgtEl>
                                          <p:spTgt spid="228"/>
                                        </p:tgtEl>
                                        <p:attrNameLst>
                                          <p:attrName>style.visibility</p:attrName>
                                        </p:attrNameLst>
                                      </p:cBhvr>
                                      <p:to>
                                        <p:strVal val="visible"/>
                                      </p:to>
                                    </p:set>
                                    <p:animEffect transition="in" filter="wipe(up)">
                                      <p:cBhvr>
                                        <p:cTn id="14" dur="500"/>
                                        <p:tgtEl>
                                          <p:spTgt spid="228"/>
                                        </p:tgtEl>
                                      </p:cBhvr>
                                    </p:animEffect>
                                  </p:childTnLst>
                                </p:cTn>
                              </p:par>
                            </p:childTnLst>
                          </p:cTn>
                        </p:par>
                        <p:par>
                          <p:cTn id="15" fill="hold">
                            <p:stCondLst>
                              <p:cond delay="3500"/>
                            </p:stCondLst>
                            <p:childTnLst>
                              <p:par>
                                <p:cTn id="16" presetID="22" presetClass="entr" presetSubtype="1" fill="hold" grpId="0" nodeType="afterEffect">
                                  <p:stCondLst>
                                    <p:cond delay="0"/>
                                  </p:stCondLst>
                                  <p:childTnLst>
                                    <p:set>
                                      <p:cBhvr>
                                        <p:cTn id="17" dur="1" fill="hold">
                                          <p:stCondLst>
                                            <p:cond delay="0"/>
                                          </p:stCondLst>
                                        </p:cTn>
                                        <p:tgtEl>
                                          <p:spTgt spid="229"/>
                                        </p:tgtEl>
                                        <p:attrNameLst>
                                          <p:attrName>style.visibility</p:attrName>
                                        </p:attrNameLst>
                                      </p:cBhvr>
                                      <p:to>
                                        <p:strVal val="visible"/>
                                      </p:to>
                                    </p:set>
                                    <p:animEffect transition="in" filter="wipe(up)">
                                      <p:cBhvr>
                                        <p:cTn id="18" dur="500"/>
                                        <p:tgtEl>
                                          <p:spTgt spid="229"/>
                                        </p:tgtEl>
                                      </p:cBhvr>
                                    </p:animEffect>
                                  </p:childTnLst>
                                </p:cTn>
                              </p:par>
                            </p:childTnLst>
                          </p:cTn>
                        </p:par>
                        <p:par>
                          <p:cTn id="19" fill="hold">
                            <p:stCondLst>
                              <p:cond delay="4000"/>
                            </p:stCondLst>
                            <p:childTnLst>
                              <p:par>
                                <p:cTn id="20" presetID="22" presetClass="entr" presetSubtype="1" fill="hold" nodeType="afterEffect">
                                  <p:stCondLst>
                                    <p:cond delay="0"/>
                                  </p:stCondLst>
                                  <p:childTnLst>
                                    <p:set>
                                      <p:cBhvr>
                                        <p:cTn id="21" dur="1" fill="hold">
                                          <p:stCondLst>
                                            <p:cond delay="0"/>
                                          </p:stCondLst>
                                        </p:cTn>
                                        <p:tgtEl>
                                          <p:spTgt spid="225"/>
                                        </p:tgtEl>
                                        <p:attrNameLst>
                                          <p:attrName>style.visibility</p:attrName>
                                        </p:attrNameLst>
                                      </p:cBhvr>
                                      <p:to>
                                        <p:strVal val="visible"/>
                                      </p:to>
                                    </p:set>
                                    <p:animEffect transition="in" filter="wipe(up)">
                                      <p:cBhvr>
                                        <p:cTn id="22" dur="500"/>
                                        <p:tgtEl>
                                          <p:spTgt spid="2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1"/>
                                        </p:tgtEl>
                                        <p:attrNameLst>
                                          <p:attrName>style.visibility</p:attrName>
                                        </p:attrNameLst>
                                      </p:cBhvr>
                                      <p:to>
                                        <p:strVal val="visible"/>
                                      </p:to>
                                    </p:set>
                                    <p:animEffect transition="in" filter="wipe(up)">
                                      <p:cBhvr>
                                        <p:cTn id="27" dur="500"/>
                                        <p:tgtEl>
                                          <p:spTgt spid="231"/>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30"/>
                                        </p:tgtEl>
                                        <p:attrNameLst>
                                          <p:attrName>style.visibility</p:attrName>
                                        </p:attrNameLst>
                                      </p:cBhvr>
                                      <p:to>
                                        <p:strVal val="visible"/>
                                      </p:to>
                                    </p:set>
                                    <p:animEffect transition="in" filter="wipe(up)">
                                      <p:cBhvr>
                                        <p:cTn id="31" dur="500"/>
                                        <p:tgtEl>
                                          <p:spTgt spid="230"/>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232"/>
                                        </p:tgtEl>
                                        <p:attrNameLst>
                                          <p:attrName>style.visibility</p:attrName>
                                        </p:attrNameLst>
                                      </p:cBhvr>
                                      <p:to>
                                        <p:strVal val="visible"/>
                                      </p:to>
                                    </p:set>
                                    <p:animEffect transition="in" filter="wipe(up)">
                                      <p:cBhvr>
                                        <p:cTn id="35" dur="500"/>
                                        <p:tgtEl>
                                          <p:spTgt spid="232"/>
                                        </p:tgtEl>
                                      </p:cBhvr>
                                    </p:animEffect>
                                  </p:childTnLst>
                                </p:cTn>
                              </p:par>
                            </p:childTnLst>
                          </p:cTn>
                        </p:par>
                        <p:par>
                          <p:cTn id="36" fill="hold">
                            <p:stCondLst>
                              <p:cond delay="1500"/>
                            </p:stCondLst>
                            <p:childTnLst>
                              <p:par>
                                <p:cTn id="37" presetID="22" presetClass="entr" presetSubtype="1" fill="hold" nodeType="afterEffect">
                                  <p:stCondLst>
                                    <p:cond delay="0"/>
                                  </p:stCondLst>
                                  <p:childTnLst>
                                    <p:set>
                                      <p:cBhvr>
                                        <p:cTn id="38" dur="1" fill="hold">
                                          <p:stCondLst>
                                            <p:cond delay="0"/>
                                          </p:stCondLst>
                                        </p:cTn>
                                        <p:tgtEl>
                                          <p:spTgt spid="233"/>
                                        </p:tgtEl>
                                        <p:attrNameLst>
                                          <p:attrName>style.visibility</p:attrName>
                                        </p:attrNameLst>
                                      </p:cBhvr>
                                      <p:to>
                                        <p:strVal val="visible"/>
                                      </p:to>
                                    </p:set>
                                    <p:animEffect transition="in" filter="wipe(up)">
                                      <p:cBhvr>
                                        <p:cTn id="39"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autoUpdateAnimBg="0"/>
      <p:bldP spid="224" grpId="0" animBg="1"/>
      <p:bldP spid="228" grpId="0" animBg="1"/>
      <p:bldP spid="229" grpId="0" animBg="1"/>
      <p:bldP spid="230" grpId="0" animBg="1" autoUpdateAnimBg="0"/>
      <p:bldP spid="231" grpId="0" animBg="1"/>
      <p:bldP spid="2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00298" y="3079750"/>
            <a:ext cx="5815027" cy="1277944"/>
          </a:xfrm>
          <a:prstGeom prst="rect">
            <a:avLst/>
          </a:prstGeom>
        </p:spPr>
        <p:txBody>
          <a:bodyPr vert="horz" lIns="91440" tIns="45720" rIns="91440" bIns="45720" rtlCol="0" anchor="ctr">
            <a:normAutofit fontScale="85000" lnSpcReduction="10000"/>
          </a:bodyPr>
          <a:lstStyle/>
          <a:p>
            <a:pPr lvl="0" algn="ctr">
              <a:spcBef>
                <a:spcPct val="0"/>
              </a:spcBef>
              <a:defRPr/>
            </a:pPr>
            <a:r>
              <a:rPr lang="en-US" sz="4000" dirty="0" smtClean="0">
                <a:solidFill>
                  <a:schemeClr val="bg1"/>
                </a:solidFill>
              </a:rPr>
              <a:t>Bookmark Lookups are too expensive at what percentage</a:t>
            </a:r>
            <a:endParaRPr kumimoji="0" lang="zh-TW" altLang="en-US" sz="39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4" descr="TechEd06_demo"/>
          <p:cNvPicPr>
            <a:picLocks noChangeAspect="1" noChangeArrowheads="1"/>
          </p:cNvPicPr>
          <p:nvPr/>
        </p:nvPicPr>
        <p:blipFill>
          <a:blip r:embed="rId3"/>
          <a:srcRect t="25694" r="50278" b="50139"/>
          <a:stretch>
            <a:fillRect/>
          </a:stretch>
        </p:blipFill>
        <p:spPr bwMode="invGray">
          <a:xfrm>
            <a:off x="0" y="1747838"/>
            <a:ext cx="4546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小结</a:t>
            </a:r>
            <a:endParaRPr lang="zh-CN" altLang="en-US" dirty="0">
              <a:solidFill>
                <a:schemeClr val="bg1"/>
              </a:solidFill>
            </a:endParaRPr>
          </a:p>
        </p:txBody>
      </p:sp>
      <p:sp>
        <p:nvSpPr>
          <p:cNvPr id="3" name="内容占位符 2"/>
          <p:cNvSpPr>
            <a:spLocks noGrp="1"/>
          </p:cNvSpPr>
          <p:nvPr>
            <p:ph idx="1"/>
          </p:nvPr>
        </p:nvSpPr>
        <p:spPr/>
        <p:txBody>
          <a:bodyPr>
            <a:normAutofit lnSpcReduction="10000"/>
          </a:bodyPr>
          <a:lstStyle/>
          <a:p>
            <a:r>
              <a:rPr lang="zh-CN" altLang="en-US" dirty="0" smtClean="0">
                <a:solidFill>
                  <a:schemeClr val="bg1"/>
                </a:solidFill>
              </a:rPr>
              <a:t>索引也是使用</a:t>
            </a:r>
            <a:r>
              <a:rPr lang="en-US" altLang="zh-CN" dirty="0" smtClean="0">
                <a:solidFill>
                  <a:schemeClr val="bg1"/>
                </a:solidFill>
              </a:rPr>
              <a:t>8K Data Page</a:t>
            </a:r>
            <a:r>
              <a:rPr lang="zh-CN" altLang="en-US" dirty="0" smtClean="0">
                <a:solidFill>
                  <a:schemeClr val="bg1"/>
                </a:solidFill>
              </a:rPr>
              <a:t>存储的</a:t>
            </a:r>
            <a:endParaRPr lang="en-US" altLang="zh-CN" dirty="0" smtClean="0">
              <a:solidFill>
                <a:schemeClr val="bg1"/>
              </a:solidFill>
            </a:endParaRPr>
          </a:p>
          <a:p>
            <a:r>
              <a:rPr lang="zh-CN" altLang="en-US" dirty="0" smtClean="0">
                <a:solidFill>
                  <a:schemeClr val="bg1"/>
                </a:solidFill>
              </a:rPr>
              <a:t>索引使用</a:t>
            </a:r>
            <a:r>
              <a:rPr lang="en-US" altLang="zh-CN" dirty="0" smtClean="0">
                <a:solidFill>
                  <a:schemeClr val="bg1"/>
                </a:solidFill>
              </a:rPr>
              <a:t>B+</a:t>
            </a:r>
            <a:r>
              <a:rPr lang="zh-CN" altLang="en-US" dirty="0" smtClean="0">
                <a:solidFill>
                  <a:schemeClr val="bg1"/>
                </a:solidFill>
              </a:rPr>
              <a:t>树结构来存储</a:t>
            </a:r>
            <a:endParaRPr lang="en-US" altLang="zh-CN" dirty="0" smtClean="0">
              <a:solidFill>
                <a:schemeClr val="bg1"/>
              </a:solidFill>
            </a:endParaRPr>
          </a:p>
          <a:p>
            <a:r>
              <a:rPr lang="zh-CN" altLang="en-US" dirty="0" smtClean="0">
                <a:solidFill>
                  <a:schemeClr val="bg1"/>
                </a:solidFill>
              </a:rPr>
              <a:t>索引的</a:t>
            </a:r>
            <a:r>
              <a:rPr lang="en-US" altLang="zh-CN" dirty="0" smtClean="0">
                <a:solidFill>
                  <a:schemeClr val="bg1"/>
                </a:solidFill>
              </a:rPr>
              <a:t>8K</a:t>
            </a:r>
            <a:r>
              <a:rPr lang="zh-CN" altLang="en-US" dirty="0" smtClean="0">
                <a:solidFill>
                  <a:schemeClr val="bg1"/>
                </a:solidFill>
              </a:rPr>
              <a:t>数据页中存的是啥内容？</a:t>
            </a:r>
            <a:endParaRPr lang="en-US" altLang="zh-CN" dirty="0" smtClean="0">
              <a:solidFill>
                <a:schemeClr val="bg1"/>
              </a:solidFill>
            </a:endParaRPr>
          </a:p>
          <a:p>
            <a:r>
              <a:rPr lang="zh-CN" altLang="en-US" dirty="0" smtClean="0">
                <a:solidFill>
                  <a:schemeClr val="bg1"/>
                </a:solidFill>
              </a:rPr>
              <a:t>聚集索引和非聚集索引的区别</a:t>
            </a:r>
          </a:p>
          <a:p>
            <a:r>
              <a:rPr lang="zh-CN" altLang="en-US" dirty="0" smtClean="0">
                <a:solidFill>
                  <a:schemeClr val="bg1"/>
                </a:solidFill>
              </a:rPr>
              <a:t>主键跟聚集索引的区别</a:t>
            </a:r>
            <a:endParaRPr lang="en-US" altLang="zh-CN" dirty="0" smtClean="0">
              <a:solidFill>
                <a:schemeClr val="bg1"/>
              </a:solidFill>
            </a:endParaRPr>
          </a:p>
          <a:p>
            <a:r>
              <a:rPr lang="zh-CN" altLang="en-US" dirty="0" smtClean="0">
                <a:solidFill>
                  <a:schemeClr val="bg1"/>
                </a:solidFill>
              </a:rPr>
              <a:t>堆跟聚集表</a:t>
            </a:r>
            <a:endParaRPr lang="en-US" altLang="zh-CN" dirty="0" smtClean="0">
              <a:solidFill>
                <a:schemeClr val="bg1"/>
              </a:solidFill>
            </a:endParaRPr>
          </a:p>
          <a:p>
            <a:r>
              <a:rPr lang="en-US" altLang="zh-CN" dirty="0" smtClean="0">
                <a:solidFill>
                  <a:schemeClr val="bg1"/>
                </a:solidFill>
              </a:rPr>
              <a:t>Bookmark</a:t>
            </a:r>
            <a:r>
              <a:rPr lang="zh-CN" altLang="en-US" dirty="0" smtClean="0">
                <a:solidFill>
                  <a:schemeClr val="bg1"/>
                </a:solidFill>
              </a:rPr>
              <a:t> </a:t>
            </a:r>
            <a:r>
              <a:rPr lang="en-US" altLang="zh-CN" dirty="0" err="1" smtClean="0">
                <a:solidFill>
                  <a:schemeClr val="bg1"/>
                </a:solidFill>
              </a:rPr>
              <a:t>LookUp</a:t>
            </a:r>
            <a:endParaRPr lang="en-US" altLang="zh-CN" dirty="0" smtClean="0">
              <a:solidFill>
                <a:schemeClr val="bg1"/>
              </a:solidFill>
            </a:endParaRPr>
          </a:p>
          <a:p>
            <a:r>
              <a:rPr lang="zh-CN" altLang="en-US" dirty="0" smtClean="0">
                <a:solidFill>
                  <a:schemeClr val="bg1"/>
                </a:solidFill>
              </a:rPr>
              <a:t>性能比较？</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a:xfrm>
            <a:off x="368300" y="1839913"/>
            <a:ext cx="8382000" cy="4833118"/>
          </a:xfrm>
        </p:spPr>
        <p:txBody>
          <a:bodyPr>
            <a:normAutofit/>
          </a:bodyPr>
          <a:lstStyle/>
          <a:p>
            <a:r>
              <a:rPr lang="zh-CN" altLang="en-US" dirty="0" smtClean="0">
                <a:solidFill>
                  <a:schemeClr val="bg1"/>
                </a:solidFill>
              </a:rPr>
              <a:t>只有</a:t>
            </a:r>
            <a:r>
              <a:rPr lang="zh-CN" altLang="en-US" dirty="0" smtClean="0">
                <a:solidFill>
                  <a:schemeClr val="bg1"/>
                </a:solidFill>
                <a:ea typeface="宋体" pitchFamily="2" charset="-122"/>
              </a:rPr>
              <a:t> </a:t>
            </a:r>
            <a:r>
              <a:rPr lang="en-US" altLang="zh-CN" dirty="0" err="1" smtClean="0">
                <a:solidFill>
                  <a:schemeClr val="bg1"/>
                </a:solidFill>
                <a:ea typeface="宋体" pitchFamily="2" charset="-122"/>
              </a:rPr>
              <a:t>nonclustered</a:t>
            </a:r>
            <a:r>
              <a:rPr lang="en-US" altLang="zh-CN" dirty="0" smtClean="0">
                <a:solidFill>
                  <a:schemeClr val="bg1"/>
                </a:solidFill>
                <a:ea typeface="宋体" pitchFamily="2" charset="-122"/>
              </a:rPr>
              <a:t> indexes </a:t>
            </a:r>
            <a:r>
              <a:rPr lang="zh-CN" altLang="en-US" dirty="0" smtClean="0">
                <a:solidFill>
                  <a:schemeClr val="bg1"/>
                </a:solidFill>
              </a:rPr>
              <a:t>被考虑是</a:t>
            </a:r>
            <a:r>
              <a:rPr lang="zh-CN" altLang="en-US" dirty="0" smtClean="0">
                <a:solidFill>
                  <a:schemeClr val="bg1"/>
                </a:solidFill>
                <a:ea typeface="宋体" pitchFamily="2" charset="-122"/>
              </a:rPr>
              <a:t> “</a:t>
            </a:r>
            <a:r>
              <a:rPr lang="en-US" altLang="zh-CN" dirty="0" smtClean="0">
                <a:solidFill>
                  <a:schemeClr val="bg1"/>
                </a:solidFill>
                <a:ea typeface="宋体" pitchFamily="2" charset="-122"/>
              </a:rPr>
              <a:t>covering” indexes. A clustered index covers everything – but is unnecessarily wide (</a:t>
            </a:r>
            <a:r>
              <a:rPr lang="en-US" altLang="zh-CN" dirty="0" err="1" smtClean="0">
                <a:solidFill>
                  <a:schemeClr val="bg1"/>
                </a:solidFill>
                <a:ea typeface="宋体" pitchFamily="2" charset="-122"/>
              </a:rPr>
              <a:t>wrt</a:t>
            </a:r>
            <a:r>
              <a:rPr lang="en-US" altLang="zh-CN" dirty="0" smtClean="0">
                <a:solidFill>
                  <a:schemeClr val="bg1"/>
                </a:solidFill>
                <a:ea typeface="宋体" pitchFamily="2" charset="-122"/>
              </a:rPr>
              <a:t> covering)</a:t>
            </a:r>
          </a:p>
          <a:p>
            <a:r>
              <a:rPr lang="en-US" altLang="zh-CN" dirty="0" smtClean="0">
                <a:solidFill>
                  <a:schemeClr val="bg1"/>
                </a:solidFill>
                <a:ea typeface="宋体" pitchFamily="2" charset="-122"/>
              </a:rPr>
              <a:t>The leaf level of a </a:t>
            </a:r>
            <a:r>
              <a:rPr lang="en-US" altLang="zh-CN" dirty="0" err="1" smtClean="0">
                <a:solidFill>
                  <a:schemeClr val="bg1"/>
                </a:solidFill>
                <a:ea typeface="宋体" pitchFamily="2" charset="-122"/>
              </a:rPr>
              <a:t>nonclustered</a:t>
            </a:r>
            <a:r>
              <a:rPr lang="en-US" altLang="zh-CN" dirty="0" smtClean="0">
                <a:solidFill>
                  <a:schemeClr val="bg1"/>
                </a:solidFill>
                <a:ea typeface="宋体" pitchFamily="2" charset="-122"/>
              </a:rPr>
              <a:t> index contains one entry for *every* row of the table ALL the time. Every insert and every delete impacts every </a:t>
            </a:r>
            <a:r>
              <a:rPr lang="en-US" altLang="zh-CN" dirty="0" err="1" smtClean="0">
                <a:solidFill>
                  <a:schemeClr val="bg1"/>
                </a:solidFill>
                <a:ea typeface="宋体" pitchFamily="2" charset="-122"/>
              </a:rPr>
              <a:t>nonclustered</a:t>
            </a:r>
            <a:r>
              <a:rPr lang="en-US" altLang="zh-CN" dirty="0" smtClean="0">
                <a:solidFill>
                  <a:schemeClr val="bg1"/>
                </a:solidFill>
                <a:ea typeface="宋体" pitchFamily="2" charset="-122"/>
              </a:rPr>
              <a:t> index on that table</a:t>
            </a:r>
          </a:p>
          <a:p>
            <a:r>
              <a:rPr lang="zh-CN" altLang="en-US" dirty="0" smtClean="0">
                <a:solidFill>
                  <a:schemeClr val="bg1"/>
                </a:solidFill>
              </a:rPr>
              <a:t>当查询中所有的</a:t>
            </a:r>
            <a:r>
              <a:rPr lang="en-US" altLang="zh-CN" dirty="0" smtClean="0">
                <a:solidFill>
                  <a:schemeClr val="bg1"/>
                </a:solidFill>
                <a:ea typeface="宋体" pitchFamily="2" charset="-122"/>
              </a:rPr>
              <a:t>columns </a:t>
            </a:r>
            <a:r>
              <a:rPr lang="zh-CN" altLang="en-US" dirty="0" smtClean="0">
                <a:solidFill>
                  <a:schemeClr val="bg1"/>
                </a:solidFill>
              </a:rPr>
              <a:t>都包括在</a:t>
            </a:r>
            <a:r>
              <a:rPr lang="en-US" altLang="zh-CN" dirty="0" smtClean="0">
                <a:solidFill>
                  <a:schemeClr val="bg1"/>
                </a:solidFill>
                <a:ea typeface="宋体" pitchFamily="2" charset="-122"/>
              </a:rPr>
              <a:t>index</a:t>
            </a:r>
            <a:r>
              <a:rPr lang="zh-CN" altLang="en-US" dirty="0" smtClean="0">
                <a:solidFill>
                  <a:schemeClr val="bg1"/>
                </a:solidFill>
              </a:rPr>
              <a:t>上时，我们说这个</a:t>
            </a:r>
            <a:r>
              <a:rPr lang="en-US" altLang="zh-CN" dirty="0" smtClean="0">
                <a:solidFill>
                  <a:schemeClr val="bg1"/>
                </a:solidFill>
                <a:ea typeface="宋体" pitchFamily="2" charset="-122"/>
              </a:rPr>
              <a:t>index covers the query. Columns</a:t>
            </a:r>
            <a:r>
              <a:rPr lang="zh-CN" altLang="en-US" dirty="0" smtClean="0">
                <a:solidFill>
                  <a:schemeClr val="bg1"/>
                </a:solidFill>
              </a:rPr>
              <a:t>的顺序在此不重要</a:t>
            </a:r>
            <a:endParaRPr lang="zh-CN" altLang="en-US" dirty="0" smtClean="0">
              <a:solidFill>
                <a:schemeClr val="bg1"/>
              </a:solidFill>
              <a:ea typeface="宋体" pitchFamily="2" charset="-122"/>
            </a:endParaRPr>
          </a:p>
          <a:p>
            <a:endParaRPr lang="en-US" dirty="0">
              <a:solidFill>
                <a:schemeClr val="bg1"/>
              </a:solidFill>
            </a:endParaRPr>
          </a:p>
        </p:txBody>
      </p:sp>
      <p:sp>
        <p:nvSpPr>
          <p:cNvPr id="4" name="Text Placeholder 3"/>
          <p:cNvSpPr>
            <a:spLocks noGrp="1"/>
          </p:cNvSpPr>
          <p:nvPr>
            <p:ph type="body" sz="quarter" idx="10"/>
          </p:nvPr>
        </p:nvSpPr>
        <p:spPr>
          <a:xfrm>
            <a:off x="368300" y="776170"/>
            <a:ext cx="8394700" cy="415498"/>
          </a:xfrm>
        </p:spPr>
        <p:txBody>
          <a:bodyPr vert="horz" wrap="square" lIns="0" tIns="0" rIns="91440" bIns="0" rtlCol="0">
            <a:spAutoFit/>
          </a:bodyPr>
          <a:lstStyle/>
          <a:p>
            <a:r>
              <a:rPr lang="zh-CN" altLang="en-US" dirty="0" smtClean="0"/>
              <a:t>知识点</a:t>
            </a:r>
            <a:endParaRPr dirty="0"/>
          </a:p>
        </p:txBody>
      </p:sp>
      <p:sp>
        <p:nvSpPr>
          <p:cNvPr id="6" name="Rectangle 2"/>
          <p:cNvSpPr>
            <a:spLocks noGrp="1" noChangeArrowheads="1"/>
          </p:cNvSpPr>
          <p:nvPr>
            <p:ph type="title"/>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dirty="0"/>
              <a:t>Understanding </a:t>
            </a:r>
            <a:r>
              <a:rPr dirty="0" smtClean="0"/>
              <a:t>Covering</a:t>
            </a:r>
            <a:endParaRPr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a:xfrm>
            <a:off x="368300" y="1839913"/>
            <a:ext cx="8382000" cy="4111895"/>
          </a:xfrm>
        </p:spPr>
        <p:txBody>
          <a:bodyPr/>
          <a:lstStyle/>
          <a:p>
            <a:r>
              <a:rPr lang="en-US" sz="2400" dirty="0">
                <a:solidFill>
                  <a:schemeClr val="bg1"/>
                </a:solidFill>
              </a:rPr>
              <a:t>Leaf level contains one “entry” for every row of the </a:t>
            </a:r>
            <a:r>
              <a:rPr lang="en-US" sz="2400" dirty="0" smtClean="0">
                <a:solidFill>
                  <a:schemeClr val="bg1"/>
                </a:solidFill>
              </a:rPr>
              <a:t/>
            </a:r>
            <a:br>
              <a:rPr lang="en-US" sz="2400" dirty="0" smtClean="0">
                <a:solidFill>
                  <a:schemeClr val="bg1"/>
                </a:solidFill>
              </a:rPr>
            </a:br>
            <a:r>
              <a:rPr lang="en-US" sz="2400" dirty="0" smtClean="0">
                <a:solidFill>
                  <a:schemeClr val="bg1"/>
                </a:solidFill>
              </a:rPr>
              <a:t>table </a:t>
            </a:r>
            <a:r>
              <a:rPr lang="en-US" sz="2400" dirty="0">
                <a:solidFill>
                  <a:schemeClr val="bg1"/>
                </a:solidFill>
              </a:rPr>
              <a:t>– in indexed order</a:t>
            </a:r>
          </a:p>
          <a:p>
            <a:pPr lvl="1"/>
            <a:r>
              <a:rPr lang="en-US" sz="2000" dirty="0">
                <a:solidFill>
                  <a:schemeClr val="bg1"/>
                </a:solidFill>
              </a:rPr>
              <a:t>Without new INCLUDE feature</a:t>
            </a:r>
          </a:p>
          <a:p>
            <a:pPr lvl="2"/>
            <a:r>
              <a:rPr lang="en-US" sz="1800" dirty="0">
                <a:solidFill>
                  <a:schemeClr val="bg1"/>
                </a:solidFill>
              </a:rPr>
              <a:t>Leaf level “entry” is the index key + bookmark lookup value </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a:solidFill>
                  <a:schemeClr val="bg1"/>
                </a:solidFill>
              </a:rPr>
              <a:t>RID if </a:t>
            </a:r>
            <a:r>
              <a:rPr lang="en-US" sz="1800" dirty="0" smtClean="0">
                <a:solidFill>
                  <a:schemeClr val="bg1"/>
                </a:solidFill>
              </a:rPr>
              <a:t>heap, </a:t>
            </a:r>
            <a:r>
              <a:rPr lang="en-US" sz="1800" dirty="0">
                <a:solidFill>
                  <a:schemeClr val="bg1"/>
                </a:solidFill>
              </a:rPr>
              <a:t>Clustering Key if table is clustered)</a:t>
            </a:r>
          </a:p>
          <a:p>
            <a:pPr lvl="1"/>
            <a:r>
              <a:rPr lang="en-US" sz="2000" dirty="0">
                <a:solidFill>
                  <a:schemeClr val="bg1"/>
                </a:solidFill>
              </a:rPr>
              <a:t>With new INCLUDE</a:t>
            </a:r>
          </a:p>
          <a:p>
            <a:pPr lvl="2"/>
            <a:r>
              <a:rPr lang="en-US" sz="1800" dirty="0">
                <a:solidFill>
                  <a:schemeClr val="bg1"/>
                </a:solidFill>
              </a:rPr>
              <a:t>Leaf level “entry” is the index key + bookmark lookup value (RID if </a:t>
            </a:r>
            <a:r>
              <a:rPr lang="en-US" sz="1800" dirty="0" smtClean="0">
                <a:solidFill>
                  <a:schemeClr val="bg1"/>
                </a:solidFill>
              </a:rPr>
              <a:t>heap, </a:t>
            </a:r>
            <a:r>
              <a:rPr lang="en-US" sz="1800" dirty="0">
                <a:solidFill>
                  <a:schemeClr val="bg1"/>
                </a:solidFill>
              </a:rPr>
              <a:t>Clustering Key if table is clustered) + non-key columns included solely to help create more covering</a:t>
            </a:r>
          </a:p>
          <a:p>
            <a:r>
              <a:rPr lang="en-US" sz="2400" dirty="0">
                <a:solidFill>
                  <a:schemeClr val="bg1"/>
                </a:solidFill>
              </a:rPr>
              <a:t>The </a:t>
            </a:r>
            <a:r>
              <a:rPr lang="en-US" sz="2400" dirty="0" err="1">
                <a:solidFill>
                  <a:schemeClr val="bg1"/>
                </a:solidFill>
              </a:rPr>
              <a:t>nonclustered</a:t>
            </a:r>
            <a:r>
              <a:rPr lang="en-US" sz="2400" dirty="0">
                <a:solidFill>
                  <a:schemeClr val="bg1"/>
                </a:solidFill>
              </a:rPr>
              <a:t> index effectively becomes the SAME as a clustered index but with fewer columns than the table</a:t>
            </a:r>
          </a:p>
          <a:p>
            <a:r>
              <a:rPr lang="en-US" sz="2400" dirty="0" err="1">
                <a:solidFill>
                  <a:schemeClr val="bg1"/>
                </a:solidFill>
              </a:rPr>
              <a:t>Nonclustered</a:t>
            </a:r>
            <a:r>
              <a:rPr lang="en-US" sz="2400" dirty="0">
                <a:solidFill>
                  <a:schemeClr val="bg1"/>
                </a:solidFill>
              </a:rPr>
              <a:t> indexes are a mini version of the table</a:t>
            </a:r>
          </a:p>
        </p:txBody>
      </p:sp>
      <p:sp>
        <p:nvSpPr>
          <p:cNvPr id="4" name="Text Placeholder 3"/>
          <p:cNvSpPr>
            <a:spLocks noGrp="1"/>
          </p:cNvSpPr>
          <p:nvPr>
            <p:ph type="body" sz="quarter" idx="10"/>
          </p:nvPr>
        </p:nvSpPr>
        <p:spPr>
          <a:xfrm>
            <a:off x="368300" y="776170"/>
            <a:ext cx="8394700" cy="415498"/>
          </a:xfrm>
        </p:spPr>
        <p:txBody>
          <a:bodyPr vert="horz" wrap="square" lIns="0" tIns="0" rIns="91440" bIns="0" rtlCol="0">
            <a:spAutoFit/>
          </a:bodyPr>
          <a:lstStyle/>
          <a:p>
            <a:r>
              <a:rPr lang="zh-CN" altLang="en-US" dirty="0" smtClean="0"/>
              <a:t>内部结构</a:t>
            </a:r>
            <a:endParaRPr dirty="0"/>
          </a:p>
        </p:txBody>
      </p:sp>
      <p:sp>
        <p:nvSpPr>
          <p:cNvPr id="6" name="Rectangle 2"/>
          <p:cNvSpPr>
            <a:spLocks noGrp="1" noChangeArrowheads="1"/>
          </p:cNvSpPr>
          <p:nvPr>
            <p:ph type="title"/>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dirty="0"/>
              <a:t>Understanding </a:t>
            </a:r>
            <a:r>
              <a:rPr dirty="0" smtClean="0"/>
              <a:t>Covering</a:t>
            </a:r>
            <a:endParaRPr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1143000" y="1301750"/>
            <a:ext cx="7467600" cy="2971800"/>
          </a:xfrm>
          <a:prstGeom prst="rect">
            <a:avLst/>
          </a:prstGeom>
          <a:noFill/>
          <a:ln w="9525">
            <a:noFill/>
            <a:miter lim="800000"/>
            <a:headEnd/>
            <a:tailEnd/>
          </a:ln>
          <a:effectLst/>
        </p:spPr>
        <p:txBody>
          <a:bodyPr/>
          <a:lstStyle/>
          <a:p>
            <a:pPr marL="342900" indent="-342900" eaLnBrk="0" hangingPunct="0">
              <a:spcBef>
                <a:spcPct val="20000"/>
              </a:spcBef>
              <a:buFont typeface="Webdings" pitchFamily="18" charset="2"/>
              <a:buNone/>
            </a:pPr>
            <a:endParaRPr lang="en-GB" sz="2400" b="1" i="0">
              <a:solidFill>
                <a:srgbClr val="000000"/>
              </a:solidFill>
            </a:endParaRPr>
          </a:p>
        </p:txBody>
      </p:sp>
      <p:sp>
        <p:nvSpPr>
          <p:cNvPr id="354307" name="AutoShape 3"/>
          <p:cNvSpPr>
            <a:spLocks noChangeArrowheads="1"/>
          </p:cNvSpPr>
          <p:nvPr/>
        </p:nvSpPr>
        <p:spPr bwMode="auto">
          <a:xfrm>
            <a:off x="1073150"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08" name="AutoShape 4"/>
          <p:cNvSpPr>
            <a:spLocks noChangeArrowheads="1"/>
          </p:cNvSpPr>
          <p:nvPr/>
        </p:nvSpPr>
        <p:spPr bwMode="auto">
          <a:xfrm>
            <a:off x="2281238"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09" name="AutoShape 5"/>
          <p:cNvSpPr>
            <a:spLocks noChangeArrowheads="1"/>
          </p:cNvSpPr>
          <p:nvPr/>
        </p:nvSpPr>
        <p:spPr bwMode="auto">
          <a:xfrm>
            <a:off x="3489325"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10" name="AutoShape 6"/>
          <p:cNvSpPr>
            <a:spLocks noChangeArrowheads="1"/>
          </p:cNvSpPr>
          <p:nvPr/>
        </p:nvSpPr>
        <p:spPr bwMode="auto">
          <a:xfrm>
            <a:off x="5386388"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11" name="AutoShape 7"/>
          <p:cNvSpPr>
            <a:spLocks noChangeArrowheads="1"/>
          </p:cNvSpPr>
          <p:nvPr/>
        </p:nvSpPr>
        <p:spPr bwMode="auto">
          <a:xfrm>
            <a:off x="6594475"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12" name="AutoShape 8"/>
          <p:cNvSpPr>
            <a:spLocks noChangeArrowheads="1"/>
          </p:cNvSpPr>
          <p:nvPr/>
        </p:nvSpPr>
        <p:spPr bwMode="auto">
          <a:xfrm>
            <a:off x="7802563"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13" name="Text Box 9"/>
          <p:cNvSpPr txBox="1">
            <a:spLocks noChangeArrowheads="1"/>
          </p:cNvSpPr>
          <p:nvPr/>
        </p:nvSpPr>
        <p:spPr bwMode="auto">
          <a:xfrm>
            <a:off x="1009650" y="5175250"/>
            <a:ext cx="1379538"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000-00-0001, 497</a:t>
            </a:r>
          </a:p>
        </p:txBody>
      </p:sp>
      <p:sp>
        <p:nvSpPr>
          <p:cNvPr id="354314" name="Text Box 10"/>
          <p:cNvSpPr txBox="1">
            <a:spLocks noChangeArrowheads="1"/>
          </p:cNvSpPr>
          <p:nvPr/>
        </p:nvSpPr>
        <p:spPr bwMode="auto">
          <a:xfrm>
            <a:off x="1009650" y="5434013"/>
            <a:ext cx="1379538"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000-00-0002, 349</a:t>
            </a:r>
          </a:p>
        </p:txBody>
      </p:sp>
      <p:sp>
        <p:nvSpPr>
          <p:cNvPr id="354315" name="Text Box 11"/>
          <p:cNvSpPr txBox="1">
            <a:spLocks noChangeArrowheads="1"/>
          </p:cNvSpPr>
          <p:nvPr/>
        </p:nvSpPr>
        <p:spPr bwMode="auto">
          <a:xfrm>
            <a:off x="1009650" y="5692775"/>
            <a:ext cx="1379538" cy="438582"/>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000-00-0003, 5643</a:t>
            </a:r>
          </a:p>
          <a:p>
            <a:pPr eaLnBrk="0" hangingPunct="0">
              <a:spcBef>
                <a:spcPct val="50000"/>
              </a:spcBef>
            </a:pPr>
            <a:endParaRPr lang="en-US" sz="900" i="0" dirty="0">
              <a:solidFill>
                <a:schemeClr val="bg2"/>
              </a:solidFill>
              <a:latin typeface="Arial" pitchFamily="34" charset="0"/>
              <a:cs typeface="Arial" charset="0"/>
            </a:endParaRPr>
          </a:p>
        </p:txBody>
      </p:sp>
      <p:sp>
        <p:nvSpPr>
          <p:cNvPr id="354316" name="Text Box 12"/>
          <p:cNvSpPr txBox="1">
            <a:spLocks noChangeArrowheads="1"/>
          </p:cNvSpPr>
          <p:nvPr/>
        </p:nvSpPr>
        <p:spPr bwMode="auto">
          <a:xfrm>
            <a:off x="1030288"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17" name="Text Box 13"/>
          <p:cNvSpPr txBox="1">
            <a:spLocks noChangeArrowheads="1"/>
          </p:cNvSpPr>
          <p:nvPr/>
        </p:nvSpPr>
        <p:spPr bwMode="auto">
          <a:xfrm>
            <a:off x="1030288" y="6210300"/>
            <a:ext cx="1379537"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000-00-0539, 12</a:t>
            </a:r>
          </a:p>
        </p:txBody>
      </p:sp>
      <p:sp>
        <p:nvSpPr>
          <p:cNvPr id="354318" name="Text Box 14"/>
          <p:cNvSpPr txBox="1">
            <a:spLocks noChangeArrowheads="1"/>
          </p:cNvSpPr>
          <p:nvPr/>
        </p:nvSpPr>
        <p:spPr bwMode="auto">
          <a:xfrm>
            <a:off x="2227263"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19" name="Text Box 15"/>
          <p:cNvSpPr txBox="1">
            <a:spLocks noChangeArrowheads="1"/>
          </p:cNvSpPr>
          <p:nvPr/>
        </p:nvSpPr>
        <p:spPr bwMode="auto">
          <a:xfrm>
            <a:off x="2238375"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0" name="Text Box 16"/>
          <p:cNvSpPr txBox="1">
            <a:spLocks noChangeArrowheads="1"/>
          </p:cNvSpPr>
          <p:nvPr/>
        </p:nvSpPr>
        <p:spPr bwMode="auto">
          <a:xfrm>
            <a:off x="2238375"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1" name="Text Box 17"/>
          <p:cNvSpPr txBox="1">
            <a:spLocks noChangeArrowheads="1"/>
          </p:cNvSpPr>
          <p:nvPr/>
        </p:nvSpPr>
        <p:spPr bwMode="auto">
          <a:xfrm>
            <a:off x="2238375"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2" name="Text Box 18"/>
          <p:cNvSpPr txBox="1">
            <a:spLocks noChangeArrowheads="1"/>
          </p:cNvSpPr>
          <p:nvPr/>
        </p:nvSpPr>
        <p:spPr bwMode="auto">
          <a:xfrm>
            <a:off x="2238375" y="6200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3" name="Text Box 19"/>
          <p:cNvSpPr txBox="1">
            <a:spLocks noChangeArrowheads="1"/>
          </p:cNvSpPr>
          <p:nvPr/>
        </p:nvSpPr>
        <p:spPr bwMode="auto">
          <a:xfrm>
            <a:off x="3435350" y="517525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4" name="Text Box 20"/>
          <p:cNvSpPr txBox="1">
            <a:spLocks noChangeArrowheads="1"/>
          </p:cNvSpPr>
          <p:nvPr/>
        </p:nvSpPr>
        <p:spPr bwMode="auto">
          <a:xfrm>
            <a:off x="3435350"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5" name="Text Box 21"/>
          <p:cNvSpPr txBox="1">
            <a:spLocks noChangeArrowheads="1"/>
          </p:cNvSpPr>
          <p:nvPr/>
        </p:nvSpPr>
        <p:spPr bwMode="auto">
          <a:xfrm>
            <a:off x="3435350"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6" name="Text Box 22"/>
          <p:cNvSpPr txBox="1">
            <a:spLocks noChangeArrowheads="1"/>
          </p:cNvSpPr>
          <p:nvPr/>
        </p:nvSpPr>
        <p:spPr bwMode="auto">
          <a:xfrm>
            <a:off x="3446463"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7" name="Text Box 23"/>
          <p:cNvSpPr txBox="1">
            <a:spLocks noChangeArrowheads="1"/>
          </p:cNvSpPr>
          <p:nvPr/>
        </p:nvSpPr>
        <p:spPr bwMode="auto">
          <a:xfrm>
            <a:off x="3446463" y="621030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8" name="Text Box 24"/>
          <p:cNvSpPr txBox="1">
            <a:spLocks noChangeArrowheads="1"/>
          </p:cNvSpPr>
          <p:nvPr/>
        </p:nvSpPr>
        <p:spPr bwMode="auto">
          <a:xfrm>
            <a:off x="7737475" y="517525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29" name="Text Box 25"/>
          <p:cNvSpPr txBox="1">
            <a:spLocks noChangeArrowheads="1"/>
          </p:cNvSpPr>
          <p:nvPr/>
        </p:nvSpPr>
        <p:spPr bwMode="auto">
          <a:xfrm>
            <a:off x="7737475"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0" name="Text Box 26"/>
          <p:cNvSpPr txBox="1">
            <a:spLocks noChangeArrowheads="1"/>
          </p:cNvSpPr>
          <p:nvPr/>
        </p:nvSpPr>
        <p:spPr bwMode="auto">
          <a:xfrm>
            <a:off x="7737475"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1" name="Text Box 27"/>
          <p:cNvSpPr txBox="1">
            <a:spLocks noChangeArrowheads="1"/>
          </p:cNvSpPr>
          <p:nvPr/>
        </p:nvSpPr>
        <p:spPr bwMode="auto">
          <a:xfrm>
            <a:off x="7748588"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2" name="Text Box 28"/>
          <p:cNvSpPr txBox="1">
            <a:spLocks noChangeArrowheads="1"/>
          </p:cNvSpPr>
          <p:nvPr/>
        </p:nvSpPr>
        <p:spPr bwMode="auto">
          <a:xfrm>
            <a:off x="7748588" y="621030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999-99-9999, 42</a:t>
            </a:r>
          </a:p>
        </p:txBody>
      </p:sp>
      <p:sp>
        <p:nvSpPr>
          <p:cNvPr id="354333" name="Text Box 29"/>
          <p:cNvSpPr txBox="1">
            <a:spLocks noChangeArrowheads="1"/>
          </p:cNvSpPr>
          <p:nvPr/>
        </p:nvSpPr>
        <p:spPr bwMode="auto">
          <a:xfrm>
            <a:off x="6529388"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4" name="Text Box 30"/>
          <p:cNvSpPr txBox="1">
            <a:spLocks noChangeArrowheads="1"/>
          </p:cNvSpPr>
          <p:nvPr/>
        </p:nvSpPr>
        <p:spPr bwMode="auto">
          <a:xfrm>
            <a:off x="6529388" y="5434013"/>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5" name="Text Box 31"/>
          <p:cNvSpPr txBox="1">
            <a:spLocks noChangeArrowheads="1"/>
          </p:cNvSpPr>
          <p:nvPr/>
        </p:nvSpPr>
        <p:spPr bwMode="auto">
          <a:xfrm>
            <a:off x="6529388" y="5692775"/>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6" name="Text Box 32"/>
          <p:cNvSpPr txBox="1">
            <a:spLocks noChangeArrowheads="1"/>
          </p:cNvSpPr>
          <p:nvPr/>
        </p:nvSpPr>
        <p:spPr bwMode="auto">
          <a:xfrm>
            <a:off x="6540500"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7" name="Text Box 33"/>
          <p:cNvSpPr txBox="1">
            <a:spLocks noChangeArrowheads="1"/>
          </p:cNvSpPr>
          <p:nvPr/>
        </p:nvSpPr>
        <p:spPr bwMode="auto">
          <a:xfrm>
            <a:off x="6540500"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8" name="Text Box 34"/>
          <p:cNvSpPr txBox="1">
            <a:spLocks noChangeArrowheads="1"/>
          </p:cNvSpPr>
          <p:nvPr/>
        </p:nvSpPr>
        <p:spPr bwMode="auto">
          <a:xfrm>
            <a:off x="5354638"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39" name="Text Box 35"/>
          <p:cNvSpPr txBox="1">
            <a:spLocks noChangeArrowheads="1"/>
          </p:cNvSpPr>
          <p:nvPr/>
        </p:nvSpPr>
        <p:spPr bwMode="auto">
          <a:xfrm>
            <a:off x="5354638" y="5434013"/>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40" name="Text Box 36"/>
          <p:cNvSpPr txBox="1">
            <a:spLocks noChangeArrowheads="1"/>
          </p:cNvSpPr>
          <p:nvPr/>
        </p:nvSpPr>
        <p:spPr bwMode="auto">
          <a:xfrm>
            <a:off x="5354638" y="5692775"/>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41" name="Text Box 37"/>
          <p:cNvSpPr txBox="1">
            <a:spLocks noChangeArrowheads="1"/>
          </p:cNvSpPr>
          <p:nvPr/>
        </p:nvSpPr>
        <p:spPr bwMode="auto">
          <a:xfrm>
            <a:off x="5365750"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4342" name="Text Box 38"/>
          <p:cNvSpPr txBox="1">
            <a:spLocks noChangeArrowheads="1"/>
          </p:cNvSpPr>
          <p:nvPr/>
        </p:nvSpPr>
        <p:spPr bwMode="auto">
          <a:xfrm>
            <a:off x="5365750"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 </a:t>
            </a:r>
          </a:p>
        </p:txBody>
      </p:sp>
      <p:sp>
        <p:nvSpPr>
          <p:cNvPr id="354343" name="Text Box 39"/>
          <p:cNvSpPr txBox="1">
            <a:spLocks noChangeArrowheads="1"/>
          </p:cNvSpPr>
          <p:nvPr/>
        </p:nvSpPr>
        <p:spPr bwMode="auto">
          <a:xfrm>
            <a:off x="879475" y="6502400"/>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16897</a:t>
            </a:r>
          </a:p>
        </p:txBody>
      </p:sp>
      <p:sp>
        <p:nvSpPr>
          <p:cNvPr id="354344" name="Text Box 40"/>
          <p:cNvSpPr txBox="1">
            <a:spLocks noChangeArrowheads="1"/>
          </p:cNvSpPr>
          <p:nvPr/>
        </p:nvSpPr>
        <p:spPr bwMode="auto">
          <a:xfrm>
            <a:off x="2087563" y="65024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16898</a:t>
            </a:r>
          </a:p>
        </p:txBody>
      </p:sp>
      <p:sp>
        <p:nvSpPr>
          <p:cNvPr id="354345" name="Text Box 41"/>
          <p:cNvSpPr txBox="1">
            <a:spLocks noChangeArrowheads="1"/>
          </p:cNvSpPr>
          <p:nvPr/>
        </p:nvSpPr>
        <p:spPr bwMode="auto">
          <a:xfrm>
            <a:off x="3273425" y="6505575"/>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16899</a:t>
            </a:r>
          </a:p>
        </p:txBody>
      </p:sp>
      <p:sp>
        <p:nvSpPr>
          <p:cNvPr id="354346" name="Text Box 42"/>
          <p:cNvSpPr txBox="1">
            <a:spLocks noChangeArrowheads="1"/>
          </p:cNvSpPr>
          <p:nvPr/>
        </p:nvSpPr>
        <p:spPr bwMode="auto">
          <a:xfrm>
            <a:off x="5192713" y="65024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11810</a:t>
            </a:r>
          </a:p>
        </p:txBody>
      </p:sp>
      <p:sp>
        <p:nvSpPr>
          <p:cNvPr id="354347" name="Text Box 43"/>
          <p:cNvSpPr txBox="1">
            <a:spLocks noChangeArrowheads="1"/>
          </p:cNvSpPr>
          <p:nvPr/>
        </p:nvSpPr>
        <p:spPr bwMode="auto">
          <a:xfrm>
            <a:off x="6400800" y="6502400"/>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18111</a:t>
            </a:r>
          </a:p>
        </p:txBody>
      </p:sp>
      <p:sp>
        <p:nvSpPr>
          <p:cNvPr id="354348" name="Text Box 44"/>
          <p:cNvSpPr txBox="1">
            <a:spLocks noChangeArrowheads="1"/>
          </p:cNvSpPr>
          <p:nvPr/>
        </p:nvSpPr>
        <p:spPr bwMode="auto">
          <a:xfrm>
            <a:off x="7586663" y="6505575"/>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18112</a:t>
            </a:r>
          </a:p>
        </p:txBody>
      </p:sp>
      <p:sp>
        <p:nvSpPr>
          <p:cNvPr id="354349" name="Line 45"/>
          <p:cNvSpPr>
            <a:spLocks noChangeShapeType="1"/>
          </p:cNvSpPr>
          <p:nvPr/>
        </p:nvSpPr>
        <p:spPr bwMode="auto">
          <a:xfrm>
            <a:off x="205422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4350" name="Line 46"/>
          <p:cNvSpPr>
            <a:spLocks noChangeShapeType="1"/>
          </p:cNvSpPr>
          <p:nvPr/>
        </p:nvSpPr>
        <p:spPr bwMode="auto">
          <a:xfrm>
            <a:off x="327342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4351" name="Line 47"/>
          <p:cNvSpPr>
            <a:spLocks noChangeShapeType="1"/>
          </p:cNvSpPr>
          <p:nvPr/>
        </p:nvSpPr>
        <p:spPr bwMode="auto">
          <a:xfrm>
            <a:off x="637857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4352" name="Line 48"/>
          <p:cNvSpPr>
            <a:spLocks noChangeShapeType="1"/>
          </p:cNvSpPr>
          <p:nvPr/>
        </p:nvSpPr>
        <p:spPr bwMode="auto">
          <a:xfrm>
            <a:off x="7586663" y="5175250"/>
            <a:ext cx="258762"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4353" name="Text Box 49"/>
          <p:cNvSpPr txBox="1">
            <a:spLocks noChangeArrowheads="1"/>
          </p:cNvSpPr>
          <p:nvPr/>
        </p:nvSpPr>
        <p:spPr bwMode="auto">
          <a:xfrm>
            <a:off x="2336800" y="5446713"/>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4354" name="Text Box 50"/>
          <p:cNvSpPr txBox="1">
            <a:spLocks noChangeArrowheads="1"/>
          </p:cNvSpPr>
          <p:nvPr/>
        </p:nvSpPr>
        <p:spPr bwMode="auto">
          <a:xfrm>
            <a:off x="4211638" y="48133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19197</a:t>
            </a:r>
          </a:p>
        </p:txBody>
      </p:sp>
      <p:sp>
        <p:nvSpPr>
          <p:cNvPr id="354355" name="Text Box 51"/>
          <p:cNvSpPr txBox="1">
            <a:spLocks noChangeArrowheads="1"/>
          </p:cNvSpPr>
          <p:nvPr/>
        </p:nvSpPr>
        <p:spPr bwMode="auto">
          <a:xfrm>
            <a:off x="3565525" y="544512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4356" name="Text Box 52"/>
          <p:cNvSpPr txBox="1">
            <a:spLocks noChangeArrowheads="1"/>
          </p:cNvSpPr>
          <p:nvPr/>
        </p:nvSpPr>
        <p:spPr bwMode="auto">
          <a:xfrm>
            <a:off x="5451475" y="5435600"/>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4357" name="Text Box 53"/>
          <p:cNvSpPr txBox="1">
            <a:spLocks noChangeArrowheads="1"/>
          </p:cNvSpPr>
          <p:nvPr/>
        </p:nvSpPr>
        <p:spPr bwMode="auto">
          <a:xfrm>
            <a:off x="6651625" y="5435600"/>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4358" name="Text Box 54"/>
          <p:cNvSpPr txBox="1">
            <a:spLocks noChangeArrowheads="1"/>
          </p:cNvSpPr>
          <p:nvPr/>
        </p:nvSpPr>
        <p:spPr bwMode="auto">
          <a:xfrm>
            <a:off x="7869238" y="5416550"/>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228</a:t>
            </a:r>
          </a:p>
          <a:p>
            <a:pPr algn="ctr" eaLnBrk="0" hangingPunct="0"/>
            <a:r>
              <a:rPr lang="en-US" i="0" dirty="0">
                <a:latin typeface="Arial" pitchFamily="34" charset="0"/>
                <a:cs typeface="Arial" charset="0"/>
              </a:rPr>
              <a:t> entries</a:t>
            </a:r>
          </a:p>
        </p:txBody>
      </p:sp>
      <p:sp>
        <p:nvSpPr>
          <p:cNvPr id="354359" name="Line 55"/>
          <p:cNvSpPr>
            <a:spLocks noChangeShapeType="1"/>
          </p:cNvSpPr>
          <p:nvPr/>
        </p:nvSpPr>
        <p:spPr bwMode="auto">
          <a:xfrm flipH="1">
            <a:off x="1590675" y="3708400"/>
            <a:ext cx="2846388" cy="1466850"/>
          </a:xfrm>
          <a:prstGeom prst="line">
            <a:avLst/>
          </a:prstGeom>
          <a:noFill/>
          <a:ln w="15875">
            <a:solidFill>
              <a:schemeClr val="tx1"/>
            </a:solidFill>
            <a:prstDash val="dash"/>
            <a:round/>
            <a:headEnd/>
            <a:tailEnd type="triangle" w="med" len="med"/>
          </a:ln>
          <a:effectLst/>
        </p:spPr>
        <p:txBody>
          <a:bodyPr/>
          <a:lstStyle/>
          <a:p>
            <a:endParaRPr lang="en-US"/>
          </a:p>
        </p:txBody>
      </p:sp>
      <p:sp>
        <p:nvSpPr>
          <p:cNvPr id="354360" name="Line 56"/>
          <p:cNvSpPr>
            <a:spLocks noChangeShapeType="1"/>
          </p:cNvSpPr>
          <p:nvPr/>
        </p:nvSpPr>
        <p:spPr bwMode="auto">
          <a:xfrm flipH="1">
            <a:off x="2798763" y="4054475"/>
            <a:ext cx="1638300" cy="112077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4361" name="Line 57"/>
          <p:cNvSpPr>
            <a:spLocks noChangeShapeType="1"/>
          </p:cNvSpPr>
          <p:nvPr/>
        </p:nvSpPr>
        <p:spPr bwMode="auto">
          <a:xfrm flipH="1">
            <a:off x="3919538" y="4225925"/>
            <a:ext cx="690562" cy="94932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4362" name="Line 58"/>
          <p:cNvSpPr>
            <a:spLocks noChangeShapeType="1"/>
          </p:cNvSpPr>
          <p:nvPr/>
        </p:nvSpPr>
        <p:spPr bwMode="auto">
          <a:xfrm>
            <a:off x="5386388" y="4054475"/>
            <a:ext cx="1811337" cy="112077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4363" name="Line 59"/>
          <p:cNvSpPr>
            <a:spLocks noChangeShapeType="1"/>
          </p:cNvSpPr>
          <p:nvPr/>
        </p:nvSpPr>
        <p:spPr bwMode="auto">
          <a:xfrm>
            <a:off x="5386388" y="3708400"/>
            <a:ext cx="2933700" cy="1466850"/>
          </a:xfrm>
          <a:prstGeom prst="line">
            <a:avLst/>
          </a:prstGeom>
          <a:noFill/>
          <a:ln w="15875">
            <a:solidFill>
              <a:schemeClr val="tx1"/>
            </a:solidFill>
            <a:prstDash val="dash"/>
            <a:round/>
            <a:headEnd/>
            <a:tailEnd type="triangle" w="med" len="med"/>
          </a:ln>
          <a:effectLst/>
        </p:spPr>
        <p:txBody>
          <a:bodyPr/>
          <a:lstStyle/>
          <a:p>
            <a:endParaRPr lang="en-US"/>
          </a:p>
        </p:txBody>
      </p:sp>
      <p:sp>
        <p:nvSpPr>
          <p:cNvPr id="354364" name="AutoShape 60"/>
          <p:cNvSpPr>
            <a:spLocks noChangeArrowheads="1"/>
          </p:cNvSpPr>
          <p:nvPr/>
        </p:nvSpPr>
        <p:spPr bwMode="auto">
          <a:xfrm>
            <a:off x="4405313" y="3486150"/>
            <a:ext cx="1035050" cy="13795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4365" name="Text Box 61"/>
          <p:cNvSpPr txBox="1">
            <a:spLocks noChangeArrowheads="1"/>
          </p:cNvSpPr>
          <p:nvPr/>
        </p:nvSpPr>
        <p:spPr bwMode="auto">
          <a:xfrm>
            <a:off x="4419600" y="373697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149</a:t>
            </a:r>
          </a:p>
          <a:p>
            <a:pPr algn="ctr" eaLnBrk="0" hangingPunct="0"/>
            <a:r>
              <a:rPr lang="en-US" i="0" dirty="0">
                <a:latin typeface="Arial" pitchFamily="34" charset="0"/>
                <a:cs typeface="Arial" charset="0"/>
              </a:rPr>
              <a:t> entries</a:t>
            </a:r>
          </a:p>
        </p:txBody>
      </p:sp>
      <p:sp>
        <p:nvSpPr>
          <p:cNvPr id="354366" name="Text Box 62"/>
          <p:cNvSpPr txBox="1">
            <a:spLocks noChangeArrowheads="1"/>
          </p:cNvSpPr>
          <p:nvPr/>
        </p:nvSpPr>
        <p:spPr bwMode="auto">
          <a:xfrm>
            <a:off x="2174875" y="3424238"/>
            <a:ext cx="2590800" cy="366712"/>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hlink"/>
                </a:solidFill>
                <a:latin typeface="Arial" pitchFamily="34" charset="0"/>
                <a:cs typeface="Arial" charset="0"/>
              </a:rPr>
              <a:t>Root = 1 Page</a:t>
            </a:r>
          </a:p>
        </p:txBody>
      </p:sp>
      <p:sp>
        <p:nvSpPr>
          <p:cNvPr id="354367" name="Text Box 63"/>
          <p:cNvSpPr txBox="1">
            <a:spLocks noChangeArrowheads="1"/>
          </p:cNvSpPr>
          <p:nvPr/>
        </p:nvSpPr>
        <p:spPr bwMode="auto">
          <a:xfrm>
            <a:off x="-38100" y="5275263"/>
            <a:ext cx="1114425" cy="1190625"/>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hlink"/>
                </a:solidFill>
                <a:latin typeface="Arial" pitchFamily="34" charset="0"/>
                <a:cs typeface="Arial" charset="0"/>
              </a:rPr>
              <a:t>Leaf Level</a:t>
            </a:r>
            <a:br>
              <a:rPr lang="en-US" i="0" dirty="0">
                <a:solidFill>
                  <a:schemeClr val="hlink"/>
                </a:solidFill>
                <a:latin typeface="Arial" pitchFamily="34" charset="0"/>
                <a:cs typeface="Arial" charset="0"/>
              </a:rPr>
            </a:br>
            <a:r>
              <a:rPr lang="en-US" i="0" dirty="0">
                <a:solidFill>
                  <a:schemeClr val="hlink"/>
                </a:solidFill>
                <a:latin typeface="Arial" pitchFamily="34" charset="0"/>
                <a:cs typeface="Arial" charset="0"/>
              </a:rPr>
              <a:t>149 Pages</a:t>
            </a:r>
          </a:p>
        </p:txBody>
      </p:sp>
      <p:sp>
        <p:nvSpPr>
          <p:cNvPr id="354368" name="Text Box 64"/>
          <p:cNvSpPr txBox="1">
            <a:spLocks noChangeArrowheads="1"/>
          </p:cNvSpPr>
          <p:nvPr/>
        </p:nvSpPr>
        <p:spPr bwMode="auto">
          <a:xfrm>
            <a:off x="5832475" y="2976563"/>
            <a:ext cx="3048000" cy="1328737"/>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hlink"/>
                </a:solidFill>
                <a:latin typeface="Arial" pitchFamily="34" charset="0"/>
                <a:cs typeface="Arial" charset="0"/>
              </a:rPr>
              <a:t>Total Overhead in terms of Disk Space</a:t>
            </a:r>
          </a:p>
          <a:p>
            <a:pPr algn="ctr" eaLnBrk="0" hangingPunct="0">
              <a:spcBef>
                <a:spcPct val="50000"/>
              </a:spcBef>
            </a:pPr>
            <a:r>
              <a:rPr lang="en-US" i="0" dirty="0">
                <a:solidFill>
                  <a:schemeClr val="hlink"/>
                </a:solidFill>
                <a:latin typeface="Arial" pitchFamily="34" charset="0"/>
                <a:cs typeface="Arial" charset="0"/>
              </a:rPr>
              <a:t>= 150 Pages </a:t>
            </a:r>
            <a:br>
              <a:rPr lang="en-US" i="0" dirty="0">
                <a:solidFill>
                  <a:schemeClr val="hlink"/>
                </a:solidFill>
                <a:latin typeface="Arial" pitchFamily="34" charset="0"/>
                <a:cs typeface="Arial" charset="0"/>
              </a:rPr>
            </a:br>
            <a:r>
              <a:rPr lang="en-US" i="0" dirty="0">
                <a:solidFill>
                  <a:schemeClr val="hlink"/>
                </a:solidFill>
                <a:latin typeface="Arial" pitchFamily="34" charset="0"/>
                <a:cs typeface="Arial" charset="0"/>
              </a:rPr>
              <a:t>or &lt; 4%</a:t>
            </a:r>
          </a:p>
        </p:txBody>
      </p:sp>
      <p:sp>
        <p:nvSpPr>
          <p:cNvPr id="354370" name="Rectangle 66"/>
          <p:cNvSpPr>
            <a:spLocks noGrp="1" noChangeArrowheads="1"/>
          </p:cNvSpPr>
          <p:nvPr>
            <p:ph idx="1"/>
          </p:nvPr>
        </p:nvSpPr>
        <p:spPr>
          <a:xfrm>
            <a:off x="357158" y="1571612"/>
            <a:ext cx="8382000" cy="1854867"/>
          </a:xfrm>
        </p:spPr>
        <p:txBody>
          <a:bodyPr>
            <a:normAutofit fontScale="92500" lnSpcReduction="10000"/>
          </a:bodyPr>
          <a:lstStyle/>
          <a:p>
            <a:r>
              <a:rPr lang="zh-CN" altLang="en-US" dirty="0" smtClean="0">
                <a:solidFill>
                  <a:schemeClr val="bg1"/>
                </a:solidFill>
              </a:rPr>
              <a:t>使用社会安全号的内部结构</a:t>
            </a:r>
            <a:endParaRPr lang="en-US" dirty="0" smtClean="0">
              <a:solidFill>
                <a:schemeClr val="bg1"/>
              </a:solidFill>
            </a:endParaRPr>
          </a:p>
          <a:p>
            <a:r>
              <a:rPr lang="en-US" dirty="0" smtClean="0">
                <a:solidFill>
                  <a:schemeClr val="bg1"/>
                </a:solidFill>
              </a:rPr>
              <a:t>Leaf </a:t>
            </a:r>
            <a:r>
              <a:rPr lang="en-US" dirty="0">
                <a:solidFill>
                  <a:schemeClr val="bg1"/>
                </a:solidFill>
              </a:rPr>
              <a:t>level contains the </a:t>
            </a:r>
            <a:r>
              <a:rPr lang="en-US" dirty="0" err="1">
                <a:solidFill>
                  <a:schemeClr val="bg1"/>
                </a:solidFill>
              </a:rPr>
              <a:t>nonclustered</a:t>
            </a:r>
            <a:r>
              <a:rPr lang="en-US" dirty="0">
                <a:solidFill>
                  <a:schemeClr val="bg1"/>
                </a:solidFill>
              </a:rPr>
              <a:t> key(s) – index indexed order</a:t>
            </a:r>
          </a:p>
          <a:p>
            <a:r>
              <a:rPr lang="en-US" dirty="0">
                <a:solidFill>
                  <a:schemeClr val="bg1"/>
                </a:solidFill>
              </a:rPr>
              <a:t>Includes either the Heap’s Fixed RID or the Table’s Clustering Key</a:t>
            </a:r>
          </a:p>
        </p:txBody>
      </p:sp>
      <p:sp>
        <p:nvSpPr>
          <p:cNvPr id="70" name="Text Placeholder 69"/>
          <p:cNvSpPr>
            <a:spLocks noGrp="1"/>
          </p:cNvSpPr>
          <p:nvPr>
            <p:ph type="body" sz="quarter" idx="10"/>
          </p:nvPr>
        </p:nvSpPr>
        <p:spPr>
          <a:xfrm>
            <a:off x="368300" y="776170"/>
            <a:ext cx="8394700" cy="415498"/>
          </a:xfrm>
        </p:spPr>
        <p:txBody>
          <a:bodyPr vert="horz" wrap="square" lIns="0" tIns="0" rIns="91440" bIns="0" rtlCol="0">
            <a:spAutoFit/>
          </a:bodyPr>
          <a:lstStyle/>
          <a:p>
            <a:r>
              <a:rPr dirty="0" smtClean="0"/>
              <a:t>Unique Key SSN</a:t>
            </a:r>
            <a:endParaRPr dirty="0"/>
          </a:p>
        </p:txBody>
      </p:sp>
      <p:sp>
        <p:nvSpPr>
          <p:cNvPr id="354371" name="Oval 67"/>
          <p:cNvSpPr>
            <a:spLocks noChangeArrowheads="1"/>
          </p:cNvSpPr>
          <p:nvPr/>
        </p:nvSpPr>
        <p:spPr bwMode="invGray">
          <a:xfrm>
            <a:off x="836613" y="4927600"/>
            <a:ext cx="1458912" cy="1882775"/>
          </a:xfrm>
          <a:prstGeom prst="ellipse">
            <a:avLst/>
          </a:prstGeom>
          <a:noFill/>
          <a:ln w="31750" algn="ctr">
            <a:solidFill>
              <a:schemeClr val="tx2"/>
            </a:solidFill>
            <a:round/>
            <a:headEnd/>
            <a:tailEnd/>
          </a:ln>
          <a:effectLst/>
        </p:spPr>
        <p:txBody>
          <a:bodyPr anchor="ctr">
            <a:spAutoFit/>
          </a:bodyPr>
          <a:lstStyle/>
          <a:p>
            <a:endParaRPr lang="en-US"/>
          </a:p>
        </p:txBody>
      </p:sp>
      <p:sp>
        <p:nvSpPr>
          <p:cNvPr id="354372" name="Line 68"/>
          <p:cNvSpPr>
            <a:spLocks noChangeShapeType="1"/>
          </p:cNvSpPr>
          <p:nvPr/>
        </p:nvSpPr>
        <p:spPr bwMode="auto">
          <a:xfrm>
            <a:off x="5407025" y="4225925"/>
            <a:ext cx="582613" cy="94932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4373" name="Text Box 69"/>
          <p:cNvSpPr txBox="1">
            <a:spLocks noChangeArrowheads="1"/>
          </p:cNvSpPr>
          <p:nvPr/>
        </p:nvSpPr>
        <p:spPr bwMode="auto">
          <a:xfrm>
            <a:off x="4572000" y="5292725"/>
            <a:ext cx="1096963" cy="823913"/>
          </a:xfrm>
          <a:prstGeom prst="rect">
            <a:avLst/>
          </a:prstGeom>
          <a:noFill/>
          <a:ln w="9525">
            <a:noFill/>
            <a:miter lim="800000"/>
            <a:headEnd/>
            <a:tailEnd/>
          </a:ln>
          <a:effectLst/>
        </p:spPr>
        <p:txBody>
          <a:bodyPr>
            <a:spAutoFit/>
          </a:bodyPr>
          <a:lstStyle/>
          <a:p>
            <a:pPr eaLnBrk="0" hangingPunct="0">
              <a:spcBef>
                <a:spcPct val="50000"/>
              </a:spcBef>
            </a:pPr>
            <a:r>
              <a:rPr lang="en-US" sz="4800" i="0" dirty="0">
                <a:solidFill>
                  <a:schemeClr val="hlink"/>
                </a:solidFill>
                <a:latin typeface="Arial" pitchFamily="34" charset="0"/>
                <a:cs typeface="Arial" charset="0"/>
              </a:rPr>
              <a:t>…</a:t>
            </a:r>
          </a:p>
        </p:txBody>
      </p:sp>
      <p:sp>
        <p:nvSpPr>
          <p:cNvPr id="72" name="Rectangle 65"/>
          <p:cNvSpPr>
            <a:spLocks noGrp="1" noChangeArrowheads="1"/>
          </p:cNvSpPr>
          <p:nvPr>
            <p:ph type="title"/>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dirty="0"/>
              <a:t>Nonclustered </a:t>
            </a:r>
            <a:r>
              <a:rPr dirty="0" smtClean="0"/>
              <a:t>Index</a:t>
            </a:r>
            <a:endParaRPr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1143000" y="1301750"/>
            <a:ext cx="7467600" cy="2971800"/>
          </a:xfrm>
          <a:prstGeom prst="rect">
            <a:avLst/>
          </a:prstGeom>
          <a:noFill/>
          <a:ln w="9525">
            <a:noFill/>
            <a:miter lim="800000"/>
            <a:headEnd/>
            <a:tailEnd/>
          </a:ln>
          <a:effectLst/>
        </p:spPr>
        <p:txBody>
          <a:bodyPr/>
          <a:lstStyle/>
          <a:p>
            <a:pPr marL="342900" indent="-342900" eaLnBrk="0" hangingPunct="0">
              <a:spcBef>
                <a:spcPct val="20000"/>
              </a:spcBef>
              <a:buFont typeface="Webdings" pitchFamily="18" charset="2"/>
              <a:buNone/>
            </a:pPr>
            <a:endParaRPr lang="en-GB" sz="2400" b="1" i="0">
              <a:solidFill>
                <a:srgbClr val="000000"/>
              </a:solidFill>
            </a:endParaRPr>
          </a:p>
        </p:txBody>
      </p:sp>
      <p:sp>
        <p:nvSpPr>
          <p:cNvPr id="355331" name="AutoShape 3"/>
          <p:cNvSpPr>
            <a:spLocks noChangeArrowheads="1"/>
          </p:cNvSpPr>
          <p:nvPr/>
        </p:nvSpPr>
        <p:spPr bwMode="auto">
          <a:xfrm>
            <a:off x="1073150"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32" name="AutoShape 4"/>
          <p:cNvSpPr>
            <a:spLocks noChangeArrowheads="1"/>
          </p:cNvSpPr>
          <p:nvPr/>
        </p:nvSpPr>
        <p:spPr bwMode="auto">
          <a:xfrm>
            <a:off x="2281238"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33" name="AutoShape 5"/>
          <p:cNvSpPr>
            <a:spLocks noChangeArrowheads="1"/>
          </p:cNvSpPr>
          <p:nvPr/>
        </p:nvSpPr>
        <p:spPr bwMode="auto">
          <a:xfrm>
            <a:off x="3489325"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34" name="AutoShape 6"/>
          <p:cNvSpPr>
            <a:spLocks noChangeArrowheads="1"/>
          </p:cNvSpPr>
          <p:nvPr/>
        </p:nvSpPr>
        <p:spPr bwMode="auto">
          <a:xfrm>
            <a:off x="5386388"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35" name="AutoShape 7"/>
          <p:cNvSpPr>
            <a:spLocks noChangeArrowheads="1"/>
          </p:cNvSpPr>
          <p:nvPr/>
        </p:nvSpPr>
        <p:spPr bwMode="auto">
          <a:xfrm>
            <a:off x="6594475"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36" name="AutoShape 8"/>
          <p:cNvSpPr>
            <a:spLocks noChangeArrowheads="1"/>
          </p:cNvSpPr>
          <p:nvPr/>
        </p:nvSpPr>
        <p:spPr bwMode="auto">
          <a:xfrm>
            <a:off x="7802563"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37" name="Text Box 9"/>
          <p:cNvSpPr txBox="1">
            <a:spLocks noChangeArrowheads="1"/>
          </p:cNvSpPr>
          <p:nvPr/>
        </p:nvSpPr>
        <p:spPr bwMode="auto">
          <a:xfrm>
            <a:off x="1009650" y="5175250"/>
            <a:ext cx="1379538"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000-00-0001, 497</a:t>
            </a:r>
          </a:p>
        </p:txBody>
      </p:sp>
      <p:sp>
        <p:nvSpPr>
          <p:cNvPr id="355338" name="Text Box 10"/>
          <p:cNvSpPr txBox="1">
            <a:spLocks noChangeArrowheads="1"/>
          </p:cNvSpPr>
          <p:nvPr/>
        </p:nvSpPr>
        <p:spPr bwMode="auto">
          <a:xfrm>
            <a:off x="1009650" y="5434013"/>
            <a:ext cx="1379538"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000-00-0002, 349</a:t>
            </a:r>
          </a:p>
        </p:txBody>
      </p:sp>
      <p:sp>
        <p:nvSpPr>
          <p:cNvPr id="355339" name="Text Box 11"/>
          <p:cNvSpPr txBox="1">
            <a:spLocks noChangeArrowheads="1"/>
          </p:cNvSpPr>
          <p:nvPr/>
        </p:nvSpPr>
        <p:spPr bwMode="auto">
          <a:xfrm>
            <a:off x="1009650" y="5692775"/>
            <a:ext cx="1379538" cy="438582"/>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000-00-0003, 5643</a:t>
            </a:r>
          </a:p>
          <a:p>
            <a:pPr eaLnBrk="0" hangingPunct="0">
              <a:spcBef>
                <a:spcPct val="50000"/>
              </a:spcBef>
            </a:pPr>
            <a:endParaRPr lang="en-US" sz="900" i="0" dirty="0">
              <a:solidFill>
                <a:schemeClr val="bg2"/>
              </a:solidFill>
              <a:latin typeface="Arial" pitchFamily="34" charset="0"/>
              <a:cs typeface="Arial" charset="0"/>
            </a:endParaRPr>
          </a:p>
        </p:txBody>
      </p:sp>
      <p:sp>
        <p:nvSpPr>
          <p:cNvPr id="355340" name="Text Box 12"/>
          <p:cNvSpPr txBox="1">
            <a:spLocks noChangeArrowheads="1"/>
          </p:cNvSpPr>
          <p:nvPr/>
        </p:nvSpPr>
        <p:spPr bwMode="auto">
          <a:xfrm>
            <a:off x="1030288"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1" name="Text Box 13"/>
          <p:cNvSpPr txBox="1">
            <a:spLocks noChangeArrowheads="1"/>
          </p:cNvSpPr>
          <p:nvPr/>
        </p:nvSpPr>
        <p:spPr bwMode="auto">
          <a:xfrm>
            <a:off x="1030288" y="6210300"/>
            <a:ext cx="1379537"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000-00-0539, 12</a:t>
            </a:r>
          </a:p>
        </p:txBody>
      </p:sp>
      <p:sp>
        <p:nvSpPr>
          <p:cNvPr id="355342" name="Text Box 14"/>
          <p:cNvSpPr txBox="1">
            <a:spLocks noChangeArrowheads="1"/>
          </p:cNvSpPr>
          <p:nvPr/>
        </p:nvSpPr>
        <p:spPr bwMode="auto">
          <a:xfrm>
            <a:off x="2227263"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3" name="Text Box 15"/>
          <p:cNvSpPr txBox="1">
            <a:spLocks noChangeArrowheads="1"/>
          </p:cNvSpPr>
          <p:nvPr/>
        </p:nvSpPr>
        <p:spPr bwMode="auto">
          <a:xfrm>
            <a:off x="2238375"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4" name="Text Box 16"/>
          <p:cNvSpPr txBox="1">
            <a:spLocks noChangeArrowheads="1"/>
          </p:cNvSpPr>
          <p:nvPr/>
        </p:nvSpPr>
        <p:spPr bwMode="auto">
          <a:xfrm>
            <a:off x="2238375"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5" name="Text Box 17"/>
          <p:cNvSpPr txBox="1">
            <a:spLocks noChangeArrowheads="1"/>
          </p:cNvSpPr>
          <p:nvPr/>
        </p:nvSpPr>
        <p:spPr bwMode="auto">
          <a:xfrm>
            <a:off x="2238375"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6" name="Text Box 18"/>
          <p:cNvSpPr txBox="1">
            <a:spLocks noChangeArrowheads="1"/>
          </p:cNvSpPr>
          <p:nvPr/>
        </p:nvSpPr>
        <p:spPr bwMode="auto">
          <a:xfrm>
            <a:off x="2238375"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7" name="Text Box 19"/>
          <p:cNvSpPr txBox="1">
            <a:spLocks noChangeArrowheads="1"/>
          </p:cNvSpPr>
          <p:nvPr/>
        </p:nvSpPr>
        <p:spPr bwMode="auto">
          <a:xfrm>
            <a:off x="3435350" y="517525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8" name="Text Box 20"/>
          <p:cNvSpPr txBox="1">
            <a:spLocks noChangeArrowheads="1"/>
          </p:cNvSpPr>
          <p:nvPr/>
        </p:nvSpPr>
        <p:spPr bwMode="auto">
          <a:xfrm>
            <a:off x="3435350"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49" name="Text Box 21"/>
          <p:cNvSpPr txBox="1">
            <a:spLocks noChangeArrowheads="1"/>
          </p:cNvSpPr>
          <p:nvPr/>
        </p:nvSpPr>
        <p:spPr bwMode="auto">
          <a:xfrm>
            <a:off x="3435350"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0" name="Text Box 22"/>
          <p:cNvSpPr txBox="1">
            <a:spLocks noChangeArrowheads="1"/>
          </p:cNvSpPr>
          <p:nvPr/>
        </p:nvSpPr>
        <p:spPr bwMode="auto">
          <a:xfrm>
            <a:off x="3446463"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1" name="Text Box 23"/>
          <p:cNvSpPr txBox="1">
            <a:spLocks noChangeArrowheads="1"/>
          </p:cNvSpPr>
          <p:nvPr/>
        </p:nvSpPr>
        <p:spPr bwMode="auto">
          <a:xfrm>
            <a:off x="3446463" y="621030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2" name="Text Box 24"/>
          <p:cNvSpPr txBox="1">
            <a:spLocks noChangeArrowheads="1"/>
          </p:cNvSpPr>
          <p:nvPr/>
        </p:nvSpPr>
        <p:spPr bwMode="auto">
          <a:xfrm>
            <a:off x="7737475" y="517525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3" name="Text Box 25"/>
          <p:cNvSpPr txBox="1">
            <a:spLocks noChangeArrowheads="1"/>
          </p:cNvSpPr>
          <p:nvPr/>
        </p:nvSpPr>
        <p:spPr bwMode="auto">
          <a:xfrm>
            <a:off x="7737475"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4" name="Text Box 26"/>
          <p:cNvSpPr txBox="1">
            <a:spLocks noChangeArrowheads="1"/>
          </p:cNvSpPr>
          <p:nvPr/>
        </p:nvSpPr>
        <p:spPr bwMode="auto">
          <a:xfrm>
            <a:off x="7737475"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5" name="Text Box 27"/>
          <p:cNvSpPr txBox="1">
            <a:spLocks noChangeArrowheads="1"/>
          </p:cNvSpPr>
          <p:nvPr/>
        </p:nvSpPr>
        <p:spPr bwMode="auto">
          <a:xfrm>
            <a:off x="7748588"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6" name="Text Box 28"/>
          <p:cNvSpPr txBox="1">
            <a:spLocks noChangeArrowheads="1"/>
          </p:cNvSpPr>
          <p:nvPr/>
        </p:nvSpPr>
        <p:spPr bwMode="auto">
          <a:xfrm>
            <a:off x="7748588" y="621030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999-99-9999, 42</a:t>
            </a:r>
          </a:p>
        </p:txBody>
      </p:sp>
      <p:sp>
        <p:nvSpPr>
          <p:cNvPr id="355357" name="Text Box 29"/>
          <p:cNvSpPr txBox="1">
            <a:spLocks noChangeArrowheads="1"/>
          </p:cNvSpPr>
          <p:nvPr/>
        </p:nvSpPr>
        <p:spPr bwMode="auto">
          <a:xfrm>
            <a:off x="6529388"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8" name="Text Box 30"/>
          <p:cNvSpPr txBox="1">
            <a:spLocks noChangeArrowheads="1"/>
          </p:cNvSpPr>
          <p:nvPr/>
        </p:nvSpPr>
        <p:spPr bwMode="auto">
          <a:xfrm>
            <a:off x="6529388" y="5434013"/>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59" name="Text Box 31"/>
          <p:cNvSpPr txBox="1">
            <a:spLocks noChangeArrowheads="1"/>
          </p:cNvSpPr>
          <p:nvPr/>
        </p:nvSpPr>
        <p:spPr bwMode="auto">
          <a:xfrm>
            <a:off x="6529388" y="5692775"/>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0" name="Text Box 32"/>
          <p:cNvSpPr txBox="1">
            <a:spLocks noChangeArrowheads="1"/>
          </p:cNvSpPr>
          <p:nvPr/>
        </p:nvSpPr>
        <p:spPr bwMode="auto">
          <a:xfrm>
            <a:off x="6540500"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1" name="Text Box 33"/>
          <p:cNvSpPr txBox="1">
            <a:spLocks noChangeArrowheads="1"/>
          </p:cNvSpPr>
          <p:nvPr/>
        </p:nvSpPr>
        <p:spPr bwMode="auto">
          <a:xfrm>
            <a:off x="6540500"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2" name="Text Box 34"/>
          <p:cNvSpPr txBox="1">
            <a:spLocks noChangeArrowheads="1"/>
          </p:cNvSpPr>
          <p:nvPr/>
        </p:nvSpPr>
        <p:spPr bwMode="auto">
          <a:xfrm>
            <a:off x="5354638"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3" name="Text Box 35"/>
          <p:cNvSpPr txBox="1">
            <a:spLocks noChangeArrowheads="1"/>
          </p:cNvSpPr>
          <p:nvPr/>
        </p:nvSpPr>
        <p:spPr bwMode="auto">
          <a:xfrm>
            <a:off x="5354638" y="5434013"/>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4" name="Text Box 36"/>
          <p:cNvSpPr txBox="1">
            <a:spLocks noChangeArrowheads="1"/>
          </p:cNvSpPr>
          <p:nvPr/>
        </p:nvSpPr>
        <p:spPr bwMode="auto">
          <a:xfrm>
            <a:off x="5354638" y="5692775"/>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5" name="Text Box 37"/>
          <p:cNvSpPr txBox="1">
            <a:spLocks noChangeArrowheads="1"/>
          </p:cNvSpPr>
          <p:nvPr/>
        </p:nvSpPr>
        <p:spPr bwMode="auto">
          <a:xfrm>
            <a:off x="5365750"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5366" name="Text Box 38"/>
          <p:cNvSpPr txBox="1">
            <a:spLocks noChangeArrowheads="1"/>
          </p:cNvSpPr>
          <p:nvPr/>
        </p:nvSpPr>
        <p:spPr bwMode="auto">
          <a:xfrm>
            <a:off x="5365750"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r>
              <a:rPr lang="en-US" sz="1000" i="0" dirty="0">
                <a:solidFill>
                  <a:schemeClr val="bg2"/>
                </a:solidFill>
                <a:latin typeface="Arial" pitchFamily="34" charset="0"/>
                <a:cs typeface="Arial" charset="0"/>
              </a:rPr>
              <a:t> </a:t>
            </a:r>
          </a:p>
        </p:txBody>
      </p:sp>
      <p:sp>
        <p:nvSpPr>
          <p:cNvPr id="355367" name="Text Box 39"/>
          <p:cNvSpPr txBox="1">
            <a:spLocks noChangeArrowheads="1"/>
          </p:cNvSpPr>
          <p:nvPr/>
        </p:nvSpPr>
        <p:spPr bwMode="auto">
          <a:xfrm>
            <a:off x="879475" y="6502400"/>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16897</a:t>
            </a:r>
          </a:p>
        </p:txBody>
      </p:sp>
      <p:sp>
        <p:nvSpPr>
          <p:cNvPr id="355368" name="Text Box 40"/>
          <p:cNvSpPr txBox="1">
            <a:spLocks noChangeArrowheads="1"/>
          </p:cNvSpPr>
          <p:nvPr/>
        </p:nvSpPr>
        <p:spPr bwMode="auto">
          <a:xfrm>
            <a:off x="2087563" y="65024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16898</a:t>
            </a:r>
          </a:p>
        </p:txBody>
      </p:sp>
      <p:sp>
        <p:nvSpPr>
          <p:cNvPr id="355369" name="Text Box 41"/>
          <p:cNvSpPr txBox="1">
            <a:spLocks noChangeArrowheads="1"/>
          </p:cNvSpPr>
          <p:nvPr/>
        </p:nvSpPr>
        <p:spPr bwMode="auto">
          <a:xfrm>
            <a:off x="3273425" y="6505575"/>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16899</a:t>
            </a:r>
          </a:p>
        </p:txBody>
      </p:sp>
      <p:sp>
        <p:nvSpPr>
          <p:cNvPr id="355370" name="Text Box 42"/>
          <p:cNvSpPr txBox="1">
            <a:spLocks noChangeArrowheads="1"/>
          </p:cNvSpPr>
          <p:nvPr/>
        </p:nvSpPr>
        <p:spPr bwMode="auto">
          <a:xfrm>
            <a:off x="5192713" y="65024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11810</a:t>
            </a:r>
          </a:p>
        </p:txBody>
      </p:sp>
      <p:sp>
        <p:nvSpPr>
          <p:cNvPr id="355371" name="Text Box 43"/>
          <p:cNvSpPr txBox="1">
            <a:spLocks noChangeArrowheads="1"/>
          </p:cNvSpPr>
          <p:nvPr/>
        </p:nvSpPr>
        <p:spPr bwMode="auto">
          <a:xfrm>
            <a:off x="6400800" y="6502400"/>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18111</a:t>
            </a:r>
          </a:p>
        </p:txBody>
      </p:sp>
      <p:sp>
        <p:nvSpPr>
          <p:cNvPr id="355372" name="Text Box 44"/>
          <p:cNvSpPr txBox="1">
            <a:spLocks noChangeArrowheads="1"/>
          </p:cNvSpPr>
          <p:nvPr/>
        </p:nvSpPr>
        <p:spPr bwMode="auto">
          <a:xfrm>
            <a:off x="7586663" y="6505575"/>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18112</a:t>
            </a:r>
          </a:p>
        </p:txBody>
      </p:sp>
      <p:sp>
        <p:nvSpPr>
          <p:cNvPr id="355373" name="Line 45"/>
          <p:cNvSpPr>
            <a:spLocks noChangeShapeType="1"/>
          </p:cNvSpPr>
          <p:nvPr/>
        </p:nvSpPr>
        <p:spPr bwMode="auto">
          <a:xfrm>
            <a:off x="205422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5374" name="Line 46"/>
          <p:cNvSpPr>
            <a:spLocks noChangeShapeType="1"/>
          </p:cNvSpPr>
          <p:nvPr/>
        </p:nvSpPr>
        <p:spPr bwMode="auto">
          <a:xfrm>
            <a:off x="327342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5375" name="Line 47"/>
          <p:cNvSpPr>
            <a:spLocks noChangeShapeType="1"/>
          </p:cNvSpPr>
          <p:nvPr/>
        </p:nvSpPr>
        <p:spPr bwMode="auto">
          <a:xfrm>
            <a:off x="637857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5376" name="Line 48"/>
          <p:cNvSpPr>
            <a:spLocks noChangeShapeType="1"/>
          </p:cNvSpPr>
          <p:nvPr/>
        </p:nvSpPr>
        <p:spPr bwMode="auto">
          <a:xfrm>
            <a:off x="7586663" y="5175250"/>
            <a:ext cx="258762"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5377" name="Text Box 49"/>
          <p:cNvSpPr txBox="1">
            <a:spLocks noChangeArrowheads="1"/>
          </p:cNvSpPr>
          <p:nvPr/>
        </p:nvSpPr>
        <p:spPr bwMode="auto">
          <a:xfrm>
            <a:off x="2349500" y="5454650"/>
            <a:ext cx="911225" cy="923330"/>
          </a:xfrm>
          <a:prstGeom prst="rect">
            <a:avLst/>
          </a:prstGeom>
          <a:noFill/>
          <a:ln w="9525">
            <a:noFill/>
            <a:miter lim="800000"/>
            <a:headEnd/>
            <a:tailEnd/>
          </a:ln>
          <a:effectLst/>
        </p:spPr>
        <p:txBody>
          <a:bodyPr>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5378" name="Text Box 50"/>
          <p:cNvSpPr txBox="1">
            <a:spLocks noChangeArrowheads="1"/>
          </p:cNvSpPr>
          <p:nvPr/>
        </p:nvSpPr>
        <p:spPr bwMode="auto">
          <a:xfrm>
            <a:off x="4211638" y="48133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19197</a:t>
            </a:r>
          </a:p>
        </p:txBody>
      </p:sp>
      <p:sp>
        <p:nvSpPr>
          <p:cNvPr id="355379" name="Text Box 51"/>
          <p:cNvSpPr txBox="1">
            <a:spLocks noChangeArrowheads="1"/>
          </p:cNvSpPr>
          <p:nvPr/>
        </p:nvSpPr>
        <p:spPr bwMode="auto">
          <a:xfrm>
            <a:off x="3575050" y="5443538"/>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5380" name="Text Box 52"/>
          <p:cNvSpPr txBox="1">
            <a:spLocks noChangeArrowheads="1"/>
          </p:cNvSpPr>
          <p:nvPr/>
        </p:nvSpPr>
        <p:spPr bwMode="auto">
          <a:xfrm>
            <a:off x="5459413" y="5427663"/>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5381" name="Text Box 53"/>
          <p:cNvSpPr txBox="1">
            <a:spLocks noChangeArrowheads="1"/>
          </p:cNvSpPr>
          <p:nvPr/>
        </p:nvSpPr>
        <p:spPr bwMode="auto">
          <a:xfrm>
            <a:off x="6680200" y="544512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5382" name="Text Box 54"/>
          <p:cNvSpPr txBox="1">
            <a:spLocks noChangeArrowheads="1"/>
          </p:cNvSpPr>
          <p:nvPr/>
        </p:nvSpPr>
        <p:spPr bwMode="auto">
          <a:xfrm>
            <a:off x="7897813" y="544512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228</a:t>
            </a:r>
          </a:p>
          <a:p>
            <a:pPr algn="ctr" eaLnBrk="0" hangingPunct="0"/>
            <a:r>
              <a:rPr lang="en-US" i="0" dirty="0">
                <a:latin typeface="Arial" pitchFamily="34" charset="0"/>
                <a:cs typeface="Arial" charset="0"/>
              </a:rPr>
              <a:t> entries</a:t>
            </a:r>
          </a:p>
        </p:txBody>
      </p:sp>
      <p:sp>
        <p:nvSpPr>
          <p:cNvPr id="355383" name="Line 55"/>
          <p:cNvSpPr>
            <a:spLocks noChangeShapeType="1"/>
          </p:cNvSpPr>
          <p:nvPr/>
        </p:nvSpPr>
        <p:spPr bwMode="auto">
          <a:xfrm flipH="1">
            <a:off x="1590675" y="3708400"/>
            <a:ext cx="2846388" cy="1466850"/>
          </a:xfrm>
          <a:prstGeom prst="line">
            <a:avLst/>
          </a:prstGeom>
          <a:noFill/>
          <a:ln w="15875">
            <a:solidFill>
              <a:schemeClr val="tx1"/>
            </a:solidFill>
            <a:prstDash val="dash"/>
            <a:round/>
            <a:headEnd/>
            <a:tailEnd type="triangle" w="med" len="med"/>
          </a:ln>
          <a:effectLst/>
        </p:spPr>
        <p:txBody>
          <a:bodyPr/>
          <a:lstStyle/>
          <a:p>
            <a:endParaRPr lang="en-US"/>
          </a:p>
        </p:txBody>
      </p:sp>
      <p:sp>
        <p:nvSpPr>
          <p:cNvPr id="355384" name="Line 56"/>
          <p:cNvSpPr>
            <a:spLocks noChangeShapeType="1"/>
          </p:cNvSpPr>
          <p:nvPr/>
        </p:nvSpPr>
        <p:spPr bwMode="auto">
          <a:xfrm flipH="1">
            <a:off x="2798763" y="4054475"/>
            <a:ext cx="1638300" cy="112077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5385" name="Line 57"/>
          <p:cNvSpPr>
            <a:spLocks noChangeShapeType="1"/>
          </p:cNvSpPr>
          <p:nvPr/>
        </p:nvSpPr>
        <p:spPr bwMode="auto">
          <a:xfrm flipH="1">
            <a:off x="3919538" y="4225925"/>
            <a:ext cx="690562" cy="94932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5386" name="Line 58"/>
          <p:cNvSpPr>
            <a:spLocks noChangeShapeType="1"/>
          </p:cNvSpPr>
          <p:nvPr/>
        </p:nvSpPr>
        <p:spPr bwMode="auto">
          <a:xfrm>
            <a:off x="5386388" y="4054475"/>
            <a:ext cx="1811337" cy="112077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5387" name="Line 59"/>
          <p:cNvSpPr>
            <a:spLocks noChangeShapeType="1"/>
          </p:cNvSpPr>
          <p:nvPr/>
        </p:nvSpPr>
        <p:spPr bwMode="auto">
          <a:xfrm>
            <a:off x="5386388" y="3708400"/>
            <a:ext cx="2933700" cy="1466850"/>
          </a:xfrm>
          <a:prstGeom prst="line">
            <a:avLst/>
          </a:prstGeom>
          <a:noFill/>
          <a:ln w="15875">
            <a:solidFill>
              <a:schemeClr val="tx1"/>
            </a:solidFill>
            <a:prstDash val="dash"/>
            <a:round/>
            <a:headEnd/>
            <a:tailEnd type="triangle" w="med" len="med"/>
          </a:ln>
          <a:effectLst/>
        </p:spPr>
        <p:txBody>
          <a:bodyPr/>
          <a:lstStyle/>
          <a:p>
            <a:endParaRPr lang="en-US"/>
          </a:p>
        </p:txBody>
      </p:sp>
      <p:sp>
        <p:nvSpPr>
          <p:cNvPr id="355388" name="AutoShape 60"/>
          <p:cNvSpPr>
            <a:spLocks noChangeArrowheads="1"/>
          </p:cNvSpPr>
          <p:nvPr/>
        </p:nvSpPr>
        <p:spPr bwMode="auto">
          <a:xfrm>
            <a:off x="4405313" y="3486150"/>
            <a:ext cx="1035050" cy="13795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5389" name="Text Box 61"/>
          <p:cNvSpPr txBox="1">
            <a:spLocks noChangeArrowheads="1"/>
          </p:cNvSpPr>
          <p:nvPr/>
        </p:nvSpPr>
        <p:spPr bwMode="auto">
          <a:xfrm>
            <a:off x="4419600" y="373697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149</a:t>
            </a:r>
          </a:p>
          <a:p>
            <a:pPr algn="ctr" eaLnBrk="0" hangingPunct="0"/>
            <a:r>
              <a:rPr lang="en-US" i="0" dirty="0">
                <a:latin typeface="Arial" pitchFamily="34" charset="0"/>
                <a:cs typeface="Arial" charset="0"/>
              </a:rPr>
              <a:t> entries</a:t>
            </a:r>
          </a:p>
        </p:txBody>
      </p:sp>
      <p:sp>
        <p:nvSpPr>
          <p:cNvPr id="355390" name="Text Box 62"/>
          <p:cNvSpPr txBox="1">
            <a:spLocks noChangeArrowheads="1"/>
          </p:cNvSpPr>
          <p:nvPr/>
        </p:nvSpPr>
        <p:spPr bwMode="auto">
          <a:xfrm>
            <a:off x="2174875" y="3424238"/>
            <a:ext cx="2590800" cy="366712"/>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tx2"/>
                </a:solidFill>
                <a:latin typeface="Arial" pitchFamily="34" charset="0"/>
                <a:cs typeface="Arial" charset="0"/>
              </a:rPr>
              <a:t>Root = 1 Page</a:t>
            </a:r>
          </a:p>
        </p:txBody>
      </p:sp>
      <p:sp>
        <p:nvSpPr>
          <p:cNvPr id="355391" name="Text Box 63"/>
          <p:cNvSpPr txBox="1">
            <a:spLocks noChangeArrowheads="1"/>
          </p:cNvSpPr>
          <p:nvPr/>
        </p:nvSpPr>
        <p:spPr bwMode="auto">
          <a:xfrm>
            <a:off x="-38100" y="5275263"/>
            <a:ext cx="1114425" cy="1190625"/>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tx2"/>
                </a:solidFill>
                <a:latin typeface="Arial" pitchFamily="34" charset="0"/>
                <a:cs typeface="Arial" charset="0"/>
              </a:rPr>
              <a:t>Leaf Level</a:t>
            </a:r>
            <a:br>
              <a:rPr lang="en-US" i="0" dirty="0">
                <a:solidFill>
                  <a:schemeClr val="tx2"/>
                </a:solidFill>
                <a:latin typeface="Arial" pitchFamily="34" charset="0"/>
                <a:cs typeface="Arial" charset="0"/>
              </a:rPr>
            </a:br>
            <a:r>
              <a:rPr lang="en-US" i="0" dirty="0">
                <a:solidFill>
                  <a:schemeClr val="tx2"/>
                </a:solidFill>
                <a:latin typeface="Arial" pitchFamily="34" charset="0"/>
                <a:cs typeface="Arial" charset="0"/>
              </a:rPr>
              <a:t>149 Pages</a:t>
            </a:r>
          </a:p>
        </p:txBody>
      </p:sp>
      <p:sp>
        <p:nvSpPr>
          <p:cNvPr id="355393" name="Rectangle 65"/>
          <p:cNvSpPr>
            <a:spLocks noGrp="1" noChangeArrowheads="1"/>
          </p:cNvSpPr>
          <p:nvPr>
            <p:ph idx="1"/>
          </p:nvPr>
        </p:nvSpPr>
        <p:spPr>
          <a:xfrm>
            <a:off x="357158" y="1428736"/>
            <a:ext cx="8382000" cy="1854867"/>
          </a:xfrm>
        </p:spPr>
        <p:txBody>
          <a:bodyPr/>
          <a:lstStyle/>
          <a:p>
            <a:r>
              <a:rPr lang="zh-CN" altLang="en-US" dirty="0" smtClean="0">
                <a:solidFill>
                  <a:schemeClr val="bg1"/>
                </a:solidFill>
              </a:rPr>
              <a:t>前一个结构等价于如下的结构</a:t>
            </a:r>
            <a:endParaRPr lang="en-US" dirty="0" smtClean="0">
              <a:solidFill>
                <a:schemeClr val="bg1"/>
              </a:solidFill>
            </a:endParaRPr>
          </a:p>
          <a:p>
            <a:r>
              <a:rPr lang="en-US" dirty="0" smtClean="0">
                <a:solidFill>
                  <a:schemeClr val="bg1"/>
                </a:solidFill>
              </a:rPr>
              <a:t>Could </a:t>
            </a:r>
            <a:r>
              <a:rPr lang="en-US" dirty="0">
                <a:solidFill>
                  <a:schemeClr val="bg1"/>
                </a:solidFill>
              </a:rPr>
              <a:t>this structure be anything else?</a:t>
            </a:r>
          </a:p>
          <a:p>
            <a:r>
              <a:rPr lang="en-US" dirty="0">
                <a:solidFill>
                  <a:schemeClr val="bg1"/>
                </a:solidFill>
              </a:rPr>
              <a:t>What if you created a table with JUST </a:t>
            </a:r>
            <a:r>
              <a:rPr lang="en-US" dirty="0" err="1">
                <a:solidFill>
                  <a:schemeClr val="bg1"/>
                </a:solidFill>
              </a:rPr>
              <a:t>EmpID</a:t>
            </a:r>
            <a:r>
              <a:rPr lang="en-US" dirty="0">
                <a:solidFill>
                  <a:schemeClr val="bg1"/>
                </a:solidFill>
              </a:rPr>
              <a:t> and SSN and then clustered it on SSN</a:t>
            </a:r>
          </a:p>
        </p:txBody>
      </p:sp>
      <p:sp>
        <p:nvSpPr>
          <p:cNvPr id="69" name="Text Placeholder 68"/>
          <p:cNvSpPr>
            <a:spLocks noGrp="1"/>
          </p:cNvSpPr>
          <p:nvPr>
            <p:ph type="body" sz="quarter" idx="10"/>
          </p:nvPr>
        </p:nvSpPr>
        <p:spPr>
          <a:xfrm>
            <a:off x="368300" y="776170"/>
            <a:ext cx="8394700" cy="415498"/>
          </a:xfrm>
        </p:spPr>
        <p:txBody>
          <a:bodyPr vert="horz" wrap="square" lIns="0" tIns="0" rIns="91440" bIns="0" rtlCol="0">
            <a:spAutoFit/>
          </a:bodyPr>
          <a:lstStyle/>
          <a:p>
            <a:r>
              <a:rPr smtClean="0"/>
              <a:t>Unique </a:t>
            </a:r>
            <a:r>
              <a:rPr dirty="0" smtClean="0"/>
              <a:t>Key SSN</a:t>
            </a:r>
            <a:endParaRPr dirty="0"/>
          </a:p>
        </p:txBody>
      </p:sp>
      <p:sp>
        <p:nvSpPr>
          <p:cNvPr id="355394" name="Line 66"/>
          <p:cNvSpPr>
            <a:spLocks noChangeShapeType="1"/>
          </p:cNvSpPr>
          <p:nvPr/>
        </p:nvSpPr>
        <p:spPr bwMode="auto">
          <a:xfrm>
            <a:off x="5407025" y="4225925"/>
            <a:ext cx="582613" cy="94932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5395" name="Text Box 67"/>
          <p:cNvSpPr txBox="1">
            <a:spLocks noChangeArrowheads="1"/>
          </p:cNvSpPr>
          <p:nvPr/>
        </p:nvSpPr>
        <p:spPr bwMode="auto">
          <a:xfrm>
            <a:off x="4565650" y="5292725"/>
            <a:ext cx="1096963" cy="823913"/>
          </a:xfrm>
          <a:prstGeom prst="rect">
            <a:avLst/>
          </a:prstGeom>
          <a:noFill/>
          <a:ln w="9525">
            <a:noFill/>
            <a:miter lim="800000"/>
            <a:headEnd/>
            <a:tailEnd/>
          </a:ln>
          <a:effectLst/>
        </p:spPr>
        <p:txBody>
          <a:bodyPr>
            <a:spAutoFit/>
          </a:bodyPr>
          <a:lstStyle/>
          <a:p>
            <a:pPr eaLnBrk="0" hangingPunct="0">
              <a:spcBef>
                <a:spcPct val="50000"/>
              </a:spcBef>
            </a:pPr>
            <a:r>
              <a:rPr lang="en-US" sz="4800" i="0" dirty="0">
                <a:solidFill>
                  <a:schemeClr val="tx2"/>
                </a:solidFill>
                <a:latin typeface="Arial" pitchFamily="34" charset="0"/>
                <a:cs typeface="Arial" charset="0"/>
              </a:rPr>
              <a:t>…</a:t>
            </a:r>
          </a:p>
        </p:txBody>
      </p:sp>
      <p:sp>
        <p:nvSpPr>
          <p:cNvPr id="71" name="Rectangle 64"/>
          <p:cNvSpPr>
            <a:spLocks noGrp="1" noChangeArrowheads="1"/>
          </p:cNvSpPr>
          <p:nvPr>
            <p:ph type="title"/>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t>What </a:t>
            </a:r>
            <a:r>
              <a:rPr/>
              <a:t>if </a:t>
            </a:r>
            <a:r>
              <a:rPr smtClean="0"/>
              <a:t>You Didn’t Know?</a:t>
            </a:r>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1143000" y="1301750"/>
            <a:ext cx="7467600" cy="2971800"/>
          </a:xfrm>
          <a:prstGeom prst="rect">
            <a:avLst/>
          </a:prstGeom>
          <a:noFill/>
          <a:ln w="9525">
            <a:noFill/>
            <a:miter lim="800000"/>
            <a:headEnd/>
            <a:tailEnd/>
          </a:ln>
          <a:effectLst/>
        </p:spPr>
        <p:txBody>
          <a:bodyPr/>
          <a:lstStyle/>
          <a:p>
            <a:pPr marL="342900" indent="-342900" eaLnBrk="0" hangingPunct="0">
              <a:spcBef>
                <a:spcPct val="20000"/>
              </a:spcBef>
              <a:buFont typeface="Webdings" pitchFamily="18" charset="2"/>
              <a:buNone/>
            </a:pPr>
            <a:endParaRPr lang="en-GB" sz="2400" b="1" i="0">
              <a:solidFill>
                <a:srgbClr val="000000"/>
              </a:solidFill>
            </a:endParaRPr>
          </a:p>
        </p:txBody>
      </p:sp>
      <p:sp>
        <p:nvSpPr>
          <p:cNvPr id="356355" name="AutoShape 3"/>
          <p:cNvSpPr>
            <a:spLocks noChangeArrowheads="1"/>
          </p:cNvSpPr>
          <p:nvPr/>
        </p:nvSpPr>
        <p:spPr bwMode="auto">
          <a:xfrm>
            <a:off x="1073150"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356" name="AutoShape 4"/>
          <p:cNvSpPr>
            <a:spLocks noChangeArrowheads="1"/>
          </p:cNvSpPr>
          <p:nvPr/>
        </p:nvSpPr>
        <p:spPr bwMode="auto">
          <a:xfrm>
            <a:off x="2281238"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357" name="AutoShape 5"/>
          <p:cNvSpPr>
            <a:spLocks noChangeArrowheads="1"/>
          </p:cNvSpPr>
          <p:nvPr/>
        </p:nvSpPr>
        <p:spPr bwMode="auto">
          <a:xfrm>
            <a:off x="3489325"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358" name="AutoShape 6"/>
          <p:cNvSpPr>
            <a:spLocks noChangeArrowheads="1"/>
          </p:cNvSpPr>
          <p:nvPr/>
        </p:nvSpPr>
        <p:spPr bwMode="auto">
          <a:xfrm>
            <a:off x="5386388"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359" name="AutoShape 7"/>
          <p:cNvSpPr>
            <a:spLocks noChangeArrowheads="1"/>
          </p:cNvSpPr>
          <p:nvPr/>
        </p:nvSpPr>
        <p:spPr bwMode="auto">
          <a:xfrm>
            <a:off x="6594475"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360" name="AutoShape 8"/>
          <p:cNvSpPr>
            <a:spLocks noChangeArrowheads="1"/>
          </p:cNvSpPr>
          <p:nvPr/>
        </p:nvSpPr>
        <p:spPr bwMode="auto">
          <a:xfrm>
            <a:off x="7802563" y="5175250"/>
            <a:ext cx="1035050" cy="1381125"/>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361" name="Text Box 9"/>
          <p:cNvSpPr txBox="1">
            <a:spLocks noChangeArrowheads="1"/>
          </p:cNvSpPr>
          <p:nvPr/>
        </p:nvSpPr>
        <p:spPr bwMode="auto">
          <a:xfrm>
            <a:off x="4619625" y="5302250"/>
            <a:ext cx="1096963" cy="823913"/>
          </a:xfrm>
          <a:prstGeom prst="rect">
            <a:avLst/>
          </a:prstGeom>
          <a:noFill/>
          <a:ln w="9525">
            <a:noFill/>
            <a:miter lim="800000"/>
            <a:headEnd/>
            <a:tailEnd/>
          </a:ln>
          <a:effectLst/>
        </p:spPr>
        <p:txBody>
          <a:bodyPr>
            <a:spAutoFit/>
          </a:bodyPr>
          <a:lstStyle/>
          <a:p>
            <a:pPr eaLnBrk="0" hangingPunct="0">
              <a:spcBef>
                <a:spcPct val="50000"/>
              </a:spcBef>
            </a:pPr>
            <a:r>
              <a:rPr lang="en-US" sz="4800" i="0" dirty="0">
                <a:solidFill>
                  <a:schemeClr val="tx2"/>
                </a:solidFill>
                <a:latin typeface="Arial" pitchFamily="34" charset="0"/>
                <a:cs typeface="Arial" charset="0"/>
              </a:rPr>
              <a:t>…</a:t>
            </a:r>
          </a:p>
        </p:txBody>
      </p:sp>
      <p:sp>
        <p:nvSpPr>
          <p:cNvPr id="356362" name="Text Box 10"/>
          <p:cNvSpPr txBox="1">
            <a:spLocks noChangeArrowheads="1"/>
          </p:cNvSpPr>
          <p:nvPr/>
        </p:nvSpPr>
        <p:spPr bwMode="auto">
          <a:xfrm>
            <a:off x="1009650" y="5175250"/>
            <a:ext cx="1379538"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000-00-0001, 497</a:t>
            </a:r>
          </a:p>
        </p:txBody>
      </p:sp>
      <p:sp>
        <p:nvSpPr>
          <p:cNvPr id="356363" name="Text Box 11"/>
          <p:cNvSpPr txBox="1">
            <a:spLocks noChangeArrowheads="1"/>
          </p:cNvSpPr>
          <p:nvPr/>
        </p:nvSpPr>
        <p:spPr bwMode="auto">
          <a:xfrm>
            <a:off x="1009650" y="5434013"/>
            <a:ext cx="1379538"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000-00-0002, 349</a:t>
            </a:r>
          </a:p>
        </p:txBody>
      </p:sp>
      <p:sp>
        <p:nvSpPr>
          <p:cNvPr id="356364" name="Text Box 12"/>
          <p:cNvSpPr txBox="1">
            <a:spLocks noChangeArrowheads="1"/>
          </p:cNvSpPr>
          <p:nvPr/>
        </p:nvSpPr>
        <p:spPr bwMode="auto">
          <a:xfrm>
            <a:off x="1009650" y="5692775"/>
            <a:ext cx="1379538" cy="438582"/>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000-00-0003, 5643</a:t>
            </a:r>
          </a:p>
          <a:p>
            <a:pPr eaLnBrk="0" hangingPunct="0">
              <a:spcBef>
                <a:spcPct val="50000"/>
              </a:spcBef>
            </a:pPr>
            <a:endParaRPr lang="en-US" sz="900" i="0" dirty="0">
              <a:latin typeface="Arial" pitchFamily="34" charset="0"/>
              <a:cs typeface="Arial" charset="0"/>
            </a:endParaRPr>
          </a:p>
        </p:txBody>
      </p:sp>
      <p:sp>
        <p:nvSpPr>
          <p:cNvPr id="356365" name="Text Box 13"/>
          <p:cNvSpPr txBox="1">
            <a:spLocks noChangeArrowheads="1"/>
          </p:cNvSpPr>
          <p:nvPr/>
        </p:nvSpPr>
        <p:spPr bwMode="auto">
          <a:xfrm>
            <a:off x="1030288"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66" name="Text Box 14"/>
          <p:cNvSpPr txBox="1">
            <a:spLocks noChangeArrowheads="1"/>
          </p:cNvSpPr>
          <p:nvPr/>
        </p:nvSpPr>
        <p:spPr bwMode="auto">
          <a:xfrm>
            <a:off x="1030288" y="6210300"/>
            <a:ext cx="1379537" cy="228600"/>
          </a:xfrm>
          <a:prstGeom prst="rect">
            <a:avLst/>
          </a:prstGeom>
          <a:noFill/>
          <a:ln w="9525">
            <a:noFill/>
            <a:miter lim="800000"/>
            <a:headEnd/>
            <a:tailEnd/>
          </a:ln>
          <a:effectLst/>
        </p:spPr>
        <p:txBody>
          <a:bodyPr>
            <a:spAutoFit/>
          </a:bodyPr>
          <a:lstStyle/>
          <a:p>
            <a:pPr eaLnBrk="0" hangingPunct="0">
              <a:spcBef>
                <a:spcPct val="50000"/>
              </a:spcBef>
            </a:pPr>
            <a:r>
              <a:rPr lang="en-US" sz="900" i="0" dirty="0">
                <a:latin typeface="Arial" pitchFamily="34" charset="0"/>
                <a:cs typeface="Arial" charset="0"/>
              </a:rPr>
              <a:t>000-00-0539, 12</a:t>
            </a:r>
          </a:p>
        </p:txBody>
      </p:sp>
      <p:sp>
        <p:nvSpPr>
          <p:cNvPr id="356367" name="Text Box 15"/>
          <p:cNvSpPr txBox="1">
            <a:spLocks noChangeArrowheads="1"/>
          </p:cNvSpPr>
          <p:nvPr/>
        </p:nvSpPr>
        <p:spPr bwMode="auto">
          <a:xfrm>
            <a:off x="2227263"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68" name="Text Box 16"/>
          <p:cNvSpPr txBox="1">
            <a:spLocks noChangeArrowheads="1"/>
          </p:cNvSpPr>
          <p:nvPr/>
        </p:nvSpPr>
        <p:spPr bwMode="auto">
          <a:xfrm>
            <a:off x="2238375"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69" name="Text Box 17"/>
          <p:cNvSpPr txBox="1">
            <a:spLocks noChangeArrowheads="1"/>
          </p:cNvSpPr>
          <p:nvPr/>
        </p:nvSpPr>
        <p:spPr bwMode="auto">
          <a:xfrm>
            <a:off x="2238375"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0" name="Text Box 18"/>
          <p:cNvSpPr txBox="1">
            <a:spLocks noChangeArrowheads="1"/>
          </p:cNvSpPr>
          <p:nvPr/>
        </p:nvSpPr>
        <p:spPr bwMode="auto">
          <a:xfrm>
            <a:off x="2238375"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1" name="Text Box 19"/>
          <p:cNvSpPr txBox="1">
            <a:spLocks noChangeArrowheads="1"/>
          </p:cNvSpPr>
          <p:nvPr/>
        </p:nvSpPr>
        <p:spPr bwMode="auto">
          <a:xfrm>
            <a:off x="2238375"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2" name="Text Box 20"/>
          <p:cNvSpPr txBox="1">
            <a:spLocks noChangeArrowheads="1"/>
          </p:cNvSpPr>
          <p:nvPr/>
        </p:nvSpPr>
        <p:spPr bwMode="auto">
          <a:xfrm>
            <a:off x="3435350" y="517525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3" name="Text Box 21"/>
          <p:cNvSpPr txBox="1">
            <a:spLocks noChangeArrowheads="1"/>
          </p:cNvSpPr>
          <p:nvPr/>
        </p:nvSpPr>
        <p:spPr bwMode="auto">
          <a:xfrm>
            <a:off x="3435350"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4" name="Text Box 22"/>
          <p:cNvSpPr txBox="1">
            <a:spLocks noChangeArrowheads="1"/>
          </p:cNvSpPr>
          <p:nvPr/>
        </p:nvSpPr>
        <p:spPr bwMode="auto">
          <a:xfrm>
            <a:off x="3435350"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5" name="Text Box 23"/>
          <p:cNvSpPr txBox="1">
            <a:spLocks noChangeArrowheads="1"/>
          </p:cNvSpPr>
          <p:nvPr/>
        </p:nvSpPr>
        <p:spPr bwMode="auto">
          <a:xfrm>
            <a:off x="3446463"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6" name="Text Box 24"/>
          <p:cNvSpPr txBox="1">
            <a:spLocks noChangeArrowheads="1"/>
          </p:cNvSpPr>
          <p:nvPr/>
        </p:nvSpPr>
        <p:spPr bwMode="auto">
          <a:xfrm>
            <a:off x="3446463" y="621030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7" name="Text Box 25"/>
          <p:cNvSpPr txBox="1">
            <a:spLocks noChangeArrowheads="1"/>
          </p:cNvSpPr>
          <p:nvPr/>
        </p:nvSpPr>
        <p:spPr bwMode="auto">
          <a:xfrm>
            <a:off x="7737475" y="517525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8" name="Text Box 26"/>
          <p:cNvSpPr txBox="1">
            <a:spLocks noChangeArrowheads="1"/>
          </p:cNvSpPr>
          <p:nvPr/>
        </p:nvSpPr>
        <p:spPr bwMode="auto">
          <a:xfrm>
            <a:off x="7737475" y="5434013"/>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79" name="Text Box 27"/>
          <p:cNvSpPr txBox="1">
            <a:spLocks noChangeArrowheads="1"/>
          </p:cNvSpPr>
          <p:nvPr/>
        </p:nvSpPr>
        <p:spPr bwMode="auto">
          <a:xfrm>
            <a:off x="7737475" y="5692775"/>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0" name="Text Box 28"/>
          <p:cNvSpPr txBox="1">
            <a:spLocks noChangeArrowheads="1"/>
          </p:cNvSpPr>
          <p:nvPr/>
        </p:nvSpPr>
        <p:spPr bwMode="auto">
          <a:xfrm>
            <a:off x="7748588" y="5951538"/>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1" name="Text Box 29"/>
          <p:cNvSpPr txBox="1">
            <a:spLocks noChangeArrowheads="1"/>
          </p:cNvSpPr>
          <p:nvPr/>
        </p:nvSpPr>
        <p:spPr bwMode="auto">
          <a:xfrm>
            <a:off x="7748588" y="621030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999-99-9999, 42</a:t>
            </a:r>
          </a:p>
        </p:txBody>
      </p:sp>
      <p:sp>
        <p:nvSpPr>
          <p:cNvPr id="356382" name="Text Box 30"/>
          <p:cNvSpPr txBox="1">
            <a:spLocks noChangeArrowheads="1"/>
          </p:cNvSpPr>
          <p:nvPr/>
        </p:nvSpPr>
        <p:spPr bwMode="auto">
          <a:xfrm>
            <a:off x="6529388"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3" name="Text Box 31"/>
          <p:cNvSpPr txBox="1">
            <a:spLocks noChangeArrowheads="1"/>
          </p:cNvSpPr>
          <p:nvPr/>
        </p:nvSpPr>
        <p:spPr bwMode="auto">
          <a:xfrm>
            <a:off x="6529388" y="5434013"/>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4" name="Text Box 32"/>
          <p:cNvSpPr txBox="1">
            <a:spLocks noChangeArrowheads="1"/>
          </p:cNvSpPr>
          <p:nvPr/>
        </p:nvSpPr>
        <p:spPr bwMode="auto">
          <a:xfrm>
            <a:off x="6529388" y="5692775"/>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5" name="Text Box 33"/>
          <p:cNvSpPr txBox="1">
            <a:spLocks noChangeArrowheads="1"/>
          </p:cNvSpPr>
          <p:nvPr/>
        </p:nvSpPr>
        <p:spPr bwMode="auto">
          <a:xfrm>
            <a:off x="6540500"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6" name="Text Box 34"/>
          <p:cNvSpPr txBox="1">
            <a:spLocks noChangeArrowheads="1"/>
          </p:cNvSpPr>
          <p:nvPr/>
        </p:nvSpPr>
        <p:spPr bwMode="auto">
          <a:xfrm>
            <a:off x="6540500"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7" name="Text Box 35"/>
          <p:cNvSpPr txBox="1">
            <a:spLocks noChangeArrowheads="1"/>
          </p:cNvSpPr>
          <p:nvPr/>
        </p:nvSpPr>
        <p:spPr bwMode="auto">
          <a:xfrm>
            <a:off x="5354638" y="5175250"/>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8" name="Text Box 36"/>
          <p:cNvSpPr txBox="1">
            <a:spLocks noChangeArrowheads="1"/>
          </p:cNvSpPr>
          <p:nvPr/>
        </p:nvSpPr>
        <p:spPr bwMode="auto">
          <a:xfrm>
            <a:off x="5354638" y="5434013"/>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89" name="Text Box 37"/>
          <p:cNvSpPr txBox="1">
            <a:spLocks noChangeArrowheads="1"/>
          </p:cNvSpPr>
          <p:nvPr/>
        </p:nvSpPr>
        <p:spPr bwMode="auto">
          <a:xfrm>
            <a:off x="5354638" y="5692775"/>
            <a:ext cx="1379537"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latin typeface="Arial" pitchFamily="34" charset="0"/>
                <a:cs typeface="Arial" charset="0"/>
              </a:rPr>
              <a:t>…</a:t>
            </a:r>
          </a:p>
        </p:txBody>
      </p:sp>
      <p:sp>
        <p:nvSpPr>
          <p:cNvPr id="356390" name="Text Box 38"/>
          <p:cNvSpPr txBox="1">
            <a:spLocks noChangeArrowheads="1"/>
          </p:cNvSpPr>
          <p:nvPr/>
        </p:nvSpPr>
        <p:spPr bwMode="auto">
          <a:xfrm>
            <a:off x="5365750" y="5951538"/>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solidFill>
                  <a:schemeClr val="bg2"/>
                </a:solidFill>
                <a:latin typeface="Arial" pitchFamily="34" charset="0"/>
                <a:cs typeface="Arial" charset="0"/>
              </a:rPr>
              <a:t>…</a:t>
            </a:r>
          </a:p>
        </p:txBody>
      </p:sp>
      <p:sp>
        <p:nvSpPr>
          <p:cNvPr id="356391" name="Text Box 39"/>
          <p:cNvSpPr txBox="1">
            <a:spLocks noChangeArrowheads="1"/>
          </p:cNvSpPr>
          <p:nvPr/>
        </p:nvSpPr>
        <p:spPr bwMode="auto">
          <a:xfrm>
            <a:off x="5365750" y="6210300"/>
            <a:ext cx="1379538" cy="244475"/>
          </a:xfrm>
          <a:prstGeom prst="rect">
            <a:avLst/>
          </a:prstGeom>
          <a:noFill/>
          <a:ln w="9525">
            <a:noFill/>
            <a:miter lim="800000"/>
            <a:headEnd/>
            <a:tailEnd/>
          </a:ln>
          <a:effectLst/>
        </p:spPr>
        <p:txBody>
          <a:bodyPr>
            <a:spAutoFit/>
          </a:bodyPr>
          <a:lstStyle/>
          <a:p>
            <a:pPr eaLnBrk="0" hangingPunct="0">
              <a:spcBef>
                <a:spcPct val="50000"/>
              </a:spcBef>
            </a:pPr>
            <a:r>
              <a:rPr lang="en-US" sz="1000" i="0" dirty="0">
                <a:solidFill>
                  <a:schemeClr val="bg2"/>
                </a:solidFill>
                <a:latin typeface="Arial" pitchFamily="34" charset="0"/>
                <a:cs typeface="Arial" charset="0"/>
              </a:rPr>
              <a:t>… </a:t>
            </a:r>
          </a:p>
        </p:txBody>
      </p:sp>
      <p:sp>
        <p:nvSpPr>
          <p:cNvPr id="356392" name="Text Box 40"/>
          <p:cNvSpPr txBox="1">
            <a:spLocks noChangeArrowheads="1"/>
          </p:cNvSpPr>
          <p:nvPr/>
        </p:nvSpPr>
        <p:spPr bwMode="auto">
          <a:xfrm>
            <a:off x="879475" y="6502400"/>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16897</a:t>
            </a:r>
          </a:p>
        </p:txBody>
      </p:sp>
      <p:sp>
        <p:nvSpPr>
          <p:cNvPr id="356393" name="Text Box 41"/>
          <p:cNvSpPr txBox="1">
            <a:spLocks noChangeArrowheads="1"/>
          </p:cNvSpPr>
          <p:nvPr/>
        </p:nvSpPr>
        <p:spPr bwMode="auto">
          <a:xfrm>
            <a:off x="2087563" y="65024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16898</a:t>
            </a:r>
          </a:p>
        </p:txBody>
      </p:sp>
      <p:sp>
        <p:nvSpPr>
          <p:cNvPr id="356394" name="Text Box 42"/>
          <p:cNvSpPr txBox="1">
            <a:spLocks noChangeArrowheads="1"/>
          </p:cNvSpPr>
          <p:nvPr/>
        </p:nvSpPr>
        <p:spPr bwMode="auto">
          <a:xfrm>
            <a:off x="3273425" y="6505575"/>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16899</a:t>
            </a:r>
          </a:p>
        </p:txBody>
      </p:sp>
      <p:sp>
        <p:nvSpPr>
          <p:cNvPr id="356395" name="Text Box 43"/>
          <p:cNvSpPr txBox="1">
            <a:spLocks noChangeArrowheads="1"/>
          </p:cNvSpPr>
          <p:nvPr/>
        </p:nvSpPr>
        <p:spPr bwMode="auto">
          <a:xfrm>
            <a:off x="5192713" y="65024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11810</a:t>
            </a:r>
          </a:p>
        </p:txBody>
      </p:sp>
      <p:sp>
        <p:nvSpPr>
          <p:cNvPr id="356396" name="Text Box 44"/>
          <p:cNvSpPr txBox="1">
            <a:spLocks noChangeArrowheads="1"/>
          </p:cNvSpPr>
          <p:nvPr/>
        </p:nvSpPr>
        <p:spPr bwMode="auto">
          <a:xfrm>
            <a:off x="6400800" y="6502400"/>
            <a:ext cx="1379538"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18111</a:t>
            </a:r>
          </a:p>
        </p:txBody>
      </p:sp>
      <p:sp>
        <p:nvSpPr>
          <p:cNvPr id="356397" name="Text Box 45"/>
          <p:cNvSpPr txBox="1">
            <a:spLocks noChangeArrowheads="1"/>
          </p:cNvSpPr>
          <p:nvPr/>
        </p:nvSpPr>
        <p:spPr bwMode="auto">
          <a:xfrm>
            <a:off x="7586663" y="6505575"/>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18112</a:t>
            </a:r>
          </a:p>
        </p:txBody>
      </p:sp>
      <p:sp>
        <p:nvSpPr>
          <p:cNvPr id="356398" name="Line 46"/>
          <p:cNvSpPr>
            <a:spLocks noChangeShapeType="1"/>
          </p:cNvSpPr>
          <p:nvPr/>
        </p:nvSpPr>
        <p:spPr bwMode="auto">
          <a:xfrm>
            <a:off x="205422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6399" name="Line 47"/>
          <p:cNvSpPr>
            <a:spLocks noChangeShapeType="1"/>
          </p:cNvSpPr>
          <p:nvPr/>
        </p:nvSpPr>
        <p:spPr bwMode="auto">
          <a:xfrm>
            <a:off x="327342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6400" name="Line 48"/>
          <p:cNvSpPr>
            <a:spLocks noChangeShapeType="1"/>
          </p:cNvSpPr>
          <p:nvPr/>
        </p:nvSpPr>
        <p:spPr bwMode="auto">
          <a:xfrm>
            <a:off x="6378575" y="5175250"/>
            <a:ext cx="258763"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6401" name="Line 49"/>
          <p:cNvSpPr>
            <a:spLocks noChangeShapeType="1"/>
          </p:cNvSpPr>
          <p:nvPr/>
        </p:nvSpPr>
        <p:spPr bwMode="auto">
          <a:xfrm>
            <a:off x="7586663" y="5175250"/>
            <a:ext cx="258762" cy="0"/>
          </a:xfrm>
          <a:prstGeom prst="line">
            <a:avLst/>
          </a:prstGeom>
          <a:noFill/>
          <a:ln w="9525">
            <a:solidFill>
              <a:schemeClr val="tx1"/>
            </a:solidFill>
            <a:round/>
            <a:headEnd type="triangle" w="sm" len="med"/>
            <a:tailEnd type="triangle" w="sm" len="med"/>
          </a:ln>
          <a:effectLst/>
        </p:spPr>
        <p:txBody>
          <a:bodyPr/>
          <a:lstStyle/>
          <a:p>
            <a:endParaRPr lang="en-US"/>
          </a:p>
        </p:txBody>
      </p:sp>
      <p:sp>
        <p:nvSpPr>
          <p:cNvPr id="356402" name="Text Box 50"/>
          <p:cNvSpPr txBox="1">
            <a:spLocks noChangeArrowheads="1"/>
          </p:cNvSpPr>
          <p:nvPr/>
        </p:nvSpPr>
        <p:spPr bwMode="auto">
          <a:xfrm>
            <a:off x="2352675" y="546417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6403" name="Text Box 51"/>
          <p:cNvSpPr txBox="1">
            <a:spLocks noChangeArrowheads="1"/>
          </p:cNvSpPr>
          <p:nvPr/>
        </p:nvSpPr>
        <p:spPr bwMode="auto">
          <a:xfrm>
            <a:off x="4211638" y="4813300"/>
            <a:ext cx="1379537" cy="244475"/>
          </a:xfrm>
          <a:prstGeom prst="rect">
            <a:avLst/>
          </a:prstGeom>
          <a:noFill/>
          <a:ln w="9525">
            <a:noFill/>
            <a:miter lim="800000"/>
            <a:headEnd/>
            <a:tailEnd/>
          </a:ln>
          <a:effectLst/>
        </p:spPr>
        <p:txBody>
          <a:bodyPr>
            <a:spAutoFit/>
          </a:bodyPr>
          <a:lstStyle/>
          <a:p>
            <a:pPr algn="ctr" eaLnBrk="0" hangingPunct="0">
              <a:spcBef>
                <a:spcPct val="50000"/>
              </a:spcBef>
            </a:pPr>
            <a:r>
              <a:rPr lang="en-US" sz="1000" i="0" dirty="0">
                <a:latin typeface="Arial" pitchFamily="34" charset="0"/>
                <a:cs typeface="Arial" charset="0"/>
              </a:rPr>
              <a:t>File1, Page 19197</a:t>
            </a:r>
          </a:p>
        </p:txBody>
      </p:sp>
      <p:sp>
        <p:nvSpPr>
          <p:cNvPr id="356404" name="Text Box 52"/>
          <p:cNvSpPr txBox="1">
            <a:spLocks noChangeArrowheads="1"/>
          </p:cNvSpPr>
          <p:nvPr/>
        </p:nvSpPr>
        <p:spPr bwMode="auto">
          <a:xfrm>
            <a:off x="3565525" y="5454650"/>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6405" name="Text Box 53"/>
          <p:cNvSpPr txBox="1">
            <a:spLocks noChangeArrowheads="1"/>
          </p:cNvSpPr>
          <p:nvPr/>
        </p:nvSpPr>
        <p:spPr bwMode="auto">
          <a:xfrm>
            <a:off x="5459413" y="5443538"/>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6406" name="Text Box 54"/>
          <p:cNvSpPr txBox="1">
            <a:spLocks noChangeArrowheads="1"/>
          </p:cNvSpPr>
          <p:nvPr/>
        </p:nvSpPr>
        <p:spPr bwMode="auto">
          <a:xfrm>
            <a:off x="6680200" y="5434013"/>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539</a:t>
            </a:r>
          </a:p>
          <a:p>
            <a:pPr algn="ctr" eaLnBrk="0" hangingPunct="0"/>
            <a:r>
              <a:rPr lang="en-US" i="0" dirty="0">
                <a:latin typeface="Arial" pitchFamily="34" charset="0"/>
                <a:cs typeface="Arial" charset="0"/>
              </a:rPr>
              <a:t> entries</a:t>
            </a:r>
          </a:p>
        </p:txBody>
      </p:sp>
      <p:sp>
        <p:nvSpPr>
          <p:cNvPr id="356407" name="Text Box 55"/>
          <p:cNvSpPr txBox="1">
            <a:spLocks noChangeArrowheads="1"/>
          </p:cNvSpPr>
          <p:nvPr/>
        </p:nvSpPr>
        <p:spPr bwMode="auto">
          <a:xfrm>
            <a:off x="7896225" y="5435600"/>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228</a:t>
            </a:r>
          </a:p>
          <a:p>
            <a:pPr algn="ctr" eaLnBrk="0" hangingPunct="0"/>
            <a:r>
              <a:rPr lang="en-US" i="0" dirty="0">
                <a:latin typeface="Arial" pitchFamily="34" charset="0"/>
                <a:cs typeface="Arial" charset="0"/>
              </a:rPr>
              <a:t> entries</a:t>
            </a:r>
          </a:p>
        </p:txBody>
      </p:sp>
      <p:sp>
        <p:nvSpPr>
          <p:cNvPr id="356408" name="Line 56"/>
          <p:cNvSpPr>
            <a:spLocks noChangeShapeType="1"/>
          </p:cNvSpPr>
          <p:nvPr/>
        </p:nvSpPr>
        <p:spPr bwMode="auto">
          <a:xfrm flipH="1">
            <a:off x="1590675" y="3708400"/>
            <a:ext cx="2846388" cy="1466850"/>
          </a:xfrm>
          <a:prstGeom prst="line">
            <a:avLst/>
          </a:prstGeom>
          <a:noFill/>
          <a:ln w="15875">
            <a:solidFill>
              <a:schemeClr val="tx1"/>
            </a:solidFill>
            <a:prstDash val="dash"/>
            <a:round/>
            <a:headEnd/>
            <a:tailEnd type="triangle" w="med" len="med"/>
          </a:ln>
          <a:effectLst/>
        </p:spPr>
        <p:txBody>
          <a:bodyPr/>
          <a:lstStyle/>
          <a:p>
            <a:endParaRPr lang="en-US"/>
          </a:p>
        </p:txBody>
      </p:sp>
      <p:sp>
        <p:nvSpPr>
          <p:cNvPr id="356409" name="Line 57"/>
          <p:cNvSpPr>
            <a:spLocks noChangeShapeType="1"/>
          </p:cNvSpPr>
          <p:nvPr/>
        </p:nvSpPr>
        <p:spPr bwMode="auto">
          <a:xfrm flipH="1">
            <a:off x="2798763" y="4054475"/>
            <a:ext cx="1638300" cy="112077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6410" name="Line 58"/>
          <p:cNvSpPr>
            <a:spLocks noChangeShapeType="1"/>
          </p:cNvSpPr>
          <p:nvPr/>
        </p:nvSpPr>
        <p:spPr bwMode="auto">
          <a:xfrm flipH="1">
            <a:off x="3919538" y="4225925"/>
            <a:ext cx="690562" cy="94932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6411" name="Line 59"/>
          <p:cNvSpPr>
            <a:spLocks noChangeShapeType="1"/>
          </p:cNvSpPr>
          <p:nvPr/>
        </p:nvSpPr>
        <p:spPr bwMode="auto">
          <a:xfrm>
            <a:off x="5407025" y="4225925"/>
            <a:ext cx="582613" cy="94932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6412" name="Line 60"/>
          <p:cNvSpPr>
            <a:spLocks noChangeShapeType="1"/>
          </p:cNvSpPr>
          <p:nvPr/>
        </p:nvSpPr>
        <p:spPr bwMode="auto">
          <a:xfrm>
            <a:off x="5386388" y="4054475"/>
            <a:ext cx="1811337" cy="1120775"/>
          </a:xfrm>
          <a:prstGeom prst="line">
            <a:avLst/>
          </a:prstGeom>
          <a:noFill/>
          <a:ln w="15875">
            <a:solidFill>
              <a:schemeClr val="tx1"/>
            </a:solidFill>
            <a:prstDash val="dash"/>
            <a:round/>
            <a:headEnd/>
            <a:tailEnd type="triangle" w="med" len="med"/>
          </a:ln>
          <a:effectLst/>
        </p:spPr>
        <p:txBody>
          <a:bodyPr/>
          <a:lstStyle/>
          <a:p>
            <a:endParaRPr lang="en-US"/>
          </a:p>
        </p:txBody>
      </p:sp>
      <p:sp>
        <p:nvSpPr>
          <p:cNvPr id="356413" name="Line 61"/>
          <p:cNvSpPr>
            <a:spLocks noChangeShapeType="1"/>
          </p:cNvSpPr>
          <p:nvPr/>
        </p:nvSpPr>
        <p:spPr bwMode="auto">
          <a:xfrm>
            <a:off x="5386388" y="3708400"/>
            <a:ext cx="2933700" cy="1466850"/>
          </a:xfrm>
          <a:prstGeom prst="line">
            <a:avLst/>
          </a:prstGeom>
          <a:noFill/>
          <a:ln w="15875">
            <a:solidFill>
              <a:schemeClr val="tx1"/>
            </a:solidFill>
            <a:prstDash val="dash"/>
            <a:round/>
            <a:headEnd/>
            <a:tailEnd type="triangle" w="med" len="med"/>
          </a:ln>
          <a:effectLst/>
        </p:spPr>
        <p:txBody>
          <a:bodyPr/>
          <a:lstStyle/>
          <a:p>
            <a:endParaRPr lang="en-US"/>
          </a:p>
        </p:txBody>
      </p:sp>
      <p:sp>
        <p:nvSpPr>
          <p:cNvPr id="356414" name="AutoShape 62"/>
          <p:cNvSpPr>
            <a:spLocks noChangeArrowheads="1"/>
          </p:cNvSpPr>
          <p:nvPr/>
        </p:nvSpPr>
        <p:spPr bwMode="auto">
          <a:xfrm>
            <a:off x="4405313" y="3486150"/>
            <a:ext cx="1035050" cy="13795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356415" name="Text Box 63"/>
          <p:cNvSpPr txBox="1">
            <a:spLocks noChangeArrowheads="1"/>
          </p:cNvSpPr>
          <p:nvPr/>
        </p:nvSpPr>
        <p:spPr bwMode="auto">
          <a:xfrm>
            <a:off x="4419600" y="3736975"/>
            <a:ext cx="941284" cy="646331"/>
          </a:xfrm>
          <a:prstGeom prst="rect">
            <a:avLst/>
          </a:prstGeom>
          <a:noFill/>
          <a:ln w="9525">
            <a:noFill/>
            <a:miter lim="800000"/>
            <a:headEnd/>
            <a:tailEnd/>
          </a:ln>
          <a:effectLst/>
        </p:spPr>
        <p:txBody>
          <a:bodyPr wrap="none">
            <a:spAutoFit/>
          </a:bodyPr>
          <a:lstStyle/>
          <a:p>
            <a:pPr algn="ctr" eaLnBrk="0" hangingPunct="0"/>
            <a:r>
              <a:rPr lang="en-US" i="0" dirty="0">
                <a:latin typeface="Arial" pitchFamily="34" charset="0"/>
                <a:cs typeface="Arial" charset="0"/>
              </a:rPr>
              <a:t>149</a:t>
            </a:r>
          </a:p>
          <a:p>
            <a:pPr algn="ctr" eaLnBrk="0" hangingPunct="0"/>
            <a:r>
              <a:rPr lang="en-US" i="0" dirty="0">
                <a:latin typeface="Arial" pitchFamily="34" charset="0"/>
                <a:cs typeface="Arial" charset="0"/>
              </a:rPr>
              <a:t> entries</a:t>
            </a:r>
          </a:p>
        </p:txBody>
      </p:sp>
      <p:sp>
        <p:nvSpPr>
          <p:cNvPr id="356416" name="Text Box 64"/>
          <p:cNvSpPr txBox="1">
            <a:spLocks noChangeArrowheads="1"/>
          </p:cNvSpPr>
          <p:nvPr/>
        </p:nvSpPr>
        <p:spPr bwMode="auto">
          <a:xfrm>
            <a:off x="-38100" y="5275263"/>
            <a:ext cx="1114425" cy="1190625"/>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tx2"/>
                </a:solidFill>
                <a:latin typeface="Arial" pitchFamily="34" charset="0"/>
                <a:cs typeface="Arial" charset="0"/>
              </a:rPr>
              <a:t>Leaf Level</a:t>
            </a:r>
            <a:br>
              <a:rPr lang="en-US" i="0" dirty="0">
                <a:solidFill>
                  <a:schemeClr val="tx2"/>
                </a:solidFill>
                <a:latin typeface="Arial" pitchFamily="34" charset="0"/>
                <a:cs typeface="Arial" charset="0"/>
              </a:rPr>
            </a:br>
            <a:r>
              <a:rPr lang="en-US" i="0" dirty="0">
                <a:solidFill>
                  <a:schemeClr val="tx2"/>
                </a:solidFill>
                <a:latin typeface="Arial" pitchFamily="34" charset="0"/>
                <a:cs typeface="Arial" charset="0"/>
              </a:rPr>
              <a:t>149 Pages</a:t>
            </a:r>
          </a:p>
        </p:txBody>
      </p:sp>
      <p:sp>
        <p:nvSpPr>
          <p:cNvPr id="356417" name="Rectangle 65"/>
          <p:cNvSpPr>
            <a:spLocks noGrp="1" noChangeArrowheads="1"/>
          </p:cNvSpPr>
          <p:nvPr>
            <p:ph type="title"/>
          </p:nvPr>
        </p:nvSpPr>
        <p:spPr/>
        <p:txBody>
          <a:bodyPr/>
          <a:lstStyle/>
          <a:p>
            <a:r>
              <a:rPr lang="en-US" dirty="0" err="1"/>
              <a:t>Nonclustered</a:t>
            </a:r>
            <a:r>
              <a:rPr lang="en-US" dirty="0"/>
              <a:t> </a:t>
            </a:r>
            <a:r>
              <a:rPr lang="en-US" dirty="0" smtClean="0"/>
              <a:t>Index</a:t>
            </a:r>
            <a:endParaRPr lang="en-US" sz="2800" dirty="0">
              <a:solidFill>
                <a:schemeClr val="tx1"/>
              </a:solidFill>
            </a:endParaRPr>
          </a:p>
        </p:txBody>
      </p:sp>
      <p:sp>
        <p:nvSpPr>
          <p:cNvPr id="88" name="Text Placeholder 87"/>
          <p:cNvSpPr>
            <a:spLocks noGrp="1"/>
          </p:cNvSpPr>
          <p:nvPr>
            <p:ph type="body" sz="quarter" idx="10"/>
          </p:nvPr>
        </p:nvSpPr>
        <p:spPr>
          <a:xfrm>
            <a:off x="368300" y="776170"/>
            <a:ext cx="8394700" cy="415498"/>
          </a:xfrm>
        </p:spPr>
        <p:txBody>
          <a:bodyPr vert="horz" wrap="square" lIns="0" tIns="0" rIns="91440" bIns="0" rtlCol="0">
            <a:spAutoFit/>
          </a:bodyPr>
          <a:lstStyle/>
          <a:p>
            <a:r>
              <a:rPr lang="zh-CN" altLang="en-US" dirty="0" smtClean="0"/>
              <a:t>通过</a:t>
            </a:r>
            <a:r>
              <a:rPr altLang="zh-CN" dirty="0" smtClean="0"/>
              <a:t>Covering</a:t>
            </a:r>
            <a:r>
              <a:rPr lang="zh-CN" altLang="en-US" dirty="0" smtClean="0"/>
              <a:t>搜索的步骤</a:t>
            </a:r>
            <a:endParaRPr dirty="0"/>
          </a:p>
        </p:txBody>
      </p:sp>
      <p:sp>
        <p:nvSpPr>
          <p:cNvPr id="356418" name="Oval 66"/>
          <p:cNvSpPr>
            <a:spLocks noChangeArrowheads="1"/>
          </p:cNvSpPr>
          <p:nvPr/>
        </p:nvSpPr>
        <p:spPr bwMode="invGray">
          <a:xfrm>
            <a:off x="4184650" y="3209925"/>
            <a:ext cx="1458913" cy="1882775"/>
          </a:xfrm>
          <a:prstGeom prst="ellipse">
            <a:avLst/>
          </a:prstGeom>
          <a:noFill/>
          <a:ln w="31750" algn="ctr">
            <a:solidFill>
              <a:schemeClr val="tx2"/>
            </a:solidFill>
            <a:round/>
            <a:headEnd/>
            <a:tailEnd/>
          </a:ln>
          <a:effectLst/>
        </p:spPr>
        <p:txBody>
          <a:bodyPr anchor="ctr">
            <a:spAutoFit/>
          </a:bodyPr>
          <a:lstStyle/>
          <a:p>
            <a:endParaRPr lang="en-US"/>
          </a:p>
        </p:txBody>
      </p:sp>
      <p:sp>
        <p:nvSpPr>
          <p:cNvPr id="356419" name="AutoShape 67"/>
          <p:cNvSpPr>
            <a:spLocks noChangeArrowheads="1"/>
          </p:cNvSpPr>
          <p:nvPr/>
        </p:nvSpPr>
        <p:spPr bwMode="auto">
          <a:xfrm>
            <a:off x="563563" y="1443038"/>
            <a:ext cx="8016875" cy="1422400"/>
          </a:xfrm>
          <a:custGeom>
            <a:avLst/>
            <a:gdLst>
              <a:gd name="G0" fmla="+- 231 0 0"/>
              <a:gd name="G1" fmla="+- 21600 0 231"/>
              <a:gd name="G2" fmla="*/ 231 1 2"/>
              <a:gd name="G3" fmla="+- 21600 0 G2"/>
              <a:gd name="G4" fmla="+/ 231 21600 2"/>
              <a:gd name="G5" fmla="+/ G1 0 2"/>
              <a:gd name="G6" fmla="*/ 21600 21600 231"/>
              <a:gd name="G7" fmla="*/ G6 1 2"/>
              <a:gd name="G8" fmla="+- 21600 0 G7"/>
              <a:gd name="G9" fmla="*/ 21600 1 2"/>
              <a:gd name="G10" fmla="+- 231 0 G9"/>
              <a:gd name="G11" fmla="?: G10 G8 0"/>
              <a:gd name="G12" fmla="?: G10 G7 21600"/>
              <a:gd name="T0" fmla="*/ 21484 w 21600"/>
              <a:gd name="T1" fmla="*/ 10800 h 21600"/>
              <a:gd name="T2" fmla="*/ 10800 w 21600"/>
              <a:gd name="T3" fmla="*/ 21600 h 21600"/>
              <a:gd name="T4" fmla="*/ 116 w 21600"/>
              <a:gd name="T5" fmla="*/ 10800 h 21600"/>
              <a:gd name="T6" fmla="*/ 10800 w 21600"/>
              <a:gd name="T7" fmla="*/ 0 h 21600"/>
              <a:gd name="T8" fmla="*/ 1916 w 21600"/>
              <a:gd name="T9" fmla="*/ 1916 h 21600"/>
              <a:gd name="T10" fmla="*/ 19684 w 21600"/>
              <a:gd name="T11" fmla="*/ 19684 h 21600"/>
            </a:gdLst>
            <a:ahLst/>
            <a:cxnLst>
              <a:cxn ang="0">
                <a:pos x="T0" y="T1"/>
              </a:cxn>
              <a:cxn ang="0">
                <a:pos x="T2" y="T3"/>
              </a:cxn>
              <a:cxn ang="0">
                <a:pos x="T4" y="T5"/>
              </a:cxn>
              <a:cxn ang="0">
                <a:pos x="T6" y="T7"/>
              </a:cxn>
            </a:cxnLst>
            <a:rect l="T8" t="T9" r="T10" b="T11"/>
            <a:pathLst>
              <a:path w="21600" h="21600">
                <a:moveTo>
                  <a:pt x="0" y="0"/>
                </a:moveTo>
                <a:lnTo>
                  <a:pt x="231" y="21600"/>
                </a:lnTo>
                <a:lnTo>
                  <a:pt x="21369" y="21600"/>
                </a:lnTo>
                <a:lnTo>
                  <a:pt x="21600" y="0"/>
                </a:lnTo>
                <a:close/>
              </a:path>
            </a:pathLst>
          </a:custGeom>
          <a:gradFill rotWithShape="1">
            <a:gsLst>
              <a:gs pos="0">
                <a:schemeClr val="bg1">
                  <a:alpha val="39000"/>
                </a:schemeClr>
              </a:gs>
              <a:gs pos="100000">
                <a:schemeClr val="bg1">
                  <a:gamma/>
                  <a:shade val="46275"/>
                  <a:invGamma/>
                </a:schemeClr>
              </a:gs>
            </a:gsLst>
            <a:lin ang="5400000" scaled="1"/>
          </a:gradFill>
          <a:ln w="12700">
            <a:solidFill>
              <a:schemeClr val="hlink"/>
            </a:solidFill>
            <a:miter lim="800000"/>
            <a:headEnd type="none" w="sm" len="sm"/>
            <a:tailEnd type="none" w="sm" len="sm"/>
          </a:ln>
          <a:effectLst/>
        </p:spPr>
        <p:txBody>
          <a:bodyPr wrap="none" lIns="18288" tIns="18288" rIns="18288" bIns="18288"/>
          <a:lstStyle/>
          <a:p>
            <a:pPr eaLnBrk="0" hangingPunct="0">
              <a:lnSpc>
                <a:spcPct val="85000"/>
              </a:lnSpc>
              <a:spcBef>
                <a:spcPct val="20000"/>
              </a:spcBef>
            </a:pPr>
            <a:r>
              <a:rPr lang="en-US" sz="2000" b="1" i="0" dirty="0">
                <a:solidFill>
                  <a:schemeClr val="bg1"/>
                </a:solidFill>
                <a:effectLst>
                  <a:outerShdw blurRad="38100" dist="38100" dir="2700000" algn="tl">
                    <a:srgbClr val="000000"/>
                  </a:outerShdw>
                </a:effectLst>
                <a:latin typeface="Courier New" pitchFamily="49" charset="0"/>
              </a:rPr>
              <a:t>SELECT </a:t>
            </a:r>
            <a:r>
              <a:rPr lang="en-US" sz="2000" b="1" i="0" dirty="0" err="1">
                <a:solidFill>
                  <a:schemeClr val="bg1"/>
                </a:solidFill>
                <a:effectLst>
                  <a:outerShdw blurRad="38100" dist="38100" dir="2700000" algn="tl">
                    <a:srgbClr val="000000"/>
                  </a:outerShdw>
                </a:effectLst>
                <a:latin typeface="Courier New" pitchFamily="49" charset="0"/>
              </a:rPr>
              <a:t>EmpID</a:t>
            </a:r>
            <a:r>
              <a:rPr lang="en-US" sz="2000" b="1" i="0" dirty="0">
                <a:solidFill>
                  <a:schemeClr val="bg1"/>
                </a:solidFill>
                <a:effectLst>
                  <a:outerShdw blurRad="38100" dist="38100" dir="2700000" algn="tl">
                    <a:srgbClr val="000000"/>
                  </a:outerShdw>
                </a:effectLst>
                <a:latin typeface="Courier New" pitchFamily="49" charset="0"/>
              </a:rPr>
              <a:t>, SSN </a:t>
            </a:r>
            <a:br>
              <a:rPr lang="en-US" sz="2000" b="1" i="0" dirty="0">
                <a:solidFill>
                  <a:schemeClr val="bg1"/>
                </a:solidFill>
                <a:effectLst>
                  <a:outerShdw blurRad="38100" dist="38100" dir="2700000" algn="tl">
                    <a:srgbClr val="000000"/>
                  </a:outerShdw>
                </a:effectLst>
                <a:latin typeface="Courier New" pitchFamily="49" charset="0"/>
              </a:rPr>
            </a:br>
            <a:r>
              <a:rPr lang="en-US" sz="2000" b="1" i="0" dirty="0">
                <a:solidFill>
                  <a:schemeClr val="bg1"/>
                </a:solidFill>
                <a:effectLst>
                  <a:outerShdw blurRad="38100" dist="38100" dir="2700000" algn="tl">
                    <a:srgbClr val="000000"/>
                  </a:outerShdw>
                </a:effectLst>
                <a:latin typeface="Courier New" pitchFamily="49" charset="0"/>
              </a:rPr>
              <a:t>FROM Employee </a:t>
            </a:r>
            <a:br>
              <a:rPr lang="en-US" sz="2000" b="1" i="0" dirty="0">
                <a:solidFill>
                  <a:schemeClr val="bg1"/>
                </a:solidFill>
                <a:effectLst>
                  <a:outerShdw blurRad="38100" dist="38100" dir="2700000" algn="tl">
                    <a:srgbClr val="000000"/>
                  </a:outerShdw>
                </a:effectLst>
                <a:latin typeface="Courier New" pitchFamily="49" charset="0"/>
              </a:rPr>
            </a:br>
            <a:r>
              <a:rPr lang="en-US" sz="2000" b="1" i="0" dirty="0">
                <a:solidFill>
                  <a:schemeClr val="bg1"/>
                </a:solidFill>
                <a:effectLst>
                  <a:outerShdw blurRad="38100" dist="38100" dir="2700000" algn="tl">
                    <a:srgbClr val="000000"/>
                  </a:outerShdw>
                </a:effectLst>
                <a:latin typeface="Courier New" pitchFamily="49" charset="0"/>
              </a:rPr>
              <a:t>WHERE SSN BETWEEN ‘623-45-6789’ </a:t>
            </a:r>
            <a:br>
              <a:rPr lang="en-US" sz="2000" b="1" i="0" dirty="0">
                <a:solidFill>
                  <a:schemeClr val="bg1"/>
                </a:solidFill>
                <a:effectLst>
                  <a:outerShdw blurRad="38100" dist="38100" dir="2700000" algn="tl">
                    <a:srgbClr val="000000"/>
                  </a:outerShdw>
                </a:effectLst>
                <a:latin typeface="Courier New" pitchFamily="49" charset="0"/>
              </a:rPr>
            </a:br>
            <a:r>
              <a:rPr lang="en-US" sz="2000" b="1" i="0" dirty="0">
                <a:solidFill>
                  <a:schemeClr val="bg1"/>
                </a:solidFill>
                <a:effectLst>
                  <a:outerShdw blurRad="38100" dist="38100" dir="2700000" algn="tl">
                    <a:srgbClr val="000000"/>
                  </a:outerShdw>
                </a:effectLst>
                <a:latin typeface="Courier New" pitchFamily="49" charset="0"/>
              </a:rPr>
              <a:t>	AND ‘623-45-6800’</a:t>
            </a:r>
          </a:p>
        </p:txBody>
      </p:sp>
      <p:sp>
        <p:nvSpPr>
          <p:cNvPr id="356420" name="Text Box 68"/>
          <p:cNvSpPr txBox="1">
            <a:spLocks noChangeArrowheads="1"/>
          </p:cNvSpPr>
          <p:nvPr/>
        </p:nvSpPr>
        <p:spPr bwMode="auto">
          <a:xfrm>
            <a:off x="5421313" y="5870575"/>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623-45-6789, 7983</a:t>
            </a:r>
          </a:p>
        </p:txBody>
      </p:sp>
      <p:sp>
        <p:nvSpPr>
          <p:cNvPr id="356421" name="Text Box 69"/>
          <p:cNvSpPr txBox="1">
            <a:spLocks noChangeArrowheads="1"/>
          </p:cNvSpPr>
          <p:nvPr/>
        </p:nvSpPr>
        <p:spPr bwMode="auto">
          <a:xfrm>
            <a:off x="5421313" y="6003925"/>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623-45-6790, 342</a:t>
            </a:r>
          </a:p>
        </p:txBody>
      </p:sp>
      <p:sp>
        <p:nvSpPr>
          <p:cNvPr id="356422" name="Text Box 70"/>
          <p:cNvSpPr txBox="1">
            <a:spLocks noChangeArrowheads="1"/>
          </p:cNvSpPr>
          <p:nvPr/>
        </p:nvSpPr>
        <p:spPr bwMode="auto">
          <a:xfrm>
            <a:off x="5421313" y="6137275"/>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623-45-6791, 81</a:t>
            </a:r>
          </a:p>
        </p:txBody>
      </p:sp>
      <p:sp>
        <p:nvSpPr>
          <p:cNvPr id="356423" name="Text Box 71"/>
          <p:cNvSpPr txBox="1">
            <a:spLocks noChangeArrowheads="1"/>
          </p:cNvSpPr>
          <p:nvPr/>
        </p:nvSpPr>
        <p:spPr bwMode="auto">
          <a:xfrm>
            <a:off x="5421313" y="6270625"/>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623-45-6796, 9832</a:t>
            </a:r>
          </a:p>
        </p:txBody>
      </p:sp>
      <p:sp>
        <p:nvSpPr>
          <p:cNvPr id="356424" name="Text Box 72"/>
          <p:cNvSpPr txBox="1">
            <a:spLocks noChangeArrowheads="1"/>
          </p:cNvSpPr>
          <p:nvPr/>
        </p:nvSpPr>
        <p:spPr bwMode="auto">
          <a:xfrm>
            <a:off x="5421313" y="6402388"/>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623-45-6797, 5890</a:t>
            </a:r>
          </a:p>
        </p:txBody>
      </p:sp>
      <p:sp>
        <p:nvSpPr>
          <p:cNvPr id="356425" name="Text Box 73"/>
          <p:cNvSpPr txBox="1">
            <a:spLocks noChangeArrowheads="1"/>
          </p:cNvSpPr>
          <p:nvPr/>
        </p:nvSpPr>
        <p:spPr bwMode="auto">
          <a:xfrm>
            <a:off x="5405438" y="5221288"/>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623-45-6437, 348</a:t>
            </a:r>
          </a:p>
        </p:txBody>
      </p:sp>
      <p:sp>
        <p:nvSpPr>
          <p:cNvPr id="356426" name="Text Box 74"/>
          <p:cNvSpPr txBox="1">
            <a:spLocks noChangeArrowheads="1"/>
          </p:cNvSpPr>
          <p:nvPr/>
        </p:nvSpPr>
        <p:spPr bwMode="auto">
          <a:xfrm>
            <a:off x="6608763" y="5376863"/>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623-45-6799, 643</a:t>
            </a:r>
          </a:p>
        </p:txBody>
      </p:sp>
      <p:sp>
        <p:nvSpPr>
          <p:cNvPr id="356427" name="Text Box 75"/>
          <p:cNvSpPr txBox="1">
            <a:spLocks noChangeArrowheads="1"/>
          </p:cNvSpPr>
          <p:nvPr/>
        </p:nvSpPr>
        <p:spPr bwMode="auto">
          <a:xfrm>
            <a:off x="6608763" y="5521325"/>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623-45-6800, 4231</a:t>
            </a:r>
          </a:p>
        </p:txBody>
      </p:sp>
      <p:sp>
        <p:nvSpPr>
          <p:cNvPr id="356428" name="Text Box 76"/>
          <p:cNvSpPr txBox="1">
            <a:spLocks noChangeArrowheads="1"/>
          </p:cNvSpPr>
          <p:nvPr/>
        </p:nvSpPr>
        <p:spPr bwMode="auto">
          <a:xfrm>
            <a:off x="4451350" y="4122738"/>
            <a:ext cx="985838"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623-45-6437, 348</a:t>
            </a:r>
          </a:p>
        </p:txBody>
      </p:sp>
      <p:sp>
        <p:nvSpPr>
          <p:cNvPr id="356429" name="Text Box 77"/>
          <p:cNvSpPr txBox="1">
            <a:spLocks noChangeArrowheads="1"/>
          </p:cNvSpPr>
          <p:nvPr/>
        </p:nvSpPr>
        <p:spPr bwMode="auto">
          <a:xfrm>
            <a:off x="4451350" y="4275138"/>
            <a:ext cx="985838"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623-45-6798, 287</a:t>
            </a:r>
          </a:p>
        </p:txBody>
      </p:sp>
      <p:sp>
        <p:nvSpPr>
          <p:cNvPr id="356430" name="Text Box 78"/>
          <p:cNvSpPr txBox="1">
            <a:spLocks noChangeArrowheads="1"/>
          </p:cNvSpPr>
          <p:nvPr/>
        </p:nvSpPr>
        <p:spPr bwMode="auto">
          <a:xfrm>
            <a:off x="6618288" y="5213350"/>
            <a:ext cx="985837" cy="136525"/>
          </a:xfrm>
          <a:prstGeom prst="rect">
            <a:avLst/>
          </a:prstGeom>
          <a:solidFill>
            <a:schemeClr val="accent1"/>
          </a:solidFill>
          <a:ln w="9525">
            <a:noFill/>
            <a:miter lim="800000"/>
            <a:headEnd/>
            <a:tailEnd/>
          </a:ln>
          <a:effectLst/>
        </p:spPr>
        <p:txBody>
          <a:bodyPr wrap="none" lIns="0" tIns="0" rIns="0" bIns="0"/>
          <a:lstStyle/>
          <a:p>
            <a:pPr eaLnBrk="0" hangingPunct="0">
              <a:spcBef>
                <a:spcPct val="50000"/>
              </a:spcBef>
            </a:pPr>
            <a:r>
              <a:rPr lang="en-US" sz="900" i="0" dirty="0">
                <a:latin typeface="Arial" pitchFamily="34" charset="0"/>
                <a:cs typeface="Arial" charset="0"/>
              </a:rPr>
              <a:t>623-45-6798, 287</a:t>
            </a:r>
          </a:p>
        </p:txBody>
      </p:sp>
      <p:grpSp>
        <p:nvGrpSpPr>
          <p:cNvPr id="2" name="Group 79"/>
          <p:cNvGrpSpPr>
            <a:grpSpLocks/>
          </p:cNvGrpSpPr>
          <p:nvPr/>
        </p:nvGrpSpPr>
        <p:grpSpPr bwMode="auto">
          <a:xfrm>
            <a:off x="5622925" y="3082925"/>
            <a:ext cx="2714625" cy="465138"/>
            <a:chOff x="3542" y="1942"/>
            <a:chExt cx="1710" cy="293"/>
          </a:xfrm>
        </p:grpSpPr>
        <p:sp>
          <p:nvSpPr>
            <p:cNvPr id="356432" name="Text Box 80"/>
            <p:cNvSpPr txBox="1">
              <a:spLocks noChangeArrowheads="1"/>
            </p:cNvSpPr>
            <p:nvPr/>
          </p:nvSpPr>
          <p:spPr bwMode="auto">
            <a:xfrm>
              <a:off x="3542" y="2004"/>
              <a:ext cx="1632" cy="231"/>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bg1"/>
                  </a:solidFill>
                  <a:latin typeface="Arial" pitchFamily="34" charset="0"/>
                  <a:cs typeface="Arial" charset="0"/>
                </a:rPr>
                <a:t>Start at the Root Page</a:t>
              </a:r>
            </a:p>
          </p:txBody>
        </p:sp>
        <p:sp useBgFill="1">
          <p:nvSpPr>
            <p:cNvPr id="356433" name="Oval 81"/>
            <p:cNvSpPr>
              <a:spLocks noChangeArrowheads="1"/>
            </p:cNvSpPr>
            <p:nvPr/>
          </p:nvSpPr>
          <p:spPr bwMode="auto">
            <a:xfrm>
              <a:off x="5078" y="1942"/>
              <a:ext cx="174" cy="234"/>
            </a:xfrm>
            <a:prstGeom prst="ellipse">
              <a:avLst/>
            </a:prstGeom>
            <a:ln w="9525" algn="ctr">
              <a:solidFill>
                <a:schemeClr val="tx1"/>
              </a:solidFill>
              <a:round/>
              <a:headEnd/>
              <a:tailEnd/>
            </a:ln>
            <a:effectLst/>
          </p:spPr>
          <p:txBody>
            <a:bodyPr wrap="none" lIns="45720" tIns="9144" rIns="45720" bIns="9144" anchor="ctr" anchorCtr="1">
              <a:spAutoFit/>
            </a:bodyPr>
            <a:lstStyle/>
            <a:p>
              <a:pPr algn="ctr">
                <a:spcBef>
                  <a:spcPct val="20000"/>
                </a:spcBef>
                <a:buClr>
                  <a:srgbClr val="FFCC00"/>
                </a:buClr>
              </a:pPr>
              <a:r>
                <a:rPr lang="en-US" sz="1600" b="1" i="0" dirty="0">
                  <a:solidFill>
                    <a:schemeClr val="bg1"/>
                  </a:solidFill>
                  <a:effectLst>
                    <a:outerShdw blurRad="38100" dist="38100" dir="2700000" algn="tl">
                      <a:srgbClr val="000000"/>
                    </a:outerShdw>
                  </a:effectLst>
                </a:rPr>
                <a:t>1</a:t>
              </a:r>
            </a:p>
          </p:txBody>
        </p:sp>
      </p:grpSp>
      <p:grpSp>
        <p:nvGrpSpPr>
          <p:cNvPr id="3" name="Group 82"/>
          <p:cNvGrpSpPr>
            <a:grpSpLocks/>
          </p:cNvGrpSpPr>
          <p:nvPr/>
        </p:nvGrpSpPr>
        <p:grpSpPr bwMode="auto">
          <a:xfrm>
            <a:off x="5489575" y="4071938"/>
            <a:ext cx="2655888" cy="658812"/>
            <a:chOff x="3458" y="2565"/>
            <a:chExt cx="1673" cy="415"/>
          </a:xfrm>
        </p:grpSpPr>
        <p:sp>
          <p:nvSpPr>
            <p:cNvPr id="356435" name="Text Box 83"/>
            <p:cNvSpPr txBox="1">
              <a:spLocks noChangeArrowheads="1"/>
            </p:cNvSpPr>
            <p:nvPr/>
          </p:nvSpPr>
          <p:spPr bwMode="auto">
            <a:xfrm>
              <a:off x="3458" y="2576"/>
              <a:ext cx="1632" cy="404"/>
            </a:xfrm>
            <a:prstGeom prst="rect">
              <a:avLst/>
            </a:prstGeom>
            <a:noFill/>
            <a:ln w="9525">
              <a:noFill/>
              <a:miter lim="800000"/>
              <a:headEnd/>
              <a:tailEnd/>
            </a:ln>
            <a:effectLst/>
          </p:spPr>
          <p:txBody>
            <a:bodyPr>
              <a:spAutoFit/>
            </a:bodyPr>
            <a:lstStyle/>
            <a:p>
              <a:pPr algn="ctr" eaLnBrk="0" hangingPunct="0">
                <a:spcBef>
                  <a:spcPct val="50000"/>
                </a:spcBef>
              </a:pPr>
              <a:r>
                <a:rPr lang="en-US" i="0" dirty="0">
                  <a:solidFill>
                    <a:schemeClr val="bg1"/>
                  </a:solidFill>
                  <a:latin typeface="Arial" pitchFamily="34" charset="0"/>
                  <a:cs typeface="Arial" charset="0"/>
                </a:rPr>
                <a:t>Find the page where the starting point exists</a:t>
              </a:r>
            </a:p>
          </p:txBody>
        </p:sp>
        <p:sp useBgFill="1">
          <p:nvSpPr>
            <p:cNvPr id="356436" name="Oval 84"/>
            <p:cNvSpPr>
              <a:spLocks noChangeArrowheads="1"/>
            </p:cNvSpPr>
            <p:nvPr/>
          </p:nvSpPr>
          <p:spPr bwMode="auto">
            <a:xfrm>
              <a:off x="4957" y="2565"/>
              <a:ext cx="174" cy="234"/>
            </a:xfrm>
            <a:prstGeom prst="ellipse">
              <a:avLst/>
            </a:prstGeom>
            <a:ln w="9525" algn="ctr">
              <a:solidFill>
                <a:schemeClr val="tx1"/>
              </a:solidFill>
              <a:round/>
              <a:headEnd/>
              <a:tailEnd/>
            </a:ln>
            <a:effectLst/>
          </p:spPr>
          <p:txBody>
            <a:bodyPr wrap="none" lIns="45720" tIns="9144" rIns="45720" bIns="9144" anchor="ctr" anchorCtr="1">
              <a:spAutoFit/>
            </a:bodyPr>
            <a:lstStyle/>
            <a:p>
              <a:pPr algn="ctr">
                <a:spcBef>
                  <a:spcPct val="20000"/>
                </a:spcBef>
                <a:buClr>
                  <a:srgbClr val="FFCC00"/>
                </a:buClr>
              </a:pPr>
              <a:r>
                <a:rPr lang="en-US" sz="1600" b="1" i="0" dirty="0">
                  <a:solidFill>
                    <a:schemeClr val="bg1"/>
                  </a:solidFill>
                  <a:effectLst>
                    <a:outerShdw blurRad="38100" dist="38100" dir="2700000" algn="tl">
                      <a:srgbClr val="000000"/>
                    </a:outerShdw>
                  </a:effectLst>
                </a:rPr>
                <a:t>2</a:t>
              </a:r>
            </a:p>
          </p:txBody>
        </p:sp>
      </p:grpSp>
      <p:grpSp>
        <p:nvGrpSpPr>
          <p:cNvPr id="4" name="Group 85"/>
          <p:cNvGrpSpPr>
            <a:grpSpLocks/>
          </p:cNvGrpSpPr>
          <p:nvPr/>
        </p:nvGrpSpPr>
        <p:grpSpPr bwMode="auto">
          <a:xfrm>
            <a:off x="2824163" y="5654675"/>
            <a:ext cx="2427287" cy="884238"/>
            <a:chOff x="1885" y="3590"/>
            <a:chExt cx="1529" cy="557"/>
          </a:xfrm>
        </p:grpSpPr>
        <p:sp useBgFill="1">
          <p:nvSpPr>
            <p:cNvPr id="356438" name="Text Box 86"/>
            <p:cNvSpPr txBox="1">
              <a:spLocks noChangeArrowheads="1"/>
            </p:cNvSpPr>
            <p:nvPr/>
          </p:nvSpPr>
          <p:spPr bwMode="auto">
            <a:xfrm>
              <a:off x="1885" y="3743"/>
              <a:ext cx="1461" cy="404"/>
            </a:xfrm>
            <a:prstGeom prst="rect">
              <a:avLst/>
            </a:prstGeom>
            <a:ln w="9525">
              <a:noFill/>
              <a:miter lim="800000"/>
              <a:headEnd/>
              <a:tailEnd/>
            </a:ln>
            <a:effectLst/>
          </p:spPr>
          <p:txBody>
            <a:bodyPr>
              <a:spAutoFit/>
            </a:bodyPr>
            <a:lstStyle/>
            <a:p>
              <a:pPr algn="ctr" eaLnBrk="0" hangingPunct="0">
                <a:spcBef>
                  <a:spcPct val="50000"/>
                </a:spcBef>
              </a:pPr>
              <a:r>
                <a:rPr lang="en-US" i="0" dirty="0">
                  <a:solidFill>
                    <a:schemeClr val="bg1"/>
                  </a:solidFill>
                  <a:latin typeface="Arial" pitchFamily="34" charset="0"/>
                  <a:cs typeface="Arial" charset="0"/>
                </a:rPr>
                <a:t>Start an index partial scan until end of set</a:t>
              </a:r>
            </a:p>
          </p:txBody>
        </p:sp>
        <p:sp useBgFill="1">
          <p:nvSpPr>
            <p:cNvPr id="356439" name="Oval 87"/>
            <p:cNvSpPr>
              <a:spLocks noChangeArrowheads="1"/>
            </p:cNvSpPr>
            <p:nvPr/>
          </p:nvSpPr>
          <p:spPr bwMode="auto">
            <a:xfrm>
              <a:off x="3240" y="3590"/>
              <a:ext cx="174" cy="234"/>
            </a:xfrm>
            <a:prstGeom prst="ellipse">
              <a:avLst/>
            </a:prstGeom>
            <a:ln w="9525" algn="ctr">
              <a:solidFill>
                <a:schemeClr val="tx1"/>
              </a:solidFill>
              <a:round/>
              <a:headEnd/>
              <a:tailEnd/>
            </a:ln>
            <a:effectLst/>
          </p:spPr>
          <p:txBody>
            <a:bodyPr wrap="none" lIns="45720" tIns="9144" rIns="45720" bIns="9144" anchor="ctr" anchorCtr="1">
              <a:spAutoFit/>
            </a:bodyPr>
            <a:lstStyle/>
            <a:p>
              <a:pPr algn="ctr">
                <a:spcBef>
                  <a:spcPct val="20000"/>
                </a:spcBef>
                <a:buClr>
                  <a:srgbClr val="FFCC00"/>
                </a:buClr>
              </a:pPr>
              <a:r>
                <a:rPr lang="en-US" sz="1600" b="1" i="0" dirty="0">
                  <a:solidFill>
                    <a:schemeClr val="bg1"/>
                  </a:solidFill>
                  <a:effectLst>
                    <a:outerShdw blurRad="38100" dist="38100" dir="2700000" algn="tl">
                      <a:srgbClr val="000000"/>
                    </a:outerShdw>
                  </a:effectLst>
                </a:rPr>
                <a:t>3</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64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640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5640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564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564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5641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564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564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642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564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564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64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1" nodeType="clickEffect">
                                  <p:stCondLst>
                                    <p:cond delay="0"/>
                                  </p:stCondLst>
                                  <p:childTnLst>
                                    <p:set>
                                      <p:cBhvr>
                                        <p:cTn id="45" dur="1" fill="hold">
                                          <p:stCondLst>
                                            <p:cond delay="0"/>
                                          </p:stCondLst>
                                        </p:cTn>
                                        <p:tgtEl>
                                          <p:spTgt spid="3564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356405"/>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356388"/>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356389"/>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356390"/>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356391"/>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5640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5642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564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64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5642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642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35643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2" nodeType="clickEffect">
                                  <p:stCondLst>
                                    <p:cond delay="0"/>
                                  </p:stCondLst>
                                  <p:childTnLst>
                                    <p:set>
                                      <p:cBhvr>
                                        <p:cTn id="91" dur="1" fill="hold">
                                          <p:stCondLst>
                                            <p:cond delay="0"/>
                                          </p:stCondLst>
                                        </p:cTn>
                                        <p:tgtEl>
                                          <p:spTgt spid="3564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5642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56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88" grpId="0"/>
      <p:bldP spid="356389" grpId="0"/>
      <p:bldP spid="356390" grpId="0"/>
      <p:bldP spid="356391" grpId="0"/>
      <p:bldP spid="356405" grpId="0"/>
      <p:bldP spid="356405" grpId="1"/>
      <p:bldP spid="356408" grpId="0" animBg="1"/>
      <p:bldP spid="356409" grpId="0" animBg="1"/>
      <p:bldP spid="356410" grpId="0" animBg="1"/>
      <p:bldP spid="356411" grpId="0" animBg="1"/>
      <p:bldP spid="356411" grpId="1" animBg="1"/>
      <p:bldP spid="356412" grpId="0" animBg="1"/>
      <p:bldP spid="356413" grpId="0" animBg="1"/>
      <p:bldP spid="356415" grpId="0"/>
      <p:bldP spid="356418" grpId="0" animBg="1"/>
      <p:bldP spid="356420" grpId="0" animBg="1"/>
      <p:bldP spid="356421" grpId="0" animBg="1"/>
      <p:bldP spid="356422" grpId="0" animBg="1"/>
      <p:bldP spid="356423" grpId="0" animBg="1"/>
      <p:bldP spid="356424" grpId="0" animBg="1"/>
      <p:bldP spid="356425" grpId="0" animBg="1"/>
      <p:bldP spid="356426" grpId="0" animBg="1"/>
      <p:bldP spid="356427" grpId="0" animBg="1"/>
      <p:bldP spid="356428" grpId="0" animBg="1"/>
      <p:bldP spid="356429" grpId="0" animBg="1"/>
      <p:bldP spid="356430" grpId="0" animBg="1"/>
      <p:bldP spid="356430" grpId="1" animBg="1"/>
      <p:bldP spid="356430"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143000" y="1301750"/>
            <a:ext cx="7467600" cy="2971800"/>
          </a:xfrm>
          <a:prstGeom prst="rect">
            <a:avLst/>
          </a:prstGeom>
          <a:noFill/>
          <a:ln w="9525">
            <a:noFill/>
            <a:miter lim="800000"/>
            <a:headEnd/>
            <a:tailEnd/>
          </a:ln>
          <a:effectLst/>
        </p:spPr>
        <p:txBody>
          <a:bodyPr/>
          <a:lstStyle/>
          <a:p>
            <a:pPr marL="342900" indent="-342900" eaLnBrk="0" hangingPunct="0">
              <a:spcBef>
                <a:spcPct val="20000"/>
              </a:spcBef>
              <a:buFont typeface="Webdings" pitchFamily="18" charset="2"/>
              <a:buNone/>
            </a:pPr>
            <a:endParaRPr lang="en-GB" sz="2400" b="1" i="0">
              <a:solidFill>
                <a:srgbClr val="000000"/>
              </a:solidFill>
            </a:endParaRPr>
          </a:p>
        </p:txBody>
      </p:sp>
      <p:sp>
        <p:nvSpPr>
          <p:cNvPr id="357379" name="Rectangle 3"/>
          <p:cNvSpPr>
            <a:spLocks noGrp="1" noChangeArrowheads="1"/>
          </p:cNvSpPr>
          <p:nvPr>
            <p:ph type="title"/>
          </p:nvPr>
        </p:nvSpPr>
        <p:spPr/>
        <p:txBody>
          <a:bodyPr/>
          <a:lstStyle/>
          <a:p>
            <a:r>
              <a:rPr lang="en-US" dirty="0"/>
              <a:t>Similar Query – How to Process</a:t>
            </a:r>
            <a:r>
              <a:rPr lang="en-US" dirty="0" smtClean="0"/>
              <a:t>?</a:t>
            </a:r>
            <a:endParaRPr lang="en-US" sz="2400" dirty="0">
              <a:solidFill>
                <a:srgbClr val="D1E4F3"/>
              </a:solidFill>
            </a:endParaRPr>
          </a:p>
        </p:txBody>
      </p:sp>
      <p:sp>
        <p:nvSpPr>
          <p:cNvPr id="357381" name="Rectangle 5"/>
          <p:cNvSpPr>
            <a:spLocks noGrp="1" noChangeArrowheads="1"/>
          </p:cNvSpPr>
          <p:nvPr>
            <p:ph idx="1"/>
          </p:nvPr>
        </p:nvSpPr>
        <p:spPr>
          <a:xfrm>
            <a:off x="368300" y="1839913"/>
            <a:ext cx="8382000" cy="3976986"/>
          </a:xfrm>
        </p:spPr>
        <p:txBody>
          <a:bodyPr/>
          <a:lstStyle/>
          <a:p>
            <a:pPr>
              <a:lnSpc>
                <a:spcPct val="85000"/>
              </a:lnSpc>
            </a:pPr>
            <a:endParaRPr lang="en-US" sz="2400" dirty="0" smtClean="0">
              <a:solidFill>
                <a:schemeClr val="bg1"/>
              </a:solidFill>
            </a:endParaRPr>
          </a:p>
          <a:p>
            <a:pPr>
              <a:lnSpc>
                <a:spcPct val="85000"/>
              </a:lnSpc>
            </a:pPr>
            <a:endParaRPr lang="en-US" sz="2400" dirty="0" smtClean="0">
              <a:solidFill>
                <a:schemeClr val="bg1"/>
              </a:solidFill>
            </a:endParaRPr>
          </a:p>
          <a:p>
            <a:pPr>
              <a:lnSpc>
                <a:spcPct val="85000"/>
              </a:lnSpc>
            </a:pPr>
            <a:r>
              <a:rPr lang="en-US" sz="2400" dirty="0" smtClean="0">
                <a:solidFill>
                  <a:schemeClr val="bg1"/>
                </a:solidFill>
              </a:rPr>
              <a:t>Clustered </a:t>
            </a:r>
            <a:r>
              <a:rPr lang="en-US" sz="2400" dirty="0">
                <a:solidFill>
                  <a:schemeClr val="bg1"/>
                </a:solidFill>
              </a:rPr>
              <a:t>Index on </a:t>
            </a:r>
            <a:r>
              <a:rPr lang="en-US" sz="2400" dirty="0" err="1">
                <a:solidFill>
                  <a:schemeClr val="bg1"/>
                </a:solidFill>
              </a:rPr>
              <a:t>EmpID</a:t>
            </a:r>
            <a:endParaRPr lang="en-US" sz="2400" dirty="0">
              <a:solidFill>
                <a:schemeClr val="bg1"/>
              </a:solidFill>
            </a:endParaRPr>
          </a:p>
          <a:p>
            <a:pPr lvl="1">
              <a:lnSpc>
                <a:spcPct val="85000"/>
              </a:lnSpc>
            </a:pPr>
            <a:r>
              <a:rPr lang="en-US" sz="2000" dirty="0" err="1">
                <a:solidFill>
                  <a:schemeClr val="bg1"/>
                </a:solidFill>
              </a:rPr>
              <a:t>Seekable</a:t>
            </a:r>
            <a:r>
              <a:rPr lang="en-US" sz="2000" dirty="0">
                <a:solidFill>
                  <a:schemeClr val="bg1"/>
                </a:solidFill>
              </a:rPr>
              <a:t> with Partial scan</a:t>
            </a:r>
          </a:p>
          <a:p>
            <a:pPr lvl="1">
              <a:lnSpc>
                <a:spcPct val="85000"/>
              </a:lnSpc>
            </a:pPr>
            <a:r>
              <a:rPr lang="en-US" sz="2000" dirty="0">
                <a:solidFill>
                  <a:schemeClr val="bg1"/>
                </a:solidFill>
              </a:rPr>
              <a:t>If the table has 80,000 rows at 20 rows per page then the table has 4,000 pages. If 10,000 is 1/8 of 80,000 then this SEEKABLE query will cost 1/8 of the 4,000 pages.</a:t>
            </a:r>
          </a:p>
          <a:p>
            <a:pPr>
              <a:lnSpc>
                <a:spcPct val="85000"/>
              </a:lnSpc>
            </a:pPr>
            <a:r>
              <a:rPr lang="en-US" sz="2400" dirty="0" err="1">
                <a:solidFill>
                  <a:schemeClr val="bg1"/>
                </a:solidFill>
              </a:rPr>
              <a:t>Nonclustered</a:t>
            </a:r>
            <a:r>
              <a:rPr lang="en-US" sz="2400" dirty="0">
                <a:solidFill>
                  <a:schemeClr val="bg1"/>
                </a:solidFill>
              </a:rPr>
              <a:t> Index on SSN, </a:t>
            </a:r>
            <a:r>
              <a:rPr lang="en-US" sz="2400" dirty="0" err="1">
                <a:solidFill>
                  <a:schemeClr val="bg1"/>
                </a:solidFill>
              </a:rPr>
              <a:t>EmpID</a:t>
            </a:r>
            <a:endParaRPr lang="en-US" sz="2400" dirty="0">
              <a:solidFill>
                <a:schemeClr val="bg1"/>
              </a:solidFill>
            </a:endParaRPr>
          </a:p>
          <a:p>
            <a:pPr lvl="1">
              <a:lnSpc>
                <a:spcPct val="85000"/>
              </a:lnSpc>
            </a:pPr>
            <a:r>
              <a:rPr lang="en-US" sz="2000" dirty="0">
                <a:solidFill>
                  <a:schemeClr val="bg1"/>
                </a:solidFill>
              </a:rPr>
              <a:t>Not </a:t>
            </a:r>
            <a:r>
              <a:rPr lang="en-US" sz="2000" dirty="0" err="1">
                <a:solidFill>
                  <a:schemeClr val="bg1"/>
                </a:solidFill>
              </a:rPr>
              <a:t>seekable</a:t>
            </a:r>
            <a:r>
              <a:rPr lang="en-US" sz="2000" dirty="0">
                <a:solidFill>
                  <a:schemeClr val="bg1"/>
                </a:solidFill>
              </a:rPr>
              <a:t>, must scan</a:t>
            </a:r>
          </a:p>
          <a:p>
            <a:pPr lvl="1">
              <a:lnSpc>
                <a:spcPct val="85000"/>
              </a:lnSpc>
            </a:pPr>
            <a:r>
              <a:rPr lang="en-US" sz="2000" dirty="0">
                <a:solidFill>
                  <a:schemeClr val="bg1"/>
                </a:solidFill>
              </a:rPr>
              <a:t>If the leaf level has 80,000 rows at 539 rows per page then the leaf level of the </a:t>
            </a:r>
            <a:r>
              <a:rPr lang="en-US" sz="2000" dirty="0" err="1">
                <a:solidFill>
                  <a:schemeClr val="bg1"/>
                </a:solidFill>
              </a:rPr>
              <a:t>nonclustered</a:t>
            </a:r>
            <a:r>
              <a:rPr lang="en-US" sz="2000" dirty="0">
                <a:solidFill>
                  <a:schemeClr val="bg1"/>
                </a:solidFill>
              </a:rPr>
              <a:t> index has 149 pages. If this index is not </a:t>
            </a:r>
            <a:r>
              <a:rPr lang="en-US" sz="2000" dirty="0" err="1">
                <a:solidFill>
                  <a:schemeClr val="bg1"/>
                </a:solidFill>
              </a:rPr>
              <a:t>seekable</a:t>
            </a:r>
            <a:r>
              <a:rPr lang="en-US" sz="2000" dirty="0">
                <a:solidFill>
                  <a:schemeClr val="bg1"/>
                </a:solidFill>
              </a:rPr>
              <a:t>, then we must scan all 149 pages. </a:t>
            </a:r>
          </a:p>
        </p:txBody>
      </p:sp>
      <p:sp>
        <p:nvSpPr>
          <p:cNvPr id="9" name="Text Placeholder 8"/>
          <p:cNvSpPr>
            <a:spLocks noGrp="1"/>
          </p:cNvSpPr>
          <p:nvPr>
            <p:ph type="body" sz="quarter" idx="10"/>
          </p:nvPr>
        </p:nvSpPr>
        <p:spPr>
          <a:xfrm>
            <a:off x="368300" y="776170"/>
            <a:ext cx="8394700" cy="415498"/>
          </a:xfrm>
        </p:spPr>
        <p:txBody>
          <a:bodyPr vert="horz" wrap="square" lIns="0" tIns="0" rIns="91440" bIns="0" rtlCol="0">
            <a:spAutoFit/>
          </a:bodyPr>
          <a:lstStyle/>
          <a:p>
            <a:r>
              <a:rPr lang="zh-CN" altLang="en-US" dirty="0" smtClean="0"/>
              <a:t>聚集索引</a:t>
            </a:r>
            <a:r>
              <a:rPr altLang="zh-CN" dirty="0" smtClean="0"/>
              <a:t>Scan</a:t>
            </a:r>
            <a:r>
              <a:rPr lang="zh-CN" altLang="en-US" dirty="0" smtClean="0"/>
              <a:t>和非聚集索引</a:t>
            </a:r>
            <a:r>
              <a:rPr altLang="zh-CN" dirty="0" smtClean="0"/>
              <a:t>Covering</a:t>
            </a:r>
            <a:r>
              <a:rPr lang="zh-CN" altLang="en-US" dirty="0" smtClean="0"/>
              <a:t>的比较</a:t>
            </a:r>
            <a:endParaRPr dirty="0"/>
          </a:p>
        </p:txBody>
      </p:sp>
      <p:sp>
        <p:nvSpPr>
          <p:cNvPr id="357380" name="AutoShape 4"/>
          <p:cNvSpPr>
            <a:spLocks noChangeArrowheads="1"/>
          </p:cNvSpPr>
          <p:nvPr/>
        </p:nvSpPr>
        <p:spPr bwMode="auto">
          <a:xfrm>
            <a:off x="563563" y="1260475"/>
            <a:ext cx="8016875" cy="1154113"/>
          </a:xfrm>
          <a:custGeom>
            <a:avLst/>
            <a:gdLst>
              <a:gd name="G0" fmla="+- 231 0 0"/>
              <a:gd name="G1" fmla="+- 21600 0 231"/>
              <a:gd name="G2" fmla="*/ 231 1 2"/>
              <a:gd name="G3" fmla="+- 21600 0 G2"/>
              <a:gd name="G4" fmla="+/ 231 21600 2"/>
              <a:gd name="G5" fmla="+/ G1 0 2"/>
              <a:gd name="G6" fmla="*/ 21600 21600 231"/>
              <a:gd name="G7" fmla="*/ G6 1 2"/>
              <a:gd name="G8" fmla="+- 21600 0 G7"/>
              <a:gd name="G9" fmla="*/ 21600 1 2"/>
              <a:gd name="G10" fmla="+- 231 0 G9"/>
              <a:gd name="G11" fmla="?: G10 G8 0"/>
              <a:gd name="G12" fmla="?: G10 G7 21600"/>
              <a:gd name="T0" fmla="*/ 21484 w 21600"/>
              <a:gd name="T1" fmla="*/ 10800 h 21600"/>
              <a:gd name="T2" fmla="*/ 10800 w 21600"/>
              <a:gd name="T3" fmla="*/ 21600 h 21600"/>
              <a:gd name="T4" fmla="*/ 116 w 21600"/>
              <a:gd name="T5" fmla="*/ 10800 h 21600"/>
              <a:gd name="T6" fmla="*/ 10800 w 21600"/>
              <a:gd name="T7" fmla="*/ 0 h 21600"/>
              <a:gd name="T8" fmla="*/ 1916 w 21600"/>
              <a:gd name="T9" fmla="*/ 1916 h 21600"/>
              <a:gd name="T10" fmla="*/ 19684 w 21600"/>
              <a:gd name="T11" fmla="*/ 19684 h 21600"/>
            </a:gdLst>
            <a:ahLst/>
            <a:cxnLst>
              <a:cxn ang="0">
                <a:pos x="T0" y="T1"/>
              </a:cxn>
              <a:cxn ang="0">
                <a:pos x="T2" y="T3"/>
              </a:cxn>
              <a:cxn ang="0">
                <a:pos x="T4" y="T5"/>
              </a:cxn>
              <a:cxn ang="0">
                <a:pos x="T6" y="T7"/>
              </a:cxn>
            </a:cxnLst>
            <a:rect l="T8" t="T9" r="T10" b="T11"/>
            <a:pathLst>
              <a:path w="21600" h="21600">
                <a:moveTo>
                  <a:pt x="0" y="0"/>
                </a:moveTo>
                <a:lnTo>
                  <a:pt x="231" y="21600"/>
                </a:lnTo>
                <a:lnTo>
                  <a:pt x="21369" y="21600"/>
                </a:lnTo>
                <a:lnTo>
                  <a:pt x="21600" y="0"/>
                </a:lnTo>
                <a:close/>
              </a:path>
            </a:pathLst>
          </a:custGeom>
          <a:gradFill rotWithShape="1">
            <a:gsLst>
              <a:gs pos="0">
                <a:schemeClr val="bg1">
                  <a:alpha val="39000"/>
                </a:schemeClr>
              </a:gs>
              <a:gs pos="100000">
                <a:schemeClr val="bg1">
                  <a:gamma/>
                  <a:shade val="46275"/>
                  <a:invGamma/>
                </a:schemeClr>
              </a:gs>
            </a:gsLst>
            <a:lin ang="5400000" scaled="1"/>
          </a:gradFill>
          <a:ln w="12700">
            <a:solidFill>
              <a:schemeClr val="hlink"/>
            </a:solidFill>
            <a:miter lim="800000"/>
            <a:headEnd type="none" w="sm" len="sm"/>
            <a:tailEnd type="none" w="sm" len="sm"/>
          </a:ln>
          <a:effectLst/>
        </p:spPr>
        <p:txBody>
          <a:bodyPr wrap="none" lIns="18288" tIns="18288" rIns="18288" bIns="18288"/>
          <a:lstStyle/>
          <a:p>
            <a:pPr eaLnBrk="0" hangingPunct="0">
              <a:lnSpc>
                <a:spcPct val="85000"/>
              </a:lnSpc>
              <a:spcBef>
                <a:spcPct val="20000"/>
              </a:spcBef>
            </a:pPr>
            <a:r>
              <a:rPr lang="en-US" sz="2000" b="1" i="0" dirty="0">
                <a:solidFill>
                  <a:schemeClr val="bg1"/>
                </a:solidFill>
                <a:effectLst>
                  <a:outerShdw blurRad="38100" dist="38100" dir="2700000" algn="tl">
                    <a:srgbClr val="000000"/>
                  </a:outerShdw>
                </a:effectLst>
                <a:latin typeface="Courier New" pitchFamily="49" charset="0"/>
              </a:rPr>
              <a:t>SELECT </a:t>
            </a:r>
            <a:r>
              <a:rPr lang="en-US" sz="2000" b="1" i="0" dirty="0" err="1">
                <a:solidFill>
                  <a:schemeClr val="bg1"/>
                </a:solidFill>
                <a:effectLst>
                  <a:outerShdw blurRad="38100" dist="38100" dir="2700000" algn="tl">
                    <a:srgbClr val="000000"/>
                  </a:outerShdw>
                </a:effectLst>
                <a:latin typeface="Courier New" pitchFamily="49" charset="0"/>
              </a:rPr>
              <a:t>EmpID</a:t>
            </a:r>
            <a:r>
              <a:rPr lang="en-US" sz="2000" b="1" i="0" dirty="0">
                <a:solidFill>
                  <a:schemeClr val="bg1"/>
                </a:solidFill>
                <a:effectLst>
                  <a:outerShdw blurRad="38100" dist="38100" dir="2700000" algn="tl">
                    <a:srgbClr val="000000"/>
                  </a:outerShdw>
                </a:effectLst>
                <a:latin typeface="Courier New" pitchFamily="49" charset="0"/>
              </a:rPr>
              <a:t>, SSN </a:t>
            </a:r>
            <a:br>
              <a:rPr lang="en-US" sz="2000" b="1" i="0" dirty="0">
                <a:solidFill>
                  <a:schemeClr val="bg1"/>
                </a:solidFill>
                <a:effectLst>
                  <a:outerShdw blurRad="38100" dist="38100" dir="2700000" algn="tl">
                    <a:srgbClr val="000000"/>
                  </a:outerShdw>
                </a:effectLst>
                <a:latin typeface="Courier New" pitchFamily="49" charset="0"/>
              </a:rPr>
            </a:br>
            <a:r>
              <a:rPr lang="en-US" sz="2000" b="1" i="0" dirty="0">
                <a:solidFill>
                  <a:schemeClr val="bg1"/>
                </a:solidFill>
                <a:effectLst>
                  <a:outerShdw blurRad="38100" dist="38100" dir="2700000" algn="tl">
                    <a:srgbClr val="000000"/>
                  </a:outerShdw>
                </a:effectLst>
                <a:latin typeface="Courier New" pitchFamily="49" charset="0"/>
              </a:rPr>
              <a:t>FROM Employee </a:t>
            </a:r>
            <a:br>
              <a:rPr lang="en-US" sz="2000" b="1" i="0" dirty="0">
                <a:solidFill>
                  <a:schemeClr val="bg1"/>
                </a:solidFill>
                <a:effectLst>
                  <a:outerShdw blurRad="38100" dist="38100" dir="2700000" algn="tl">
                    <a:srgbClr val="000000"/>
                  </a:outerShdw>
                </a:effectLst>
                <a:latin typeface="Courier New" pitchFamily="49" charset="0"/>
              </a:rPr>
            </a:br>
            <a:r>
              <a:rPr lang="en-US" sz="2000" b="1" i="0" dirty="0">
                <a:solidFill>
                  <a:schemeClr val="bg1"/>
                </a:solidFill>
                <a:effectLst>
                  <a:outerShdw blurRad="38100" dist="38100" dir="2700000" algn="tl">
                    <a:srgbClr val="000000"/>
                  </a:outerShdw>
                </a:effectLst>
                <a:latin typeface="Courier New" pitchFamily="49" charset="0"/>
              </a:rPr>
              <a:t>WHERE </a:t>
            </a:r>
            <a:r>
              <a:rPr lang="en-US" sz="2000" b="1" i="0" dirty="0" err="1">
                <a:solidFill>
                  <a:schemeClr val="bg1"/>
                </a:solidFill>
                <a:effectLst>
                  <a:outerShdw blurRad="38100" dist="38100" dir="2700000" algn="tl">
                    <a:srgbClr val="000000"/>
                  </a:outerShdw>
                </a:effectLst>
                <a:latin typeface="Courier New" pitchFamily="49" charset="0"/>
              </a:rPr>
              <a:t>EmpID</a:t>
            </a:r>
            <a:r>
              <a:rPr lang="en-US" sz="2000" b="1" i="0" dirty="0">
                <a:solidFill>
                  <a:schemeClr val="bg1"/>
                </a:solidFill>
                <a:effectLst>
                  <a:outerShdw blurRad="38100" dist="38100" dir="2700000" algn="tl">
                    <a:srgbClr val="000000"/>
                  </a:outerShdw>
                </a:effectLst>
                <a:latin typeface="Courier New" pitchFamily="49" charset="0"/>
              </a:rPr>
              <a:t> &lt; 10000</a:t>
            </a:r>
          </a:p>
        </p:txBody>
      </p:sp>
      <p:sp>
        <p:nvSpPr>
          <p:cNvPr id="357382" name="Text Box 6"/>
          <p:cNvSpPr txBox="1">
            <a:spLocks noChangeArrowheads="1"/>
          </p:cNvSpPr>
          <p:nvPr/>
        </p:nvSpPr>
        <p:spPr bwMode="invGray">
          <a:xfrm>
            <a:off x="4392333" y="2549245"/>
            <a:ext cx="1943100" cy="455612"/>
          </a:xfrm>
          <a:prstGeom prst="rect">
            <a:avLst/>
          </a:prstGeom>
          <a:noFill/>
          <a:ln w="12700" algn="ctr">
            <a:noFill/>
            <a:miter lim="800000"/>
            <a:headEnd/>
            <a:tailEnd/>
          </a:ln>
          <a:effectLst/>
        </p:spPr>
        <p:txBody>
          <a:bodyPr wrap="none">
            <a:spAutoFit/>
          </a:bodyPr>
          <a:lstStyle/>
          <a:p>
            <a:pPr algn="ctr">
              <a:lnSpc>
                <a:spcPct val="85000"/>
              </a:lnSpc>
              <a:spcBef>
                <a:spcPct val="20000"/>
              </a:spcBef>
            </a:pPr>
            <a:r>
              <a:rPr lang="en-US" sz="2800" b="1" i="0" dirty="0">
                <a:solidFill>
                  <a:schemeClr val="accent1"/>
                </a:solidFill>
                <a:effectLst>
                  <a:outerShdw blurRad="38100" dist="38100" dir="2700000" algn="tl">
                    <a:srgbClr val="000000"/>
                  </a:outerShdw>
                </a:effectLst>
                <a:latin typeface="Arial" pitchFamily="34" charset="0"/>
              </a:rPr>
              <a:t>= 500 I/Os</a:t>
            </a:r>
          </a:p>
        </p:txBody>
      </p:sp>
      <p:sp>
        <p:nvSpPr>
          <p:cNvPr id="357383" name="Text Box 7"/>
          <p:cNvSpPr txBox="1">
            <a:spLocks noChangeArrowheads="1"/>
          </p:cNvSpPr>
          <p:nvPr/>
        </p:nvSpPr>
        <p:spPr bwMode="invGray">
          <a:xfrm>
            <a:off x="5704262" y="4176432"/>
            <a:ext cx="1943100" cy="455613"/>
          </a:xfrm>
          <a:prstGeom prst="rect">
            <a:avLst/>
          </a:prstGeom>
          <a:noFill/>
          <a:ln w="12700" algn="ctr">
            <a:noFill/>
            <a:miter lim="800000"/>
            <a:headEnd/>
            <a:tailEnd/>
          </a:ln>
          <a:effectLst/>
        </p:spPr>
        <p:txBody>
          <a:bodyPr wrap="none">
            <a:spAutoFit/>
          </a:bodyPr>
          <a:lstStyle/>
          <a:p>
            <a:pPr algn="ctr">
              <a:lnSpc>
                <a:spcPct val="85000"/>
              </a:lnSpc>
              <a:spcBef>
                <a:spcPct val="20000"/>
              </a:spcBef>
            </a:pPr>
            <a:r>
              <a:rPr lang="en-US" sz="2800" b="1" i="0" dirty="0">
                <a:solidFill>
                  <a:schemeClr val="accent1"/>
                </a:solidFill>
                <a:effectLst>
                  <a:outerShdw blurRad="38100" dist="38100" dir="2700000" algn="tl">
                    <a:srgbClr val="000000"/>
                  </a:outerShdw>
                </a:effectLst>
                <a:latin typeface="Arial" pitchFamily="34" charset="0"/>
              </a:rPr>
              <a:t>= 149 I/Os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7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7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2" grpId="0"/>
      <p:bldP spid="3573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p:txBody>
          <a:bodyPr>
            <a:normAutofit fontScale="77500" lnSpcReduction="20000"/>
          </a:bodyPr>
          <a:lstStyle/>
          <a:p>
            <a:r>
              <a:rPr lang="en-US" dirty="0">
                <a:solidFill>
                  <a:schemeClr val="bg1"/>
                </a:solidFill>
              </a:rPr>
              <a:t>Scanning </a:t>
            </a:r>
            <a:r>
              <a:rPr lang="en-US" dirty="0" err="1">
                <a:solidFill>
                  <a:schemeClr val="bg1"/>
                </a:solidFill>
              </a:rPr>
              <a:t>nonclustered</a:t>
            </a:r>
            <a:r>
              <a:rPr lang="en-US" dirty="0">
                <a:solidFill>
                  <a:schemeClr val="bg1"/>
                </a:solidFill>
              </a:rPr>
              <a:t> indexes to cover the query</a:t>
            </a:r>
          </a:p>
          <a:p>
            <a:r>
              <a:rPr lang="en-US" dirty="0" err="1">
                <a:solidFill>
                  <a:schemeClr val="bg1"/>
                </a:solidFill>
              </a:rPr>
              <a:t>Nonclustered</a:t>
            </a:r>
            <a:r>
              <a:rPr lang="en-US" dirty="0">
                <a:solidFill>
                  <a:schemeClr val="bg1"/>
                </a:solidFill>
              </a:rPr>
              <a:t> Index Intersection to join multiple indexes to cover the query</a:t>
            </a:r>
          </a:p>
          <a:p>
            <a:r>
              <a:rPr lang="en-US" dirty="0">
                <a:solidFill>
                  <a:schemeClr val="bg1"/>
                </a:solidFill>
              </a:rPr>
              <a:t>Hash aggregates to scan and build aggregates out of order – still better to scan a covering index rather than a </a:t>
            </a:r>
            <a:r>
              <a:rPr lang="en-US" dirty="0" smtClean="0">
                <a:solidFill>
                  <a:schemeClr val="bg1"/>
                </a:solidFill>
              </a:rPr>
              <a:t>clustered</a:t>
            </a:r>
          </a:p>
          <a:p>
            <a:r>
              <a:rPr lang="en-US" dirty="0" smtClean="0">
                <a:solidFill>
                  <a:schemeClr val="bg1"/>
                </a:solidFill>
              </a:rPr>
              <a:t>Indexed views to cover computations, aggregations, and </a:t>
            </a:r>
            <a:r>
              <a:rPr lang="en-US" i="1" dirty="0" smtClean="0">
                <a:solidFill>
                  <a:schemeClr val="bg1"/>
                </a:solidFill>
              </a:rPr>
              <a:t>some </a:t>
            </a:r>
            <a:r>
              <a:rPr lang="en-US" dirty="0" smtClean="0">
                <a:solidFill>
                  <a:schemeClr val="bg1"/>
                </a:solidFill>
              </a:rPr>
              <a:t>joins</a:t>
            </a:r>
          </a:p>
          <a:p>
            <a:endParaRPr lang="en-US" dirty="0">
              <a:solidFill>
                <a:schemeClr val="bg1"/>
              </a:solidFill>
            </a:endParaRPr>
          </a:p>
          <a:p>
            <a:r>
              <a:rPr lang="zh-CN" altLang="en-US" dirty="0" smtClean="0">
                <a:solidFill>
                  <a:schemeClr val="bg1"/>
                </a:solidFill>
              </a:rPr>
              <a:t>当然，最好的情况是，你仅仅只</a:t>
            </a:r>
            <a:r>
              <a:rPr lang="en-US" altLang="zh-CN" dirty="0" smtClean="0">
                <a:solidFill>
                  <a:schemeClr val="bg1"/>
                </a:solidFill>
              </a:rPr>
              <a:t>Cover</a:t>
            </a:r>
            <a:r>
              <a:rPr lang="zh-CN" altLang="en-US" dirty="0" smtClean="0">
                <a:solidFill>
                  <a:schemeClr val="bg1"/>
                </a:solidFill>
              </a:rPr>
              <a:t>了查询需要</a:t>
            </a:r>
            <a:r>
              <a:rPr lang="en-US" altLang="zh-CN" dirty="0" smtClean="0">
                <a:solidFill>
                  <a:schemeClr val="bg1"/>
                </a:solidFill>
              </a:rPr>
              <a:t>Select</a:t>
            </a:r>
            <a:r>
              <a:rPr lang="zh-CN" altLang="en-US" dirty="0" smtClean="0">
                <a:solidFill>
                  <a:schemeClr val="bg1"/>
                </a:solidFill>
              </a:rPr>
              <a:t>的数据。同时你的查询条件</a:t>
            </a:r>
            <a:r>
              <a:rPr lang="en-US" altLang="zh-CN" dirty="0" smtClean="0">
                <a:solidFill>
                  <a:schemeClr val="bg1"/>
                </a:solidFill>
              </a:rPr>
              <a:t>where</a:t>
            </a:r>
            <a:r>
              <a:rPr lang="zh-CN" altLang="en-US" dirty="0" smtClean="0">
                <a:solidFill>
                  <a:schemeClr val="bg1"/>
                </a:solidFill>
              </a:rPr>
              <a:t>又是索引的列（</a:t>
            </a:r>
            <a:r>
              <a:rPr lang="en-US" dirty="0" smtClean="0">
                <a:solidFill>
                  <a:schemeClr val="bg1"/>
                </a:solidFill>
              </a:rPr>
              <a:t> it’s </a:t>
            </a:r>
            <a:r>
              <a:rPr lang="en-US" dirty="0" err="1" smtClean="0">
                <a:solidFill>
                  <a:schemeClr val="bg1"/>
                </a:solidFill>
              </a:rPr>
              <a:t>seekable</a:t>
            </a:r>
            <a:r>
              <a:rPr lang="en-US" dirty="0" smtClean="0">
                <a:solidFill>
                  <a:schemeClr val="bg1"/>
                </a:solidFill>
              </a:rPr>
              <a:t> </a:t>
            </a:r>
            <a:r>
              <a:rPr lang="zh-CN" altLang="en-US" dirty="0" smtClean="0">
                <a:solidFill>
                  <a:schemeClr val="bg1"/>
                </a:solidFill>
              </a:rPr>
              <a:t>）。</a:t>
            </a:r>
            <a:endParaRPr lang="en-US" altLang="zh-CN" dirty="0" smtClean="0">
              <a:solidFill>
                <a:schemeClr val="bg1"/>
              </a:solidFill>
            </a:endParaRPr>
          </a:p>
          <a:p>
            <a:r>
              <a:rPr lang="zh-CN" altLang="en-US" dirty="0" smtClean="0">
                <a:solidFill>
                  <a:schemeClr val="bg1"/>
                </a:solidFill>
              </a:rPr>
              <a:t>但是，你不能</a:t>
            </a:r>
            <a:r>
              <a:rPr lang="en-US" dirty="0" smtClean="0">
                <a:solidFill>
                  <a:schemeClr val="bg1"/>
                </a:solidFill>
              </a:rPr>
              <a:t>cover everything…</a:t>
            </a:r>
          </a:p>
        </p:txBody>
      </p:sp>
      <p:sp>
        <p:nvSpPr>
          <p:cNvPr id="5" name="Rectangle 2"/>
          <p:cNvSpPr>
            <a:spLocks noGrp="1" noChangeArrowheads="1"/>
          </p:cNvSpPr>
          <p:nvPr>
            <p:ph type="title"/>
          </p:nvPr>
        </p:nvSpPr>
        <p:spPr>
          <a:noFill/>
          <a:ln w="9525">
            <a:noFill/>
            <a:miter lim="800000"/>
            <a:headEnd/>
            <a:tailEnd/>
          </a:ln>
          <a:effectLst/>
        </p:spPr>
        <p:txBody>
          <a:bodyPr vert="horz" wrap="square" lIns="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lang="zh-CN" altLang="en-US" sz="3600" dirty="0" smtClean="0">
                <a:solidFill>
                  <a:schemeClr val="bg1"/>
                </a:solidFill>
              </a:rPr>
              <a:t>其它不太明显的</a:t>
            </a:r>
            <a:r>
              <a:rPr sz="3600" dirty="0" smtClean="0">
                <a:solidFill>
                  <a:schemeClr val="bg1"/>
                </a:solidFill>
              </a:rPr>
              <a:t> </a:t>
            </a:r>
            <a:r>
              <a:rPr sz="3600" dirty="0">
                <a:solidFill>
                  <a:schemeClr val="bg1"/>
                </a:solidFill>
              </a:rPr>
              <a:t>Index Access Patterns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硬盘读取数据的一些知识点</a:t>
            </a:r>
            <a:endParaRPr lang="zh-CN" altLang="en-US" dirty="0">
              <a:solidFill>
                <a:schemeClr val="bg1"/>
              </a:solidFill>
            </a:endParaRPr>
          </a:p>
        </p:txBody>
      </p:sp>
      <p:sp>
        <p:nvSpPr>
          <p:cNvPr id="5" name="内容占位符 4"/>
          <p:cNvSpPr>
            <a:spLocks noGrp="1"/>
          </p:cNvSpPr>
          <p:nvPr>
            <p:ph idx="1"/>
          </p:nvPr>
        </p:nvSpPr>
        <p:spPr/>
        <p:txBody>
          <a:bodyPr>
            <a:normAutofit/>
          </a:bodyPr>
          <a:lstStyle/>
          <a:p>
            <a:r>
              <a:rPr lang="zh-CN" altLang="en-US" sz="2000" dirty="0" smtClean="0">
                <a:solidFill>
                  <a:schemeClr val="bg1"/>
                </a:solidFill>
              </a:rPr>
              <a:t>标准的 </a:t>
            </a:r>
            <a:r>
              <a:rPr lang="en-US" altLang="zh-CN" sz="2000" dirty="0" smtClean="0">
                <a:solidFill>
                  <a:schemeClr val="bg1"/>
                </a:solidFill>
              </a:rPr>
              <a:t>Wide Ultra SCSI-3 </a:t>
            </a:r>
            <a:r>
              <a:rPr lang="zh-CN" altLang="en-US" sz="2000" dirty="0" smtClean="0">
                <a:solidFill>
                  <a:schemeClr val="bg1"/>
                </a:solidFill>
              </a:rPr>
              <a:t>硬盘</a:t>
            </a:r>
            <a:endParaRPr lang="en-US" altLang="zh-CN" sz="2000" dirty="0" smtClean="0">
              <a:solidFill>
                <a:schemeClr val="bg1"/>
              </a:solidFill>
            </a:endParaRPr>
          </a:p>
          <a:p>
            <a:pPr lvl="1"/>
            <a:r>
              <a:rPr lang="zh-CN" altLang="en-US" sz="1600" dirty="0" smtClean="0">
                <a:solidFill>
                  <a:schemeClr val="bg1"/>
                </a:solidFill>
              </a:rPr>
              <a:t>每秒钟可为 </a:t>
            </a:r>
            <a:r>
              <a:rPr lang="en-US" altLang="zh-CN" sz="1600" dirty="0" smtClean="0">
                <a:solidFill>
                  <a:schemeClr val="bg1"/>
                </a:solidFill>
              </a:rPr>
              <a:t>Windows </a:t>
            </a:r>
            <a:r>
              <a:rPr lang="zh-CN" altLang="en-US" sz="1600" dirty="0" smtClean="0">
                <a:solidFill>
                  <a:schemeClr val="bg1"/>
                </a:solidFill>
              </a:rPr>
              <a:t>和 </a:t>
            </a:r>
            <a:r>
              <a:rPr lang="en-US" altLang="zh-CN" sz="1600" dirty="0" smtClean="0">
                <a:solidFill>
                  <a:schemeClr val="bg1"/>
                </a:solidFill>
              </a:rPr>
              <a:t>SQL Server </a:t>
            </a:r>
            <a:r>
              <a:rPr lang="zh-CN" altLang="en-US" sz="1600" dirty="0" smtClean="0">
                <a:solidFill>
                  <a:schemeClr val="bg1"/>
                </a:solidFill>
              </a:rPr>
              <a:t>提供 </a:t>
            </a:r>
            <a:r>
              <a:rPr lang="en-US" altLang="zh-CN" sz="1600" dirty="0" smtClean="0">
                <a:solidFill>
                  <a:schemeClr val="bg1"/>
                </a:solidFill>
              </a:rPr>
              <a:t>75 </a:t>
            </a:r>
            <a:r>
              <a:rPr lang="zh-CN" altLang="en-US" sz="1600" dirty="0" smtClean="0">
                <a:solidFill>
                  <a:schemeClr val="bg1"/>
                </a:solidFill>
              </a:rPr>
              <a:t>个不连续（随机）的 </a:t>
            </a:r>
            <a:r>
              <a:rPr lang="en-US" altLang="zh-CN" sz="1600" dirty="0" smtClean="0">
                <a:solidFill>
                  <a:schemeClr val="bg1"/>
                </a:solidFill>
              </a:rPr>
              <a:t>I/O </a:t>
            </a:r>
            <a:r>
              <a:rPr lang="zh-CN" altLang="en-US" sz="1600" dirty="0" smtClean="0">
                <a:solidFill>
                  <a:schemeClr val="bg1"/>
                </a:solidFill>
              </a:rPr>
              <a:t>操作和 </a:t>
            </a:r>
            <a:r>
              <a:rPr lang="en-US" altLang="zh-CN" sz="1600" dirty="0" smtClean="0">
                <a:solidFill>
                  <a:schemeClr val="bg1"/>
                </a:solidFill>
              </a:rPr>
              <a:t>150 </a:t>
            </a:r>
            <a:r>
              <a:rPr lang="zh-CN" altLang="en-US" sz="1600" dirty="0" smtClean="0">
                <a:solidFill>
                  <a:schemeClr val="bg1"/>
                </a:solidFill>
              </a:rPr>
              <a:t>个连续的 </a:t>
            </a:r>
            <a:r>
              <a:rPr lang="en-US" altLang="zh-CN" sz="1600" dirty="0" smtClean="0">
                <a:solidFill>
                  <a:schemeClr val="bg1"/>
                </a:solidFill>
              </a:rPr>
              <a:t>I/O </a:t>
            </a:r>
            <a:r>
              <a:rPr lang="zh-CN" altLang="en-US" sz="1600" dirty="0" smtClean="0">
                <a:solidFill>
                  <a:schemeClr val="bg1"/>
                </a:solidFill>
              </a:rPr>
              <a:t>操作。这种硬盘的标称传输率在 </a:t>
            </a:r>
            <a:r>
              <a:rPr lang="en-US" altLang="zh-CN" sz="1600" dirty="0" smtClean="0">
                <a:solidFill>
                  <a:schemeClr val="bg1"/>
                </a:solidFill>
              </a:rPr>
              <a:t>40 MB/</a:t>
            </a:r>
            <a:r>
              <a:rPr lang="zh-CN" altLang="en-US" sz="1600" dirty="0" smtClean="0">
                <a:solidFill>
                  <a:schemeClr val="bg1"/>
                </a:solidFill>
              </a:rPr>
              <a:t>秒左右。</a:t>
            </a:r>
            <a:endParaRPr lang="en-US" altLang="zh-CN" sz="1600" dirty="0" smtClean="0">
              <a:solidFill>
                <a:schemeClr val="bg1"/>
              </a:solidFill>
            </a:endParaRPr>
          </a:p>
          <a:p>
            <a:pPr lvl="1"/>
            <a:r>
              <a:rPr lang="zh-CN" altLang="en-US" sz="1600" dirty="0" smtClean="0">
                <a:solidFill>
                  <a:schemeClr val="bg1"/>
                </a:solidFill>
              </a:rPr>
              <a:t>读或写 </a:t>
            </a:r>
            <a:r>
              <a:rPr lang="en-US" altLang="zh-CN" sz="1600" dirty="0" smtClean="0">
                <a:solidFill>
                  <a:schemeClr val="bg1"/>
                </a:solidFill>
              </a:rPr>
              <a:t>8KB </a:t>
            </a:r>
            <a:r>
              <a:rPr lang="zh-CN" altLang="en-US" sz="1600" dirty="0" smtClean="0">
                <a:solidFill>
                  <a:schemeClr val="bg1"/>
                </a:solidFill>
              </a:rPr>
              <a:t>的时间与读或写 </a:t>
            </a:r>
            <a:r>
              <a:rPr lang="en-US" altLang="zh-CN" sz="1600" dirty="0" smtClean="0">
                <a:solidFill>
                  <a:schemeClr val="bg1"/>
                </a:solidFill>
              </a:rPr>
              <a:t>64 KB</a:t>
            </a:r>
            <a:r>
              <a:rPr lang="zh-CN" altLang="en-US" sz="1600" dirty="0" smtClean="0">
                <a:solidFill>
                  <a:schemeClr val="bg1"/>
                </a:solidFill>
              </a:rPr>
              <a:t>的时间几乎相同。</a:t>
            </a:r>
            <a:endParaRPr lang="zh-CN" altLang="en-US" sz="1600" dirty="0">
              <a:solidFill>
                <a:schemeClr val="bg1"/>
              </a:solidFill>
            </a:endParaRPr>
          </a:p>
        </p:txBody>
      </p:sp>
      <p:pic>
        <p:nvPicPr>
          <p:cNvPr id="39938" name="Picture 2"/>
          <p:cNvPicPr>
            <a:picLocks noChangeAspect="1" noChangeArrowheads="1"/>
          </p:cNvPicPr>
          <p:nvPr/>
        </p:nvPicPr>
        <p:blipFill>
          <a:blip r:embed="rId3"/>
          <a:srcRect/>
          <a:stretch>
            <a:fillRect/>
          </a:stretch>
        </p:blipFill>
        <p:spPr bwMode="auto">
          <a:xfrm>
            <a:off x="3357554" y="3286124"/>
            <a:ext cx="5143536" cy="3143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normAutofit fontScale="90000"/>
          </a:bodyPr>
          <a:lstStyle/>
          <a:p>
            <a:pPr>
              <a:defRPr/>
            </a:pPr>
            <a:r>
              <a:rPr lang="zh-CN" altLang="en-US" dirty="0" smtClean="0">
                <a:solidFill>
                  <a:schemeClr val="bg1"/>
                </a:solidFill>
              </a:rPr>
              <a:t>用</a:t>
            </a:r>
            <a:r>
              <a:rPr dirty="0" smtClean="0">
                <a:solidFill>
                  <a:schemeClr val="bg1"/>
                </a:solidFill>
              </a:rPr>
              <a:t>INCLUDE</a:t>
            </a:r>
            <a:r>
              <a:rPr lang="zh-CN" altLang="en-US" dirty="0" smtClean="0">
                <a:solidFill>
                  <a:schemeClr val="bg1"/>
                </a:solidFill>
              </a:rPr>
              <a:t>在</a:t>
            </a:r>
            <a:r>
              <a:rPr dirty="0" smtClean="0">
                <a:solidFill>
                  <a:schemeClr val="bg1"/>
                </a:solidFill>
              </a:rPr>
              <a:t>nonclustered Index</a:t>
            </a:r>
            <a:r>
              <a:rPr lang="zh-CN" altLang="en-US" dirty="0" smtClean="0">
                <a:solidFill>
                  <a:schemeClr val="bg1"/>
                </a:solidFill>
              </a:rPr>
              <a:t>的</a:t>
            </a:r>
            <a:r>
              <a:rPr dirty="0" smtClean="0">
                <a:solidFill>
                  <a:schemeClr val="bg1"/>
                </a:solidFill>
              </a:rPr>
              <a:t>Leaf Level</a:t>
            </a:r>
            <a:r>
              <a:rPr lang="zh-CN" altLang="en-US" dirty="0" smtClean="0">
                <a:solidFill>
                  <a:schemeClr val="bg1"/>
                </a:solidFill>
              </a:rPr>
              <a:t>上加入</a:t>
            </a:r>
            <a:r>
              <a:rPr dirty="0" smtClean="0">
                <a:solidFill>
                  <a:schemeClr val="bg1"/>
                </a:solidFill>
              </a:rPr>
              <a:t>Non-Key Columns</a:t>
            </a:r>
            <a:endParaRPr dirty="0">
              <a:solidFill>
                <a:schemeClr val="bg1"/>
              </a:solidFill>
            </a:endParaRPr>
          </a:p>
        </p:txBody>
      </p:sp>
      <p:sp>
        <p:nvSpPr>
          <p:cNvPr id="359427" name="Rectangle 3"/>
          <p:cNvSpPr>
            <a:spLocks noGrp="1" noChangeArrowheads="1"/>
          </p:cNvSpPr>
          <p:nvPr>
            <p:ph idx="1"/>
          </p:nvPr>
        </p:nvSpPr>
        <p:spPr>
          <a:xfrm>
            <a:off x="368300" y="1347788"/>
            <a:ext cx="8382000" cy="4672012"/>
          </a:xfrm>
        </p:spPr>
        <p:txBody>
          <a:bodyPr>
            <a:normAutofit fontScale="92500" lnSpcReduction="20000"/>
          </a:bodyPr>
          <a:lstStyle/>
          <a:p>
            <a:endParaRPr lang="en-US" altLang="zh-CN" dirty="0" smtClean="0">
              <a:solidFill>
                <a:schemeClr val="bg1"/>
              </a:solidFill>
              <a:ea typeface="宋体" pitchFamily="2" charset="-122"/>
            </a:endParaRPr>
          </a:p>
          <a:p>
            <a:r>
              <a:rPr lang="en-US" altLang="zh-CN" dirty="0" smtClean="0">
                <a:solidFill>
                  <a:schemeClr val="bg1"/>
                </a:solidFill>
                <a:ea typeface="宋体" pitchFamily="2" charset="-122"/>
              </a:rPr>
              <a:t>Key </a:t>
            </a:r>
            <a:r>
              <a:rPr lang="zh-CN" altLang="en-US" dirty="0" smtClean="0">
                <a:solidFill>
                  <a:schemeClr val="bg1"/>
                </a:solidFill>
              </a:rPr>
              <a:t>受限于</a:t>
            </a:r>
            <a:r>
              <a:rPr lang="zh-CN" altLang="en-US" dirty="0" smtClean="0">
                <a:solidFill>
                  <a:schemeClr val="bg1"/>
                </a:solidFill>
                <a:ea typeface="宋体" pitchFamily="2" charset="-122"/>
              </a:rPr>
              <a:t> </a:t>
            </a:r>
            <a:r>
              <a:rPr lang="en-US" altLang="zh-CN" dirty="0" smtClean="0">
                <a:solidFill>
                  <a:schemeClr val="bg1"/>
                </a:solidFill>
                <a:ea typeface="宋体" pitchFamily="2" charset="-122"/>
              </a:rPr>
              <a:t>900 bytes or 16 columns </a:t>
            </a:r>
          </a:p>
          <a:p>
            <a:pPr>
              <a:buNone/>
            </a:pPr>
            <a:r>
              <a:rPr lang="zh-CN" altLang="en-US" dirty="0" smtClean="0">
                <a:solidFill>
                  <a:schemeClr val="bg1"/>
                </a:solidFill>
                <a:ea typeface="宋体" pitchFamily="2" charset="-122"/>
              </a:rPr>
              <a:t>   </a:t>
            </a:r>
            <a:r>
              <a:rPr lang="en-US" altLang="zh-CN" dirty="0" smtClean="0">
                <a:solidFill>
                  <a:schemeClr val="bg1"/>
                </a:solidFill>
                <a:ea typeface="宋体" pitchFamily="2" charset="-122"/>
              </a:rPr>
              <a:t>(whichever comes first)</a:t>
            </a:r>
          </a:p>
          <a:p>
            <a:pPr lvl="1"/>
            <a:r>
              <a:rPr lang="en-US" altLang="zh-CN" dirty="0" smtClean="0">
                <a:solidFill>
                  <a:schemeClr val="bg1"/>
                </a:solidFill>
                <a:ea typeface="宋体" pitchFamily="2" charset="-122"/>
              </a:rPr>
              <a:t>Allows the tree to be more scalable</a:t>
            </a:r>
          </a:p>
          <a:p>
            <a:pPr lvl="1"/>
            <a:r>
              <a:rPr lang="en-US" altLang="zh-CN" dirty="0" smtClean="0">
                <a:solidFill>
                  <a:schemeClr val="bg1"/>
                </a:solidFill>
                <a:ea typeface="宋体" pitchFamily="2" charset="-122"/>
              </a:rPr>
              <a:t>Used to apply to the entire tree</a:t>
            </a:r>
          </a:p>
          <a:p>
            <a:r>
              <a:rPr lang="en-US" altLang="zh-CN" dirty="0" smtClean="0">
                <a:solidFill>
                  <a:schemeClr val="bg1"/>
                </a:solidFill>
                <a:ea typeface="宋体" pitchFamily="2" charset="-122"/>
              </a:rPr>
              <a:t>Leaf-level can include non-key columns – </a:t>
            </a:r>
            <a:br>
              <a:rPr lang="en-US" altLang="zh-CN" dirty="0" smtClean="0">
                <a:solidFill>
                  <a:schemeClr val="bg1"/>
                </a:solidFill>
                <a:ea typeface="宋体" pitchFamily="2" charset="-122"/>
              </a:rPr>
            </a:br>
            <a:r>
              <a:rPr lang="zh-CN" altLang="en-US" dirty="0" smtClean="0">
                <a:solidFill>
                  <a:schemeClr val="bg1"/>
                </a:solidFill>
              </a:rPr>
              <a:t>没有限制</a:t>
            </a:r>
            <a:r>
              <a:rPr lang="en-US" altLang="zh-CN" dirty="0" smtClean="0">
                <a:solidFill>
                  <a:schemeClr val="bg1"/>
                </a:solidFill>
                <a:ea typeface="宋体" pitchFamily="2" charset="-122"/>
              </a:rPr>
              <a:t>(</a:t>
            </a:r>
            <a:r>
              <a:rPr lang="zh-CN" altLang="en-US" dirty="0" smtClean="0">
                <a:solidFill>
                  <a:schemeClr val="bg1"/>
                </a:solidFill>
              </a:rPr>
              <a:t>还可</a:t>
            </a:r>
            <a:r>
              <a:rPr lang="zh-CN" altLang="en-US" dirty="0" smtClean="0">
                <a:solidFill>
                  <a:schemeClr val="bg1"/>
                </a:solidFill>
                <a:ea typeface="宋体" pitchFamily="2" charset="-122"/>
              </a:rPr>
              <a:t> </a:t>
            </a:r>
            <a:r>
              <a:rPr lang="en-US" altLang="zh-CN" dirty="0" smtClean="0">
                <a:solidFill>
                  <a:schemeClr val="bg1"/>
                </a:solidFill>
                <a:ea typeface="宋体" pitchFamily="2" charset="-122"/>
              </a:rPr>
              <a:t>include LOB types – </a:t>
            </a:r>
            <a:r>
              <a:rPr lang="zh-CN" altLang="en-US" dirty="0" smtClean="0">
                <a:solidFill>
                  <a:schemeClr val="bg1"/>
                </a:solidFill>
              </a:rPr>
              <a:t>但小心使用</a:t>
            </a:r>
            <a:r>
              <a:rPr lang="en-US" altLang="zh-CN" dirty="0" smtClean="0">
                <a:solidFill>
                  <a:schemeClr val="bg1"/>
                </a:solidFill>
                <a:ea typeface="宋体" pitchFamily="2" charset="-122"/>
              </a:rPr>
              <a:t>)</a:t>
            </a:r>
          </a:p>
          <a:p>
            <a:pPr lvl="1"/>
            <a:r>
              <a:rPr lang="zh-CN" altLang="en-US" dirty="0" smtClean="0">
                <a:solidFill>
                  <a:schemeClr val="bg1"/>
                </a:solidFill>
              </a:rPr>
              <a:t>使得</a:t>
            </a:r>
            <a:r>
              <a:rPr lang="en-US" altLang="zh-CN" dirty="0" smtClean="0">
                <a:solidFill>
                  <a:schemeClr val="bg1"/>
                </a:solidFill>
                <a:ea typeface="宋体" pitchFamily="2" charset="-122"/>
              </a:rPr>
              <a:t>leaf level</a:t>
            </a:r>
            <a:r>
              <a:rPr lang="zh-CN" altLang="en-US" dirty="0" smtClean="0">
                <a:solidFill>
                  <a:schemeClr val="bg1"/>
                </a:solidFill>
              </a:rPr>
              <a:t>覆盖更多的查询</a:t>
            </a:r>
            <a:endParaRPr lang="zh-CN" altLang="en-US" dirty="0" smtClean="0">
              <a:solidFill>
                <a:schemeClr val="bg1"/>
              </a:solidFill>
              <a:ea typeface="宋体" pitchFamily="2" charset="-122"/>
            </a:endParaRPr>
          </a:p>
          <a:p>
            <a:pPr lvl="1"/>
            <a:r>
              <a:rPr lang="zh-CN" altLang="en-US" dirty="0" smtClean="0">
                <a:solidFill>
                  <a:schemeClr val="bg1"/>
                </a:solidFill>
              </a:rPr>
              <a:t>可以覆盖任何</a:t>
            </a:r>
            <a:r>
              <a:rPr lang="en-US" altLang="zh-CN" dirty="0" smtClean="0">
                <a:solidFill>
                  <a:schemeClr val="bg1"/>
                </a:solidFill>
              </a:rPr>
              <a:t>column</a:t>
            </a:r>
            <a:endParaRPr lang="en-US" altLang="zh-CN" dirty="0" smtClean="0">
              <a:solidFill>
                <a:schemeClr val="bg1"/>
              </a:solidFill>
              <a:ea typeface="宋体" pitchFamily="2" charset="-122"/>
            </a:endParaRPr>
          </a:p>
          <a:p>
            <a:r>
              <a:rPr lang="zh-CN" altLang="en-US" dirty="0" smtClean="0">
                <a:solidFill>
                  <a:schemeClr val="bg1"/>
                </a:solidFill>
              </a:rPr>
              <a:t>在</a:t>
            </a:r>
            <a:r>
              <a:rPr lang="en-US" altLang="zh-CN" dirty="0" smtClean="0">
                <a:solidFill>
                  <a:schemeClr val="bg1"/>
                </a:solidFill>
                <a:ea typeface="宋体" pitchFamily="2" charset="-122"/>
              </a:rPr>
              <a:t>SQL Server 2005</a:t>
            </a:r>
            <a:r>
              <a:rPr lang="zh-CN" altLang="en-US" dirty="0" smtClean="0">
                <a:solidFill>
                  <a:schemeClr val="bg1"/>
                </a:solidFill>
              </a:rPr>
              <a:t>您可以覆盖任何</a:t>
            </a:r>
            <a:r>
              <a:rPr lang="en-US" altLang="zh-CN" dirty="0" smtClean="0">
                <a:solidFill>
                  <a:schemeClr val="bg1"/>
                </a:solidFill>
                <a:ea typeface="宋体" pitchFamily="2" charset="-122"/>
              </a:rPr>
              <a:t>column</a:t>
            </a:r>
            <a:r>
              <a:rPr lang="zh-CN" altLang="en-US" dirty="0" smtClean="0">
                <a:solidFill>
                  <a:schemeClr val="bg1"/>
                </a:solidFill>
                <a:ea typeface="宋体" pitchFamily="2" charset="-122"/>
              </a:rPr>
              <a:t>，</a:t>
            </a:r>
            <a:r>
              <a:rPr lang="zh-CN" altLang="en-US" dirty="0" smtClean="0">
                <a:solidFill>
                  <a:schemeClr val="bg1"/>
                </a:solidFill>
              </a:rPr>
              <a:t>但是否应该这样做呢</a:t>
            </a:r>
            <a:r>
              <a:rPr lang="en-US" altLang="zh-CN" dirty="0" smtClean="0">
                <a:solidFill>
                  <a:schemeClr val="bg1"/>
                </a:solidFill>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00298" y="3079750"/>
            <a:ext cx="5815027" cy="1277944"/>
          </a:xfrm>
          <a:prstGeom prst="rect">
            <a:avLst/>
          </a:prstGeom>
        </p:spPr>
        <p:txBody>
          <a:bodyPr vert="horz" lIns="91440" tIns="45720" rIns="91440" bIns="45720" rtlCol="0" anchor="ctr">
            <a:normAutofit/>
          </a:bodyPr>
          <a:lstStyle/>
          <a:p>
            <a:pPr lvl="0" algn="ctr">
              <a:spcBef>
                <a:spcPct val="0"/>
              </a:spcBef>
              <a:defRPr/>
            </a:pPr>
            <a:r>
              <a:rPr lang="en-US" altLang="zh-CN" sz="3900" dirty="0" smtClean="0">
                <a:solidFill>
                  <a:schemeClr val="bg1"/>
                </a:solidFill>
                <a:latin typeface="+mj-lt"/>
                <a:ea typeface="+mj-ea"/>
                <a:cs typeface="+mj-cs"/>
              </a:rPr>
              <a:t>Covering</a:t>
            </a:r>
            <a:endParaRPr kumimoji="0" lang="zh-TW" altLang="en-US" sz="39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4" descr="TechEd06_demo"/>
          <p:cNvPicPr>
            <a:picLocks noChangeAspect="1" noChangeArrowheads="1"/>
          </p:cNvPicPr>
          <p:nvPr/>
        </p:nvPicPr>
        <p:blipFill>
          <a:blip r:embed="rId3"/>
          <a:srcRect t="25694" r="50278" b="50139"/>
          <a:stretch>
            <a:fillRect/>
          </a:stretch>
        </p:blipFill>
        <p:spPr bwMode="invGray">
          <a:xfrm>
            <a:off x="0" y="1747838"/>
            <a:ext cx="4546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Demo</a:t>
            </a:r>
            <a:r>
              <a:rPr lang="zh-CN" altLang="en-US" dirty="0" smtClean="0">
                <a:solidFill>
                  <a:schemeClr val="bg1"/>
                </a:solidFill>
              </a:rPr>
              <a:t>小结</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非聚集索引如果利用不到</a:t>
            </a:r>
            <a:r>
              <a:rPr lang="en-US" altLang="zh-CN" dirty="0" smtClean="0">
                <a:solidFill>
                  <a:schemeClr val="bg1"/>
                </a:solidFill>
              </a:rPr>
              <a:t>Covering</a:t>
            </a:r>
            <a:r>
              <a:rPr lang="zh-CN" altLang="en-US" dirty="0" smtClean="0">
                <a:solidFill>
                  <a:schemeClr val="bg1"/>
                </a:solidFill>
              </a:rPr>
              <a:t>特性，我们将返回</a:t>
            </a:r>
            <a:r>
              <a:rPr lang="en-US" altLang="zh-CN" dirty="0" err="1" smtClean="0">
                <a:solidFill>
                  <a:schemeClr val="bg1"/>
                </a:solidFill>
              </a:rPr>
              <a:t>BookMark</a:t>
            </a:r>
            <a:r>
              <a:rPr lang="zh-CN" altLang="en-US" dirty="0" smtClean="0">
                <a:solidFill>
                  <a:schemeClr val="bg1"/>
                </a:solidFill>
              </a:rPr>
              <a:t> </a:t>
            </a:r>
            <a:r>
              <a:rPr lang="en-US" altLang="zh-CN" dirty="0" smtClean="0">
                <a:solidFill>
                  <a:schemeClr val="bg1"/>
                </a:solidFill>
              </a:rPr>
              <a:t>Lookup</a:t>
            </a:r>
            <a:r>
              <a:rPr lang="zh-CN" altLang="en-US" dirty="0" smtClean="0">
                <a:solidFill>
                  <a:schemeClr val="bg1"/>
                </a:solidFill>
              </a:rPr>
              <a:t>。这时候会带来性能的问题。</a:t>
            </a:r>
            <a:endParaRPr lang="en-US" altLang="zh-CN" dirty="0" smtClean="0">
              <a:solidFill>
                <a:schemeClr val="bg1"/>
              </a:solidFill>
            </a:endParaRPr>
          </a:p>
          <a:p>
            <a:r>
              <a:rPr lang="en-US" altLang="zh-CN" dirty="0" smtClean="0">
                <a:solidFill>
                  <a:schemeClr val="bg1"/>
                </a:solidFill>
              </a:rPr>
              <a:t>Scan</a:t>
            </a:r>
            <a:r>
              <a:rPr lang="zh-CN" altLang="en-US" dirty="0" smtClean="0">
                <a:solidFill>
                  <a:schemeClr val="bg1"/>
                </a:solidFill>
              </a:rPr>
              <a:t> 与 </a:t>
            </a:r>
            <a:r>
              <a:rPr lang="en-US" altLang="zh-CN" dirty="0" smtClean="0">
                <a:solidFill>
                  <a:schemeClr val="bg1"/>
                </a:solidFill>
              </a:rPr>
              <a:t>Seek</a:t>
            </a:r>
          </a:p>
          <a:p>
            <a:endParaRPr lang="en-US" altLang="zh-CN" dirty="0" smtClean="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zh-CN" altLang="en-US" dirty="0" smtClean="0">
                <a:solidFill>
                  <a:schemeClr val="bg1"/>
                </a:solidFill>
              </a:rPr>
              <a:t>覆盖查询的多种方法</a:t>
            </a:r>
            <a:endParaRPr dirty="0">
              <a:solidFill>
                <a:schemeClr val="bg1"/>
              </a:solidFill>
            </a:endParaRPr>
          </a:p>
        </p:txBody>
      </p:sp>
      <p:sp>
        <p:nvSpPr>
          <p:cNvPr id="364547" name="Rectangle 3"/>
          <p:cNvSpPr>
            <a:spLocks noGrp="1" noChangeArrowheads="1"/>
          </p:cNvSpPr>
          <p:nvPr>
            <p:ph idx="1"/>
          </p:nvPr>
        </p:nvSpPr>
        <p:spPr>
          <a:xfrm>
            <a:off x="368300" y="1347788"/>
            <a:ext cx="8382000" cy="4811712"/>
          </a:xfrm>
        </p:spPr>
        <p:txBody>
          <a:bodyPr>
            <a:normAutofit fontScale="92500" lnSpcReduction="10000"/>
          </a:bodyPr>
          <a:lstStyle/>
          <a:p>
            <a:r>
              <a:rPr lang="en-US" altLang="zh-CN" dirty="0" smtClean="0">
                <a:solidFill>
                  <a:schemeClr val="bg1"/>
                </a:solidFill>
                <a:ea typeface="宋体" charset="-122"/>
              </a:rPr>
              <a:t>Clustered Index – </a:t>
            </a:r>
            <a:r>
              <a:rPr lang="zh-CN" altLang="en-US" dirty="0" smtClean="0">
                <a:solidFill>
                  <a:schemeClr val="bg1"/>
                </a:solidFill>
              </a:rPr>
              <a:t>永远覆盖</a:t>
            </a:r>
            <a:r>
              <a:rPr lang="zh-CN" altLang="en-US" dirty="0" smtClean="0">
                <a:solidFill>
                  <a:schemeClr val="bg1"/>
                </a:solidFill>
                <a:ea typeface="宋体" charset="-122"/>
              </a:rPr>
              <a:t> </a:t>
            </a:r>
            <a:r>
              <a:rPr lang="en-US" altLang="zh-CN" dirty="0" smtClean="0">
                <a:solidFill>
                  <a:schemeClr val="bg1"/>
                </a:solidFill>
                <a:ea typeface="宋体" charset="-122"/>
              </a:rPr>
              <a:t>(</a:t>
            </a:r>
            <a:r>
              <a:rPr lang="zh-CN" altLang="en-US" dirty="0" smtClean="0">
                <a:solidFill>
                  <a:schemeClr val="bg1"/>
                </a:solidFill>
              </a:rPr>
              <a:t>只有一种方式</a:t>
            </a:r>
            <a:r>
              <a:rPr lang="en-US" altLang="zh-CN" dirty="0" smtClean="0">
                <a:solidFill>
                  <a:schemeClr val="bg1"/>
                </a:solidFill>
                <a:ea typeface="宋体" charset="-122"/>
              </a:rPr>
              <a:t>seek or partially scan, full scan</a:t>
            </a:r>
            <a:r>
              <a:rPr lang="zh-CN" altLang="en-US" dirty="0" smtClean="0">
                <a:solidFill>
                  <a:schemeClr val="bg1"/>
                </a:solidFill>
              </a:rPr>
              <a:t>需要扫描所有数据，所以会很昂贵</a:t>
            </a:r>
            <a:r>
              <a:rPr lang="en-US" altLang="zh-CN" dirty="0" smtClean="0">
                <a:solidFill>
                  <a:schemeClr val="bg1"/>
                </a:solidFill>
                <a:ea typeface="宋体" charset="-122"/>
              </a:rPr>
              <a:t>)</a:t>
            </a:r>
          </a:p>
          <a:p>
            <a:r>
              <a:rPr lang="en-US" altLang="zh-CN" dirty="0" err="1" smtClean="0">
                <a:solidFill>
                  <a:schemeClr val="bg1"/>
                </a:solidFill>
                <a:ea typeface="宋体" charset="-122"/>
              </a:rPr>
              <a:t>Nonclustered</a:t>
            </a:r>
            <a:r>
              <a:rPr lang="en-US" altLang="zh-CN" dirty="0" smtClean="0">
                <a:solidFill>
                  <a:schemeClr val="bg1"/>
                </a:solidFill>
                <a:ea typeface="宋体" charset="-122"/>
              </a:rPr>
              <a:t> indexes –</a:t>
            </a:r>
            <a:r>
              <a:rPr lang="zh-CN" altLang="en-US" dirty="0" smtClean="0">
                <a:solidFill>
                  <a:schemeClr val="bg1"/>
                </a:solidFill>
              </a:rPr>
              <a:t>覆盖</a:t>
            </a:r>
            <a:r>
              <a:rPr lang="en-US" altLang="zh-CN" dirty="0" smtClean="0">
                <a:solidFill>
                  <a:schemeClr val="bg1"/>
                </a:solidFill>
              </a:rPr>
              <a:t>column</a:t>
            </a:r>
            <a:r>
              <a:rPr lang="zh-CN" altLang="en-US" dirty="0" smtClean="0">
                <a:solidFill>
                  <a:schemeClr val="bg1"/>
                </a:solidFill>
              </a:rPr>
              <a:t>较少的查询</a:t>
            </a:r>
            <a:r>
              <a:rPr lang="en-US" altLang="zh-CN" dirty="0" smtClean="0">
                <a:solidFill>
                  <a:schemeClr val="bg1"/>
                </a:solidFill>
                <a:ea typeface="宋体" charset="-122"/>
              </a:rPr>
              <a:t>= “just the data you need”</a:t>
            </a:r>
          </a:p>
          <a:p>
            <a:r>
              <a:rPr lang="en-US" altLang="zh-CN" dirty="0" err="1" smtClean="0">
                <a:solidFill>
                  <a:schemeClr val="bg1"/>
                </a:solidFill>
                <a:ea typeface="宋体" charset="-122"/>
              </a:rPr>
              <a:t>Nonclustered</a:t>
            </a:r>
            <a:r>
              <a:rPr lang="en-US" altLang="zh-CN" dirty="0" smtClean="0">
                <a:solidFill>
                  <a:schemeClr val="bg1"/>
                </a:solidFill>
                <a:ea typeface="宋体" charset="-122"/>
              </a:rPr>
              <a:t> indexes with INCLUDE – </a:t>
            </a:r>
            <a:r>
              <a:rPr lang="zh-CN" altLang="en-US" dirty="0" smtClean="0">
                <a:solidFill>
                  <a:schemeClr val="bg1"/>
                </a:solidFill>
              </a:rPr>
              <a:t>可覆盖任何查询，甚至包括</a:t>
            </a:r>
            <a:r>
              <a:rPr lang="en-US" altLang="zh-CN" dirty="0" smtClean="0">
                <a:solidFill>
                  <a:schemeClr val="bg1"/>
                </a:solidFill>
                <a:ea typeface="宋体" charset="-122"/>
              </a:rPr>
              <a:t>LOB types</a:t>
            </a:r>
          </a:p>
          <a:p>
            <a:r>
              <a:rPr lang="en-US" altLang="zh-CN" dirty="0" smtClean="0">
                <a:solidFill>
                  <a:schemeClr val="bg1"/>
                </a:solidFill>
                <a:ea typeface="宋体" charset="-122"/>
              </a:rPr>
              <a:t>Indexed Views – </a:t>
            </a:r>
            <a:r>
              <a:rPr lang="zh-CN" altLang="en-US" dirty="0" smtClean="0">
                <a:solidFill>
                  <a:schemeClr val="bg1"/>
                </a:solidFill>
              </a:rPr>
              <a:t>可象</a:t>
            </a:r>
            <a:r>
              <a:rPr lang="en-US" altLang="zh-CN" dirty="0" smtClean="0">
                <a:solidFill>
                  <a:schemeClr val="bg1"/>
                </a:solidFill>
                <a:ea typeface="宋体" charset="-122"/>
              </a:rPr>
              <a:t>include</a:t>
            </a:r>
            <a:r>
              <a:rPr lang="zh-CN" altLang="en-US" dirty="0" smtClean="0">
                <a:solidFill>
                  <a:schemeClr val="bg1"/>
                </a:solidFill>
              </a:rPr>
              <a:t>覆盖各种查询，还可包括</a:t>
            </a:r>
            <a:r>
              <a:rPr lang="zh-CN" altLang="en-US" dirty="0" smtClean="0">
                <a:solidFill>
                  <a:schemeClr val="bg1"/>
                </a:solidFill>
                <a:ea typeface="宋体" charset="-122"/>
              </a:rPr>
              <a:t> </a:t>
            </a:r>
            <a:r>
              <a:rPr lang="en-US" altLang="zh-CN" dirty="0" smtClean="0">
                <a:solidFill>
                  <a:schemeClr val="bg1"/>
                </a:solidFill>
                <a:ea typeface="宋体" charset="-122"/>
              </a:rPr>
              <a:t>joins, aggregates, computations,</a:t>
            </a:r>
            <a:r>
              <a:rPr lang="zh-CN" altLang="en-US" dirty="0" smtClean="0">
                <a:solidFill>
                  <a:schemeClr val="bg1"/>
                </a:solidFill>
                <a:ea typeface="宋体" charset="-122"/>
              </a:rPr>
              <a:t>　</a:t>
            </a:r>
            <a:r>
              <a:rPr lang="en-US" altLang="zh-CN" dirty="0" smtClean="0">
                <a:solidFill>
                  <a:schemeClr val="bg1"/>
                </a:solidFill>
                <a:ea typeface="宋体" charset="-122"/>
              </a:rPr>
              <a:t>deterministic functions</a:t>
            </a:r>
            <a:r>
              <a:rPr lang="zh-CN" altLang="en-US" dirty="0" smtClean="0">
                <a:solidFill>
                  <a:schemeClr val="bg1"/>
                </a:solidFill>
              </a:rPr>
              <a:t>等等</a:t>
            </a:r>
            <a:r>
              <a:rPr lang="en-US" altLang="zh-CN" dirty="0" smtClean="0">
                <a:solidFill>
                  <a:schemeClr val="bg1"/>
                </a:solidFill>
                <a:ea typeface="宋体" charset="-122"/>
              </a:rPr>
              <a:t>.</a:t>
            </a:r>
          </a:p>
          <a:p>
            <a:endParaRPr lang="en-US" altLang="zh-CN" sz="700" dirty="0" smtClean="0">
              <a:solidFill>
                <a:schemeClr val="bg1"/>
              </a:solidFill>
              <a:ea typeface="宋体"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zh-CN" altLang="en-US" dirty="0" smtClean="0">
                <a:solidFill>
                  <a:schemeClr val="bg1"/>
                </a:solidFill>
              </a:rPr>
              <a:t>能够覆盖所有</a:t>
            </a:r>
            <a:r>
              <a:rPr altLang="zh-CN" dirty="0" smtClean="0">
                <a:solidFill>
                  <a:schemeClr val="bg1"/>
                </a:solidFill>
              </a:rPr>
              <a:t>column</a:t>
            </a:r>
            <a:r>
              <a:rPr lang="zh-CN" altLang="en-US" dirty="0" smtClean="0">
                <a:solidFill>
                  <a:schemeClr val="bg1"/>
                </a:solidFill>
              </a:rPr>
              <a:t>吗</a:t>
            </a:r>
            <a:r>
              <a:rPr dirty="0" smtClean="0">
                <a:solidFill>
                  <a:schemeClr val="bg1"/>
                </a:solidFill>
              </a:rPr>
              <a:t>?</a:t>
            </a:r>
            <a:endParaRPr dirty="0">
              <a:solidFill>
                <a:schemeClr val="bg1"/>
              </a:solidFill>
            </a:endParaRPr>
          </a:p>
        </p:txBody>
      </p:sp>
      <p:sp>
        <p:nvSpPr>
          <p:cNvPr id="34819" name="Rectangle 3"/>
          <p:cNvSpPr>
            <a:spLocks noGrp="1" noChangeArrowheads="1"/>
          </p:cNvSpPr>
          <p:nvPr>
            <p:ph type="body" idx="1"/>
          </p:nvPr>
        </p:nvSpPr>
        <p:spPr>
          <a:xfrm>
            <a:off x="381000" y="1417638"/>
            <a:ext cx="8551863" cy="4360862"/>
          </a:xfrm>
        </p:spPr>
        <p:txBody>
          <a:bodyPr>
            <a:normAutofit fontScale="92500" lnSpcReduction="20000"/>
          </a:bodyPr>
          <a:lstStyle/>
          <a:p>
            <a:r>
              <a:rPr lang="zh-CN" altLang="en-US" dirty="0" smtClean="0">
                <a:solidFill>
                  <a:schemeClr val="bg1"/>
                </a:solidFill>
              </a:rPr>
              <a:t>若想要覆盖所有，是可以做到的</a:t>
            </a:r>
            <a:endParaRPr lang="zh-CN" altLang="en-US" dirty="0" smtClean="0">
              <a:solidFill>
                <a:schemeClr val="bg1"/>
              </a:solidFill>
              <a:ea typeface="宋体" charset="-122"/>
            </a:endParaRPr>
          </a:p>
          <a:p>
            <a:pPr lvl="1"/>
            <a:r>
              <a:rPr lang="en-US" altLang="zh-CN" dirty="0" smtClean="0">
                <a:solidFill>
                  <a:schemeClr val="bg1"/>
                </a:solidFill>
                <a:ea typeface="宋体" charset="-122"/>
              </a:rPr>
              <a:t>Any query’s requested data can be covered </a:t>
            </a:r>
            <a:br>
              <a:rPr lang="en-US" altLang="zh-CN" dirty="0" smtClean="0">
                <a:solidFill>
                  <a:schemeClr val="bg1"/>
                </a:solidFill>
                <a:ea typeface="宋体" charset="-122"/>
              </a:rPr>
            </a:br>
            <a:r>
              <a:rPr lang="en-US" altLang="zh-CN" dirty="0" smtClean="0">
                <a:solidFill>
                  <a:schemeClr val="bg1"/>
                </a:solidFill>
                <a:ea typeface="宋体" charset="-122"/>
              </a:rPr>
              <a:t>against that table</a:t>
            </a:r>
          </a:p>
          <a:p>
            <a:pPr lvl="1"/>
            <a:r>
              <a:rPr lang="en-US" altLang="zh-CN" dirty="0" err="1" smtClean="0">
                <a:solidFill>
                  <a:schemeClr val="bg1"/>
                </a:solidFill>
                <a:ea typeface="宋体" charset="-122"/>
              </a:rPr>
              <a:t>Nonclustered</a:t>
            </a:r>
            <a:r>
              <a:rPr lang="en-US" altLang="zh-CN" dirty="0" smtClean="0">
                <a:solidFill>
                  <a:schemeClr val="bg1"/>
                </a:solidFill>
                <a:ea typeface="宋体" charset="-122"/>
              </a:rPr>
              <a:t> indexes can include LOB types </a:t>
            </a:r>
            <a:br>
              <a:rPr lang="en-US" altLang="zh-CN" dirty="0" smtClean="0">
                <a:solidFill>
                  <a:schemeClr val="bg1"/>
                </a:solidFill>
                <a:ea typeface="宋体" charset="-122"/>
              </a:rPr>
            </a:br>
            <a:r>
              <a:rPr lang="en-US" altLang="zh-CN" dirty="0" smtClean="0">
                <a:solidFill>
                  <a:schemeClr val="bg1"/>
                </a:solidFill>
                <a:ea typeface="宋体" charset="-122"/>
              </a:rPr>
              <a:t>(SQL Server 2005 only)</a:t>
            </a:r>
          </a:p>
          <a:p>
            <a:r>
              <a:rPr lang="zh-CN" altLang="en-US" dirty="0" smtClean="0">
                <a:solidFill>
                  <a:schemeClr val="bg1"/>
                </a:solidFill>
              </a:rPr>
              <a:t>但应该做吗</a:t>
            </a:r>
            <a:r>
              <a:rPr lang="en-US" altLang="zh-CN" dirty="0" smtClean="0">
                <a:solidFill>
                  <a:schemeClr val="bg1"/>
                </a:solidFill>
                <a:ea typeface="宋体" charset="-122"/>
              </a:rPr>
              <a:t>?</a:t>
            </a:r>
          </a:p>
          <a:p>
            <a:pPr lvl="1"/>
            <a:r>
              <a:rPr lang="en-US" altLang="zh-CN" dirty="0" smtClean="0">
                <a:solidFill>
                  <a:schemeClr val="bg1"/>
                </a:solidFill>
                <a:ea typeface="宋体" charset="-122"/>
              </a:rPr>
              <a:t>Use INCLUDE (and covering indexes) ONLY for queries that excessively use resources and are high priority</a:t>
            </a:r>
          </a:p>
          <a:p>
            <a:pPr lvl="1"/>
            <a:r>
              <a:rPr lang="en-US" altLang="zh-CN" dirty="0" smtClean="0">
                <a:solidFill>
                  <a:schemeClr val="bg1"/>
                </a:solidFill>
                <a:ea typeface="宋体" charset="-122"/>
              </a:rPr>
              <a:t>Use Indexed Views sparingly in OLTP and be sure to test for the hot row problem caused by aggregates</a:t>
            </a:r>
          </a:p>
          <a:p>
            <a:r>
              <a:rPr lang="zh-CN" altLang="en-US" dirty="0" smtClean="0">
                <a:solidFill>
                  <a:schemeClr val="bg1"/>
                </a:solidFill>
              </a:rPr>
              <a:t>还有别的考虑吗</a:t>
            </a:r>
            <a:r>
              <a:rPr lang="en-US" altLang="zh-CN" dirty="0" smtClean="0">
                <a:solidFill>
                  <a:schemeClr val="bg1"/>
                </a:solidFill>
                <a:ea typeface="宋体" charset="-122"/>
              </a:rPr>
              <a: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更复杂的查询</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solidFill>
                  <a:schemeClr val="bg1"/>
                </a:solidFill>
              </a:rPr>
              <a:t>查询计划（</a:t>
            </a:r>
            <a:r>
              <a:rPr lang="en-US" altLang="zh-CN" dirty="0" smtClean="0">
                <a:solidFill>
                  <a:schemeClr val="bg1"/>
                </a:solidFill>
              </a:rPr>
              <a:t>Execution Plan</a:t>
            </a:r>
            <a:r>
              <a:rPr lang="zh-CN" altLang="en-US" dirty="0" smtClean="0">
                <a:solidFill>
                  <a:schemeClr val="bg1"/>
                </a:solidFill>
              </a:rPr>
              <a:t>）的选择</a:t>
            </a:r>
            <a:endParaRPr lang="en-US" altLang="zh-CN" dirty="0" smtClean="0">
              <a:solidFill>
                <a:schemeClr val="bg1"/>
              </a:solidFill>
            </a:endParaRPr>
          </a:p>
          <a:p>
            <a:pPr lvl="1"/>
            <a:r>
              <a:rPr lang="zh-CN" altLang="en-US" dirty="0" smtClean="0">
                <a:solidFill>
                  <a:schemeClr val="bg1"/>
                </a:solidFill>
              </a:rPr>
              <a:t>数据库是如何决定使用哪种查询计划的？</a:t>
            </a:r>
            <a:endParaRPr lang="en-US" altLang="zh-CN" dirty="0" smtClean="0">
              <a:solidFill>
                <a:schemeClr val="bg1"/>
              </a:solidFill>
            </a:endParaRPr>
          </a:p>
          <a:p>
            <a:r>
              <a:rPr lang="zh-CN" altLang="en-US" dirty="0" smtClean="0">
                <a:solidFill>
                  <a:schemeClr val="bg1"/>
                </a:solidFill>
              </a:rPr>
              <a:t>我们下面不在全部讲解，选择一个</a:t>
            </a:r>
            <a:endParaRPr lang="en-US" altLang="zh-CN" dirty="0" smtClean="0">
              <a:solidFill>
                <a:schemeClr val="bg1"/>
              </a:solidFill>
            </a:endParaRPr>
          </a:p>
          <a:p>
            <a:pPr lvl="1"/>
            <a:r>
              <a:rPr lang="en-US" dirty="0" smtClean="0">
                <a:solidFill>
                  <a:schemeClr val="bg1"/>
                </a:solidFill>
              </a:rPr>
              <a:t>Indexing for AND</a:t>
            </a:r>
          </a:p>
          <a:p>
            <a:pPr lvl="1"/>
            <a:r>
              <a:rPr lang="en-US" dirty="0" smtClean="0">
                <a:solidFill>
                  <a:schemeClr val="bg1"/>
                </a:solidFill>
              </a:rPr>
              <a:t>Indexing for OR</a:t>
            </a:r>
          </a:p>
          <a:p>
            <a:pPr lvl="1"/>
            <a:r>
              <a:rPr lang="en-US" dirty="0" smtClean="0">
                <a:solidFill>
                  <a:schemeClr val="bg1"/>
                </a:solidFill>
              </a:rPr>
              <a:t>Indexing for Joins</a:t>
            </a:r>
            <a:endParaRPr lang="en-US" altLang="zh-CN" dirty="0" smtClean="0">
              <a:solidFill>
                <a:schemeClr val="bg1"/>
              </a:solidFill>
            </a:endParaRP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00298" y="3079750"/>
            <a:ext cx="5815027" cy="1277944"/>
          </a:xfrm>
          <a:prstGeom prst="rect">
            <a:avLst/>
          </a:prstGeom>
        </p:spPr>
        <p:txBody>
          <a:bodyPr vert="horz" lIns="91440" tIns="45720" rIns="91440" bIns="45720" rtlCol="0" anchor="ctr">
            <a:normAutofit/>
          </a:bodyPr>
          <a:lstStyle/>
          <a:p>
            <a:pPr lvl="0" algn="ctr">
              <a:spcBef>
                <a:spcPct val="0"/>
              </a:spcBef>
              <a:defRPr/>
            </a:pPr>
            <a:r>
              <a:rPr lang="en-US" sz="4000" dirty="0" smtClean="0">
                <a:solidFill>
                  <a:schemeClr val="bg1"/>
                </a:solidFill>
              </a:rPr>
              <a:t>Indexing for AND</a:t>
            </a:r>
            <a:endParaRPr kumimoji="0" lang="zh-TW" altLang="en-US" sz="39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4" descr="TechEd06_demo"/>
          <p:cNvPicPr>
            <a:picLocks noChangeAspect="1" noChangeArrowheads="1"/>
          </p:cNvPicPr>
          <p:nvPr/>
        </p:nvPicPr>
        <p:blipFill>
          <a:blip r:embed="rId3"/>
          <a:srcRect t="25694" r="50278" b="50139"/>
          <a:stretch>
            <a:fillRect/>
          </a:stretch>
        </p:blipFill>
        <p:spPr bwMode="invGray">
          <a:xfrm>
            <a:off x="0" y="1747838"/>
            <a:ext cx="4546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en-US" altLang="zh-CN" dirty="0" smtClean="0">
                <a:solidFill>
                  <a:schemeClr val="bg1"/>
                </a:solidFill>
              </a:rPr>
              <a:t>Demo</a:t>
            </a:r>
            <a:r>
              <a:rPr lang="zh-CN" altLang="en-US" dirty="0" smtClean="0">
                <a:solidFill>
                  <a:schemeClr val="bg1"/>
                </a:solidFill>
              </a:rPr>
              <a:t> 小结</a:t>
            </a:r>
            <a:r>
              <a:rPr lang="en-US" altLang="zh-CN" dirty="0" smtClean="0">
                <a:solidFill>
                  <a:schemeClr val="bg1"/>
                </a:solidFill>
              </a:rPr>
              <a:t>:</a:t>
            </a:r>
            <a:r>
              <a:rPr dirty="0" smtClean="0">
                <a:solidFill>
                  <a:schemeClr val="bg1"/>
                </a:solidFill>
              </a:rPr>
              <a:t>Indexing </a:t>
            </a:r>
            <a:r>
              <a:rPr dirty="0">
                <a:solidFill>
                  <a:schemeClr val="bg1"/>
                </a:solidFill>
              </a:rPr>
              <a:t>for AND</a:t>
            </a:r>
          </a:p>
        </p:txBody>
      </p:sp>
      <p:sp>
        <p:nvSpPr>
          <p:cNvPr id="21507" name="Rectangle 3"/>
          <p:cNvSpPr>
            <a:spLocks noGrp="1" noChangeArrowheads="1"/>
          </p:cNvSpPr>
          <p:nvPr>
            <p:ph idx="1"/>
          </p:nvPr>
        </p:nvSpPr>
        <p:spPr>
          <a:xfrm>
            <a:off x="368300" y="1347788"/>
            <a:ext cx="8382000" cy="4464050"/>
          </a:xfrm>
        </p:spPr>
        <p:txBody>
          <a:bodyPr>
            <a:normAutofit lnSpcReduction="10000"/>
          </a:bodyPr>
          <a:lstStyle/>
          <a:p>
            <a:r>
              <a:rPr lang="en-US" altLang="zh-CN" sz="2400" dirty="0" smtClean="0">
                <a:solidFill>
                  <a:schemeClr val="bg1"/>
                </a:solidFill>
                <a:ea typeface="宋体" charset="-122"/>
              </a:rPr>
              <a:t>AND</a:t>
            </a:r>
            <a:r>
              <a:rPr lang="zh-CN" altLang="en-US" sz="2400" dirty="0" smtClean="0">
                <a:solidFill>
                  <a:schemeClr val="bg1"/>
                </a:solidFill>
              </a:rPr>
              <a:t>会限制结果</a:t>
            </a:r>
            <a:r>
              <a:rPr lang="en-US" altLang="zh-CN" sz="2400" dirty="0" smtClean="0">
                <a:solidFill>
                  <a:schemeClr val="bg1"/>
                </a:solidFill>
                <a:ea typeface="宋体" charset="-122"/>
              </a:rPr>
              <a:t>SET</a:t>
            </a:r>
          </a:p>
          <a:p>
            <a:r>
              <a:rPr lang="zh-CN" altLang="en-US" sz="2400" dirty="0" smtClean="0">
                <a:solidFill>
                  <a:schemeClr val="bg1"/>
                </a:solidFill>
              </a:rPr>
              <a:t>所有条件都要满足</a:t>
            </a:r>
            <a:endParaRPr lang="zh-CN" altLang="en-US" sz="2400" dirty="0" smtClean="0">
              <a:solidFill>
                <a:schemeClr val="bg1"/>
              </a:solidFill>
              <a:ea typeface="宋体" charset="-122"/>
            </a:endParaRPr>
          </a:p>
          <a:p>
            <a:r>
              <a:rPr lang="zh-CN" altLang="en-US" sz="2400" dirty="0" smtClean="0">
                <a:solidFill>
                  <a:schemeClr val="bg1"/>
                </a:solidFill>
              </a:rPr>
              <a:t>索引策略</a:t>
            </a:r>
            <a:endParaRPr lang="zh-CN" altLang="en-US" sz="2400" dirty="0" smtClean="0">
              <a:solidFill>
                <a:schemeClr val="bg1"/>
              </a:solidFill>
              <a:ea typeface="宋体" charset="-122"/>
            </a:endParaRPr>
          </a:p>
          <a:p>
            <a:pPr lvl="1"/>
            <a:r>
              <a:rPr lang="zh-CN" altLang="en-US" sz="1800" dirty="0" smtClean="0">
                <a:solidFill>
                  <a:schemeClr val="bg1"/>
                </a:solidFill>
              </a:rPr>
              <a:t>检查</a:t>
            </a:r>
            <a:r>
              <a:rPr lang="en-US" altLang="zh-CN" sz="1800" dirty="0" smtClean="0">
                <a:solidFill>
                  <a:schemeClr val="bg1"/>
                </a:solidFill>
                <a:ea typeface="宋体" charset="-122"/>
              </a:rPr>
              <a:t>WHERE </a:t>
            </a:r>
            <a:r>
              <a:rPr lang="zh-CN" altLang="en-US" sz="1800" dirty="0" smtClean="0">
                <a:solidFill>
                  <a:schemeClr val="bg1"/>
                </a:solidFill>
                <a:ea typeface="宋体" charset="-122"/>
              </a:rPr>
              <a:t>子句</a:t>
            </a:r>
            <a:r>
              <a:rPr lang="zh-CN" altLang="en-US" sz="1800" dirty="0" smtClean="0">
                <a:solidFill>
                  <a:schemeClr val="bg1"/>
                </a:solidFill>
              </a:rPr>
              <a:t>里的</a:t>
            </a:r>
            <a:r>
              <a:rPr lang="en-US" altLang="zh-CN" sz="1800" dirty="0" smtClean="0">
                <a:solidFill>
                  <a:schemeClr val="bg1"/>
                </a:solidFill>
                <a:ea typeface="宋体" charset="-122"/>
              </a:rPr>
              <a:t>columns</a:t>
            </a:r>
          </a:p>
          <a:p>
            <a:pPr lvl="1"/>
            <a:r>
              <a:rPr lang="en-US" altLang="zh-CN" sz="1800" dirty="0" smtClean="0">
                <a:solidFill>
                  <a:schemeClr val="bg1"/>
                </a:solidFill>
                <a:ea typeface="宋体" charset="-122"/>
              </a:rPr>
              <a:t>Index any single highly selective set </a:t>
            </a:r>
          </a:p>
          <a:p>
            <a:pPr lvl="1"/>
            <a:r>
              <a:rPr lang="en-US" altLang="zh-CN" sz="1800" dirty="0" smtClean="0">
                <a:solidFill>
                  <a:schemeClr val="bg1"/>
                </a:solidFill>
                <a:ea typeface="宋体" charset="-122"/>
              </a:rPr>
              <a:t>Index a combination of columns to yield a highly selective set</a:t>
            </a:r>
          </a:p>
          <a:p>
            <a:pPr lvl="2"/>
            <a:r>
              <a:rPr lang="en-US" altLang="zh-CN" sz="1600" dirty="0" smtClean="0">
                <a:solidFill>
                  <a:schemeClr val="bg1"/>
                </a:solidFill>
                <a:ea typeface="宋体" charset="-122"/>
              </a:rPr>
              <a:t>Order should be based on the most commonly combined criteria (if all SARGs use equality)</a:t>
            </a:r>
          </a:p>
          <a:p>
            <a:pPr lvl="2"/>
            <a:r>
              <a:rPr lang="en-US" altLang="zh-CN" sz="1600" dirty="0" smtClean="0">
                <a:solidFill>
                  <a:schemeClr val="bg1"/>
                </a:solidFill>
                <a:ea typeface="宋体" charset="-122"/>
              </a:rPr>
              <a:t>Order should be based on the most selective criteria (if SARGs use varying operators such as &gt;, &lt; or LIKE)</a:t>
            </a:r>
          </a:p>
          <a:p>
            <a:pPr lvl="1"/>
            <a:r>
              <a:rPr lang="en-US" altLang="zh-CN" sz="1800" dirty="0" smtClean="0">
                <a:solidFill>
                  <a:schemeClr val="bg1"/>
                </a:solidFill>
                <a:ea typeface="宋体" charset="-122"/>
              </a:rPr>
              <a:t>If no combination of criteria create a selective set AND it’s a high priority query, consider covering the query</a:t>
            </a:r>
          </a:p>
          <a:p>
            <a:pPr lvl="2"/>
            <a:r>
              <a:rPr lang="en-US" altLang="zh-CN" sz="1600" dirty="0" smtClean="0">
                <a:solidFill>
                  <a:schemeClr val="bg1"/>
                </a:solidFill>
                <a:ea typeface="宋体" charset="-122"/>
              </a:rPr>
              <a:t>SQL Server may use index intersection to intersect two relatively small sets (HASH Join), this is likely to be achieved without trying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00298" y="3079750"/>
            <a:ext cx="5815027" cy="1277944"/>
          </a:xfrm>
          <a:prstGeom prst="rect">
            <a:avLst/>
          </a:prstGeom>
        </p:spPr>
        <p:txBody>
          <a:bodyPr vert="horz" lIns="91440" tIns="45720" rIns="91440" bIns="45720" rtlCol="0" anchor="ctr">
            <a:normAutofit/>
          </a:bodyPr>
          <a:lstStyle/>
          <a:p>
            <a:pPr lvl="0" algn="ctr">
              <a:spcBef>
                <a:spcPct val="0"/>
              </a:spcBef>
              <a:defRPr/>
            </a:pPr>
            <a:r>
              <a:rPr lang="en-US" sz="4000" dirty="0" smtClean="0">
                <a:solidFill>
                  <a:schemeClr val="bg1"/>
                </a:solidFill>
              </a:rPr>
              <a:t>Indexing for OR</a:t>
            </a:r>
            <a:endParaRPr kumimoji="0" lang="zh-TW" altLang="en-US" sz="39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4" descr="TechEd06_demo"/>
          <p:cNvPicPr>
            <a:picLocks noChangeAspect="1" noChangeArrowheads="1"/>
          </p:cNvPicPr>
          <p:nvPr/>
        </p:nvPicPr>
        <p:blipFill>
          <a:blip r:embed="rId3"/>
          <a:srcRect t="25694" r="50278" b="50139"/>
          <a:stretch>
            <a:fillRect/>
          </a:stretch>
        </p:blipFill>
        <p:spPr bwMode="invGray">
          <a:xfrm>
            <a:off x="0" y="1747838"/>
            <a:ext cx="4546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a:defRPr/>
            </a:pPr>
            <a:r>
              <a:rPr lang="en-US" altLang="zh-CN" dirty="0" smtClean="0">
                <a:solidFill>
                  <a:schemeClr val="bg1"/>
                </a:solidFill>
              </a:rPr>
              <a:t>Demo</a:t>
            </a:r>
            <a:r>
              <a:rPr lang="zh-CN" altLang="en-US" dirty="0" smtClean="0">
                <a:solidFill>
                  <a:schemeClr val="bg1"/>
                </a:solidFill>
              </a:rPr>
              <a:t> 小结</a:t>
            </a:r>
            <a:r>
              <a:rPr lang="en-US" altLang="zh-CN" dirty="0" smtClean="0">
                <a:solidFill>
                  <a:schemeClr val="bg1"/>
                </a:solidFill>
              </a:rPr>
              <a:t>: </a:t>
            </a:r>
            <a:r>
              <a:rPr dirty="0" smtClean="0">
                <a:solidFill>
                  <a:schemeClr val="bg1"/>
                </a:solidFill>
              </a:rPr>
              <a:t>Indexing </a:t>
            </a:r>
            <a:r>
              <a:rPr dirty="0">
                <a:solidFill>
                  <a:schemeClr val="bg1"/>
                </a:solidFill>
              </a:rPr>
              <a:t>for OR</a:t>
            </a:r>
          </a:p>
        </p:txBody>
      </p:sp>
      <p:sp>
        <p:nvSpPr>
          <p:cNvPr id="23555" name="Rectangle 3"/>
          <p:cNvSpPr>
            <a:spLocks noGrp="1" noChangeArrowheads="1"/>
          </p:cNvSpPr>
          <p:nvPr>
            <p:ph idx="1"/>
          </p:nvPr>
        </p:nvSpPr>
        <p:spPr>
          <a:xfrm>
            <a:off x="368300" y="1347788"/>
            <a:ext cx="8382000" cy="3973512"/>
          </a:xfrm>
        </p:spPr>
        <p:txBody>
          <a:bodyPr>
            <a:normAutofit fontScale="92500" lnSpcReduction="20000"/>
          </a:bodyPr>
          <a:lstStyle/>
          <a:p>
            <a:r>
              <a:rPr lang="en-US" altLang="zh-CN" dirty="0" smtClean="0">
                <a:solidFill>
                  <a:schemeClr val="bg1"/>
                </a:solidFill>
                <a:ea typeface="宋体" charset="-122"/>
              </a:rPr>
              <a:t>OR </a:t>
            </a:r>
            <a:r>
              <a:rPr lang="zh-CN" altLang="en-US" dirty="0" smtClean="0">
                <a:solidFill>
                  <a:schemeClr val="bg1"/>
                </a:solidFill>
              </a:rPr>
              <a:t>会做什么</a:t>
            </a:r>
            <a:r>
              <a:rPr lang="en-US" altLang="zh-CN" dirty="0" smtClean="0">
                <a:solidFill>
                  <a:schemeClr val="bg1"/>
                </a:solidFill>
                <a:ea typeface="宋体" charset="-122"/>
              </a:rPr>
              <a:t>?</a:t>
            </a:r>
          </a:p>
          <a:p>
            <a:pPr lvl="1"/>
            <a:r>
              <a:rPr lang="zh-CN" altLang="en-US" dirty="0" smtClean="0">
                <a:solidFill>
                  <a:schemeClr val="bg1"/>
                </a:solidFill>
              </a:rPr>
              <a:t>将多个结果</a:t>
            </a:r>
            <a:r>
              <a:rPr lang="en-US" altLang="zh-CN" dirty="0" smtClean="0">
                <a:solidFill>
                  <a:schemeClr val="bg1"/>
                </a:solidFill>
                <a:ea typeface="宋体" charset="-122"/>
              </a:rPr>
              <a:t>sets</a:t>
            </a:r>
            <a:r>
              <a:rPr lang="zh-CN" altLang="en-US" dirty="0" smtClean="0">
                <a:solidFill>
                  <a:schemeClr val="bg1"/>
                </a:solidFill>
              </a:rPr>
              <a:t>集合起来</a:t>
            </a:r>
            <a:endParaRPr lang="zh-CN" altLang="en-US" dirty="0" smtClean="0">
              <a:solidFill>
                <a:schemeClr val="bg1"/>
              </a:solidFill>
              <a:ea typeface="宋体" charset="-122"/>
            </a:endParaRPr>
          </a:p>
          <a:p>
            <a:pPr lvl="1"/>
            <a:r>
              <a:rPr lang="zh-CN" altLang="en-US" dirty="0" smtClean="0">
                <a:solidFill>
                  <a:schemeClr val="bg1"/>
                </a:solidFill>
              </a:rPr>
              <a:t>保证每一个</a:t>
            </a:r>
            <a:r>
              <a:rPr lang="en-US" altLang="zh-CN" dirty="0" smtClean="0">
                <a:solidFill>
                  <a:schemeClr val="bg1"/>
                </a:solidFill>
                <a:ea typeface="宋体" charset="-122"/>
              </a:rPr>
              <a:t>row</a:t>
            </a:r>
            <a:r>
              <a:rPr lang="zh-CN" altLang="en-US" dirty="0" smtClean="0">
                <a:solidFill>
                  <a:schemeClr val="bg1"/>
                </a:solidFill>
              </a:rPr>
              <a:t>只出现一回</a:t>
            </a:r>
            <a:endParaRPr lang="zh-CN" altLang="en-US" dirty="0" smtClean="0">
              <a:solidFill>
                <a:schemeClr val="bg1"/>
              </a:solidFill>
              <a:ea typeface="宋体" charset="-122"/>
            </a:endParaRPr>
          </a:p>
          <a:p>
            <a:pPr lvl="1"/>
            <a:r>
              <a:rPr lang="zh-CN" altLang="en-US" dirty="0" smtClean="0">
                <a:solidFill>
                  <a:schemeClr val="bg1"/>
                </a:solidFill>
              </a:rPr>
              <a:t>很熟悉吧</a:t>
            </a:r>
            <a:r>
              <a:rPr lang="en-US" altLang="zh-CN" dirty="0" smtClean="0">
                <a:solidFill>
                  <a:schemeClr val="bg1"/>
                </a:solidFill>
                <a:ea typeface="宋体" charset="-122"/>
              </a:rPr>
              <a:t>?</a:t>
            </a:r>
          </a:p>
          <a:p>
            <a:r>
              <a:rPr lang="en-US" altLang="zh-CN" dirty="0" smtClean="0">
                <a:solidFill>
                  <a:schemeClr val="bg1"/>
                </a:solidFill>
                <a:ea typeface="宋体" charset="-122"/>
              </a:rPr>
              <a:t>IN </a:t>
            </a:r>
            <a:r>
              <a:rPr lang="zh-CN" altLang="en-US" dirty="0" smtClean="0">
                <a:solidFill>
                  <a:schemeClr val="bg1"/>
                </a:solidFill>
              </a:rPr>
              <a:t>是一组</a:t>
            </a:r>
            <a:r>
              <a:rPr lang="en-US" altLang="zh-CN" dirty="0" smtClean="0">
                <a:solidFill>
                  <a:schemeClr val="bg1"/>
                </a:solidFill>
                <a:ea typeface="宋体" charset="-122"/>
              </a:rPr>
              <a:t>OR</a:t>
            </a:r>
            <a:r>
              <a:rPr lang="zh-CN" altLang="en-US" dirty="0" smtClean="0">
                <a:solidFill>
                  <a:schemeClr val="bg1"/>
                </a:solidFill>
              </a:rPr>
              <a:t>条件的简单表示</a:t>
            </a:r>
            <a:endParaRPr lang="zh-CN" altLang="en-US" dirty="0" smtClean="0">
              <a:solidFill>
                <a:schemeClr val="bg1"/>
              </a:solidFill>
              <a:ea typeface="宋体" charset="-122"/>
            </a:endParaRPr>
          </a:p>
          <a:p>
            <a:pPr lvl="1"/>
            <a:r>
              <a:rPr lang="en-US" altLang="zh-CN" dirty="0" smtClean="0">
                <a:solidFill>
                  <a:schemeClr val="bg1"/>
                </a:solidFill>
                <a:ea typeface="宋体" charset="-122"/>
              </a:rPr>
              <a:t>If an index exists to help search on each condition and EVERY specific value is HIGHLY selective, then it will use an index every condition</a:t>
            </a:r>
          </a:p>
          <a:p>
            <a:pPr lvl="1"/>
            <a:r>
              <a:rPr lang="en-US" altLang="zh-CN" dirty="0" smtClean="0">
                <a:solidFill>
                  <a:schemeClr val="bg1"/>
                </a:solidFill>
                <a:ea typeface="宋体" charset="-122"/>
              </a:rPr>
              <a:t>If any condition is not selective enough to use the index then a scan will be performed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txBox="1">
            <a:spLocks noChangeArrowheads="1"/>
          </p:cNvSpPr>
          <p:nvPr/>
        </p:nvSpPr>
        <p:spPr>
          <a:xfrm>
            <a:off x="500034" y="28572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bg1"/>
                </a:solidFill>
                <a:effectLst/>
                <a:uLnTx/>
                <a:uFillTx/>
                <a:latin typeface="+mj-lt"/>
                <a:ea typeface="宋体" charset="-122"/>
                <a:cs typeface="+mj-cs"/>
              </a:rPr>
              <a:t>数据库的物理结构</a:t>
            </a:r>
            <a:endParaRPr kumimoji="0" lang="en-US" altLang="zh-CN" sz="4400" b="0" i="0" u="none" strike="noStrike" kern="1200" cap="none" spc="0" normalizeH="0" baseline="0" noProof="0" dirty="0">
              <a:ln>
                <a:noFill/>
              </a:ln>
              <a:solidFill>
                <a:schemeClr val="bg1"/>
              </a:solidFill>
              <a:effectLst/>
              <a:uLnTx/>
              <a:uFillTx/>
              <a:latin typeface="+mj-lt"/>
              <a:ea typeface="宋体" charset="-122"/>
              <a:cs typeface="+mj-cs"/>
            </a:endParaRPr>
          </a:p>
        </p:txBody>
      </p:sp>
      <p:sp>
        <p:nvSpPr>
          <p:cNvPr id="5" name="AutoShape 3"/>
          <p:cNvSpPr>
            <a:spLocks noChangeArrowheads="1"/>
          </p:cNvSpPr>
          <p:nvPr/>
        </p:nvSpPr>
        <p:spPr bwMode="auto">
          <a:xfrm>
            <a:off x="1143000" y="2362200"/>
            <a:ext cx="7239000" cy="3581400"/>
          </a:xfrm>
          <a:prstGeom prst="triangle">
            <a:avLst>
              <a:gd name="adj" fmla="val 49625"/>
            </a:avLst>
          </a:prstGeom>
          <a:gradFill rotWithShape="0">
            <a:gsLst>
              <a:gs pos="0">
                <a:srgbClr val="CC9900"/>
              </a:gs>
              <a:gs pos="100000">
                <a:schemeClr val="tx1"/>
              </a:gs>
            </a:gsLst>
            <a:lin ang="5400000" scaled="1"/>
          </a:gradFill>
          <a:ln w="12700">
            <a:noFill/>
            <a:miter lim="800000"/>
            <a:headEnd/>
            <a:tailEnd/>
          </a:ln>
          <a:effectLst/>
        </p:spPr>
        <p:txBody>
          <a:bodyPr wrap="none" anchor="ctr"/>
          <a:lstStyle/>
          <a:p>
            <a:endParaRPr lang="zh-CN" altLang="en-US"/>
          </a:p>
        </p:txBody>
      </p:sp>
      <p:grpSp>
        <p:nvGrpSpPr>
          <p:cNvPr id="6" name="Group 4"/>
          <p:cNvGrpSpPr>
            <a:grpSpLocks/>
          </p:cNvGrpSpPr>
          <p:nvPr/>
        </p:nvGrpSpPr>
        <p:grpSpPr bwMode="auto">
          <a:xfrm>
            <a:off x="3733800" y="1711325"/>
            <a:ext cx="1981200" cy="1108075"/>
            <a:chOff x="2784" y="816"/>
            <a:chExt cx="1248" cy="698"/>
          </a:xfrm>
        </p:grpSpPr>
        <p:sp>
          <p:nvSpPr>
            <p:cNvPr id="7" name="AutoShape 5"/>
            <p:cNvSpPr>
              <a:spLocks noChangeArrowheads="1"/>
            </p:cNvSpPr>
            <p:nvPr/>
          </p:nvSpPr>
          <p:spPr bwMode="auto">
            <a:xfrm>
              <a:off x="2784" y="816"/>
              <a:ext cx="1248" cy="698"/>
            </a:xfrm>
            <a:prstGeom prst="can">
              <a:avLst>
                <a:gd name="adj" fmla="val 31579"/>
              </a:avLst>
            </a:prstGeom>
            <a:gradFill rotWithShape="0">
              <a:gsLst>
                <a:gs pos="0">
                  <a:srgbClr val="006699"/>
                </a:gs>
                <a:gs pos="50000">
                  <a:srgbClr val="66CCFF"/>
                </a:gs>
                <a:gs pos="100000">
                  <a:srgbClr val="006699"/>
                </a:gs>
              </a:gsLst>
              <a:lin ang="0" scaled="1"/>
            </a:gradFill>
            <a:ln w="12700" cap="rnd">
              <a:solidFill>
                <a:srgbClr val="000000"/>
              </a:solidFill>
              <a:round/>
              <a:headEnd/>
              <a:tailEnd/>
            </a:ln>
            <a:effectLst/>
          </p:spPr>
          <p:txBody>
            <a:bodyPr/>
            <a:lstStyle/>
            <a:p>
              <a:endParaRPr lang="zh-CN" altLang="en-US"/>
            </a:p>
          </p:txBody>
        </p:sp>
        <p:grpSp>
          <p:nvGrpSpPr>
            <p:cNvPr id="8" name="Group 6"/>
            <p:cNvGrpSpPr>
              <a:grpSpLocks/>
            </p:cNvGrpSpPr>
            <p:nvPr/>
          </p:nvGrpSpPr>
          <p:grpSpPr bwMode="auto">
            <a:xfrm>
              <a:off x="2926" y="1076"/>
              <a:ext cx="964" cy="342"/>
              <a:chOff x="484" y="2976"/>
              <a:chExt cx="984" cy="240"/>
            </a:xfrm>
          </p:grpSpPr>
          <p:sp>
            <p:nvSpPr>
              <p:cNvPr id="10" name="Freeform 7"/>
              <p:cNvSpPr>
                <a:spLocks/>
              </p:cNvSpPr>
              <p:nvPr/>
            </p:nvSpPr>
            <p:spPr bwMode="auto">
              <a:xfrm>
                <a:off x="484" y="2976"/>
                <a:ext cx="984" cy="240"/>
              </a:xfrm>
              <a:custGeom>
                <a:avLst/>
                <a:gdLst/>
                <a:ahLst/>
                <a:cxnLst>
                  <a:cxn ang="0">
                    <a:pos x="0" y="288"/>
                  </a:cxn>
                  <a:cxn ang="0">
                    <a:pos x="0" y="0"/>
                  </a:cxn>
                  <a:cxn ang="0">
                    <a:pos x="912" y="0"/>
                  </a:cxn>
                </a:cxnLst>
                <a:rect l="0" t="0" r="r" b="b"/>
                <a:pathLst>
                  <a:path w="912" h="288">
                    <a:moveTo>
                      <a:pt x="0" y="288"/>
                    </a:moveTo>
                    <a:lnTo>
                      <a:pt x="0" y="0"/>
                    </a:lnTo>
                    <a:lnTo>
                      <a:pt x="912" y="0"/>
                    </a:lnTo>
                  </a:path>
                </a:pathLst>
              </a:custGeom>
              <a:noFill/>
              <a:ln w="9525">
                <a:solidFill>
                  <a:schemeClr val="tx1"/>
                </a:solidFill>
                <a:round/>
                <a:headEnd/>
                <a:tailEnd/>
              </a:ln>
              <a:effectLst/>
            </p:spPr>
            <p:txBody>
              <a:bodyPr wrap="none" anchor="ctr"/>
              <a:lstStyle/>
              <a:p>
                <a:endParaRPr lang="zh-CN" altLang="en-US"/>
              </a:p>
            </p:txBody>
          </p:sp>
          <p:sp>
            <p:nvSpPr>
              <p:cNvPr id="11" name="Freeform 8"/>
              <p:cNvSpPr>
                <a:spLocks/>
              </p:cNvSpPr>
              <p:nvPr/>
            </p:nvSpPr>
            <p:spPr bwMode="auto">
              <a:xfrm flipH="1" flipV="1">
                <a:off x="484" y="2976"/>
                <a:ext cx="984" cy="240"/>
              </a:xfrm>
              <a:custGeom>
                <a:avLst/>
                <a:gdLst/>
                <a:ahLst/>
                <a:cxnLst>
                  <a:cxn ang="0">
                    <a:pos x="0" y="288"/>
                  </a:cxn>
                  <a:cxn ang="0">
                    <a:pos x="0" y="0"/>
                  </a:cxn>
                  <a:cxn ang="0">
                    <a:pos x="912" y="0"/>
                  </a:cxn>
                </a:cxnLst>
                <a:rect l="0" t="0" r="r" b="b"/>
                <a:pathLst>
                  <a:path w="912" h="288">
                    <a:moveTo>
                      <a:pt x="0" y="288"/>
                    </a:moveTo>
                    <a:lnTo>
                      <a:pt x="0" y="0"/>
                    </a:lnTo>
                    <a:lnTo>
                      <a:pt x="912" y="0"/>
                    </a:lnTo>
                  </a:path>
                </a:pathLst>
              </a:custGeom>
              <a:noFill/>
              <a:ln w="9525">
                <a:solidFill>
                  <a:schemeClr val="bg1"/>
                </a:solidFill>
                <a:round/>
                <a:headEnd/>
                <a:tailEnd/>
              </a:ln>
              <a:effectLst/>
            </p:spPr>
            <p:txBody>
              <a:bodyPr wrap="none" anchor="ctr"/>
              <a:lstStyle/>
              <a:p>
                <a:endParaRPr lang="zh-CN" altLang="en-US"/>
              </a:p>
            </p:txBody>
          </p:sp>
        </p:grpSp>
        <p:sp>
          <p:nvSpPr>
            <p:cNvPr id="9" name="Text Box 9"/>
            <p:cNvSpPr txBox="1">
              <a:spLocks noChangeArrowheads="1"/>
            </p:cNvSpPr>
            <p:nvPr/>
          </p:nvSpPr>
          <p:spPr bwMode="auto">
            <a:xfrm>
              <a:off x="2999" y="1103"/>
              <a:ext cx="818" cy="288"/>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algn="ctr"/>
              <a:r>
                <a:rPr lang="en-US" altLang="zh-CN" sz="2400">
                  <a:solidFill>
                    <a:schemeClr val="bg1"/>
                  </a:solidFill>
                  <a:latin typeface="Arial Narrow" pitchFamily="34" charset="0"/>
                  <a:ea typeface="宋体" charset="-122"/>
                </a:rPr>
                <a:t>Database</a:t>
              </a:r>
            </a:p>
          </p:txBody>
        </p:sp>
      </p:grpSp>
      <p:sp>
        <p:nvSpPr>
          <p:cNvPr id="12" name="Rectangle 10"/>
          <p:cNvSpPr>
            <a:spLocks noChangeArrowheads="1"/>
          </p:cNvSpPr>
          <p:nvPr/>
        </p:nvSpPr>
        <p:spPr bwMode="auto">
          <a:xfrm>
            <a:off x="2286000" y="3810000"/>
            <a:ext cx="2133600" cy="1295400"/>
          </a:xfrm>
          <a:prstGeom prst="rect">
            <a:avLst/>
          </a:prstGeom>
          <a:gradFill rotWithShape="0">
            <a:gsLst>
              <a:gs pos="0">
                <a:srgbClr val="CCFFFF"/>
              </a:gs>
              <a:gs pos="100000">
                <a:srgbClr val="FFFFCC"/>
              </a:gs>
            </a:gsLst>
            <a:lin ang="2700000" scaled="1"/>
          </a:gradFill>
          <a:ln w="12700">
            <a:solidFill>
              <a:schemeClr val="tx1"/>
            </a:solidFill>
            <a:miter lim="800000"/>
            <a:headEnd/>
            <a:tailEnd/>
          </a:ln>
          <a:effectLst>
            <a:outerShdw dist="53882" dir="2700000" algn="ctr" rotWithShape="0">
              <a:srgbClr val="0099CC"/>
            </a:outerShdw>
          </a:effectLst>
        </p:spPr>
        <p:txBody>
          <a:bodyPr wrap="none" anchor="ctr"/>
          <a:lstStyle/>
          <a:p>
            <a:pPr algn="ctr"/>
            <a:r>
              <a:rPr lang="en-US" altLang="zh-CN" sz="2400" dirty="0">
                <a:latin typeface="Arial" charset="0"/>
                <a:ea typeface="宋体" charset="-122"/>
              </a:rPr>
              <a:t>Data (file)</a:t>
            </a:r>
            <a:br>
              <a:rPr lang="en-US" altLang="zh-CN" sz="2400" dirty="0">
                <a:latin typeface="Arial" charset="0"/>
                <a:ea typeface="宋体" charset="-122"/>
              </a:rPr>
            </a:br>
            <a:r>
              <a:rPr lang="en-US" altLang="zh-CN" sz="2400" dirty="0">
                <a:latin typeface="Arial" charset="0"/>
                <a:ea typeface="宋体" charset="-122"/>
              </a:rPr>
              <a:t>.</a:t>
            </a:r>
            <a:r>
              <a:rPr lang="en-US" altLang="zh-CN" sz="2400" dirty="0" err="1">
                <a:latin typeface="Arial" charset="0"/>
                <a:ea typeface="宋体" charset="-122"/>
              </a:rPr>
              <a:t>mdf</a:t>
            </a:r>
            <a:r>
              <a:rPr lang="en-US" altLang="zh-CN" sz="2400" dirty="0">
                <a:latin typeface="Arial" charset="0"/>
                <a:ea typeface="宋体" charset="-122"/>
              </a:rPr>
              <a:t> (1) </a:t>
            </a:r>
            <a:br>
              <a:rPr lang="en-US" altLang="zh-CN" sz="2400" dirty="0">
                <a:latin typeface="Arial" charset="0"/>
                <a:ea typeface="宋体" charset="-122"/>
              </a:rPr>
            </a:br>
            <a:r>
              <a:rPr lang="en-US" altLang="zh-CN" sz="2400" dirty="0">
                <a:latin typeface="Arial" charset="0"/>
                <a:ea typeface="宋体" charset="-122"/>
              </a:rPr>
              <a:t>and .</a:t>
            </a:r>
            <a:r>
              <a:rPr lang="en-US" altLang="zh-CN" sz="2400" dirty="0" err="1">
                <a:latin typeface="Arial" charset="0"/>
                <a:ea typeface="宋体" charset="-122"/>
              </a:rPr>
              <a:t>ndf</a:t>
            </a:r>
            <a:r>
              <a:rPr lang="en-US" altLang="zh-CN" sz="2400" dirty="0">
                <a:latin typeface="Arial" charset="0"/>
                <a:ea typeface="宋体" charset="-122"/>
              </a:rPr>
              <a:t> (0-n)</a:t>
            </a:r>
          </a:p>
        </p:txBody>
      </p:sp>
      <p:sp>
        <p:nvSpPr>
          <p:cNvPr id="13" name="Rectangle 11"/>
          <p:cNvSpPr>
            <a:spLocks noChangeArrowheads="1"/>
          </p:cNvSpPr>
          <p:nvPr/>
        </p:nvSpPr>
        <p:spPr bwMode="auto">
          <a:xfrm>
            <a:off x="5181600" y="3810000"/>
            <a:ext cx="2133600" cy="1219200"/>
          </a:xfrm>
          <a:prstGeom prst="rect">
            <a:avLst/>
          </a:prstGeom>
          <a:gradFill rotWithShape="0">
            <a:gsLst>
              <a:gs pos="0">
                <a:srgbClr val="FFFFCC"/>
              </a:gs>
              <a:gs pos="100000">
                <a:srgbClr val="CCFFFF"/>
              </a:gs>
            </a:gsLst>
            <a:lin ang="2700000" scaled="1"/>
          </a:gradFill>
          <a:ln w="12700">
            <a:solidFill>
              <a:schemeClr val="tx1"/>
            </a:solidFill>
            <a:miter lim="800000"/>
            <a:headEnd/>
            <a:tailEnd/>
          </a:ln>
          <a:effectLst>
            <a:outerShdw dist="53882" dir="2700000" algn="ctr" rotWithShape="0">
              <a:srgbClr val="0099CC"/>
            </a:outerShdw>
          </a:effectLst>
        </p:spPr>
        <p:txBody>
          <a:bodyPr wrap="none" anchor="ctr"/>
          <a:lstStyle/>
          <a:p>
            <a:pPr algn="ctr"/>
            <a:r>
              <a:rPr lang="en-US" altLang="zh-CN" sz="2400" dirty="0">
                <a:latin typeface="Arial" charset="0"/>
                <a:ea typeface="宋体" charset="-122"/>
              </a:rPr>
              <a:t>Log (file)</a:t>
            </a:r>
            <a:br>
              <a:rPr lang="en-US" altLang="zh-CN" sz="2400" dirty="0">
                <a:latin typeface="Arial" charset="0"/>
                <a:ea typeface="宋体" charset="-122"/>
              </a:rPr>
            </a:br>
            <a:r>
              <a:rPr lang="en-US" altLang="zh-CN" sz="2400" dirty="0">
                <a:latin typeface="Arial" charset="0"/>
                <a:ea typeface="宋体" charset="-122"/>
              </a:rPr>
              <a:t>.</a:t>
            </a:r>
            <a:r>
              <a:rPr lang="en-US" altLang="zh-CN" sz="2400" dirty="0" err="1">
                <a:latin typeface="Arial" charset="0"/>
                <a:ea typeface="宋体" charset="-122"/>
              </a:rPr>
              <a:t>ldf</a:t>
            </a:r>
            <a:r>
              <a:rPr lang="en-US" altLang="zh-CN" sz="2400" dirty="0">
                <a:latin typeface="Arial" charset="0"/>
                <a:ea typeface="宋体" charset="-122"/>
              </a:rPr>
              <a:t> (1-n)</a:t>
            </a:r>
          </a:p>
        </p:txBody>
      </p:sp>
      <p:sp>
        <p:nvSpPr>
          <p:cNvPr id="14" name="AutoShape 12"/>
          <p:cNvSpPr>
            <a:spLocks noChangeArrowheads="1"/>
          </p:cNvSpPr>
          <p:nvPr/>
        </p:nvSpPr>
        <p:spPr bwMode="auto">
          <a:xfrm flipV="1">
            <a:off x="1981200" y="3657600"/>
            <a:ext cx="533400" cy="685800"/>
          </a:xfrm>
          <a:prstGeom prst="foldedCorner">
            <a:avLst>
              <a:gd name="adj" fmla="val 23847"/>
            </a:avLst>
          </a:prstGeom>
          <a:solidFill>
            <a:schemeClr val="bg1"/>
          </a:solidFill>
          <a:ln w="9525">
            <a:solidFill>
              <a:schemeClr val="tx1"/>
            </a:solidFill>
            <a:round/>
            <a:headEnd/>
            <a:tailEnd/>
          </a:ln>
          <a:effectLst>
            <a:outerShdw dist="53882" dir="2700000" algn="ctr" rotWithShape="0">
              <a:schemeClr val="folHlink"/>
            </a:outerShdw>
          </a:effectLst>
        </p:spPr>
        <p:txBody>
          <a:bodyPr wrap="none" anchor="ctr"/>
          <a:lstStyle/>
          <a:p>
            <a:endParaRPr lang="zh-CN" altLang="en-US" dirty="0"/>
          </a:p>
        </p:txBody>
      </p:sp>
      <p:sp>
        <p:nvSpPr>
          <p:cNvPr id="15" name="AutoShape 13"/>
          <p:cNvSpPr>
            <a:spLocks noChangeArrowheads="1"/>
          </p:cNvSpPr>
          <p:nvPr/>
        </p:nvSpPr>
        <p:spPr bwMode="auto">
          <a:xfrm flipV="1">
            <a:off x="4876800" y="3657600"/>
            <a:ext cx="533400" cy="685800"/>
          </a:xfrm>
          <a:prstGeom prst="foldedCorner">
            <a:avLst>
              <a:gd name="adj" fmla="val 23847"/>
            </a:avLst>
          </a:prstGeom>
          <a:solidFill>
            <a:schemeClr val="bg1"/>
          </a:solidFill>
          <a:ln w="9525">
            <a:solidFill>
              <a:schemeClr val="tx1"/>
            </a:solidFill>
            <a:round/>
            <a:headEnd/>
            <a:tailEnd/>
          </a:ln>
          <a:effectLst>
            <a:outerShdw dist="53882" dir="2700000" algn="ctr" rotWithShape="0">
              <a:schemeClr val="folHlink"/>
            </a:outerShdw>
          </a:effectLst>
        </p:spPr>
        <p:txBody>
          <a:bodyPr wrap="none" anchor="ctr"/>
          <a:lstStyle/>
          <a:p>
            <a:endParaRPr lang="zh-CN" altLang="en-US" dirty="0"/>
          </a:p>
        </p:txBody>
      </p:sp>
      <p:sp>
        <p:nvSpPr>
          <p:cNvPr id="16" name="Text Box 14"/>
          <p:cNvSpPr txBox="1">
            <a:spLocks noChangeArrowheads="1"/>
          </p:cNvSpPr>
          <p:nvPr/>
        </p:nvSpPr>
        <p:spPr bwMode="auto">
          <a:xfrm>
            <a:off x="1981200" y="1219200"/>
            <a:ext cx="5486400" cy="461665"/>
          </a:xfrm>
          <a:prstGeom prst="rect">
            <a:avLst/>
          </a:prstGeom>
          <a:noFill/>
          <a:ln w="9525">
            <a:noFill/>
            <a:miter lim="800000"/>
            <a:headEnd/>
            <a:tailEnd/>
          </a:ln>
          <a:effectLst/>
        </p:spPr>
        <p:txBody>
          <a:bodyPr>
            <a:spAutoFit/>
          </a:bodyPr>
          <a:lstStyle/>
          <a:p>
            <a:pPr algn="ctr">
              <a:spcBef>
                <a:spcPct val="50000"/>
              </a:spcBef>
            </a:pPr>
            <a:r>
              <a:rPr lang="en-US" altLang="zh-CN" sz="2400" dirty="0">
                <a:solidFill>
                  <a:schemeClr val="bg1"/>
                </a:solidFill>
                <a:latin typeface="Arial" charset="0"/>
                <a:ea typeface="宋体" charset="-122"/>
              </a:rPr>
              <a:t>Up to 32,767 </a:t>
            </a:r>
            <a:r>
              <a:rPr lang="en-US" altLang="zh-CN" sz="2400" dirty="0" smtClean="0">
                <a:solidFill>
                  <a:schemeClr val="bg1"/>
                </a:solidFill>
                <a:latin typeface="Arial" charset="0"/>
                <a:ea typeface="宋体" charset="-122"/>
              </a:rPr>
              <a:t>Databases </a:t>
            </a:r>
            <a:r>
              <a:rPr lang="en-US" altLang="zh-CN" sz="2400" dirty="0">
                <a:solidFill>
                  <a:schemeClr val="bg1"/>
                </a:solidFill>
                <a:latin typeface="Arial" charset="0"/>
                <a:ea typeface="宋体" charset="-122"/>
              </a:rPr>
              <a:t>per Instance</a:t>
            </a:r>
          </a:p>
        </p:txBody>
      </p:sp>
      <p:sp>
        <p:nvSpPr>
          <p:cNvPr id="17" name="Text Box 15"/>
          <p:cNvSpPr txBox="1">
            <a:spLocks noChangeArrowheads="1"/>
          </p:cNvSpPr>
          <p:nvPr/>
        </p:nvSpPr>
        <p:spPr bwMode="auto">
          <a:xfrm>
            <a:off x="2590800" y="2971800"/>
            <a:ext cx="4343400" cy="641350"/>
          </a:xfrm>
          <a:prstGeom prst="rect">
            <a:avLst/>
          </a:prstGeom>
          <a:noFill/>
          <a:ln w="9525">
            <a:noFill/>
            <a:miter lim="800000"/>
            <a:headEnd/>
            <a:tailEnd/>
          </a:ln>
          <a:effectLst/>
        </p:spPr>
        <p:txBody>
          <a:bodyPr>
            <a:spAutoFit/>
          </a:bodyPr>
          <a:lstStyle/>
          <a:p>
            <a:pPr algn="ctr">
              <a:spcBef>
                <a:spcPct val="50000"/>
              </a:spcBef>
            </a:pPr>
            <a:r>
              <a:rPr lang="en-US" altLang="zh-CN" sz="1800" dirty="0">
                <a:solidFill>
                  <a:srgbClr val="F2E8D3"/>
                </a:solidFill>
                <a:latin typeface="Arial" charset="0"/>
                <a:ea typeface="宋体" charset="-122"/>
              </a:rPr>
              <a:t>Up to 32,767 Files, per Database</a:t>
            </a:r>
            <a:br>
              <a:rPr lang="en-US" altLang="zh-CN" sz="1800" dirty="0">
                <a:solidFill>
                  <a:srgbClr val="F2E8D3"/>
                </a:solidFill>
                <a:latin typeface="Arial" charset="0"/>
                <a:ea typeface="宋体" charset="-122"/>
              </a:rPr>
            </a:br>
            <a:r>
              <a:rPr lang="en-US" altLang="zh-CN" sz="1800" dirty="0">
                <a:solidFill>
                  <a:srgbClr val="F2E8D3"/>
                </a:solidFill>
                <a:latin typeface="Arial" charset="0"/>
                <a:ea typeface="宋体" charset="-122"/>
              </a:rPr>
              <a:t> (Total is for both Data and Log files)</a:t>
            </a:r>
          </a:p>
        </p:txBody>
      </p:sp>
      <p:sp>
        <p:nvSpPr>
          <p:cNvPr id="18" name="Text Box 16"/>
          <p:cNvSpPr txBox="1">
            <a:spLocks noChangeArrowheads="1"/>
          </p:cNvSpPr>
          <p:nvPr/>
        </p:nvSpPr>
        <p:spPr bwMode="auto">
          <a:xfrm>
            <a:off x="1371600" y="5105400"/>
            <a:ext cx="3962400" cy="779463"/>
          </a:xfrm>
          <a:prstGeom prst="rect">
            <a:avLst/>
          </a:prstGeom>
          <a:noFill/>
          <a:ln w="9525">
            <a:noFill/>
            <a:miter lim="800000"/>
            <a:headEnd/>
            <a:tailEnd/>
          </a:ln>
          <a:effectLst/>
        </p:spPr>
        <p:txBody>
          <a:bodyPr>
            <a:spAutoFit/>
          </a:bodyPr>
          <a:lstStyle/>
          <a:p>
            <a:pPr>
              <a:spcBef>
                <a:spcPct val="50000"/>
              </a:spcBef>
            </a:pPr>
            <a:r>
              <a:rPr lang="en-US" altLang="zh-CN" sz="1800">
                <a:solidFill>
                  <a:schemeClr val="accent2"/>
                </a:solidFill>
                <a:latin typeface="Arial" charset="0"/>
                <a:ea typeface="宋体" charset="-122"/>
              </a:rPr>
              <a:t>MDF</a:t>
            </a:r>
            <a:r>
              <a:rPr lang="en-US" altLang="zh-CN" sz="1800" b="0">
                <a:solidFill>
                  <a:schemeClr val="accent2"/>
                </a:solidFill>
                <a:latin typeface="Arial" charset="0"/>
                <a:ea typeface="宋体" charset="-122"/>
              </a:rPr>
              <a:t> = Primary (or </a:t>
            </a:r>
            <a:r>
              <a:rPr lang="en-US" altLang="zh-CN" sz="1800" u="sng">
                <a:solidFill>
                  <a:schemeClr val="accent2"/>
                </a:solidFill>
                <a:latin typeface="Arial" charset="0"/>
                <a:ea typeface="宋体" charset="-122"/>
              </a:rPr>
              <a:t>M</a:t>
            </a:r>
            <a:r>
              <a:rPr lang="en-US" altLang="zh-CN" sz="1800" b="0">
                <a:solidFill>
                  <a:schemeClr val="accent2"/>
                </a:solidFill>
                <a:latin typeface="Arial" charset="0"/>
                <a:ea typeface="宋体" charset="-122"/>
              </a:rPr>
              <a:t>AIN) </a:t>
            </a:r>
            <a:r>
              <a:rPr lang="en-US" altLang="zh-CN" sz="1800" u="sng">
                <a:solidFill>
                  <a:schemeClr val="accent2"/>
                </a:solidFill>
                <a:latin typeface="Arial" charset="0"/>
                <a:ea typeface="宋体" charset="-122"/>
              </a:rPr>
              <a:t>D</a:t>
            </a:r>
            <a:r>
              <a:rPr lang="en-US" altLang="zh-CN" sz="1800" b="0">
                <a:solidFill>
                  <a:schemeClr val="accent2"/>
                </a:solidFill>
                <a:latin typeface="Arial" charset="0"/>
                <a:ea typeface="宋体" charset="-122"/>
              </a:rPr>
              <a:t>ata </a:t>
            </a:r>
            <a:r>
              <a:rPr lang="en-US" altLang="zh-CN" sz="1800" u="sng">
                <a:solidFill>
                  <a:schemeClr val="accent2"/>
                </a:solidFill>
                <a:latin typeface="Arial" charset="0"/>
                <a:ea typeface="宋体" charset="-122"/>
              </a:rPr>
              <a:t>F</a:t>
            </a:r>
            <a:r>
              <a:rPr lang="en-US" altLang="zh-CN" sz="1800" b="0">
                <a:solidFill>
                  <a:schemeClr val="accent2"/>
                </a:solidFill>
                <a:latin typeface="Arial" charset="0"/>
                <a:ea typeface="宋体" charset="-122"/>
              </a:rPr>
              <a:t>ile</a:t>
            </a:r>
          </a:p>
          <a:p>
            <a:pPr>
              <a:spcBef>
                <a:spcPct val="50000"/>
              </a:spcBef>
            </a:pPr>
            <a:r>
              <a:rPr lang="en-US" altLang="zh-CN" sz="1800">
                <a:solidFill>
                  <a:schemeClr val="accent2"/>
                </a:solidFill>
                <a:latin typeface="Arial" charset="0"/>
                <a:ea typeface="宋体" charset="-122"/>
              </a:rPr>
              <a:t>NDF</a:t>
            </a:r>
            <a:r>
              <a:rPr lang="en-US" altLang="zh-CN" sz="1800" b="0">
                <a:solidFill>
                  <a:schemeClr val="accent2"/>
                </a:solidFill>
                <a:latin typeface="Arial" charset="0"/>
                <a:ea typeface="宋体" charset="-122"/>
              </a:rPr>
              <a:t> = </a:t>
            </a:r>
            <a:r>
              <a:rPr lang="en-US" altLang="zh-CN" sz="1800" u="sng">
                <a:solidFill>
                  <a:schemeClr val="accent2"/>
                </a:solidFill>
                <a:latin typeface="Arial" charset="0"/>
                <a:ea typeface="宋体" charset="-122"/>
              </a:rPr>
              <a:t>N</a:t>
            </a:r>
            <a:r>
              <a:rPr lang="en-US" altLang="zh-CN" sz="1800" b="0">
                <a:solidFill>
                  <a:schemeClr val="accent2"/>
                </a:solidFill>
                <a:latin typeface="Arial" charset="0"/>
                <a:ea typeface="宋体" charset="-122"/>
              </a:rPr>
              <a:t>on-Primary </a:t>
            </a:r>
            <a:r>
              <a:rPr lang="en-US" altLang="zh-CN" sz="1800" u="sng">
                <a:solidFill>
                  <a:schemeClr val="accent2"/>
                </a:solidFill>
                <a:latin typeface="Arial" charset="0"/>
                <a:ea typeface="宋体" charset="-122"/>
              </a:rPr>
              <a:t>D</a:t>
            </a:r>
            <a:r>
              <a:rPr lang="en-US" altLang="zh-CN" sz="1800" b="0">
                <a:solidFill>
                  <a:schemeClr val="accent2"/>
                </a:solidFill>
                <a:latin typeface="Arial" charset="0"/>
                <a:ea typeface="宋体" charset="-122"/>
              </a:rPr>
              <a:t>ata </a:t>
            </a:r>
            <a:r>
              <a:rPr lang="en-US" altLang="zh-CN" sz="1800" u="sng">
                <a:solidFill>
                  <a:schemeClr val="accent2"/>
                </a:solidFill>
                <a:latin typeface="Arial" charset="0"/>
                <a:ea typeface="宋体" charset="-122"/>
              </a:rPr>
              <a:t>F</a:t>
            </a:r>
            <a:r>
              <a:rPr lang="en-US" altLang="zh-CN" sz="1800" b="0">
                <a:solidFill>
                  <a:schemeClr val="accent2"/>
                </a:solidFill>
                <a:latin typeface="Arial" charset="0"/>
                <a:ea typeface="宋体" charset="-122"/>
              </a:rPr>
              <a:t>ile</a:t>
            </a:r>
          </a:p>
        </p:txBody>
      </p:sp>
      <p:sp>
        <p:nvSpPr>
          <p:cNvPr id="19" name="Text Box 17"/>
          <p:cNvSpPr txBox="1">
            <a:spLocks noChangeArrowheads="1"/>
          </p:cNvSpPr>
          <p:nvPr/>
        </p:nvSpPr>
        <p:spPr bwMode="auto">
          <a:xfrm>
            <a:off x="5257800" y="5105400"/>
            <a:ext cx="3962400" cy="369332"/>
          </a:xfrm>
          <a:prstGeom prst="rect">
            <a:avLst/>
          </a:prstGeom>
          <a:noFill/>
          <a:ln w="9525">
            <a:noFill/>
            <a:miter lim="800000"/>
            <a:headEnd/>
            <a:tailEnd/>
          </a:ln>
          <a:effectLst/>
        </p:spPr>
        <p:txBody>
          <a:bodyPr>
            <a:spAutoFit/>
          </a:bodyPr>
          <a:lstStyle/>
          <a:p>
            <a:pPr>
              <a:spcBef>
                <a:spcPct val="50000"/>
              </a:spcBef>
            </a:pPr>
            <a:r>
              <a:rPr lang="en-US" altLang="zh-CN" sz="1800" dirty="0">
                <a:solidFill>
                  <a:schemeClr val="accent2"/>
                </a:solidFill>
                <a:latin typeface="Arial" charset="0"/>
                <a:ea typeface="宋体" charset="-122"/>
              </a:rPr>
              <a:t>LDF</a:t>
            </a:r>
            <a:r>
              <a:rPr lang="en-US" altLang="zh-CN" sz="1800" b="0" dirty="0">
                <a:solidFill>
                  <a:schemeClr val="accent2"/>
                </a:solidFill>
                <a:latin typeface="Arial" charset="0"/>
                <a:ea typeface="宋体" charset="-122"/>
              </a:rPr>
              <a:t> = </a:t>
            </a:r>
            <a:r>
              <a:rPr lang="en-US" altLang="zh-CN" sz="1800" u="sng" dirty="0">
                <a:solidFill>
                  <a:schemeClr val="accent2"/>
                </a:solidFill>
                <a:latin typeface="Arial" charset="0"/>
                <a:ea typeface="宋体" charset="-122"/>
              </a:rPr>
              <a:t>L</a:t>
            </a:r>
            <a:r>
              <a:rPr lang="en-US" altLang="zh-CN" sz="1800" b="0" dirty="0">
                <a:solidFill>
                  <a:schemeClr val="accent2"/>
                </a:solidFill>
                <a:latin typeface="Arial" charset="0"/>
                <a:ea typeface="宋体" charset="-122"/>
              </a:rPr>
              <a:t>og </a:t>
            </a:r>
            <a:r>
              <a:rPr lang="en-US" altLang="zh-CN" sz="1800" u="sng" dirty="0">
                <a:solidFill>
                  <a:schemeClr val="accent2"/>
                </a:solidFill>
                <a:latin typeface="Arial" charset="0"/>
                <a:ea typeface="宋体" charset="-122"/>
              </a:rPr>
              <a:t>D</a:t>
            </a:r>
            <a:r>
              <a:rPr lang="en-US" altLang="zh-CN" sz="1800" b="0" dirty="0">
                <a:solidFill>
                  <a:schemeClr val="accent2"/>
                </a:solidFill>
                <a:latin typeface="Arial" charset="0"/>
                <a:ea typeface="宋体" charset="-122"/>
              </a:rPr>
              <a:t>ata </a:t>
            </a:r>
            <a:r>
              <a:rPr lang="en-US" altLang="zh-CN" sz="1800" u="sng" dirty="0" smtClean="0">
                <a:solidFill>
                  <a:schemeClr val="accent2"/>
                </a:solidFill>
                <a:latin typeface="Arial" charset="0"/>
                <a:ea typeface="宋体" charset="-122"/>
              </a:rPr>
              <a:t>F</a:t>
            </a:r>
            <a:r>
              <a:rPr lang="en-US" altLang="zh-CN" sz="1800" b="0" dirty="0" smtClean="0">
                <a:solidFill>
                  <a:schemeClr val="accent2"/>
                </a:solidFill>
                <a:latin typeface="Arial" charset="0"/>
                <a:ea typeface="宋体" charset="-122"/>
              </a:rPr>
              <a:t>ile</a:t>
            </a:r>
            <a:endParaRPr lang="en-US" altLang="zh-CN" sz="1800" b="0" dirty="0">
              <a:solidFill>
                <a:schemeClr val="accent2"/>
              </a:solidFill>
              <a:latin typeface="Arial" charset="0"/>
              <a:ea typeface="宋体"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dirty="0"/>
              <a:t>Indexing for </a:t>
            </a:r>
            <a:r>
              <a:rPr dirty="0" smtClean="0"/>
              <a:t>OR</a:t>
            </a:r>
            <a:endParaRPr sz="2800" dirty="0">
              <a:solidFill>
                <a:schemeClr val="tx1"/>
              </a:solidFill>
            </a:endParaRPr>
          </a:p>
        </p:txBody>
      </p:sp>
      <p:sp>
        <p:nvSpPr>
          <p:cNvPr id="5" name="Text Placeholder 4"/>
          <p:cNvSpPr>
            <a:spLocks noGrp="1"/>
          </p:cNvSpPr>
          <p:nvPr>
            <p:ph type="body" sz="quarter" idx="10"/>
          </p:nvPr>
        </p:nvSpPr>
        <p:spPr>
          <a:xfrm>
            <a:off x="368300" y="776288"/>
            <a:ext cx="8394700" cy="442912"/>
          </a:xfrm>
        </p:spPr>
        <p:txBody>
          <a:bodyPr lIns="0"/>
          <a:lstStyle/>
          <a:p>
            <a:pPr marL="384175" indent="-384175" defTabSz="912813"/>
            <a:r>
              <a:rPr altLang="zh-CN" smtClean="0">
                <a:ln>
                  <a:noFill/>
                </a:ln>
                <a:effectLst>
                  <a:outerShdw blurRad="38100" dist="38100" dir="2700000" algn="tl">
                    <a:srgbClr val="FFFFFF"/>
                  </a:outerShdw>
                </a:effectLst>
                <a:ea typeface="宋体" charset="-122"/>
              </a:rPr>
              <a:t>OR</a:t>
            </a:r>
            <a:r>
              <a:rPr lang="zh-CN" altLang="en-US" smtClean="0">
                <a:ln>
                  <a:noFill/>
                </a:ln>
                <a:effectLst>
                  <a:outerShdw blurRad="38100" dist="38100" dir="2700000" algn="tl">
                    <a:srgbClr val="FFFFFF"/>
                  </a:outerShdw>
                </a:effectLst>
              </a:rPr>
              <a:t>和</a:t>
            </a:r>
            <a:r>
              <a:rPr altLang="zh-CN" smtClean="0">
                <a:ln>
                  <a:noFill/>
                </a:ln>
                <a:effectLst>
                  <a:outerShdw blurRad="38100" dist="38100" dir="2700000" algn="tl">
                    <a:srgbClr val="FFFFFF"/>
                  </a:outerShdw>
                </a:effectLst>
                <a:ea typeface="宋体" charset="-122"/>
              </a:rPr>
              <a:t>UNION</a:t>
            </a:r>
            <a:r>
              <a:rPr lang="zh-CN" altLang="en-US" smtClean="0">
                <a:ln>
                  <a:noFill/>
                </a:ln>
                <a:effectLst>
                  <a:outerShdw blurRad="38100" dist="38100" dir="2700000" algn="tl">
                    <a:srgbClr val="FFFFFF"/>
                  </a:outerShdw>
                </a:effectLst>
              </a:rPr>
              <a:t>相似</a:t>
            </a:r>
            <a:endParaRPr lang="zh-CN" altLang="en-US" smtClean="0">
              <a:ln>
                <a:noFill/>
              </a:ln>
              <a:effectLst>
                <a:outerShdw blurRad="38100" dist="38100" dir="2700000" algn="tl">
                  <a:srgbClr val="FFFFFF"/>
                </a:outerShdw>
              </a:effectLst>
              <a:ea typeface="宋体" charset="-122"/>
            </a:endParaRPr>
          </a:p>
        </p:txBody>
      </p:sp>
      <p:sp>
        <p:nvSpPr>
          <p:cNvPr id="369668" name="Text Box 4"/>
          <p:cNvSpPr txBox="1">
            <a:spLocks noChangeArrowheads="1"/>
          </p:cNvSpPr>
          <p:nvPr/>
        </p:nvSpPr>
        <p:spPr bwMode="invGray">
          <a:xfrm>
            <a:off x="368300" y="6065838"/>
            <a:ext cx="6627813" cy="563562"/>
          </a:xfrm>
          <a:prstGeom prst="rect">
            <a:avLst/>
          </a:prstGeom>
          <a:noFill/>
          <a:ln w="12700" algn="ctr">
            <a:noFill/>
            <a:miter lim="800000"/>
            <a:headEnd/>
            <a:tailEnd/>
          </a:ln>
          <a:effectLst/>
        </p:spPr>
        <p:txBody>
          <a:bodyPr>
            <a:spAutoFit/>
          </a:bodyPr>
          <a:lstStyle/>
          <a:p>
            <a:pPr>
              <a:lnSpc>
                <a:spcPct val="85000"/>
              </a:lnSpc>
              <a:spcBef>
                <a:spcPct val="20000"/>
              </a:spcBef>
              <a:defRPr/>
            </a:pPr>
            <a:r>
              <a:rPr lang="en-US" dirty="0">
                <a:solidFill>
                  <a:schemeClr val="accent1"/>
                </a:solidFill>
                <a:effectLst>
                  <a:outerShdw blurRad="38100" dist="38100" dir="2700000" algn="tl">
                    <a:srgbClr val="000000"/>
                  </a:outerShdw>
                </a:effectLst>
                <a:latin typeface="Arial" pitchFamily="34" charset="0"/>
                <a:ea typeface="宋体" pitchFamily="2" charset="-122"/>
              </a:rPr>
              <a:t>Be sure to test this thoroughly as your queries are semantically different when you change from OR to UNION.</a:t>
            </a:r>
          </a:p>
        </p:txBody>
      </p:sp>
      <p:sp>
        <p:nvSpPr>
          <p:cNvPr id="24581" name="Rectangle 3"/>
          <p:cNvSpPr>
            <a:spLocks noGrp="1" noChangeArrowheads="1"/>
          </p:cNvSpPr>
          <p:nvPr>
            <p:ph idx="1"/>
          </p:nvPr>
        </p:nvSpPr>
        <p:spPr>
          <a:xfrm>
            <a:off x="358775" y="1601788"/>
            <a:ext cx="8382000" cy="4084637"/>
          </a:xfrm>
        </p:spPr>
        <p:txBody>
          <a:bodyPr/>
          <a:lstStyle/>
          <a:p>
            <a:r>
              <a:rPr lang="en-US" altLang="zh-CN" sz="2400" dirty="0" smtClean="0">
                <a:solidFill>
                  <a:schemeClr val="bg1"/>
                </a:solidFill>
                <a:ea typeface="宋体" charset="-122"/>
              </a:rPr>
              <a:t>OR </a:t>
            </a:r>
            <a:r>
              <a:rPr lang="zh-CN" altLang="en-US" sz="2400" dirty="0" smtClean="0">
                <a:solidFill>
                  <a:schemeClr val="bg1"/>
                </a:solidFill>
              </a:rPr>
              <a:t>根据</a:t>
            </a:r>
            <a:r>
              <a:rPr lang="en-US" altLang="zh-CN" sz="2400" dirty="0" smtClean="0">
                <a:solidFill>
                  <a:schemeClr val="bg1"/>
                </a:solidFill>
                <a:ea typeface="宋体" charset="-122"/>
              </a:rPr>
              <a:t>row’s unique identifier (RID or Clustering Key)</a:t>
            </a:r>
            <a:r>
              <a:rPr lang="zh-CN" altLang="en-US" sz="2400" dirty="0" smtClean="0">
                <a:solidFill>
                  <a:schemeClr val="bg1"/>
                </a:solidFill>
              </a:rPr>
              <a:t>去掉</a:t>
            </a:r>
            <a:r>
              <a:rPr lang="en-US" altLang="zh-CN" sz="2400" dirty="0" smtClean="0">
                <a:solidFill>
                  <a:schemeClr val="bg1"/>
                </a:solidFill>
              </a:rPr>
              <a:t>duplicate</a:t>
            </a:r>
            <a:endParaRPr lang="en-US" altLang="zh-CN" sz="2400" dirty="0" smtClean="0">
              <a:solidFill>
                <a:schemeClr val="bg1"/>
              </a:solidFill>
              <a:ea typeface="宋体" charset="-122"/>
            </a:endParaRPr>
          </a:p>
          <a:p>
            <a:r>
              <a:rPr lang="en-US" altLang="zh-CN" sz="2400" dirty="0" smtClean="0">
                <a:solidFill>
                  <a:schemeClr val="bg1"/>
                </a:solidFill>
                <a:ea typeface="宋体" charset="-122"/>
              </a:rPr>
              <a:t>UNION</a:t>
            </a:r>
            <a:r>
              <a:rPr lang="zh-CN" altLang="en-US" sz="2400" dirty="0" smtClean="0">
                <a:solidFill>
                  <a:schemeClr val="bg1"/>
                </a:solidFill>
              </a:rPr>
              <a:t>根据</a:t>
            </a:r>
            <a:r>
              <a:rPr lang="en-US" altLang="zh-CN" sz="2400" dirty="0" smtClean="0">
                <a:solidFill>
                  <a:schemeClr val="bg1"/>
                </a:solidFill>
                <a:ea typeface="宋体" charset="-122"/>
              </a:rPr>
              <a:t>SELECT list</a:t>
            </a:r>
            <a:r>
              <a:rPr lang="zh-CN" altLang="en-US" sz="2400" dirty="0" smtClean="0">
                <a:solidFill>
                  <a:schemeClr val="bg1"/>
                </a:solidFill>
              </a:rPr>
              <a:t>去掉</a:t>
            </a:r>
            <a:r>
              <a:rPr lang="en-US" altLang="zh-CN" sz="2400" dirty="0" smtClean="0">
                <a:solidFill>
                  <a:schemeClr val="bg1"/>
                </a:solidFill>
              </a:rPr>
              <a:t>duplicate</a:t>
            </a:r>
            <a:endParaRPr lang="en-US" altLang="zh-CN" sz="2400" dirty="0" smtClean="0">
              <a:solidFill>
                <a:schemeClr val="bg1"/>
              </a:solidFill>
              <a:ea typeface="宋体" charset="-122"/>
            </a:endParaRPr>
          </a:p>
          <a:p>
            <a:r>
              <a:rPr lang="en-US" altLang="zh-CN" sz="2400" dirty="0" smtClean="0">
                <a:solidFill>
                  <a:schemeClr val="bg1"/>
                </a:solidFill>
                <a:ea typeface="宋体" charset="-122"/>
              </a:rPr>
              <a:t>This is NOT good enough… you must add the row’s key to the SELECT list if you choose to use UNION. If you’re joining multiple tables, you should consider adding EACH table’s key to the query</a:t>
            </a:r>
          </a:p>
          <a:p>
            <a:r>
              <a:rPr lang="en-US" altLang="zh-CN" sz="2400" dirty="0" smtClean="0">
                <a:solidFill>
                  <a:schemeClr val="bg1"/>
                </a:solidFill>
                <a:ea typeface="宋体" charset="-122"/>
              </a:rPr>
              <a:t>OR </a:t>
            </a:r>
            <a:r>
              <a:rPr lang="en-US" altLang="zh-CN" sz="2400" i="1" u="sng" dirty="0" smtClean="0">
                <a:solidFill>
                  <a:schemeClr val="bg1"/>
                </a:solidFill>
                <a:ea typeface="宋体" charset="-122"/>
              </a:rPr>
              <a:t>always</a:t>
            </a:r>
            <a:r>
              <a:rPr lang="en-US" altLang="zh-CN" sz="2400" dirty="0" smtClean="0">
                <a:solidFill>
                  <a:schemeClr val="bg1"/>
                </a:solidFill>
                <a:ea typeface="宋体" charset="-122"/>
              </a:rPr>
              <a:t> removes duplicates</a:t>
            </a:r>
          </a:p>
          <a:p>
            <a:pPr marL="746125" lvl="2" indent="-384175"/>
            <a:r>
              <a:rPr lang="en-US" altLang="zh-CN" dirty="0" smtClean="0">
                <a:solidFill>
                  <a:schemeClr val="bg1"/>
                </a:solidFill>
                <a:ea typeface="宋体" charset="-122"/>
              </a:rPr>
              <a:t>What if you know there are no duplicates</a:t>
            </a:r>
          </a:p>
          <a:p>
            <a:pPr marL="746125" lvl="2" indent="-384175"/>
            <a:r>
              <a:rPr lang="en-US" altLang="zh-CN" dirty="0" smtClean="0">
                <a:solidFill>
                  <a:schemeClr val="bg1"/>
                </a:solidFill>
                <a:ea typeface="宋体" charset="-122"/>
              </a:rPr>
              <a:t>What if you don’t care if duplicates are returned</a:t>
            </a:r>
          </a:p>
          <a:p>
            <a:r>
              <a:rPr lang="en-US" altLang="zh-CN" sz="2400" dirty="0" smtClean="0">
                <a:solidFill>
                  <a:schemeClr val="bg1"/>
                </a:solidFill>
                <a:ea typeface="宋体" charset="-122"/>
              </a:rPr>
              <a:t>Consider UNION ALL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00298" y="3079750"/>
            <a:ext cx="5815027" cy="1277944"/>
          </a:xfrm>
          <a:prstGeom prst="rect">
            <a:avLst/>
          </a:prstGeom>
        </p:spPr>
        <p:txBody>
          <a:bodyPr vert="horz" lIns="91440" tIns="45720" rIns="91440" bIns="45720" rtlCol="0" anchor="ctr">
            <a:normAutofit/>
          </a:bodyPr>
          <a:lstStyle/>
          <a:p>
            <a:pPr lvl="0" algn="ctr">
              <a:spcBef>
                <a:spcPct val="0"/>
              </a:spcBef>
              <a:defRPr/>
            </a:pPr>
            <a:r>
              <a:rPr lang="en-US" sz="4000" dirty="0" smtClean="0">
                <a:solidFill>
                  <a:schemeClr val="bg1"/>
                </a:solidFill>
              </a:rPr>
              <a:t>Indexing for Joins</a:t>
            </a:r>
            <a:endParaRPr kumimoji="0" lang="zh-TW" altLang="en-US" sz="39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5" name="Picture 4" descr="TechEd06_demo"/>
          <p:cNvPicPr>
            <a:picLocks noChangeAspect="1" noChangeArrowheads="1"/>
          </p:cNvPicPr>
          <p:nvPr/>
        </p:nvPicPr>
        <p:blipFill>
          <a:blip r:embed="rId3"/>
          <a:srcRect t="25694" r="50278" b="50139"/>
          <a:stretch>
            <a:fillRect/>
          </a:stretch>
        </p:blipFill>
        <p:spPr bwMode="invGray">
          <a:xfrm>
            <a:off x="0" y="1747838"/>
            <a:ext cx="45466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pPr>
              <a:defRPr/>
            </a:pPr>
            <a:r>
              <a:rPr lang="en-US" altLang="zh-CN" dirty="0" smtClean="0">
                <a:solidFill>
                  <a:schemeClr val="bg1"/>
                </a:solidFill>
              </a:rPr>
              <a:t>Demo</a:t>
            </a:r>
            <a:r>
              <a:rPr lang="zh-CN" altLang="en-US" dirty="0" smtClean="0">
                <a:solidFill>
                  <a:schemeClr val="bg1"/>
                </a:solidFill>
              </a:rPr>
              <a:t> 小结</a:t>
            </a:r>
            <a:r>
              <a:rPr lang="en-US" altLang="zh-CN" dirty="0" smtClean="0">
                <a:solidFill>
                  <a:schemeClr val="bg1"/>
                </a:solidFill>
              </a:rPr>
              <a:t>: </a:t>
            </a:r>
            <a:r>
              <a:rPr dirty="0" smtClean="0">
                <a:solidFill>
                  <a:schemeClr val="bg1"/>
                </a:solidFill>
              </a:rPr>
              <a:t>Indexing </a:t>
            </a:r>
            <a:r>
              <a:rPr dirty="0">
                <a:solidFill>
                  <a:schemeClr val="bg1"/>
                </a:solidFill>
              </a:rPr>
              <a:t>for Joins</a:t>
            </a:r>
          </a:p>
        </p:txBody>
      </p:sp>
      <p:sp>
        <p:nvSpPr>
          <p:cNvPr id="26627" name="Rectangle 3"/>
          <p:cNvSpPr>
            <a:spLocks noGrp="1" noChangeArrowheads="1"/>
          </p:cNvSpPr>
          <p:nvPr>
            <p:ph idx="1"/>
          </p:nvPr>
        </p:nvSpPr>
        <p:spPr>
          <a:xfrm>
            <a:off x="368300" y="1347788"/>
            <a:ext cx="8382000" cy="3938587"/>
          </a:xfrm>
        </p:spPr>
        <p:txBody>
          <a:bodyPr>
            <a:normAutofit fontScale="92500" lnSpcReduction="10000"/>
          </a:bodyPr>
          <a:lstStyle/>
          <a:p>
            <a:r>
              <a:rPr lang="en-US" altLang="zh-CN" dirty="0" smtClean="0">
                <a:solidFill>
                  <a:schemeClr val="bg1"/>
                </a:solidFill>
                <a:ea typeface="宋体" charset="-122"/>
              </a:rPr>
              <a:t>Tables join</a:t>
            </a:r>
            <a:r>
              <a:rPr lang="zh-CN" altLang="en-US" dirty="0" smtClean="0">
                <a:solidFill>
                  <a:schemeClr val="bg1"/>
                </a:solidFill>
              </a:rPr>
              <a:t>总是两个两个进行的</a:t>
            </a:r>
            <a:endParaRPr lang="zh-CN" altLang="en-US" dirty="0" smtClean="0">
              <a:solidFill>
                <a:schemeClr val="bg1"/>
              </a:solidFill>
              <a:ea typeface="宋体" charset="-122"/>
            </a:endParaRPr>
          </a:p>
          <a:p>
            <a:r>
              <a:rPr lang="zh-CN" altLang="en-US" dirty="0" smtClean="0">
                <a:solidFill>
                  <a:schemeClr val="bg1"/>
                </a:solidFill>
              </a:rPr>
              <a:t>将查询分解成单个的</a:t>
            </a:r>
            <a:r>
              <a:rPr lang="en-US" altLang="zh-CN" dirty="0" smtClean="0">
                <a:solidFill>
                  <a:schemeClr val="bg1"/>
                </a:solidFill>
                <a:ea typeface="宋体" charset="-122"/>
              </a:rPr>
              <a:t>Table</a:t>
            </a:r>
            <a:r>
              <a:rPr lang="zh-CN" altLang="en-US" dirty="0" smtClean="0">
                <a:solidFill>
                  <a:schemeClr val="bg1"/>
                </a:solidFill>
              </a:rPr>
              <a:t>查询</a:t>
            </a:r>
            <a:r>
              <a:rPr lang="en-US" altLang="zh-CN" dirty="0" smtClean="0">
                <a:solidFill>
                  <a:schemeClr val="bg1"/>
                </a:solidFill>
                <a:ea typeface="宋体" charset="-122"/>
              </a:rPr>
              <a:t>– key components are the SARGs and the join conditions</a:t>
            </a:r>
          </a:p>
          <a:p>
            <a:r>
              <a:rPr lang="en-US" altLang="zh-CN" dirty="0" smtClean="0">
                <a:solidFill>
                  <a:schemeClr val="bg1"/>
                </a:solidFill>
                <a:ea typeface="宋体" charset="-122"/>
              </a:rPr>
              <a:t>Each table has a join condition</a:t>
            </a:r>
          </a:p>
          <a:p>
            <a:r>
              <a:rPr lang="en-US" altLang="zh-CN" dirty="0" smtClean="0">
                <a:solidFill>
                  <a:schemeClr val="bg1"/>
                </a:solidFill>
                <a:ea typeface="宋体" charset="-122"/>
              </a:rPr>
              <a:t>Optionally, each table has a SARG(</a:t>
            </a:r>
            <a:r>
              <a:rPr lang="zh-CN" altLang="en-US" dirty="0" smtClean="0">
                <a:solidFill>
                  <a:schemeClr val="bg1"/>
                </a:solidFill>
              </a:rPr>
              <a:t>搜索参数</a:t>
            </a:r>
            <a:r>
              <a:rPr lang="en-US" altLang="zh-CN" dirty="0" smtClean="0">
                <a:solidFill>
                  <a:schemeClr val="bg1"/>
                </a:solidFill>
                <a:ea typeface="宋体" charset="-122"/>
              </a:rPr>
              <a:t>)</a:t>
            </a:r>
          </a:p>
          <a:p>
            <a:r>
              <a:rPr lang="zh-CN" altLang="en-US" dirty="0" smtClean="0">
                <a:solidFill>
                  <a:schemeClr val="bg1"/>
                </a:solidFill>
                <a:ea typeface="宋体" charset="-122"/>
              </a:rPr>
              <a:t>通常是在主外键之间</a:t>
            </a:r>
            <a:r>
              <a:rPr lang="en-US" altLang="zh-CN" dirty="0" smtClean="0">
                <a:solidFill>
                  <a:schemeClr val="bg1"/>
                </a:solidFill>
                <a:ea typeface="宋体" charset="-122"/>
              </a:rPr>
              <a:t>join</a:t>
            </a:r>
          </a:p>
          <a:p>
            <a:r>
              <a:rPr lang="en-US" altLang="zh-CN" dirty="0" smtClean="0">
                <a:solidFill>
                  <a:schemeClr val="bg1"/>
                </a:solidFill>
                <a:ea typeface="宋体" charset="-122"/>
              </a:rPr>
              <a:t>Always try to give SQL Server as many options from which to choose…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Join</a:t>
            </a:r>
            <a:r>
              <a:rPr lang="zh-CN" altLang="en-US" dirty="0" smtClean="0">
                <a:solidFill>
                  <a:schemeClr val="bg1"/>
                </a:solidFill>
              </a:rPr>
              <a:t>的运作方式</a:t>
            </a:r>
            <a:endParaRPr lang="zh-CN" altLang="en-US" dirty="0">
              <a:solidFill>
                <a:schemeClr val="bg1"/>
              </a:solidFill>
            </a:endParaRPr>
          </a:p>
        </p:txBody>
      </p:sp>
      <p:sp>
        <p:nvSpPr>
          <p:cNvPr id="3" name="内容占位符 2"/>
          <p:cNvSpPr>
            <a:spLocks noGrp="1"/>
          </p:cNvSpPr>
          <p:nvPr>
            <p:ph idx="1"/>
          </p:nvPr>
        </p:nvSpPr>
        <p:spPr/>
        <p:txBody>
          <a:bodyPr>
            <a:normAutofit fontScale="77500" lnSpcReduction="20000"/>
          </a:bodyPr>
          <a:lstStyle/>
          <a:p>
            <a:r>
              <a:rPr lang="en-US" altLang="zh-CN" dirty="0" smtClean="0">
                <a:solidFill>
                  <a:schemeClr val="bg1"/>
                </a:solidFill>
              </a:rPr>
              <a:t>Nested Loop Join</a:t>
            </a:r>
          </a:p>
          <a:p>
            <a:pPr lvl="1"/>
            <a:r>
              <a:rPr lang="zh-CN" altLang="en-US" dirty="0" smtClean="0">
                <a:solidFill>
                  <a:schemeClr val="bg1"/>
                </a:solidFill>
              </a:rPr>
              <a:t>从外层的数据表取出一笔记录</a:t>
            </a:r>
          </a:p>
          <a:p>
            <a:pPr lvl="1"/>
            <a:r>
              <a:rPr lang="zh-CN" altLang="en-US" dirty="0" smtClean="0">
                <a:solidFill>
                  <a:schemeClr val="bg1"/>
                </a:solidFill>
              </a:rPr>
              <a:t>使用这个记录扫描内层的数据表</a:t>
            </a:r>
          </a:p>
          <a:p>
            <a:pPr lvl="1"/>
            <a:r>
              <a:rPr lang="zh-CN" altLang="en-US" dirty="0" smtClean="0">
                <a:solidFill>
                  <a:schemeClr val="bg1"/>
                </a:solidFill>
              </a:rPr>
              <a:t>再回到外层的数据表，重复上述的步骤</a:t>
            </a:r>
          </a:p>
          <a:p>
            <a:r>
              <a:rPr lang="en-US" altLang="zh-CN" dirty="0" smtClean="0">
                <a:solidFill>
                  <a:schemeClr val="bg1"/>
                </a:solidFill>
              </a:rPr>
              <a:t>Merge Join</a:t>
            </a:r>
          </a:p>
          <a:p>
            <a:pPr lvl="1"/>
            <a:r>
              <a:rPr lang="zh-CN" altLang="en-US" dirty="0" smtClean="0">
                <a:solidFill>
                  <a:schemeClr val="bg1"/>
                </a:solidFill>
              </a:rPr>
              <a:t>使用两个数据表用来</a:t>
            </a:r>
            <a:r>
              <a:rPr lang="en-US" altLang="zh-CN" dirty="0" smtClean="0">
                <a:solidFill>
                  <a:schemeClr val="bg1"/>
                </a:solidFill>
              </a:rPr>
              <a:t>Join</a:t>
            </a:r>
            <a:r>
              <a:rPr lang="zh-CN" altLang="en-US" dirty="0" smtClean="0">
                <a:solidFill>
                  <a:schemeClr val="bg1"/>
                </a:solidFill>
              </a:rPr>
              <a:t>的字段既有的索引</a:t>
            </a:r>
          </a:p>
          <a:p>
            <a:pPr lvl="1"/>
            <a:r>
              <a:rPr lang="zh-CN" altLang="en-US" dirty="0" smtClean="0">
                <a:solidFill>
                  <a:schemeClr val="bg1"/>
                </a:solidFill>
              </a:rPr>
              <a:t>两边的数据表以光标由小到大比较，一边移动到比另一个数据表大时，换移另一个数据表</a:t>
            </a:r>
          </a:p>
          <a:p>
            <a:r>
              <a:rPr lang="en-US" altLang="zh-CN" dirty="0" smtClean="0">
                <a:solidFill>
                  <a:schemeClr val="bg1"/>
                </a:solidFill>
              </a:rPr>
              <a:t>Hash Join</a:t>
            </a:r>
          </a:p>
          <a:p>
            <a:pPr lvl="1"/>
            <a:r>
              <a:rPr lang="zh-CN" altLang="en-US" dirty="0" smtClean="0">
                <a:solidFill>
                  <a:schemeClr val="bg1"/>
                </a:solidFill>
              </a:rPr>
              <a:t>处理大量、未排序、无索引的数据</a:t>
            </a:r>
          </a:p>
          <a:p>
            <a:pPr lvl="1"/>
            <a:r>
              <a:rPr lang="zh-CN" altLang="en-US" dirty="0" smtClean="0">
                <a:solidFill>
                  <a:schemeClr val="bg1"/>
                </a:solidFill>
              </a:rPr>
              <a:t>以资料少的数据表的</a:t>
            </a:r>
            <a:r>
              <a:rPr lang="en-US" altLang="zh-CN" dirty="0" smtClean="0">
                <a:solidFill>
                  <a:schemeClr val="bg1"/>
                </a:solidFill>
              </a:rPr>
              <a:t>Join</a:t>
            </a:r>
            <a:r>
              <a:rPr lang="zh-CN" altLang="en-US" dirty="0" smtClean="0">
                <a:solidFill>
                  <a:schemeClr val="bg1"/>
                </a:solidFill>
              </a:rPr>
              <a:t>字段建立</a:t>
            </a:r>
            <a:r>
              <a:rPr lang="en-US" altLang="zh-CN" dirty="0" smtClean="0">
                <a:solidFill>
                  <a:schemeClr val="bg1"/>
                </a:solidFill>
              </a:rPr>
              <a:t>Hash</a:t>
            </a:r>
            <a:r>
              <a:rPr lang="zh-CN" altLang="en-US" dirty="0" smtClean="0">
                <a:solidFill>
                  <a:schemeClr val="bg1"/>
                </a:solidFill>
              </a:rPr>
              <a:t>值</a:t>
            </a:r>
          </a:p>
          <a:p>
            <a:pPr lvl="1"/>
            <a:r>
              <a:rPr lang="zh-CN" altLang="en-US" dirty="0" smtClean="0">
                <a:solidFill>
                  <a:schemeClr val="bg1"/>
                </a:solidFill>
              </a:rPr>
              <a:t>对应的数据表计算</a:t>
            </a:r>
            <a:r>
              <a:rPr lang="en-US" altLang="zh-CN" dirty="0" smtClean="0">
                <a:solidFill>
                  <a:schemeClr val="bg1"/>
                </a:solidFill>
              </a:rPr>
              <a:t>Join</a:t>
            </a:r>
            <a:r>
              <a:rPr lang="zh-CN" altLang="en-US" dirty="0" smtClean="0">
                <a:solidFill>
                  <a:schemeClr val="bg1"/>
                </a:solidFill>
              </a:rPr>
              <a:t>字段的</a:t>
            </a:r>
            <a:r>
              <a:rPr lang="en-US" altLang="zh-CN" dirty="0" smtClean="0">
                <a:solidFill>
                  <a:schemeClr val="bg1"/>
                </a:solidFill>
              </a:rPr>
              <a:t>Hash </a:t>
            </a:r>
            <a:r>
              <a:rPr lang="zh-CN" altLang="en-US" dirty="0" smtClean="0">
                <a:solidFill>
                  <a:schemeClr val="bg1"/>
                </a:solidFill>
              </a:rPr>
              <a:t>，再与前一个数据表做比对</a:t>
            </a:r>
          </a:p>
          <a:p>
            <a:endParaRPr lang="zh-CN" altLang="en-US" dirty="0">
              <a:solidFill>
                <a:schemeClr val="bg1"/>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a:defRPr/>
            </a:pPr>
            <a:r>
              <a:rPr dirty="0">
                <a:solidFill>
                  <a:schemeClr val="bg1"/>
                </a:solidFill>
              </a:rPr>
              <a:t>Best Options for Joins – Phase I</a:t>
            </a:r>
          </a:p>
        </p:txBody>
      </p:sp>
      <p:sp>
        <p:nvSpPr>
          <p:cNvPr id="27651" name="Rectangle 3"/>
          <p:cNvSpPr>
            <a:spLocks noGrp="1" noChangeArrowheads="1"/>
          </p:cNvSpPr>
          <p:nvPr>
            <p:ph idx="1"/>
          </p:nvPr>
        </p:nvSpPr>
        <p:spPr>
          <a:xfrm>
            <a:off x="368300" y="1347788"/>
            <a:ext cx="8382000" cy="4478337"/>
          </a:xfrm>
        </p:spPr>
        <p:txBody>
          <a:bodyPr>
            <a:normAutofit lnSpcReduction="10000"/>
          </a:bodyPr>
          <a:lstStyle/>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r>
              <a:rPr lang="en-US" altLang="zh-CN" sz="2000" dirty="0" smtClean="0">
                <a:solidFill>
                  <a:schemeClr val="bg1"/>
                </a:solidFill>
                <a:ea typeface="宋体" charset="-122"/>
              </a:rPr>
              <a:t>One join strategy might use Table1’s SARG1 index </a:t>
            </a:r>
            <a:br>
              <a:rPr lang="en-US" altLang="zh-CN" sz="2000" dirty="0" smtClean="0">
                <a:solidFill>
                  <a:schemeClr val="bg1"/>
                </a:solidFill>
                <a:ea typeface="宋体" charset="-122"/>
              </a:rPr>
            </a:br>
            <a:r>
              <a:rPr lang="en-US" altLang="zh-CN" sz="2000" dirty="0" smtClean="0">
                <a:solidFill>
                  <a:schemeClr val="bg1"/>
                </a:solidFill>
                <a:ea typeface="宋体" charset="-122"/>
              </a:rPr>
              <a:t>to Table2’s join key index (loop join)</a:t>
            </a:r>
          </a:p>
          <a:p>
            <a:pPr>
              <a:lnSpc>
                <a:spcPct val="85000"/>
              </a:lnSpc>
              <a:spcBef>
                <a:spcPct val="15000"/>
              </a:spcBef>
            </a:pPr>
            <a:r>
              <a:rPr lang="en-US" altLang="zh-CN" sz="2000" dirty="0" smtClean="0">
                <a:solidFill>
                  <a:schemeClr val="bg1"/>
                </a:solidFill>
                <a:ea typeface="宋体" charset="-122"/>
              </a:rPr>
              <a:t>Another could use Table2’s SARG1 index </a:t>
            </a:r>
            <a:br>
              <a:rPr lang="en-US" altLang="zh-CN" sz="2000" dirty="0" smtClean="0">
                <a:solidFill>
                  <a:schemeClr val="bg1"/>
                </a:solidFill>
                <a:ea typeface="宋体" charset="-122"/>
              </a:rPr>
            </a:br>
            <a:r>
              <a:rPr lang="en-US" altLang="zh-CN" sz="2000" dirty="0" smtClean="0">
                <a:solidFill>
                  <a:schemeClr val="bg1"/>
                </a:solidFill>
                <a:ea typeface="宋体" charset="-122"/>
              </a:rPr>
              <a:t>to Table1’s join key index (loop join)</a:t>
            </a:r>
          </a:p>
          <a:p>
            <a:pPr>
              <a:lnSpc>
                <a:spcPct val="85000"/>
              </a:lnSpc>
              <a:spcBef>
                <a:spcPct val="15000"/>
              </a:spcBef>
            </a:pPr>
            <a:r>
              <a:rPr lang="en-US" altLang="zh-CN" sz="2000" dirty="0" smtClean="0">
                <a:solidFill>
                  <a:schemeClr val="bg1"/>
                </a:solidFill>
                <a:ea typeface="宋体" charset="-122"/>
              </a:rPr>
              <a:t>Another could use only the join key indexes (merge)</a:t>
            </a:r>
          </a:p>
          <a:p>
            <a:pPr>
              <a:lnSpc>
                <a:spcPct val="85000"/>
              </a:lnSpc>
              <a:spcBef>
                <a:spcPct val="15000"/>
              </a:spcBef>
            </a:pPr>
            <a:r>
              <a:rPr lang="en-US" altLang="zh-CN" sz="2000" dirty="0" smtClean="0">
                <a:solidFill>
                  <a:schemeClr val="bg1"/>
                </a:solidFill>
                <a:ea typeface="宋体" charset="-122"/>
              </a:rPr>
              <a:t>What’s best – depends on the data!</a:t>
            </a:r>
          </a:p>
          <a:p>
            <a:pPr>
              <a:lnSpc>
                <a:spcPct val="85000"/>
              </a:lnSpc>
              <a:spcBef>
                <a:spcPct val="15000"/>
              </a:spcBef>
            </a:pPr>
            <a:r>
              <a:rPr lang="en-US" altLang="zh-CN" sz="2000" dirty="0" smtClean="0">
                <a:solidFill>
                  <a:schemeClr val="bg1"/>
                </a:solidFill>
                <a:ea typeface="宋体" charset="-122"/>
              </a:rPr>
              <a:t>If ALL 4 Indexes exist then the optimizer has the best choices</a:t>
            </a:r>
          </a:p>
        </p:txBody>
      </p:sp>
      <p:sp>
        <p:nvSpPr>
          <p:cNvPr id="373764" name="Rectangle 4"/>
          <p:cNvSpPr>
            <a:spLocks noChangeArrowheads="1"/>
          </p:cNvSpPr>
          <p:nvPr/>
        </p:nvSpPr>
        <p:spPr bwMode="auto">
          <a:xfrm>
            <a:off x="989013" y="1141413"/>
            <a:ext cx="1219200" cy="1371600"/>
          </a:xfrm>
          <a:prstGeom prst="rect">
            <a:avLst/>
          </a:prstGeom>
          <a:gradFill rotWithShape="0">
            <a:gsLst>
              <a:gs pos="0">
                <a:schemeClr val="accent1"/>
              </a:gs>
              <a:gs pos="100000">
                <a:schemeClr val="accent1">
                  <a:gamma/>
                  <a:shade val="45882"/>
                  <a:invGamma/>
                </a:schemeClr>
              </a:gs>
            </a:gsLst>
            <a:lin ang="2700000" scaled="1"/>
          </a:gra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sz="2400" b="1" dirty="0">
                <a:solidFill>
                  <a:srgbClr val="000066"/>
                </a:solidFill>
                <a:latin typeface="Arial" pitchFamily="34" charset="0"/>
                <a:ea typeface="宋体" pitchFamily="2" charset="-122"/>
              </a:rPr>
              <a:t>Table1</a:t>
            </a:r>
          </a:p>
        </p:txBody>
      </p:sp>
      <p:sp>
        <p:nvSpPr>
          <p:cNvPr id="373765" name="Rectangle 5"/>
          <p:cNvSpPr>
            <a:spLocks noChangeArrowheads="1"/>
          </p:cNvSpPr>
          <p:nvPr/>
        </p:nvSpPr>
        <p:spPr bwMode="auto">
          <a:xfrm>
            <a:off x="3257550" y="1141413"/>
            <a:ext cx="1219200" cy="1371600"/>
          </a:xfrm>
          <a:prstGeom prst="rect">
            <a:avLst/>
          </a:prstGeom>
          <a:gradFill rotWithShape="0">
            <a:gsLst>
              <a:gs pos="0">
                <a:schemeClr val="accent1"/>
              </a:gs>
              <a:gs pos="100000">
                <a:schemeClr val="accent1">
                  <a:gamma/>
                  <a:shade val="45882"/>
                  <a:invGamma/>
                </a:schemeClr>
              </a:gs>
            </a:gsLst>
            <a:lin ang="2700000" scaled="1"/>
          </a:gradFill>
          <a:ln w="9525" algn="ctr">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sz="2400" b="1" dirty="0">
                <a:solidFill>
                  <a:srgbClr val="000066"/>
                </a:solidFill>
                <a:latin typeface="Arial" pitchFamily="34" charset="0"/>
                <a:ea typeface="宋体" pitchFamily="2" charset="-122"/>
              </a:rPr>
              <a:t>Table2</a:t>
            </a:r>
          </a:p>
        </p:txBody>
      </p:sp>
      <p:sp>
        <p:nvSpPr>
          <p:cNvPr id="27654" name="Text Box 6"/>
          <p:cNvSpPr txBox="1">
            <a:spLocks noChangeArrowheads="1"/>
          </p:cNvSpPr>
          <p:nvPr/>
        </p:nvSpPr>
        <p:spPr bwMode="auto">
          <a:xfrm>
            <a:off x="684213" y="2579688"/>
            <a:ext cx="1828800" cy="830262"/>
          </a:xfrm>
          <a:prstGeom prst="rect">
            <a:avLst/>
          </a:prstGeom>
          <a:noFill/>
          <a:ln w="9525">
            <a:noFill/>
            <a:miter lim="800000"/>
            <a:headEnd/>
            <a:tailEnd/>
          </a:ln>
        </p:spPr>
        <p:txBody>
          <a:bodyPr>
            <a:spAutoFit/>
          </a:bodyPr>
          <a:lstStyle/>
          <a:p>
            <a:pPr algn="ctr" eaLnBrk="0" hangingPunct="0"/>
            <a:r>
              <a:rPr lang="en-US" altLang="zh-CN" sz="2400" dirty="0">
                <a:solidFill>
                  <a:schemeClr val="bg1"/>
                </a:solidFill>
              </a:rPr>
              <a:t>SARG1</a:t>
            </a:r>
          </a:p>
          <a:p>
            <a:pPr algn="ctr" eaLnBrk="0" hangingPunct="0"/>
            <a:r>
              <a:rPr lang="en-US" altLang="zh-CN" sz="2400" dirty="0">
                <a:solidFill>
                  <a:schemeClr val="bg1"/>
                </a:solidFill>
              </a:rPr>
              <a:t>Join Col PK</a:t>
            </a:r>
          </a:p>
        </p:txBody>
      </p:sp>
      <p:sp>
        <p:nvSpPr>
          <p:cNvPr id="27655" name="Text Box 7"/>
          <p:cNvSpPr txBox="1">
            <a:spLocks noChangeArrowheads="1"/>
          </p:cNvSpPr>
          <p:nvPr/>
        </p:nvSpPr>
        <p:spPr bwMode="auto">
          <a:xfrm>
            <a:off x="3041650" y="2579688"/>
            <a:ext cx="1511952" cy="830997"/>
          </a:xfrm>
          <a:prstGeom prst="rect">
            <a:avLst/>
          </a:prstGeom>
          <a:noFill/>
          <a:ln w="9525">
            <a:noFill/>
            <a:miter lim="800000"/>
            <a:headEnd/>
            <a:tailEnd/>
          </a:ln>
        </p:spPr>
        <p:txBody>
          <a:bodyPr wrap="none">
            <a:spAutoFit/>
          </a:bodyPr>
          <a:lstStyle/>
          <a:p>
            <a:pPr algn="ctr" eaLnBrk="0" hangingPunct="0"/>
            <a:r>
              <a:rPr lang="en-US" altLang="zh-CN" sz="2400" dirty="0">
                <a:solidFill>
                  <a:schemeClr val="bg1"/>
                </a:solidFill>
              </a:rPr>
              <a:t>SARG2</a:t>
            </a:r>
          </a:p>
          <a:p>
            <a:pPr algn="ctr" eaLnBrk="0" hangingPunct="0"/>
            <a:r>
              <a:rPr lang="en-US" altLang="zh-CN" sz="2400" dirty="0">
                <a:solidFill>
                  <a:schemeClr val="bg1"/>
                </a:solidFill>
              </a:rPr>
              <a:t>Join Col FK</a:t>
            </a:r>
          </a:p>
        </p:txBody>
      </p:sp>
      <p:sp>
        <p:nvSpPr>
          <p:cNvPr id="373768" name="Text Box 8"/>
          <p:cNvSpPr txBox="1">
            <a:spLocks noChangeArrowheads="1"/>
          </p:cNvSpPr>
          <p:nvPr/>
        </p:nvSpPr>
        <p:spPr bwMode="auto">
          <a:xfrm>
            <a:off x="5711825" y="1146175"/>
            <a:ext cx="2870200" cy="1311275"/>
          </a:xfrm>
          <a:prstGeom prst="rect">
            <a:avLst/>
          </a:prstGeom>
          <a:noFill/>
          <a:ln w="9525">
            <a:noFill/>
            <a:miter lim="800000"/>
            <a:headEnd/>
            <a:tailEnd/>
          </a:ln>
        </p:spPr>
        <p:txBody>
          <a:bodyPr>
            <a:spAutoFit/>
          </a:bodyPr>
          <a:lstStyle/>
          <a:p>
            <a:pPr eaLnBrk="0" hangingPunct="0"/>
            <a:r>
              <a:rPr lang="en-US" altLang="zh-CN" sz="2000" b="1">
                <a:solidFill>
                  <a:schemeClr val="accent1"/>
                </a:solidFill>
              </a:rPr>
              <a:t>Do you already have </a:t>
            </a:r>
            <a:br>
              <a:rPr lang="en-US" altLang="zh-CN" sz="2000" b="1">
                <a:solidFill>
                  <a:schemeClr val="accent1"/>
                </a:solidFill>
              </a:rPr>
            </a:br>
            <a:r>
              <a:rPr lang="en-US" altLang="zh-CN" sz="2000" b="1">
                <a:solidFill>
                  <a:schemeClr val="accent1"/>
                </a:solidFill>
              </a:rPr>
              <a:t>individual indexes on </a:t>
            </a:r>
            <a:br>
              <a:rPr lang="en-US" altLang="zh-CN" sz="2000" b="1">
                <a:solidFill>
                  <a:schemeClr val="accent1"/>
                </a:solidFill>
              </a:rPr>
            </a:br>
            <a:r>
              <a:rPr lang="en-US" altLang="zh-CN" sz="2000" b="1">
                <a:solidFill>
                  <a:schemeClr val="accent1"/>
                </a:solidFill>
              </a:rPr>
              <a:t>each and all of these </a:t>
            </a:r>
            <a:br>
              <a:rPr lang="en-US" altLang="zh-CN" sz="2000" b="1">
                <a:solidFill>
                  <a:schemeClr val="accent1"/>
                </a:solidFill>
              </a:rPr>
            </a:br>
            <a:r>
              <a:rPr lang="en-US" altLang="zh-CN" sz="2000" b="1">
                <a:solidFill>
                  <a:schemeClr val="accent1"/>
                </a:solidFill>
              </a:rPr>
              <a:t>columns?</a:t>
            </a:r>
          </a:p>
        </p:txBody>
      </p:sp>
      <p:sp>
        <p:nvSpPr>
          <p:cNvPr id="373769" name="Text Box 9"/>
          <p:cNvSpPr txBox="1">
            <a:spLocks noChangeArrowheads="1"/>
          </p:cNvSpPr>
          <p:nvPr/>
        </p:nvSpPr>
        <p:spPr bwMode="auto">
          <a:xfrm>
            <a:off x="5711825" y="2740025"/>
            <a:ext cx="2593975" cy="457200"/>
          </a:xfrm>
          <a:prstGeom prst="rect">
            <a:avLst/>
          </a:prstGeom>
          <a:noFill/>
          <a:ln w="9525">
            <a:noFill/>
            <a:miter lim="800000"/>
            <a:headEnd/>
            <a:tailEnd/>
          </a:ln>
        </p:spPr>
        <p:txBody>
          <a:bodyPr>
            <a:spAutoFit/>
          </a:bodyPr>
          <a:lstStyle/>
          <a:p>
            <a:pPr eaLnBrk="0" hangingPunct="0"/>
            <a:r>
              <a:rPr lang="en-US" altLang="zh-CN" sz="2400" b="1"/>
              <a:t>Foreign 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8" grpId="0"/>
      <p:bldP spid="373769"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dirty="0">
                <a:solidFill>
                  <a:schemeClr val="bg1"/>
                </a:solidFill>
              </a:rPr>
              <a:t>Cover the Combination – Phase II</a:t>
            </a:r>
          </a:p>
        </p:txBody>
      </p:sp>
      <p:sp>
        <p:nvSpPr>
          <p:cNvPr id="28675" name="Rectangle 3"/>
          <p:cNvSpPr>
            <a:spLocks noGrp="1" noChangeArrowheads="1"/>
          </p:cNvSpPr>
          <p:nvPr>
            <p:ph idx="1"/>
          </p:nvPr>
        </p:nvSpPr>
        <p:spPr bwMode="black">
          <a:xfrm>
            <a:off x="368300" y="1347788"/>
            <a:ext cx="8382000" cy="4386262"/>
          </a:xfrm>
        </p:spPr>
        <p:txBody>
          <a:bodyPr>
            <a:normAutofit lnSpcReduction="10000"/>
          </a:bodyPr>
          <a:lstStyle/>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r>
              <a:rPr lang="en-US" altLang="zh-CN" sz="2000" dirty="0" smtClean="0">
                <a:solidFill>
                  <a:schemeClr val="bg1"/>
                </a:solidFill>
                <a:ea typeface="宋体" charset="-122"/>
              </a:rPr>
              <a:t>Not using these indexes?</a:t>
            </a:r>
          </a:p>
          <a:p>
            <a:pPr>
              <a:lnSpc>
                <a:spcPct val="85000"/>
              </a:lnSpc>
              <a:spcBef>
                <a:spcPct val="15000"/>
              </a:spcBef>
            </a:pPr>
            <a:r>
              <a:rPr lang="en-US" altLang="zh-CN" sz="2000" dirty="0" smtClean="0">
                <a:solidFill>
                  <a:schemeClr val="bg1"/>
                </a:solidFill>
                <a:ea typeface="宋体" charset="-122"/>
              </a:rPr>
              <a:t>Performance still stinks?</a:t>
            </a:r>
          </a:p>
          <a:p>
            <a:pPr>
              <a:lnSpc>
                <a:spcPct val="85000"/>
              </a:lnSpc>
              <a:spcBef>
                <a:spcPct val="15000"/>
              </a:spcBef>
            </a:pPr>
            <a:r>
              <a:rPr lang="en-US" altLang="zh-CN" sz="2000" dirty="0" smtClean="0">
                <a:solidFill>
                  <a:schemeClr val="bg1"/>
                </a:solidFill>
                <a:ea typeface="宋体" charset="-122"/>
              </a:rPr>
              <a:t>Cover the Combo</a:t>
            </a:r>
          </a:p>
          <a:p>
            <a:pPr lvl="1">
              <a:lnSpc>
                <a:spcPct val="85000"/>
              </a:lnSpc>
              <a:spcBef>
                <a:spcPct val="15000"/>
              </a:spcBef>
            </a:pPr>
            <a:r>
              <a:rPr lang="en-US" altLang="zh-CN" dirty="0" smtClean="0">
                <a:solidFill>
                  <a:schemeClr val="bg1"/>
                </a:solidFill>
                <a:ea typeface="宋体" charset="-122"/>
              </a:rPr>
              <a:t>Problem Table (SARG, Join) – Priority for the SARG</a:t>
            </a:r>
          </a:p>
          <a:p>
            <a:pPr lvl="1">
              <a:lnSpc>
                <a:spcPct val="85000"/>
              </a:lnSpc>
              <a:spcBef>
                <a:spcPct val="15000"/>
              </a:spcBef>
            </a:pPr>
            <a:r>
              <a:rPr lang="en-US" altLang="zh-CN" dirty="0" smtClean="0">
                <a:solidFill>
                  <a:schemeClr val="bg1"/>
                </a:solidFill>
                <a:ea typeface="宋体" charset="-122"/>
              </a:rPr>
              <a:t>Problem Table (Join, SARG) – Priority for the Join</a:t>
            </a:r>
          </a:p>
          <a:p>
            <a:pPr>
              <a:lnSpc>
                <a:spcPct val="85000"/>
              </a:lnSpc>
              <a:spcBef>
                <a:spcPct val="15000"/>
              </a:spcBef>
            </a:pPr>
            <a:r>
              <a:rPr lang="en-US" altLang="zh-CN" sz="2000" dirty="0" smtClean="0">
                <a:solidFill>
                  <a:schemeClr val="bg1"/>
                </a:solidFill>
                <a:ea typeface="宋体" charset="-122"/>
              </a:rPr>
              <a:t>Only works when the cardinality of the join is low</a:t>
            </a:r>
          </a:p>
        </p:txBody>
      </p:sp>
      <p:sp>
        <p:nvSpPr>
          <p:cNvPr id="374788" name="Text Box 4"/>
          <p:cNvSpPr txBox="1">
            <a:spLocks noChangeArrowheads="1"/>
          </p:cNvSpPr>
          <p:nvPr/>
        </p:nvSpPr>
        <p:spPr bwMode="auto">
          <a:xfrm>
            <a:off x="5562600" y="1606550"/>
            <a:ext cx="2760663" cy="461963"/>
          </a:xfrm>
          <a:prstGeom prst="rect">
            <a:avLst/>
          </a:prstGeom>
          <a:noFill/>
          <a:ln w="9525">
            <a:noFill/>
            <a:miter lim="800000"/>
            <a:headEnd/>
            <a:tailEnd/>
          </a:ln>
        </p:spPr>
        <p:txBody>
          <a:bodyPr wrap="none">
            <a:spAutoFit/>
          </a:bodyPr>
          <a:lstStyle/>
          <a:p>
            <a:pPr eaLnBrk="0" hangingPunct="0"/>
            <a:r>
              <a:rPr lang="en-US" altLang="zh-CN" sz="2400" b="1">
                <a:solidFill>
                  <a:schemeClr val="accent1"/>
                </a:solidFill>
              </a:rPr>
              <a:t>Still not working?</a:t>
            </a:r>
          </a:p>
        </p:txBody>
      </p:sp>
      <p:sp>
        <p:nvSpPr>
          <p:cNvPr id="374789" name="Rectangle 5"/>
          <p:cNvSpPr>
            <a:spLocks noChangeArrowheads="1"/>
          </p:cNvSpPr>
          <p:nvPr/>
        </p:nvSpPr>
        <p:spPr bwMode="auto">
          <a:xfrm>
            <a:off x="989013" y="1141413"/>
            <a:ext cx="1219200" cy="1371600"/>
          </a:xfrm>
          <a:prstGeom prst="rect">
            <a:avLst/>
          </a:prstGeom>
          <a:gradFill rotWithShape="0">
            <a:gsLst>
              <a:gs pos="0">
                <a:schemeClr val="accent1"/>
              </a:gs>
              <a:gs pos="100000">
                <a:schemeClr val="accent1">
                  <a:gamma/>
                  <a:shade val="45882"/>
                  <a:invGamma/>
                </a:schemeClr>
              </a:gs>
            </a:gsLst>
            <a:lin ang="2700000" scaled="1"/>
          </a:gra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sz="2400" b="1" dirty="0">
                <a:solidFill>
                  <a:srgbClr val="000066"/>
                </a:solidFill>
                <a:latin typeface="Arial" pitchFamily="34" charset="0"/>
                <a:ea typeface="宋体" pitchFamily="2" charset="-122"/>
              </a:rPr>
              <a:t>Table1</a:t>
            </a:r>
          </a:p>
        </p:txBody>
      </p:sp>
      <p:sp>
        <p:nvSpPr>
          <p:cNvPr id="374790" name="Rectangle 6"/>
          <p:cNvSpPr>
            <a:spLocks noChangeArrowheads="1"/>
          </p:cNvSpPr>
          <p:nvPr/>
        </p:nvSpPr>
        <p:spPr bwMode="auto">
          <a:xfrm>
            <a:off x="3257550" y="1141413"/>
            <a:ext cx="1219200" cy="1371600"/>
          </a:xfrm>
          <a:prstGeom prst="rect">
            <a:avLst/>
          </a:prstGeom>
          <a:gradFill rotWithShape="0">
            <a:gsLst>
              <a:gs pos="0">
                <a:schemeClr val="accent1"/>
              </a:gs>
              <a:gs pos="100000">
                <a:schemeClr val="accent1">
                  <a:gamma/>
                  <a:shade val="45882"/>
                  <a:invGamma/>
                </a:schemeClr>
              </a:gs>
            </a:gsLst>
            <a:lin ang="2700000" scaled="1"/>
          </a:gradFill>
          <a:ln w="9525" algn="ctr">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sz="2400" b="1" dirty="0">
                <a:solidFill>
                  <a:srgbClr val="000066"/>
                </a:solidFill>
                <a:latin typeface="Arial" pitchFamily="34" charset="0"/>
                <a:ea typeface="宋体" pitchFamily="2" charset="-122"/>
              </a:rPr>
              <a:t>Table2</a:t>
            </a:r>
          </a:p>
        </p:txBody>
      </p:sp>
      <p:sp>
        <p:nvSpPr>
          <p:cNvPr id="28679" name="Text Box 7"/>
          <p:cNvSpPr txBox="1">
            <a:spLocks noChangeArrowheads="1"/>
          </p:cNvSpPr>
          <p:nvPr/>
        </p:nvSpPr>
        <p:spPr bwMode="auto">
          <a:xfrm>
            <a:off x="684213" y="2579688"/>
            <a:ext cx="1828800" cy="830262"/>
          </a:xfrm>
          <a:prstGeom prst="rect">
            <a:avLst/>
          </a:prstGeom>
          <a:noFill/>
          <a:ln w="9525">
            <a:noFill/>
            <a:miter lim="800000"/>
            <a:headEnd/>
            <a:tailEnd/>
          </a:ln>
        </p:spPr>
        <p:txBody>
          <a:bodyPr>
            <a:spAutoFit/>
          </a:bodyPr>
          <a:lstStyle/>
          <a:p>
            <a:pPr algn="ctr" eaLnBrk="0" hangingPunct="0"/>
            <a:r>
              <a:rPr lang="en-US" altLang="zh-CN" sz="2400" dirty="0">
                <a:solidFill>
                  <a:schemeClr val="bg1"/>
                </a:solidFill>
              </a:rPr>
              <a:t>SARG1</a:t>
            </a:r>
          </a:p>
          <a:p>
            <a:pPr algn="ctr" eaLnBrk="0" hangingPunct="0"/>
            <a:r>
              <a:rPr lang="en-US" altLang="zh-CN" sz="2400" dirty="0">
                <a:solidFill>
                  <a:schemeClr val="bg1"/>
                </a:solidFill>
              </a:rPr>
              <a:t>Join Col PK</a:t>
            </a:r>
          </a:p>
        </p:txBody>
      </p:sp>
      <p:sp>
        <p:nvSpPr>
          <p:cNvPr id="28680" name="Text Box 8"/>
          <p:cNvSpPr txBox="1">
            <a:spLocks noChangeArrowheads="1"/>
          </p:cNvSpPr>
          <p:nvPr/>
        </p:nvSpPr>
        <p:spPr bwMode="auto">
          <a:xfrm>
            <a:off x="3041650" y="2579688"/>
            <a:ext cx="1511952" cy="830997"/>
          </a:xfrm>
          <a:prstGeom prst="rect">
            <a:avLst/>
          </a:prstGeom>
          <a:noFill/>
          <a:ln w="9525">
            <a:noFill/>
            <a:miter lim="800000"/>
            <a:headEnd/>
            <a:tailEnd/>
          </a:ln>
        </p:spPr>
        <p:txBody>
          <a:bodyPr wrap="none">
            <a:spAutoFit/>
          </a:bodyPr>
          <a:lstStyle/>
          <a:p>
            <a:pPr algn="ctr" eaLnBrk="0" hangingPunct="0"/>
            <a:r>
              <a:rPr lang="en-US" altLang="zh-CN" sz="2400" dirty="0">
                <a:solidFill>
                  <a:schemeClr val="bg1"/>
                </a:solidFill>
              </a:rPr>
              <a:t>SARG2</a:t>
            </a:r>
          </a:p>
          <a:p>
            <a:pPr algn="ctr" eaLnBrk="0" hangingPunct="0"/>
            <a:r>
              <a:rPr lang="en-US" altLang="zh-CN" sz="2400" dirty="0">
                <a:solidFill>
                  <a:schemeClr val="bg1"/>
                </a:solidFill>
              </a:rPr>
              <a:t>Join Col FK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normAutofit fontScale="90000"/>
          </a:bodyPr>
          <a:lstStyle/>
          <a:p>
            <a:pPr>
              <a:defRPr/>
            </a:pPr>
            <a:r>
              <a:rPr dirty="0">
                <a:solidFill>
                  <a:schemeClr val="bg1"/>
                </a:solidFill>
              </a:rPr>
              <a:t>Cover the Tables’ Queries – Phase III</a:t>
            </a:r>
          </a:p>
        </p:txBody>
      </p:sp>
      <p:sp>
        <p:nvSpPr>
          <p:cNvPr id="29699" name="Rectangle 3"/>
          <p:cNvSpPr>
            <a:spLocks noGrp="1" noChangeArrowheads="1"/>
          </p:cNvSpPr>
          <p:nvPr>
            <p:ph idx="1"/>
          </p:nvPr>
        </p:nvSpPr>
        <p:spPr>
          <a:xfrm>
            <a:off x="368300" y="1347788"/>
            <a:ext cx="8382000" cy="4032250"/>
          </a:xfrm>
        </p:spPr>
        <p:txBody>
          <a:bodyPr>
            <a:normAutofit lnSpcReduction="10000"/>
          </a:bodyPr>
          <a:lstStyle/>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endParaRPr lang="en-US" altLang="zh-CN" sz="2000" dirty="0" smtClean="0">
              <a:solidFill>
                <a:schemeClr val="bg1"/>
              </a:solidFill>
              <a:ea typeface="宋体" charset="-122"/>
            </a:endParaRPr>
          </a:p>
          <a:p>
            <a:pPr>
              <a:lnSpc>
                <a:spcPct val="85000"/>
              </a:lnSpc>
              <a:spcBef>
                <a:spcPct val="15000"/>
              </a:spcBef>
            </a:pPr>
            <a:r>
              <a:rPr lang="en-US" altLang="zh-CN" sz="2000" dirty="0" smtClean="0">
                <a:solidFill>
                  <a:schemeClr val="bg1"/>
                </a:solidFill>
                <a:ea typeface="宋体" charset="-122"/>
              </a:rPr>
              <a:t>Covering the query/queries</a:t>
            </a:r>
          </a:p>
          <a:p>
            <a:pPr>
              <a:lnSpc>
                <a:spcPct val="85000"/>
              </a:lnSpc>
              <a:spcBef>
                <a:spcPct val="15000"/>
              </a:spcBef>
            </a:pPr>
            <a:r>
              <a:rPr lang="en-US" altLang="zh-CN" sz="2000" dirty="0" smtClean="0">
                <a:solidFill>
                  <a:schemeClr val="bg1"/>
                </a:solidFill>
                <a:ea typeface="宋体" charset="-122"/>
              </a:rPr>
              <a:t>Cover  the Combo first, THEN add the additionally requested </a:t>
            </a:r>
            <a:br>
              <a:rPr lang="en-US" altLang="zh-CN" sz="2000" dirty="0" smtClean="0">
                <a:solidFill>
                  <a:schemeClr val="bg1"/>
                </a:solidFill>
                <a:ea typeface="宋体" charset="-122"/>
              </a:rPr>
            </a:br>
            <a:r>
              <a:rPr lang="en-US" altLang="zh-CN" sz="2000" dirty="0" smtClean="0">
                <a:solidFill>
                  <a:schemeClr val="bg1"/>
                </a:solidFill>
                <a:ea typeface="宋体" charset="-122"/>
              </a:rPr>
              <a:t>columns – with INCLUDE</a:t>
            </a:r>
          </a:p>
          <a:p>
            <a:pPr lvl="1">
              <a:lnSpc>
                <a:spcPct val="85000"/>
              </a:lnSpc>
              <a:spcBef>
                <a:spcPct val="15000"/>
              </a:spcBef>
            </a:pPr>
            <a:r>
              <a:rPr lang="en-US" altLang="zh-CN" dirty="0" smtClean="0">
                <a:solidFill>
                  <a:schemeClr val="bg1"/>
                </a:solidFill>
                <a:ea typeface="宋体" charset="-122"/>
              </a:rPr>
              <a:t>Problem Table (SARG, Join) – Priority for the SARG</a:t>
            </a:r>
          </a:p>
          <a:p>
            <a:pPr lvl="1">
              <a:lnSpc>
                <a:spcPct val="85000"/>
              </a:lnSpc>
              <a:spcBef>
                <a:spcPct val="15000"/>
              </a:spcBef>
            </a:pPr>
            <a:r>
              <a:rPr lang="en-US" altLang="zh-CN" dirty="0" smtClean="0">
                <a:solidFill>
                  <a:schemeClr val="bg1"/>
                </a:solidFill>
                <a:ea typeface="宋体" charset="-122"/>
              </a:rPr>
              <a:t>Problem Table (Join, SARG) – Priority for the Join</a:t>
            </a:r>
          </a:p>
        </p:txBody>
      </p:sp>
      <p:sp>
        <p:nvSpPr>
          <p:cNvPr id="375812" name="Rectangle 4"/>
          <p:cNvSpPr>
            <a:spLocks noChangeArrowheads="1"/>
          </p:cNvSpPr>
          <p:nvPr/>
        </p:nvSpPr>
        <p:spPr bwMode="auto">
          <a:xfrm>
            <a:off x="989013" y="1141413"/>
            <a:ext cx="1219200" cy="1371600"/>
          </a:xfrm>
          <a:prstGeom prst="rect">
            <a:avLst/>
          </a:prstGeom>
          <a:gradFill rotWithShape="0">
            <a:gsLst>
              <a:gs pos="0">
                <a:schemeClr val="accent1"/>
              </a:gs>
              <a:gs pos="100000">
                <a:schemeClr val="accent1">
                  <a:gamma/>
                  <a:shade val="45882"/>
                  <a:invGamma/>
                </a:schemeClr>
              </a:gs>
            </a:gsLst>
            <a:lin ang="2700000" scaled="1"/>
          </a:gra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sz="2400" b="1" dirty="0">
                <a:solidFill>
                  <a:srgbClr val="000066"/>
                </a:solidFill>
                <a:latin typeface="Arial" pitchFamily="34" charset="0"/>
                <a:ea typeface="宋体" pitchFamily="2" charset="-122"/>
              </a:rPr>
              <a:t>Table1</a:t>
            </a:r>
          </a:p>
        </p:txBody>
      </p:sp>
      <p:sp>
        <p:nvSpPr>
          <p:cNvPr id="375813" name="Rectangle 5"/>
          <p:cNvSpPr>
            <a:spLocks noChangeArrowheads="1"/>
          </p:cNvSpPr>
          <p:nvPr/>
        </p:nvSpPr>
        <p:spPr bwMode="auto">
          <a:xfrm>
            <a:off x="3257550" y="1141413"/>
            <a:ext cx="1219200" cy="1371600"/>
          </a:xfrm>
          <a:prstGeom prst="rect">
            <a:avLst/>
          </a:prstGeom>
          <a:gradFill rotWithShape="0">
            <a:gsLst>
              <a:gs pos="0">
                <a:schemeClr val="accent1"/>
              </a:gs>
              <a:gs pos="100000">
                <a:schemeClr val="accent1">
                  <a:gamma/>
                  <a:shade val="45882"/>
                  <a:invGamma/>
                </a:schemeClr>
              </a:gs>
            </a:gsLst>
            <a:lin ang="2700000" scaled="1"/>
          </a:gradFill>
          <a:ln w="9525" algn="ctr">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sz="2400" b="1" dirty="0">
                <a:solidFill>
                  <a:srgbClr val="000066"/>
                </a:solidFill>
                <a:latin typeface="Arial" pitchFamily="34" charset="0"/>
                <a:ea typeface="宋体" pitchFamily="2" charset="-122"/>
              </a:rPr>
              <a:t>Table2</a:t>
            </a:r>
          </a:p>
        </p:txBody>
      </p:sp>
      <p:sp>
        <p:nvSpPr>
          <p:cNvPr id="29702" name="Text Box 6"/>
          <p:cNvSpPr txBox="1">
            <a:spLocks noChangeArrowheads="1"/>
          </p:cNvSpPr>
          <p:nvPr/>
        </p:nvSpPr>
        <p:spPr bwMode="auto">
          <a:xfrm>
            <a:off x="684213" y="2579688"/>
            <a:ext cx="1828800" cy="830262"/>
          </a:xfrm>
          <a:prstGeom prst="rect">
            <a:avLst/>
          </a:prstGeom>
          <a:noFill/>
          <a:ln w="9525">
            <a:noFill/>
            <a:miter lim="800000"/>
            <a:headEnd/>
            <a:tailEnd/>
          </a:ln>
        </p:spPr>
        <p:txBody>
          <a:bodyPr>
            <a:spAutoFit/>
          </a:bodyPr>
          <a:lstStyle/>
          <a:p>
            <a:pPr algn="ctr" eaLnBrk="0" hangingPunct="0"/>
            <a:r>
              <a:rPr lang="en-US" altLang="zh-CN" sz="2400" dirty="0">
                <a:solidFill>
                  <a:schemeClr val="bg1"/>
                </a:solidFill>
              </a:rPr>
              <a:t>SARG1</a:t>
            </a:r>
          </a:p>
          <a:p>
            <a:pPr algn="ctr" eaLnBrk="0" hangingPunct="0"/>
            <a:r>
              <a:rPr lang="en-US" altLang="zh-CN" sz="2400" dirty="0">
                <a:solidFill>
                  <a:schemeClr val="bg1"/>
                </a:solidFill>
              </a:rPr>
              <a:t>Join Col PK</a:t>
            </a:r>
          </a:p>
        </p:txBody>
      </p:sp>
      <p:sp>
        <p:nvSpPr>
          <p:cNvPr id="29703" name="Text Box 7"/>
          <p:cNvSpPr txBox="1">
            <a:spLocks noChangeArrowheads="1"/>
          </p:cNvSpPr>
          <p:nvPr/>
        </p:nvSpPr>
        <p:spPr bwMode="auto">
          <a:xfrm>
            <a:off x="3041650" y="2579688"/>
            <a:ext cx="1511952" cy="830997"/>
          </a:xfrm>
          <a:prstGeom prst="rect">
            <a:avLst/>
          </a:prstGeom>
          <a:noFill/>
          <a:ln w="9525">
            <a:noFill/>
            <a:miter lim="800000"/>
            <a:headEnd/>
            <a:tailEnd/>
          </a:ln>
        </p:spPr>
        <p:txBody>
          <a:bodyPr wrap="none">
            <a:spAutoFit/>
          </a:bodyPr>
          <a:lstStyle/>
          <a:p>
            <a:pPr algn="ctr" eaLnBrk="0" hangingPunct="0"/>
            <a:r>
              <a:rPr lang="en-US" altLang="zh-CN" sz="2400" dirty="0">
                <a:solidFill>
                  <a:schemeClr val="bg1"/>
                </a:solidFill>
              </a:rPr>
              <a:t>SARG2</a:t>
            </a:r>
          </a:p>
          <a:p>
            <a:pPr algn="ctr" eaLnBrk="0" hangingPunct="0"/>
            <a:r>
              <a:rPr lang="en-US" altLang="zh-CN" sz="2400" dirty="0">
                <a:solidFill>
                  <a:schemeClr val="bg1"/>
                </a:solidFill>
              </a:rPr>
              <a:t>Join Col FK</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defRPr/>
            </a:pPr>
            <a:r>
              <a:rPr lang="zh-CN" altLang="en-US" smtClean="0"/>
              <a:t>找到平衡点</a:t>
            </a:r>
            <a:r>
              <a:t/>
            </a:r>
            <a:br/>
            <a:endParaRPr/>
          </a:p>
        </p:txBody>
      </p:sp>
      <p:sp>
        <p:nvSpPr>
          <p:cNvPr id="388099" name="Rectangle 3"/>
          <p:cNvSpPr>
            <a:spLocks noGrp="1" noChangeArrowheads="1"/>
          </p:cNvSpPr>
          <p:nvPr>
            <p:ph idx="1"/>
          </p:nvPr>
        </p:nvSpPr>
        <p:spPr>
          <a:xfrm>
            <a:off x="368300" y="1546225"/>
            <a:ext cx="8382000" cy="3040063"/>
          </a:xfrm>
        </p:spPr>
        <p:txBody>
          <a:bodyPr/>
          <a:lstStyle/>
          <a:p>
            <a:pPr>
              <a:lnSpc>
                <a:spcPct val="80000"/>
              </a:lnSpc>
            </a:pPr>
            <a:r>
              <a:rPr lang="zh-CN" altLang="en-US" sz="2000" dirty="0" smtClean="0">
                <a:solidFill>
                  <a:schemeClr val="bg1"/>
                </a:solidFill>
              </a:rPr>
              <a:t>首先选择和创建</a:t>
            </a:r>
            <a:r>
              <a:rPr lang="en-US" altLang="zh-CN" sz="2000" dirty="0" smtClean="0">
                <a:solidFill>
                  <a:schemeClr val="bg1"/>
                </a:solidFill>
                <a:ea typeface="宋体" charset="-122"/>
              </a:rPr>
              <a:t>clustered index</a:t>
            </a:r>
          </a:p>
          <a:p>
            <a:pPr>
              <a:lnSpc>
                <a:spcPct val="80000"/>
              </a:lnSpc>
            </a:pPr>
            <a:r>
              <a:rPr lang="zh-CN" altLang="en-US" sz="2000" dirty="0" smtClean="0">
                <a:solidFill>
                  <a:schemeClr val="bg1"/>
                </a:solidFill>
              </a:rPr>
              <a:t>再创建</a:t>
            </a:r>
            <a:r>
              <a:rPr lang="zh-CN" altLang="en-US" sz="2000" dirty="0" smtClean="0">
                <a:solidFill>
                  <a:schemeClr val="bg1"/>
                </a:solidFill>
                <a:ea typeface="宋体" charset="-122"/>
              </a:rPr>
              <a:t> 约束关系 </a:t>
            </a:r>
            <a:r>
              <a:rPr lang="en-US" altLang="zh-CN" sz="2000" dirty="0" smtClean="0">
                <a:solidFill>
                  <a:schemeClr val="bg1"/>
                </a:solidFill>
                <a:ea typeface="宋体" charset="-122"/>
              </a:rPr>
              <a:t>constraints</a:t>
            </a:r>
          </a:p>
          <a:p>
            <a:pPr lvl="1">
              <a:lnSpc>
                <a:spcPct val="80000"/>
              </a:lnSpc>
            </a:pPr>
            <a:r>
              <a:rPr lang="en-US" altLang="zh-CN" sz="1800" dirty="0" smtClean="0">
                <a:solidFill>
                  <a:schemeClr val="bg1"/>
                </a:solidFill>
                <a:ea typeface="宋体" charset="-122"/>
              </a:rPr>
              <a:t>Primary Key – automatically gets a unique CL index </a:t>
            </a:r>
          </a:p>
          <a:p>
            <a:pPr lvl="1">
              <a:lnSpc>
                <a:spcPct val="80000"/>
              </a:lnSpc>
            </a:pPr>
            <a:r>
              <a:rPr lang="en-US" altLang="zh-CN" sz="1800" dirty="0" smtClean="0">
                <a:solidFill>
                  <a:schemeClr val="bg1"/>
                </a:solidFill>
                <a:ea typeface="宋体" charset="-122"/>
              </a:rPr>
              <a:t>Unique Key – automatically gets a unique NC index</a:t>
            </a:r>
          </a:p>
          <a:p>
            <a:pPr>
              <a:lnSpc>
                <a:spcPct val="80000"/>
              </a:lnSpc>
            </a:pPr>
            <a:r>
              <a:rPr lang="zh-CN" altLang="en-US" sz="2000" dirty="0" smtClean="0">
                <a:solidFill>
                  <a:schemeClr val="bg1"/>
                </a:solidFill>
              </a:rPr>
              <a:t>在有</a:t>
            </a:r>
            <a:r>
              <a:rPr lang="en-US" altLang="zh-CN" sz="2000" dirty="0" smtClean="0">
                <a:solidFill>
                  <a:schemeClr val="bg1"/>
                </a:solidFill>
                <a:ea typeface="宋体" charset="-122"/>
              </a:rPr>
              <a:t>foreign key constraints</a:t>
            </a:r>
            <a:r>
              <a:rPr lang="zh-CN" altLang="en-US" sz="2000" dirty="0" smtClean="0">
                <a:solidFill>
                  <a:schemeClr val="bg1"/>
                </a:solidFill>
              </a:rPr>
              <a:t>的</a:t>
            </a:r>
            <a:r>
              <a:rPr lang="en-US" altLang="zh-CN" sz="2000" dirty="0" smtClean="0">
                <a:solidFill>
                  <a:schemeClr val="bg1"/>
                </a:solidFill>
                <a:ea typeface="宋体" charset="-122"/>
              </a:rPr>
              <a:t>columns</a:t>
            </a:r>
            <a:r>
              <a:rPr lang="zh-CN" altLang="en-US" sz="2000" dirty="0" smtClean="0">
                <a:solidFill>
                  <a:schemeClr val="bg1"/>
                </a:solidFill>
              </a:rPr>
              <a:t>建立</a:t>
            </a:r>
            <a:r>
              <a:rPr lang="en-US" altLang="zh-CN" sz="2000" dirty="0" smtClean="0">
                <a:solidFill>
                  <a:schemeClr val="bg1"/>
                </a:solidFill>
                <a:ea typeface="宋体" charset="-122"/>
              </a:rPr>
              <a:t>NC Indexes </a:t>
            </a:r>
          </a:p>
          <a:p>
            <a:pPr>
              <a:lnSpc>
                <a:spcPct val="80000"/>
              </a:lnSpc>
            </a:pPr>
            <a:r>
              <a:rPr lang="zh-CN" altLang="en-US" sz="2000" dirty="0" smtClean="0">
                <a:solidFill>
                  <a:schemeClr val="bg1"/>
                </a:solidFill>
              </a:rPr>
              <a:t>根据具体</a:t>
            </a:r>
            <a:r>
              <a:rPr lang="en-US" altLang="zh-CN" sz="2000" dirty="0" smtClean="0">
                <a:solidFill>
                  <a:schemeClr val="bg1"/>
                </a:solidFill>
                <a:ea typeface="宋体" charset="-122"/>
              </a:rPr>
              <a:t>Workload(s), </a:t>
            </a:r>
            <a:r>
              <a:rPr lang="zh-CN" altLang="en-US" sz="2000" dirty="0" smtClean="0">
                <a:solidFill>
                  <a:schemeClr val="bg1"/>
                </a:solidFill>
              </a:rPr>
              <a:t>使用</a:t>
            </a:r>
            <a:r>
              <a:rPr lang="en-US" altLang="zh-CN" sz="2000" dirty="0" smtClean="0">
                <a:solidFill>
                  <a:schemeClr val="bg1"/>
                </a:solidFill>
                <a:ea typeface="宋体" charset="-122"/>
              </a:rPr>
              <a:t>Database Tuning Advisor</a:t>
            </a:r>
            <a:r>
              <a:rPr lang="zh-CN" altLang="en-US" sz="2000" dirty="0" smtClean="0">
                <a:solidFill>
                  <a:schemeClr val="bg1"/>
                </a:solidFill>
              </a:rPr>
              <a:t>来看是否还需另外的索引</a:t>
            </a:r>
            <a:endParaRPr lang="zh-CN" altLang="en-US" sz="2000" dirty="0" smtClean="0">
              <a:solidFill>
                <a:schemeClr val="bg1"/>
              </a:solidFill>
              <a:ea typeface="宋体" charset="-122"/>
            </a:endParaRPr>
          </a:p>
          <a:p>
            <a:pPr>
              <a:lnSpc>
                <a:spcPct val="80000"/>
              </a:lnSpc>
            </a:pPr>
            <a:r>
              <a:rPr lang="zh-CN" altLang="en-US" sz="2000" dirty="0" smtClean="0">
                <a:solidFill>
                  <a:schemeClr val="bg1"/>
                </a:solidFill>
              </a:rPr>
              <a:t>用额外的索引来提高</a:t>
            </a:r>
            <a:r>
              <a:rPr lang="en-US" altLang="zh-CN" sz="2000" dirty="0" smtClean="0">
                <a:solidFill>
                  <a:schemeClr val="bg1"/>
                </a:solidFill>
                <a:ea typeface="宋体" charset="-122"/>
              </a:rPr>
              <a:t>SARGs, Joins, Aggregations</a:t>
            </a:r>
            <a:r>
              <a:rPr lang="zh-CN" altLang="en-US" sz="2000" dirty="0" smtClean="0">
                <a:solidFill>
                  <a:schemeClr val="bg1"/>
                </a:solidFill>
                <a:ea typeface="宋体" charset="-122"/>
              </a:rPr>
              <a:t>；</a:t>
            </a:r>
            <a:r>
              <a:rPr lang="zh-CN" altLang="en-US" sz="2000" dirty="0" smtClean="0">
                <a:solidFill>
                  <a:schemeClr val="bg1"/>
                </a:solidFill>
              </a:rPr>
              <a:t>用</a:t>
            </a:r>
            <a:r>
              <a:rPr lang="en-US" altLang="zh-CN" sz="2000" dirty="0" smtClean="0">
                <a:solidFill>
                  <a:schemeClr val="bg1"/>
                </a:solidFill>
                <a:ea typeface="宋体" charset="-122"/>
              </a:rPr>
              <a:t>DTA</a:t>
            </a:r>
            <a:r>
              <a:rPr lang="zh-CN" altLang="en-US" sz="2000" dirty="0" smtClean="0">
                <a:solidFill>
                  <a:schemeClr val="bg1"/>
                </a:solidFill>
                <a:ea typeface="宋体" charset="-122"/>
              </a:rPr>
              <a:t>（数据库引擎优化顾问）</a:t>
            </a:r>
            <a:r>
              <a:rPr lang="zh-CN" altLang="en-US" sz="2000" dirty="0" smtClean="0">
                <a:solidFill>
                  <a:schemeClr val="bg1"/>
                </a:solidFill>
              </a:rPr>
              <a:t>来做性能调试的参考</a:t>
            </a:r>
            <a:endParaRPr lang="zh-CN" altLang="en-US" sz="1400" dirty="0" smtClean="0">
              <a:solidFill>
                <a:schemeClr val="bg1"/>
              </a:solidFill>
              <a:ea typeface="宋体" charset="-122"/>
            </a:endParaRPr>
          </a:p>
          <a:p>
            <a:pPr>
              <a:lnSpc>
                <a:spcPct val="80000"/>
              </a:lnSpc>
            </a:pPr>
            <a:r>
              <a:rPr lang="en-US" altLang="zh-CN" sz="2000" dirty="0" smtClean="0">
                <a:solidFill>
                  <a:schemeClr val="bg1"/>
                </a:solidFill>
                <a:ea typeface="宋体" charset="-122"/>
              </a:rPr>
              <a:t>Are you done?</a:t>
            </a:r>
          </a:p>
        </p:txBody>
      </p:sp>
      <p:sp>
        <p:nvSpPr>
          <p:cNvPr id="6" name="Text Placeholder 5"/>
          <p:cNvSpPr>
            <a:spLocks noGrp="1"/>
          </p:cNvSpPr>
          <p:nvPr>
            <p:ph type="body" sz="quarter" idx="10"/>
          </p:nvPr>
        </p:nvSpPr>
        <p:spPr>
          <a:xfrm>
            <a:off x="368300" y="766763"/>
            <a:ext cx="8394700" cy="415498"/>
          </a:xfrm>
        </p:spPr>
        <p:txBody>
          <a:bodyPr/>
          <a:lstStyle/>
          <a:p>
            <a:pPr marL="384175" indent="-384175" defTabSz="912813"/>
            <a:r>
              <a:rPr lang="zh-CN" altLang="en-US" dirty="0" smtClean="0">
                <a:ln>
                  <a:noFill/>
                </a:ln>
                <a:effectLst/>
              </a:rPr>
              <a:t>索引策略</a:t>
            </a:r>
            <a:r>
              <a:rPr lang="zh-CN" altLang="en-US" dirty="0" smtClean="0">
                <a:ln>
                  <a:noFill/>
                </a:ln>
                <a:effectLst/>
                <a:ea typeface="宋体" charset="-122"/>
              </a:rPr>
              <a:t> </a:t>
            </a:r>
            <a:r>
              <a:rPr altLang="zh-CN" dirty="0" smtClean="0">
                <a:ln>
                  <a:noFill/>
                </a:ln>
                <a:effectLst/>
                <a:ea typeface="宋体" charset="-122"/>
              </a:rPr>
              <a:t>– </a:t>
            </a:r>
            <a:r>
              <a:rPr lang="zh-CN" altLang="en-US" dirty="0" smtClean="0">
                <a:ln>
                  <a:noFill/>
                </a:ln>
                <a:effectLst/>
              </a:rPr>
              <a:t>总结</a:t>
            </a:r>
            <a:endParaRPr lang="zh-CN" altLang="en-US" dirty="0" smtClean="0">
              <a:ln>
                <a:noFill/>
              </a:ln>
              <a:effectLst/>
              <a:ea typeface="宋体" charset="-122"/>
            </a:endParaRPr>
          </a:p>
        </p:txBody>
      </p:sp>
      <p:sp>
        <p:nvSpPr>
          <p:cNvPr id="388100" name="Text Box 4"/>
          <p:cNvSpPr txBox="1">
            <a:spLocks noChangeArrowheads="1"/>
          </p:cNvSpPr>
          <p:nvPr/>
        </p:nvSpPr>
        <p:spPr bwMode="auto">
          <a:xfrm>
            <a:off x="1541463" y="4935538"/>
            <a:ext cx="2438400" cy="823912"/>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lang="en-US" sz="4800" b="1" dirty="0">
                <a:solidFill>
                  <a:schemeClr val="accent1"/>
                </a:solidFill>
                <a:effectLst>
                  <a:outerShdw blurRad="38100" dist="38100" dir="2700000" algn="tl">
                    <a:srgbClr val="000000"/>
                  </a:outerShdw>
                </a:effectLst>
                <a:latin typeface="Arial" pitchFamily="34" charset="0"/>
                <a:ea typeface="宋体" pitchFamily="2" charset="-122"/>
              </a:rPr>
              <a:t>NO!</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ntr" presetSubtype="0" fill="hold" grpId="0" nodeType="clickEffect">
                                  <p:stCondLst>
                                    <p:cond delay="0"/>
                                  </p:stCondLst>
                                  <p:iterate type="lt">
                                    <p:tmPct val="0"/>
                                  </p:iterate>
                                  <p:childTnLst>
                                    <p:set>
                                      <p:cBhvr>
                                        <p:cTn id="10" dur="1" fill="hold">
                                          <p:stCondLst>
                                            <p:cond delay="0"/>
                                          </p:stCondLst>
                                        </p:cTn>
                                        <p:tgtEl>
                                          <p:spTgt spid="388100"/>
                                        </p:tgtEl>
                                        <p:attrNameLst>
                                          <p:attrName>style.visibility</p:attrName>
                                        </p:attrNameLst>
                                      </p:cBhvr>
                                      <p:to>
                                        <p:strVal val="visible"/>
                                      </p:to>
                                    </p:set>
                                    <p:anim from="(-#ppt_w/2)" to="(#ppt_x)" calcmode="lin" valueType="num">
                                      <p:cBhvr>
                                        <p:cTn id="11" dur="600" fill="hold">
                                          <p:stCondLst>
                                            <p:cond delay="0"/>
                                          </p:stCondLst>
                                        </p:cTn>
                                        <p:tgtEl>
                                          <p:spTgt spid="388100"/>
                                        </p:tgtEl>
                                        <p:attrNameLst>
                                          <p:attrName>ppt_x</p:attrName>
                                        </p:attrNameLst>
                                      </p:cBhvr>
                                    </p:anim>
                                    <p:anim from="0" to="-1.0" calcmode="lin" valueType="num">
                                      <p:cBhvr>
                                        <p:cTn id="12" dur="200" decel="50000" autoRev="1" fill="hold">
                                          <p:stCondLst>
                                            <p:cond delay="600"/>
                                          </p:stCondLst>
                                        </p:cTn>
                                        <p:tgtEl>
                                          <p:spTgt spid="388100"/>
                                        </p:tgtEl>
                                        <p:attrNameLst>
                                          <p:attrName>xshear</p:attrName>
                                        </p:attrNameLst>
                                      </p:cBhvr>
                                    </p:anim>
                                    <p:animScale>
                                      <p:cBhvr>
                                        <p:cTn id="13" dur="200" decel="100000" autoRev="1" fill="hold">
                                          <p:stCondLst>
                                            <p:cond delay="600"/>
                                          </p:stCondLst>
                                        </p:cTn>
                                        <p:tgtEl>
                                          <p:spTgt spid="388100"/>
                                        </p:tgtEl>
                                      </p:cBhvr>
                                      <p:from x="100000" y="100000"/>
                                      <p:to x="80000" y="100000"/>
                                    </p:animScale>
                                    <p:anim by="(#ppt_h/3+#ppt_w*0.1)" calcmode="lin" valueType="num">
                                      <p:cBhvr additive="sum">
                                        <p:cTn id="14" dur="200" decel="100000" autoRev="1" fill="hold">
                                          <p:stCondLst>
                                            <p:cond delay="600"/>
                                          </p:stCondLst>
                                        </p:cTn>
                                        <p:tgtEl>
                                          <p:spTgt spid="38810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zh-CN" altLang="en-US" dirty="0" smtClean="0">
                <a:solidFill>
                  <a:schemeClr val="bg1"/>
                </a:solidFill>
              </a:rPr>
              <a:t>总结</a:t>
            </a:r>
            <a:endParaRPr dirty="0">
              <a:solidFill>
                <a:schemeClr val="bg1"/>
              </a:solidFill>
            </a:endParaRPr>
          </a:p>
        </p:txBody>
      </p:sp>
      <p:sp>
        <p:nvSpPr>
          <p:cNvPr id="36867" name="Rectangle 3"/>
          <p:cNvSpPr>
            <a:spLocks noGrp="1" noChangeArrowheads="1"/>
          </p:cNvSpPr>
          <p:nvPr>
            <p:ph idx="1"/>
          </p:nvPr>
        </p:nvSpPr>
        <p:spPr>
          <a:xfrm>
            <a:off x="368300" y="1347788"/>
            <a:ext cx="8382000" cy="3551237"/>
          </a:xfrm>
        </p:spPr>
        <p:txBody>
          <a:bodyPr>
            <a:normAutofit fontScale="92500" lnSpcReduction="20000"/>
          </a:bodyPr>
          <a:lstStyle/>
          <a:p>
            <a:r>
              <a:rPr lang="zh-CN" altLang="en-US" dirty="0" smtClean="0">
                <a:solidFill>
                  <a:schemeClr val="bg1"/>
                </a:solidFill>
              </a:rPr>
              <a:t>索引可能具有魔法般的功效</a:t>
            </a:r>
            <a:endParaRPr lang="zh-CN" altLang="en-US" dirty="0" smtClean="0">
              <a:solidFill>
                <a:schemeClr val="bg1"/>
              </a:solidFill>
              <a:ea typeface="宋体" charset="-122"/>
            </a:endParaRPr>
          </a:p>
          <a:p>
            <a:r>
              <a:rPr lang="zh-CN" altLang="en-US" dirty="0" smtClean="0">
                <a:solidFill>
                  <a:schemeClr val="bg1"/>
                </a:solidFill>
              </a:rPr>
              <a:t>需要找到平衡点，分清主次</a:t>
            </a:r>
            <a:r>
              <a:rPr lang="zh-CN" altLang="en-US" dirty="0" smtClean="0">
                <a:solidFill>
                  <a:schemeClr val="bg1"/>
                </a:solidFill>
                <a:ea typeface="宋体" charset="-122"/>
              </a:rPr>
              <a:t> </a:t>
            </a:r>
            <a:r>
              <a:rPr lang="en-US" altLang="zh-CN" dirty="0" smtClean="0">
                <a:solidFill>
                  <a:schemeClr val="bg1"/>
                </a:solidFill>
                <a:ea typeface="宋体" charset="-122"/>
              </a:rPr>
              <a:t>– know your data, know your users, know your workloads!</a:t>
            </a:r>
          </a:p>
          <a:p>
            <a:r>
              <a:rPr lang="zh-CN" altLang="en-US" dirty="0" smtClean="0">
                <a:solidFill>
                  <a:schemeClr val="bg1"/>
                </a:solidFill>
              </a:rPr>
              <a:t>好的维护方案能帮助系统顺利工作</a:t>
            </a:r>
            <a:endParaRPr lang="zh-CN" altLang="en-US" dirty="0" smtClean="0">
              <a:solidFill>
                <a:schemeClr val="bg1"/>
              </a:solidFill>
              <a:ea typeface="宋体" charset="-122"/>
            </a:endParaRPr>
          </a:p>
          <a:p>
            <a:r>
              <a:rPr lang="zh-CN" altLang="en-US" dirty="0" smtClean="0">
                <a:solidFill>
                  <a:schemeClr val="bg1"/>
                </a:solidFill>
              </a:rPr>
              <a:t>好的设计实践能帮您获得更好性能，并充分利用最新的强大功能</a:t>
            </a:r>
            <a:endParaRPr lang="zh-CN" altLang="en-US" dirty="0" smtClean="0">
              <a:solidFill>
                <a:schemeClr val="bg1"/>
              </a:solidFill>
              <a:ea typeface="宋体" charset="-122"/>
            </a:endParaRPr>
          </a:p>
          <a:p>
            <a:r>
              <a:rPr lang="zh-CN" altLang="en-US" dirty="0" smtClean="0">
                <a:solidFill>
                  <a:schemeClr val="bg1"/>
                </a:solidFill>
              </a:rPr>
              <a:t>测试</a:t>
            </a:r>
            <a:r>
              <a:rPr lang="en-US" altLang="zh-CN" dirty="0" smtClean="0">
                <a:solidFill>
                  <a:schemeClr val="bg1"/>
                </a:solidFill>
              </a:rPr>
              <a:t>, </a:t>
            </a:r>
            <a:r>
              <a:rPr lang="zh-CN" altLang="en-US" dirty="0" smtClean="0">
                <a:solidFill>
                  <a:schemeClr val="bg1"/>
                </a:solidFill>
              </a:rPr>
              <a:t>测试</a:t>
            </a:r>
            <a:r>
              <a:rPr lang="en-US" altLang="zh-CN" dirty="0" smtClean="0">
                <a:solidFill>
                  <a:schemeClr val="bg1"/>
                </a:solidFill>
              </a:rPr>
              <a:t>, </a:t>
            </a:r>
            <a:r>
              <a:rPr lang="zh-CN" altLang="en-US" dirty="0" smtClean="0">
                <a:solidFill>
                  <a:schemeClr val="bg1"/>
                </a:solidFill>
              </a:rPr>
              <a:t>再测试</a:t>
            </a:r>
            <a:r>
              <a:rPr lang="en-US" altLang="zh-CN" dirty="0" smtClean="0">
                <a:solidFill>
                  <a:schemeClr val="bg1"/>
                </a:solidFill>
              </a:rPr>
              <a:t>!</a:t>
            </a:r>
          </a:p>
          <a:p>
            <a:r>
              <a:rPr lang="zh-CN" altLang="en-US" dirty="0" smtClean="0">
                <a:solidFill>
                  <a:schemeClr val="bg1"/>
                </a:solidFill>
              </a:rPr>
              <a:t>最后</a:t>
            </a:r>
            <a:r>
              <a:rPr lang="en-US" altLang="zh-CN" dirty="0" smtClean="0">
                <a:solidFill>
                  <a:schemeClr val="bg1"/>
                </a:solidFill>
              </a:rPr>
              <a:t>: </a:t>
            </a:r>
            <a:r>
              <a:rPr lang="zh-CN" altLang="en-US" dirty="0" smtClean="0">
                <a:solidFill>
                  <a:schemeClr val="bg1"/>
                </a:solidFill>
              </a:rPr>
              <a:t>愿您所有的查询都是优化的</a:t>
            </a:r>
            <a:r>
              <a:rPr lang="en-US" altLang="zh-CN" dirty="0" smtClean="0">
                <a:solidFill>
                  <a:schemeClr val="bg1"/>
                </a:solidFill>
              </a:rPr>
              <a:t>! </a:t>
            </a:r>
            <a:endParaRPr lang="en-US" altLang="zh-CN" sz="1800" dirty="0" smtClean="0">
              <a:solidFill>
                <a:schemeClr val="bg1"/>
              </a:solidFill>
              <a:ea typeface="宋体" charset="-122"/>
              <a:sym typeface="Wingdings" pitchFamily="2" charset="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a:defRPr/>
            </a:pPr>
            <a:r>
              <a:rPr lang="zh-CN" altLang="en-US" smtClean="0"/>
              <a:t>增加索引之前的三件事</a:t>
            </a:r>
            <a:r>
              <a:rPr altLang="zh-CN" smtClean="0"/>
              <a:t>: (1 of 3)</a:t>
            </a:r>
            <a:endParaRPr sz="2800">
              <a:solidFill>
                <a:srgbClr val="D1E4F3"/>
              </a:solidFill>
            </a:endParaRPr>
          </a:p>
        </p:txBody>
      </p:sp>
      <p:sp>
        <p:nvSpPr>
          <p:cNvPr id="40963" name="Rectangle 3"/>
          <p:cNvSpPr>
            <a:spLocks noGrp="1" noChangeArrowheads="1"/>
          </p:cNvSpPr>
          <p:nvPr>
            <p:ph idx="1"/>
          </p:nvPr>
        </p:nvSpPr>
        <p:spPr>
          <a:xfrm>
            <a:off x="357188" y="1524000"/>
            <a:ext cx="8382000" cy="4905396"/>
          </a:xfrm>
        </p:spPr>
        <p:txBody>
          <a:bodyPr>
            <a:normAutofit fontScale="85000" lnSpcReduction="20000"/>
          </a:bodyPr>
          <a:lstStyle/>
          <a:p>
            <a:pPr marL="533400" indent="-533400">
              <a:buFont typeface="Wingdings 2" pitchFamily="18" charset="2"/>
              <a:buAutoNum type="arabicPeriod"/>
            </a:pPr>
            <a:r>
              <a:rPr lang="en-US" altLang="zh-CN" dirty="0" smtClean="0">
                <a:solidFill>
                  <a:schemeClr val="bg1"/>
                </a:solidFill>
                <a:ea typeface="宋体" charset="-122"/>
              </a:rPr>
              <a:t>Are your statistics up to date? </a:t>
            </a:r>
            <a:br>
              <a:rPr lang="en-US" altLang="zh-CN" dirty="0" smtClean="0">
                <a:solidFill>
                  <a:schemeClr val="bg1"/>
                </a:solidFill>
                <a:ea typeface="宋体" charset="-122"/>
              </a:rPr>
            </a:br>
            <a:r>
              <a:rPr lang="en-US" altLang="zh-CN" dirty="0" smtClean="0">
                <a:ea typeface="宋体" charset="-122"/>
              </a:rPr>
              <a:t>	</a:t>
            </a:r>
            <a:r>
              <a:rPr lang="en-US" altLang="zh-CN" dirty="0" smtClean="0">
                <a:solidFill>
                  <a:schemeClr val="bg1"/>
                </a:solidFill>
                <a:ea typeface="宋体" charset="-122"/>
              </a:rPr>
              <a:t>(use </a:t>
            </a:r>
            <a:r>
              <a:rPr lang="en-US" altLang="zh-CN" b="1" dirty="0" err="1" smtClean="0">
                <a:solidFill>
                  <a:schemeClr val="accent2"/>
                </a:solidFill>
                <a:latin typeface="Courier New" pitchFamily="49" charset="0"/>
                <a:ea typeface="宋体" charset="-122"/>
                <a:cs typeface="Courier New" pitchFamily="49" charset="0"/>
              </a:rPr>
              <a:t>stats_date</a:t>
            </a:r>
            <a:r>
              <a:rPr lang="en-US" altLang="zh-CN" b="1" dirty="0" smtClean="0">
                <a:solidFill>
                  <a:schemeClr val="accent1"/>
                </a:solidFill>
                <a:latin typeface="Courier New" pitchFamily="49" charset="0"/>
                <a:ea typeface="宋体" charset="-122"/>
              </a:rPr>
              <a:t> </a:t>
            </a:r>
            <a:r>
              <a:rPr lang="en-US" altLang="zh-CN" dirty="0" smtClean="0">
                <a:solidFill>
                  <a:schemeClr val="bg1"/>
                </a:solidFill>
                <a:ea typeface="宋体" charset="-122"/>
              </a:rPr>
              <a:t>function)</a:t>
            </a:r>
          </a:p>
          <a:p>
            <a:pPr marL="936625" lvl="1" indent="-457200"/>
            <a:r>
              <a:rPr lang="en-US" altLang="zh-CN" dirty="0" smtClean="0">
                <a:solidFill>
                  <a:schemeClr val="bg1"/>
                </a:solidFill>
                <a:ea typeface="宋体" charset="-122"/>
              </a:rPr>
              <a:t>If not, then </a:t>
            </a:r>
            <a:r>
              <a:rPr lang="en-US" altLang="zh-CN" sz="2800" b="1" dirty="0" smtClean="0">
                <a:solidFill>
                  <a:schemeClr val="accent2"/>
                </a:solidFill>
                <a:latin typeface="Courier New" pitchFamily="49" charset="0"/>
                <a:ea typeface="宋体" charset="-122"/>
                <a:cs typeface="Courier New" pitchFamily="49" charset="0"/>
              </a:rPr>
              <a:t>UPDATE STATISTICS </a:t>
            </a:r>
            <a:r>
              <a:rPr lang="en-US" altLang="zh-CN" sz="2800" b="1" dirty="0" err="1" smtClean="0">
                <a:solidFill>
                  <a:schemeClr val="accent2"/>
                </a:solidFill>
                <a:latin typeface="Courier New" pitchFamily="49" charset="0"/>
                <a:ea typeface="宋体" charset="-122"/>
                <a:cs typeface="Courier New" pitchFamily="49" charset="0"/>
              </a:rPr>
              <a:t>tablename</a:t>
            </a:r>
            <a:r>
              <a:rPr lang="en-US" altLang="zh-CN" sz="2800" b="1" dirty="0" smtClean="0">
                <a:solidFill>
                  <a:schemeClr val="accent2"/>
                </a:solidFill>
                <a:latin typeface="Courier New" pitchFamily="49" charset="0"/>
                <a:ea typeface="宋体" charset="-122"/>
                <a:cs typeface="Courier New" pitchFamily="49" charset="0"/>
              </a:rPr>
              <a:t> </a:t>
            </a:r>
            <a:r>
              <a:rPr lang="en-US" altLang="zh-CN" b="1" dirty="0" smtClean="0">
                <a:solidFill>
                  <a:schemeClr val="accent1"/>
                </a:solidFill>
                <a:latin typeface="Courier New" pitchFamily="49" charset="0"/>
                <a:ea typeface="宋体" charset="-122"/>
              </a:rPr>
              <a:t/>
            </a:r>
            <a:br>
              <a:rPr lang="en-US" altLang="zh-CN" b="1" dirty="0" smtClean="0">
                <a:solidFill>
                  <a:schemeClr val="accent1"/>
                </a:solidFill>
                <a:latin typeface="Courier New" pitchFamily="49" charset="0"/>
                <a:ea typeface="宋体" charset="-122"/>
              </a:rPr>
            </a:br>
            <a:r>
              <a:rPr lang="en-US" altLang="zh-CN" dirty="0" smtClean="0">
                <a:solidFill>
                  <a:schemeClr val="bg1"/>
                </a:solidFill>
                <a:ea typeface="宋体" charset="-122"/>
              </a:rPr>
              <a:t>and try again</a:t>
            </a:r>
            <a:r>
              <a:rPr lang="zh-CN" altLang="en-US" dirty="0" smtClean="0">
                <a:solidFill>
                  <a:schemeClr val="bg1"/>
                </a:solidFill>
                <a:ea typeface="宋体" charset="-122"/>
              </a:rPr>
              <a:t> </a:t>
            </a:r>
            <a:endParaRPr lang="en-US" altLang="zh-CN" dirty="0" smtClean="0">
              <a:solidFill>
                <a:schemeClr val="bg1"/>
              </a:solidFill>
              <a:ea typeface="宋体" charset="-122"/>
            </a:endParaRPr>
          </a:p>
          <a:p>
            <a:pPr marL="936625" lvl="1" indent="-457200"/>
            <a:r>
              <a:rPr lang="en-US" altLang="zh-CN" dirty="0" smtClean="0">
                <a:solidFill>
                  <a:schemeClr val="bg1"/>
                </a:solidFill>
                <a:ea typeface="宋体" charset="-122"/>
              </a:rPr>
              <a:t>Did that help?</a:t>
            </a:r>
          </a:p>
          <a:p>
            <a:pPr marL="1216025" lvl="2" indent="-381000"/>
            <a:r>
              <a:rPr lang="en-US" altLang="zh-CN" sz="1800" dirty="0" smtClean="0">
                <a:solidFill>
                  <a:schemeClr val="bg1"/>
                </a:solidFill>
                <a:ea typeface="宋体" charset="-122"/>
              </a:rPr>
              <a:t>Yes – then make sure that statistics are being updated regularly</a:t>
            </a:r>
          </a:p>
          <a:p>
            <a:pPr marL="1590675" lvl="3" indent="-381000"/>
            <a:r>
              <a:rPr lang="en-US" altLang="zh-CN" dirty="0" smtClean="0">
                <a:solidFill>
                  <a:schemeClr val="bg1"/>
                </a:solidFill>
                <a:ea typeface="宋体" charset="-122"/>
              </a:rPr>
              <a:t>Index rebuilds update statistics (</a:t>
            </a:r>
            <a:r>
              <a:rPr lang="en-US" altLang="zh-CN" b="1" dirty="0" smtClean="0">
                <a:solidFill>
                  <a:schemeClr val="bg1"/>
                </a:solidFill>
                <a:latin typeface="Courier New" pitchFamily="49" charset="0"/>
                <a:ea typeface="宋体" charset="-122"/>
              </a:rPr>
              <a:t>ALTER INDEX REBUILD</a:t>
            </a:r>
            <a:r>
              <a:rPr lang="en-US" altLang="zh-CN" dirty="0" smtClean="0">
                <a:solidFill>
                  <a:schemeClr val="bg1"/>
                </a:solidFill>
                <a:ea typeface="宋体" charset="-122"/>
              </a:rPr>
              <a:t>)</a:t>
            </a:r>
          </a:p>
          <a:p>
            <a:pPr marL="1590675" lvl="3" indent="-381000"/>
            <a:r>
              <a:rPr lang="en-US" altLang="zh-CN" dirty="0" smtClean="0">
                <a:solidFill>
                  <a:schemeClr val="bg1"/>
                </a:solidFill>
                <a:ea typeface="宋体" charset="-122"/>
              </a:rPr>
              <a:t>Statistics can be updated manually (</a:t>
            </a:r>
            <a:r>
              <a:rPr lang="en-US" altLang="zh-CN" b="1" dirty="0" smtClean="0">
                <a:solidFill>
                  <a:schemeClr val="bg1"/>
                </a:solidFill>
                <a:latin typeface="Courier New" pitchFamily="49" charset="0"/>
                <a:ea typeface="宋体" charset="-122"/>
              </a:rPr>
              <a:t>UPDATE STATISTICS</a:t>
            </a:r>
            <a:r>
              <a:rPr lang="en-US" altLang="zh-CN" dirty="0" smtClean="0">
                <a:solidFill>
                  <a:schemeClr val="bg1"/>
                </a:solidFill>
                <a:ea typeface="宋体" charset="-122"/>
              </a:rPr>
              <a:t>)</a:t>
            </a:r>
          </a:p>
          <a:p>
            <a:pPr marL="1216025" lvl="2" indent="-381000"/>
            <a:r>
              <a:rPr lang="en-US" altLang="zh-CN" sz="1800" dirty="0" smtClean="0">
                <a:solidFill>
                  <a:schemeClr val="bg1"/>
                </a:solidFill>
                <a:ea typeface="宋体" charset="-122"/>
              </a:rPr>
              <a:t>No – did the statistics update based on a full scan or a sampling </a:t>
            </a:r>
            <a:br>
              <a:rPr lang="en-US" altLang="zh-CN" sz="1800" dirty="0" smtClean="0">
                <a:solidFill>
                  <a:schemeClr val="bg1"/>
                </a:solidFill>
                <a:ea typeface="宋体" charset="-122"/>
              </a:rPr>
            </a:br>
            <a:r>
              <a:rPr lang="en-US" altLang="zh-CN" sz="1800" dirty="0" smtClean="0">
                <a:solidFill>
                  <a:schemeClr val="bg1"/>
                </a:solidFill>
                <a:ea typeface="宋体" charset="-122"/>
              </a:rPr>
              <a:t>(use </a:t>
            </a:r>
            <a:r>
              <a:rPr lang="en-US" altLang="zh-CN" sz="1800" b="1" dirty="0" smtClean="0">
                <a:solidFill>
                  <a:schemeClr val="bg1"/>
                </a:solidFill>
                <a:latin typeface="Courier New" pitchFamily="49" charset="0"/>
                <a:ea typeface="宋体" charset="-122"/>
              </a:rPr>
              <a:t>DBCC SHOW_STATISTICS </a:t>
            </a:r>
            <a:r>
              <a:rPr lang="en-US" altLang="zh-CN" sz="1800" dirty="0" smtClean="0">
                <a:solidFill>
                  <a:schemeClr val="bg1"/>
                </a:solidFill>
                <a:ea typeface="宋体" charset="-122"/>
              </a:rPr>
              <a:t>to see)</a:t>
            </a:r>
          </a:p>
          <a:p>
            <a:pPr marL="1590675" lvl="3" indent="-381000"/>
            <a:r>
              <a:rPr lang="en-US" altLang="zh-CN" dirty="0" smtClean="0">
                <a:solidFill>
                  <a:schemeClr val="bg1"/>
                </a:solidFill>
                <a:ea typeface="宋体" charset="-122"/>
              </a:rPr>
              <a:t>If a sampling was used, try updating with a full scan (</a:t>
            </a:r>
            <a:r>
              <a:rPr lang="en-US" altLang="zh-CN" b="1" dirty="0" smtClean="0">
                <a:solidFill>
                  <a:schemeClr val="bg1"/>
                </a:solidFill>
                <a:latin typeface="Courier New" pitchFamily="49" charset="0"/>
                <a:ea typeface="宋体" charset="-122"/>
              </a:rPr>
              <a:t>UPDATE STATISTICS </a:t>
            </a:r>
            <a:r>
              <a:rPr lang="en-US" altLang="zh-CN" b="1" dirty="0" err="1" smtClean="0">
                <a:solidFill>
                  <a:schemeClr val="bg1"/>
                </a:solidFill>
                <a:latin typeface="Courier New" pitchFamily="49" charset="0"/>
                <a:ea typeface="宋体" charset="-122"/>
              </a:rPr>
              <a:t>tablename</a:t>
            </a:r>
            <a:r>
              <a:rPr lang="en-US" altLang="zh-CN" b="1" dirty="0" smtClean="0">
                <a:solidFill>
                  <a:schemeClr val="bg1"/>
                </a:solidFill>
                <a:latin typeface="Courier New" pitchFamily="49" charset="0"/>
                <a:ea typeface="宋体" charset="-122"/>
              </a:rPr>
              <a:t> WITH FULLSCAN</a:t>
            </a:r>
            <a:r>
              <a:rPr lang="en-US" altLang="zh-CN" dirty="0" smtClean="0">
                <a:solidFill>
                  <a:schemeClr val="bg1"/>
                </a:solidFill>
                <a:ea typeface="宋体" charset="-122"/>
              </a:rPr>
              <a:t>) and try again… </a:t>
            </a:r>
            <a:br>
              <a:rPr lang="en-US" altLang="zh-CN" dirty="0" smtClean="0">
                <a:solidFill>
                  <a:schemeClr val="bg1"/>
                </a:solidFill>
                <a:ea typeface="宋体" charset="-122"/>
              </a:rPr>
            </a:br>
            <a:r>
              <a:rPr lang="en-US" altLang="zh-CN" dirty="0" smtClean="0">
                <a:solidFill>
                  <a:schemeClr val="bg1"/>
                </a:solidFill>
                <a:ea typeface="宋体" charset="-122"/>
              </a:rPr>
              <a:t>did that help?</a:t>
            </a:r>
          </a:p>
          <a:p>
            <a:pPr marL="1590675" lvl="3" indent="-381000"/>
            <a:endParaRPr lang="en-US" altLang="zh-CN" dirty="0" smtClean="0">
              <a:solidFill>
                <a:schemeClr val="bg1"/>
              </a:solidFill>
              <a:ea typeface="宋体" charset="-122"/>
            </a:endParaRPr>
          </a:p>
          <a:p>
            <a:pPr marL="333375" indent="-381000">
              <a:buNone/>
            </a:pPr>
            <a:endParaRPr lang="en-US" dirty="0" smtClean="0">
              <a:solidFill>
                <a:schemeClr val="bg1"/>
              </a:solidFill>
            </a:endParaRPr>
          </a:p>
          <a:p>
            <a:pPr marL="333375" indent="-381000">
              <a:buNone/>
            </a:pPr>
            <a:r>
              <a:rPr lang="en-US" dirty="0" smtClean="0">
                <a:solidFill>
                  <a:schemeClr val="bg1"/>
                </a:solidFill>
              </a:rPr>
              <a:t>UPDATE STATISTICS</a:t>
            </a:r>
            <a:r>
              <a:rPr lang="zh-CN" altLang="en-US" dirty="0" smtClean="0"/>
              <a:t> </a:t>
            </a:r>
            <a:endParaRPr lang="en-US" altLang="zh-CN" dirty="0" smtClean="0"/>
          </a:p>
          <a:p>
            <a:pPr marL="333375" indent="-381000">
              <a:buNone/>
            </a:pPr>
            <a:r>
              <a:rPr lang="zh-CN" altLang="en-US" dirty="0" smtClean="0">
                <a:solidFill>
                  <a:schemeClr val="bg1"/>
                </a:solidFill>
              </a:rPr>
              <a:t>更新所提供的表和一个或多个索引的统计信息。</a:t>
            </a:r>
            <a:endParaRPr lang="en-US" altLang="zh-CN" dirty="0" smtClean="0">
              <a:solidFill>
                <a:schemeClr val="bg1"/>
              </a:solidFill>
            </a:endParaRPr>
          </a:p>
          <a:p>
            <a:pPr marL="333375" indent="-381000">
              <a:buNone/>
            </a:pPr>
            <a:r>
              <a:rPr lang="zh-CN" altLang="en-US" dirty="0" smtClean="0">
                <a:solidFill>
                  <a:schemeClr val="bg1"/>
                </a:solidFill>
              </a:rPr>
              <a:t>相当于重建索引。索引碎片整理</a:t>
            </a:r>
            <a:endParaRPr lang="en-US" altLang="zh-CN" dirty="0" smtClean="0">
              <a:solidFill>
                <a:schemeClr val="bg1"/>
              </a:solidFill>
              <a:ea typeface="宋体"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bg1"/>
                </a:solidFill>
              </a:rPr>
              <a:t>SQL Server </a:t>
            </a:r>
            <a:r>
              <a:rPr lang="zh-CN" altLang="en-US" dirty="0" smtClean="0">
                <a:solidFill>
                  <a:schemeClr val="bg1"/>
                </a:solidFill>
              </a:rPr>
              <a:t>数据文件结构</a:t>
            </a:r>
            <a:endParaRPr lang="zh-CN" altLang="en-US" dirty="0">
              <a:solidFill>
                <a:schemeClr val="bg1"/>
              </a:solidFill>
            </a:endParaRPr>
          </a:p>
        </p:txBody>
      </p:sp>
      <p:sp>
        <p:nvSpPr>
          <p:cNvPr id="3" name="内容占位符 2"/>
          <p:cNvSpPr>
            <a:spLocks noGrp="1"/>
          </p:cNvSpPr>
          <p:nvPr>
            <p:ph idx="1"/>
          </p:nvPr>
        </p:nvSpPr>
        <p:spPr/>
        <p:txBody>
          <a:bodyPr>
            <a:normAutofit/>
          </a:bodyPr>
          <a:lstStyle/>
          <a:p>
            <a:r>
              <a:rPr lang="en-US" altLang="zh-CN" sz="2000" dirty="0" smtClean="0">
                <a:solidFill>
                  <a:schemeClr val="bg1"/>
                </a:solidFill>
              </a:rPr>
              <a:t>SQL Server 2005 </a:t>
            </a:r>
            <a:r>
              <a:rPr lang="zh-CN" altLang="en-US" sz="2000" dirty="0" smtClean="0">
                <a:solidFill>
                  <a:schemeClr val="bg1"/>
                </a:solidFill>
              </a:rPr>
              <a:t>数据文件中的页按顺序编号，文件的首页以 </a:t>
            </a:r>
            <a:r>
              <a:rPr lang="en-US" altLang="zh-CN" sz="2000" dirty="0" smtClean="0">
                <a:solidFill>
                  <a:schemeClr val="bg1"/>
                </a:solidFill>
              </a:rPr>
              <a:t>0 </a:t>
            </a:r>
            <a:r>
              <a:rPr lang="zh-CN" altLang="en-US" sz="2000" dirty="0" smtClean="0">
                <a:solidFill>
                  <a:schemeClr val="bg1"/>
                </a:solidFill>
              </a:rPr>
              <a:t>开始。数据库中的每个文件都有一个唯一的文件 </a:t>
            </a:r>
            <a:r>
              <a:rPr lang="en-US" altLang="zh-CN" sz="2000" dirty="0" smtClean="0">
                <a:solidFill>
                  <a:schemeClr val="bg1"/>
                </a:solidFill>
              </a:rPr>
              <a:t>ID </a:t>
            </a:r>
            <a:r>
              <a:rPr lang="zh-CN" altLang="en-US" sz="2000" dirty="0" smtClean="0">
                <a:solidFill>
                  <a:schemeClr val="bg1"/>
                </a:solidFill>
              </a:rPr>
              <a:t>号。若要唯一标识数据库中的页，需要同时使用文件 </a:t>
            </a:r>
            <a:r>
              <a:rPr lang="en-US" altLang="zh-CN" sz="2000" dirty="0" smtClean="0">
                <a:solidFill>
                  <a:schemeClr val="bg1"/>
                </a:solidFill>
              </a:rPr>
              <a:t>ID </a:t>
            </a:r>
            <a:r>
              <a:rPr lang="zh-CN" altLang="en-US" sz="2000" dirty="0" smtClean="0">
                <a:solidFill>
                  <a:schemeClr val="bg1"/>
                </a:solidFill>
              </a:rPr>
              <a:t>和页码。下例显示了包含 </a:t>
            </a:r>
            <a:r>
              <a:rPr lang="en-US" altLang="zh-CN" sz="2000" dirty="0" smtClean="0">
                <a:solidFill>
                  <a:schemeClr val="bg1"/>
                </a:solidFill>
              </a:rPr>
              <a:t>4-MB </a:t>
            </a:r>
            <a:r>
              <a:rPr lang="zh-CN" altLang="en-US" sz="2000" dirty="0" smtClean="0">
                <a:solidFill>
                  <a:schemeClr val="bg1"/>
                </a:solidFill>
              </a:rPr>
              <a:t>主数据文件和 </a:t>
            </a:r>
            <a:r>
              <a:rPr lang="en-US" altLang="zh-CN" sz="2000" dirty="0" smtClean="0">
                <a:solidFill>
                  <a:schemeClr val="bg1"/>
                </a:solidFill>
              </a:rPr>
              <a:t>1-MB </a:t>
            </a:r>
            <a:r>
              <a:rPr lang="zh-CN" altLang="en-US" sz="2000" dirty="0" smtClean="0">
                <a:solidFill>
                  <a:schemeClr val="bg1"/>
                </a:solidFill>
              </a:rPr>
              <a:t>次要数据文件的数据库中的页码。</a:t>
            </a:r>
            <a:endParaRPr lang="en-US" altLang="zh-CN" sz="2000" dirty="0" smtClean="0">
              <a:solidFill>
                <a:schemeClr val="bg1"/>
              </a:solidFill>
            </a:endParaRPr>
          </a:p>
          <a:p>
            <a:r>
              <a:rPr lang="zh-CN" altLang="en-US" sz="2000" dirty="0" smtClean="0">
                <a:solidFill>
                  <a:schemeClr val="bg1"/>
                </a:solidFill>
              </a:rPr>
              <a:t>每个文件的第一页是一个包含有关文件属性信息的文件的页首页。在文件开始处的其他几页也包含系统信息（例如分配映射）。有一个存储在主数据文件和第一个日志文件中的系统页是包含数据库属性信息的数据库引导页。</a:t>
            </a:r>
            <a:r>
              <a:rPr lang="en-US" altLang="zh-CN" sz="2000" dirty="0" smtClean="0">
                <a:solidFill>
                  <a:schemeClr val="bg1"/>
                </a:solidFill>
              </a:rPr>
              <a:t> </a:t>
            </a:r>
            <a:endParaRPr lang="zh-CN" altLang="en-US" sz="2000" dirty="0">
              <a:solidFill>
                <a:schemeClr val="bg1"/>
              </a:solidFill>
            </a:endParaRPr>
          </a:p>
        </p:txBody>
      </p:sp>
      <p:pic>
        <p:nvPicPr>
          <p:cNvPr id="2050" name="Picture 2" descr="两个数据文件中的顺序页码"/>
          <p:cNvPicPr>
            <a:picLocks noChangeAspect="1" noChangeArrowheads="1"/>
          </p:cNvPicPr>
          <p:nvPr/>
        </p:nvPicPr>
        <p:blipFill>
          <a:blip r:embed="rId3"/>
          <a:srcRect/>
          <a:stretch>
            <a:fillRect/>
          </a:stretch>
        </p:blipFill>
        <p:spPr bwMode="auto">
          <a:xfrm>
            <a:off x="3857620" y="3929066"/>
            <a:ext cx="4071966" cy="250033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zh-CN" altLang="en-US" smtClean="0"/>
              <a:t>增加索引之前的三件事</a:t>
            </a:r>
            <a:r>
              <a:rPr altLang="zh-CN" smtClean="0"/>
              <a:t>: (2 of 3)</a:t>
            </a:r>
            <a:endParaRPr sz="2800">
              <a:solidFill>
                <a:srgbClr val="D1E4F3"/>
              </a:solidFill>
            </a:endParaRPr>
          </a:p>
        </p:txBody>
      </p:sp>
      <p:sp>
        <p:nvSpPr>
          <p:cNvPr id="41987" name="Rectangle 3"/>
          <p:cNvSpPr>
            <a:spLocks noGrp="1" noChangeArrowheads="1"/>
          </p:cNvSpPr>
          <p:nvPr>
            <p:ph idx="1"/>
          </p:nvPr>
        </p:nvSpPr>
        <p:spPr>
          <a:xfrm>
            <a:off x="368300" y="1493838"/>
            <a:ext cx="8382000" cy="4935558"/>
          </a:xfrm>
        </p:spPr>
        <p:txBody>
          <a:bodyPr>
            <a:normAutofit/>
          </a:bodyPr>
          <a:lstStyle/>
          <a:p>
            <a:pPr marL="533400" indent="-533400">
              <a:buFont typeface="Wingdings 2" pitchFamily="18" charset="2"/>
              <a:buAutoNum type="arabicPeriod" startAt="2"/>
            </a:pPr>
            <a:r>
              <a:rPr lang="en-US" altLang="zh-CN" dirty="0" smtClean="0">
                <a:solidFill>
                  <a:schemeClr val="bg1"/>
                </a:solidFill>
                <a:ea typeface="宋体" charset="-122"/>
              </a:rPr>
              <a:t>Is this in a stored procedure?</a:t>
            </a:r>
          </a:p>
          <a:p>
            <a:pPr marL="936625" lvl="1" indent="-457200"/>
            <a:r>
              <a:rPr lang="en-US" altLang="zh-CN" b="1" dirty="0" err="1" smtClean="0">
                <a:solidFill>
                  <a:schemeClr val="accent2"/>
                </a:solidFill>
                <a:latin typeface="Courier New" pitchFamily="49" charset="0"/>
                <a:ea typeface="宋体" charset="-122"/>
                <a:cs typeface="Courier New" pitchFamily="49" charset="0"/>
              </a:rPr>
              <a:t>sp_recompile</a:t>
            </a:r>
            <a:r>
              <a:rPr lang="en-US" altLang="zh-CN" b="1" dirty="0" smtClean="0">
                <a:solidFill>
                  <a:schemeClr val="accent2"/>
                </a:solidFill>
                <a:latin typeface="Courier New" pitchFamily="49" charset="0"/>
                <a:ea typeface="宋体" charset="-122"/>
                <a:cs typeface="Courier New" pitchFamily="49" charset="0"/>
              </a:rPr>
              <a:t> procedure </a:t>
            </a:r>
            <a:r>
              <a:rPr lang="en-US" altLang="zh-CN" dirty="0" smtClean="0">
                <a:solidFill>
                  <a:schemeClr val="bg1"/>
                </a:solidFill>
                <a:ea typeface="宋体" charset="-122"/>
              </a:rPr>
              <a:t>to see if it changes based on the prior index adjustments</a:t>
            </a:r>
          </a:p>
          <a:p>
            <a:pPr marL="936625" lvl="1" indent="-457200"/>
            <a:r>
              <a:rPr lang="en-US" altLang="zh-CN" b="1" dirty="0" smtClean="0">
                <a:solidFill>
                  <a:schemeClr val="accent2"/>
                </a:solidFill>
                <a:latin typeface="Courier New" pitchFamily="49" charset="0"/>
                <a:ea typeface="宋体" charset="-122"/>
                <a:cs typeface="Courier New" pitchFamily="49" charset="0"/>
              </a:rPr>
              <a:t>EXECUTE procedure </a:t>
            </a:r>
            <a:r>
              <a:rPr lang="en-US" altLang="zh-CN" b="1" dirty="0" err="1" smtClean="0">
                <a:solidFill>
                  <a:schemeClr val="accent2"/>
                </a:solidFill>
                <a:latin typeface="Courier New" pitchFamily="49" charset="0"/>
                <a:ea typeface="宋体" charset="-122"/>
                <a:cs typeface="Courier New" pitchFamily="49" charset="0"/>
              </a:rPr>
              <a:t>param</a:t>
            </a:r>
            <a:r>
              <a:rPr lang="en-US" altLang="zh-CN" b="1" dirty="0" smtClean="0">
                <a:solidFill>
                  <a:schemeClr val="accent2"/>
                </a:solidFill>
                <a:latin typeface="Courier New" pitchFamily="49" charset="0"/>
                <a:ea typeface="宋体" charset="-122"/>
                <a:cs typeface="Courier New" pitchFamily="49" charset="0"/>
              </a:rPr>
              <a:t>, </a:t>
            </a:r>
            <a:r>
              <a:rPr lang="en-US" altLang="zh-CN" b="1" dirty="0" err="1" smtClean="0">
                <a:solidFill>
                  <a:schemeClr val="accent2"/>
                </a:solidFill>
                <a:latin typeface="Courier New" pitchFamily="49" charset="0"/>
                <a:ea typeface="宋体" charset="-122"/>
                <a:cs typeface="Courier New" pitchFamily="49" charset="0"/>
              </a:rPr>
              <a:t>param</a:t>
            </a:r>
            <a:r>
              <a:rPr lang="en-US" altLang="zh-CN" b="1" dirty="0" smtClean="0">
                <a:solidFill>
                  <a:schemeClr val="accent2"/>
                </a:solidFill>
                <a:latin typeface="Courier New" pitchFamily="49" charset="0"/>
                <a:ea typeface="宋体" charset="-122"/>
                <a:cs typeface="Courier New" pitchFamily="49" charset="0"/>
              </a:rPr>
              <a:t>, </a:t>
            </a:r>
            <a:r>
              <a:rPr lang="en-US" altLang="zh-CN" b="1" dirty="0" err="1" smtClean="0">
                <a:solidFill>
                  <a:schemeClr val="accent2"/>
                </a:solidFill>
                <a:latin typeface="Courier New" pitchFamily="49" charset="0"/>
                <a:ea typeface="宋体" charset="-122"/>
                <a:cs typeface="Courier New" pitchFamily="49" charset="0"/>
              </a:rPr>
              <a:t>param</a:t>
            </a:r>
            <a:r>
              <a:rPr lang="en-US" altLang="zh-CN" b="1" dirty="0" smtClean="0">
                <a:solidFill>
                  <a:schemeClr val="accent2"/>
                </a:solidFill>
                <a:latin typeface="Courier New" pitchFamily="49" charset="0"/>
                <a:ea typeface="宋体" charset="-122"/>
                <a:cs typeface="Courier New" pitchFamily="49" charset="0"/>
              </a:rPr>
              <a:t>, …</a:t>
            </a:r>
            <a:br>
              <a:rPr lang="en-US" altLang="zh-CN" b="1" dirty="0" smtClean="0">
                <a:solidFill>
                  <a:schemeClr val="accent2"/>
                </a:solidFill>
                <a:latin typeface="Courier New" pitchFamily="49" charset="0"/>
                <a:ea typeface="宋体" charset="-122"/>
                <a:cs typeface="Courier New" pitchFamily="49" charset="0"/>
              </a:rPr>
            </a:br>
            <a:r>
              <a:rPr lang="en-US" altLang="zh-CN" b="1" dirty="0" smtClean="0">
                <a:solidFill>
                  <a:schemeClr val="accent2"/>
                </a:solidFill>
                <a:latin typeface="Courier New" pitchFamily="49" charset="0"/>
                <a:ea typeface="宋体" charset="-122"/>
                <a:cs typeface="Courier New" pitchFamily="49" charset="0"/>
              </a:rPr>
              <a:t>WITH RECOMPILE</a:t>
            </a:r>
          </a:p>
          <a:p>
            <a:pPr marL="1216025" lvl="2" indent="-381000"/>
            <a:r>
              <a:rPr lang="en-US" altLang="zh-CN" sz="1800" dirty="0" smtClean="0">
                <a:solidFill>
                  <a:schemeClr val="bg1"/>
                </a:solidFill>
                <a:ea typeface="宋体" charset="-122"/>
              </a:rPr>
              <a:t>If the problem goes away, might need statement (SQL Server 2005 ONLY) or procedure recompilation (see MSDN Webcast Part 7)</a:t>
            </a:r>
          </a:p>
          <a:p>
            <a:pPr marL="936625" lvl="1" indent="-457200"/>
            <a:r>
              <a:rPr lang="en-US" altLang="zh-CN" dirty="0" smtClean="0">
                <a:solidFill>
                  <a:schemeClr val="bg1"/>
                </a:solidFill>
                <a:ea typeface="宋体" charset="-122"/>
              </a:rPr>
              <a:t>Might be recompiling too much</a:t>
            </a:r>
          </a:p>
          <a:p>
            <a:pPr marL="1216025" lvl="2" indent="-381000"/>
            <a:r>
              <a:rPr lang="en-US" altLang="zh-CN" sz="1800" dirty="0" smtClean="0">
                <a:solidFill>
                  <a:schemeClr val="bg1"/>
                </a:solidFill>
                <a:ea typeface="宋体" charset="-122"/>
              </a:rPr>
              <a:t>Helpful KBs in this area: Q243586, Q308737 </a:t>
            </a:r>
          </a:p>
          <a:p>
            <a:pPr marL="1216025" lvl="2" indent="-381000"/>
            <a:endParaRPr lang="en-US" altLang="zh-CN" sz="1800" dirty="0" smtClean="0">
              <a:solidFill>
                <a:schemeClr val="bg1"/>
              </a:solidFill>
              <a:ea typeface="宋体" charset="-122"/>
            </a:endParaRPr>
          </a:p>
          <a:p>
            <a:pPr marL="1216025" lvl="2" indent="-381000"/>
            <a:endParaRPr lang="en-US" altLang="zh-CN" sz="1800" dirty="0" smtClean="0">
              <a:solidFill>
                <a:schemeClr val="bg1"/>
              </a:solidFill>
              <a:ea typeface="宋体" charset="-122"/>
            </a:endParaRPr>
          </a:p>
          <a:p>
            <a:pPr marL="415925" indent="-381000">
              <a:buNone/>
            </a:pPr>
            <a:r>
              <a:rPr lang="zh-CN" altLang="en-US" sz="2600" dirty="0" smtClean="0">
                <a:solidFill>
                  <a:schemeClr val="bg1"/>
                </a:solidFill>
                <a:ea typeface="宋体" charset="-122"/>
              </a:rPr>
              <a:t>重新编译查询语句，确保数据库的索引被正确使用。</a:t>
            </a:r>
            <a:endParaRPr lang="en-US" altLang="zh-CN" sz="2600" dirty="0" smtClean="0">
              <a:solidFill>
                <a:schemeClr val="bg1"/>
              </a:solidFill>
              <a:ea typeface="宋体" charset="-122"/>
            </a:endParaRP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a:defRPr/>
            </a:pPr>
            <a:r>
              <a:rPr lang="zh-CN" altLang="en-US" smtClean="0"/>
              <a:t>增加索引之前的三件事</a:t>
            </a:r>
            <a:r>
              <a:rPr altLang="zh-CN" smtClean="0"/>
              <a:t>: (3 of 3)</a:t>
            </a:r>
            <a:endParaRPr sz="2800"/>
          </a:p>
        </p:txBody>
      </p:sp>
      <p:sp>
        <p:nvSpPr>
          <p:cNvPr id="43011" name="Rectangle 3"/>
          <p:cNvSpPr>
            <a:spLocks noGrp="1" noChangeArrowheads="1"/>
          </p:cNvSpPr>
          <p:nvPr>
            <p:ph idx="1"/>
          </p:nvPr>
        </p:nvSpPr>
        <p:spPr>
          <a:xfrm>
            <a:off x="368300" y="1587500"/>
            <a:ext cx="8382000" cy="4127516"/>
          </a:xfrm>
        </p:spPr>
        <p:txBody>
          <a:bodyPr>
            <a:normAutofit/>
          </a:bodyPr>
          <a:lstStyle/>
          <a:p>
            <a:pPr marL="533400" indent="-533400">
              <a:buFont typeface="Wingdings 2" pitchFamily="18" charset="2"/>
              <a:buAutoNum type="arabicPeriod" startAt="3"/>
            </a:pPr>
            <a:r>
              <a:rPr lang="en-US" altLang="zh-CN" dirty="0" smtClean="0">
                <a:solidFill>
                  <a:schemeClr val="bg1"/>
                </a:solidFill>
                <a:ea typeface="宋体" charset="-122"/>
              </a:rPr>
              <a:t>Consider rewriting the code/query</a:t>
            </a:r>
          </a:p>
          <a:p>
            <a:pPr marL="936625" lvl="1" indent="-457200"/>
            <a:r>
              <a:rPr lang="en-US" altLang="zh-CN" dirty="0" smtClean="0">
                <a:solidFill>
                  <a:schemeClr val="bg1"/>
                </a:solidFill>
                <a:ea typeface="宋体" charset="-122"/>
              </a:rPr>
              <a:t>Temp table </a:t>
            </a:r>
            <a:r>
              <a:rPr lang="en-US" altLang="zh-CN" i="1" dirty="0" smtClean="0">
                <a:solidFill>
                  <a:schemeClr val="bg1"/>
                </a:solidFill>
                <a:ea typeface="宋体" charset="-122"/>
              </a:rPr>
              <a:t>v. </a:t>
            </a:r>
            <a:r>
              <a:rPr lang="en-US" altLang="zh-CN" dirty="0" smtClean="0">
                <a:solidFill>
                  <a:schemeClr val="bg1"/>
                </a:solidFill>
                <a:ea typeface="宋体" charset="-122"/>
              </a:rPr>
              <a:t>views </a:t>
            </a:r>
            <a:r>
              <a:rPr lang="en-US" altLang="zh-CN" i="1" dirty="0" smtClean="0">
                <a:solidFill>
                  <a:schemeClr val="bg1"/>
                </a:solidFill>
                <a:ea typeface="宋体" charset="-122"/>
              </a:rPr>
              <a:t>v. </a:t>
            </a:r>
            <a:r>
              <a:rPr lang="en-US" altLang="zh-CN" dirty="0" smtClean="0">
                <a:solidFill>
                  <a:schemeClr val="bg1"/>
                </a:solidFill>
                <a:ea typeface="宋体" charset="-122"/>
              </a:rPr>
              <a:t>derived table </a:t>
            </a:r>
            <a:r>
              <a:rPr lang="en-US" altLang="zh-CN" i="1" dirty="0" smtClean="0">
                <a:solidFill>
                  <a:schemeClr val="bg1"/>
                </a:solidFill>
                <a:ea typeface="宋体" charset="-122"/>
              </a:rPr>
              <a:t>v. </a:t>
            </a:r>
            <a:r>
              <a:rPr lang="en-US" altLang="zh-CN" dirty="0" smtClean="0">
                <a:solidFill>
                  <a:schemeClr val="bg1"/>
                </a:solidFill>
                <a:ea typeface="宋体" charset="-122"/>
              </a:rPr>
              <a:t>table variable</a:t>
            </a:r>
          </a:p>
          <a:p>
            <a:pPr marL="936625" lvl="1" indent="-457200"/>
            <a:r>
              <a:rPr lang="en-US" altLang="zh-CN" dirty="0" smtClean="0">
                <a:solidFill>
                  <a:schemeClr val="bg1"/>
                </a:solidFill>
                <a:ea typeface="宋体" charset="-122"/>
              </a:rPr>
              <a:t>If written as a join, try rewriting as a </a:t>
            </a:r>
            <a:r>
              <a:rPr lang="en-US" altLang="zh-CN" dirty="0" err="1" smtClean="0">
                <a:solidFill>
                  <a:schemeClr val="bg1"/>
                </a:solidFill>
                <a:ea typeface="宋体" charset="-122"/>
              </a:rPr>
              <a:t>subquery</a:t>
            </a:r>
            <a:endParaRPr lang="en-US" altLang="zh-CN" dirty="0" smtClean="0">
              <a:solidFill>
                <a:schemeClr val="bg1"/>
              </a:solidFill>
              <a:ea typeface="宋体" charset="-122"/>
            </a:endParaRPr>
          </a:p>
          <a:p>
            <a:pPr marL="936625" lvl="1" indent="-457200"/>
            <a:r>
              <a:rPr lang="en-US" altLang="zh-CN" dirty="0" smtClean="0">
                <a:solidFill>
                  <a:schemeClr val="bg1"/>
                </a:solidFill>
                <a:ea typeface="宋体" charset="-122"/>
              </a:rPr>
              <a:t>If written as a </a:t>
            </a:r>
            <a:r>
              <a:rPr lang="en-US" altLang="zh-CN" dirty="0" err="1" smtClean="0">
                <a:solidFill>
                  <a:schemeClr val="bg1"/>
                </a:solidFill>
                <a:ea typeface="宋体" charset="-122"/>
              </a:rPr>
              <a:t>subquery</a:t>
            </a:r>
            <a:r>
              <a:rPr lang="en-US" altLang="zh-CN" dirty="0" smtClean="0">
                <a:solidFill>
                  <a:schemeClr val="bg1"/>
                </a:solidFill>
                <a:ea typeface="宋体" charset="-122"/>
              </a:rPr>
              <a:t>, try rewriting as a join</a:t>
            </a:r>
          </a:p>
          <a:p>
            <a:pPr marL="936625" lvl="1" indent="-457200"/>
            <a:r>
              <a:rPr lang="en-US" altLang="zh-CN" dirty="0" smtClean="0">
                <a:solidFill>
                  <a:schemeClr val="bg1"/>
                </a:solidFill>
                <a:ea typeface="宋体" charset="-122"/>
              </a:rPr>
              <a:t>If includes an OR SARG, consider rewriting with UNION or UNION ALL (</a:t>
            </a:r>
            <a:r>
              <a:rPr lang="en-US" altLang="zh-CN" i="1" dirty="0" smtClean="0">
                <a:solidFill>
                  <a:schemeClr val="bg1"/>
                </a:solidFill>
                <a:ea typeface="宋体" charset="-122"/>
              </a:rPr>
              <a:t>more on this coming up!</a:t>
            </a:r>
            <a:r>
              <a:rPr lang="en-US" altLang="zh-CN" dirty="0" smtClean="0">
                <a:solidFill>
                  <a:schemeClr val="bg1"/>
                </a:solidFill>
                <a:ea typeface="宋体" charset="-122"/>
              </a:rPr>
              <a:t>)</a:t>
            </a:r>
          </a:p>
          <a:p>
            <a:pPr marL="936625" lvl="1" indent="-457200"/>
            <a:r>
              <a:rPr lang="en-US" altLang="zh-CN" dirty="0" smtClean="0">
                <a:solidFill>
                  <a:schemeClr val="bg1"/>
                </a:solidFill>
                <a:ea typeface="宋体" charset="-122"/>
              </a:rPr>
              <a:t>Using Cursors? Can you use SET algorithms instead</a:t>
            </a:r>
          </a:p>
          <a:p>
            <a:pPr marL="936625" lvl="1" indent="-457200"/>
            <a:endParaRPr lang="en-US" altLang="zh-CN" dirty="0" smtClean="0">
              <a:solidFill>
                <a:schemeClr val="bg1"/>
              </a:solidFill>
              <a:ea typeface="宋体" charset="-122"/>
            </a:endParaRPr>
          </a:p>
          <a:p>
            <a:pPr marL="936625" lvl="1" indent="-457200"/>
            <a:endParaRPr lang="en-US" altLang="zh-CN" dirty="0" smtClean="0">
              <a:solidFill>
                <a:schemeClr val="bg1"/>
              </a:solidFill>
              <a:ea typeface="宋体" charset="-122"/>
            </a:endParaRPr>
          </a:p>
          <a:p>
            <a:pPr marL="536575" indent="-457200">
              <a:buNone/>
            </a:pPr>
            <a:r>
              <a:rPr lang="zh-CN" altLang="en-US" dirty="0" smtClean="0">
                <a:solidFill>
                  <a:schemeClr val="bg1"/>
                </a:solidFill>
                <a:ea typeface="宋体" charset="-122"/>
              </a:rPr>
              <a:t>重写查询</a:t>
            </a:r>
            <a:r>
              <a:rPr lang="en-US" altLang="zh-CN" dirty="0" smtClean="0">
                <a:solidFill>
                  <a:schemeClr val="bg1"/>
                </a:solidFill>
                <a:ea typeface="宋体" charset="-122"/>
              </a:rPr>
              <a:t>Code</a:t>
            </a:r>
          </a:p>
          <a:p>
            <a:pPr marL="536575" indent="-457200">
              <a:buNone/>
            </a:pPr>
            <a:endParaRPr lang="en-US" altLang="zh-CN" dirty="0" smtClean="0">
              <a:solidFill>
                <a:schemeClr val="bg1"/>
              </a:solidFill>
              <a:ea typeface="宋体" charset="-122"/>
            </a:endParaRP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D:\Slidework\Jobs\TechEd2007 - Brian Marble\Template\Design\Round 3\images\Hand.png"/>
          <p:cNvPicPr>
            <a:picLocks noChangeAspect="1" noChangeArrowheads="1"/>
          </p:cNvPicPr>
          <p:nvPr/>
        </p:nvPicPr>
        <p:blipFill>
          <a:blip r:embed="rId3"/>
          <a:srcRect/>
          <a:stretch>
            <a:fillRect/>
          </a:stretch>
        </p:blipFill>
        <p:spPr bwMode="auto">
          <a:xfrm>
            <a:off x="779463" y="838200"/>
            <a:ext cx="1573212" cy="1219200"/>
          </a:xfrm>
          <a:prstGeom prst="rect">
            <a:avLst/>
          </a:prstGeom>
          <a:noFill/>
          <a:ln w="9525">
            <a:noFill/>
            <a:miter lim="800000"/>
            <a:headEnd/>
            <a:tailEnd/>
          </a:ln>
        </p:spPr>
      </p:pic>
      <p:sp>
        <p:nvSpPr>
          <p:cNvPr id="44035" name="Rectangle 2"/>
          <p:cNvSpPr>
            <a:spLocks noChangeArrowheads="1"/>
          </p:cNvSpPr>
          <p:nvPr/>
        </p:nvSpPr>
        <p:spPr bwMode="auto">
          <a:xfrm>
            <a:off x="685800" y="3379788"/>
            <a:ext cx="5791200" cy="579437"/>
          </a:xfrm>
          <a:prstGeom prst="rect">
            <a:avLst/>
          </a:prstGeom>
          <a:noFill/>
          <a:ln w="9525" algn="ctr">
            <a:noFill/>
            <a:miter lim="800000"/>
            <a:headEnd/>
            <a:tailEnd/>
          </a:ln>
        </p:spPr>
        <p:txBody>
          <a:bodyPr anchor="ctr">
            <a:spAutoFit/>
          </a:bodyPr>
          <a:lstStyle/>
          <a:p>
            <a:r>
              <a:rPr lang="zh-CN" altLang="en-US" sz="3200" b="1" dirty="0">
                <a:solidFill>
                  <a:schemeClr val="bg1"/>
                </a:solidFill>
                <a:latin typeface="黑体" pitchFamily="2" charset="-122"/>
                <a:ea typeface="黑体" pitchFamily="2" charset="-122"/>
                <a:cs typeface="Arial" charset="0"/>
              </a:rPr>
              <a:t>答惑解疑</a:t>
            </a:r>
            <a:endParaRPr lang="en-US" altLang="zh-CN" sz="3200" b="1" dirty="0">
              <a:solidFill>
                <a:schemeClr val="bg1"/>
              </a:solidFill>
              <a:ea typeface="黑体" pitchFamily="2" charset="-122"/>
              <a:cs typeface="Arial" charset="0"/>
            </a:endParaRPr>
          </a:p>
        </p:txBody>
      </p:sp>
      <p:sp>
        <p:nvSpPr>
          <p:cNvPr id="10" name="Text Placeholder 9"/>
          <p:cNvSpPr>
            <a:spLocks noGrp="1"/>
          </p:cNvSpPr>
          <p:nvPr>
            <p:ph type="body" sz="quarter" idx="10"/>
          </p:nvPr>
        </p:nvSpPr>
        <p:spPr>
          <a:xfrm>
            <a:off x="1606549" y="2438400"/>
            <a:ext cx="7689851" cy="762000"/>
          </a:xfrm>
        </p:spPr>
        <p:txBody>
          <a:bodyPr>
            <a:noAutofit/>
          </a:bodyPr>
          <a:lstStyle/>
          <a:p>
            <a:pPr algn="l" eaLnBrk="1" hangingPunct="1">
              <a:defRPr/>
            </a:pPr>
            <a:r>
              <a:rPr/>
              <a:t>Q&amp;A</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参考资源</a:t>
            </a:r>
            <a:endParaRPr lang="zh-CN" altLang="en-US" dirty="0">
              <a:solidFill>
                <a:schemeClr val="bg1"/>
              </a:solidFill>
            </a:endParaRPr>
          </a:p>
        </p:txBody>
      </p:sp>
      <p:sp>
        <p:nvSpPr>
          <p:cNvPr id="4" name="Rounded Rectangle 3"/>
          <p:cNvSpPr>
            <a:spLocks noGrp="1"/>
          </p:cNvSpPr>
          <p:nvPr>
            <p:ph idx="1"/>
          </p:nvPr>
        </p:nvSpPr>
        <p:spPr bwMode="invGray">
          <a:xfrm>
            <a:off x="457200" y="1600201"/>
            <a:ext cx="8229600" cy="971543"/>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defTabSz="-13873163" eaLnBrk="0" hangingPunct="0">
              <a:lnSpc>
                <a:spcPct val="90000"/>
              </a:lnSpc>
              <a:spcBef>
                <a:spcPct val="20000"/>
              </a:spcBef>
              <a:spcAft>
                <a:spcPct val="20000"/>
              </a:spcAft>
              <a:buClr>
                <a:schemeClr val="tx1"/>
              </a:buClr>
              <a:buSzPct val="135000"/>
              <a:defRPr/>
            </a:pPr>
            <a:r>
              <a:rPr lang="en-US" sz="1400" b="1" dirty="0">
                <a:solidFill>
                  <a:schemeClr val="bg1"/>
                </a:solidFill>
              </a:rPr>
              <a:t>Demo Scripts, Resource Links, Additional Materials</a:t>
            </a:r>
            <a:br>
              <a:rPr lang="en-US" sz="1400" b="1" dirty="0">
                <a:solidFill>
                  <a:schemeClr val="bg1"/>
                </a:solidFill>
              </a:rPr>
            </a:br>
            <a:r>
              <a:rPr lang="en-US" sz="1400" b="1" dirty="0">
                <a:solidFill>
                  <a:schemeClr val="bg1"/>
                </a:solidFill>
                <a:hlinkClick r:id=""/>
              </a:rPr>
              <a:t>http://www.SQLskills.com</a:t>
            </a:r>
            <a:r>
              <a:rPr lang="en-US" sz="1400" b="1" dirty="0">
                <a:solidFill>
                  <a:schemeClr val="bg1"/>
                </a:solidFill>
              </a:rPr>
              <a:t>  </a:t>
            </a:r>
            <a:br>
              <a:rPr lang="en-US" sz="1400" b="1" dirty="0">
                <a:solidFill>
                  <a:schemeClr val="bg1"/>
                </a:solidFill>
              </a:rPr>
            </a:br>
            <a:r>
              <a:rPr lang="en-US" sz="1400" b="1" dirty="0">
                <a:solidFill>
                  <a:schemeClr val="bg1"/>
                </a:solidFill>
                <a:hlinkClick r:id="rId2"/>
              </a:rPr>
              <a:t>http://</a:t>
            </a:r>
            <a:r>
              <a:rPr lang="en-US" sz="1400" b="1" dirty="0" smtClean="0">
                <a:solidFill>
                  <a:schemeClr val="bg1"/>
                </a:solidFill>
                <a:hlinkClick r:id="rId2"/>
              </a:rPr>
              <a:t>www.SQLskills.com</a:t>
            </a:r>
            <a:r>
              <a:rPr lang="zh-CN" altLang="en-US" sz="1400" b="1" dirty="0" smtClean="0">
                <a:solidFill>
                  <a:schemeClr val="bg1"/>
                </a:solidFill>
              </a:rPr>
              <a:t> </a:t>
            </a:r>
            <a:r>
              <a:rPr lang="en-US" sz="1400" dirty="0" smtClean="0">
                <a:solidFill>
                  <a:schemeClr val="bg1"/>
                </a:solidFill>
                <a:cs typeface="Courier New" pitchFamily="49" charset="0"/>
              </a:rPr>
              <a:t>,</a:t>
            </a:r>
            <a:r>
              <a:rPr lang="zh-CN" altLang="en-US" sz="1400" dirty="0" smtClean="0">
                <a:solidFill>
                  <a:schemeClr val="bg1"/>
                </a:solidFill>
                <a:cs typeface="Courier New" pitchFamily="49" charset="0"/>
              </a:rPr>
              <a:t> </a:t>
            </a:r>
            <a:r>
              <a:rPr lang="en-US" sz="1400" dirty="0" smtClean="0">
                <a:solidFill>
                  <a:schemeClr val="bg1"/>
                </a:solidFill>
                <a:cs typeface="Courier New" pitchFamily="49" charset="0"/>
              </a:rPr>
              <a:t> </a:t>
            </a:r>
            <a:r>
              <a:rPr lang="zh-CN" altLang="en-US" sz="1400" dirty="0" smtClean="0">
                <a:solidFill>
                  <a:schemeClr val="bg1"/>
                </a:solidFill>
                <a:cs typeface="Courier New" pitchFamily="49" charset="0"/>
              </a:rPr>
              <a:t> </a:t>
            </a:r>
            <a:r>
              <a:rPr lang="en-US" sz="1400" b="1" dirty="0" smtClean="0">
                <a:solidFill>
                  <a:schemeClr val="bg1"/>
                </a:solidFill>
                <a:cs typeface="Courier New" pitchFamily="49" charset="0"/>
              </a:rPr>
              <a:t>Past </a:t>
            </a:r>
            <a:r>
              <a:rPr lang="en-US" sz="1400" b="1" dirty="0">
                <a:solidFill>
                  <a:schemeClr val="bg1"/>
                </a:solidFill>
                <a:cs typeface="Courier New" pitchFamily="49" charset="0"/>
              </a:rPr>
              <a:t>Events</a:t>
            </a:r>
            <a:endParaRPr lang="en-US" sz="2000" b="1" dirty="0">
              <a:solidFill>
                <a:schemeClr val="bg1"/>
              </a:solidFill>
              <a:cs typeface="Courier New" pitchFamily="49" charset="0"/>
            </a:endParaRPr>
          </a:p>
        </p:txBody>
      </p:sp>
      <p:sp>
        <p:nvSpPr>
          <p:cNvPr id="5" name="Rounded Rectangle 3"/>
          <p:cNvSpPr txBox="1">
            <a:spLocks/>
          </p:cNvSpPr>
          <p:nvPr/>
        </p:nvSpPr>
        <p:spPr bwMode="invGray">
          <a:xfrm>
            <a:off x="428596" y="3143248"/>
            <a:ext cx="8229600" cy="1185858"/>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lIns="109728" tIns="54864" rIns="109728" bIns="54864" rtlCol="0" anchor="ctr">
            <a:normAutofit fontScale="92500"/>
          </a:bodyPr>
          <a:lstStyle/>
          <a:p>
            <a:pPr marL="342900" lvl="0" indent="-342900" defTabSz="-13873163" eaLnBrk="0" hangingPunct="0">
              <a:lnSpc>
                <a:spcPct val="90000"/>
              </a:lnSpc>
              <a:spcBef>
                <a:spcPct val="20000"/>
              </a:spcBef>
              <a:spcAft>
                <a:spcPct val="20000"/>
              </a:spcAft>
              <a:buClr>
                <a:schemeClr val="tx1"/>
              </a:buClr>
              <a:buSzPct val="135000"/>
              <a:buFont typeface="Arial" pitchFamily="34" charset="0"/>
              <a:buChar char="•"/>
              <a:defRPr/>
            </a:pPr>
            <a:r>
              <a:rPr lang="en-US" sz="1400" b="1" dirty="0" err="1" smtClean="0">
                <a:solidFill>
                  <a:schemeClr val="bg1"/>
                </a:solidFill>
              </a:rPr>
              <a:t>Teched</a:t>
            </a:r>
            <a:r>
              <a:rPr lang="en-US" sz="1400" b="1" dirty="0" smtClean="0">
                <a:solidFill>
                  <a:schemeClr val="bg1"/>
                </a:solidFill>
              </a:rPr>
              <a:t> 2007 </a:t>
            </a:r>
            <a:r>
              <a:rPr lang="zh-CN" altLang="en-US" sz="1400" b="1" dirty="0" smtClean="0">
                <a:solidFill>
                  <a:schemeClr val="bg1"/>
                </a:solidFill>
              </a:rPr>
              <a:t>上 吴家震 主讲的</a:t>
            </a:r>
            <a:r>
              <a:rPr lang="en-US" altLang="zh-CN" sz="1400" b="1" dirty="0" smtClean="0">
                <a:solidFill>
                  <a:schemeClr val="bg1"/>
                </a:solidFill>
              </a:rPr>
              <a:t>“</a:t>
            </a:r>
            <a:r>
              <a:rPr lang="zh-CN" altLang="en-US" sz="1400" b="1" dirty="0" smtClean="0">
                <a:solidFill>
                  <a:schemeClr val="bg1"/>
                </a:solidFill>
              </a:rPr>
              <a:t>微软</a:t>
            </a:r>
            <a:r>
              <a:rPr lang="en-US" sz="1400" b="1" dirty="0" smtClean="0">
                <a:solidFill>
                  <a:schemeClr val="bg1"/>
                </a:solidFill>
              </a:rPr>
              <a:t>SQL</a:t>
            </a:r>
            <a:r>
              <a:rPr lang="zh-CN" altLang="en-US" sz="1400" b="1" dirty="0" smtClean="0">
                <a:solidFill>
                  <a:schemeClr val="bg1"/>
                </a:solidFill>
              </a:rPr>
              <a:t>服务器</a:t>
            </a:r>
            <a:r>
              <a:rPr lang="en-US" sz="1400" b="1" dirty="0" smtClean="0">
                <a:solidFill>
                  <a:schemeClr val="bg1"/>
                </a:solidFill>
              </a:rPr>
              <a:t>Always-On Tech-</a:t>
            </a:r>
            <a:r>
              <a:rPr lang="en-US" sz="1400" b="1" dirty="0" err="1" smtClean="0">
                <a:solidFill>
                  <a:schemeClr val="bg1"/>
                </a:solidFill>
              </a:rPr>
              <a:t>nologies</a:t>
            </a:r>
            <a:r>
              <a:rPr lang="en-US" sz="1400" b="1" dirty="0" smtClean="0">
                <a:solidFill>
                  <a:schemeClr val="bg1"/>
                </a:solidFill>
              </a:rPr>
              <a:t>: </a:t>
            </a:r>
            <a:r>
              <a:rPr lang="zh-CN" altLang="en-US" sz="1400" b="1" dirty="0" smtClean="0">
                <a:solidFill>
                  <a:schemeClr val="bg1"/>
                </a:solidFill>
              </a:rPr>
              <a:t>高级索引策略</a:t>
            </a:r>
            <a:r>
              <a:rPr lang="en-US" altLang="zh-CN" sz="1400" b="1" dirty="0" smtClean="0">
                <a:solidFill>
                  <a:schemeClr val="bg1"/>
                </a:solidFill>
              </a:rPr>
              <a:t>”  </a:t>
            </a:r>
            <a:r>
              <a:rPr lang="zh-CN" altLang="en-US" sz="1400" b="1" dirty="0" smtClean="0">
                <a:solidFill>
                  <a:schemeClr val="bg1"/>
                </a:solidFill>
              </a:rPr>
              <a:t>录像下载地址</a:t>
            </a:r>
            <a:r>
              <a:rPr lang="en-US" altLang="zh-CN" sz="1400" b="1" dirty="0" smtClean="0">
                <a:solidFill>
                  <a:schemeClr val="bg1"/>
                </a:solidFill>
              </a:rPr>
              <a:t>:</a:t>
            </a:r>
            <a:r>
              <a:rPr lang="zh-CN" altLang="en-US" sz="1400" b="1" dirty="0" smtClean="0">
                <a:solidFill>
                  <a:schemeClr val="bg1"/>
                </a:solidFill>
              </a:rPr>
              <a:t>  </a:t>
            </a:r>
            <a:endParaRPr lang="en-US" altLang="zh-CN" sz="1400" b="1" dirty="0" smtClean="0">
              <a:solidFill>
                <a:schemeClr val="bg1"/>
              </a:solidFill>
            </a:endParaRPr>
          </a:p>
          <a:p>
            <a:pPr marL="342900" lvl="0" indent="-342900" defTabSz="-13873163" eaLnBrk="0" hangingPunct="0">
              <a:lnSpc>
                <a:spcPct val="90000"/>
              </a:lnSpc>
              <a:spcBef>
                <a:spcPct val="20000"/>
              </a:spcBef>
              <a:spcAft>
                <a:spcPct val="20000"/>
              </a:spcAft>
              <a:buClr>
                <a:schemeClr val="tx1"/>
              </a:buClr>
              <a:buSzPct val="135000"/>
              <a:defRPr/>
            </a:pPr>
            <a:r>
              <a:rPr lang="en-US" altLang="zh-CN" sz="1400" b="1" dirty="0" smtClean="0">
                <a:solidFill>
                  <a:schemeClr val="bg1"/>
                </a:solidFill>
              </a:rPr>
              <a:t>	</a:t>
            </a:r>
            <a:r>
              <a:rPr lang="zh-CN" altLang="en-US" sz="1400" b="1" dirty="0" smtClean="0">
                <a:solidFill>
                  <a:schemeClr val="bg1"/>
                </a:solidFill>
                <a:hlinkClick r:id="rId3"/>
              </a:rPr>
              <a:t> </a:t>
            </a:r>
            <a:r>
              <a:rPr lang="en-US" sz="1400" b="1" dirty="0" smtClean="0">
                <a:solidFill>
                  <a:schemeClr val="bg1"/>
                </a:solidFill>
                <a:hlinkClick r:id="rId3"/>
              </a:rPr>
              <a:t>http://msevents.microsoft.com/CUI/EventDetail.aspx?EventID=1032364059&amp;Culture=zh-CN</a:t>
            </a:r>
            <a:endParaRPr lang="en-US" sz="1400" b="1" dirty="0" smtClean="0">
              <a:solidFill>
                <a:schemeClr val="bg1"/>
              </a:solidFill>
            </a:endParaRPr>
          </a:p>
          <a:p>
            <a:pPr marL="342900" lvl="0" indent="-342900" defTabSz="-13873163" eaLnBrk="0" hangingPunct="0">
              <a:lnSpc>
                <a:spcPct val="90000"/>
              </a:lnSpc>
              <a:spcBef>
                <a:spcPct val="20000"/>
              </a:spcBef>
              <a:spcAft>
                <a:spcPct val="20000"/>
              </a:spcAft>
              <a:buClr>
                <a:schemeClr val="tx1"/>
              </a:buClr>
              <a:buSzPct val="135000"/>
              <a:defRPr/>
            </a:pPr>
            <a:r>
              <a:rPr lang="zh-CN" altLang="en-US" sz="1400" b="1" dirty="0" smtClean="0">
                <a:solidFill>
                  <a:schemeClr val="bg1"/>
                </a:solidFill>
              </a:rPr>
              <a:t>          注意</a:t>
            </a:r>
            <a:r>
              <a:rPr lang="en-US" altLang="zh-CN" sz="1400" b="1" dirty="0" smtClean="0">
                <a:solidFill>
                  <a:schemeClr val="bg1"/>
                </a:solidFill>
              </a:rPr>
              <a:t>, </a:t>
            </a:r>
            <a:r>
              <a:rPr lang="zh-CN" altLang="en-US" sz="1400" b="1" dirty="0" smtClean="0">
                <a:solidFill>
                  <a:schemeClr val="bg1"/>
                </a:solidFill>
              </a:rPr>
              <a:t>这个页面标示的是 </a:t>
            </a:r>
            <a:r>
              <a:rPr lang="en-US" altLang="zh-CN" sz="1400" b="1" dirty="0" smtClean="0">
                <a:solidFill>
                  <a:schemeClr val="bg1"/>
                </a:solidFill>
              </a:rPr>
              <a:t>"</a:t>
            </a:r>
            <a:r>
              <a:rPr lang="en-US" sz="1400" b="1" dirty="0" smtClean="0">
                <a:solidFill>
                  <a:schemeClr val="bg1"/>
                </a:solidFill>
              </a:rPr>
              <a:t>SharePoint 2007 </a:t>
            </a:r>
            <a:r>
              <a:rPr lang="zh-CN" altLang="en-US" sz="1400" b="1" dirty="0" smtClean="0">
                <a:solidFill>
                  <a:schemeClr val="bg1"/>
                </a:solidFill>
              </a:rPr>
              <a:t>网站性能调优</a:t>
            </a:r>
            <a:r>
              <a:rPr lang="en-US" altLang="zh-CN" sz="1400" b="1" dirty="0" smtClean="0">
                <a:solidFill>
                  <a:schemeClr val="bg1"/>
                </a:solidFill>
              </a:rPr>
              <a:t>" ,</a:t>
            </a:r>
            <a:r>
              <a:rPr lang="zh-CN" altLang="en-US" sz="1400" b="1" dirty="0" smtClean="0">
                <a:solidFill>
                  <a:schemeClr val="bg1"/>
                </a:solidFill>
              </a:rPr>
              <a:t>但是其实是高级索引策略</a:t>
            </a:r>
            <a:r>
              <a:rPr lang="en-US" altLang="zh-CN" sz="1400" b="1" dirty="0" smtClean="0">
                <a:solidFill>
                  <a:schemeClr val="bg1"/>
                </a:solidFill>
              </a:rPr>
              <a:t>,</a:t>
            </a:r>
            <a:r>
              <a:rPr lang="zh-CN" altLang="en-US" sz="1400" b="1" dirty="0" smtClean="0">
                <a:solidFill>
                  <a:schemeClr val="bg1"/>
                </a:solidFill>
              </a:rPr>
              <a:t>微软弄错文件了</a:t>
            </a:r>
            <a:r>
              <a:rPr lang="en-US" altLang="zh-CN" sz="1400" b="1" dirty="0" smtClean="0">
                <a:solidFill>
                  <a:schemeClr val="bg1"/>
                </a:solidFill>
              </a:rPr>
              <a:t>,</a:t>
            </a:r>
            <a:r>
              <a:rPr lang="zh-CN" altLang="en-US" sz="1400" b="1" dirty="0" smtClean="0">
                <a:solidFill>
                  <a:schemeClr val="bg1"/>
                </a:solidFill>
              </a:rPr>
              <a:t>害得我一个个下下来看</a:t>
            </a:r>
            <a:r>
              <a:rPr lang="en-US" altLang="zh-CN" sz="1400" b="1" dirty="0" smtClean="0">
                <a:solidFill>
                  <a:schemeClr val="bg1"/>
                </a:solidFill>
              </a:rPr>
              <a:t>,</a:t>
            </a:r>
            <a:r>
              <a:rPr lang="zh-CN" altLang="en-US" sz="1400" b="1" dirty="0" smtClean="0">
                <a:solidFill>
                  <a:schemeClr val="bg1"/>
                </a:solidFill>
              </a:rPr>
              <a:t>哪个是需要的录像</a:t>
            </a:r>
            <a:r>
              <a:rPr lang="en-US" altLang="zh-CN" sz="1400" b="1" dirty="0" smtClean="0">
                <a:solidFill>
                  <a:schemeClr val="bg1"/>
                </a:solidFill>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ite bar"/>
          <p:cNvPicPr>
            <a:picLocks noChangeAspect="1" noChangeArrowheads="1"/>
          </p:cNvPicPr>
          <p:nvPr/>
        </p:nvPicPr>
        <p:blipFill>
          <a:blip r:embed="rId2"/>
          <a:srcRect/>
          <a:stretch>
            <a:fillRect/>
          </a:stretch>
        </p:blipFill>
        <p:spPr bwMode="hidden">
          <a:xfrm>
            <a:off x="0" y="1573213"/>
            <a:ext cx="10071100" cy="3760787"/>
          </a:xfrm>
          <a:prstGeom prst="rect">
            <a:avLst/>
          </a:prstGeom>
          <a:noFill/>
          <a:ln w="9525">
            <a:noFill/>
            <a:miter lim="800000"/>
            <a:headEnd/>
            <a:tailEnd/>
          </a:ln>
        </p:spPr>
      </p:pic>
      <p:pic>
        <p:nvPicPr>
          <p:cNvPr id="5" name="Picture 2" descr="white bar"/>
          <p:cNvPicPr preferRelativeResize="0">
            <a:picLocks noChangeAspect="1" noChangeArrowheads="1"/>
          </p:cNvPicPr>
          <p:nvPr/>
        </p:nvPicPr>
        <p:blipFill>
          <a:blip r:embed="rId3"/>
          <a:srcRect/>
          <a:stretch>
            <a:fillRect/>
          </a:stretch>
        </p:blipFill>
        <p:spPr bwMode="hidden">
          <a:xfrm>
            <a:off x="0" y="1539875"/>
            <a:ext cx="9217025" cy="3760788"/>
          </a:xfrm>
          <a:prstGeom prst="rect">
            <a:avLst/>
          </a:prstGeom>
          <a:noFill/>
          <a:ln w="9525">
            <a:noFill/>
            <a:miter lim="800000"/>
            <a:headEnd/>
            <a:tailEnd/>
          </a:ln>
        </p:spPr>
      </p:pic>
      <p:sp>
        <p:nvSpPr>
          <p:cNvPr id="6" name="AutoShape 3"/>
          <p:cNvSpPr>
            <a:spLocks noChangeArrowheads="1"/>
          </p:cNvSpPr>
          <p:nvPr/>
        </p:nvSpPr>
        <p:spPr bwMode="auto">
          <a:xfrm>
            <a:off x="601663" y="2147888"/>
            <a:ext cx="8177212" cy="2662237"/>
          </a:xfrm>
          <a:prstGeom prst="roundRect">
            <a:avLst>
              <a:gd name="adj" fmla="val 8315"/>
            </a:avLst>
          </a:prstGeom>
          <a:noFill/>
          <a:ln cap="flat" cmpd="sng">
            <a:noFill/>
            <a:headEnd/>
            <a:tailEnd/>
          </a:ln>
        </p:spPr>
        <p:style>
          <a:lnRef idx="3">
            <a:schemeClr val="lt1"/>
          </a:lnRef>
          <a:fillRef idx="1">
            <a:schemeClr val="dk1"/>
          </a:fillRef>
          <a:effectRef idx="1">
            <a:schemeClr val="dk1"/>
          </a:effectRef>
          <a:fontRef idx="minor">
            <a:schemeClr val="lt1"/>
          </a:fontRef>
        </p:style>
        <p:txBody>
          <a:bodyPr rIns="365760" anchor="ctr"/>
          <a:lstStyle/>
          <a:p>
            <a:pPr algn="ctr">
              <a:defRPr/>
            </a:pPr>
            <a:r>
              <a:rPr lang="zh-CN" altLang="en-US" sz="4000" dirty="0">
                <a:solidFill>
                  <a:srgbClr val="FFFFFF"/>
                </a:solidFill>
                <a:effectLst>
                  <a:outerShdw blurRad="38100" dist="38100" dir="2700000" algn="tl">
                    <a:srgbClr val="02024A"/>
                  </a:outerShdw>
                </a:effectLst>
                <a:latin typeface="黑体" pitchFamily="2" charset="-122"/>
              </a:rPr>
              <a:t>感谢您参与</a:t>
            </a:r>
            <a:r>
              <a:rPr lang="zh-CN" altLang="en-US" sz="4000" dirty="0" smtClean="0">
                <a:solidFill>
                  <a:srgbClr val="FFFFFF"/>
                </a:solidFill>
                <a:effectLst>
                  <a:outerShdw blurRad="38100" dist="38100" dir="2700000" algn="tl">
                    <a:srgbClr val="02024A"/>
                  </a:outerShdw>
                </a:effectLst>
                <a:latin typeface="黑体" pitchFamily="2" charset="-122"/>
              </a:rPr>
              <a:t>此培训！</a:t>
            </a:r>
            <a:endParaRPr lang="en-US" altLang="zh-CN" sz="4000" dirty="0">
              <a:solidFill>
                <a:srgbClr val="FFFFFF"/>
              </a:solidFill>
              <a:effectLst>
                <a:outerShdw blurRad="38100" dist="38100" dir="2700000" algn="tl">
                  <a:srgbClr val="02024A"/>
                </a:outerShdw>
              </a:effectLst>
              <a:latin typeface="黑体" pitchFamily="2" charset="-122"/>
            </a:endParaRPr>
          </a:p>
          <a:p>
            <a:pPr algn="ctr">
              <a:defRPr/>
            </a:pPr>
            <a:endParaRPr lang="en-US" altLang="zh-CN" sz="1000" dirty="0">
              <a:solidFill>
                <a:srgbClr val="FFFFFF"/>
              </a:solidFill>
              <a:effectLst>
                <a:outerShdw blurRad="38100" dist="38100" dir="2700000" algn="tl">
                  <a:srgbClr val="02024A"/>
                </a:outerShdw>
              </a:effectLst>
              <a:latin typeface="黑体" pitchFamily="2" charset="-122"/>
            </a:endParaRPr>
          </a:p>
          <a:p>
            <a:pPr algn="ctr">
              <a:defRPr/>
            </a:pPr>
            <a:endParaRPr lang="en-US" altLang="zh-CN" sz="1000" dirty="0">
              <a:solidFill>
                <a:srgbClr val="FFFFFF"/>
              </a:solidFill>
              <a:effectLst>
                <a:outerShdw blurRad="38100" dist="38100" dir="2700000" algn="tl">
                  <a:srgbClr val="02024A"/>
                </a:outerShdw>
              </a:effectLst>
              <a:latin typeface="黑体" pitchFamily="2" charset="-122"/>
            </a:endParaRPr>
          </a:p>
          <a:p>
            <a:pPr algn="ctr">
              <a:defRPr/>
            </a:pPr>
            <a:r>
              <a:rPr lang="zh-CN" altLang="en-US" sz="4000" dirty="0">
                <a:solidFill>
                  <a:srgbClr val="FFFFFF"/>
                </a:solidFill>
                <a:effectLst>
                  <a:outerShdw blurRad="38100" dist="38100" dir="2700000" algn="tl">
                    <a:srgbClr val="02024A"/>
                  </a:outerShdw>
                </a:effectLst>
                <a:latin typeface="黑体" pitchFamily="2" charset="-122"/>
              </a:rPr>
              <a:t>您的意见与建议对我们非常重要。请您填写反馈表。</a:t>
            </a:r>
            <a:endParaRPr lang="en-US" altLang="zh-CN" sz="4000" dirty="0">
              <a:solidFill>
                <a:srgbClr val="FFFFFF"/>
              </a:solidFill>
              <a:effectLst>
                <a:outerShdw blurRad="38100" dist="38100" dir="2700000" algn="tl">
                  <a:srgbClr val="02024A"/>
                </a:outerShdw>
              </a:effectLst>
              <a:latin typeface="黑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solidFill>
                  <a:schemeClr val="bg1"/>
                </a:solidFill>
              </a:rPr>
              <a:t>介绍 </a:t>
            </a:r>
            <a:r>
              <a:rPr lang="en-US" altLang="zh-CN" dirty="0" smtClean="0">
                <a:solidFill>
                  <a:schemeClr val="bg1"/>
                </a:solidFill>
              </a:rPr>
              <a:t>SARG</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r>
              <a:rPr lang="en-US" altLang="zh-CN" dirty="0">
                <a:solidFill>
                  <a:schemeClr val="bg1"/>
                </a:solidFill>
              </a:rPr>
              <a:t>SQL Server</a:t>
            </a:r>
            <a:r>
              <a:rPr lang="zh-CN" altLang="en-US" dirty="0">
                <a:solidFill>
                  <a:schemeClr val="bg1"/>
                </a:solidFill>
              </a:rPr>
              <a:t>的物理优化：</a:t>
            </a:r>
            <a:br>
              <a:rPr lang="zh-CN" altLang="en-US" dirty="0">
                <a:solidFill>
                  <a:schemeClr val="bg1"/>
                </a:solidFill>
              </a:rPr>
            </a:br>
            <a:r>
              <a:rPr lang="zh-CN" altLang="en-US" dirty="0">
                <a:solidFill>
                  <a:schemeClr val="bg1"/>
                </a:solidFill>
              </a:rPr>
              <a:t>查询分析（</a:t>
            </a:r>
            <a:r>
              <a:rPr lang="en-US" altLang="zh-CN" dirty="0">
                <a:solidFill>
                  <a:schemeClr val="bg1"/>
                </a:solidFill>
              </a:rPr>
              <a:t>1</a:t>
            </a:r>
            <a:r>
              <a:rPr lang="zh-CN" altLang="en-US" dirty="0">
                <a:solidFill>
                  <a:schemeClr val="bg1"/>
                </a:solidFill>
              </a:rPr>
              <a:t>）</a:t>
            </a:r>
          </a:p>
        </p:txBody>
      </p:sp>
      <p:sp>
        <p:nvSpPr>
          <p:cNvPr id="97283" name="Rectangle 3"/>
          <p:cNvSpPr>
            <a:spLocks noGrp="1" noChangeArrowheads="1"/>
          </p:cNvSpPr>
          <p:nvPr>
            <p:ph type="body" idx="1"/>
          </p:nvPr>
        </p:nvSpPr>
        <p:spPr/>
        <p:txBody>
          <a:bodyPr/>
          <a:lstStyle/>
          <a:p>
            <a:r>
              <a:rPr lang="zh-CN" altLang="en-US" sz="2000" dirty="0">
                <a:solidFill>
                  <a:schemeClr val="bg1"/>
                </a:solidFill>
              </a:rPr>
              <a:t>如果一个阶段可以被看作一个搜索参数（简称</a:t>
            </a:r>
            <a:r>
              <a:rPr lang="en-US" altLang="zh-CN" sz="2000" dirty="0">
                <a:solidFill>
                  <a:schemeClr val="bg1"/>
                </a:solidFill>
              </a:rPr>
              <a:t>SARG</a:t>
            </a:r>
            <a:r>
              <a:rPr lang="zh-CN" altLang="en-US" sz="2000" dirty="0">
                <a:solidFill>
                  <a:schemeClr val="bg1"/>
                </a:solidFill>
              </a:rPr>
              <a:t>），那么称之为可优化的，并且可以利用索引获得所需数据。</a:t>
            </a:r>
          </a:p>
          <a:p>
            <a:r>
              <a:rPr lang="en-US" altLang="zh-CN" sz="2000" dirty="0">
                <a:solidFill>
                  <a:schemeClr val="bg1"/>
                </a:solidFill>
              </a:rPr>
              <a:t>SARG</a:t>
            </a:r>
            <a:r>
              <a:rPr lang="zh-CN" altLang="en-US" sz="2000" dirty="0">
                <a:solidFill>
                  <a:schemeClr val="bg1"/>
                </a:solidFill>
              </a:rPr>
              <a:t>定义：用于限定搜索的一个操作，它通常是制定了一个特定的匹配，一个值的范围的匹配或者两个或两个以上条件的</a:t>
            </a:r>
            <a:r>
              <a:rPr lang="en-US" altLang="zh-CN" sz="2000" dirty="0">
                <a:solidFill>
                  <a:schemeClr val="bg1"/>
                </a:solidFill>
              </a:rPr>
              <a:t>AND</a:t>
            </a:r>
            <a:r>
              <a:rPr lang="zh-CN" altLang="en-US" sz="2000" dirty="0">
                <a:solidFill>
                  <a:schemeClr val="bg1"/>
                </a:solidFill>
              </a:rPr>
              <a:t>连接。</a:t>
            </a:r>
          </a:p>
          <a:p>
            <a:endParaRPr lang="zh-CN" altLang="en-US" sz="2000" dirty="0">
              <a:solidFill>
                <a:schemeClr val="bg1"/>
              </a:solidFill>
            </a:endParaRPr>
          </a:p>
          <a:p>
            <a:endParaRPr lang="zh-CN" altLang="en-US" sz="2000" dirty="0">
              <a:solidFill>
                <a:schemeClr val="bg1"/>
              </a:solidFill>
            </a:endParaRPr>
          </a:p>
          <a:p>
            <a:r>
              <a:rPr lang="en-US" altLang="zh-CN" sz="2000" dirty="0">
                <a:solidFill>
                  <a:schemeClr val="bg1"/>
                </a:solidFill>
              </a:rPr>
              <a:t>Example:</a:t>
            </a:r>
          </a:p>
          <a:p>
            <a:pPr>
              <a:buFont typeface="Wingdings" pitchFamily="2" charset="2"/>
              <a:buNone/>
            </a:pPr>
            <a:endParaRPr lang="en-US" altLang="zh-CN" sz="2000" dirty="0">
              <a:solidFill>
                <a:schemeClr val="bg1"/>
              </a:solidFill>
            </a:endParaRPr>
          </a:p>
          <a:p>
            <a:pPr>
              <a:buFont typeface="Wingdings" pitchFamily="2" charset="2"/>
              <a:buNone/>
            </a:pPr>
            <a:endParaRPr lang="en-US" altLang="zh-CN" sz="2000" dirty="0">
              <a:solidFill>
                <a:schemeClr val="bg1"/>
              </a:solidFill>
            </a:endParaRPr>
          </a:p>
          <a:p>
            <a:endParaRPr lang="zh-CN" altLang="en-US" sz="2000" dirty="0">
              <a:solidFill>
                <a:schemeClr val="bg1"/>
              </a:solidFill>
            </a:endParaRPr>
          </a:p>
        </p:txBody>
      </p:sp>
      <p:sp>
        <p:nvSpPr>
          <p:cNvPr id="97284" name="Rectangle 4"/>
          <p:cNvSpPr>
            <a:spLocks noChangeArrowheads="1"/>
          </p:cNvSpPr>
          <p:nvPr/>
        </p:nvSpPr>
        <p:spPr bwMode="auto">
          <a:xfrm>
            <a:off x="1943100" y="3716338"/>
            <a:ext cx="5942013" cy="360362"/>
          </a:xfrm>
          <a:prstGeom prst="rect">
            <a:avLst/>
          </a:prstGeom>
          <a:solidFill>
            <a:srgbClr val="CCFFCC"/>
          </a:solidFill>
          <a:ln w="9525" algn="ctr">
            <a:solidFill>
              <a:schemeClr val="tx1"/>
            </a:solidFill>
            <a:miter lim="800000"/>
            <a:headEnd/>
            <a:tailEnd/>
          </a:ln>
          <a:effectLst/>
        </p:spPr>
        <p:txBody>
          <a:bodyPr wrap="none" anchor="ctr"/>
          <a:lstStyle/>
          <a:p>
            <a:r>
              <a:rPr lang="en-US" altLang="zh-CN" sz="1800" b="0">
                <a:solidFill>
                  <a:srgbClr val="000000"/>
                </a:solidFill>
              </a:rPr>
              <a:t>column inclusive_operator &lt;constant or variable&gt;</a:t>
            </a:r>
            <a:endParaRPr lang="zh-CN" altLang="en-US" sz="1800" b="0">
              <a:solidFill>
                <a:srgbClr val="000000"/>
              </a:solidFill>
            </a:endParaRPr>
          </a:p>
        </p:txBody>
      </p:sp>
      <p:sp>
        <p:nvSpPr>
          <p:cNvPr id="97286" name="Rectangle 6"/>
          <p:cNvSpPr>
            <a:spLocks noChangeArrowheads="1"/>
          </p:cNvSpPr>
          <p:nvPr/>
        </p:nvSpPr>
        <p:spPr bwMode="auto">
          <a:xfrm>
            <a:off x="1943100" y="4149725"/>
            <a:ext cx="5942013" cy="360363"/>
          </a:xfrm>
          <a:prstGeom prst="rect">
            <a:avLst/>
          </a:prstGeom>
          <a:solidFill>
            <a:srgbClr val="CCFFCC"/>
          </a:solidFill>
          <a:ln w="9525" algn="ctr">
            <a:solidFill>
              <a:schemeClr val="tx1"/>
            </a:solidFill>
            <a:miter lim="800000"/>
            <a:headEnd/>
            <a:tailEnd/>
          </a:ln>
          <a:effectLst/>
        </p:spPr>
        <p:txBody>
          <a:bodyPr wrap="none" anchor="ctr"/>
          <a:lstStyle/>
          <a:p>
            <a:r>
              <a:rPr lang="en-US" altLang="en-US" sz="1800" b="0">
                <a:solidFill>
                  <a:srgbClr val="000000"/>
                </a:solidFill>
              </a:rPr>
              <a:t>&lt;constant or variable&gt; inclusive_operator column</a:t>
            </a:r>
            <a:endParaRPr lang="zh-CN" altLang="en-US" sz="1800" b="0">
              <a:solidFill>
                <a:srgbClr val="000000"/>
              </a:solidFill>
            </a:endParaRPr>
          </a:p>
        </p:txBody>
      </p:sp>
      <p:sp>
        <p:nvSpPr>
          <p:cNvPr id="97287" name="Rectangle 7"/>
          <p:cNvSpPr>
            <a:spLocks noChangeArrowheads="1"/>
          </p:cNvSpPr>
          <p:nvPr/>
        </p:nvSpPr>
        <p:spPr bwMode="auto">
          <a:xfrm>
            <a:off x="2519363" y="4832350"/>
            <a:ext cx="4213225" cy="1692275"/>
          </a:xfrm>
          <a:prstGeom prst="rect">
            <a:avLst/>
          </a:prstGeom>
          <a:solidFill>
            <a:srgbClr val="CCFFCC"/>
          </a:solidFill>
          <a:ln w="9525" algn="ctr">
            <a:solidFill>
              <a:schemeClr val="tx1"/>
            </a:solidFill>
            <a:miter lim="800000"/>
            <a:headEnd/>
            <a:tailEnd/>
          </a:ln>
          <a:effectLst/>
        </p:spPr>
        <p:txBody>
          <a:bodyPr wrap="none" anchor="ctr"/>
          <a:lstStyle/>
          <a:p>
            <a:pPr algn="l"/>
            <a:r>
              <a:rPr lang="en-US" altLang="zh-CN" sz="1800" b="0"/>
              <a:t>name = </a:t>
            </a:r>
            <a:r>
              <a:rPr lang="en-US" altLang="zh-CN" sz="1800" b="0">
                <a:latin typeface="宋体"/>
              </a:rPr>
              <a:t>‘</a:t>
            </a:r>
            <a:r>
              <a:rPr lang="en-US" altLang="zh-CN" sz="1800" b="0"/>
              <a:t>jones</a:t>
            </a:r>
            <a:r>
              <a:rPr lang="en-US" altLang="zh-CN" sz="1800" b="0">
                <a:latin typeface="宋体"/>
              </a:rPr>
              <a:t>’</a:t>
            </a:r>
            <a:endParaRPr lang="en-US" altLang="zh-CN" sz="1800" b="0"/>
          </a:p>
          <a:p>
            <a:pPr algn="l"/>
            <a:r>
              <a:rPr lang="en-US" altLang="zh-CN" sz="1800" b="0"/>
              <a:t>salary &gt; 4000</a:t>
            </a:r>
          </a:p>
          <a:p>
            <a:pPr algn="l"/>
            <a:r>
              <a:rPr lang="en-US" altLang="zh-CN" sz="1800" b="0"/>
              <a:t>60000 &lt; salary</a:t>
            </a:r>
          </a:p>
          <a:p>
            <a:pPr algn="l"/>
            <a:r>
              <a:rPr lang="en-US" altLang="zh-CN" sz="1800" b="0"/>
              <a:t>department = </a:t>
            </a:r>
            <a:r>
              <a:rPr lang="en-US" altLang="zh-CN" sz="1800" b="0">
                <a:latin typeface="宋体"/>
              </a:rPr>
              <a:t>‘</a:t>
            </a:r>
            <a:r>
              <a:rPr lang="en-US" altLang="zh-CN" sz="1800" b="0"/>
              <a:t>sales</a:t>
            </a:r>
            <a:r>
              <a:rPr lang="en-US" altLang="zh-CN" sz="1800" b="0">
                <a:latin typeface="宋体"/>
              </a:rPr>
              <a:t>’</a:t>
            </a:r>
            <a:endParaRPr lang="en-US" altLang="zh-CN" sz="1800" b="0"/>
          </a:p>
          <a:p>
            <a:pPr algn="l"/>
            <a:r>
              <a:rPr lang="en-US" altLang="zh-CN" sz="1800" b="0"/>
              <a:t>name = </a:t>
            </a:r>
            <a:r>
              <a:rPr lang="en-US" altLang="zh-CN" sz="1800" b="0">
                <a:latin typeface="宋体"/>
              </a:rPr>
              <a:t>‘</a:t>
            </a:r>
            <a:r>
              <a:rPr lang="en-US" altLang="zh-CN" sz="1800" b="0"/>
              <a:t>jones</a:t>
            </a:r>
            <a:r>
              <a:rPr lang="en-US" altLang="zh-CN" sz="1800" b="0">
                <a:latin typeface="宋体"/>
              </a:rPr>
              <a:t>’</a:t>
            </a:r>
            <a:r>
              <a:rPr lang="en-US" altLang="zh-CN" sz="1800" b="0"/>
              <a:t> and salary &gt; 10000</a:t>
            </a:r>
          </a:p>
          <a:p>
            <a:pPr algn="l"/>
            <a:r>
              <a:rPr lang="en-US" altLang="zh-CN" sz="1800" b="0"/>
              <a:t>name like </a:t>
            </a:r>
            <a:r>
              <a:rPr lang="en-US" altLang="zh-CN" sz="1800" b="0">
                <a:latin typeface="宋体"/>
              </a:rPr>
              <a:t>‘</a:t>
            </a:r>
            <a:r>
              <a:rPr lang="en-US" altLang="zh-CN" sz="1800" b="0"/>
              <a:t>dial%</a:t>
            </a:r>
            <a:r>
              <a:rPr lang="en-US" altLang="zh-CN" sz="1800" b="0">
                <a:latin typeface="宋体"/>
              </a:rPr>
              <a:t>’</a:t>
            </a:r>
            <a:endParaRPr lang="en-US" altLang="zh-CN" sz="18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dissolve">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dissolve">
                                      <p:cBhvr>
                                        <p:cTn id="12" dur="500"/>
                                        <p:tgtEl>
                                          <p:spTgt spid="97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dissolve">
                                      <p:cBhvr>
                                        <p:cTn id="17" dur="500"/>
                                        <p:tgtEl>
                                          <p:spTgt spid="97284"/>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7286"/>
                                        </p:tgtEl>
                                        <p:attrNameLst>
                                          <p:attrName>style.visibility</p:attrName>
                                        </p:attrNameLst>
                                      </p:cBhvr>
                                      <p:to>
                                        <p:strVal val="visible"/>
                                      </p:to>
                                    </p:set>
                                    <p:animEffect transition="in" filter="dissolve">
                                      <p:cBhvr>
                                        <p:cTn id="21" dur="500"/>
                                        <p:tgtEl>
                                          <p:spTgt spid="9728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7283">
                                            <p:txEl>
                                              <p:pRg st="4" end="4"/>
                                            </p:txEl>
                                          </p:spTgt>
                                        </p:tgtEl>
                                        <p:attrNameLst>
                                          <p:attrName>style.visibility</p:attrName>
                                        </p:attrNameLst>
                                      </p:cBhvr>
                                      <p:to>
                                        <p:strVal val="visible"/>
                                      </p:to>
                                    </p:set>
                                    <p:animEffect transition="in" filter="dissolve">
                                      <p:cBhvr>
                                        <p:cTn id="26" dur="500"/>
                                        <p:tgtEl>
                                          <p:spTgt spid="9728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97287">
                                            <p:bg/>
                                          </p:spTgt>
                                        </p:tgtEl>
                                        <p:attrNameLst>
                                          <p:attrName>style.visibility</p:attrName>
                                        </p:attrNameLst>
                                      </p:cBhvr>
                                      <p:to>
                                        <p:strVal val="visible"/>
                                      </p:to>
                                    </p:set>
                                    <p:animEffect transition="in" filter="dissolve">
                                      <p:cBhvr>
                                        <p:cTn id="30" dur="500"/>
                                        <p:tgtEl>
                                          <p:spTgt spid="97287">
                                            <p:bg/>
                                          </p:spTgt>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97287">
                                            <p:txEl>
                                              <p:pRg st="0" end="0"/>
                                            </p:txEl>
                                          </p:spTgt>
                                        </p:tgtEl>
                                        <p:attrNameLst>
                                          <p:attrName>style.visibility</p:attrName>
                                        </p:attrNameLst>
                                      </p:cBhvr>
                                      <p:to>
                                        <p:strVal val="visible"/>
                                      </p:to>
                                    </p:set>
                                    <p:animEffect transition="in" filter="wipe(up)">
                                      <p:cBhvr>
                                        <p:cTn id="34" dur="500"/>
                                        <p:tgtEl>
                                          <p:spTgt spid="97287">
                                            <p:txEl>
                                              <p:pRg st="0" end="0"/>
                                            </p:txEl>
                                          </p:spTgt>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97287">
                                            <p:txEl>
                                              <p:pRg st="1" end="1"/>
                                            </p:txEl>
                                          </p:spTgt>
                                        </p:tgtEl>
                                        <p:attrNameLst>
                                          <p:attrName>style.visibility</p:attrName>
                                        </p:attrNameLst>
                                      </p:cBhvr>
                                      <p:to>
                                        <p:strVal val="visible"/>
                                      </p:to>
                                    </p:set>
                                    <p:animEffect transition="in" filter="wipe(up)">
                                      <p:cBhvr>
                                        <p:cTn id="38" dur="500"/>
                                        <p:tgtEl>
                                          <p:spTgt spid="97287">
                                            <p:txEl>
                                              <p:pRg st="1" end="1"/>
                                            </p:txEl>
                                          </p:spTgt>
                                        </p:tgtEl>
                                      </p:cBhvr>
                                    </p:animEffect>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97287">
                                            <p:txEl>
                                              <p:pRg st="2" end="2"/>
                                            </p:txEl>
                                          </p:spTgt>
                                        </p:tgtEl>
                                        <p:attrNameLst>
                                          <p:attrName>style.visibility</p:attrName>
                                        </p:attrNameLst>
                                      </p:cBhvr>
                                      <p:to>
                                        <p:strVal val="visible"/>
                                      </p:to>
                                    </p:set>
                                    <p:animEffect transition="in" filter="wipe(up)">
                                      <p:cBhvr>
                                        <p:cTn id="42" dur="500"/>
                                        <p:tgtEl>
                                          <p:spTgt spid="97287">
                                            <p:txEl>
                                              <p:pRg st="2" end="2"/>
                                            </p:txEl>
                                          </p:spTgt>
                                        </p:tgtEl>
                                      </p:cBhvr>
                                    </p:animEffect>
                                  </p:childTnLst>
                                </p:cTn>
                              </p:par>
                            </p:childTnLst>
                          </p:cTn>
                        </p:par>
                        <p:par>
                          <p:cTn id="43" fill="hold">
                            <p:stCondLst>
                              <p:cond delay="2500"/>
                            </p:stCondLst>
                            <p:childTnLst>
                              <p:par>
                                <p:cTn id="44" presetID="22" presetClass="entr" presetSubtype="1" fill="hold" nodeType="afterEffect">
                                  <p:stCondLst>
                                    <p:cond delay="0"/>
                                  </p:stCondLst>
                                  <p:childTnLst>
                                    <p:set>
                                      <p:cBhvr>
                                        <p:cTn id="45" dur="1" fill="hold">
                                          <p:stCondLst>
                                            <p:cond delay="0"/>
                                          </p:stCondLst>
                                        </p:cTn>
                                        <p:tgtEl>
                                          <p:spTgt spid="97287">
                                            <p:txEl>
                                              <p:pRg st="3" end="3"/>
                                            </p:txEl>
                                          </p:spTgt>
                                        </p:tgtEl>
                                        <p:attrNameLst>
                                          <p:attrName>style.visibility</p:attrName>
                                        </p:attrNameLst>
                                      </p:cBhvr>
                                      <p:to>
                                        <p:strVal val="visible"/>
                                      </p:to>
                                    </p:set>
                                    <p:animEffect transition="in" filter="wipe(up)">
                                      <p:cBhvr>
                                        <p:cTn id="46" dur="500"/>
                                        <p:tgtEl>
                                          <p:spTgt spid="97287">
                                            <p:txEl>
                                              <p:pRg st="3" end="3"/>
                                            </p:txEl>
                                          </p:spTgt>
                                        </p:tgtEl>
                                      </p:cBhvr>
                                    </p:animEffect>
                                  </p:childTnLst>
                                </p:cTn>
                              </p:par>
                            </p:childTnLst>
                          </p:cTn>
                        </p:par>
                        <p:par>
                          <p:cTn id="47" fill="hold">
                            <p:stCondLst>
                              <p:cond delay="3000"/>
                            </p:stCondLst>
                            <p:childTnLst>
                              <p:par>
                                <p:cTn id="48" presetID="22" presetClass="entr" presetSubtype="1" fill="hold" nodeType="afterEffect">
                                  <p:stCondLst>
                                    <p:cond delay="0"/>
                                  </p:stCondLst>
                                  <p:childTnLst>
                                    <p:set>
                                      <p:cBhvr>
                                        <p:cTn id="49" dur="1" fill="hold">
                                          <p:stCondLst>
                                            <p:cond delay="0"/>
                                          </p:stCondLst>
                                        </p:cTn>
                                        <p:tgtEl>
                                          <p:spTgt spid="97287">
                                            <p:txEl>
                                              <p:pRg st="4" end="4"/>
                                            </p:txEl>
                                          </p:spTgt>
                                        </p:tgtEl>
                                        <p:attrNameLst>
                                          <p:attrName>style.visibility</p:attrName>
                                        </p:attrNameLst>
                                      </p:cBhvr>
                                      <p:to>
                                        <p:strVal val="visible"/>
                                      </p:to>
                                    </p:set>
                                    <p:animEffect transition="in" filter="wipe(up)">
                                      <p:cBhvr>
                                        <p:cTn id="50" dur="500"/>
                                        <p:tgtEl>
                                          <p:spTgt spid="97287">
                                            <p:txEl>
                                              <p:pRg st="4" end="4"/>
                                            </p:txEl>
                                          </p:spTgt>
                                        </p:tgtEl>
                                      </p:cBhvr>
                                    </p:animEffect>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97287">
                                            <p:txEl>
                                              <p:pRg st="5" end="5"/>
                                            </p:txEl>
                                          </p:spTgt>
                                        </p:tgtEl>
                                        <p:attrNameLst>
                                          <p:attrName>style.visibility</p:attrName>
                                        </p:attrNameLst>
                                      </p:cBhvr>
                                      <p:to>
                                        <p:strVal val="visible"/>
                                      </p:to>
                                    </p:set>
                                    <p:animEffect transition="in" filter="wipe(up)">
                                      <p:cBhvr>
                                        <p:cTn id="54" dur="500"/>
                                        <p:tgtEl>
                                          <p:spTgt spid="972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6" grpId="0" animBg="1"/>
      <p:bldP spid="97287" grpId="0" build="allAtOnce"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n-US" altLang="zh-CN" dirty="0">
                <a:solidFill>
                  <a:schemeClr val="bg1"/>
                </a:solidFill>
              </a:rPr>
              <a:t>SQL Server</a:t>
            </a:r>
            <a:r>
              <a:rPr lang="zh-CN" altLang="en-US" dirty="0">
                <a:solidFill>
                  <a:schemeClr val="bg1"/>
                </a:solidFill>
              </a:rPr>
              <a:t>的物理优化：</a:t>
            </a:r>
            <a:br>
              <a:rPr lang="zh-CN" altLang="en-US" dirty="0">
                <a:solidFill>
                  <a:schemeClr val="bg1"/>
                </a:solidFill>
              </a:rPr>
            </a:br>
            <a:r>
              <a:rPr lang="zh-CN" altLang="en-US" dirty="0">
                <a:solidFill>
                  <a:schemeClr val="bg1"/>
                </a:solidFill>
              </a:rPr>
              <a:t>查询分析（</a:t>
            </a:r>
            <a:r>
              <a:rPr lang="en-US" altLang="zh-CN" dirty="0">
                <a:solidFill>
                  <a:schemeClr val="bg1"/>
                </a:solidFill>
              </a:rPr>
              <a:t>1</a:t>
            </a:r>
            <a:r>
              <a:rPr lang="zh-CN" altLang="en-US" dirty="0">
                <a:solidFill>
                  <a:schemeClr val="bg1"/>
                </a:solidFill>
              </a:rPr>
              <a:t>）</a:t>
            </a:r>
          </a:p>
        </p:txBody>
      </p:sp>
      <p:sp>
        <p:nvSpPr>
          <p:cNvPr id="98307" name="Rectangle 3"/>
          <p:cNvSpPr>
            <a:spLocks noGrp="1" noChangeArrowheads="1"/>
          </p:cNvSpPr>
          <p:nvPr>
            <p:ph type="body" idx="1"/>
          </p:nvPr>
        </p:nvSpPr>
        <p:spPr/>
        <p:txBody>
          <a:bodyPr/>
          <a:lstStyle/>
          <a:p>
            <a:r>
              <a:rPr lang="zh-CN" altLang="en-US" sz="2000" dirty="0">
                <a:solidFill>
                  <a:schemeClr val="bg1"/>
                </a:solidFill>
              </a:rPr>
              <a:t>如果一个阶段可以被看作一个搜索参数（简称</a:t>
            </a:r>
            <a:r>
              <a:rPr lang="en-US" altLang="zh-CN" sz="2000" dirty="0">
                <a:solidFill>
                  <a:schemeClr val="bg1"/>
                </a:solidFill>
              </a:rPr>
              <a:t>SARG</a:t>
            </a:r>
            <a:r>
              <a:rPr lang="zh-CN" altLang="en-US" sz="2000" dirty="0">
                <a:solidFill>
                  <a:schemeClr val="bg1"/>
                </a:solidFill>
              </a:rPr>
              <a:t>），那么称之为可优化的，并且可以利用索引获得所需数据。</a:t>
            </a:r>
          </a:p>
          <a:p>
            <a:r>
              <a:rPr lang="en-US" altLang="zh-CN" sz="2000" dirty="0">
                <a:solidFill>
                  <a:schemeClr val="bg1"/>
                </a:solidFill>
              </a:rPr>
              <a:t>SARG</a:t>
            </a:r>
            <a:r>
              <a:rPr lang="zh-CN" altLang="en-US" sz="2000" dirty="0">
                <a:solidFill>
                  <a:schemeClr val="bg1"/>
                </a:solidFill>
              </a:rPr>
              <a:t>定义：用于限定搜索的一个操作，它通常是制定了一个特定的匹配，一个值的范围的匹配或者两个或两个以上条件的</a:t>
            </a:r>
            <a:r>
              <a:rPr lang="en-US" altLang="zh-CN" sz="2000" dirty="0">
                <a:solidFill>
                  <a:schemeClr val="bg1"/>
                </a:solidFill>
              </a:rPr>
              <a:t>AND</a:t>
            </a:r>
            <a:r>
              <a:rPr lang="zh-CN" altLang="en-US" sz="2000" dirty="0">
                <a:solidFill>
                  <a:schemeClr val="bg1"/>
                </a:solidFill>
              </a:rPr>
              <a:t>连接。</a:t>
            </a:r>
          </a:p>
          <a:p>
            <a:endParaRPr lang="zh-CN" altLang="en-US" sz="2000" dirty="0">
              <a:solidFill>
                <a:schemeClr val="bg1"/>
              </a:solidFill>
            </a:endParaRPr>
          </a:p>
          <a:p>
            <a:endParaRPr lang="zh-CN" altLang="en-US" sz="2000" dirty="0">
              <a:solidFill>
                <a:schemeClr val="bg1"/>
              </a:solidFill>
            </a:endParaRPr>
          </a:p>
          <a:p>
            <a:r>
              <a:rPr lang="en-US" altLang="zh-CN" sz="2000" dirty="0">
                <a:solidFill>
                  <a:schemeClr val="bg1"/>
                </a:solidFill>
              </a:rPr>
              <a:t>Example:</a:t>
            </a:r>
          </a:p>
          <a:p>
            <a:pPr>
              <a:buFont typeface="Wingdings" pitchFamily="2" charset="2"/>
              <a:buNone/>
            </a:pPr>
            <a:endParaRPr lang="en-US" altLang="zh-CN" sz="2000" dirty="0">
              <a:solidFill>
                <a:schemeClr val="bg1"/>
              </a:solidFill>
            </a:endParaRPr>
          </a:p>
          <a:p>
            <a:pPr>
              <a:buFont typeface="Wingdings" pitchFamily="2" charset="2"/>
              <a:buNone/>
            </a:pPr>
            <a:endParaRPr lang="en-US" altLang="zh-CN" sz="2000" dirty="0">
              <a:solidFill>
                <a:schemeClr val="bg1"/>
              </a:solidFill>
            </a:endParaRPr>
          </a:p>
          <a:p>
            <a:endParaRPr lang="zh-CN" altLang="en-US" sz="2000" dirty="0">
              <a:solidFill>
                <a:schemeClr val="bg1"/>
              </a:solidFill>
            </a:endParaRPr>
          </a:p>
        </p:txBody>
      </p:sp>
      <p:sp>
        <p:nvSpPr>
          <p:cNvPr id="98308" name="Rectangle 4"/>
          <p:cNvSpPr>
            <a:spLocks noChangeArrowheads="1"/>
          </p:cNvSpPr>
          <p:nvPr/>
        </p:nvSpPr>
        <p:spPr bwMode="auto">
          <a:xfrm>
            <a:off x="1943100" y="3716338"/>
            <a:ext cx="5942013" cy="360362"/>
          </a:xfrm>
          <a:prstGeom prst="rect">
            <a:avLst/>
          </a:prstGeom>
          <a:solidFill>
            <a:srgbClr val="CCFFCC"/>
          </a:solidFill>
          <a:ln w="9525" algn="ctr">
            <a:solidFill>
              <a:schemeClr val="tx1"/>
            </a:solidFill>
            <a:miter lim="800000"/>
            <a:headEnd/>
            <a:tailEnd/>
          </a:ln>
          <a:effectLst/>
        </p:spPr>
        <p:txBody>
          <a:bodyPr wrap="none" anchor="ctr"/>
          <a:lstStyle/>
          <a:p>
            <a:r>
              <a:rPr lang="en-US" altLang="zh-CN" sz="1800" b="0">
                <a:solidFill>
                  <a:srgbClr val="000000"/>
                </a:solidFill>
              </a:rPr>
              <a:t>column inclusive_operator &lt;constant or variable&gt;</a:t>
            </a:r>
            <a:endParaRPr lang="zh-CN" altLang="en-US" sz="1800" b="0">
              <a:solidFill>
                <a:srgbClr val="000000"/>
              </a:solidFill>
            </a:endParaRPr>
          </a:p>
        </p:txBody>
      </p:sp>
      <p:sp>
        <p:nvSpPr>
          <p:cNvPr id="98309" name="Rectangle 5"/>
          <p:cNvSpPr>
            <a:spLocks noChangeArrowheads="1"/>
          </p:cNvSpPr>
          <p:nvPr/>
        </p:nvSpPr>
        <p:spPr bwMode="auto">
          <a:xfrm>
            <a:off x="1943100" y="4149725"/>
            <a:ext cx="5942013" cy="360363"/>
          </a:xfrm>
          <a:prstGeom prst="rect">
            <a:avLst/>
          </a:prstGeom>
          <a:solidFill>
            <a:srgbClr val="CCFFCC"/>
          </a:solidFill>
          <a:ln w="9525" algn="ctr">
            <a:solidFill>
              <a:schemeClr val="tx1"/>
            </a:solidFill>
            <a:miter lim="800000"/>
            <a:headEnd/>
            <a:tailEnd/>
          </a:ln>
          <a:effectLst/>
        </p:spPr>
        <p:txBody>
          <a:bodyPr wrap="none" anchor="ctr"/>
          <a:lstStyle/>
          <a:p>
            <a:r>
              <a:rPr lang="en-US" altLang="en-US" sz="1800" b="0">
                <a:solidFill>
                  <a:srgbClr val="000000"/>
                </a:solidFill>
              </a:rPr>
              <a:t>&lt;constant or variable&gt; inclusive_operator column</a:t>
            </a:r>
            <a:endParaRPr lang="zh-CN" altLang="en-US" sz="1800" b="0">
              <a:solidFill>
                <a:srgbClr val="000000"/>
              </a:solidFill>
            </a:endParaRPr>
          </a:p>
        </p:txBody>
      </p:sp>
      <p:sp>
        <p:nvSpPr>
          <p:cNvPr id="98310" name="Rectangle 6"/>
          <p:cNvSpPr>
            <a:spLocks noChangeArrowheads="1"/>
          </p:cNvSpPr>
          <p:nvPr/>
        </p:nvSpPr>
        <p:spPr bwMode="auto">
          <a:xfrm>
            <a:off x="2519363" y="4832350"/>
            <a:ext cx="4213225" cy="1692275"/>
          </a:xfrm>
          <a:prstGeom prst="rect">
            <a:avLst/>
          </a:prstGeom>
          <a:solidFill>
            <a:srgbClr val="CCFFCC"/>
          </a:solidFill>
          <a:ln w="9525" algn="ctr">
            <a:solidFill>
              <a:schemeClr val="tx1"/>
            </a:solidFill>
            <a:miter lim="800000"/>
            <a:headEnd/>
            <a:tailEnd/>
          </a:ln>
          <a:effectLst/>
        </p:spPr>
        <p:txBody>
          <a:bodyPr wrap="none" anchor="ctr"/>
          <a:lstStyle/>
          <a:p>
            <a:pPr algn="l"/>
            <a:r>
              <a:rPr lang="en-US" altLang="zh-CN" sz="1800" b="0"/>
              <a:t>name = </a:t>
            </a:r>
            <a:r>
              <a:rPr lang="en-US" altLang="zh-CN" sz="1800" b="0">
                <a:latin typeface="宋体"/>
              </a:rPr>
              <a:t>‘</a:t>
            </a:r>
            <a:r>
              <a:rPr lang="en-US" altLang="zh-CN" sz="1800" b="0"/>
              <a:t>jones</a:t>
            </a:r>
            <a:r>
              <a:rPr lang="en-US" altLang="zh-CN" sz="1800" b="0">
                <a:latin typeface="宋体"/>
              </a:rPr>
              <a:t>’</a:t>
            </a:r>
            <a:endParaRPr lang="en-US" altLang="zh-CN" sz="1800" b="0"/>
          </a:p>
          <a:p>
            <a:pPr algn="l"/>
            <a:r>
              <a:rPr lang="en-US" altLang="zh-CN" sz="1800" b="0"/>
              <a:t>salary &gt; 4000</a:t>
            </a:r>
          </a:p>
          <a:p>
            <a:pPr algn="l"/>
            <a:r>
              <a:rPr lang="en-US" altLang="zh-CN" sz="1800" b="0"/>
              <a:t>60000 &lt; salary</a:t>
            </a:r>
          </a:p>
          <a:p>
            <a:pPr algn="l"/>
            <a:r>
              <a:rPr lang="en-US" altLang="zh-CN" sz="1800" b="0"/>
              <a:t>department = </a:t>
            </a:r>
            <a:r>
              <a:rPr lang="en-US" altLang="zh-CN" sz="1800" b="0">
                <a:latin typeface="宋体"/>
              </a:rPr>
              <a:t>‘</a:t>
            </a:r>
            <a:r>
              <a:rPr lang="en-US" altLang="zh-CN" sz="1800" b="0"/>
              <a:t>sales</a:t>
            </a:r>
            <a:r>
              <a:rPr lang="en-US" altLang="zh-CN" sz="1800" b="0">
                <a:latin typeface="宋体"/>
              </a:rPr>
              <a:t>’</a:t>
            </a:r>
            <a:endParaRPr lang="en-US" altLang="zh-CN" sz="1800" b="0"/>
          </a:p>
          <a:p>
            <a:pPr algn="l"/>
            <a:r>
              <a:rPr lang="en-US" altLang="zh-CN" sz="1800" b="0"/>
              <a:t>name = </a:t>
            </a:r>
            <a:r>
              <a:rPr lang="en-US" altLang="zh-CN" sz="1800" b="0">
                <a:latin typeface="宋体"/>
              </a:rPr>
              <a:t>‘</a:t>
            </a:r>
            <a:r>
              <a:rPr lang="en-US" altLang="zh-CN" sz="1800" b="0"/>
              <a:t>jones</a:t>
            </a:r>
            <a:r>
              <a:rPr lang="en-US" altLang="zh-CN" sz="1800" b="0">
                <a:latin typeface="宋体"/>
              </a:rPr>
              <a:t>’</a:t>
            </a:r>
            <a:r>
              <a:rPr lang="en-US" altLang="zh-CN" sz="1800" b="0"/>
              <a:t> and salary &gt; 10000</a:t>
            </a:r>
          </a:p>
          <a:p>
            <a:pPr algn="l"/>
            <a:r>
              <a:rPr lang="en-US" altLang="zh-CN" sz="1800" b="0"/>
              <a:t>name like </a:t>
            </a:r>
            <a:r>
              <a:rPr lang="en-US" altLang="zh-CN" sz="1800" b="0">
                <a:latin typeface="宋体"/>
              </a:rPr>
              <a:t>‘</a:t>
            </a:r>
            <a:r>
              <a:rPr lang="en-US" altLang="zh-CN" sz="1800" b="0"/>
              <a:t>dial%</a:t>
            </a:r>
            <a:r>
              <a:rPr lang="en-US" altLang="zh-CN" sz="1800" b="0">
                <a:latin typeface="宋体"/>
              </a:rPr>
              <a:t>’</a:t>
            </a:r>
            <a:endParaRPr lang="en-US" altLang="zh-CN" sz="1800" b="0"/>
          </a:p>
        </p:txBody>
      </p:sp>
      <p:sp>
        <p:nvSpPr>
          <p:cNvPr id="98311" name="AutoShape 7"/>
          <p:cNvSpPr>
            <a:spLocks noChangeArrowheads="1"/>
          </p:cNvSpPr>
          <p:nvPr/>
        </p:nvSpPr>
        <p:spPr bwMode="auto">
          <a:xfrm>
            <a:off x="4932363" y="4689475"/>
            <a:ext cx="3924300" cy="647700"/>
          </a:xfrm>
          <a:prstGeom prst="wedgeRoundRectCallout">
            <a:avLst>
              <a:gd name="adj1" fmla="val -41426"/>
              <a:gd name="adj2" fmla="val 148282"/>
              <a:gd name="adj3" fmla="val 16667"/>
            </a:avLst>
          </a:prstGeom>
          <a:solidFill>
            <a:srgbClr val="99CC00"/>
          </a:solidFill>
          <a:ln w="9525" algn="ctr">
            <a:noFill/>
            <a:miter lim="800000"/>
            <a:headEnd/>
            <a:tailEnd/>
          </a:ln>
          <a:effectLst/>
        </p:spPr>
        <p:txBody>
          <a:bodyPr/>
          <a:lstStyle/>
          <a:p>
            <a:pPr algn="l"/>
            <a:r>
              <a:rPr lang="en-US" altLang="zh-CN" sz="1800" b="0"/>
              <a:t>name=</a:t>
            </a:r>
            <a:r>
              <a:rPr lang="en-US" altLang="zh-CN" sz="1800" b="0">
                <a:latin typeface="宋体"/>
              </a:rPr>
              <a:t>‘</a:t>
            </a:r>
            <a:r>
              <a:rPr lang="en-US" altLang="zh-CN" sz="1800" b="0"/>
              <a:t>jones</a:t>
            </a:r>
            <a:r>
              <a:rPr lang="en-US" altLang="zh-CN" sz="1800" b="0">
                <a:latin typeface="宋体"/>
              </a:rPr>
              <a:t>’</a:t>
            </a:r>
            <a:r>
              <a:rPr lang="en-US" altLang="zh-CN" sz="1800" b="0"/>
              <a:t>or salary&gt;10000</a:t>
            </a:r>
          </a:p>
          <a:p>
            <a:pPr algn="l"/>
            <a:r>
              <a:rPr lang="zh-CN" altLang="en-US" sz="1800" b="0"/>
              <a:t>不能使用一次索引得到最后的结果</a:t>
            </a:r>
          </a:p>
        </p:txBody>
      </p:sp>
      <p:sp>
        <p:nvSpPr>
          <p:cNvPr id="98312" name="Line 8"/>
          <p:cNvSpPr>
            <a:spLocks noChangeShapeType="1"/>
          </p:cNvSpPr>
          <p:nvPr/>
        </p:nvSpPr>
        <p:spPr bwMode="auto">
          <a:xfrm>
            <a:off x="2590800" y="6237288"/>
            <a:ext cx="3960813" cy="0"/>
          </a:xfrm>
          <a:prstGeom prst="line">
            <a:avLst/>
          </a:prstGeom>
          <a:noFill/>
          <a:ln w="28575">
            <a:solidFill>
              <a:srgbClr val="0000FF"/>
            </a:solidFill>
            <a:round/>
            <a:headEnd/>
            <a:tailEnd/>
          </a:ln>
          <a:effectLst/>
        </p:spPr>
        <p:txBody>
          <a:bodyPr/>
          <a:lstStyle/>
          <a:p>
            <a:endParaRPr lang="zh-CN" altLang="en-US"/>
          </a:p>
        </p:txBody>
      </p:sp>
      <p:sp>
        <p:nvSpPr>
          <p:cNvPr id="98313" name="AutoShape 9"/>
          <p:cNvSpPr>
            <a:spLocks noChangeArrowheads="1"/>
          </p:cNvSpPr>
          <p:nvPr/>
        </p:nvSpPr>
        <p:spPr bwMode="auto">
          <a:xfrm>
            <a:off x="5003800" y="5337175"/>
            <a:ext cx="2700338" cy="647700"/>
          </a:xfrm>
          <a:prstGeom prst="wedgeRoundRectCallout">
            <a:avLst>
              <a:gd name="adj1" fmla="val -66519"/>
              <a:gd name="adj2" fmla="val 120833"/>
              <a:gd name="adj3" fmla="val 16667"/>
            </a:avLst>
          </a:prstGeom>
          <a:solidFill>
            <a:srgbClr val="99CC00"/>
          </a:solidFill>
          <a:ln w="9525" algn="ctr">
            <a:noFill/>
            <a:miter lim="800000"/>
            <a:headEnd/>
            <a:tailEnd/>
          </a:ln>
          <a:effectLst/>
        </p:spPr>
        <p:txBody>
          <a:bodyPr/>
          <a:lstStyle/>
          <a:p>
            <a:pPr algn="l"/>
            <a:r>
              <a:rPr lang="en-US" altLang="zh-CN" sz="1800" b="0"/>
              <a:t>name like </a:t>
            </a:r>
            <a:r>
              <a:rPr lang="en-US" altLang="zh-CN" sz="1800" b="0">
                <a:latin typeface="宋体"/>
              </a:rPr>
              <a:t>‘</a:t>
            </a:r>
            <a:r>
              <a:rPr lang="en-US" altLang="zh-CN" sz="1800" b="0"/>
              <a:t>%SARG</a:t>
            </a:r>
            <a:r>
              <a:rPr lang="en-US" altLang="zh-CN" sz="1800" b="0">
                <a:latin typeface="宋体"/>
              </a:rPr>
              <a:t>’</a:t>
            </a:r>
            <a:endParaRPr lang="en-US" altLang="zh-CN" sz="1800" b="0"/>
          </a:p>
          <a:p>
            <a:pPr algn="l"/>
            <a:r>
              <a:rPr lang="zh-CN" altLang="en-US" sz="1800" b="0"/>
              <a:t>无法使用索引</a:t>
            </a:r>
          </a:p>
        </p:txBody>
      </p:sp>
      <p:sp>
        <p:nvSpPr>
          <p:cNvPr id="98314" name="Line 10"/>
          <p:cNvSpPr>
            <a:spLocks noChangeShapeType="1"/>
          </p:cNvSpPr>
          <p:nvPr/>
        </p:nvSpPr>
        <p:spPr bwMode="auto">
          <a:xfrm>
            <a:off x="2590800" y="6524625"/>
            <a:ext cx="1944688" cy="0"/>
          </a:xfrm>
          <a:prstGeom prst="line">
            <a:avLst/>
          </a:prstGeom>
          <a:noFill/>
          <a:ln w="28575">
            <a:solidFill>
              <a:srgbClr val="0000FF"/>
            </a:solidFill>
            <a:round/>
            <a:headEnd/>
            <a:tailEn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8312"/>
                                        </p:tgtEl>
                                        <p:attrNameLst>
                                          <p:attrName>style.visibility</p:attrName>
                                        </p:attrNameLst>
                                      </p:cBhvr>
                                      <p:to>
                                        <p:strVal val="visible"/>
                                      </p:to>
                                    </p:set>
                                    <p:animEffect transition="in" filter="wipe(left)">
                                      <p:cBhvr>
                                        <p:cTn id="7" dur="500"/>
                                        <p:tgtEl>
                                          <p:spTgt spid="983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311"/>
                                        </p:tgtEl>
                                        <p:attrNameLst>
                                          <p:attrName>style.visibility</p:attrName>
                                        </p:attrNameLst>
                                      </p:cBhvr>
                                      <p:to>
                                        <p:strVal val="visible"/>
                                      </p:to>
                                    </p:set>
                                    <p:animEffect transition="in" filter="dissolve">
                                      <p:cBhvr>
                                        <p:cTn id="11" dur="500"/>
                                        <p:tgtEl>
                                          <p:spTgt spid="9831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98312"/>
                                        </p:tgtEl>
                                      </p:cBhvr>
                                    </p:animEffect>
                                    <p:set>
                                      <p:cBhvr>
                                        <p:cTn id="16" dur="1" fill="hold">
                                          <p:stCondLst>
                                            <p:cond delay="499"/>
                                          </p:stCondLst>
                                        </p:cTn>
                                        <p:tgtEl>
                                          <p:spTgt spid="98312"/>
                                        </p:tgtEl>
                                        <p:attrNameLst>
                                          <p:attrName>style.visibility</p:attrName>
                                        </p:attrNameLst>
                                      </p:cBhvr>
                                      <p:to>
                                        <p:strVal val="hidden"/>
                                      </p:to>
                                    </p:set>
                                  </p:childTnLst>
                                </p:cTn>
                              </p:par>
                              <p:par>
                                <p:cTn id="17" presetID="9" presetClass="exit" presetSubtype="0" fill="hold" grpId="2" nodeType="withEffect">
                                  <p:stCondLst>
                                    <p:cond delay="0"/>
                                  </p:stCondLst>
                                  <p:childTnLst>
                                    <p:animEffect transition="out" filter="dissolve">
                                      <p:cBhvr>
                                        <p:cTn id="18" dur="500"/>
                                        <p:tgtEl>
                                          <p:spTgt spid="98311"/>
                                        </p:tgtEl>
                                      </p:cBhvr>
                                    </p:animEffect>
                                    <p:set>
                                      <p:cBhvr>
                                        <p:cTn id="19" dur="1" fill="hold">
                                          <p:stCondLst>
                                            <p:cond delay="499"/>
                                          </p:stCondLst>
                                        </p:cTn>
                                        <p:tgtEl>
                                          <p:spTgt spid="98311"/>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98311"/>
                                        </p:tgtEl>
                                      </p:cBhvr>
                                    </p:animEffect>
                                    <p:set>
                                      <p:cBhvr>
                                        <p:cTn id="22" dur="1" fill="hold">
                                          <p:stCondLst>
                                            <p:cond delay="499"/>
                                          </p:stCondLst>
                                        </p:cTn>
                                        <p:tgtEl>
                                          <p:spTgt spid="98311"/>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8314"/>
                                        </p:tgtEl>
                                        <p:attrNameLst>
                                          <p:attrName>style.visibility</p:attrName>
                                        </p:attrNameLst>
                                      </p:cBhvr>
                                      <p:to>
                                        <p:strVal val="visible"/>
                                      </p:to>
                                    </p:set>
                                    <p:animEffect transition="in" filter="wipe(left)">
                                      <p:cBhvr>
                                        <p:cTn id="26" dur="500"/>
                                        <p:tgtEl>
                                          <p:spTgt spid="98314"/>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98313"/>
                                        </p:tgtEl>
                                        <p:attrNameLst>
                                          <p:attrName>style.visibility</p:attrName>
                                        </p:attrNameLst>
                                      </p:cBhvr>
                                      <p:to>
                                        <p:strVal val="visible"/>
                                      </p:to>
                                    </p:set>
                                    <p:animEffect transition="in" filter="dissolve">
                                      <p:cBhvr>
                                        <p:cTn id="30" dur="500"/>
                                        <p:tgtEl>
                                          <p:spTgt spid="98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animBg="1"/>
      <p:bldP spid="98311" grpId="1" animBg="1"/>
      <p:bldP spid="98311" grpId="2" animBg="1"/>
      <p:bldP spid="98312" grpId="0" animBg="1"/>
      <p:bldP spid="98312" grpId="1" animBg="1"/>
      <p:bldP spid="98313" grpId="0" animBg="1"/>
      <p:bldP spid="98314"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n-US" altLang="zh-CN" dirty="0">
                <a:solidFill>
                  <a:schemeClr val="bg1"/>
                </a:solidFill>
              </a:rPr>
              <a:t>SQL Server</a:t>
            </a:r>
            <a:r>
              <a:rPr lang="zh-CN" altLang="en-US" dirty="0">
                <a:solidFill>
                  <a:schemeClr val="bg1"/>
                </a:solidFill>
              </a:rPr>
              <a:t>的物理优化：</a:t>
            </a:r>
            <a:br>
              <a:rPr lang="zh-CN" altLang="en-US" dirty="0">
                <a:solidFill>
                  <a:schemeClr val="bg1"/>
                </a:solidFill>
              </a:rPr>
            </a:br>
            <a:r>
              <a:rPr lang="zh-CN" altLang="en-US" dirty="0">
                <a:solidFill>
                  <a:schemeClr val="bg1"/>
                </a:solidFill>
              </a:rPr>
              <a:t>查询分析（</a:t>
            </a:r>
            <a:r>
              <a:rPr lang="en-US" altLang="zh-CN" dirty="0">
                <a:solidFill>
                  <a:schemeClr val="bg1"/>
                </a:solidFill>
              </a:rPr>
              <a:t>2</a:t>
            </a:r>
            <a:r>
              <a:rPr lang="zh-CN" altLang="en-US" dirty="0">
                <a:solidFill>
                  <a:schemeClr val="bg1"/>
                </a:solidFill>
              </a:rPr>
              <a:t>）</a:t>
            </a:r>
          </a:p>
        </p:txBody>
      </p:sp>
      <p:sp>
        <p:nvSpPr>
          <p:cNvPr id="96259" name="Rectangle 3"/>
          <p:cNvSpPr>
            <a:spLocks noGrp="1" noChangeArrowheads="1"/>
          </p:cNvSpPr>
          <p:nvPr>
            <p:ph type="body" idx="1"/>
          </p:nvPr>
        </p:nvSpPr>
        <p:spPr/>
        <p:txBody>
          <a:bodyPr/>
          <a:lstStyle/>
          <a:p>
            <a:r>
              <a:rPr lang="zh-CN" altLang="en-US" sz="2000" dirty="0">
                <a:solidFill>
                  <a:schemeClr val="bg1"/>
                </a:solidFill>
              </a:rPr>
              <a:t>不满足</a:t>
            </a:r>
            <a:r>
              <a:rPr lang="en-US" altLang="zh-CN" sz="2000" dirty="0">
                <a:solidFill>
                  <a:schemeClr val="bg1"/>
                </a:solidFill>
              </a:rPr>
              <a:t>SARG</a:t>
            </a:r>
            <a:r>
              <a:rPr lang="zh-CN" altLang="en-US" sz="2000" dirty="0">
                <a:solidFill>
                  <a:schemeClr val="bg1"/>
                </a:solidFill>
              </a:rPr>
              <a:t>的形式的典型操作符：</a:t>
            </a:r>
          </a:p>
          <a:p>
            <a:endParaRPr lang="zh-CN" altLang="en-US" sz="2000" dirty="0">
              <a:solidFill>
                <a:schemeClr val="bg1"/>
              </a:solidFill>
            </a:endParaRPr>
          </a:p>
          <a:p>
            <a:r>
              <a:rPr lang="en-US" altLang="zh-CN" sz="2000" dirty="0">
                <a:solidFill>
                  <a:schemeClr val="bg1"/>
                </a:solidFill>
              </a:rPr>
              <a:t>Example</a:t>
            </a:r>
            <a:r>
              <a:rPr lang="zh-CN" altLang="en-US" sz="2000" dirty="0">
                <a:solidFill>
                  <a:schemeClr val="bg1"/>
                </a:solidFill>
              </a:rPr>
              <a:t>：</a:t>
            </a:r>
          </a:p>
          <a:p>
            <a:endParaRPr lang="zh-CN" altLang="en-US" sz="2000" dirty="0">
              <a:solidFill>
                <a:schemeClr val="bg1"/>
              </a:solidFill>
            </a:endParaRPr>
          </a:p>
          <a:p>
            <a:endParaRPr lang="zh-CN" altLang="en-US" sz="2000" dirty="0">
              <a:solidFill>
                <a:schemeClr val="bg1"/>
              </a:solidFill>
            </a:endParaRPr>
          </a:p>
          <a:p>
            <a:endParaRPr lang="zh-CN" altLang="en-US" sz="2000" dirty="0">
              <a:solidFill>
                <a:schemeClr val="bg1"/>
              </a:solidFill>
            </a:endParaRPr>
          </a:p>
          <a:p>
            <a:r>
              <a:rPr lang="zh-CN" altLang="en-US" sz="2000" dirty="0">
                <a:solidFill>
                  <a:schemeClr val="bg1"/>
                </a:solidFill>
              </a:rPr>
              <a:t>含有运算的表达式也可能是</a:t>
            </a:r>
            <a:r>
              <a:rPr lang="en-US" altLang="zh-CN" sz="2000" dirty="0">
                <a:solidFill>
                  <a:schemeClr val="bg1"/>
                </a:solidFill>
              </a:rPr>
              <a:t>SARG</a:t>
            </a:r>
            <a:r>
              <a:rPr lang="zh-CN" altLang="en-US" sz="2000" dirty="0">
                <a:solidFill>
                  <a:schemeClr val="bg1"/>
                </a:solidFill>
              </a:rPr>
              <a:t>，因为</a:t>
            </a:r>
            <a:r>
              <a:rPr lang="en-US" altLang="zh-CN" sz="2000" dirty="0">
                <a:solidFill>
                  <a:schemeClr val="bg1"/>
                </a:solidFill>
              </a:rPr>
              <a:t>SQL Server</a:t>
            </a:r>
            <a:r>
              <a:rPr lang="zh-CN" altLang="en-US" sz="2000" dirty="0">
                <a:solidFill>
                  <a:schemeClr val="bg1"/>
                </a:solidFill>
              </a:rPr>
              <a:t>在某些情况下可以做一些数量上的简化</a:t>
            </a:r>
          </a:p>
        </p:txBody>
      </p:sp>
      <p:sp>
        <p:nvSpPr>
          <p:cNvPr id="96260" name="Rectangle 4"/>
          <p:cNvSpPr>
            <a:spLocks noChangeArrowheads="1"/>
          </p:cNvSpPr>
          <p:nvPr/>
        </p:nvSpPr>
        <p:spPr bwMode="auto">
          <a:xfrm>
            <a:off x="1943100" y="2457450"/>
            <a:ext cx="5724525" cy="360363"/>
          </a:xfrm>
          <a:prstGeom prst="rect">
            <a:avLst/>
          </a:prstGeom>
          <a:solidFill>
            <a:srgbClr val="CCFFCC"/>
          </a:solidFill>
          <a:ln w="9525" algn="ctr">
            <a:solidFill>
              <a:schemeClr val="tx1"/>
            </a:solidFill>
            <a:miter lim="800000"/>
            <a:headEnd/>
            <a:tailEnd/>
          </a:ln>
          <a:effectLst/>
        </p:spPr>
        <p:txBody>
          <a:bodyPr wrap="none" anchor="ctr"/>
          <a:lstStyle/>
          <a:p>
            <a:r>
              <a:rPr lang="en-US" altLang="zh-CN" sz="1800" b="0">
                <a:solidFill>
                  <a:srgbClr val="000000"/>
                </a:solidFill>
              </a:rPr>
              <a:t>n</a:t>
            </a:r>
            <a:r>
              <a:rPr lang="en-US" altLang="en-US" sz="1800" b="0">
                <a:solidFill>
                  <a:srgbClr val="000000"/>
                </a:solidFill>
              </a:rPr>
              <a:t>ot、!=、!&lt;、 !&gt;、 not exists、not in、not like</a:t>
            </a:r>
            <a:endParaRPr lang="zh-CN" altLang="en-US" sz="1800" b="0">
              <a:solidFill>
                <a:srgbClr val="000000"/>
              </a:solidFill>
            </a:endParaRPr>
          </a:p>
        </p:txBody>
      </p:sp>
      <p:sp>
        <p:nvSpPr>
          <p:cNvPr id="96261" name="Rectangle 5"/>
          <p:cNvSpPr>
            <a:spLocks noChangeArrowheads="1"/>
          </p:cNvSpPr>
          <p:nvPr/>
        </p:nvSpPr>
        <p:spPr bwMode="auto">
          <a:xfrm>
            <a:off x="2519363" y="3213100"/>
            <a:ext cx="4321175" cy="900113"/>
          </a:xfrm>
          <a:prstGeom prst="rect">
            <a:avLst/>
          </a:prstGeom>
          <a:solidFill>
            <a:srgbClr val="CCFFCC"/>
          </a:solidFill>
          <a:ln w="9525" algn="ctr">
            <a:solidFill>
              <a:schemeClr val="tx1"/>
            </a:solidFill>
            <a:miter lim="800000"/>
            <a:headEnd/>
            <a:tailEnd/>
          </a:ln>
          <a:effectLst/>
        </p:spPr>
        <p:txBody>
          <a:bodyPr wrap="none" anchor="ctr"/>
          <a:lstStyle/>
          <a:p>
            <a:pPr algn="l"/>
            <a:r>
              <a:rPr lang="en-US" altLang="zh-CN" sz="1800" b="0"/>
              <a:t>abs(price) &lt; 5</a:t>
            </a:r>
          </a:p>
          <a:p>
            <a:pPr algn="l"/>
            <a:r>
              <a:rPr lang="en-US" altLang="zh-CN" sz="1800" b="0"/>
              <a:t>name like </a:t>
            </a:r>
            <a:r>
              <a:rPr lang="en-US" altLang="zh-CN" sz="1800" b="0">
                <a:latin typeface="宋体"/>
              </a:rPr>
              <a:t>‘</a:t>
            </a:r>
            <a:r>
              <a:rPr lang="en-US" altLang="zh-CN" sz="1800" b="0"/>
              <a:t>%jone%</a:t>
            </a:r>
            <a:r>
              <a:rPr lang="en-US" altLang="zh-CN" sz="1800" b="0">
                <a:latin typeface="宋体"/>
              </a:rPr>
              <a:t>’</a:t>
            </a:r>
            <a:endParaRPr lang="en-US" altLang="zh-CN" sz="1800" b="0"/>
          </a:p>
          <a:p>
            <a:pPr algn="l"/>
            <a:r>
              <a:rPr lang="en-US" altLang="zh-CN" sz="1800" b="0"/>
              <a:t>name = </a:t>
            </a:r>
            <a:r>
              <a:rPr lang="en-US" altLang="zh-CN" sz="1800" b="0">
                <a:latin typeface="宋体"/>
              </a:rPr>
              <a:t>‘</a:t>
            </a:r>
            <a:r>
              <a:rPr lang="en-US" altLang="zh-CN" sz="1800" b="0"/>
              <a:t>jones</a:t>
            </a:r>
            <a:r>
              <a:rPr lang="en-US" altLang="zh-CN" sz="1800" b="0">
                <a:latin typeface="宋体"/>
              </a:rPr>
              <a:t>’</a:t>
            </a:r>
            <a:r>
              <a:rPr lang="en-US" altLang="zh-CN" sz="1800" b="0"/>
              <a:t> or salary &gt; 10000</a:t>
            </a:r>
          </a:p>
        </p:txBody>
      </p:sp>
      <p:graphicFrame>
        <p:nvGraphicFramePr>
          <p:cNvPr id="96308" name="Group 52"/>
          <p:cNvGraphicFramePr>
            <a:graphicFrameLocks noGrp="1"/>
          </p:cNvGraphicFramePr>
          <p:nvPr/>
        </p:nvGraphicFramePr>
        <p:xfrm>
          <a:off x="1871663" y="5121275"/>
          <a:ext cx="6096000" cy="1236980"/>
        </p:xfrm>
        <a:graphic>
          <a:graphicData uri="http://schemas.openxmlformats.org/drawingml/2006/table">
            <a:tbl>
              <a:tblPr/>
              <a:tblGrid>
                <a:gridCol w="3048000"/>
                <a:gridCol w="3048000"/>
              </a:tblGrid>
              <a:tr h="180975">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zh-CN" altLang="en-US" sz="2000" b="0" i="0" u="none" strike="noStrike" cap="none" normalizeH="0" baseline="0" dirty="0" smtClean="0">
                          <a:ln>
                            <a:noFill/>
                          </a:ln>
                          <a:solidFill>
                            <a:schemeClr val="bg1"/>
                          </a:solidFill>
                          <a:effectLst/>
                          <a:latin typeface="宋体" charset="-122"/>
                          <a:ea typeface="宋体" charset="-122"/>
                        </a:rPr>
                        <a:t>原始表达式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zh-CN" altLang="en-US" sz="2000" b="0" i="0" u="none" strike="noStrike" cap="none" normalizeH="0" baseline="0" smtClean="0">
                          <a:ln>
                            <a:noFill/>
                          </a:ln>
                          <a:solidFill>
                            <a:schemeClr val="bg1"/>
                          </a:solidFill>
                          <a:effectLst/>
                          <a:latin typeface="宋体" charset="-122"/>
                          <a:ea typeface="宋体" charset="-122"/>
                        </a:rPr>
                        <a:t>简化后的表达式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altLang="zh-CN" sz="2000" b="0" i="0" u="none" strike="noStrike" cap="none" normalizeH="0" baseline="0" dirty="0" smtClean="0">
                          <a:ln>
                            <a:noFill/>
                          </a:ln>
                          <a:solidFill>
                            <a:schemeClr val="bg1"/>
                          </a:solidFill>
                          <a:effectLst/>
                          <a:latin typeface="宋体" charset="-122"/>
                          <a:ea typeface="宋体" charset="-122"/>
                        </a:rPr>
                        <a:t>Where price*12=costs </a:t>
                      </a:r>
                      <a:endParaRPr kumimoji="0" lang="zh-CN" altLang="en-US" sz="2000" b="0" i="0" u="none" strike="noStrike" cap="none" normalizeH="0" baseline="0" dirty="0" smtClean="0">
                        <a:ln>
                          <a:noFill/>
                        </a:ln>
                        <a:solidFill>
                          <a:schemeClr val="bg1"/>
                        </a:solidFill>
                        <a:effectLst/>
                        <a:latin typeface="宋体" charset="-122"/>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altLang="zh-CN" sz="2000" b="0" i="0" u="none" strike="noStrike" cap="none" normalizeH="0" baseline="0" smtClean="0">
                          <a:ln>
                            <a:noFill/>
                          </a:ln>
                          <a:solidFill>
                            <a:schemeClr val="bg1"/>
                          </a:solidFill>
                          <a:effectLst/>
                          <a:latin typeface="宋体" charset="-122"/>
                          <a:ea typeface="宋体" charset="-122"/>
                        </a:rPr>
                        <a:t>where price = costs/12</a:t>
                      </a:r>
                      <a:endParaRPr kumimoji="0" lang="zh-CN" altLang="en-US" sz="2000" b="0" i="0" u="none" strike="noStrike" cap="none" normalizeH="0" baseline="0" smtClean="0">
                        <a:ln>
                          <a:noFill/>
                        </a:ln>
                        <a:solidFill>
                          <a:schemeClr val="bg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altLang="zh-CN" sz="2000" b="0" i="0" u="none" strike="noStrike" cap="none" normalizeH="0" baseline="0" smtClean="0">
                          <a:ln>
                            <a:noFill/>
                          </a:ln>
                          <a:solidFill>
                            <a:schemeClr val="bg1"/>
                          </a:solidFill>
                          <a:effectLst/>
                          <a:latin typeface="宋体" charset="-122"/>
                          <a:ea typeface="宋体" charset="-122"/>
                        </a:rPr>
                        <a:t>Where salary*2&gt;40000 </a:t>
                      </a:r>
                      <a:endParaRPr kumimoji="0" lang="zh-CN" altLang="en-US" sz="2000" b="0" i="0" u="none" strike="noStrike" cap="none" normalizeH="0" baseline="0" smtClean="0">
                        <a:ln>
                          <a:noFill/>
                        </a:ln>
                        <a:solidFill>
                          <a:schemeClr val="bg1"/>
                        </a:solidFill>
                        <a:effectLst/>
                        <a:latin typeface="宋体" charset="-122"/>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Pct val="50000"/>
                        <a:buFont typeface="Wingdings" pitchFamily="2" charset="2"/>
                        <a:buNone/>
                        <a:tabLst/>
                      </a:pPr>
                      <a:r>
                        <a:rPr kumimoji="0" lang="en-US" altLang="zh-CN" sz="2000" b="0" i="0" u="none" strike="noStrike" cap="none" normalizeH="0" baseline="0" dirty="0" smtClean="0">
                          <a:ln>
                            <a:noFill/>
                          </a:ln>
                          <a:solidFill>
                            <a:schemeClr val="bg1"/>
                          </a:solidFill>
                          <a:effectLst/>
                          <a:latin typeface="宋体" charset="-122"/>
                          <a:ea typeface="宋体" charset="-122"/>
                        </a:rPr>
                        <a:t>where salary &gt; 40000/2</a:t>
                      </a:r>
                      <a:endParaRPr kumimoji="0" lang="zh-CN" altLang="en-US" sz="2000" b="0" i="0" u="none" strike="noStrike" cap="none" normalizeH="0" baseline="0" dirty="0" smtClean="0">
                        <a:ln>
                          <a:noFill/>
                        </a:ln>
                        <a:solidFill>
                          <a:schemeClr val="bg1"/>
                        </a:solidFill>
                        <a:effectLst/>
                        <a:latin typeface="宋体" charset="-122"/>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20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dissolve">
                                      <p:cBhvr>
                                        <p:cTn id="12" dur="500"/>
                                        <p:tgtEl>
                                          <p:spTgt spid="96259">
                                            <p:txEl>
                                              <p:pRg st="2" end="2"/>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6261">
                                            <p:bg/>
                                          </p:spTgt>
                                        </p:tgtEl>
                                        <p:attrNameLst>
                                          <p:attrName>style.visibility</p:attrName>
                                        </p:attrNameLst>
                                      </p:cBhvr>
                                      <p:to>
                                        <p:strVal val="visible"/>
                                      </p:to>
                                    </p:set>
                                    <p:animEffect transition="in" filter="dissolve">
                                      <p:cBhvr>
                                        <p:cTn id="16" dur="500"/>
                                        <p:tgtEl>
                                          <p:spTgt spid="96261">
                                            <p:bg/>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96261">
                                            <p:txEl>
                                              <p:pRg st="0" end="0"/>
                                            </p:txEl>
                                          </p:spTgt>
                                        </p:tgtEl>
                                        <p:attrNameLst>
                                          <p:attrName>style.visibility</p:attrName>
                                        </p:attrNameLst>
                                      </p:cBhvr>
                                      <p:to>
                                        <p:strVal val="visible"/>
                                      </p:to>
                                    </p:set>
                                    <p:animEffect transition="in" filter="wipe(up)">
                                      <p:cBhvr>
                                        <p:cTn id="20" dur="500"/>
                                        <p:tgtEl>
                                          <p:spTgt spid="96261">
                                            <p:txEl>
                                              <p:pRg st="0" end="0"/>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96261">
                                            <p:txEl>
                                              <p:pRg st="1" end="1"/>
                                            </p:txEl>
                                          </p:spTgt>
                                        </p:tgtEl>
                                        <p:attrNameLst>
                                          <p:attrName>style.visibility</p:attrName>
                                        </p:attrNameLst>
                                      </p:cBhvr>
                                      <p:to>
                                        <p:strVal val="visible"/>
                                      </p:to>
                                    </p:set>
                                    <p:animEffect transition="in" filter="wipe(up)">
                                      <p:cBhvr>
                                        <p:cTn id="24" dur="500"/>
                                        <p:tgtEl>
                                          <p:spTgt spid="96261">
                                            <p:txEl>
                                              <p:pRg st="1" end="1"/>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96261">
                                            <p:txEl>
                                              <p:pRg st="2" end="2"/>
                                            </p:txEl>
                                          </p:spTgt>
                                        </p:tgtEl>
                                        <p:attrNameLst>
                                          <p:attrName>style.visibility</p:attrName>
                                        </p:attrNameLst>
                                      </p:cBhvr>
                                      <p:to>
                                        <p:strVal val="visible"/>
                                      </p:to>
                                    </p:set>
                                    <p:animEffect transition="in" filter="wipe(up)">
                                      <p:cBhvr>
                                        <p:cTn id="28" dur="500"/>
                                        <p:tgtEl>
                                          <p:spTgt spid="9626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6259">
                                            <p:txEl>
                                              <p:pRg st="6" end="6"/>
                                            </p:txEl>
                                          </p:spTgt>
                                        </p:tgtEl>
                                        <p:attrNameLst>
                                          <p:attrName>style.visibility</p:attrName>
                                        </p:attrNameLst>
                                      </p:cBhvr>
                                      <p:to>
                                        <p:strVal val="visible"/>
                                      </p:to>
                                    </p:set>
                                    <p:animEffect transition="in" filter="dissolve">
                                      <p:cBhvr>
                                        <p:cTn id="33" dur="500"/>
                                        <p:tgtEl>
                                          <p:spTgt spid="96259">
                                            <p:txEl>
                                              <p:pRg st="6" end="6"/>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96308"/>
                                        </p:tgtEl>
                                        <p:attrNameLst>
                                          <p:attrName>style.visibility</p:attrName>
                                        </p:attrNameLst>
                                      </p:cBhvr>
                                      <p:to>
                                        <p:strVal val="visible"/>
                                      </p:to>
                                    </p:set>
                                    <p:animEffect transition="in" filter="dissolve">
                                      <p:cBhvr>
                                        <p:cTn id="37" dur="500"/>
                                        <p:tgtEl>
                                          <p:spTgt spid="9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P spid="96261" grpId="0" build="allAtOnce"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r>
              <a:rPr lang="en-US" altLang="zh-CN" dirty="0">
                <a:solidFill>
                  <a:schemeClr val="bg1"/>
                </a:solidFill>
              </a:rPr>
              <a:t>SQL Server</a:t>
            </a:r>
            <a:r>
              <a:rPr lang="zh-CN" altLang="en-US" dirty="0">
                <a:solidFill>
                  <a:schemeClr val="bg1"/>
                </a:solidFill>
              </a:rPr>
              <a:t>的物理优化：</a:t>
            </a:r>
            <a:br>
              <a:rPr lang="zh-CN" altLang="en-US" dirty="0">
                <a:solidFill>
                  <a:schemeClr val="bg1"/>
                </a:solidFill>
              </a:rPr>
            </a:br>
            <a:r>
              <a:rPr lang="zh-CN" altLang="en-US" dirty="0">
                <a:solidFill>
                  <a:schemeClr val="bg1"/>
                </a:solidFill>
              </a:rPr>
              <a:t>如何选择索引</a:t>
            </a:r>
          </a:p>
        </p:txBody>
      </p:sp>
      <p:sp>
        <p:nvSpPr>
          <p:cNvPr id="102403" name="Rectangle 3"/>
          <p:cNvSpPr>
            <a:spLocks noGrp="1" noChangeArrowheads="1"/>
          </p:cNvSpPr>
          <p:nvPr>
            <p:ph type="body" idx="1"/>
          </p:nvPr>
        </p:nvSpPr>
        <p:spPr/>
        <p:txBody>
          <a:bodyPr/>
          <a:lstStyle/>
          <a:p>
            <a:r>
              <a:rPr lang="zh-CN" altLang="en-US" sz="2000" dirty="0">
                <a:solidFill>
                  <a:schemeClr val="bg1"/>
                </a:solidFill>
              </a:rPr>
              <a:t>物理优化的第二个阶段是索引选择。在这个阶段，查询优化器决定是否存在一个索引可用于一个</a:t>
            </a:r>
            <a:r>
              <a:rPr lang="en-US" altLang="zh-CN" sz="2000" dirty="0">
                <a:solidFill>
                  <a:schemeClr val="bg1"/>
                </a:solidFill>
              </a:rPr>
              <a:t>SARG</a:t>
            </a:r>
            <a:r>
              <a:rPr lang="zh-CN" altLang="en-US" sz="2000" dirty="0">
                <a:solidFill>
                  <a:schemeClr val="bg1"/>
                </a:solidFill>
              </a:rPr>
              <a:t>语句</a:t>
            </a:r>
          </a:p>
          <a:p>
            <a:r>
              <a:rPr lang="zh-CN" altLang="en-US" sz="2000" dirty="0">
                <a:solidFill>
                  <a:schemeClr val="bg1"/>
                </a:solidFill>
              </a:rPr>
              <a:t>包含四个部分：</a:t>
            </a:r>
          </a:p>
          <a:p>
            <a:pPr lvl="1"/>
            <a:r>
              <a:rPr lang="zh-CN" altLang="en-US" sz="1800" dirty="0">
                <a:solidFill>
                  <a:schemeClr val="bg1"/>
                </a:solidFill>
              </a:rPr>
              <a:t>索引的统计信息</a:t>
            </a:r>
          </a:p>
          <a:p>
            <a:pPr lvl="1"/>
            <a:r>
              <a:rPr lang="zh-CN" altLang="en-US" sz="1800" dirty="0">
                <a:solidFill>
                  <a:schemeClr val="bg1"/>
                </a:solidFill>
              </a:rPr>
              <a:t>索引的代价</a:t>
            </a:r>
          </a:p>
          <a:p>
            <a:pPr lvl="1"/>
            <a:r>
              <a:rPr lang="zh-CN" altLang="en-US" sz="1800" dirty="0">
                <a:solidFill>
                  <a:schemeClr val="bg1"/>
                </a:solidFill>
              </a:rPr>
              <a:t>使用多个索引</a:t>
            </a:r>
          </a:p>
          <a:p>
            <a:pPr lvl="1"/>
            <a:r>
              <a:rPr lang="zh-CN" altLang="en-US" sz="1800" dirty="0">
                <a:solidFill>
                  <a:schemeClr val="bg1"/>
                </a:solidFill>
              </a:rPr>
              <a:t>无法使用统计信息的情况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dissolve">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dissolve">
                                      <p:cBhvr>
                                        <p:cTn id="12" dur="500"/>
                                        <p:tgtEl>
                                          <p:spTgt spid="10240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02403">
                                            <p:txEl>
                                              <p:pRg st="2" end="2"/>
                                            </p:txEl>
                                          </p:spTgt>
                                        </p:tgtEl>
                                        <p:attrNameLst>
                                          <p:attrName>style.visibility</p:attrName>
                                        </p:attrNameLst>
                                      </p:cBhvr>
                                      <p:to>
                                        <p:strVal val="visible"/>
                                      </p:to>
                                    </p:set>
                                    <p:animEffect transition="in" filter="dissolve">
                                      <p:cBhvr>
                                        <p:cTn id="16" dur="500"/>
                                        <p:tgtEl>
                                          <p:spTgt spid="102403">
                                            <p:txEl>
                                              <p:pRg st="2" end="2"/>
                                            </p:txEl>
                                          </p:spTgt>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02403">
                                            <p:txEl>
                                              <p:pRg st="3" end="3"/>
                                            </p:txEl>
                                          </p:spTgt>
                                        </p:tgtEl>
                                        <p:attrNameLst>
                                          <p:attrName>style.visibility</p:attrName>
                                        </p:attrNameLst>
                                      </p:cBhvr>
                                      <p:to>
                                        <p:strVal val="visible"/>
                                      </p:to>
                                    </p:set>
                                    <p:animEffect transition="in" filter="dissolve">
                                      <p:cBhvr>
                                        <p:cTn id="20" dur="500"/>
                                        <p:tgtEl>
                                          <p:spTgt spid="102403">
                                            <p:txEl>
                                              <p:pRg st="3" end="3"/>
                                            </p:txEl>
                                          </p:spTgt>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02403">
                                            <p:txEl>
                                              <p:pRg st="4" end="4"/>
                                            </p:txEl>
                                          </p:spTgt>
                                        </p:tgtEl>
                                        <p:attrNameLst>
                                          <p:attrName>style.visibility</p:attrName>
                                        </p:attrNameLst>
                                      </p:cBhvr>
                                      <p:to>
                                        <p:strVal val="visible"/>
                                      </p:to>
                                    </p:set>
                                    <p:animEffect transition="in" filter="dissolve">
                                      <p:cBhvr>
                                        <p:cTn id="24" dur="500"/>
                                        <p:tgtEl>
                                          <p:spTgt spid="102403">
                                            <p:txEl>
                                              <p:pRg st="4" end="4"/>
                                            </p:txEl>
                                          </p:spTgt>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02403">
                                            <p:txEl>
                                              <p:pRg st="5" end="5"/>
                                            </p:txEl>
                                          </p:spTgt>
                                        </p:tgtEl>
                                        <p:attrNameLst>
                                          <p:attrName>style.visibility</p:attrName>
                                        </p:attrNameLst>
                                      </p:cBhvr>
                                      <p:to>
                                        <p:strVal val="visible"/>
                                      </p:to>
                                    </p:set>
                                    <p:animEffect transition="in" filter="dissolve">
                                      <p:cBhvr>
                                        <p:cTn id="28"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区是管理空间的基本单位</a:t>
            </a:r>
            <a:endParaRPr lang="zh-CN" altLang="en-US" dirty="0">
              <a:solidFill>
                <a:schemeClr val="bg1"/>
              </a:solidFill>
            </a:endParaRPr>
          </a:p>
        </p:txBody>
      </p:sp>
      <p:sp>
        <p:nvSpPr>
          <p:cNvPr id="3" name="内容占位符 2"/>
          <p:cNvSpPr>
            <a:spLocks noGrp="1"/>
          </p:cNvSpPr>
          <p:nvPr>
            <p:ph idx="1"/>
          </p:nvPr>
        </p:nvSpPr>
        <p:spPr/>
        <p:txBody>
          <a:bodyPr>
            <a:normAutofit/>
          </a:bodyPr>
          <a:lstStyle/>
          <a:p>
            <a:r>
              <a:rPr lang="zh-CN" altLang="en-US" sz="2400" dirty="0" smtClean="0">
                <a:solidFill>
                  <a:schemeClr val="bg1"/>
                </a:solidFill>
              </a:rPr>
              <a:t>一个区是八个物理上连续的页（即 </a:t>
            </a:r>
            <a:r>
              <a:rPr lang="en-US" altLang="zh-CN" sz="2400" dirty="0" smtClean="0">
                <a:solidFill>
                  <a:schemeClr val="bg1"/>
                </a:solidFill>
              </a:rPr>
              <a:t>64 KB</a:t>
            </a:r>
            <a:r>
              <a:rPr lang="zh-CN" altLang="en-US" sz="2400" dirty="0" smtClean="0">
                <a:solidFill>
                  <a:schemeClr val="bg1"/>
                </a:solidFill>
              </a:rPr>
              <a:t>）</a:t>
            </a:r>
            <a:endParaRPr lang="en-US" altLang="zh-CN" sz="2400" dirty="0" smtClean="0">
              <a:solidFill>
                <a:schemeClr val="bg1"/>
              </a:solidFill>
            </a:endParaRPr>
          </a:p>
          <a:p>
            <a:r>
              <a:rPr lang="zh-CN" altLang="en-US" sz="2400" dirty="0" smtClean="0">
                <a:solidFill>
                  <a:schemeClr val="bg1"/>
                </a:solidFill>
              </a:rPr>
              <a:t>读或写 </a:t>
            </a:r>
            <a:r>
              <a:rPr lang="en-US" altLang="zh-CN" sz="2400" dirty="0" smtClean="0">
                <a:solidFill>
                  <a:schemeClr val="bg1"/>
                </a:solidFill>
              </a:rPr>
              <a:t>8KB </a:t>
            </a:r>
            <a:r>
              <a:rPr lang="zh-CN" altLang="en-US" sz="2400" dirty="0" smtClean="0">
                <a:solidFill>
                  <a:schemeClr val="bg1"/>
                </a:solidFill>
              </a:rPr>
              <a:t>的时间与读或写 </a:t>
            </a:r>
            <a:r>
              <a:rPr lang="en-US" altLang="zh-CN" sz="2400" dirty="0" smtClean="0">
                <a:solidFill>
                  <a:schemeClr val="bg1"/>
                </a:solidFill>
              </a:rPr>
              <a:t>64 KB</a:t>
            </a:r>
            <a:r>
              <a:rPr lang="zh-CN" altLang="en-US" sz="2400" dirty="0" smtClean="0">
                <a:solidFill>
                  <a:schemeClr val="bg1"/>
                </a:solidFill>
              </a:rPr>
              <a:t>的时间几乎相同。</a:t>
            </a:r>
            <a:endParaRPr lang="en-US" altLang="zh-CN" sz="2400" dirty="0" smtClean="0">
              <a:solidFill>
                <a:schemeClr val="bg1"/>
              </a:solidFill>
            </a:endParaRPr>
          </a:p>
          <a:p>
            <a:r>
              <a:rPr lang="en-US" sz="2400" dirty="0" smtClean="0">
                <a:solidFill>
                  <a:schemeClr val="bg1"/>
                </a:solidFill>
              </a:rPr>
              <a:t>SQL Server </a:t>
            </a:r>
            <a:r>
              <a:rPr lang="zh-CN" altLang="en-US" sz="2400" dirty="0" smtClean="0">
                <a:solidFill>
                  <a:schemeClr val="bg1"/>
                </a:solidFill>
              </a:rPr>
              <a:t>有两种类型的区：</a:t>
            </a:r>
            <a:endParaRPr lang="en-US" altLang="zh-CN" sz="2400" dirty="0" smtClean="0">
              <a:solidFill>
                <a:schemeClr val="bg1"/>
              </a:solidFill>
            </a:endParaRPr>
          </a:p>
          <a:p>
            <a:pPr lvl="1"/>
            <a:r>
              <a:rPr lang="zh-CN" altLang="en-US" sz="2400" dirty="0" smtClean="0">
                <a:solidFill>
                  <a:schemeClr val="bg1"/>
                </a:solidFill>
              </a:rPr>
              <a:t>统一区，由单个对象所有。区中的所有 </a:t>
            </a:r>
            <a:r>
              <a:rPr lang="en-US" altLang="zh-CN" sz="2400" dirty="0" smtClean="0">
                <a:solidFill>
                  <a:schemeClr val="bg1"/>
                </a:solidFill>
              </a:rPr>
              <a:t>8 </a:t>
            </a:r>
            <a:r>
              <a:rPr lang="zh-CN" altLang="en-US" sz="2400" dirty="0" smtClean="0">
                <a:solidFill>
                  <a:schemeClr val="bg1"/>
                </a:solidFill>
              </a:rPr>
              <a:t>页只能由所属对象使用。</a:t>
            </a:r>
            <a:endParaRPr lang="en-US" altLang="zh-CN" sz="2400" dirty="0" smtClean="0">
              <a:solidFill>
                <a:schemeClr val="bg1"/>
              </a:solidFill>
            </a:endParaRPr>
          </a:p>
          <a:p>
            <a:pPr lvl="1"/>
            <a:r>
              <a:rPr lang="zh-CN" altLang="en-US" sz="2400" dirty="0" smtClean="0">
                <a:solidFill>
                  <a:schemeClr val="bg1"/>
                </a:solidFill>
              </a:rPr>
              <a:t>混合区，最多可由八个对象共享。区中八页的每页可由不同的对象所有。</a:t>
            </a:r>
            <a:endParaRPr lang="zh-CN" altLang="en-US" sz="2400" dirty="0">
              <a:solidFill>
                <a:schemeClr val="bg1"/>
              </a:solidFill>
            </a:endParaRPr>
          </a:p>
        </p:txBody>
      </p:sp>
      <p:pic>
        <p:nvPicPr>
          <p:cNvPr id="1026" name="Picture 2" descr="混合区和统一区"/>
          <p:cNvPicPr>
            <a:picLocks noChangeAspect="1" noChangeArrowheads="1"/>
          </p:cNvPicPr>
          <p:nvPr/>
        </p:nvPicPr>
        <p:blipFill>
          <a:blip r:embed="rId3"/>
          <a:srcRect/>
          <a:stretch>
            <a:fillRect/>
          </a:stretch>
        </p:blipFill>
        <p:spPr bwMode="auto">
          <a:xfrm>
            <a:off x="4643438" y="4572008"/>
            <a:ext cx="3895725" cy="1485900"/>
          </a:xfrm>
          <a:prstGeom prst="rect">
            <a:avLst/>
          </a:prstGeom>
          <a:noFill/>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Group 387"/>
          <p:cNvGraphicFramePr>
            <a:graphicFrameLocks noGrp="1"/>
          </p:cNvGraphicFramePr>
          <p:nvPr/>
        </p:nvGraphicFramePr>
        <p:xfrm>
          <a:off x="157194" y="1084284"/>
          <a:ext cx="8915400" cy="5487988"/>
        </p:xfrm>
        <a:graphic>
          <a:graphicData uri="http://schemas.openxmlformats.org/drawingml/2006/table">
            <a:tbl>
              <a:tblPr/>
              <a:tblGrid>
                <a:gridCol w="1250950"/>
                <a:gridCol w="1263650"/>
                <a:gridCol w="6400800"/>
              </a:tblGrid>
              <a:tr h="304800">
                <a:tc>
                  <a:txBody>
                    <a:bodyPr/>
                    <a:lstStyle/>
                    <a:p>
                      <a:pPr marL="0" marR="0" lvl="0" indent="0" algn="ctr" defTabSz="914400" rtl="0" eaLnBrk="0" fontAlgn="ctr"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1" i="0" u="none" strike="noStrike" cap="none" normalizeH="0" baseline="0" dirty="0" smtClean="0">
                          <a:ln>
                            <a:noFill/>
                          </a:ln>
                          <a:solidFill>
                            <a:schemeClr val="bg1"/>
                          </a:solidFill>
                          <a:effectLst>
                            <a:outerShdw blurRad="38100" dist="38100" dir="2700000" algn="tl">
                              <a:srgbClr val="000000"/>
                            </a:outerShdw>
                          </a:effectLst>
                          <a:latin typeface="Arial" pitchFamily="34" charset="0"/>
                          <a:ea typeface="PMingLiU" pitchFamily="18" charset="-120"/>
                        </a:rPr>
                        <a:t>域名</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资料型别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说明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数据表的</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ID (</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若</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a:t>
                      </a:r>
                      <a:r>
                        <a:rPr kumimoji="0" lang="en-US" altLang="zh-TW" sz="1200" b="0" i="1" u="none" strike="noStrike" cap="none" normalizeH="0" baseline="0" smtClean="0">
                          <a:ln>
                            <a:noFill/>
                          </a:ln>
                          <a:solidFill>
                            <a:schemeClr val="bg1"/>
                          </a:solidFill>
                          <a:effectLst/>
                          <a:latin typeface="Arial" pitchFamily="34" charset="0"/>
                          <a:ea typeface="PMingLiU" pitchFamily="18" charset="-120"/>
                        </a:rPr>
                        <a:t> </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 0</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CN" sz="1200" b="0" i="0" u="none" strike="noStrike" cap="none" normalizeH="0" baseline="0" smtClean="0">
                          <a:ln>
                            <a:noFill/>
                          </a:ln>
                          <a:solidFill>
                            <a:schemeClr val="bg1"/>
                          </a:solidFill>
                          <a:effectLst/>
                          <a:latin typeface="Arial" pitchFamily="34" charset="0"/>
                          <a:ea typeface="PMingLiU" pitchFamily="18" charset="-120"/>
                        </a:rPr>
                        <a:t>255).</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否则</a:t>
                      </a:r>
                      <a:r>
                        <a:rPr kumimoji="0" lang="en-US" altLang="zh-CN" sz="1200" b="0" i="0" u="none" strike="noStrike" cap="none" normalizeH="0" baseline="0" smtClean="0">
                          <a:ln>
                            <a:noFill/>
                          </a:ln>
                          <a:solidFill>
                            <a:schemeClr val="bg1"/>
                          </a:solidFill>
                          <a:effectLst/>
                          <a:latin typeface="Arial" pitchFamily="34" charset="0"/>
                          <a:ea typeface="PMingLiU" pitchFamily="18" charset="-120"/>
                        </a:rPr>
                        <a:t>,</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是索引所属的数据表的</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first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binary(6)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对第一或是</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root</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页的指标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dirty="0" err="1" smtClean="0">
                          <a:ln>
                            <a:noFill/>
                          </a:ln>
                          <a:solidFill>
                            <a:schemeClr val="bg1"/>
                          </a:solidFill>
                          <a:effectLst>
                            <a:outerShdw blurRad="38100" dist="38100" dir="2700000" algn="tl">
                              <a:srgbClr val="000000"/>
                            </a:outerShdw>
                          </a:effectLst>
                          <a:latin typeface="Arial" pitchFamily="34" charset="0"/>
                          <a:ea typeface="PMingLiU" pitchFamily="18" charset="-120"/>
                        </a:rPr>
                        <a:t>indid</a:t>
                      </a:r>
                      <a:endParaRPr kumimoji="0" lang="en-US" altLang="zh-TW" sz="1200" b="1" i="0" u="none" strike="noStrike" cap="none" normalizeH="0" baseline="0" dirty="0" smtClean="0">
                        <a:ln>
                          <a:noFill/>
                        </a:ln>
                        <a:solidFill>
                          <a:schemeClr val="bg1"/>
                        </a:solidFill>
                        <a:effectLst>
                          <a:outerShdw blurRad="38100" dist="38100" dir="2700000" algn="tl">
                            <a:srgbClr val="000000"/>
                          </a:outerShdw>
                        </a:effectLst>
                        <a:latin typeface="Arial" pitchFamily="34" charset="0"/>
                        <a:ea typeface="PMingLiU"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smallint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索引的</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ID:</a:t>
                      </a:r>
                    </a:p>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0" i="0" u="none" strike="noStrike" cap="none" normalizeH="0" baseline="0" smtClean="0">
                          <a:ln>
                            <a:noFill/>
                          </a:ln>
                          <a:solidFill>
                            <a:schemeClr val="bg1"/>
                          </a:solidFill>
                          <a:effectLst/>
                          <a:latin typeface="Arial" pitchFamily="34" charset="0"/>
                          <a:ea typeface="PMingLiU" pitchFamily="18" charset="-120"/>
                        </a:rPr>
                        <a:t>1 =</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丛集索引、</a:t>
                      </a:r>
                      <a:r>
                        <a:rPr kumimoji="0" lang="en-US" altLang="zh-CN" sz="1200" b="0" i="0" u="none" strike="noStrike" cap="none" normalizeH="0" baseline="0" smtClean="0">
                          <a:ln>
                            <a:noFill/>
                          </a:ln>
                          <a:solidFill>
                            <a:schemeClr val="bg1"/>
                          </a:solidFill>
                          <a:effectLst/>
                          <a:latin typeface="Arial" pitchFamily="34" charset="0"/>
                          <a:ea typeface="PMingLiU" pitchFamily="18" charset="-120"/>
                        </a:rPr>
                        <a:t>&gt;1 =</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非丛集索引、</a:t>
                      </a:r>
                      <a:r>
                        <a:rPr kumimoji="0" lang="en-US" altLang="zh-CN" sz="1200" b="0" i="0" u="none" strike="noStrike" cap="none" normalizeH="0" baseline="0" smtClean="0">
                          <a:ln>
                            <a:noFill/>
                          </a:ln>
                          <a:solidFill>
                            <a:schemeClr val="bg1"/>
                          </a:solidFill>
                          <a:effectLst/>
                          <a:latin typeface="Arial" pitchFamily="34" charset="0"/>
                          <a:ea typeface="PMingLiU" pitchFamily="18" charset="-120"/>
                        </a:rPr>
                        <a:t>255 =</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有</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text</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image</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的数据表的进入点</a:t>
                      </a:r>
                      <a:endParaRPr kumimoji="0" lang="zh-TW" altLang="en-US" sz="1200" b="0" i="0" u="none" strike="noStrike" cap="none" normalizeH="0" baseline="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root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binary(6)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对于</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&gt;= 1</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和</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&lt; 255,root</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是到</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root</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页的指标。 若</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0</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255, root</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最后一页的指标</a:t>
                      </a:r>
                      <a:endParaRPr kumimoji="0" lang="zh-TW" altLang="en-US"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dpages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对于</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0</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1, dpages</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是使用的数据页的量</a:t>
                      </a:r>
                      <a:r>
                        <a:rPr kumimoji="0" lang="en-US" altLang="zh-CN" sz="1200" b="0" i="0" u="none" strike="noStrike" cap="none" normalizeH="0" baseline="0" smtClean="0">
                          <a:ln>
                            <a:noFill/>
                          </a:ln>
                          <a:solidFill>
                            <a:schemeClr val="bg1"/>
                          </a:solidFill>
                          <a:effectLst/>
                          <a:latin typeface="Arial" pitchFamily="34" charset="0"/>
                          <a:ea typeface="PMingLiU" pitchFamily="18" charset="-120"/>
                        </a:rPr>
                        <a:t>.</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若</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indid=255,</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本栏设为</a:t>
                      </a:r>
                      <a:r>
                        <a:rPr kumimoji="0" lang="en-US" altLang="zh-CN" sz="1200" b="0" i="0" u="none" strike="noStrike" cap="none" normalizeH="0" baseline="0" smtClean="0">
                          <a:ln>
                            <a:noFill/>
                          </a:ln>
                          <a:solidFill>
                            <a:schemeClr val="bg1"/>
                          </a:solidFill>
                          <a:effectLst/>
                          <a:latin typeface="Arial" pitchFamily="34" charset="0"/>
                          <a:ea typeface="PMingLiU" pitchFamily="18" charset="-120"/>
                        </a:rPr>
                        <a:t>0</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 若是其他的值本栏是索引页所使用的量</a:t>
                      </a:r>
                      <a:endParaRPr kumimoji="0" lang="zh-TW" altLang="en-US" sz="1200" b="0" i="0" u="none" strike="noStrike" cap="none" normalizeH="0" baseline="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reserved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对于</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0</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1,</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本栏是数据页加索引页所有保留的量。若</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255,</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本栏是</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text</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image</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数据所保留的页数</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 若是其他的值，本栏是索引页所保留的量</a:t>
                      </a:r>
                      <a:endParaRPr kumimoji="0" lang="zh-TW" altLang="en-US" sz="1200" b="0" i="0" u="none" strike="noStrike" cap="none" normalizeH="0" baseline="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used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对于</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0</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1,</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本栏是数据页加索引页所有已经使用的量。若</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255,</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本栏是</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text</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image</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数据所已经使用的页数</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a:t>
                      </a:r>
                      <a:r>
                        <a:rPr kumimoji="0" lang="zh-CN" altLang="en-US" sz="1200" b="0" i="0" u="none" strike="noStrike" cap="none" normalizeH="0" baseline="0" smtClean="0">
                          <a:ln>
                            <a:noFill/>
                          </a:ln>
                          <a:solidFill>
                            <a:schemeClr val="bg1"/>
                          </a:solidFill>
                          <a:effectLst/>
                          <a:latin typeface="Arial" pitchFamily="34" charset="0"/>
                          <a:ea typeface="PMingLiU" pitchFamily="18" charset="-120"/>
                        </a:rPr>
                        <a:t> 若是其他的值，本栏是索引页所已经使用的量</a:t>
                      </a:r>
                      <a:endParaRPr kumimoji="0" lang="zh-TW" altLang="en-US" sz="1200" b="0" i="0" u="none" strike="noStrike" cap="none" normalizeH="0" baseline="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rowcnt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bigint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TW" altLang="en-US" sz="1200" b="0" i="0" u="none" strike="noStrike" cap="none" normalizeH="0" baseline="0" smtClean="0">
                          <a:ln>
                            <a:noFill/>
                          </a:ln>
                          <a:solidFill>
                            <a:schemeClr val="bg1"/>
                          </a:solidFill>
                          <a:effectLst/>
                          <a:latin typeface="Arial" pitchFamily="34" charset="0"/>
                          <a:ea typeface="PMingLiU" pitchFamily="18" charset="-120"/>
                        </a:rPr>
                        <a:t>对于</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0</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或</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 = 1</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本栏是</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Data-level</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的记录笔数</a:t>
                      </a:r>
                      <a:r>
                        <a:rPr kumimoji="0" lang="zh-TW" altLang="en-US"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 </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若</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indid=255，</a:t>
                      </a:r>
                      <a:r>
                        <a:rPr kumimoji="0" lang="zh-TW" altLang="en-US" sz="1200" b="0" i="0" u="none" strike="noStrike" cap="none" normalizeH="0" baseline="0" smtClean="0">
                          <a:ln>
                            <a:noFill/>
                          </a:ln>
                          <a:solidFill>
                            <a:schemeClr val="bg1"/>
                          </a:solidFill>
                          <a:effectLst/>
                          <a:latin typeface="Arial" pitchFamily="34" charset="0"/>
                          <a:ea typeface="PMingLiU" pitchFamily="18" charset="-120"/>
                        </a:rPr>
                        <a:t>本栏设为</a:t>
                      </a:r>
                      <a:r>
                        <a:rPr kumimoji="0" lang="en-US" altLang="zh-TW" sz="1200" b="0" i="0" u="none" strike="noStrike" cap="none" normalizeH="0" baseline="0" smtClean="0">
                          <a:ln>
                            <a:noFill/>
                          </a:ln>
                          <a:solidFill>
                            <a:schemeClr val="bg1"/>
                          </a:solidFill>
                          <a:effectLst/>
                          <a:latin typeface="Arial" pitchFamily="34" charset="0"/>
                          <a:ea typeface="PMingLiU" pitchFamily="18" charset="-120"/>
                        </a:rPr>
                        <a:t>0</a:t>
                      </a:r>
                      <a:endParaRPr kumimoji="0" lang="zh-TW" altLang="en-US"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xmaxlen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smallint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200" b="0" i="0" u="none" strike="noStrike" cap="none" normalizeH="0" baseline="0" smtClean="0">
                          <a:ln>
                            <a:noFill/>
                          </a:ln>
                          <a:solidFill>
                            <a:schemeClr val="bg1"/>
                          </a:solidFill>
                          <a:effectLst/>
                          <a:latin typeface="Arial" pitchFamily="34" charset="0"/>
                          <a:ea typeface="PMingLiU" pitchFamily="18" charset="-120"/>
                        </a:rPr>
                        <a:t>一笔记录最大的大小</a:t>
                      </a:r>
                      <a:endParaRPr kumimoji="0" lang="zh-TW" altLang="en-US" sz="1200" b="0" i="0" u="none" strike="noStrike" cap="none" normalizeH="0" baseline="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maxirow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smallint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200" b="0" i="0" u="none" strike="noStrike" cap="none" normalizeH="0" baseline="0" dirty="0" smtClean="0">
                          <a:ln>
                            <a:noFill/>
                          </a:ln>
                          <a:solidFill>
                            <a:schemeClr val="bg1"/>
                          </a:solidFill>
                          <a:effectLst/>
                          <a:latin typeface="Arial" pitchFamily="34" charset="0"/>
                          <a:ea typeface="PMingLiU" pitchFamily="18" charset="-120"/>
                        </a:rPr>
                        <a:t>非叶层集索引页中最大一笔记录的大小</a:t>
                      </a:r>
                      <a:endParaRPr kumimoji="0" lang="en-US" altLang="zh-TW" sz="1200" b="0" i="0" u="none" strike="noStrike" cap="none" normalizeH="0" baseline="0" dirty="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PMingLiU" pitchFamily="18" charset="-120"/>
                        </a:rPr>
                        <a:t>statblob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en-US" altLang="zh-TW" sz="1200" b="1" i="0" u="none" strike="noStrike" cap="none" normalizeH="0" baseline="0" dirty="0" smtClean="0">
                          <a:ln>
                            <a:noFill/>
                          </a:ln>
                          <a:solidFill>
                            <a:schemeClr val="bg1"/>
                          </a:solidFill>
                          <a:effectLst>
                            <a:outerShdw blurRad="38100" dist="38100" dir="2700000" algn="tl">
                              <a:srgbClr val="000000"/>
                            </a:outerShdw>
                          </a:effectLst>
                          <a:latin typeface="Arial" pitchFamily="34" charset="0"/>
                          <a:ea typeface="PMingLiU" pitchFamily="18" charset="-120"/>
                        </a:rPr>
                        <a:t>image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Pct val="75000"/>
                        <a:buFont typeface="Wingdings" pitchFamily="2" charset="2"/>
                        <a:buNone/>
                        <a:tabLst/>
                      </a:pPr>
                      <a:r>
                        <a:rPr kumimoji="0" lang="zh-CN" altLang="en-US" sz="1200" b="0" i="0" u="none" strike="noStrike" cap="none" normalizeH="0" baseline="0" dirty="0" smtClean="0">
                          <a:ln>
                            <a:noFill/>
                          </a:ln>
                          <a:solidFill>
                            <a:schemeClr val="bg1"/>
                          </a:solidFill>
                          <a:effectLst/>
                          <a:latin typeface="Arial" pitchFamily="34" charset="0"/>
                          <a:ea typeface="PMingLiU" pitchFamily="18" charset="-120"/>
                        </a:rPr>
                        <a:t>统计值组成的大型二进制数据</a:t>
                      </a:r>
                      <a:endParaRPr kumimoji="0" lang="zh-TW" altLang="en-US" sz="1200" b="0" i="0" u="none" strike="noStrike" cap="none" normalizeH="0" baseline="0" dirty="0" smtClean="0">
                        <a:ln>
                          <a:noFill/>
                        </a:ln>
                        <a:solidFill>
                          <a:schemeClr val="bg1"/>
                        </a:solidFill>
                        <a:effectLst/>
                        <a:latin typeface="Arial"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86"/>
          <p:cNvSpPr>
            <a:spLocks noChangeArrowheads="1"/>
          </p:cNvSpPr>
          <p:nvPr/>
        </p:nvSpPr>
        <p:spPr bwMode="auto">
          <a:xfrm>
            <a:off x="381000" y="201019"/>
            <a:ext cx="8570913" cy="584775"/>
          </a:xfrm>
          <a:prstGeom prst="rect">
            <a:avLst/>
          </a:prstGeom>
          <a:noFill/>
          <a:ln w="9525">
            <a:noFill/>
            <a:miter lim="800000"/>
            <a:headEnd/>
            <a:tailEnd/>
          </a:ln>
          <a:effectLst/>
        </p:spPr>
        <p:txBody>
          <a:bodyPr>
            <a:spAutoFit/>
          </a:bodyPr>
          <a:lstStyle/>
          <a:p>
            <a:pPr eaLnBrk="1" hangingPunct="1">
              <a:defRPr/>
            </a:pPr>
            <a:r>
              <a:rPr lang="en-US" altLang="zh-TW" sz="3200" dirty="0" err="1">
                <a:solidFill>
                  <a:schemeClr val="bg1"/>
                </a:solidFill>
                <a:effectLst>
                  <a:outerShdw blurRad="38100" dist="38100" dir="2700000" algn="tl">
                    <a:srgbClr val="000000"/>
                  </a:outerShdw>
                </a:effectLst>
                <a:latin typeface="Arial" pitchFamily="34" charset="0"/>
                <a:ea typeface="PMingLiU" pitchFamily="18" charset="-120"/>
              </a:rPr>
              <a:t>Sysindexes</a:t>
            </a:r>
            <a:r>
              <a:rPr lang="zh-TW" altLang="en-US" sz="3200" dirty="0">
                <a:solidFill>
                  <a:schemeClr val="bg1"/>
                </a:solidFill>
                <a:effectLst>
                  <a:outerShdw blurRad="38100" dist="38100" dir="2700000" algn="tl">
                    <a:srgbClr val="000000"/>
                  </a:outerShdw>
                </a:effectLst>
                <a:latin typeface="Arial" pitchFamily="34" charset="0"/>
                <a:ea typeface="PMingLiU" pitchFamily="18" charset="-120"/>
              </a:rPr>
              <a:t>部分字段</a:t>
            </a:r>
            <a:r>
              <a:rPr lang="zh-TW" altLang="en-US" sz="3200" dirty="0" smtClean="0">
                <a:solidFill>
                  <a:schemeClr val="bg1"/>
                </a:solidFill>
                <a:effectLst>
                  <a:outerShdw blurRad="38100" dist="38100" dir="2700000" algn="tl">
                    <a:srgbClr val="000000"/>
                  </a:outerShdw>
                </a:effectLst>
                <a:latin typeface="Arial" pitchFamily="34" charset="0"/>
                <a:ea typeface="PMingLiU" pitchFamily="18" charset="-120"/>
              </a:rPr>
              <a:t>架构</a:t>
            </a:r>
            <a:r>
              <a:rPr lang="en-US" altLang="zh-CN" sz="3200" dirty="0" smtClean="0">
                <a:solidFill>
                  <a:schemeClr val="bg1"/>
                </a:solidFill>
                <a:effectLst>
                  <a:outerShdw blurRad="38100" dist="38100" dir="2700000" algn="tl">
                    <a:srgbClr val="000000"/>
                  </a:outerShdw>
                </a:effectLst>
                <a:latin typeface="Arial" pitchFamily="34" charset="0"/>
                <a:ea typeface="PMingLiU" pitchFamily="18" charset="-120"/>
              </a:rPr>
              <a:t>,</a:t>
            </a:r>
            <a:r>
              <a:rPr lang="zh-CN" altLang="en-US" sz="3200" dirty="0" smtClean="0">
                <a:solidFill>
                  <a:schemeClr val="bg1"/>
                </a:solidFill>
                <a:effectLst>
                  <a:outerShdw blurRad="38100" dist="38100" dir="2700000" algn="tl">
                    <a:srgbClr val="000000"/>
                  </a:outerShdw>
                </a:effectLst>
                <a:latin typeface="Arial" pitchFamily="34" charset="0"/>
                <a:ea typeface="PMingLiU" pitchFamily="18" charset="-120"/>
              </a:rPr>
              <a:t>用于猜测索引性能</a:t>
            </a:r>
            <a:endParaRPr lang="zh-TW" altLang="en-US" sz="3200" dirty="0">
              <a:solidFill>
                <a:schemeClr val="bg1"/>
              </a:solidFill>
              <a:effectLst>
                <a:outerShdw blurRad="38100" dist="38100" dir="2700000" algn="tl">
                  <a:srgbClr val="000000"/>
                </a:outerShdw>
              </a:effectLst>
              <a:latin typeface="Arial" pitchFamily="34" charset="0"/>
              <a:ea typeface="PMingLiU" pitchFamily="18" charset="-12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bg1"/>
                </a:solidFill>
              </a:rPr>
              <a:t>数据库的数据文件中的页类型</a:t>
            </a:r>
            <a:endParaRPr lang="zh-CN" altLang="en-US" dirty="0">
              <a:solidFill>
                <a:schemeClr val="bg1"/>
              </a:solidFill>
            </a:endParaRPr>
          </a:p>
        </p:txBody>
      </p:sp>
      <p:graphicFrame>
        <p:nvGraphicFramePr>
          <p:cNvPr id="4" name="内容占位符 3"/>
          <p:cNvGraphicFramePr>
            <a:graphicFrameLocks noGrp="1"/>
          </p:cNvGraphicFramePr>
          <p:nvPr>
            <p:ph idx="1"/>
          </p:nvPr>
        </p:nvGraphicFramePr>
        <p:xfrm>
          <a:off x="357158" y="1354663"/>
          <a:ext cx="8229600" cy="5259367"/>
        </p:xfrm>
        <a:graphic>
          <a:graphicData uri="http://schemas.openxmlformats.org/drawingml/2006/table">
            <a:tbl>
              <a:tblPr firstRow="1" bandRow="1">
                <a:tableStyleId>{5C22544A-7EE6-4342-B048-85BDC9FD1C3A}</a:tableStyleId>
              </a:tblPr>
              <a:tblGrid>
                <a:gridCol w="2500330"/>
                <a:gridCol w="5729270"/>
              </a:tblGrid>
              <a:tr h="236919">
                <a:tc>
                  <a:txBody>
                    <a:bodyPr/>
                    <a:lstStyle/>
                    <a:p>
                      <a:r>
                        <a:rPr lang="zh-CN" altLang="en-US" sz="1000" dirty="0" smtClean="0"/>
                        <a:t>页类型</a:t>
                      </a:r>
                      <a:endParaRPr lang="zh-CN" altLang="en-US" sz="1000" dirty="0"/>
                    </a:p>
                  </a:txBody>
                  <a:tcPr/>
                </a:tc>
                <a:tc>
                  <a:txBody>
                    <a:bodyPr/>
                    <a:lstStyle/>
                    <a:p>
                      <a:r>
                        <a:rPr lang="zh-CN" altLang="en-US" sz="1000" dirty="0" smtClean="0"/>
                        <a:t>内容 </a:t>
                      </a:r>
                      <a:endParaRPr lang="zh-CN" altLang="en-US" sz="1000" dirty="0"/>
                    </a:p>
                  </a:txBody>
                  <a:tcPr/>
                </a:tc>
              </a:tr>
              <a:tr h="710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Data</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当 </a:t>
                      </a:r>
                      <a:r>
                        <a:rPr lang="en-US" sz="1400" b="1" dirty="0" smtClean="0"/>
                        <a:t>text in row</a:t>
                      </a:r>
                      <a:r>
                        <a:rPr lang="en-US" sz="1400" dirty="0" smtClean="0"/>
                        <a:t> </a:t>
                      </a:r>
                      <a:r>
                        <a:rPr lang="zh-CN" altLang="en-US" sz="1400" dirty="0" smtClean="0"/>
                        <a:t>设置为 </a:t>
                      </a:r>
                      <a:r>
                        <a:rPr lang="en-US" sz="1400" dirty="0" smtClean="0"/>
                        <a:t>ON </a:t>
                      </a:r>
                      <a:r>
                        <a:rPr lang="zh-CN" altLang="en-US" sz="1400" dirty="0" smtClean="0"/>
                        <a:t>时，包含除 </a:t>
                      </a:r>
                      <a:r>
                        <a:rPr lang="en-US" sz="1400" b="1" dirty="0" smtClean="0"/>
                        <a:t>text</a:t>
                      </a:r>
                      <a:r>
                        <a:rPr lang="en-US" sz="1400" dirty="0" smtClean="0"/>
                        <a:t>、</a:t>
                      </a:r>
                      <a:r>
                        <a:rPr lang="en-US" sz="1400" b="1" dirty="0" smtClean="0"/>
                        <a:t> </a:t>
                      </a:r>
                      <a:r>
                        <a:rPr lang="en-US" sz="1400" b="1" dirty="0" err="1" smtClean="0"/>
                        <a:t>ntext</a:t>
                      </a:r>
                      <a:r>
                        <a:rPr lang="en-US" sz="1400" dirty="0" err="1" smtClean="0"/>
                        <a:t>、</a:t>
                      </a:r>
                      <a:r>
                        <a:rPr lang="en-US" sz="1400" b="1" dirty="0" err="1" smtClean="0"/>
                        <a:t>image</a:t>
                      </a:r>
                      <a:r>
                        <a:rPr lang="en-US" sz="1400" dirty="0" err="1" smtClean="0"/>
                        <a:t>、</a:t>
                      </a:r>
                      <a:r>
                        <a:rPr lang="en-US" sz="1400" b="1" dirty="0" err="1" smtClean="0"/>
                        <a:t>nvarchar</a:t>
                      </a:r>
                      <a:r>
                        <a:rPr lang="en-US" sz="1400" b="1" dirty="0" smtClean="0"/>
                        <a:t>(max)</a:t>
                      </a:r>
                      <a:r>
                        <a:rPr lang="en-US" sz="1400" dirty="0" smtClean="0"/>
                        <a:t>、</a:t>
                      </a:r>
                      <a:r>
                        <a:rPr lang="en-US" sz="1400" b="1" dirty="0" err="1" smtClean="0"/>
                        <a:t>varchar</a:t>
                      </a:r>
                      <a:r>
                        <a:rPr lang="en-US" sz="1400" b="1" dirty="0" smtClean="0"/>
                        <a:t>(max)</a:t>
                      </a:r>
                      <a:r>
                        <a:rPr lang="en-US" sz="1400" dirty="0" smtClean="0"/>
                        <a:t>、</a:t>
                      </a:r>
                      <a:r>
                        <a:rPr lang="en-US" sz="1400" b="1" dirty="0" err="1" smtClean="0"/>
                        <a:t>varbinary</a:t>
                      </a:r>
                      <a:r>
                        <a:rPr lang="en-US" sz="1400" b="1" dirty="0" smtClean="0"/>
                        <a:t>(max)</a:t>
                      </a:r>
                      <a:r>
                        <a:rPr lang="en-US" sz="1400" dirty="0" smtClean="0"/>
                        <a:t> </a:t>
                      </a:r>
                      <a:r>
                        <a:rPr lang="zh-CN" altLang="en-US" sz="1400" dirty="0" smtClean="0"/>
                        <a:t>和 </a:t>
                      </a:r>
                      <a:r>
                        <a:rPr lang="en-US" sz="1400" b="1" dirty="0" smtClean="0"/>
                        <a:t>xml</a:t>
                      </a:r>
                      <a:r>
                        <a:rPr lang="en-US" sz="1400" dirty="0" smtClean="0"/>
                        <a:t> </a:t>
                      </a:r>
                      <a:r>
                        <a:rPr lang="zh-CN" altLang="en-US" sz="1400" dirty="0" smtClean="0"/>
                        <a:t>数据之外的所有数据的数据行。</a:t>
                      </a:r>
                      <a:endParaRPr lang="zh-CN" altLang="en-US" sz="1400" dirty="0"/>
                    </a:p>
                  </a:txBody>
                  <a:tcPr/>
                </a:tc>
              </a:tr>
              <a:tr h="3023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Index</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索引条目。</a:t>
                      </a:r>
                      <a:endParaRPr lang="zh-CN" altLang="en-US" sz="1400" dirty="0"/>
                    </a:p>
                  </a:txBody>
                  <a:tcPr/>
                </a:tc>
              </a:tr>
              <a:tr h="13326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Text/Image</a:t>
                      </a:r>
                      <a:endParaRPr lang="zh-CN" altLang="en-US" sz="1400" dirty="0"/>
                    </a:p>
                  </a:txBody>
                  <a:tcPr/>
                </a:tc>
                <a:tc>
                  <a:txBody>
                    <a:bodyPr/>
                    <a:lstStyle/>
                    <a:p>
                      <a:r>
                        <a:rPr lang="zh-CN" altLang="en-US" sz="1400" dirty="0" smtClean="0"/>
                        <a:t>大型对象数据类型：</a:t>
                      </a:r>
                    </a:p>
                    <a:p>
                      <a:r>
                        <a:rPr lang="en-US" sz="1400" b="1" dirty="0" smtClean="0"/>
                        <a:t>text</a:t>
                      </a:r>
                      <a:r>
                        <a:rPr lang="en-US" sz="1400" dirty="0" smtClean="0"/>
                        <a:t>、</a:t>
                      </a:r>
                      <a:r>
                        <a:rPr lang="en-US" sz="1400" b="1" dirty="0" smtClean="0"/>
                        <a:t> </a:t>
                      </a:r>
                      <a:r>
                        <a:rPr lang="en-US" sz="1400" b="1" dirty="0" err="1" smtClean="0"/>
                        <a:t>ntext</a:t>
                      </a:r>
                      <a:r>
                        <a:rPr lang="en-US" sz="1400" dirty="0" err="1" smtClean="0"/>
                        <a:t>、</a:t>
                      </a:r>
                      <a:r>
                        <a:rPr lang="en-US" sz="1400" b="1" dirty="0" err="1" smtClean="0"/>
                        <a:t>image</a:t>
                      </a:r>
                      <a:r>
                        <a:rPr lang="en-US" sz="1400" dirty="0" err="1" smtClean="0"/>
                        <a:t>、</a:t>
                      </a:r>
                      <a:r>
                        <a:rPr lang="en-US" sz="1400" b="1" dirty="0" err="1" smtClean="0"/>
                        <a:t>nvarchar</a:t>
                      </a:r>
                      <a:r>
                        <a:rPr lang="en-US" sz="1400" b="1" dirty="0" smtClean="0"/>
                        <a:t>(max)</a:t>
                      </a:r>
                      <a:r>
                        <a:rPr lang="en-US" sz="1400" dirty="0" smtClean="0"/>
                        <a:t>、</a:t>
                      </a:r>
                      <a:r>
                        <a:rPr lang="en-US" sz="1400" b="1" dirty="0" err="1" smtClean="0"/>
                        <a:t>varchar</a:t>
                      </a:r>
                      <a:r>
                        <a:rPr lang="en-US" sz="1400" b="1" dirty="0" smtClean="0"/>
                        <a:t>(max)</a:t>
                      </a:r>
                      <a:r>
                        <a:rPr lang="en-US" sz="1400" dirty="0" smtClean="0"/>
                        <a:t>、</a:t>
                      </a:r>
                      <a:r>
                        <a:rPr lang="en-US" sz="1400" b="1" dirty="0" err="1" smtClean="0"/>
                        <a:t>varbinary</a:t>
                      </a:r>
                      <a:r>
                        <a:rPr lang="en-US" sz="1400" b="1" dirty="0" smtClean="0"/>
                        <a:t>(max)</a:t>
                      </a:r>
                      <a:r>
                        <a:rPr lang="en-US" sz="1400" dirty="0" smtClean="0"/>
                        <a:t> </a:t>
                      </a:r>
                      <a:r>
                        <a:rPr lang="zh-CN" altLang="en-US" sz="1400" dirty="0" smtClean="0"/>
                        <a:t>和 </a:t>
                      </a:r>
                      <a:r>
                        <a:rPr lang="en-US" sz="1400" b="1" dirty="0" smtClean="0"/>
                        <a:t>xml</a:t>
                      </a:r>
                      <a:r>
                        <a:rPr lang="en-US" sz="1400" dirty="0" smtClean="0"/>
                        <a:t> </a:t>
                      </a:r>
                      <a:r>
                        <a:rPr lang="zh-CN" altLang="en-US" sz="1400" dirty="0" smtClean="0"/>
                        <a:t>数据。 </a:t>
                      </a:r>
                      <a:br>
                        <a:rPr lang="zh-CN" altLang="en-US" sz="1400" dirty="0" smtClean="0"/>
                      </a:br>
                      <a:endParaRPr lang="zh-CN" altLang="en-US" sz="1400" dirty="0" smtClean="0"/>
                    </a:p>
                    <a:p>
                      <a:r>
                        <a:rPr lang="zh-CN" altLang="en-US" sz="1400" dirty="0" smtClean="0"/>
                        <a:t>数据行超过 </a:t>
                      </a:r>
                      <a:r>
                        <a:rPr lang="en-US" altLang="zh-CN" sz="1400" dirty="0" smtClean="0"/>
                        <a:t>8 </a:t>
                      </a:r>
                      <a:r>
                        <a:rPr lang="en-US" sz="1400" dirty="0" smtClean="0"/>
                        <a:t>KB </a:t>
                      </a:r>
                      <a:r>
                        <a:rPr lang="zh-CN" altLang="en-US" sz="1400" dirty="0" smtClean="0"/>
                        <a:t>时为可变长度数据类型列：</a:t>
                      </a:r>
                    </a:p>
                    <a:p>
                      <a:r>
                        <a:rPr lang="en-US" sz="1400" b="1" dirty="0" err="1" smtClean="0"/>
                        <a:t>varchar</a:t>
                      </a:r>
                      <a:r>
                        <a:rPr lang="en-US" sz="1400" dirty="0" err="1" smtClean="0"/>
                        <a:t>、</a:t>
                      </a:r>
                      <a:r>
                        <a:rPr lang="en-US" sz="1400" b="1" dirty="0" err="1" smtClean="0"/>
                        <a:t>nvarchar</a:t>
                      </a:r>
                      <a:r>
                        <a:rPr lang="en-US" sz="1400" dirty="0" err="1" smtClean="0"/>
                        <a:t>、</a:t>
                      </a:r>
                      <a:r>
                        <a:rPr lang="en-US" sz="1400" b="1" dirty="0" err="1" smtClean="0"/>
                        <a:t>varbinary</a:t>
                      </a:r>
                      <a:r>
                        <a:rPr lang="en-US" sz="1400" dirty="0" smtClean="0"/>
                        <a:t> </a:t>
                      </a:r>
                      <a:r>
                        <a:rPr lang="zh-CN" altLang="en-US" sz="1400" dirty="0" smtClean="0"/>
                        <a:t>和 </a:t>
                      </a:r>
                      <a:r>
                        <a:rPr lang="en-US" sz="1400" b="1" dirty="0" err="1" smtClean="0"/>
                        <a:t>sql_variant</a:t>
                      </a:r>
                      <a:r>
                        <a:rPr lang="en-US" sz="1400" dirty="0" smtClean="0"/>
                        <a:t> </a:t>
                      </a:r>
                      <a:endParaRPr lang="zh-CN" altLang="en-US" sz="1400" dirty="0"/>
                    </a:p>
                  </a:txBody>
                  <a:tcPr/>
                </a:tc>
              </a:tr>
              <a:tr h="503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Global Allocation Map、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Shared Global Allocation Map </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有关区是否分配的信息。</a:t>
                      </a:r>
                    </a:p>
                    <a:p>
                      <a:endParaRPr lang="zh-CN" altLang="en-US" sz="1400" dirty="0"/>
                    </a:p>
                  </a:txBody>
                  <a:tcPr/>
                </a:tc>
              </a:tr>
              <a:tr h="503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Page Free Space</a:t>
                      </a:r>
                    </a:p>
                    <a:p>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有关页分配和页的可用空间的信息。</a:t>
                      </a:r>
                    </a:p>
                    <a:p>
                      <a:endParaRPr lang="zh-CN" altLang="en-US" sz="1400" dirty="0"/>
                    </a:p>
                  </a:txBody>
                  <a:tcPr/>
                </a:tc>
              </a:tr>
              <a:tr h="3552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Index Allocation Map</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有关每个分配单元中表或索引所使用的区的信息。</a:t>
                      </a:r>
                      <a:endParaRPr lang="zh-CN" altLang="en-US" sz="1400" dirty="0"/>
                    </a:p>
                  </a:txBody>
                  <a:tcPr/>
                </a:tc>
              </a:tr>
              <a:tr h="5034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Bulk Changed Map</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有关每个分配单元中自最后一条 </a:t>
                      </a:r>
                      <a:r>
                        <a:rPr lang="en-US" altLang="zh-CN" sz="1400" dirty="0" smtClean="0"/>
                        <a:t>BACKUP LOG </a:t>
                      </a:r>
                      <a:r>
                        <a:rPr lang="zh-CN" altLang="en-US" sz="1400" dirty="0" smtClean="0"/>
                        <a:t>语句之后的大容量操作所修改的区的信息。</a:t>
                      </a:r>
                      <a:endParaRPr lang="zh-CN" altLang="en-US" sz="1400" dirty="0"/>
                    </a:p>
                  </a:txBody>
                  <a:tcPr/>
                </a:tc>
              </a:tr>
              <a:tr h="6979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Differential Changed Map</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t>有关每个分配单元中自最后一条 </a:t>
                      </a:r>
                      <a:r>
                        <a:rPr lang="en-US" altLang="zh-CN" sz="1400" dirty="0" smtClean="0"/>
                        <a:t>BACKUP DATABASE </a:t>
                      </a:r>
                      <a:r>
                        <a:rPr lang="zh-CN" altLang="en-US" sz="1400" dirty="0" smtClean="0"/>
                        <a:t>语句之后更改的区的信息。</a:t>
                      </a:r>
                      <a:endParaRPr lang="zh-CN" altLang="en-US" sz="14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solidFill>
                  <a:schemeClr val="bg1"/>
                </a:solidFill>
              </a:rPr>
              <a:t>小结：数据存储</a:t>
            </a:r>
            <a:endParaRPr lang="zh-CN" altLang="en-US" dirty="0">
              <a:solidFill>
                <a:schemeClr val="bg1"/>
              </a:solidFill>
            </a:endParaRPr>
          </a:p>
        </p:txBody>
      </p:sp>
      <p:grpSp>
        <p:nvGrpSpPr>
          <p:cNvPr id="5" name="Group 3"/>
          <p:cNvGrpSpPr>
            <a:grpSpLocks/>
          </p:cNvGrpSpPr>
          <p:nvPr/>
        </p:nvGrpSpPr>
        <p:grpSpPr bwMode="auto">
          <a:xfrm>
            <a:off x="389467" y="2074333"/>
            <a:ext cx="8458200" cy="4191000"/>
            <a:chOff x="288" y="912"/>
            <a:chExt cx="5328" cy="2640"/>
          </a:xfrm>
        </p:grpSpPr>
        <p:sp>
          <p:nvSpPr>
            <p:cNvPr id="6" name="Oval 4"/>
            <p:cNvSpPr>
              <a:spLocks noChangeArrowheads="1"/>
            </p:cNvSpPr>
            <p:nvPr/>
          </p:nvSpPr>
          <p:spPr bwMode="auto">
            <a:xfrm>
              <a:off x="288" y="912"/>
              <a:ext cx="5328" cy="960"/>
            </a:xfrm>
            <a:prstGeom prst="ellipse">
              <a:avLst/>
            </a:prstGeom>
            <a:solidFill>
              <a:srgbClr val="6699FF"/>
            </a:solidFill>
            <a:ln w="9525">
              <a:solidFill>
                <a:schemeClr val="tx1"/>
              </a:solidFill>
              <a:round/>
              <a:headEnd/>
              <a:tailEnd/>
            </a:ln>
            <a:effectLst/>
          </p:spPr>
          <p:txBody>
            <a:bodyPr wrap="none" anchor="ctr"/>
            <a:lstStyle/>
            <a:p>
              <a:endParaRPr lang="en-US"/>
            </a:p>
          </p:txBody>
        </p:sp>
        <p:sp>
          <p:nvSpPr>
            <p:cNvPr id="7" name="Rectangle 5"/>
            <p:cNvSpPr>
              <a:spLocks noChangeArrowheads="1"/>
            </p:cNvSpPr>
            <p:nvPr/>
          </p:nvSpPr>
          <p:spPr bwMode="auto">
            <a:xfrm>
              <a:off x="624" y="1968"/>
              <a:ext cx="4560" cy="62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6"/>
            <p:cNvSpPr>
              <a:spLocks noChangeArrowheads="1"/>
            </p:cNvSpPr>
            <p:nvPr/>
          </p:nvSpPr>
          <p:spPr bwMode="auto">
            <a:xfrm>
              <a:off x="480" y="1296"/>
              <a:ext cx="4944" cy="2256"/>
            </a:xfrm>
            <a:prstGeom prst="rect">
              <a:avLst/>
            </a:prstGeom>
            <a:solidFill>
              <a:srgbClr val="CCFFFF">
                <a:alpha val="48000"/>
              </a:srgbClr>
            </a:solidFill>
            <a:ln w="9525">
              <a:solidFill>
                <a:schemeClr val="tx1"/>
              </a:solidFill>
              <a:miter lim="800000"/>
              <a:headEnd/>
              <a:tailEnd/>
            </a:ln>
            <a:effectLst/>
          </p:spPr>
          <p:txBody>
            <a:bodyPr wrap="none" anchor="ctr"/>
            <a:lstStyle/>
            <a:p>
              <a:pPr algn="ctr"/>
              <a:endParaRPr lang="en-US" sz="2400">
                <a:latin typeface="Times New Roman" pitchFamily="18" charset="0"/>
              </a:endParaRPr>
            </a:p>
          </p:txBody>
        </p:sp>
        <p:sp>
          <p:nvSpPr>
            <p:cNvPr id="9" name="Line 7"/>
            <p:cNvSpPr>
              <a:spLocks noChangeShapeType="1"/>
            </p:cNvSpPr>
            <p:nvPr/>
          </p:nvSpPr>
          <p:spPr bwMode="auto">
            <a:xfrm flipV="1">
              <a:off x="3504" y="1968"/>
              <a:ext cx="1680" cy="816"/>
            </a:xfrm>
            <a:prstGeom prst="line">
              <a:avLst/>
            </a:prstGeom>
            <a:noFill/>
            <a:ln w="12700">
              <a:solidFill>
                <a:schemeClr val="tx1"/>
              </a:solidFill>
              <a:prstDash val="sysDot"/>
              <a:round/>
              <a:headEnd/>
              <a:tailEnd/>
            </a:ln>
            <a:effectLst/>
          </p:spPr>
          <p:txBody>
            <a:bodyPr/>
            <a:lstStyle/>
            <a:p>
              <a:endParaRPr lang="en-US"/>
            </a:p>
          </p:txBody>
        </p:sp>
        <p:sp>
          <p:nvSpPr>
            <p:cNvPr id="10" name="Text Box 8"/>
            <p:cNvSpPr txBox="1">
              <a:spLocks noChangeArrowheads="1"/>
            </p:cNvSpPr>
            <p:nvPr/>
          </p:nvSpPr>
          <p:spPr bwMode="auto">
            <a:xfrm>
              <a:off x="480" y="3264"/>
              <a:ext cx="4944" cy="288"/>
            </a:xfrm>
            <a:prstGeom prst="rect">
              <a:avLst/>
            </a:prstGeom>
            <a:noFill/>
            <a:ln w="9525">
              <a:noFill/>
              <a:miter lim="800000"/>
              <a:headEnd/>
              <a:tailEnd/>
            </a:ln>
            <a:effectLst/>
          </p:spPr>
          <p:txBody>
            <a:bodyPr>
              <a:spAutoFit/>
            </a:bodyPr>
            <a:lstStyle/>
            <a:p>
              <a:pPr algn="ctr">
                <a:spcBef>
                  <a:spcPct val="50000"/>
                </a:spcBef>
              </a:pPr>
              <a:r>
                <a:rPr lang="en-US" sz="2400">
                  <a:latin typeface="Times New Roman" pitchFamily="18" charset="0"/>
                </a:rPr>
                <a:t>SQL Data File</a:t>
              </a:r>
            </a:p>
          </p:txBody>
        </p:sp>
        <p:sp>
          <p:nvSpPr>
            <p:cNvPr id="11" name="Document"/>
            <p:cNvSpPr>
              <a:spLocks noEditPoints="1" noChangeArrowheads="1"/>
            </p:cNvSpPr>
            <p:nvPr/>
          </p:nvSpPr>
          <p:spPr bwMode="auto">
            <a:xfrm>
              <a:off x="528" y="134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000">
                  <a:latin typeface="Arial Narrow" pitchFamily="34" charset="0"/>
                </a:rPr>
                <a:t>File</a:t>
              </a:r>
              <a:br>
                <a:rPr lang="en-US" sz="1000">
                  <a:latin typeface="Arial Narrow" pitchFamily="34" charset="0"/>
                </a:rPr>
              </a:br>
              <a:r>
                <a:rPr lang="en-US" sz="1000">
                  <a:latin typeface="Arial Narrow" pitchFamily="34" charset="0"/>
                </a:rPr>
                <a:t>Header</a:t>
              </a:r>
            </a:p>
          </p:txBody>
        </p:sp>
        <p:sp>
          <p:nvSpPr>
            <p:cNvPr id="12" name="Document"/>
            <p:cNvSpPr>
              <a:spLocks noEditPoints="1" noChangeArrowheads="1"/>
            </p:cNvSpPr>
            <p:nvPr/>
          </p:nvSpPr>
          <p:spPr bwMode="auto">
            <a:xfrm>
              <a:off x="1123" y="134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000">
                  <a:latin typeface="Arial Narrow" pitchFamily="34" charset="0"/>
                </a:rPr>
                <a:t>Page Free</a:t>
              </a:r>
              <a:br>
                <a:rPr lang="en-US" sz="1000">
                  <a:latin typeface="Arial Narrow" pitchFamily="34" charset="0"/>
                </a:rPr>
              </a:br>
              <a:r>
                <a:rPr lang="en-US" sz="1000">
                  <a:latin typeface="Arial Narrow" pitchFamily="34" charset="0"/>
                </a:rPr>
                <a:t>Space</a:t>
              </a:r>
            </a:p>
          </p:txBody>
        </p:sp>
        <p:sp>
          <p:nvSpPr>
            <p:cNvPr id="13" name="Document"/>
            <p:cNvSpPr>
              <a:spLocks noEditPoints="1" noChangeArrowheads="1"/>
            </p:cNvSpPr>
            <p:nvPr/>
          </p:nvSpPr>
          <p:spPr bwMode="auto">
            <a:xfrm>
              <a:off x="1718" y="134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000">
                  <a:latin typeface="Arial Narrow" pitchFamily="34" charset="0"/>
                </a:rPr>
                <a:t>Global</a:t>
              </a:r>
              <a:br>
                <a:rPr lang="en-US" sz="1000">
                  <a:latin typeface="Arial Narrow" pitchFamily="34" charset="0"/>
                </a:rPr>
              </a:br>
              <a:r>
                <a:rPr lang="en-US" sz="1000">
                  <a:latin typeface="Arial Narrow" pitchFamily="34" charset="0"/>
                </a:rPr>
                <a:t>Alloc Map</a:t>
              </a:r>
            </a:p>
          </p:txBody>
        </p:sp>
        <p:sp>
          <p:nvSpPr>
            <p:cNvPr id="14" name="Document"/>
            <p:cNvSpPr>
              <a:spLocks noEditPoints="1" noChangeArrowheads="1"/>
            </p:cNvSpPr>
            <p:nvPr/>
          </p:nvSpPr>
          <p:spPr bwMode="auto">
            <a:xfrm>
              <a:off x="2313" y="134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000" dirty="0">
                  <a:latin typeface="Arial Narrow" pitchFamily="34" charset="0"/>
                </a:rPr>
                <a:t>Shared</a:t>
              </a:r>
              <a:br>
                <a:rPr lang="en-US" sz="1000" dirty="0">
                  <a:latin typeface="Arial Narrow" pitchFamily="34" charset="0"/>
                </a:rPr>
              </a:br>
              <a:r>
                <a:rPr lang="en-US" sz="1000" dirty="0">
                  <a:latin typeface="Arial Narrow" pitchFamily="34" charset="0"/>
                </a:rPr>
                <a:t>GAM</a:t>
              </a:r>
            </a:p>
          </p:txBody>
        </p:sp>
        <p:sp>
          <p:nvSpPr>
            <p:cNvPr id="15" name="Document"/>
            <p:cNvSpPr>
              <a:spLocks noEditPoints="1" noChangeArrowheads="1"/>
            </p:cNvSpPr>
            <p:nvPr/>
          </p:nvSpPr>
          <p:spPr bwMode="auto">
            <a:xfrm>
              <a:off x="2908" y="134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6" name="Line 14"/>
            <p:cNvSpPr>
              <a:spLocks noChangeShapeType="1"/>
            </p:cNvSpPr>
            <p:nvPr/>
          </p:nvSpPr>
          <p:spPr bwMode="auto">
            <a:xfrm flipH="1" flipV="1">
              <a:off x="624" y="1968"/>
              <a:ext cx="1536" cy="816"/>
            </a:xfrm>
            <a:prstGeom prst="line">
              <a:avLst/>
            </a:prstGeom>
            <a:noFill/>
            <a:ln w="12700">
              <a:solidFill>
                <a:schemeClr val="tx1"/>
              </a:solidFill>
              <a:prstDash val="sysDot"/>
              <a:round/>
              <a:headEnd/>
              <a:tailEnd/>
            </a:ln>
            <a:effectLst/>
          </p:spPr>
          <p:txBody>
            <a:bodyPr/>
            <a:lstStyle/>
            <a:p>
              <a:endParaRPr lang="en-US"/>
            </a:p>
          </p:txBody>
        </p:sp>
        <p:grpSp>
          <p:nvGrpSpPr>
            <p:cNvPr id="17" name="Group 15"/>
            <p:cNvGrpSpPr>
              <a:grpSpLocks/>
            </p:cNvGrpSpPr>
            <p:nvPr/>
          </p:nvGrpSpPr>
          <p:grpSpPr bwMode="auto">
            <a:xfrm>
              <a:off x="3504" y="1461"/>
              <a:ext cx="336" cy="48"/>
              <a:chOff x="3504" y="1440"/>
              <a:chExt cx="336" cy="48"/>
            </a:xfrm>
          </p:grpSpPr>
          <p:sp>
            <p:nvSpPr>
              <p:cNvPr id="96" name="Oval 16"/>
              <p:cNvSpPr>
                <a:spLocks noChangeArrowheads="1"/>
              </p:cNvSpPr>
              <p:nvPr/>
            </p:nvSpPr>
            <p:spPr bwMode="auto">
              <a:xfrm>
                <a:off x="3504"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97" name="Oval 17"/>
              <p:cNvSpPr>
                <a:spLocks noChangeArrowheads="1"/>
              </p:cNvSpPr>
              <p:nvPr/>
            </p:nvSpPr>
            <p:spPr bwMode="auto">
              <a:xfrm>
                <a:off x="3600"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98" name="Oval 18"/>
              <p:cNvSpPr>
                <a:spLocks noChangeArrowheads="1"/>
              </p:cNvSpPr>
              <p:nvPr/>
            </p:nvSpPr>
            <p:spPr bwMode="auto">
              <a:xfrm>
                <a:off x="3696"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99" name="Oval 19"/>
              <p:cNvSpPr>
                <a:spLocks noChangeArrowheads="1"/>
              </p:cNvSpPr>
              <p:nvPr/>
            </p:nvSpPr>
            <p:spPr bwMode="auto">
              <a:xfrm>
                <a:off x="3792"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18" name="Document"/>
            <p:cNvSpPr>
              <a:spLocks noEditPoints="1" noChangeArrowheads="1"/>
            </p:cNvSpPr>
            <p:nvPr/>
          </p:nvSpPr>
          <p:spPr bwMode="auto">
            <a:xfrm>
              <a:off x="726"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9" name="Document"/>
            <p:cNvSpPr>
              <a:spLocks noEditPoints="1" noChangeArrowheads="1"/>
            </p:cNvSpPr>
            <p:nvPr/>
          </p:nvSpPr>
          <p:spPr bwMode="auto">
            <a:xfrm>
              <a:off x="1274"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0" name="Document"/>
            <p:cNvSpPr>
              <a:spLocks noEditPoints="1" noChangeArrowheads="1"/>
            </p:cNvSpPr>
            <p:nvPr/>
          </p:nvSpPr>
          <p:spPr bwMode="auto">
            <a:xfrm>
              <a:off x="1823"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1" name="Document"/>
            <p:cNvSpPr>
              <a:spLocks noEditPoints="1" noChangeArrowheads="1"/>
            </p:cNvSpPr>
            <p:nvPr/>
          </p:nvSpPr>
          <p:spPr bwMode="auto">
            <a:xfrm>
              <a:off x="2371"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2" name="Document"/>
            <p:cNvSpPr>
              <a:spLocks noEditPoints="1" noChangeArrowheads="1"/>
            </p:cNvSpPr>
            <p:nvPr/>
          </p:nvSpPr>
          <p:spPr bwMode="auto">
            <a:xfrm>
              <a:off x="2920"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sp>
          <p:nvSpPr>
            <p:cNvPr id="23" name="Document"/>
            <p:cNvSpPr>
              <a:spLocks noEditPoints="1" noChangeArrowheads="1"/>
            </p:cNvSpPr>
            <p:nvPr/>
          </p:nvSpPr>
          <p:spPr bwMode="auto">
            <a:xfrm>
              <a:off x="3468"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4" name="Document"/>
            <p:cNvSpPr>
              <a:spLocks noEditPoints="1" noChangeArrowheads="1"/>
            </p:cNvSpPr>
            <p:nvPr/>
          </p:nvSpPr>
          <p:spPr bwMode="auto">
            <a:xfrm>
              <a:off x="4017"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5" name="Document"/>
            <p:cNvSpPr>
              <a:spLocks noEditPoints="1" noChangeArrowheads="1"/>
            </p:cNvSpPr>
            <p:nvPr/>
          </p:nvSpPr>
          <p:spPr bwMode="auto">
            <a:xfrm>
              <a:off x="4566" y="221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26" name="Text Box 28"/>
            <p:cNvSpPr txBox="1">
              <a:spLocks noChangeArrowheads="1"/>
            </p:cNvSpPr>
            <p:nvPr/>
          </p:nvSpPr>
          <p:spPr bwMode="auto">
            <a:xfrm>
              <a:off x="2352" y="1968"/>
              <a:ext cx="1344" cy="192"/>
            </a:xfrm>
            <a:prstGeom prst="rect">
              <a:avLst/>
            </a:prstGeom>
            <a:noFill/>
            <a:ln w="9525">
              <a:noFill/>
              <a:miter lim="800000"/>
              <a:headEnd/>
              <a:tailEnd/>
            </a:ln>
            <a:effectLst/>
          </p:spPr>
          <p:txBody>
            <a:bodyPr>
              <a:spAutoFit/>
            </a:bodyPr>
            <a:lstStyle/>
            <a:p>
              <a:pPr>
                <a:spcBef>
                  <a:spcPct val="50000"/>
                </a:spcBef>
              </a:pPr>
              <a:r>
                <a:rPr lang="en-US" sz="1400" b="1">
                  <a:latin typeface="Trebuchet MS" pitchFamily="34" charset="0"/>
                </a:rPr>
                <a:t>Extent – 8 Pages (64 K)</a:t>
              </a:r>
            </a:p>
          </p:txBody>
        </p:sp>
        <p:sp>
          <p:nvSpPr>
            <p:cNvPr id="27" name="Text Box 29"/>
            <p:cNvSpPr txBox="1">
              <a:spLocks noChangeArrowheads="1"/>
            </p:cNvSpPr>
            <p:nvPr/>
          </p:nvSpPr>
          <p:spPr bwMode="auto">
            <a:xfrm>
              <a:off x="2304" y="912"/>
              <a:ext cx="1344" cy="192"/>
            </a:xfrm>
            <a:prstGeom prst="rect">
              <a:avLst/>
            </a:prstGeom>
            <a:noFill/>
            <a:ln w="9525">
              <a:noFill/>
              <a:miter lim="800000"/>
              <a:headEnd/>
              <a:tailEnd/>
            </a:ln>
            <a:effectLst/>
          </p:spPr>
          <p:txBody>
            <a:bodyPr>
              <a:spAutoFit/>
            </a:bodyPr>
            <a:lstStyle/>
            <a:p>
              <a:pPr algn="ctr">
                <a:spcBef>
                  <a:spcPct val="50000"/>
                </a:spcBef>
              </a:pPr>
              <a:r>
                <a:rPr lang="en-US" sz="1400" b="1" dirty="0">
                  <a:latin typeface="Trebuchet MS" pitchFamily="34" charset="0"/>
                </a:rPr>
                <a:t>SQL Pages (8 K)</a:t>
              </a:r>
            </a:p>
          </p:txBody>
        </p:sp>
        <p:grpSp>
          <p:nvGrpSpPr>
            <p:cNvPr id="28" name="Group 30"/>
            <p:cNvGrpSpPr>
              <a:grpSpLocks/>
            </p:cNvGrpSpPr>
            <p:nvPr/>
          </p:nvGrpSpPr>
          <p:grpSpPr bwMode="auto">
            <a:xfrm>
              <a:off x="768" y="2784"/>
              <a:ext cx="1344" cy="144"/>
              <a:chOff x="624" y="2928"/>
              <a:chExt cx="4560" cy="432"/>
            </a:xfrm>
          </p:grpSpPr>
          <p:sp>
            <p:nvSpPr>
              <p:cNvPr id="87" name="Rectangle 31"/>
              <p:cNvSpPr>
                <a:spLocks noChangeArrowheads="1"/>
              </p:cNvSpPr>
              <p:nvPr/>
            </p:nvSpPr>
            <p:spPr bwMode="auto">
              <a:xfrm>
                <a:off x="624" y="2928"/>
                <a:ext cx="4560"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8" name="Document"/>
              <p:cNvSpPr>
                <a:spLocks noEditPoints="1" noChangeArrowheads="1"/>
              </p:cNvSpPr>
              <p:nvPr/>
            </p:nvSpPr>
            <p:spPr bwMode="auto">
              <a:xfrm>
                <a:off x="72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9" name="Document"/>
              <p:cNvSpPr>
                <a:spLocks noEditPoints="1" noChangeArrowheads="1"/>
              </p:cNvSpPr>
              <p:nvPr/>
            </p:nvSpPr>
            <p:spPr bwMode="auto">
              <a:xfrm>
                <a:off x="1274"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90" name="Document"/>
              <p:cNvSpPr>
                <a:spLocks noEditPoints="1" noChangeArrowheads="1"/>
              </p:cNvSpPr>
              <p:nvPr/>
            </p:nvSpPr>
            <p:spPr bwMode="auto">
              <a:xfrm>
                <a:off x="1823"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91" name="Document"/>
              <p:cNvSpPr>
                <a:spLocks noEditPoints="1" noChangeArrowheads="1"/>
              </p:cNvSpPr>
              <p:nvPr/>
            </p:nvSpPr>
            <p:spPr bwMode="auto">
              <a:xfrm>
                <a:off x="2371"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92" name="Document"/>
              <p:cNvSpPr>
                <a:spLocks noEditPoints="1" noChangeArrowheads="1"/>
              </p:cNvSpPr>
              <p:nvPr/>
            </p:nvSpPr>
            <p:spPr bwMode="auto">
              <a:xfrm>
                <a:off x="2920"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93" name="Document"/>
              <p:cNvSpPr>
                <a:spLocks noEditPoints="1" noChangeArrowheads="1"/>
              </p:cNvSpPr>
              <p:nvPr/>
            </p:nvSpPr>
            <p:spPr bwMode="auto">
              <a:xfrm>
                <a:off x="3468"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94" name="Document"/>
              <p:cNvSpPr>
                <a:spLocks noEditPoints="1" noChangeArrowheads="1"/>
              </p:cNvSpPr>
              <p:nvPr/>
            </p:nvSpPr>
            <p:spPr bwMode="auto">
              <a:xfrm>
                <a:off x="4017"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95" name="Document"/>
              <p:cNvSpPr>
                <a:spLocks noEditPoints="1" noChangeArrowheads="1"/>
              </p:cNvSpPr>
              <p:nvPr/>
            </p:nvSpPr>
            <p:spPr bwMode="auto">
              <a:xfrm>
                <a:off x="456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grpSp>
        <p:grpSp>
          <p:nvGrpSpPr>
            <p:cNvPr id="29" name="Group 40"/>
            <p:cNvGrpSpPr>
              <a:grpSpLocks/>
            </p:cNvGrpSpPr>
            <p:nvPr/>
          </p:nvGrpSpPr>
          <p:grpSpPr bwMode="auto">
            <a:xfrm>
              <a:off x="2160" y="2784"/>
              <a:ext cx="1344" cy="144"/>
              <a:chOff x="624" y="2928"/>
              <a:chExt cx="4560" cy="432"/>
            </a:xfrm>
          </p:grpSpPr>
          <p:sp>
            <p:nvSpPr>
              <p:cNvPr id="78" name="Rectangle 41"/>
              <p:cNvSpPr>
                <a:spLocks noChangeArrowheads="1"/>
              </p:cNvSpPr>
              <p:nvPr/>
            </p:nvSpPr>
            <p:spPr bwMode="auto">
              <a:xfrm>
                <a:off x="624" y="2928"/>
                <a:ext cx="4560"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9" name="Document"/>
              <p:cNvSpPr>
                <a:spLocks noEditPoints="1" noChangeArrowheads="1"/>
              </p:cNvSpPr>
              <p:nvPr/>
            </p:nvSpPr>
            <p:spPr bwMode="auto">
              <a:xfrm>
                <a:off x="72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0" name="Document"/>
              <p:cNvSpPr>
                <a:spLocks noEditPoints="1" noChangeArrowheads="1"/>
              </p:cNvSpPr>
              <p:nvPr/>
            </p:nvSpPr>
            <p:spPr bwMode="auto">
              <a:xfrm>
                <a:off x="1274"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1" name="Document"/>
              <p:cNvSpPr>
                <a:spLocks noEditPoints="1" noChangeArrowheads="1"/>
              </p:cNvSpPr>
              <p:nvPr/>
            </p:nvSpPr>
            <p:spPr bwMode="auto">
              <a:xfrm>
                <a:off x="1823"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2" name="Document"/>
              <p:cNvSpPr>
                <a:spLocks noEditPoints="1" noChangeArrowheads="1"/>
              </p:cNvSpPr>
              <p:nvPr/>
            </p:nvSpPr>
            <p:spPr bwMode="auto">
              <a:xfrm>
                <a:off x="2371"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3" name="Document"/>
              <p:cNvSpPr>
                <a:spLocks noEditPoints="1" noChangeArrowheads="1"/>
              </p:cNvSpPr>
              <p:nvPr/>
            </p:nvSpPr>
            <p:spPr bwMode="auto">
              <a:xfrm>
                <a:off x="2920"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4" name="Document"/>
              <p:cNvSpPr>
                <a:spLocks noEditPoints="1" noChangeArrowheads="1"/>
              </p:cNvSpPr>
              <p:nvPr/>
            </p:nvSpPr>
            <p:spPr bwMode="auto">
              <a:xfrm>
                <a:off x="3468"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5" name="Document"/>
              <p:cNvSpPr>
                <a:spLocks noEditPoints="1" noChangeArrowheads="1"/>
              </p:cNvSpPr>
              <p:nvPr/>
            </p:nvSpPr>
            <p:spPr bwMode="auto">
              <a:xfrm>
                <a:off x="4017"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86" name="Document"/>
              <p:cNvSpPr>
                <a:spLocks noEditPoints="1" noChangeArrowheads="1"/>
              </p:cNvSpPr>
              <p:nvPr/>
            </p:nvSpPr>
            <p:spPr bwMode="auto">
              <a:xfrm>
                <a:off x="456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grpSp>
        <p:grpSp>
          <p:nvGrpSpPr>
            <p:cNvPr id="30" name="Group 50"/>
            <p:cNvGrpSpPr>
              <a:grpSpLocks/>
            </p:cNvGrpSpPr>
            <p:nvPr/>
          </p:nvGrpSpPr>
          <p:grpSpPr bwMode="auto">
            <a:xfrm>
              <a:off x="3552" y="2784"/>
              <a:ext cx="1344" cy="144"/>
              <a:chOff x="624" y="2928"/>
              <a:chExt cx="4560" cy="432"/>
            </a:xfrm>
          </p:grpSpPr>
          <p:sp>
            <p:nvSpPr>
              <p:cNvPr id="69" name="Rectangle 51"/>
              <p:cNvSpPr>
                <a:spLocks noChangeArrowheads="1"/>
              </p:cNvSpPr>
              <p:nvPr/>
            </p:nvSpPr>
            <p:spPr bwMode="auto">
              <a:xfrm>
                <a:off x="624" y="2928"/>
                <a:ext cx="4560"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0" name="Document"/>
              <p:cNvSpPr>
                <a:spLocks noEditPoints="1" noChangeArrowheads="1"/>
              </p:cNvSpPr>
              <p:nvPr/>
            </p:nvSpPr>
            <p:spPr bwMode="auto">
              <a:xfrm>
                <a:off x="72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1" name="Document"/>
              <p:cNvSpPr>
                <a:spLocks noEditPoints="1" noChangeArrowheads="1"/>
              </p:cNvSpPr>
              <p:nvPr/>
            </p:nvSpPr>
            <p:spPr bwMode="auto">
              <a:xfrm>
                <a:off x="1274"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2" name="Document"/>
              <p:cNvSpPr>
                <a:spLocks noEditPoints="1" noChangeArrowheads="1"/>
              </p:cNvSpPr>
              <p:nvPr/>
            </p:nvSpPr>
            <p:spPr bwMode="auto">
              <a:xfrm>
                <a:off x="1823"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3" name="Document"/>
              <p:cNvSpPr>
                <a:spLocks noEditPoints="1" noChangeArrowheads="1"/>
              </p:cNvSpPr>
              <p:nvPr/>
            </p:nvSpPr>
            <p:spPr bwMode="auto">
              <a:xfrm>
                <a:off x="2371"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4" name="Document"/>
              <p:cNvSpPr>
                <a:spLocks noEditPoints="1" noChangeArrowheads="1"/>
              </p:cNvSpPr>
              <p:nvPr/>
            </p:nvSpPr>
            <p:spPr bwMode="auto">
              <a:xfrm>
                <a:off x="2920"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5" name="Document"/>
              <p:cNvSpPr>
                <a:spLocks noEditPoints="1" noChangeArrowheads="1"/>
              </p:cNvSpPr>
              <p:nvPr/>
            </p:nvSpPr>
            <p:spPr bwMode="auto">
              <a:xfrm>
                <a:off x="3468"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6" name="Document"/>
              <p:cNvSpPr>
                <a:spLocks noEditPoints="1" noChangeArrowheads="1"/>
              </p:cNvSpPr>
              <p:nvPr/>
            </p:nvSpPr>
            <p:spPr bwMode="auto">
              <a:xfrm>
                <a:off x="4017"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77" name="Document"/>
              <p:cNvSpPr>
                <a:spLocks noEditPoints="1" noChangeArrowheads="1"/>
              </p:cNvSpPr>
              <p:nvPr/>
            </p:nvSpPr>
            <p:spPr bwMode="auto">
              <a:xfrm>
                <a:off x="456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grpSp>
        <p:grpSp>
          <p:nvGrpSpPr>
            <p:cNvPr id="31" name="Group 60"/>
            <p:cNvGrpSpPr>
              <a:grpSpLocks/>
            </p:cNvGrpSpPr>
            <p:nvPr/>
          </p:nvGrpSpPr>
          <p:grpSpPr bwMode="auto">
            <a:xfrm>
              <a:off x="864" y="2976"/>
              <a:ext cx="1344" cy="144"/>
              <a:chOff x="624" y="2928"/>
              <a:chExt cx="4560" cy="432"/>
            </a:xfrm>
          </p:grpSpPr>
          <p:sp>
            <p:nvSpPr>
              <p:cNvPr id="60" name="Rectangle 61"/>
              <p:cNvSpPr>
                <a:spLocks noChangeArrowheads="1"/>
              </p:cNvSpPr>
              <p:nvPr/>
            </p:nvSpPr>
            <p:spPr bwMode="auto">
              <a:xfrm>
                <a:off x="624" y="2928"/>
                <a:ext cx="4560"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 name="Document"/>
              <p:cNvSpPr>
                <a:spLocks noEditPoints="1" noChangeArrowheads="1"/>
              </p:cNvSpPr>
              <p:nvPr/>
            </p:nvSpPr>
            <p:spPr bwMode="auto">
              <a:xfrm>
                <a:off x="72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2" name="Document"/>
              <p:cNvSpPr>
                <a:spLocks noEditPoints="1" noChangeArrowheads="1"/>
              </p:cNvSpPr>
              <p:nvPr/>
            </p:nvSpPr>
            <p:spPr bwMode="auto">
              <a:xfrm>
                <a:off x="1274"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3" name="Document"/>
              <p:cNvSpPr>
                <a:spLocks noEditPoints="1" noChangeArrowheads="1"/>
              </p:cNvSpPr>
              <p:nvPr/>
            </p:nvSpPr>
            <p:spPr bwMode="auto">
              <a:xfrm>
                <a:off x="1823"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4" name="Document"/>
              <p:cNvSpPr>
                <a:spLocks noEditPoints="1" noChangeArrowheads="1"/>
              </p:cNvSpPr>
              <p:nvPr/>
            </p:nvSpPr>
            <p:spPr bwMode="auto">
              <a:xfrm>
                <a:off x="2371"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5" name="Document"/>
              <p:cNvSpPr>
                <a:spLocks noEditPoints="1" noChangeArrowheads="1"/>
              </p:cNvSpPr>
              <p:nvPr/>
            </p:nvSpPr>
            <p:spPr bwMode="auto">
              <a:xfrm>
                <a:off x="2920"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6" name="Document"/>
              <p:cNvSpPr>
                <a:spLocks noEditPoints="1" noChangeArrowheads="1"/>
              </p:cNvSpPr>
              <p:nvPr/>
            </p:nvSpPr>
            <p:spPr bwMode="auto">
              <a:xfrm>
                <a:off x="3468"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7" name="Document"/>
              <p:cNvSpPr>
                <a:spLocks noEditPoints="1" noChangeArrowheads="1"/>
              </p:cNvSpPr>
              <p:nvPr/>
            </p:nvSpPr>
            <p:spPr bwMode="auto">
              <a:xfrm>
                <a:off x="4017"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68" name="Document"/>
              <p:cNvSpPr>
                <a:spLocks noEditPoints="1" noChangeArrowheads="1"/>
              </p:cNvSpPr>
              <p:nvPr/>
            </p:nvSpPr>
            <p:spPr bwMode="auto">
              <a:xfrm>
                <a:off x="456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grpSp>
        <p:grpSp>
          <p:nvGrpSpPr>
            <p:cNvPr id="32" name="Group 70"/>
            <p:cNvGrpSpPr>
              <a:grpSpLocks/>
            </p:cNvGrpSpPr>
            <p:nvPr/>
          </p:nvGrpSpPr>
          <p:grpSpPr bwMode="auto">
            <a:xfrm>
              <a:off x="2256" y="2976"/>
              <a:ext cx="1344" cy="144"/>
              <a:chOff x="624" y="2928"/>
              <a:chExt cx="4560" cy="432"/>
            </a:xfrm>
          </p:grpSpPr>
          <p:sp>
            <p:nvSpPr>
              <p:cNvPr id="51" name="Rectangle 71"/>
              <p:cNvSpPr>
                <a:spLocks noChangeArrowheads="1"/>
              </p:cNvSpPr>
              <p:nvPr/>
            </p:nvSpPr>
            <p:spPr bwMode="auto">
              <a:xfrm>
                <a:off x="624" y="2928"/>
                <a:ext cx="4560"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2" name="Document"/>
              <p:cNvSpPr>
                <a:spLocks noEditPoints="1" noChangeArrowheads="1"/>
              </p:cNvSpPr>
              <p:nvPr/>
            </p:nvSpPr>
            <p:spPr bwMode="auto">
              <a:xfrm>
                <a:off x="72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3" name="Document"/>
              <p:cNvSpPr>
                <a:spLocks noEditPoints="1" noChangeArrowheads="1"/>
              </p:cNvSpPr>
              <p:nvPr/>
            </p:nvSpPr>
            <p:spPr bwMode="auto">
              <a:xfrm>
                <a:off x="1274"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4" name="Document"/>
              <p:cNvSpPr>
                <a:spLocks noEditPoints="1" noChangeArrowheads="1"/>
              </p:cNvSpPr>
              <p:nvPr/>
            </p:nvSpPr>
            <p:spPr bwMode="auto">
              <a:xfrm>
                <a:off x="1823"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5" name="Document"/>
              <p:cNvSpPr>
                <a:spLocks noEditPoints="1" noChangeArrowheads="1"/>
              </p:cNvSpPr>
              <p:nvPr/>
            </p:nvSpPr>
            <p:spPr bwMode="auto">
              <a:xfrm>
                <a:off x="2371"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6" name="Document"/>
              <p:cNvSpPr>
                <a:spLocks noEditPoints="1" noChangeArrowheads="1"/>
              </p:cNvSpPr>
              <p:nvPr/>
            </p:nvSpPr>
            <p:spPr bwMode="auto">
              <a:xfrm>
                <a:off x="2920"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7" name="Document"/>
              <p:cNvSpPr>
                <a:spLocks noEditPoints="1" noChangeArrowheads="1"/>
              </p:cNvSpPr>
              <p:nvPr/>
            </p:nvSpPr>
            <p:spPr bwMode="auto">
              <a:xfrm>
                <a:off x="3468"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8" name="Document"/>
              <p:cNvSpPr>
                <a:spLocks noEditPoints="1" noChangeArrowheads="1"/>
              </p:cNvSpPr>
              <p:nvPr/>
            </p:nvSpPr>
            <p:spPr bwMode="auto">
              <a:xfrm>
                <a:off x="4017"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9" name="Document"/>
              <p:cNvSpPr>
                <a:spLocks noEditPoints="1" noChangeArrowheads="1"/>
              </p:cNvSpPr>
              <p:nvPr/>
            </p:nvSpPr>
            <p:spPr bwMode="auto">
              <a:xfrm>
                <a:off x="456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grpSp>
        <p:grpSp>
          <p:nvGrpSpPr>
            <p:cNvPr id="33" name="Group 80"/>
            <p:cNvGrpSpPr>
              <a:grpSpLocks/>
            </p:cNvGrpSpPr>
            <p:nvPr/>
          </p:nvGrpSpPr>
          <p:grpSpPr bwMode="auto">
            <a:xfrm>
              <a:off x="3648" y="2976"/>
              <a:ext cx="1344" cy="144"/>
              <a:chOff x="624" y="2928"/>
              <a:chExt cx="4560" cy="432"/>
            </a:xfrm>
          </p:grpSpPr>
          <p:sp>
            <p:nvSpPr>
              <p:cNvPr id="42" name="Rectangle 81"/>
              <p:cNvSpPr>
                <a:spLocks noChangeArrowheads="1"/>
              </p:cNvSpPr>
              <p:nvPr/>
            </p:nvSpPr>
            <p:spPr bwMode="auto">
              <a:xfrm>
                <a:off x="624" y="2928"/>
                <a:ext cx="4560"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Document"/>
              <p:cNvSpPr>
                <a:spLocks noEditPoints="1" noChangeArrowheads="1"/>
              </p:cNvSpPr>
              <p:nvPr/>
            </p:nvSpPr>
            <p:spPr bwMode="auto">
              <a:xfrm>
                <a:off x="72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44" name="Document"/>
              <p:cNvSpPr>
                <a:spLocks noEditPoints="1" noChangeArrowheads="1"/>
              </p:cNvSpPr>
              <p:nvPr/>
            </p:nvSpPr>
            <p:spPr bwMode="auto">
              <a:xfrm>
                <a:off x="1274"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45" name="Document"/>
              <p:cNvSpPr>
                <a:spLocks noEditPoints="1" noChangeArrowheads="1"/>
              </p:cNvSpPr>
              <p:nvPr/>
            </p:nvSpPr>
            <p:spPr bwMode="auto">
              <a:xfrm>
                <a:off x="1823"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46" name="Document"/>
              <p:cNvSpPr>
                <a:spLocks noEditPoints="1" noChangeArrowheads="1"/>
              </p:cNvSpPr>
              <p:nvPr/>
            </p:nvSpPr>
            <p:spPr bwMode="auto">
              <a:xfrm>
                <a:off x="2371"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47" name="Document"/>
              <p:cNvSpPr>
                <a:spLocks noEditPoints="1" noChangeArrowheads="1"/>
              </p:cNvSpPr>
              <p:nvPr/>
            </p:nvSpPr>
            <p:spPr bwMode="auto">
              <a:xfrm>
                <a:off x="2920"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48" name="Document"/>
              <p:cNvSpPr>
                <a:spLocks noEditPoints="1" noChangeArrowheads="1"/>
              </p:cNvSpPr>
              <p:nvPr/>
            </p:nvSpPr>
            <p:spPr bwMode="auto">
              <a:xfrm>
                <a:off x="3468"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49" name="Document"/>
              <p:cNvSpPr>
                <a:spLocks noEditPoints="1" noChangeArrowheads="1"/>
              </p:cNvSpPr>
              <p:nvPr/>
            </p:nvSpPr>
            <p:spPr bwMode="auto">
              <a:xfrm>
                <a:off x="4017"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sp>
            <p:nvSpPr>
              <p:cNvPr id="50" name="Document"/>
              <p:cNvSpPr>
                <a:spLocks noEditPoints="1" noChangeArrowheads="1"/>
              </p:cNvSpPr>
              <p:nvPr/>
            </p:nvSpPr>
            <p:spPr bwMode="auto">
              <a:xfrm>
                <a:off x="4566" y="2982"/>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p:spPr>
            <p:txBody>
              <a:bodyPr/>
              <a:lstStyle/>
              <a:p>
                <a:endParaRPr lang="en-US"/>
              </a:p>
            </p:txBody>
          </p:sp>
        </p:grpSp>
        <p:sp>
          <p:nvSpPr>
            <p:cNvPr id="34" name="Document"/>
            <p:cNvSpPr>
              <a:spLocks noEditPoints="1" noChangeArrowheads="1"/>
            </p:cNvSpPr>
            <p:nvPr/>
          </p:nvSpPr>
          <p:spPr bwMode="auto">
            <a:xfrm>
              <a:off x="3990" y="1344"/>
              <a:ext cx="474" cy="28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000">
                  <a:latin typeface="Arial Narrow" pitchFamily="34" charset="0"/>
                </a:rPr>
                <a:t>IAM</a:t>
              </a:r>
            </a:p>
          </p:txBody>
        </p:sp>
        <p:grpSp>
          <p:nvGrpSpPr>
            <p:cNvPr id="35" name="Group 91"/>
            <p:cNvGrpSpPr>
              <a:grpSpLocks/>
            </p:cNvGrpSpPr>
            <p:nvPr/>
          </p:nvGrpSpPr>
          <p:grpSpPr bwMode="auto">
            <a:xfrm>
              <a:off x="4608" y="1461"/>
              <a:ext cx="336" cy="48"/>
              <a:chOff x="3504" y="1440"/>
              <a:chExt cx="336" cy="48"/>
            </a:xfrm>
          </p:grpSpPr>
          <p:sp>
            <p:nvSpPr>
              <p:cNvPr id="38" name="Oval 92"/>
              <p:cNvSpPr>
                <a:spLocks noChangeArrowheads="1"/>
              </p:cNvSpPr>
              <p:nvPr/>
            </p:nvSpPr>
            <p:spPr bwMode="auto">
              <a:xfrm>
                <a:off x="3504"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 name="Oval 93"/>
              <p:cNvSpPr>
                <a:spLocks noChangeArrowheads="1"/>
              </p:cNvSpPr>
              <p:nvPr/>
            </p:nvSpPr>
            <p:spPr bwMode="auto">
              <a:xfrm>
                <a:off x="3600"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0" name="Oval 94"/>
              <p:cNvSpPr>
                <a:spLocks noChangeArrowheads="1"/>
              </p:cNvSpPr>
              <p:nvPr/>
            </p:nvSpPr>
            <p:spPr bwMode="auto">
              <a:xfrm>
                <a:off x="3696"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41" name="Oval 95"/>
              <p:cNvSpPr>
                <a:spLocks noChangeArrowheads="1"/>
              </p:cNvSpPr>
              <p:nvPr/>
            </p:nvSpPr>
            <p:spPr bwMode="auto">
              <a:xfrm>
                <a:off x="3792" y="14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36" name="Line 96"/>
            <p:cNvSpPr>
              <a:spLocks noChangeShapeType="1"/>
            </p:cNvSpPr>
            <p:nvPr/>
          </p:nvSpPr>
          <p:spPr bwMode="auto">
            <a:xfrm flipH="1" flipV="1">
              <a:off x="624" y="2592"/>
              <a:ext cx="1536" cy="336"/>
            </a:xfrm>
            <a:prstGeom prst="line">
              <a:avLst/>
            </a:prstGeom>
            <a:noFill/>
            <a:ln w="12700">
              <a:solidFill>
                <a:schemeClr val="tx1"/>
              </a:solidFill>
              <a:prstDash val="sysDot"/>
              <a:round/>
              <a:headEnd/>
              <a:tailEnd/>
            </a:ln>
            <a:effectLst/>
          </p:spPr>
          <p:txBody>
            <a:bodyPr/>
            <a:lstStyle/>
            <a:p>
              <a:endParaRPr lang="en-US"/>
            </a:p>
          </p:txBody>
        </p:sp>
        <p:sp>
          <p:nvSpPr>
            <p:cNvPr id="37" name="Line 97"/>
            <p:cNvSpPr>
              <a:spLocks noChangeShapeType="1"/>
            </p:cNvSpPr>
            <p:nvPr/>
          </p:nvSpPr>
          <p:spPr bwMode="auto">
            <a:xfrm flipV="1">
              <a:off x="3504" y="2592"/>
              <a:ext cx="1680" cy="336"/>
            </a:xfrm>
            <a:prstGeom prst="line">
              <a:avLst/>
            </a:prstGeom>
            <a:noFill/>
            <a:ln w="12700">
              <a:solidFill>
                <a:schemeClr val="tx1"/>
              </a:solidFill>
              <a:prstDash val="sysDot"/>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4|.8|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7375</Words>
  <Application>Microsoft Office PowerPoint</Application>
  <PresentationFormat>全屏显示(4:3)</PresentationFormat>
  <Paragraphs>1727</Paragraphs>
  <Slides>71</Slides>
  <Notes>53</Notes>
  <HiddenSlides>17</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主题</vt:lpstr>
      <vt:lpstr>索引基础知识培训</vt:lpstr>
      <vt:lpstr>目录</vt:lpstr>
      <vt:lpstr>Measures of Query Cost</vt:lpstr>
      <vt:lpstr>硬盘读取数据的一些知识点</vt:lpstr>
      <vt:lpstr>幻灯片 5</vt:lpstr>
      <vt:lpstr>SQL Server 数据文件结构</vt:lpstr>
      <vt:lpstr>区是管理空间的基本单位</vt:lpstr>
      <vt:lpstr>数据库的数据文件中的页类型</vt:lpstr>
      <vt:lpstr>小结：数据存储</vt:lpstr>
      <vt:lpstr>幻灯片 10</vt:lpstr>
      <vt:lpstr>原因分析： Rows on a Page</vt:lpstr>
      <vt:lpstr>原因分析：The Data Row</vt:lpstr>
      <vt:lpstr>原因分析</vt:lpstr>
      <vt:lpstr>SQL 2005对大型行的支持</vt:lpstr>
      <vt:lpstr>回顾</vt:lpstr>
      <vt:lpstr>解读统计资料的内容</vt:lpstr>
      <vt:lpstr>索引的预备知识</vt:lpstr>
      <vt:lpstr>B+树数据结构</vt:lpstr>
      <vt:lpstr>聚集索引和非聚集索引的区别</vt:lpstr>
      <vt:lpstr>数据库上的B+树例子</vt:lpstr>
      <vt:lpstr>聚集索引与主键</vt:lpstr>
      <vt:lpstr>问题：</vt:lpstr>
      <vt:lpstr>Table Structure</vt:lpstr>
      <vt:lpstr>Table Structure – Heap</vt:lpstr>
      <vt:lpstr>Index Allocation Map (IAM)</vt:lpstr>
      <vt:lpstr>Table Structure – Clustered Table</vt:lpstr>
      <vt:lpstr>幻灯片 27</vt:lpstr>
      <vt:lpstr>在聚集索引中找记录</vt:lpstr>
      <vt:lpstr>BookMark Loopup</vt:lpstr>
      <vt:lpstr>透过非聚集索引在聚集索引内找记录</vt:lpstr>
      <vt:lpstr>幻灯片 31</vt:lpstr>
      <vt:lpstr>小结</vt:lpstr>
      <vt:lpstr>Understanding Covering</vt:lpstr>
      <vt:lpstr>Understanding Covering</vt:lpstr>
      <vt:lpstr>Nonclustered Index</vt:lpstr>
      <vt:lpstr>What if You Didn’t Know?</vt:lpstr>
      <vt:lpstr>Nonclustered Index</vt:lpstr>
      <vt:lpstr>Similar Query – How to Process?</vt:lpstr>
      <vt:lpstr>其它不太明显的 Index Access Patterns</vt:lpstr>
      <vt:lpstr>用INCLUDE在nonclustered Index的Leaf Level上加入Non-Key Columns</vt:lpstr>
      <vt:lpstr>幻灯片 41</vt:lpstr>
      <vt:lpstr>Demo小结</vt:lpstr>
      <vt:lpstr>覆盖查询的多种方法</vt:lpstr>
      <vt:lpstr>能够覆盖所有column吗?</vt:lpstr>
      <vt:lpstr>更复杂的查询</vt:lpstr>
      <vt:lpstr>幻灯片 46</vt:lpstr>
      <vt:lpstr>Demo 小结:Indexing for AND</vt:lpstr>
      <vt:lpstr>幻灯片 48</vt:lpstr>
      <vt:lpstr>Demo 小结: Indexing for OR</vt:lpstr>
      <vt:lpstr>Indexing for OR</vt:lpstr>
      <vt:lpstr>幻灯片 51</vt:lpstr>
      <vt:lpstr>Demo 小结: Indexing for Joins</vt:lpstr>
      <vt:lpstr>Join的运作方式</vt:lpstr>
      <vt:lpstr>Best Options for Joins – Phase I</vt:lpstr>
      <vt:lpstr>Cover the Combination – Phase II</vt:lpstr>
      <vt:lpstr>Cover the Tables’ Queries – Phase III</vt:lpstr>
      <vt:lpstr>找到平衡点 </vt:lpstr>
      <vt:lpstr>总结</vt:lpstr>
      <vt:lpstr>增加索引之前的三件事: (1 of 3)</vt:lpstr>
      <vt:lpstr>增加索引之前的三件事: (2 of 3)</vt:lpstr>
      <vt:lpstr>增加索引之前的三件事: (3 of 3)</vt:lpstr>
      <vt:lpstr>幻灯片 62</vt:lpstr>
      <vt:lpstr>参考资源</vt:lpstr>
      <vt:lpstr>幻灯片 64</vt:lpstr>
      <vt:lpstr>介绍 SARG</vt:lpstr>
      <vt:lpstr>SQL Server的物理优化： 查询分析（1）</vt:lpstr>
      <vt:lpstr>SQL Server的物理优化： 查询分析（1）</vt:lpstr>
      <vt:lpstr>SQL Server的物理优化： 查询分析（2）</vt:lpstr>
      <vt:lpstr>SQL Server的物理优化： 如何选择索引</vt:lpstr>
      <vt:lpstr>幻灯片 70</vt:lpstr>
      <vt:lpstr>幻灯片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索引基础知识培训</dc:title>
  <dc:creator>郭红俊</dc:creator>
  <cp:lastModifiedBy>郭红俊</cp:lastModifiedBy>
  <cp:revision>494</cp:revision>
  <dcterms:created xsi:type="dcterms:W3CDTF">2008-02-08T06:17:15Z</dcterms:created>
  <dcterms:modified xsi:type="dcterms:W3CDTF">2008-02-22T14:04:42Z</dcterms:modified>
</cp:coreProperties>
</file>