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58" r:id="rId4"/>
    <p:sldId id="260" r:id="rId5"/>
    <p:sldId id="261" r:id="rId6"/>
    <p:sldId id="262" r:id="rId7"/>
    <p:sldId id="259" r:id="rId8"/>
    <p:sldId id="264" r:id="rId9"/>
    <p:sldId id="266"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8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CAED5-394F-E941-8905-2F3D49560E04}" type="datetimeFigureOut">
              <a:rPr lang="en-US" smtClean="0"/>
              <a:t>15/7/30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7E21E-0CD6-CA4F-8813-2F285B641422}" type="slidenum">
              <a:rPr lang="en-US" smtClean="0"/>
              <a:t>‹#›</a:t>
            </a:fld>
            <a:endParaRPr lang="en-US"/>
          </a:p>
        </p:txBody>
      </p:sp>
    </p:spTree>
    <p:extLst>
      <p:ext uri="{BB962C8B-B14F-4D97-AF65-F5344CB8AC3E}">
        <p14:creationId xmlns:p14="http://schemas.microsoft.com/office/powerpoint/2010/main" val="4221929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www.useopen.net</a:t>
            </a:r>
            <a:r>
              <a:rPr lang="en-US" dirty="0" smtClean="0"/>
              <a:t>/blog/2015/</a:t>
            </a:r>
            <a:r>
              <a:rPr lang="en-US" dirty="0" err="1" smtClean="0"/>
              <a:t>rpc-performance.html</a:t>
            </a:r>
            <a:endParaRPr lang="en-US" dirty="0" smtClean="0"/>
          </a:p>
          <a:p>
            <a:r>
              <a:rPr lang="en-US" dirty="0" smtClean="0"/>
              <a:t>http://</a:t>
            </a:r>
            <a:r>
              <a:rPr lang="en-US" dirty="0" err="1" smtClean="0"/>
              <a:t>chengxu.org</a:t>
            </a:r>
            <a:r>
              <a:rPr lang="en-US" smtClean="0"/>
              <a:t>/p/440.html</a:t>
            </a:r>
          </a:p>
          <a:p>
            <a:endParaRPr lang="en-US"/>
          </a:p>
        </p:txBody>
      </p:sp>
      <p:sp>
        <p:nvSpPr>
          <p:cNvPr id="4" name="Slide Number Placeholder 3"/>
          <p:cNvSpPr>
            <a:spLocks noGrp="1"/>
          </p:cNvSpPr>
          <p:nvPr>
            <p:ph type="sldNum" sz="quarter" idx="10"/>
          </p:nvPr>
        </p:nvSpPr>
        <p:spPr/>
        <p:txBody>
          <a:bodyPr/>
          <a:lstStyle/>
          <a:p>
            <a:fld id="{2057E21E-0CD6-CA4F-8813-2F285B641422}" type="slidenum">
              <a:rPr lang="en-US" smtClean="0"/>
              <a:t>2</a:t>
            </a:fld>
            <a:endParaRPr lang="en-US"/>
          </a:p>
        </p:txBody>
      </p:sp>
    </p:spTree>
    <p:extLst>
      <p:ext uri="{BB962C8B-B14F-4D97-AF65-F5344CB8AC3E}">
        <p14:creationId xmlns:p14="http://schemas.microsoft.com/office/powerpoint/2010/main" val="323395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/news/2015/03/grpc-google-http2-protobuf</a:t>
            </a:r>
            <a:endParaRPr lang="en-US" dirty="0"/>
          </a:p>
        </p:txBody>
      </p:sp>
      <p:sp>
        <p:nvSpPr>
          <p:cNvPr id="4" name="Slide Number Placeholder 3"/>
          <p:cNvSpPr>
            <a:spLocks noGrp="1"/>
          </p:cNvSpPr>
          <p:nvPr>
            <p:ph type="sldNum" sz="quarter" idx="10"/>
          </p:nvPr>
        </p:nvSpPr>
        <p:spPr/>
        <p:txBody>
          <a:bodyPr/>
          <a:lstStyle/>
          <a:p>
            <a:fld id="{2057E21E-0CD6-CA4F-8813-2F285B641422}" type="slidenum">
              <a:rPr lang="en-US" smtClean="0"/>
              <a:t>3</a:t>
            </a:fld>
            <a:endParaRPr lang="en-US"/>
          </a:p>
        </p:txBody>
      </p:sp>
    </p:spTree>
    <p:extLst>
      <p:ext uri="{BB962C8B-B14F-4D97-AF65-F5344CB8AC3E}">
        <p14:creationId xmlns:p14="http://schemas.microsoft.com/office/powerpoint/2010/main" val="564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15/7/30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15/7/30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t>15/7/30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15/7/30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ltLang="zh-CN"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15/7/30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15/7/30</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hprose.com/" TargetMode="External"/><Relationship Id="rId4" Type="http://schemas.openxmlformats.org/officeDocument/2006/relationships/hyperlink" Target="http://dubbo.io/"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gRPC</a:t>
            </a:r>
            <a:r>
              <a:rPr lang="zh-CN" altLang="en-US" dirty="0" smtClean="0"/>
              <a:t>简介</a:t>
            </a:r>
            <a:endParaRPr lang="en-US" dirty="0"/>
          </a:p>
        </p:txBody>
      </p:sp>
      <p:sp>
        <p:nvSpPr>
          <p:cNvPr id="3" name="Subtitle 2"/>
          <p:cNvSpPr>
            <a:spLocks noGrp="1"/>
          </p:cNvSpPr>
          <p:nvPr>
            <p:ph type="subTitle" idx="1"/>
          </p:nvPr>
        </p:nvSpPr>
        <p:spPr/>
        <p:txBody>
          <a:bodyPr/>
          <a:lstStyle/>
          <a:p>
            <a:r>
              <a:rPr lang="zh-CN" altLang="en-US" dirty="0" smtClean="0"/>
              <a:t>郭红俊</a:t>
            </a:r>
            <a:endParaRPr lang="en-US" altLang="zh-CN" dirty="0" smtClean="0"/>
          </a:p>
          <a:p>
            <a:r>
              <a:rPr lang="en-US" altLang="zh-CN" dirty="0">
                <a:hlinkClick r:id="rId2"/>
              </a:rPr>
              <a:t>http://weibo.com/</a:t>
            </a:r>
            <a:r>
              <a:rPr lang="en-US" altLang="zh-CN" dirty="0" smtClean="0">
                <a:hlinkClick r:id="rId2"/>
              </a:rPr>
              <a:t>ghj1976</a:t>
            </a:r>
            <a:r>
              <a:rPr lang="en-US" altLang="zh-CN" dirty="0" smtClean="0"/>
              <a:t> </a:t>
            </a:r>
            <a:endParaRPr lang="zh-CN" altLang="en-US" dirty="0"/>
          </a:p>
        </p:txBody>
      </p:sp>
    </p:spTree>
    <p:extLst>
      <p:ext uri="{BB962C8B-B14F-4D97-AF65-F5344CB8AC3E}">
        <p14:creationId xmlns:p14="http://schemas.microsoft.com/office/powerpoint/2010/main" val="83265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1665060"/>
            <a:ext cx="3095253" cy="42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819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开源的</a:t>
            </a:r>
            <a:r>
              <a:rPr lang="en-US" altLang="zh-CN" dirty="0" smtClean="0"/>
              <a:t>RPC</a:t>
            </a:r>
            <a:r>
              <a:rPr lang="zh-CN" altLang="en-US" dirty="0" smtClean="0"/>
              <a:t>框架</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altLang="zh-CN" dirty="0" err="1" smtClean="0"/>
              <a:t>h</a:t>
            </a:r>
            <a:r>
              <a:rPr lang="en-US" dirty="0" err="1" smtClean="0"/>
              <a:t>prose</a:t>
            </a:r>
            <a:endParaRPr lang="en-US" dirty="0" smtClean="0"/>
          </a:p>
          <a:p>
            <a:pPr lvl="1">
              <a:lnSpc>
                <a:spcPct val="150000"/>
              </a:lnSpc>
            </a:pPr>
            <a:r>
              <a:rPr lang="zh-TW" altLang="en-US" dirty="0"/>
              <a:t>轻量级、跨语言、跨平台、无侵入式、高性能动态远程对象调用引擎库。</a:t>
            </a:r>
            <a:r>
              <a:rPr lang="en-US" dirty="0" smtClean="0"/>
              <a:t> </a:t>
            </a:r>
            <a:r>
              <a:rPr lang="en-US" dirty="0">
                <a:hlinkClick r:id="rId3"/>
              </a:rPr>
              <a:t>http://hprose.com</a:t>
            </a:r>
            <a:r>
              <a:rPr lang="en-US" dirty="0" smtClean="0">
                <a:hlinkClick r:id="rId3"/>
              </a:rPr>
              <a:t>/</a:t>
            </a:r>
            <a:r>
              <a:rPr lang="en-US" dirty="0" smtClean="0"/>
              <a:t>   </a:t>
            </a:r>
            <a:r>
              <a:rPr lang="en-US" altLang="zh-CN" dirty="0" smtClean="0"/>
              <a:t>Google </a:t>
            </a:r>
            <a:r>
              <a:rPr lang="zh-CN" altLang="en-US" dirty="0" smtClean="0"/>
              <a:t>搜索结果：</a:t>
            </a:r>
            <a:r>
              <a:rPr lang="en-US" altLang="zh-CN" dirty="0" smtClean="0"/>
              <a:t> </a:t>
            </a:r>
            <a:r>
              <a:rPr lang="en-US" altLang="zh-TW" dirty="0" smtClean="0"/>
              <a:t>23,800</a:t>
            </a:r>
          </a:p>
          <a:p>
            <a:pPr>
              <a:lnSpc>
                <a:spcPct val="150000"/>
              </a:lnSpc>
            </a:pPr>
            <a:r>
              <a:rPr lang="en-US" dirty="0" err="1" smtClean="0"/>
              <a:t>gRPC</a:t>
            </a:r>
            <a:endParaRPr lang="en-US" dirty="0" smtClean="0"/>
          </a:p>
          <a:p>
            <a:pPr lvl="1">
              <a:lnSpc>
                <a:spcPct val="150000"/>
              </a:lnSpc>
            </a:pPr>
            <a:r>
              <a:rPr lang="en-US" altLang="zh-CN" dirty="0" smtClean="0"/>
              <a:t>Google </a:t>
            </a:r>
            <a:r>
              <a:rPr lang="zh-CN" altLang="en-US" dirty="0" smtClean="0"/>
              <a:t>搜索结果：</a:t>
            </a:r>
            <a:r>
              <a:rPr lang="en-US" altLang="zh-CN" dirty="0" smtClean="0"/>
              <a:t>278,000</a:t>
            </a:r>
          </a:p>
          <a:p>
            <a:pPr>
              <a:lnSpc>
                <a:spcPct val="150000"/>
              </a:lnSpc>
            </a:pPr>
            <a:r>
              <a:rPr lang="en-US" dirty="0" err="1" smtClean="0"/>
              <a:t>Dubbo</a:t>
            </a:r>
            <a:endParaRPr lang="en-US" dirty="0" smtClean="0"/>
          </a:p>
          <a:p>
            <a:pPr lvl="1">
              <a:lnSpc>
                <a:spcPct val="150000"/>
              </a:lnSpc>
            </a:pPr>
            <a:r>
              <a:rPr lang="en-US" dirty="0">
                <a:hlinkClick r:id="rId4"/>
              </a:rPr>
              <a:t>http://dubbo.io</a:t>
            </a:r>
            <a:r>
              <a:rPr lang="en-US" dirty="0" smtClean="0">
                <a:hlinkClick r:id="rId4"/>
              </a:rPr>
              <a:t>/</a:t>
            </a:r>
            <a:r>
              <a:rPr lang="en-US" dirty="0" smtClean="0"/>
              <a:t> </a:t>
            </a:r>
          </a:p>
          <a:p>
            <a:pPr>
              <a:lnSpc>
                <a:spcPct val="150000"/>
              </a:lnSpc>
            </a:pPr>
            <a:r>
              <a:rPr lang="en-US" altLang="zh-CN" dirty="0" smtClean="0"/>
              <a:t>thrift</a:t>
            </a:r>
          </a:p>
          <a:p>
            <a:pPr lvl="1">
              <a:lnSpc>
                <a:spcPct val="150000"/>
              </a:lnSpc>
            </a:pPr>
            <a:endParaRPr lang="en-US" altLang="zh-CN" dirty="0" smtClean="0"/>
          </a:p>
          <a:p>
            <a:pPr>
              <a:lnSpc>
                <a:spcPct val="150000"/>
              </a:lnSpc>
            </a:pPr>
            <a:endParaRPr lang="en-US" dirty="0" smtClean="0"/>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408062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简介</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TW" dirty="0" smtClean="0"/>
              <a:t>        </a:t>
            </a:r>
            <a:r>
              <a:rPr lang="en-US" altLang="zh-TW" dirty="0" err="1" smtClean="0"/>
              <a:t>gRPC</a:t>
            </a:r>
            <a:r>
              <a:rPr lang="zh-TW" altLang="en-US" dirty="0"/>
              <a:t>是一个</a:t>
            </a:r>
            <a:r>
              <a:rPr lang="zh-TW" altLang="en-US" dirty="0">
                <a:solidFill>
                  <a:srgbClr val="FFFF00"/>
                </a:solidFill>
              </a:rPr>
              <a:t>高性能、通用</a:t>
            </a:r>
            <a:r>
              <a:rPr lang="zh-TW" altLang="en-US" dirty="0"/>
              <a:t>的</a:t>
            </a:r>
            <a:r>
              <a:rPr lang="zh-TW" altLang="en-US" dirty="0">
                <a:solidFill>
                  <a:srgbClr val="FFFF00"/>
                </a:solidFill>
              </a:rPr>
              <a:t>开源</a:t>
            </a:r>
            <a:r>
              <a:rPr lang="en-US" altLang="zh-TW" dirty="0">
                <a:solidFill>
                  <a:srgbClr val="FFFF00"/>
                </a:solidFill>
              </a:rPr>
              <a:t>RPC</a:t>
            </a:r>
            <a:r>
              <a:rPr lang="zh-TW" altLang="en-US" dirty="0"/>
              <a:t>框架，其由</a:t>
            </a:r>
            <a:r>
              <a:rPr lang="en-US" altLang="zh-TW" dirty="0"/>
              <a:t>Google</a:t>
            </a:r>
            <a:r>
              <a:rPr lang="zh-TW" altLang="en-US" dirty="0"/>
              <a:t>主要</a:t>
            </a:r>
            <a:r>
              <a:rPr lang="zh-TW" altLang="en-US" dirty="0">
                <a:solidFill>
                  <a:srgbClr val="FFFF00"/>
                </a:solidFill>
              </a:rPr>
              <a:t>面向移动应用开发</a:t>
            </a:r>
            <a:r>
              <a:rPr lang="zh-TW" altLang="en-US" dirty="0"/>
              <a:t>并基于</a:t>
            </a:r>
            <a:r>
              <a:rPr lang="en-US" altLang="zh-TW" dirty="0">
                <a:solidFill>
                  <a:srgbClr val="FFFF00"/>
                </a:solidFill>
              </a:rPr>
              <a:t>HTTP/2</a:t>
            </a:r>
            <a:r>
              <a:rPr lang="zh-TW" altLang="en-US" dirty="0"/>
              <a:t>协议标准而设计，基于</a:t>
            </a:r>
            <a:r>
              <a:rPr lang="en-US" altLang="zh-TW" dirty="0" err="1">
                <a:solidFill>
                  <a:srgbClr val="FFFF00"/>
                </a:solidFill>
              </a:rPr>
              <a:t>ProtoBuf</a:t>
            </a:r>
            <a:r>
              <a:rPr lang="en-US" altLang="zh-TW" dirty="0"/>
              <a:t>(Protocol Buffers)</a:t>
            </a:r>
            <a:r>
              <a:rPr lang="zh-TW" altLang="en-US" dirty="0"/>
              <a:t>序列化协议开发，且</a:t>
            </a:r>
            <a:r>
              <a:rPr lang="zh-TW" altLang="en-US" dirty="0">
                <a:solidFill>
                  <a:srgbClr val="FFFF00"/>
                </a:solidFill>
              </a:rPr>
              <a:t>支持众多</a:t>
            </a:r>
            <a:r>
              <a:rPr lang="zh-TW" altLang="en-US" dirty="0"/>
              <a:t>开发语言。</a:t>
            </a:r>
            <a:endParaRPr lang="en-US" dirty="0"/>
          </a:p>
        </p:txBody>
      </p:sp>
    </p:spTree>
    <p:extLst>
      <p:ext uri="{BB962C8B-B14F-4D97-AF65-F5344CB8AC3E}">
        <p14:creationId xmlns:p14="http://schemas.microsoft.com/office/powerpoint/2010/main" val="19322260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特性－</a:t>
            </a:r>
            <a:r>
              <a:rPr lang="zh-TW" altLang="en-US" dirty="0" smtClean="0"/>
              <a:t>强</a:t>
            </a:r>
            <a:r>
              <a:rPr lang="zh-TW" altLang="en-US" dirty="0"/>
              <a:t>大的</a:t>
            </a:r>
            <a:r>
              <a:rPr lang="en-US" altLang="zh-TW" dirty="0" smtClean="0"/>
              <a:t>IDL</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t>RPC使用</a:t>
            </a:r>
            <a:r>
              <a:rPr lang="en-US" dirty="0">
                <a:solidFill>
                  <a:srgbClr val="FFFF00"/>
                </a:solidFill>
              </a:rPr>
              <a:t>ProtoBuf</a:t>
            </a:r>
            <a:r>
              <a:rPr lang="en-US" dirty="0"/>
              <a:t>来定义服务，ProtoBuf是由Google开发的一种数据序列化协议（类似于XML、JSON、hessian）。</a:t>
            </a:r>
            <a:r>
              <a:rPr lang="en-US" dirty="0" err="1"/>
              <a:t>ProtoBuf能够将数据进行序列化，并广泛应用在数据存储、通信协议等方面。不过，当前gRPC仅支持</a:t>
            </a:r>
            <a:r>
              <a:rPr lang="en-US" dirty="0"/>
              <a:t> </a:t>
            </a:r>
            <a:r>
              <a:rPr lang="en-US" dirty="0" err="1"/>
              <a:t>Protobuf</a:t>
            </a:r>
            <a:r>
              <a:rPr lang="en-US" dirty="0"/>
              <a:t> ，且不支持在浏览器中使用。由于gRPC的设计能够支持支持多种数据格式，所以读者能够很容易实现对其他数据格式（如XML、JSON等）的支持。</a:t>
            </a:r>
          </a:p>
          <a:p>
            <a:endParaRPr lang="en-US" dirty="0"/>
          </a:p>
          <a:p>
            <a:pPr marL="530860" lvl="2" indent="0">
              <a:buNone/>
            </a:pPr>
            <a:r>
              <a:rPr lang="en-US" dirty="0"/>
              <a:t>定义服务的示例代码如下：</a:t>
            </a:r>
          </a:p>
          <a:p>
            <a:pPr marL="530860" lvl="2" indent="0">
              <a:buNone/>
            </a:pPr>
            <a:endParaRPr lang="en-US" dirty="0"/>
          </a:p>
          <a:p>
            <a:pPr marL="530860" lvl="2" indent="0">
              <a:buNone/>
            </a:pPr>
            <a:r>
              <a:rPr lang="en-US" dirty="0"/>
              <a:t>message </a:t>
            </a:r>
            <a:r>
              <a:rPr lang="en-US" dirty="0" err="1"/>
              <a:t>HelloRequest</a:t>
            </a:r>
            <a:r>
              <a:rPr lang="en-US" dirty="0"/>
              <a:t> {</a:t>
            </a:r>
          </a:p>
          <a:p>
            <a:pPr marL="530860" lvl="2" indent="0">
              <a:buNone/>
            </a:pPr>
            <a:r>
              <a:rPr lang="en-US" dirty="0"/>
              <a:t>  string greeting = 1;</a:t>
            </a:r>
          </a:p>
          <a:p>
            <a:pPr marL="530860" lvl="2" indent="0">
              <a:buNone/>
            </a:pPr>
            <a:r>
              <a:rPr lang="en-US" dirty="0"/>
              <a:t>}</a:t>
            </a:r>
          </a:p>
          <a:p>
            <a:pPr marL="530860" lvl="2" indent="0">
              <a:buNone/>
            </a:pPr>
            <a:r>
              <a:rPr lang="en-US" dirty="0"/>
              <a:t>message </a:t>
            </a:r>
            <a:r>
              <a:rPr lang="en-US" dirty="0" err="1"/>
              <a:t>HelloResponse</a:t>
            </a:r>
            <a:r>
              <a:rPr lang="en-US" dirty="0"/>
              <a:t> {</a:t>
            </a:r>
          </a:p>
          <a:p>
            <a:pPr marL="530860" lvl="2" indent="0">
              <a:buNone/>
            </a:pPr>
            <a:r>
              <a:rPr lang="en-US" dirty="0"/>
              <a:t>  string reply = 1;</a:t>
            </a:r>
          </a:p>
          <a:p>
            <a:pPr marL="530860" lvl="2" indent="0">
              <a:buNone/>
            </a:pPr>
            <a:r>
              <a:rPr lang="en-US" dirty="0"/>
              <a:t>}</a:t>
            </a:r>
          </a:p>
          <a:p>
            <a:pPr marL="530860" lvl="2" indent="0">
              <a:buNone/>
            </a:pPr>
            <a:r>
              <a:rPr lang="en-US" dirty="0"/>
              <a:t>service </a:t>
            </a:r>
            <a:r>
              <a:rPr lang="en-US" dirty="0" err="1"/>
              <a:t>HelloService</a:t>
            </a:r>
            <a:r>
              <a:rPr lang="en-US" dirty="0"/>
              <a:t> {</a:t>
            </a:r>
          </a:p>
          <a:p>
            <a:pPr marL="530860" lvl="2" indent="0">
              <a:buNone/>
            </a:pPr>
            <a:r>
              <a:rPr lang="en-US" dirty="0"/>
              <a:t>  </a:t>
            </a:r>
            <a:r>
              <a:rPr lang="en-US" dirty="0" err="1"/>
              <a:t>rpc</a:t>
            </a:r>
            <a:r>
              <a:rPr lang="en-US" dirty="0"/>
              <a:t> </a:t>
            </a:r>
            <a:r>
              <a:rPr lang="en-US" dirty="0" err="1"/>
              <a:t>SayHello</a:t>
            </a:r>
            <a:r>
              <a:rPr lang="en-US" dirty="0"/>
              <a:t>(</a:t>
            </a:r>
            <a:r>
              <a:rPr lang="en-US" dirty="0" err="1"/>
              <a:t>HelloRequest</a:t>
            </a:r>
            <a:r>
              <a:rPr lang="en-US" dirty="0"/>
              <a:t>) returns (</a:t>
            </a:r>
            <a:r>
              <a:rPr lang="en-US" dirty="0" err="1"/>
              <a:t>HelloResponse</a:t>
            </a:r>
            <a:r>
              <a:rPr lang="en-US" dirty="0"/>
              <a:t>);</a:t>
            </a:r>
          </a:p>
          <a:p>
            <a:pPr marL="530860" lvl="2" indent="0">
              <a:buNone/>
            </a:pPr>
            <a:r>
              <a:rPr lang="en-US" dirty="0"/>
              <a:t>}</a:t>
            </a:r>
          </a:p>
          <a:p>
            <a:endParaRPr lang="en-US" dirty="0"/>
          </a:p>
        </p:txBody>
      </p:sp>
    </p:spTree>
    <p:extLst>
      <p:ext uri="{BB962C8B-B14F-4D97-AF65-F5344CB8AC3E}">
        <p14:creationId xmlns:p14="http://schemas.microsoft.com/office/powerpoint/2010/main" val="39276335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特性－</a:t>
            </a:r>
            <a:r>
              <a:rPr lang="zh-TW" altLang="en-US" dirty="0" smtClean="0"/>
              <a:t>支持多种语</a:t>
            </a:r>
            <a:r>
              <a:rPr lang="zh-TW" altLang="en-US" dirty="0"/>
              <a:t>言</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smtClean="0"/>
              <a:t>        gRPC</a:t>
            </a:r>
            <a:r>
              <a:rPr lang="en-US" dirty="0"/>
              <a:t>支持多种语言，并能够</a:t>
            </a:r>
            <a:r>
              <a:rPr lang="en-US" dirty="0">
                <a:solidFill>
                  <a:srgbClr val="FFFF00"/>
                </a:solidFill>
              </a:rPr>
              <a:t>基于语言自动生成客户端和服务端功能库</a:t>
            </a:r>
            <a:r>
              <a:rPr lang="en-US" dirty="0"/>
              <a:t>。目前，在GitHub上已提供了C版本grpc、Java版本grpc-java 和 </a:t>
            </a:r>
            <a:r>
              <a:rPr lang="en-US" dirty="0" err="1"/>
              <a:t>Go版本grpc-go，其它语言的版本正在积极开发中，其中</a:t>
            </a:r>
            <a:r>
              <a:rPr lang="en-US" dirty="0"/>
              <a:t> </a:t>
            </a:r>
            <a:r>
              <a:rPr lang="en-US" dirty="0" err="1"/>
              <a:t>grpc支持C、C</a:t>
            </a:r>
            <a:r>
              <a:rPr lang="en-US" dirty="0"/>
              <a:t>++、Node.js、Python、Ruby、Objective-C、PHP和C#等语言，grpc-java已经支持Android开发。</a:t>
            </a:r>
          </a:p>
        </p:txBody>
      </p:sp>
    </p:spTree>
    <p:extLst>
      <p:ext uri="{BB962C8B-B14F-4D97-AF65-F5344CB8AC3E}">
        <p14:creationId xmlns:p14="http://schemas.microsoft.com/office/powerpoint/2010/main" val="100491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特性－</a:t>
            </a:r>
            <a:r>
              <a:rPr lang="zh-TW" altLang="en-US" dirty="0" smtClean="0"/>
              <a:t>基于</a:t>
            </a:r>
            <a:r>
              <a:rPr lang="en-US" altLang="zh-TW" dirty="0"/>
              <a:t>HTTP/2</a:t>
            </a:r>
            <a:r>
              <a:rPr lang="zh-TW" altLang="en-US" dirty="0" smtClean="0"/>
              <a:t>标准设计</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60000"/>
              </a:lnSpc>
              <a:buNone/>
            </a:pPr>
            <a:r>
              <a:rPr lang="en-US" altLang="zh-TW" dirty="0" smtClean="0"/>
              <a:t>        </a:t>
            </a:r>
            <a:r>
              <a:rPr lang="zh-TW" altLang="en-US" dirty="0" smtClean="0"/>
              <a:t>由于</a:t>
            </a:r>
            <a:r>
              <a:rPr lang="en-US" altLang="zh-TW" dirty="0" err="1"/>
              <a:t>gRPC</a:t>
            </a:r>
            <a:r>
              <a:rPr lang="zh-TW" altLang="en-US" dirty="0"/>
              <a:t>基于</a:t>
            </a:r>
            <a:r>
              <a:rPr lang="en-US" altLang="zh-TW" dirty="0"/>
              <a:t>HTTP/2</a:t>
            </a:r>
            <a:r>
              <a:rPr lang="zh-TW" altLang="en-US" dirty="0"/>
              <a:t>标准设计，所以相对于其他</a:t>
            </a:r>
            <a:r>
              <a:rPr lang="en-US" altLang="zh-TW" dirty="0"/>
              <a:t>RPC</a:t>
            </a:r>
            <a:r>
              <a:rPr lang="zh-TW" altLang="en-US" dirty="0"/>
              <a:t>框架，</a:t>
            </a:r>
            <a:r>
              <a:rPr lang="en-US" altLang="zh-TW" dirty="0" err="1"/>
              <a:t>gRPC</a:t>
            </a:r>
            <a:r>
              <a:rPr lang="zh-TW" altLang="en-US" dirty="0"/>
              <a:t>带来了更多强大功能，如</a:t>
            </a:r>
            <a:r>
              <a:rPr lang="zh-TW" altLang="en-US" dirty="0">
                <a:solidFill>
                  <a:srgbClr val="FFFF00"/>
                </a:solidFill>
              </a:rPr>
              <a:t>双向流、头部压缩、多复用请求</a:t>
            </a:r>
            <a:r>
              <a:rPr lang="zh-TW" altLang="en-US" dirty="0"/>
              <a:t>等。这些功能给移动设备带来重大益处，如节省带宽、降低</a:t>
            </a:r>
            <a:r>
              <a:rPr lang="en-US" altLang="zh-TW" dirty="0"/>
              <a:t>TCP</a:t>
            </a:r>
            <a:r>
              <a:rPr lang="zh-TW" altLang="en-US" dirty="0"/>
              <a:t>链接次数、节省</a:t>
            </a:r>
            <a:r>
              <a:rPr lang="en-US" altLang="zh-TW" dirty="0"/>
              <a:t>CPU</a:t>
            </a:r>
            <a:r>
              <a:rPr lang="zh-TW" altLang="en-US" dirty="0"/>
              <a:t>使用和延长电池寿命等。同时，</a:t>
            </a:r>
            <a:r>
              <a:rPr lang="en-US" altLang="zh-TW" dirty="0" err="1"/>
              <a:t>gRPC</a:t>
            </a:r>
            <a:r>
              <a:rPr lang="zh-TW" altLang="en-US" dirty="0"/>
              <a:t>还能够提高了云端服务和</a:t>
            </a:r>
            <a:r>
              <a:rPr lang="en-US" altLang="zh-TW" dirty="0"/>
              <a:t>Web</a:t>
            </a:r>
            <a:r>
              <a:rPr lang="zh-TW" altLang="en-US" dirty="0"/>
              <a:t>应用的性能。</a:t>
            </a:r>
            <a:r>
              <a:rPr lang="en-US" altLang="zh-TW" dirty="0" err="1"/>
              <a:t>gRPC</a:t>
            </a:r>
            <a:r>
              <a:rPr lang="zh-TW" altLang="en-US" dirty="0">
                <a:solidFill>
                  <a:srgbClr val="FFFF00"/>
                </a:solidFill>
              </a:rPr>
              <a:t>既能够在客户端应用，也能够在服务器端应用</a:t>
            </a:r>
            <a:r>
              <a:rPr lang="zh-TW" altLang="en-US" dirty="0"/>
              <a:t>，从而以透明的方式实现客户端和服务器端的通信和简化通信系统的构建</a:t>
            </a:r>
            <a:r>
              <a:rPr lang="zh-TW" altLang="en-US" dirty="0" smtClean="0"/>
              <a:t>。</a:t>
            </a:r>
            <a:endParaRPr lang="zh-TW" altLang="en-US" dirty="0"/>
          </a:p>
        </p:txBody>
      </p:sp>
    </p:spTree>
    <p:extLst>
      <p:ext uri="{BB962C8B-B14F-4D97-AF65-F5344CB8AC3E}">
        <p14:creationId xmlns:p14="http://schemas.microsoft.com/office/powerpoint/2010/main" val="17609659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应用场景</a:t>
            </a:r>
            <a:endParaRPr lang="en-US" dirty="0"/>
          </a:p>
        </p:txBody>
      </p:sp>
      <p:sp>
        <p:nvSpPr>
          <p:cNvPr id="3" name="Content Placeholder 2"/>
          <p:cNvSpPr>
            <a:spLocks noGrp="1"/>
          </p:cNvSpPr>
          <p:nvPr>
            <p:ph idx="1"/>
          </p:nvPr>
        </p:nvSpPr>
        <p:spPr/>
        <p:txBody>
          <a:bodyPr/>
          <a:lstStyle/>
          <a:p>
            <a:pPr>
              <a:lnSpc>
                <a:spcPct val="150000"/>
              </a:lnSpc>
            </a:pPr>
            <a:r>
              <a:rPr lang="zh-TW" altLang="en-US" dirty="0">
                <a:solidFill>
                  <a:srgbClr val="FFFF00"/>
                </a:solidFill>
              </a:rPr>
              <a:t>低延迟</a:t>
            </a:r>
            <a:r>
              <a:rPr lang="zh-TW" altLang="en-US" dirty="0"/>
              <a:t>、</a:t>
            </a:r>
            <a:r>
              <a:rPr lang="zh-TW" altLang="en-US" dirty="0">
                <a:solidFill>
                  <a:srgbClr val="FFFF00"/>
                </a:solidFill>
              </a:rPr>
              <a:t>高扩展性</a:t>
            </a:r>
            <a:r>
              <a:rPr lang="zh-TW" altLang="en-US" dirty="0"/>
              <a:t>、</a:t>
            </a:r>
            <a:r>
              <a:rPr lang="zh-TW" altLang="en-US" dirty="0">
                <a:solidFill>
                  <a:srgbClr val="FFFF00"/>
                </a:solidFill>
              </a:rPr>
              <a:t>分布式</a:t>
            </a:r>
            <a:r>
              <a:rPr lang="zh-TW" altLang="en-US" dirty="0"/>
              <a:t>的系统</a:t>
            </a:r>
          </a:p>
          <a:p>
            <a:pPr>
              <a:lnSpc>
                <a:spcPct val="150000"/>
              </a:lnSpc>
            </a:pPr>
            <a:r>
              <a:rPr lang="zh-TW" altLang="en-US" dirty="0"/>
              <a:t>同云服务器进行通信的</a:t>
            </a:r>
            <a:r>
              <a:rPr lang="zh-TW" altLang="en-US" dirty="0">
                <a:solidFill>
                  <a:srgbClr val="FFFF00"/>
                </a:solidFill>
              </a:rPr>
              <a:t>移动应用客户端</a:t>
            </a:r>
          </a:p>
          <a:p>
            <a:pPr>
              <a:lnSpc>
                <a:spcPct val="150000"/>
              </a:lnSpc>
            </a:pPr>
            <a:r>
              <a:rPr lang="zh-TW" altLang="en-US" dirty="0"/>
              <a:t>设计</a:t>
            </a:r>
            <a:r>
              <a:rPr lang="zh-TW" altLang="en-US" dirty="0">
                <a:solidFill>
                  <a:srgbClr val="FFFF00"/>
                </a:solidFill>
              </a:rPr>
              <a:t>语言独立</a:t>
            </a:r>
            <a:r>
              <a:rPr lang="zh-TW" altLang="en-US" dirty="0"/>
              <a:t>、高效、精确的新协议</a:t>
            </a:r>
          </a:p>
          <a:p>
            <a:pPr>
              <a:lnSpc>
                <a:spcPct val="150000"/>
              </a:lnSpc>
            </a:pPr>
            <a:r>
              <a:rPr lang="zh-TW" altLang="en-US" dirty="0"/>
              <a:t>便于各方面扩展的</a:t>
            </a:r>
            <a:r>
              <a:rPr lang="zh-TW" altLang="en-US" dirty="0">
                <a:solidFill>
                  <a:srgbClr val="FFFF00"/>
                </a:solidFill>
              </a:rPr>
              <a:t>分层设计</a:t>
            </a:r>
            <a:r>
              <a:rPr lang="zh-TW" altLang="en-US" dirty="0"/>
              <a:t>，如认证、负载均衡、日志记录、监控等</a:t>
            </a:r>
            <a:endParaRPr lang="en-US" dirty="0"/>
          </a:p>
        </p:txBody>
      </p:sp>
    </p:spTree>
    <p:extLst>
      <p:ext uri="{BB962C8B-B14F-4D97-AF65-F5344CB8AC3E}">
        <p14:creationId xmlns:p14="http://schemas.microsoft.com/office/powerpoint/2010/main" val="27078450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HTTP2</a:t>
            </a:r>
            <a:endParaRPr lang="en-US" dirty="0"/>
          </a:p>
        </p:txBody>
      </p:sp>
      <p:sp>
        <p:nvSpPr>
          <p:cNvPr id="5" name="Text Placeholder 4"/>
          <p:cNvSpPr>
            <a:spLocks noGrp="1"/>
          </p:cNvSpPr>
          <p:nvPr>
            <p:ph type="body" idx="1"/>
          </p:nvPr>
        </p:nvSpPr>
        <p:spPr/>
        <p:txBody>
          <a:bodyPr/>
          <a:lstStyle/>
          <a:p>
            <a:r>
              <a:rPr lang="en-US" dirty="0"/>
              <a:t>HTTP/2 is comprised of two </a:t>
            </a:r>
            <a:r>
              <a:rPr lang="en-US" dirty="0" smtClean="0"/>
              <a:t>specifications</a:t>
            </a:r>
            <a:r>
              <a:rPr lang="zh-CN" altLang="en-US" dirty="0" smtClean="0"/>
              <a:t>（</a:t>
            </a:r>
            <a:r>
              <a:rPr lang="en-US" altLang="zh-CN" dirty="0" smtClean="0"/>
              <a:t>2015</a:t>
            </a:r>
            <a:r>
              <a:rPr lang="en-US" altLang="zh-CN" dirty="0"/>
              <a:t>-</a:t>
            </a:r>
            <a:r>
              <a:rPr lang="en-US" altLang="zh-CN" dirty="0" smtClean="0"/>
              <a:t>05</a:t>
            </a:r>
            <a:r>
              <a:rPr lang="zh-CN" altLang="en-US" dirty="0" smtClean="0"/>
              <a:t>）</a:t>
            </a:r>
            <a:r>
              <a:rPr lang="en-US" dirty="0" smtClean="0"/>
              <a:t>:</a:t>
            </a:r>
            <a:endParaRPr lang="en-US" dirty="0"/>
          </a:p>
          <a:p>
            <a:pPr marL="342900" indent="-342900">
              <a:buFont typeface="Arial"/>
              <a:buChar char="•"/>
            </a:pPr>
            <a:r>
              <a:rPr lang="en-US" dirty="0"/>
              <a:t>Hypertext Transfer Protocol version 2 - RFC7540</a:t>
            </a:r>
          </a:p>
          <a:p>
            <a:pPr marL="342900" indent="-342900">
              <a:buFont typeface="Arial"/>
              <a:buChar char="•"/>
            </a:pPr>
            <a:r>
              <a:rPr lang="en-US" dirty="0"/>
              <a:t>HPACK - Header Compression for HTTP/2 - RFC7541</a:t>
            </a:r>
          </a:p>
          <a:p>
            <a:endParaRPr lang="en-US" dirty="0"/>
          </a:p>
        </p:txBody>
      </p:sp>
    </p:spTree>
    <p:extLst>
      <p:ext uri="{BB962C8B-B14F-4D97-AF65-F5344CB8AC3E}">
        <p14:creationId xmlns:p14="http://schemas.microsoft.com/office/powerpoint/2010/main" val="23262682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2371160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ustom 2">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8DDB67"/>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112</TotalTime>
  <Words>507</Words>
  <Application>Microsoft Macintosh PowerPoint</Application>
  <PresentationFormat>On-screen Show (4:3)</PresentationFormat>
  <Paragraphs>48</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Foundry</vt:lpstr>
      <vt:lpstr>gRPC简介</vt:lpstr>
      <vt:lpstr>开源的RPC框架</vt:lpstr>
      <vt:lpstr>简介</vt:lpstr>
      <vt:lpstr>特性－强大的IDL</vt:lpstr>
      <vt:lpstr>特性－支持多种语言</vt:lpstr>
      <vt:lpstr>特性－基于HTTP/2标准设计</vt:lpstr>
      <vt:lpstr>应用场景</vt:lpstr>
      <vt:lpstr>HTTP2</vt:lpstr>
      <vt:lpstr>PowerPoint Presentation</vt:lpstr>
      <vt:lpstr>FAQ</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gRPC简介</dc:title>
  <dc:creator>郭红俊</dc:creator>
  <cp:lastModifiedBy>郭红俊</cp:lastModifiedBy>
  <cp:revision>70</cp:revision>
  <dcterms:created xsi:type="dcterms:W3CDTF">2015-06-29T13:41:12Z</dcterms:created>
  <dcterms:modified xsi:type="dcterms:W3CDTF">2015-07-30T07:22:28Z</dcterms:modified>
</cp:coreProperties>
</file>