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 id="2147483692" r:id="rId3"/>
  </p:sldMasterIdLst>
  <p:notesMasterIdLst>
    <p:notesMasterId r:id="rId5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88825" cy="6858000"/>
  <p:notesSz cx="6858000" cy="91805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AD2989B-2A1D-47AA-8262-1BD373A99B62}">
  <a:tblStyle styleId="{5AD2989B-2A1D-47AA-8262-1BD373A99B62}"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056" y="-96"/>
      </p:cViewPr>
      <p:guideLst>
        <p:guide orient="horz" pos="2160"/>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71475" y="688975"/>
            <a:ext cx="6116638" cy="34417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 name="Shape 3"/>
          <p:cNvSpPr txBox="1">
            <a:spLocks noGrp="1"/>
          </p:cNvSpPr>
          <p:nvPr>
            <p:ph type="body" idx="1"/>
          </p:nvPr>
        </p:nvSpPr>
        <p:spPr>
          <a:xfrm>
            <a:off x="685800" y="4360864"/>
            <a:ext cx="5486399" cy="4130674"/>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p:nvPr/>
        </p:nvSpPr>
        <p:spPr>
          <a:xfrm>
            <a:off x="0" y="8720139"/>
            <a:ext cx="2895600" cy="468311"/>
          </a:xfrm>
          <a:prstGeom prst="rect">
            <a:avLst/>
          </a:prstGeom>
          <a:noFill/>
          <a:ln>
            <a:noFill/>
          </a:ln>
        </p:spPr>
        <p:txBody>
          <a:bodyPr lIns="91425" tIns="45700" rIns="91425" bIns="45700" anchor="t" anchorCtr="0">
            <a:noAutofit/>
          </a:bodyPr>
          <a:lstStyle/>
          <a:p>
            <a:pPr>
              <a:spcBef>
                <a:spcPts val="0"/>
              </a:spcBef>
              <a:buNone/>
            </a:pPr>
            <a:endParaRPr/>
          </a:p>
        </p:txBody>
      </p:sp>
      <p:sp>
        <p:nvSpPr>
          <p:cNvPr id="5" name="Shape 5"/>
          <p:cNvSpPr/>
          <p:nvPr/>
        </p:nvSpPr>
        <p:spPr>
          <a:xfrm>
            <a:off x="4724400" y="8710614"/>
            <a:ext cx="2133599" cy="4698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buSzPct val="25000"/>
              <a:buFont typeface="Arial"/>
              <a:buNone/>
            </a:pPr>
            <a:r>
              <a:rPr lang="en-US"/>
              <a:t> </a:t>
            </a:r>
          </a:p>
        </p:txBody>
      </p:sp>
    </p:spTree>
    <p:extLst>
      <p:ext uri="{BB962C8B-B14F-4D97-AF65-F5344CB8AC3E}">
        <p14:creationId xmlns:p14="http://schemas.microsoft.com/office/powerpoint/2010/main" val="225642949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60864"/>
            <a:ext cx="5486399" cy="4130674"/>
          </a:xfrm>
          <a:prstGeom prst="rect">
            <a:avLst/>
          </a:prstGeom>
        </p:spPr>
        <p:txBody>
          <a:bodyPr lIns="91425" tIns="91425" rIns="91425" bIns="91425" anchor="ctr" anchorCtr="0">
            <a:noAutofit/>
          </a:bodyPr>
          <a:lstStyle/>
          <a:p>
            <a:pPr>
              <a:spcBef>
                <a:spcPts val="0"/>
              </a:spcBef>
              <a:buNone/>
            </a:pPr>
            <a:r>
              <a:rPr lang="en-US" dirty="0" smtClean="0"/>
              <a:t>https://</a:t>
            </a:r>
            <a:r>
              <a:rPr lang="en-US" dirty="0" err="1" smtClean="0"/>
              <a:t>docs.google.com</a:t>
            </a:r>
            <a:r>
              <a:rPr lang="en-US" dirty="0" smtClean="0"/>
              <a:t>/presentation/d/1l9c9ROjLTD8clOL0yFufAOMbxNC0D-19zCiXMgqtY-M/</a:t>
            </a:r>
            <a:r>
              <a:rPr lang="en-US" dirty="0" err="1" smtClean="0"/>
              <a:t>present?slide</a:t>
            </a:r>
            <a:r>
              <a:rPr lang="en-US" smtClean="0"/>
              <a:t>=id.p19</a:t>
            </a:r>
            <a:endParaRPr/>
          </a:p>
        </p:txBody>
      </p:sp>
      <p:sp>
        <p:nvSpPr>
          <p:cNvPr id="123" name="Shape 123"/>
          <p:cNvSpPr>
            <a:spLocks noGrp="1" noRot="1" noChangeAspect="1"/>
          </p:cNvSpPr>
          <p:nvPr>
            <p:ph type="sldImg" idx="2"/>
          </p:nvPr>
        </p:nvSpPr>
        <p:spPr>
          <a:xfrm>
            <a:off x="371475" y="688975"/>
            <a:ext cx="6116638" cy="34417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71475" y="688975"/>
            <a:ext cx="6116638" cy="34417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5" name="Shape 315"/>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1" name="Shape 33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1" name="Shape 39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7" name="Shape 457"/>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2" name="Shape 46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0" name="Shape 47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r>
              <a:rPr lang="en-US"/>
              <a:t>+ Explain SPDY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1" name="Shape 48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8" name="Shape 488"/>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3" name="Shape 493"/>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2" name="Shape 50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2" name="Shape 51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2" name="Shape 63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7" name="Shape 637"/>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5" name="Shape 645"/>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1" name="Shape 651"/>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3" name="Shape 663"/>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9" name="Shape 669"/>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4" name="Shape 674"/>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0" name="Shape 68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6" name="Shape 686"/>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2" name="Shape 692"/>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8" name="Shape 698"/>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6" name="Shape 706"/>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71475" y="688975"/>
            <a:ext cx="6116699" cy="34415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685800" y="4360864"/>
            <a:ext cx="5486399" cy="4130699"/>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Logo Slide">
    <p:spTree>
      <p:nvGrpSpPr>
        <p:cNvPr id="1" name="Shape 11"/>
        <p:cNvGrpSpPr/>
        <p:nvPr/>
      </p:nvGrpSpPr>
      <p:grpSpPr>
        <a:xfrm>
          <a:off x="0" y="0"/>
          <a:ext cx="0" cy="0"/>
          <a:chOff x="0" y="0"/>
          <a:chExt cx="0" cy="0"/>
        </a:xfrm>
      </p:grpSpPr>
      <p:sp>
        <p:nvSpPr>
          <p:cNvPr id="12" name="Shape 12"/>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grpSp>
        <p:nvGrpSpPr>
          <p:cNvPr id="13" name="Shape 13"/>
          <p:cNvGrpSpPr/>
          <p:nvPr/>
        </p:nvGrpSpPr>
        <p:grpSpPr>
          <a:xfrm>
            <a:off x="3881948" y="2841181"/>
            <a:ext cx="4335065" cy="1069339"/>
            <a:chOff x="3881948" y="2841181"/>
            <a:chExt cx="4335065" cy="1069339"/>
          </a:xfrm>
        </p:grpSpPr>
        <p:pic>
          <p:nvPicPr>
            <p:cNvPr id="14" name="Shape 14"/>
            <p:cNvPicPr preferRelativeResize="0"/>
            <p:nvPr/>
          </p:nvPicPr>
          <p:blipFill>
            <a:blip r:embed="rId2">
              <a:alphaModFix/>
            </a:blip>
            <a:stretch>
              <a:fillRect/>
            </a:stretch>
          </p:blipFill>
          <p:spPr>
            <a:xfrm>
              <a:off x="3881948" y="2841181"/>
              <a:ext cx="1336675" cy="1069339"/>
            </a:xfrm>
            <a:prstGeom prst="rect">
              <a:avLst/>
            </a:prstGeom>
            <a:noFill/>
            <a:ln>
              <a:noFill/>
            </a:ln>
          </p:spPr>
        </p:pic>
        <p:grpSp>
          <p:nvGrpSpPr>
            <p:cNvPr id="15" name="Shape 15"/>
            <p:cNvGrpSpPr/>
            <p:nvPr/>
          </p:nvGrpSpPr>
          <p:grpSpPr>
            <a:xfrm>
              <a:off x="5350891" y="2978947"/>
              <a:ext cx="2866121" cy="929996"/>
              <a:chOff x="3516312" y="1109662"/>
              <a:chExt cx="3884612" cy="1260475"/>
            </a:xfrm>
          </p:grpSpPr>
          <p:sp>
            <p:nvSpPr>
              <p:cNvPr id="16" name="Shape 16"/>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7" name="Shape 17"/>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 name="Shape 18"/>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9" name="Shape 19"/>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0" name="Shape 20"/>
              <p:cNvSpPr/>
              <p:nvPr/>
            </p:nvSpPr>
            <p:spPr>
              <a:xfrm>
                <a:off x="5289550" y="1552575"/>
                <a:ext cx="93662" cy="622299"/>
              </a:xfrm>
              <a:prstGeom prst="rect">
                <a:avLst/>
              </a:prstGeom>
              <a:solidFill>
                <a:srgbClr val="6C6D6D"/>
              </a:solidFill>
              <a:ln>
                <a:noFill/>
              </a:ln>
            </p:spPr>
            <p:txBody>
              <a:bodyPr lIns="91425" tIns="45700" rIns="91425" bIns="45700" anchor="t" anchorCtr="0">
                <a:noAutofit/>
              </a:bodyPr>
              <a:lstStyle/>
              <a:p>
                <a:pPr>
                  <a:spcBef>
                    <a:spcPts val="0"/>
                  </a:spcBef>
                  <a:buNone/>
                </a:pPr>
                <a:endParaRPr/>
              </a:p>
            </p:txBody>
          </p:sp>
          <p:sp>
            <p:nvSpPr>
              <p:cNvPr id="21" name="Shape 21"/>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2" name="Shape 22"/>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3" name="Shape 23"/>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4" name="Shape 24"/>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5" name="Shape 25"/>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26" name="Shape 26"/>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27" name="Shape 27"/>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28" name="Shape 28"/>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29" name="Shape 29"/>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30" name="Shape 30"/>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31" name="Shape 31"/>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rgbClr val="7F7F7F"/>
              </a:solidFill>
              <a:ln>
                <a:noFill/>
              </a:ln>
            </p:spPr>
            <p:txBody>
              <a:bodyPr lIns="91425" tIns="45700" rIns="91425" bIns="45700" anchor="t" anchorCtr="0">
                <a:noAutofit/>
              </a:bodyPr>
              <a:lstStyle/>
              <a:p>
                <a:pPr>
                  <a:spcBef>
                    <a:spcPts val="0"/>
                  </a:spcBef>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with Subtitle">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100" name="Shape 100"/>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1" name="Shape 101"/>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102"/>
        <p:cNvGrpSpPr/>
        <p:nvPr/>
      </p:nvGrpSpPr>
      <p:grpSpPr>
        <a:xfrm>
          <a:off x="0" y="0"/>
          <a:ext cx="0" cy="0"/>
          <a:chOff x="0" y="0"/>
          <a:chExt cx="0" cy="0"/>
        </a:xfrm>
      </p:grpSpPr>
      <p:sp>
        <p:nvSpPr>
          <p:cNvPr id="103" name="Shape 103"/>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104" name="Shape 104"/>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5"/>
        <p:cNvGrpSpPr/>
        <p:nvPr/>
      </p:nvGrpSpPr>
      <p:grpSpPr>
        <a:xfrm>
          <a:off x="0" y="0"/>
          <a:ext cx="0" cy="0"/>
          <a:chOff x="0" y="0"/>
          <a:chExt cx="0" cy="0"/>
        </a:xfrm>
      </p:grpSpPr>
      <p:sp>
        <p:nvSpPr>
          <p:cNvPr id="106" name="Shape 106"/>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7"/>
        <p:cNvGrpSpPr/>
        <p:nvPr/>
      </p:nvGrpSpPr>
      <p:grpSpPr>
        <a:xfrm>
          <a:off x="0" y="0"/>
          <a:ext cx="0" cy="0"/>
          <a:chOff x="0" y="0"/>
          <a:chExt cx="0" cy="0"/>
        </a:xfrm>
      </p:grpSpPr>
      <p:sp>
        <p:nvSpPr>
          <p:cNvPr id="108" name="Shape 108"/>
          <p:cNvSpPr/>
          <p:nvPr/>
        </p:nvSpPr>
        <p:spPr>
          <a:xfrm>
            <a:off x="0" y="0"/>
            <a:ext cx="12188826"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09" name="Shape 109"/>
          <p:cNvCxnSpPr/>
          <p:nvPr/>
        </p:nvCxnSpPr>
        <p:spPr>
          <a:xfrm>
            <a:off x="0" y="1503833"/>
            <a:ext cx="12188826"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0" name="Shape 110"/>
          <p:cNvSpPr txBox="1">
            <a:spLocks noGrp="1"/>
          </p:cNvSpPr>
          <p:nvPr>
            <p:ph type="title"/>
          </p:nvPr>
        </p:nvSpPr>
        <p:spPr>
          <a:xfrm>
            <a:off x="609441" y="274637"/>
            <a:ext cx="10969943"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a:p>
        </p:txBody>
      </p:sp>
      <p:sp>
        <p:nvSpPr>
          <p:cNvPr id="111" name="Shape 111"/>
          <p:cNvSpPr txBox="1">
            <a:spLocks noGrp="1"/>
          </p:cNvSpPr>
          <p:nvPr>
            <p:ph type="body" idx="1"/>
          </p:nvPr>
        </p:nvSpPr>
        <p:spPr>
          <a:xfrm>
            <a:off x="609441" y="1600200"/>
            <a:ext cx="10969943"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59440" y="1190"/>
            <a:ext cx="11484235" cy="914400"/>
          </a:xfrm>
          <a:prstGeom prst="rect">
            <a:avLst/>
          </a:prstGeom>
          <a:noFill/>
          <a:ln>
            <a:noFill/>
          </a:ln>
        </p:spPr>
        <p:txBody>
          <a:bodyPr lIns="91425" tIns="91425" rIns="91425" bIns="91425" anchor="t" anchorCtr="0"/>
          <a:lstStyle>
            <a:lvl1pPr algn="l" rtl="0">
              <a:spcBef>
                <a:spcPts val="0"/>
              </a:spcBef>
              <a:spcAft>
                <a:spcPts val="0"/>
              </a:spcAft>
              <a:defRPr sz="4000">
                <a:solidFill>
                  <a:srgbClr val="3C3C3C"/>
                </a:solidFill>
                <a:latin typeface="Arial"/>
                <a:ea typeface="Arial"/>
                <a:cs typeface="Arial"/>
                <a:sym typeface="Arial"/>
              </a:defRPr>
            </a:lvl1pPr>
            <a:lvl2pPr algn="l" rtl="0">
              <a:spcBef>
                <a:spcPts val="0"/>
              </a:spcBef>
              <a:spcAft>
                <a:spcPts val="0"/>
              </a:spcAft>
              <a:defRPr sz="4000">
                <a:solidFill>
                  <a:srgbClr val="3C3C3C"/>
                </a:solidFill>
                <a:latin typeface="Arial"/>
                <a:ea typeface="Arial"/>
                <a:cs typeface="Arial"/>
                <a:sym typeface="Arial"/>
              </a:defRPr>
            </a:lvl2pPr>
            <a:lvl3pPr algn="l" rtl="0">
              <a:spcBef>
                <a:spcPts val="0"/>
              </a:spcBef>
              <a:spcAft>
                <a:spcPts val="0"/>
              </a:spcAft>
              <a:defRPr sz="4000">
                <a:solidFill>
                  <a:srgbClr val="3C3C3C"/>
                </a:solidFill>
                <a:latin typeface="Arial"/>
                <a:ea typeface="Arial"/>
                <a:cs typeface="Arial"/>
                <a:sym typeface="Arial"/>
              </a:defRPr>
            </a:lvl3pPr>
            <a:lvl4pPr algn="l" rtl="0">
              <a:spcBef>
                <a:spcPts val="0"/>
              </a:spcBef>
              <a:spcAft>
                <a:spcPts val="0"/>
              </a:spcAft>
              <a:defRPr sz="4000">
                <a:solidFill>
                  <a:srgbClr val="3C3C3C"/>
                </a:solidFill>
                <a:latin typeface="Arial"/>
                <a:ea typeface="Arial"/>
                <a:cs typeface="Arial"/>
                <a:sym typeface="Arial"/>
              </a:defRPr>
            </a:lvl4pPr>
            <a:lvl5pPr algn="l" rtl="0">
              <a:spcBef>
                <a:spcPts val="0"/>
              </a:spcBef>
              <a:spcAft>
                <a:spcPts val="0"/>
              </a:spcAft>
              <a:defRPr sz="4000">
                <a:solidFill>
                  <a:srgbClr val="3C3C3C"/>
                </a:solidFill>
                <a:latin typeface="Arial"/>
                <a:ea typeface="Arial"/>
                <a:cs typeface="Arial"/>
                <a:sym typeface="Arial"/>
              </a:defRPr>
            </a:lvl5pPr>
            <a:lvl6pPr marL="457200" algn="l" rtl="0">
              <a:spcBef>
                <a:spcPts val="0"/>
              </a:spcBef>
              <a:spcAft>
                <a:spcPts val="0"/>
              </a:spcAft>
              <a:defRPr sz="4000">
                <a:solidFill>
                  <a:srgbClr val="3C3C3C"/>
                </a:solidFill>
                <a:latin typeface="Arial"/>
                <a:ea typeface="Arial"/>
                <a:cs typeface="Arial"/>
                <a:sym typeface="Arial"/>
              </a:defRPr>
            </a:lvl6pPr>
            <a:lvl7pPr marL="914399" algn="l" rtl="0">
              <a:spcBef>
                <a:spcPts val="0"/>
              </a:spcBef>
              <a:spcAft>
                <a:spcPts val="0"/>
              </a:spcAft>
              <a:defRPr sz="4000">
                <a:solidFill>
                  <a:srgbClr val="3C3C3C"/>
                </a:solidFill>
                <a:latin typeface="Arial"/>
                <a:ea typeface="Arial"/>
                <a:cs typeface="Arial"/>
                <a:sym typeface="Arial"/>
              </a:defRPr>
            </a:lvl7pPr>
            <a:lvl8pPr marL="1371599" algn="l" rtl="0">
              <a:spcBef>
                <a:spcPts val="0"/>
              </a:spcBef>
              <a:spcAft>
                <a:spcPts val="0"/>
              </a:spcAft>
              <a:defRPr sz="4000">
                <a:solidFill>
                  <a:srgbClr val="3C3C3C"/>
                </a:solidFill>
                <a:latin typeface="Arial"/>
                <a:ea typeface="Arial"/>
                <a:cs typeface="Arial"/>
                <a:sym typeface="Arial"/>
              </a:defRPr>
            </a:lvl8pPr>
            <a:lvl9pPr marL="1828798" algn="l" rtl="0">
              <a:spcBef>
                <a:spcPts val="0"/>
              </a:spcBef>
              <a:spcAft>
                <a:spcPts val="0"/>
              </a:spcAft>
              <a:defRPr sz="4000">
                <a:solidFill>
                  <a:srgbClr val="3C3C3C"/>
                </a:solidFill>
                <a:latin typeface="Arial"/>
                <a:ea typeface="Arial"/>
                <a:cs typeface="Arial"/>
                <a:sym typeface="Arial"/>
              </a:defRPr>
            </a:lvl9pPr>
          </a:lstStyle>
          <a:p>
            <a:endParaRPr/>
          </a:p>
        </p:txBody>
      </p:sp>
      <p:sp>
        <p:nvSpPr>
          <p:cNvPr id="114" name="Shape 114"/>
          <p:cNvSpPr txBox="1">
            <a:spLocks noGrp="1"/>
          </p:cNvSpPr>
          <p:nvPr>
            <p:ph type="body" idx="1"/>
          </p:nvPr>
        </p:nvSpPr>
        <p:spPr>
          <a:xfrm>
            <a:off x="368961" y="1365646"/>
            <a:ext cx="11484235" cy="4829174"/>
          </a:xfrm>
          <a:prstGeom prst="rect">
            <a:avLst/>
          </a:prstGeom>
          <a:noFill/>
          <a:ln>
            <a:noFill/>
          </a:ln>
        </p:spPr>
        <p:txBody>
          <a:bodyPr lIns="91425" tIns="91425" rIns="91425" bIns="91425" anchor="t" anchorCtr="0"/>
          <a:lstStyle>
            <a:lvl1pPr marL="263525" indent="-104775" algn="l" rtl="0">
              <a:spcBef>
                <a:spcPts val="1200"/>
              </a:spcBef>
              <a:spcAft>
                <a:spcPts val="0"/>
              </a:spcAft>
              <a:buClr>
                <a:srgbClr val="4D4D4D"/>
              </a:buClr>
              <a:buFont typeface="Arial"/>
              <a:buChar char="●"/>
              <a:defRPr sz="3200">
                <a:solidFill>
                  <a:srgbClr val="4D4D4D"/>
                </a:solidFill>
                <a:latin typeface="Arial"/>
                <a:ea typeface="Arial"/>
                <a:cs typeface="Arial"/>
                <a:sym typeface="Arial"/>
              </a:defRPr>
            </a:lvl1pPr>
            <a:lvl2pPr marL="646113" indent="-2206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2pPr>
            <a:lvl3pPr marL="1011238" indent="-141287"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3pPr>
            <a:lvl4pPr marL="1471613" indent="-1952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4pPr>
            <a:lvl5pPr marL="1868488" indent="-134938"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5pPr>
            <a:lvl6pPr marL="23272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6pPr>
            <a:lvl7pPr marL="27844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7pPr>
            <a:lvl8pPr marL="3241671" indent="-136520"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8pPr>
            <a:lvl9pPr marL="3698871" indent="-136521"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ogo Slide">
    <p:spTree>
      <p:nvGrpSpPr>
        <p:cNvPr id="1" name="Shape 175"/>
        <p:cNvGrpSpPr/>
        <p:nvPr/>
      </p:nvGrpSpPr>
      <p:grpSpPr>
        <a:xfrm>
          <a:off x="0" y="0"/>
          <a:ext cx="0" cy="0"/>
          <a:chOff x="0" y="0"/>
          <a:chExt cx="0" cy="0"/>
        </a:xfrm>
      </p:grpSpPr>
      <p:sp>
        <p:nvSpPr>
          <p:cNvPr id="176" name="Shape 176"/>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grpSp>
        <p:nvGrpSpPr>
          <p:cNvPr id="177" name="Shape 177"/>
          <p:cNvGrpSpPr/>
          <p:nvPr/>
        </p:nvGrpSpPr>
        <p:grpSpPr>
          <a:xfrm>
            <a:off x="3881948" y="2841181"/>
            <a:ext cx="4335065" cy="1069339"/>
            <a:chOff x="3881948" y="2841181"/>
            <a:chExt cx="4335065" cy="1069339"/>
          </a:xfrm>
        </p:grpSpPr>
        <p:pic>
          <p:nvPicPr>
            <p:cNvPr id="178" name="Shape 178"/>
            <p:cNvPicPr preferRelativeResize="0"/>
            <p:nvPr/>
          </p:nvPicPr>
          <p:blipFill>
            <a:blip r:embed="rId2">
              <a:alphaModFix/>
            </a:blip>
            <a:stretch>
              <a:fillRect/>
            </a:stretch>
          </p:blipFill>
          <p:spPr>
            <a:xfrm>
              <a:off x="3881948" y="2841181"/>
              <a:ext cx="1336675" cy="1069339"/>
            </a:xfrm>
            <a:prstGeom prst="rect">
              <a:avLst/>
            </a:prstGeom>
            <a:noFill/>
            <a:ln>
              <a:noFill/>
            </a:ln>
          </p:spPr>
        </p:pic>
        <p:grpSp>
          <p:nvGrpSpPr>
            <p:cNvPr id="179" name="Shape 179"/>
            <p:cNvGrpSpPr/>
            <p:nvPr/>
          </p:nvGrpSpPr>
          <p:grpSpPr>
            <a:xfrm>
              <a:off x="5350891" y="2978947"/>
              <a:ext cx="2866121" cy="929996"/>
              <a:chOff x="3516312" y="1109662"/>
              <a:chExt cx="3884612" cy="1260475"/>
            </a:xfrm>
          </p:grpSpPr>
          <p:sp>
            <p:nvSpPr>
              <p:cNvPr id="180" name="Shape 180"/>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1" name="Shape 181"/>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2" name="Shape 182"/>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3" name="Shape 183"/>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4" name="Shape 184"/>
              <p:cNvSpPr/>
              <p:nvPr/>
            </p:nvSpPr>
            <p:spPr>
              <a:xfrm>
                <a:off x="5289550" y="1552575"/>
                <a:ext cx="93662" cy="622299"/>
              </a:xfrm>
              <a:prstGeom prst="rect">
                <a:avLst/>
              </a:prstGeom>
              <a:solidFill>
                <a:srgbClr val="6C6D6D"/>
              </a:solidFill>
              <a:ln>
                <a:noFill/>
              </a:ln>
            </p:spPr>
            <p:txBody>
              <a:bodyPr lIns="91425" tIns="45700" rIns="91425" bIns="45700" anchor="t" anchorCtr="0">
                <a:noAutofit/>
              </a:bodyPr>
              <a:lstStyle/>
              <a:p>
                <a:pPr>
                  <a:spcBef>
                    <a:spcPts val="0"/>
                  </a:spcBef>
                  <a:buNone/>
                </a:pPr>
                <a:endParaRPr/>
              </a:p>
            </p:txBody>
          </p:sp>
          <p:sp>
            <p:nvSpPr>
              <p:cNvPr id="185" name="Shape 185"/>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6" name="Shape 186"/>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7" name="Shape 187"/>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8" name="Shape 188"/>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89" name="Shape 189"/>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190" name="Shape 190"/>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191" name="Shape 191"/>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192" name="Shape 192"/>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193" name="Shape 193"/>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194" name="Shape 194"/>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195" name="Shape 195"/>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rgbClr val="7F7F7F"/>
              </a:solidFill>
              <a:ln>
                <a:noFill/>
              </a:ln>
            </p:spPr>
            <p:txBody>
              <a:bodyPr lIns="91425" tIns="45700" rIns="91425" bIns="45700" anchor="t" anchorCtr="0">
                <a:noAutofit/>
              </a:bodyPr>
              <a:lstStyle/>
              <a:p>
                <a:pPr>
                  <a:spcBef>
                    <a:spcPts val="0"/>
                  </a:spcBef>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Logo Slide_Dark">
    <p:bg>
      <p:bgPr>
        <a:solidFill>
          <a:schemeClr val="accent5"/>
        </a:solidFill>
        <a:effectLst/>
      </p:bgPr>
    </p:bg>
    <p:spTree>
      <p:nvGrpSpPr>
        <p:cNvPr id="1" name="Shape 196"/>
        <p:cNvGrpSpPr/>
        <p:nvPr/>
      </p:nvGrpSpPr>
      <p:grpSpPr>
        <a:xfrm>
          <a:off x="0" y="0"/>
          <a:ext cx="0" cy="0"/>
          <a:chOff x="0" y="0"/>
          <a:chExt cx="0" cy="0"/>
        </a:xfrm>
      </p:grpSpPr>
      <p:sp>
        <p:nvSpPr>
          <p:cNvPr id="197" name="Shape 197"/>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grpSp>
        <p:nvGrpSpPr>
          <p:cNvPr id="198" name="Shape 198"/>
          <p:cNvGrpSpPr/>
          <p:nvPr/>
        </p:nvGrpSpPr>
        <p:grpSpPr>
          <a:xfrm>
            <a:off x="3881948" y="2841181"/>
            <a:ext cx="4335065" cy="1069339"/>
            <a:chOff x="3881948" y="2841181"/>
            <a:chExt cx="4335065" cy="1069339"/>
          </a:xfrm>
        </p:grpSpPr>
        <p:grpSp>
          <p:nvGrpSpPr>
            <p:cNvPr id="199" name="Shape 199"/>
            <p:cNvGrpSpPr/>
            <p:nvPr/>
          </p:nvGrpSpPr>
          <p:grpSpPr>
            <a:xfrm>
              <a:off x="5350891" y="2978947"/>
              <a:ext cx="2866121" cy="929996"/>
              <a:chOff x="3516312" y="1109662"/>
              <a:chExt cx="3884612" cy="1260475"/>
            </a:xfrm>
          </p:grpSpPr>
          <p:sp>
            <p:nvSpPr>
              <p:cNvPr id="200" name="Shape 200"/>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1" name="Shape 201"/>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2" name="Shape 202"/>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3" name="Shape 203"/>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4" name="Shape 204"/>
              <p:cNvSpPr/>
              <p:nvPr/>
            </p:nvSpPr>
            <p:spPr>
              <a:xfrm>
                <a:off x="5289550" y="1552575"/>
                <a:ext cx="93662" cy="622299"/>
              </a:xfrm>
              <a:prstGeom prst="rect">
                <a:avLst/>
              </a:prstGeom>
              <a:solidFill>
                <a:schemeClr val="accent6"/>
              </a:solidFill>
              <a:ln>
                <a:noFill/>
              </a:ln>
            </p:spPr>
            <p:txBody>
              <a:bodyPr lIns="91425" tIns="45700" rIns="91425" bIns="45700" anchor="t" anchorCtr="0">
                <a:noAutofit/>
              </a:bodyPr>
              <a:lstStyle/>
              <a:p>
                <a:pPr>
                  <a:spcBef>
                    <a:spcPts val="0"/>
                  </a:spcBef>
                  <a:buNone/>
                </a:pPr>
                <a:endParaRPr/>
              </a:p>
            </p:txBody>
          </p:sp>
          <p:sp>
            <p:nvSpPr>
              <p:cNvPr id="205" name="Shape 205"/>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6" name="Shape 206"/>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7" name="Shape 207"/>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8" name="Shape 208"/>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09" name="Shape 209"/>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0" name="Shape 210"/>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1" name="Shape 211"/>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2" name="Shape 212"/>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3" name="Shape 213"/>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4" name="Shape 214"/>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215" name="Shape 215"/>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grpSp>
        <p:pic>
          <p:nvPicPr>
            <p:cNvPr id="216" name="Shape 216"/>
            <p:cNvPicPr preferRelativeResize="0"/>
            <p:nvPr/>
          </p:nvPicPr>
          <p:blipFill>
            <a:blip r:embed="rId2">
              <a:alphaModFix/>
            </a:blip>
            <a:stretch>
              <a:fillRect/>
            </a:stretch>
          </p:blipFill>
          <p:spPr>
            <a:xfrm>
              <a:off x="3881948" y="2841181"/>
              <a:ext cx="1336675" cy="1069339"/>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Shape 217"/>
        <p:cNvGrpSpPr/>
        <p:nvPr/>
      </p:nvGrpSpPr>
      <p:grpSpPr>
        <a:xfrm>
          <a:off x="0" y="0"/>
          <a:ext cx="0" cy="0"/>
          <a:chOff x="0" y="0"/>
          <a:chExt cx="0" cy="0"/>
        </a:xfrm>
      </p:grpSpPr>
      <p:sp>
        <p:nvSpPr>
          <p:cNvPr id="218" name="Shape 218"/>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19" name="Shape 219"/>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sp>
        <p:nvSpPr>
          <p:cNvPr id="220" name="Shape 220"/>
          <p:cNvSpPr txBox="1">
            <a:spLocks noGrp="1"/>
          </p:cNvSpPr>
          <p:nvPr>
            <p:ph type="ctrTitle"/>
          </p:nvPr>
        </p:nvSpPr>
        <p:spPr>
          <a:xfrm>
            <a:off x="1392383" y="3238809"/>
            <a:ext cx="10194778" cy="147002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45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1" name="Shape 221"/>
          <p:cNvSpPr txBox="1">
            <a:spLocks noGrp="1"/>
          </p:cNvSpPr>
          <p:nvPr>
            <p:ph type="subTitle" idx="1"/>
          </p:nvPr>
        </p:nvSpPr>
        <p:spPr>
          <a:xfrm>
            <a:off x="1392382" y="4715980"/>
            <a:ext cx="10194781" cy="914400"/>
          </a:xfrm>
          <a:prstGeom prst="rect">
            <a:avLst/>
          </a:prstGeom>
          <a:noFill/>
          <a:ln>
            <a:noFill/>
          </a:ln>
        </p:spPr>
        <p:txBody>
          <a:bodyPr lIns="91425" tIns="91425" rIns="91425" bIns="91425" anchor="t" anchorCtr="0"/>
          <a:lstStyle>
            <a:lvl1pPr marL="0" marR="0" indent="0" algn="l" rtl="0">
              <a:spcBef>
                <a:spcPts val="600"/>
              </a:spcBef>
              <a:buClr>
                <a:srgbClr val="3F3F3F"/>
              </a:buClr>
              <a:buFont typeface="Arial"/>
              <a:buNone/>
              <a:defRPr sz="2200" b="0" i="0" u="none" strike="noStrike" cap="none" baseline="0">
                <a:solidFill>
                  <a:srgbClr val="3F3F3F"/>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222" name="Shape 222"/>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23" name="Shape 223"/>
          <p:cNvSpPr txBox="1">
            <a:spLocks noGrp="1"/>
          </p:cNvSpPr>
          <p:nvPr>
            <p:ph type="body" idx="2"/>
          </p:nvPr>
        </p:nvSpPr>
        <p:spPr>
          <a:xfrm>
            <a:off x="1391000" y="5632626"/>
            <a:ext cx="7816499" cy="914400"/>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224" name="Shape 224"/>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p:tgtEl>
                                          <p:spTgt spid="219"/>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gue Slide">
    <p:bg>
      <p:bgPr>
        <a:solidFill>
          <a:schemeClr val="accent5"/>
        </a:solidFill>
        <a:effectLst/>
      </p:bgPr>
    </p:bg>
    <p:spTree>
      <p:nvGrpSpPr>
        <p:cNvPr id="1" name="Shape 225"/>
        <p:cNvGrpSpPr/>
        <p:nvPr/>
      </p:nvGrpSpPr>
      <p:grpSpPr>
        <a:xfrm>
          <a:off x="0" y="0"/>
          <a:ext cx="0" cy="0"/>
          <a:chOff x="0" y="0"/>
          <a:chExt cx="0" cy="0"/>
        </a:xfrm>
      </p:grpSpPr>
      <p:sp>
        <p:nvSpPr>
          <p:cNvPr id="226" name="Shape 226"/>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227" name="Shape 227"/>
          <p:cNvSpPr txBox="1">
            <a:spLocks noGrp="1"/>
          </p:cNvSpPr>
          <p:nvPr>
            <p:ph type="ctrTitle"/>
          </p:nvPr>
        </p:nvSpPr>
        <p:spPr>
          <a:xfrm>
            <a:off x="1392512" y="2565044"/>
            <a:ext cx="10194650" cy="1470024"/>
          </a:xfrm>
          <a:prstGeom prst="rect">
            <a:avLst/>
          </a:prstGeom>
          <a:noFill/>
          <a:ln>
            <a:noFill/>
          </a:ln>
        </p:spPr>
        <p:txBody>
          <a:bodyPr lIns="91425" tIns="91425" rIns="91425" bIns="91425" anchor="b" anchorCtr="0"/>
          <a:lstStyle>
            <a:lvl1pPr marL="0" marR="0" indent="0" algn="l" rtl="0">
              <a:spcBef>
                <a:spcPts val="0"/>
              </a:spcBef>
              <a:buClr>
                <a:schemeClr val="accent6"/>
              </a:buClr>
              <a:buFont typeface="Arial"/>
              <a:buNone/>
              <a:defRPr sz="4500" b="1"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8" name="Shape 228"/>
          <p:cNvSpPr txBox="1">
            <a:spLocks noGrp="1"/>
          </p:cNvSpPr>
          <p:nvPr>
            <p:ph type="subTitle" idx="1"/>
          </p:nvPr>
        </p:nvSpPr>
        <p:spPr>
          <a:xfrm>
            <a:off x="1392511" y="4042207"/>
            <a:ext cx="10194650" cy="914400"/>
          </a:xfrm>
          <a:prstGeom prst="rect">
            <a:avLst/>
          </a:prstGeom>
          <a:noFill/>
          <a:ln>
            <a:noFill/>
          </a:ln>
        </p:spPr>
        <p:txBody>
          <a:bodyPr lIns="91425" tIns="91425" rIns="91425" bIns="91425" anchor="t" anchorCtr="0"/>
          <a:lstStyle>
            <a:lvl1pPr marL="0" marR="0" indent="0"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229" name="Shape 229"/>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30" name="Shape 230"/>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231" name="Shape 231"/>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1000"/>
                                        <p:tgtEl>
                                          <p:spTgt spid="23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Slide">
    <p:bg>
      <p:bgPr>
        <a:solidFill>
          <a:schemeClr val="accent5"/>
        </a:solidFill>
        <a:effectLst/>
      </p:bgPr>
    </p:bg>
    <p:spTree>
      <p:nvGrpSpPr>
        <p:cNvPr id="1" name="Shape 232"/>
        <p:cNvGrpSpPr/>
        <p:nvPr/>
      </p:nvGrpSpPr>
      <p:grpSpPr>
        <a:xfrm>
          <a:off x="0" y="0"/>
          <a:ext cx="0" cy="0"/>
          <a:chOff x="0" y="0"/>
          <a:chExt cx="0" cy="0"/>
        </a:xfrm>
      </p:grpSpPr>
      <p:sp>
        <p:nvSpPr>
          <p:cNvPr id="233" name="Shape 233"/>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234" name="Shape 234"/>
          <p:cNvSpPr/>
          <p:nvPr/>
        </p:nvSpPr>
        <p:spPr>
          <a:xfrm flipH="1">
            <a:off x="9751059" y="544386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235" name="Shape 235"/>
          <p:cNvPicPr preferRelativeResize="0"/>
          <p:nvPr/>
        </p:nvPicPr>
        <p:blipFill>
          <a:blip r:embed="rId2">
            <a:alphaModFix/>
          </a:blip>
          <a:stretch>
            <a:fillRect/>
          </a:stretch>
        </p:blipFill>
        <p:spPr>
          <a:xfrm>
            <a:off x="9852761" y="5552280"/>
            <a:ext cx="870349" cy="696278"/>
          </a:xfrm>
          <a:prstGeom prst="rect">
            <a:avLst/>
          </a:prstGeom>
          <a:noFill/>
          <a:ln>
            <a:noFill/>
          </a:ln>
        </p:spPr>
      </p:pic>
      <p:sp>
        <p:nvSpPr>
          <p:cNvPr id="236" name="Shape 236"/>
          <p:cNvSpPr txBox="1">
            <a:spLocks noGrp="1"/>
          </p:cNvSpPr>
          <p:nvPr>
            <p:ph type="ctrTitle"/>
          </p:nvPr>
        </p:nvSpPr>
        <p:spPr>
          <a:xfrm>
            <a:off x="914162" y="1104900"/>
            <a:ext cx="8639117" cy="2930160"/>
          </a:xfrm>
          <a:prstGeom prst="rect">
            <a:avLst/>
          </a:prstGeom>
          <a:noFill/>
          <a:ln>
            <a:noFill/>
          </a:ln>
        </p:spPr>
        <p:txBody>
          <a:bodyPr lIns="91425" tIns="91425" rIns="91425" bIns="91425" anchor="b" anchorCtr="0"/>
          <a:lstStyle>
            <a:lvl1pPr marL="231775" marR="0" indent="-231775" algn="l" rtl="0">
              <a:spcBef>
                <a:spcPts val="0"/>
              </a:spcBef>
              <a:buClr>
                <a:schemeClr val="accent6"/>
              </a:buClr>
              <a:buFont typeface="Arial"/>
              <a:buNone/>
              <a:defRPr sz="3600" b="0"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37" name="Shape 237"/>
          <p:cNvSpPr txBox="1">
            <a:spLocks noGrp="1"/>
          </p:cNvSpPr>
          <p:nvPr>
            <p:ph type="subTitle" idx="1"/>
          </p:nvPr>
        </p:nvSpPr>
        <p:spPr>
          <a:xfrm>
            <a:off x="1231070" y="5351816"/>
            <a:ext cx="7439582" cy="1014599"/>
          </a:xfrm>
          <a:prstGeom prst="rect">
            <a:avLst/>
          </a:prstGeom>
          <a:noFill/>
          <a:ln>
            <a:noFill/>
          </a:ln>
        </p:spPr>
        <p:txBody>
          <a:bodyPr lIns="91425" tIns="91425" rIns="91425" bIns="91425" anchor="t" anchorCtr="0"/>
          <a:lstStyle>
            <a:lvl1pPr marL="347663" marR="0" indent="-347663"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238" name="Shape 238"/>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fade">
                                      <p:cBhvr>
                                        <p:cTn id="10" dur="1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go Slide_Dark">
    <p:bg>
      <p:bgPr>
        <a:solidFill>
          <a:schemeClr val="accent5"/>
        </a:solidFill>
        <a:effectLst/>
      </p:bgPr>
    </p:bg>
    <p:spTree>
      <p:nvGrpSpPr>
        <p:cNvPr id="1" name="Shape 32"/>
        <p:cNvGrpSpPr/>
        <p:nvPr/>
      </p:nvGrpSpPr>
      <p:grpSpPr>
        <a:xfrm>
          <a:off x="0" y="0"/>
          <a:ext cx="0" cy="0"/>
          <a:chOff x="0" y="0"/>
          <a:chExt cx="0" cy="0"/>
        </a:xfrm>
      </p:grpSpPr>
      <p:sp>
        <p:nvSpPr>
          <p:cNvPr id="33" name="Shape 33"/>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grpSp>
        <p:nvGrpSpPr>
          <p:cNvPr id="34" name="Shape 34"/>
          <p:cNvGrpSpPr/>
          <p:nvPr/>
        </p:nvGrpSpPr>
        <p:grpSpPr>
          <a:xfrm>
            <a:off x="3881948" y="2841181"/>
            <a:ext cx="4335065" cy="1069339"/>
            <a:chOff x="3881948" y="2841181"/>
            <a:chExt cx="4335065" cy="1069339"/>
          </a:xfrm>
        </p:grpSpPr>
        <p:grpSp>
          <p:nvGrpSpPr>
            <p:cNvPr id="35" name="Shape 35"/>
            <p:cNvGrpSpPr/>
            <p:nvPr/>
          </p:nvGrpSpPr>
          <p:grpSpPr>
            <a:xfrm>
              <a:off x="5350891" y="2978947"/>
              <a:ext cx="2866121" cy="929996"/>
              <a:chOff x="3516312" y="1109662"/>
              <a:chExt cx="3884612" cy="1260475"/>
            </a:xfrm>
          </p:grpSpPr>
          <p:sp>
            <p:nvSpPr>
              <p:cNvPr id="36" name="Shape 36"/>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37" name="Shape 37"/>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38" name="Shape 38"/>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39" name="Shape 39"/>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0" name="Shape 40"/>
              <p:cNvSpPr/>
              <p:nvPr/>
            </p:nvSpPr>
            <p:spPr>
              <a:xfrm>
                <a:off x="5289550" y="1552575"/>
                <a:ext cx="93662" cy="622299"/>
              </a:xfrm>
              <a:prstGeom prst="rect">
                <a:avLst/>
              </a:prstGeom>
              <a:solidFill>
                <a:schemeClr val="accent6"/>
              </a:solidFill>
              <a:ln>
                <a:noFill/>
              </a:ln>
            </p:spPr>
            <p:txBody>
              <a:bodyPr lIns="91425" tIns="45700" rIns="91425" bIns="45700" anchor="t" anchorCtr="0">
                <a:noAutofit/>
              </a:bodyPr>
              <a:lstStyle/>
              <a:p>
                <a:pPr>
                  <a:spcBef>
                    <a:spcPts val="0"/>
                  </a:spcBef>
                  <a:buNone/>
                </a:pPr>
                <a:endParaRPr/>
              </a:p>
            </p:txBody>
          </p:sp>
          <p:sp>
            <p:nvSpPr>
              <p:cNvPr id="41" name="Shape 41"/>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2" name="Shape 42"/>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3" name="Shape 43"/>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4" name="Shape 44"/>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5" name="Shape 45"/>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6" name="Shape 46"/>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7" name="Shape 47"/>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8" name="Shape 48"/>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49" name="Shape 49"/>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0" name="Shape 50"/>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1" name="Shape 51"/>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grpSp>
        <p:pic>
          <p:nvPicPr>
            <p:cNvPr id="52" name="Shape 52"/>
            <p:cNvPicPr preferRelativeResize="0"/>
            <p:nvPr/>
          </p:nvPicPr>
          <p:blipFill>
            <a:blip r:embed="rId2">
              <a:alphaModFix/>
            </a:blip>
            <a:stretch>
              <a:fillRect/>
            </a:stretch>
          </p:blipFill>
          <p:spPr>
            <a:xfrm>
              <a:off x="3881948" y="2841181"/>
              <a:ext cx="1336675" cy="1069339"/>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act Information">
    <p:bg>
      <p:bgPr>
        <a:solidFill>
          <a:schemeClr val="accent1"/>
        </a:solidFill>
        <a:effectLst/>
      </p:bgPr>
    </p:bg>
    <p:spTree>
      <p:nvGrpSpPr>
        <p:cNvPr id="1" name="Shape 239"/>
        <p:cNvGrpSpPr/>
        <p:nvPr/>
      </p:nvGrpSpPr>
      <p:grpSpPr>
        <a:xfrm>
          <a:off x="0" y="0"/>
          <a:ext cx="0" cy="0"/>
          <a:chOff x="0" y="0"/>
          <a:chExt cx="0" cy="0"/>
        </a:xfrm>
      </p:grpSpPr>
      <p:sp>
        <p:nvSpPr>
          <p:cNvPr id="240" name="Shape 240"/>
          <p:cNvSpPr/>
          <p:nvPr/>
        </p:nvSpPr>
        <p:spPr>
          <a:xfrm>
            <a:off x="0" y="119"/>
            <a:ext cx="12188824" cy="6858000"/>
          </a:xfrm>
          <a:prstGeom prst="rect">
            <a:avLst/>
          </a:prstGeom>
          <a:solidFill>
            <a:schemeClr val="accent1"/>
          </a:solidFill>
          <a:ln>
            <a:noFill/>
          </a:ln>
        </p:spPr>
        <p:txBody>
          <a:bodyPr lIns="91425" tIns="45700" rIns="91425" bIns="45700" anchor="ctr" anchorCtr="0">
            <a:noAutofit/>
          </a:bodyPr>
          <a:lstStyle/>
          <a:p>
            <a:pPr>
              <a:spcBef>
                <a:spcPts val="0"/>
              </a:spcBef>
              <a:buNone/>
            </a:pPr>
            <a:endParaRPr/>
          </a:p>
        </p:txBody>
      </p:sp>
      <p:sp>
        <p:nvSpPr>
          <p:cNvPr id="241" name="Shape 241"/>
          <p:cNvSpPr/>
          <p:nvPr/>
        </p:nvSpPr>
        <p:spPr>
          <a:xfrm flipH="1">
            <a:off x="9751059" y="2767571"/>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chemeClr val="lt1"/>
          </a:solidFill>
          <a:ln>
            <a:noFill/>
          </a:ln>
        </p:spPr>
        <p:txBody>
          <a:bodyPr lIns="91425" tIns="45700" rIns="91425" bIns="45700" anchor="t" anchorCtr="0">
            <a:noAutofit/>
          </a:bodyPr>
          <a:lstStyle/>
          <a:p>
            <a:pPr>
              <a:spcBef>
                <a:spcPts val="0"/>
              </a:spcBef>
              <a:buNone/>
            </a:pPr>
            <a:endParaRPr/>
          </a:p>
        </p:txBody>
      </p:sp>
      <p:pic>
        <p:nvPicPr>
          <p:cNvPr id="242" name="Shape 242"/>
          <p:cNvPicPr preferRelativeResize="0"/>
          <p:nvPr/>
        </p:nvPicPr>
        <p:blipFill>
          <a:blip r:embed="rId2">
            <a:alphaModFix/>
          </a:blip>
          <a:stretch>
            <a:fillRect/>
          </a:stretch>
        </p:blipFill>
        <p:spPr>
          <a:xfrm>
            <a:off x="9852761" y="2879011"/>
            <a:ext cx="870349" cy="696278"/>
          </a:xfrm>
          <a:prstGeom prst="rect">
            <a:avLst/>
          </a:prstGeom>
          <a:noFill/>
          <a:ln>
            <a:noFill/>
          </a:ln>
        </p:spPr>
      </p:pic>
      <p:sp>
        <p:nvSpPr>
          <p:cNvPr id="243" name="Shape 243"/>
          <p:cNvSpPr txBox="1">
            <a:spLocks noGrp="1"/>
          </p:cNvSpPr>
          <p:nvPr>
            <p:ph type="ctrTitle"/>
          </p:nvPr>
        </p:nvSpPr>
        <p:spPr>
          <a:xfrm>
            <a:off x="1383144" y="2211381"/>
            <a:ext cx="8072600" cy="1470024"/>
          </a:xfrm>
          <a:prstGeom prst="rect">
            <a:avLst/>
          </a:prstGeom>
          <a:noFill/>
          <a:ln>
            <a:noFill/>
          </a:ln>
        </p:spPr>
        <p:txBody>
          <a:bodyPr lIns="91425" tIns="91425" rIns="91425" bIns="91425" anchor="b" anchorCtr="0"/>
          <a:lstStyle>
            <a:lvl1pPr marL="0" marR="0" indent="0" algn="l" rtl="0">
              <a:spcBef>
                <a:spcPts val="0"/>
              </a:spcBef>
              <a:buClr>
                <a:schemeClr val="lt1"/>
              </a:buClr>
              <a:buFont typeface="Arial"/>
              <a:buNone/>
              <a:defRPr sz="4500" b="1" i="0" u="none" strike="noStrike" cap="none" baseline="0">
                <a:solidFill>
                  <a:schemeClr val="lt1"/>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4" name="Shape 244"/>
          <p:cNvSpPr txBox="1">
            <a:spLocks noGrp="1"/>
          </p:cNvSpPr>
          <p:nvPr>
            <p:ph type="subTitle" idx="1"/>
          </p:nvPr>
        </p:nvSpPr>
        <p:spPr>
          <a:xfrm>
            <a:off x="1355937" y="4042210"/>
            <a:ext cx="8114624" cy="727303"/>
          </a:xfrm>
          <a:prstGeom prst="rect">
            <a:avLst/>
          </a:prstGeom>
          <a:noFill/>
          <a:ln>
            <a:noFill/>
          </a:ln>
        </p:spPr>
        <p:txBody>
          <a:bodyPr lIns="91425" tIns="91425" rIns="91425" bIns="91425" anchor="t" anchorCtr="0"/>
          <a:lstStyle>
            <a:lvl1pPr marL="0" marR="0" indent="0" algn="l" rtl="0">
              <a:spcBef>
                <a:spcPts val="600"/>
              </a:spcBef>
              <a:buClr>
                <a:schemeClr val="lt1"/>
              </a:buClr>
              <a:buFont typeface="Arial"/>
              <a:buNone/>
              <a:defRPr sz="1600" b="0" i="0" u="none" strike="noStrike" cap="none" baseline="0">
                <a:solidFill>
                  <a:schemeClr val="lt1"/>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245" name="Shape 245"/>
          <p:cNvSpPr txBox="1">
            <a:spLocks noGrp="1"/>
          </p:cNvSpPr>
          <p:nvPr>
            <p:ph type="body" idx="2"/>
          </p:nvPr>
        </p:nvSpPr>
        <p:spPr>
          <a:xfrm>
            <a:off x="1355259" y="4959350"/>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6" name="Shape 246"/>
          <p:cNvSpPr txBox="1">
            <a:spLocks noGrp="1"/>
          </p:cNvSpPr>
          <p:nvPr>
            <p:ph type="body" idx="3"/>
          </p:nvPr>
        </p:nvSpPr>
        <p:spPr>
          <a:xfrm>
            <a:off x="1355259" y="5317794"/>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7" name="Shape 247"/>
          <p:cNvSpPr txBox="1">
            <a:spLocks noGrp="1"/>
          </p:cNvSpPr>
          <p:nvPr>
            <p:ph type="body" idx="4"/>
          </p:nvPr>
        </p:nvSpPr>
        <p:spPr>
          <a:xfrm>
            <a:off x="1355259" y="5677296"/>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par>
                                <p:cTn id="8" presetID="2" presetClass="entr" presetSubtype="8"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 calcmode="lin" valueType="num">
                                      <p:cBhvr additive="base">
                                        <p:cTn id="10" dur="1000"/>
                                        <p:tgtEl>
                                          <p:spTgt spid="2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ullet Slide with Subtitle">
    <p:spTree>
      <p:nvGrpSpPr>
        <p:cNvPr id="1" name="Shape 248"/>
        <p:cNvGrpSpPr/>
        <p:nvPr/>
      </p:nvGrpSpPr>
      <p:grpSpPr>
        <a:xfrm>
          <a:off x="0" y="0"/>
          <a:ext cx="0" cy="0"/>
          <a:chOff x="0" y="0"/>
          <a:chExt cx="0" cy="0"/>
        </a:xfrm>
      </p:grpSpPr>
      <p:sp>
        <p:nvSpPr>
          <p:cNvPr id="249" name="Shape 249"/>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50" name="Shape 250"/>
          <p:cNvSpPr txBox="1">
            <a:spLocks noGrp="1"/>
          </p:cNvSpPr>
          <p:nvPr>
            <p:ph type="body" idx="1"/>
          </p:nvPr>
        </p:nvSpPr>
        <p:spPr>
          <a:xfrm>
            <a:off x="622135" y="1828800"/>
            <a:ext cx="10969943" cy="4300475"/>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Clr>
                <a:srgbClr val="727272"/>
              </a:buClr>
              <a:buFont typeface="Arial"/>
              <a:buChar char="●"/>
              <a:defRPr>
                <a:solidFill>
                  <a:srgbClr val="727272"/>
                </a:solidFill>
              </a:defRPr>
            </a:lvl1pPr>
            <a:lvl2pPr marL="685800" marR="0" indent="-158750" algn="l" rtl="0">
              <a:lnSpc>
                <a:spcPct val="100000"/>
              </a:lnSpc>
              <a:spcBef>
                <a:spcPts val="600"/>
              </a:spcBef>
              <a:spcAft>
                <a:spcPts val="0"/>
              </a:spcAft>
              <a:buClr>
                <a:srgbClr val="727272"/>
              </a:buClr>
              <a:buFont typeface="Arial"/>
              <a:buChar char="●"/>
              <a:defRPr>
                <a:solidFill>
                  <a:srgbClr val="727272"/>
                </a:solidFill>
              </a:defRPr>
            </a:lvl2pPr>
            <a:lvl3pPr marL="1143000" marR="0" indent="-158750" algn="l" rtl="0">
              <a:lnSpc>
                <a:spcPct val="100000"/>
              </a:lnSpc>
              <a:spcBef>
                <a:spcPts val="600"/>
              </a:spcBef>
              <a:spcAft>
                <a:spcPts val="0"/>
              </a:spcAft>
              <a:buClr>
                <a:srgbClr val="727272"/>
              </a:buClr>
              <a:buFont typeface="Arial"/>
              <a:buChar char="●"/>
              <a:defRPr>
                <a:solidFill>
                  <a:srgbClr val="727272"/>
                </a:solidFill>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1" name="Shape 251"/>
          <p:cNvSpPr txBox="1">
            <a:spLocks noGrp="1"/>
          </p:cNvSpPr>
          <p:nvPr>
            <p:ph type="body" idx="2"/>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2" name="Shape 252"/>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ullet Slide">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12647" y="1403350"/>
            <a:ext cx="10969943" cy="4726792"/>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Font typeface="Arial"/>
              <a:buChar char="●"/>
              <a:defRPr/>
            </a:lvl1pPr>
            <a:lvl2pPr marL="685800" marR="0" indent="-158750" algn="l" rtl="0">
              <a:lnSpc>
                <a:spcPct val="100000"/>
              </a:lnSpc>
              <a:spcBef>
                <a:spcPts val="600"/>
              </a:spcBef>
              <a:spcAft>
                <a:spcPts val="0"/>
              </a:spcAft>
              <a:buFont typeface="Arial"/>
              <a:buChar char="●"/>
              <a:defRPr/>
            </a:lvl2pPr>
            <a:lvl3pPr marL="1143000" marR="0" indent="-158750" algn="l" rtl="0">
              <a:lnSpc>
                <a:spcPct val="100000"/>
              </a:lnSpc>
              <a:spcBef>
                <a:spcPts val="600"/>
              </a:spcBef>
              <a:spcAft>
                <a:spcPts val="0"/>
              </a:spcAft>
              <a:buFont typeface="Arial"/>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5" name="Shape 255"/>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56" name="Shape 256"/>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lide with Subtitle">
    <p:spTree>
      <p:nvGrpSpPr>
        <p:cNvPr id="1" name="Shape 257"/>
        <p:cNvGrpSpPr/>
        <p:nvPr/>
      </p:nvGrpSpPr>
      <p:grpSpPr>
        <a:xfrm>
          <a:off x="0" y="0"/>
          <a:ext cx="0" cy="0"/>
          <a:chOff x="0" y="0"/>
          <a:chExt cx="0" cy="0"/>
        </a:xfrm>
      </p:grpSpPr>
      <p:sp>
        <p:nvSpPr>
          <p:cNvPr id="258" name="Shape 258"/>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59" name="Shape 259"/>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0" name="Shape 260"/>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1" name="Shape 261"/>
          <p:cNvSpPr txBox="1">
            <a:spLocks noGrp="1"/>
          </p:cNvSpPr>
          <p:nvPr>
            <p:ph type="body" idx="2"/>
          </p:nvPr>
        </p:nvSpPr>
        <p:spPr>
          <a:xfrm>
            <a:off x="622135" y="1828800"/>
            <a:ext cx="10969943" cy="1359942"/>
          </a:xfrm>
          <a:prstGeom prst="rect">
            <a:avLst/>
          </a:prstGeom>
          <a:noFill/>
          <a:ln>
            <a:noFill/>
          </a:ln>
        </p:spPr>
        <p:txBody>
          <a:bodyPr lIns="91425" tIns="91425" rIns="91425" bIns="91425" anchor="t" anchorCtr="0"/>
          <a:lstStyle>
            <a:lvl1pPr marL="0" indent="0" rtl="0">
              <a:spcBef>
                <a:spcPts val="0"/>
              </a:spcBef>
              <a:buClr>
                <a:schemeClr val="accent5"/>
              </a:buClr>
              <a:buNone/>
              <a:defRPr>
                <a:solidFill>
                  <a:schemeClr val="accent5"/>
                </a:solidFill>
              </a:defRPr>
            </a:lvl1pPr>
            <a:lvl2pPr marL="457200" indent="0" rtl="0">
              <a:spcBef>
                <a:spcPts val="0"/>
              </a:spcBef>
              <a:buNone/>
              <a:defRPr/>
            </a:lvl2pPr>
            <a:lvl3pPr marL="914400" indent="0" rtl="0">
              <a:spcBef>
                <a:spcPts val="0"/>
              </a:spcBef>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with Subtitle">
    <p:spTree>
      <p:nvGrpSpPr>
        <p:cNvPr id="1" name="Shape 262"/>
        <p:cNvGrpSpPr/>
        <p:nvPr/>
      </p:nvGrpSpPr>
      <p:grpSpPr>
        <a:xfrm>
          <a:off x="0" y="0"/>
          <a:ext cx="0" cy="0"/>
          <a:chOff x="0" y="0"/>
          <a:chExt cx="0" cy="0"/>
        </a:xfrm>
      </p:grpSpPr>
      <p:sp>
        <p:nvSpPr>
          <p:cNvPr id="263" name="Shape 263"/>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64" name="Shape 264"/>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5" name="Shape 265"/>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Only">
    <p:spTree>
      <p:nvGrpSpPr>
        <p:cNvPr id="1" name="Shape 266"/>
        <p:cNvGrpSpPr/>
        <p:nvPr/>
      </p:nvGrpSpPr>
      <p:grpSpPr>
        <a:xfrm>
          <a:off x="0" y="0"/>
          <a:ext cx="0" cy="0"/>
          <a:chOff x="0" y="0"/>
          <a:chExt cx="0" cy="0"/>
        </a:xfrm>
      </p:grpSpPr>
      <p:sp>
        <p:nvSpPr>
          <p:cNvPr id="267" name="Shape 267"/>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268" name="Shape 268"/>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9"/>
        <p:cNvGrpSpPr/>
        <p:nvPr/>
      </p:nvGrpSpPr>
      <p:grpSpPr>
        <a:xfrm>
          <a:off x="0" y="0"/>
          <a:ext cx="0" cy="0"/>
          <a:chOff x="0" y="0"/>
          <a:chExt cx="0" cy="0"/>
        </a:xfrm>
      </p:grpSpPr>
      <p:sp>
        <p:nvSpPr>
          <p:cNvPr id="270" name="Shape 270"/>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1"/>
        <p:cNvGrpSpPr/>
        <p:nvPr/>
      </p:nvGrpSpPr>
      <p:grpSpPr>
        <a:xfrm>
          <a:off x="0" y="0"/>
          <a:ext cx="0" cy="0"/>
          <a:chOff x="0" y="0"/>
          <a:chExt cx="0" cy="0"/>
        </a:xfrm>
      </p:grpSpPr>
      <p:sp>
        <p:nvSpPr>
          <p:cNvPr id="272" name="Shape 272"/>
          <p:cNvSpPr/>
          <p:nvPr/>
        </p:nvSpPr>
        <p:spPr>
          <a:xfrm>
            <a:off x="0" y="0"/>
            <a:ext cx="12188826"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73" name="Shape 273"/>
          <p:cNvCxnSpPr/>
          <p:nvPr/>
        </p:nvCxnSpPr>
        <p:spPr>
          <a:xfrm>
            <a:off x="0" y="1503833"/>
            <a:ext cx="12188826"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74" name="Shape 274"/>
          <p:cNvSpPr txBox="1">
            <a:spLocks noGrp="1"/>
          </p:cNvSpPr>
          <p:nvPr>
            <p:ph type="title"/>
          </p:nvPr>
        </p:nvSpPr>
        <p:spPr>
          <a:xfrm>
            <a:off x="609441" y="274637"/>
            <a:ext cx="10969943"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a:p>
        </p:txBody>
      </p:sp>
      <p:sp>
        <p:nvSpPr>
          <p:cNvPr id="275" name="Shape 275"/>
          <p:cNvSpPr txBox="1">
            <a:spLocks noGrp="1"/>
          </p:cNvSpPr>
          <p:nvPr>
            <p:ph type="body" idx="1"/>
          </p:nvPr>
        </p:nvSpPr>
        <p:spPr>
          <a:xfrm>
            <a:off x="609441" y="1600200"/>
            <a:ext cx="10969943"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59440" y="1190"/>
            <a:ext cx="11484235" cy="914400"/>
          </a:xfrm>
          <a:prstGeom prst="rect">
            <a:avLst/>
          </a:prstGeom>
          <a:noFill/>
          <a:ln>
            <a:noFill/>
          </a:ln>
        </p:spPr>
        <p:txBody>
          <a:bodyPr lIns="91425" tIns="91425" rIns="91425" bIns="91425" anchor="t" anchorCtr="0"/>
          <a:lstStyle>
            <a:lvl1pPr algn="l" rtl="0">
              <a:spcBef>
                <a:spcPts val="0"/>
              </a:spcBef>
              <a:spcAft>
                <a:spcPts val="0"/>
              </a:spcAft>
              <a:defRPr sz="4000">
                <a:solidFill>
                  <a:srgbClr val="3C3C3C"/>
                </a:solidFill>
                <a:latin typeface="Arial"/>
                <a:ea typeface="Arial"/>
                <a:cs typeface="Arial"/>
                <a:sym typeface="Arial"/>
              </a:defRPr>
            </a:lvl1pPr>
            <a:lvl2pPr algn="l" rtl="0">
              <a:spcBef>
                <a:spcPts val="0"/>
              </a:spcBef>
              <a:spcAft>
                <a:spcPts val="0"/>
              </a:spcAft>
              <a:defRPr sz="4000">
                <a:solidFill>
                  <a:srgbClr val="3C3C3C"/>
                </a:solidFill>
                <a:latin typeface="Arial"/>
                <a:ea typeface="Arial"/>
                <a:cs typeface="Arial"/>
                <a:sym typeface="Arial"/>
              </a:defRPr>
            </a:lvl2pPr>
            <a:lvl3pPr algn="l" rtl="0">
              <a:spcBef>
                <a:spcPts val="0"/>
              </a:spcBef>
              <a:spcAft>
                <a:spcPts val="0"/>
              </a:spcAft>
              <a:defRPr sz="4000">
                <a:solidFill>
                  <a:srgbClr val="3C3C3C"/>
                </a:solidFill>
                <a:latin typeface="Arial"/>
                <a:ea typeface="Arial"/>
                <a:cs typeface="Arial"/>
                <a:sym typeface="Arial"/>
              </a:defRPr>
            </a:lvl3pPr>
            <a:lvl4pPr algn="l" rtl="0">
              <a:spcBef>
                <a:spcPts val="0"/>
              </a:spcBef>
              <a:spcAft>
                <a:spcPts val="0"/>
              </a:spcAft>
              <a:defRPr sz="4000">
                <a:solidFill>
                  <a:srgbClr val="3C3C3C"/>
                </a:solidFill>
                <a:latin typeface="Arial"/>
                <a:ea typeface="Arial"/>
                <a:cs typeface="Arial"/>
                <a:sym typeface="Arial"/>
              </a:defRPr>
            </a:lvl4pPr>
            <a:lvl5pPr algn="l" rtl="0">
              <a:spcBef>
                <a:spcPts val="0"/>
              </a:spcBef>
              <a:spcAft>
                <a:spcPts val="0"/>
              </a:spcAft>
              <a:defRPr sz="4000">
                <a:solidFill>
                  <a:srgbClr val="3C3C3C"/>
                </a:solidFill>
                <a:latin typeface="Arial"/>
                <a:ea typeface="Arial"/>
                <a:cs typeface="Arial"/>
                <a:sym typeface="Arial"/>
              </a:defRPr>
            </a:lvl5pPr>
            <a:lvl6pPr marL="457200" algn="l" rtl="0">
              <a:spcBef>
                <a:spcPts val="0"/>
              </a:spcBef>
              <a:spcAft>
                <a:spcPts val="0"/>
              </a:spcAft>
              <a:defRPr sz="4000">
                <a:solidFill>
                  <a:srgbClr val="3C3C3C"/>
                </a:solidFill>
                <a:latin typeface="Arial"/>
                <a:ea typeface="Arial"/>
                <a:cs typeface="Arial"/>
                <a:sym typeface="Arial"/>
              </a:defRPr>
            </a:lvl6pPr>
            <a:lvl7pPr marL="914399" algn="l" rtl="0">
              <a:spcBef>
                <a:spcPts val="0"/>
              </a:spcBef>
              <a:spcAft>
                <a:spcPts val="0"/>
              </a:spcAft>
              <a:defRPr sz="4000">
                <a:solidFill>
                  <a:srgbClr val="3C3C3C"/>
                </a:solidFill>
                <a:latin typeface="Arial"/>
                <a:ea typeface="Arial"/>
                <a:cs typeface="Arial"/>
                <a:sym typeface="Arial"/>
              </a:defRPr>
            </a:lvl7pPr>
            <a:lvl8pPr marL="1371599" algn="l" rtl="0">
              <a:spcBef>
                <a:spcPts val="0"/>
              </a:spcBef>
              <a:spcAft>
                <a:spcPts val="0"/>
              </a:spcAft>
              <a:defRPr sz="4000">
                <a:solidFill>
                  <a:srgbClr val="3C3C3C"/>
                </a:solidFill>
                <a:latin typeface="Arial"/>
                <a:ea typeface="Arial"/>
                <a:cs typeface="Arial"/>
                <a:sym typeface="Arial"/>
              </a:defRPr>
            </a:lvl8pPr>
            <a:lvl9pPr marL="1828798" algn="l" rtl="0">
              <a:spcBef>
                <a:spcPts val="0"/>
              </a:spcBef>
              <a:spcAft>
                <a:spcPts val="0"/>
              </a:spcAft>
              <a:defRPr sz="4000">
                <a:solidFill>
                  <a:srgbClr val="3C3C3C"/>
                </a:solidFill>
                <a:latin typeface="Arial"/>
                <a:ea typeface="Arial"/>
                <a:cs typeface="Arial"/>
                <a:sym typeface="Arial"/>
              </a:defRPr>
            </a:lvl9pPr>
          </a:lstStyle>
          <a:p>
            <a:endParaRPr/>
          </a:p>
        </p:txBody>
      </p:sp>
      <p:sp>
        <p:nvSpPr>
          <p:cNvPr id="278" name="Shape 278"/>
          <p:cNvSpPr txBox="1">
            <a:spLocks noGrp="1"/>
          </p:cNvSpPr>
          <p:nvPr>
            <p:ph type="body" idx="1"/>
          </p:nvPr>
        </p:nvSpPr>
        <p:spPr>
          <a:xfrm>
            <a:off x="368961" y="1365646"/>
            <a:ext cx="11484235" cy="4829174"/>
          </a:xfrm>
          <a:prstGeom prst="rect">
            <a:avLst/>
          </a:prstGeom>
          <a:noFill/>
          <a:ln>
            <a:noFill/>
          </a:ln>
        </p:spPr>
        <p:txBody>
          <a:bodyPr lIns="91425" tIns="91425" rIns="91425" bIns="91425" anchor="t" anchorCtr="0"/>
          <a:lstStyle>
            <a:lvl1pPr marL="263525" indent="-104775" algn="l" rtl="0">
              <a:spcBef>
                <a:spcPts val="1200"/>
              </a:spcBef>
              <a:spcAft>
                <a:spcPts val="0"/>
              </a:spcAft>
              <a:buClr>
                <a:srgbClr val="4D4D4D"/>
              </a:buClr>
              <a:buFont typeface="Arial"/>
              <a:buChar char="●"/>
              <a:defRPr sz="3200">
                <a:solidFill>
                  <a:srgbClr val="4D4D4D"/>
                </a:solidFill>
                <a:latin typeface="Arial"/>
                <a:ea typeface="Arial"/>
                <a:cs typeface="Arial"/>
                <a:sym typeface="Arial"/>
              </a:defRPr>
            </a:lvl1pPr>
            <a:lvl2pPr marL="646113" indent="-2206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2pPr>
            <a:lvl3pPr marL="1011238" indent="-141287"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3pPr>
            <a:lvl4pPr marL="1471613" indent="-1952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4pPr>
            <a:lvl5pPr marL="1868488" indent="-134938"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5pPr>
            <a:lvl6pPr marL="23272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6pPr>
            <a:lvl7pPr marL="27844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7pPr>
            <a:lvl8pPr marL="3241671" indent="-136520"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8pPr>
            <a:lvl9pPr marL="3698871" indent="-136521"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Logo Slide">
    <p:spTree>
      <p:nvGrpSpPr>
        <p:cNvPr id="1" name="Shape 518"/>
        <p:cNvGrpSpPr/>
        <p:nvPr/>
      </p:nvGrpSpPr>
      <p:grpSpPr>
        <a:xfrm>
          <a:off x="0" y="0"/>
          <a:ext cx="0" cy="0"/>
          <a:chOff x="0" y="0"/>
          <a:chExt cx="0" cy="0"/>
        </a:xfrm>
      </p:grpSpPr>
      <p:sp>
        <p:nvSpPr>
          <p:cNvPr id="519" name="Shape 519"/>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grpSp>
        <p:nvGrpSpPr>
          <p:cNvPr id="520" name="Shape 520"/>
          <p:cNvGrpSpPr/>
          <p:nvPr/>
        </p:nvGrpSpPr>
        <p:grpSpPr>
          <a:xfrm>
            <a:off x="3881948" y="2841181"/>
            <a:ext cx="4335065" cy="1069339"/>
            <a:chOff x="3881948" y="2841181"/>
            <a:chExt cx="4335065" cy="1069339"/>
          </a:xfrm>
        </p:grpSpPr>
        <p:pic>
          <p:nvPicPr>
            <p:cNvPr id="521" name="Shape 521"/>
            <p:cNvPicPr preferRelativeResize="0"/>
            <p:nvPr/>
          </p:nvPicPr>
          <p:blipFill>
            <a:blip r:embed="rId2">
              <a:alphaModFix/>
            </a:blip>
            <a:stretch>
              <a:fillRect/>
            </a:stretch>
          </p:blipFill>
          <p:spPr>
            <a:xfrm>
              <a:off x="3881948" y="2841181"/>
              <a:ext cx="1336675" cy="1069339"/>
            </a:xfrm>
            <a:prstGeom prst="rect">
              <a:avLst/>
            </a:prstGeom>
            <a:noFill/>
            <a:ln>
              <a:noFill/>
            </a:ln>
          </p:spPr>
        </p:pic>
        <p:grpSp>
          <p:nvGrpSpPr>
            <p:cNvPr id="522" name="Shape 522"/>
            <p:cNvGrpSpPr/>
            <p:nvPr/>
          </p:nvGrpSpPr>
          <p:grpSpPr>
            <a:xfrm>
              <a:off x="5350891" y="2978947"/>
              <a:ext cx="2866121" cy="929996"/>
              <a:chOff x="3516312" y="1109662"/>
              <a:chExt cx="3884612" cy="1260475"/>
            </a:xfrm>
          </p:grpSpPr>
          <p:sp>
            <p:nvSpPr>
              <p:cNvPr id="523" name="Shape 523"/>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24" name="Shape 524"/>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25" name="Shape 525"/>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26" name="Shape 526"/>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27" name="Shape 527"/>
              <p:cNvSpPr/>
              <p:nvPr/>
            </p:nvSpPr>
            <p:spPr>
              <a:xfrm>
                <a:off x="5289550" y="1552575"/>
                <a:ext cx="93662" cy="622299"/>
              </a:xfrm>
              <a:prstGeom prst="rect">
                <a:avLst/>
              </a:prstGeom>
              <a:solidFill>
                <a:srgbClr val="6C6D6D"/>
              </a:solidFill>
              <a:ln>
                <a:noFill/>
              </a:ln>
            </p:spPr>
            <p:txBody>
              <a:bodyPr lIns="91425" tIns="45700" rIns="91425" bIns="45700" anchor="t" anchorCtr="0">
                <a:noAutofit/>
              </a:bodyPr>
              <a:lstStyle/>
              <a:p>
                <a:pPr>
                  <a:spcBef>
                    <a:spcPts val="0"/>
                  </a:spcBef>
                  <a:buNone/>
                </a:pPr>
                <a:endParaRPr/>
              </a:p>
            </p:txBody>
          </p:sp>
          <p:sp>
            <p:nvSpPr>
              <p:cNvPr id="528" name="Shape 528"/>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29" name="Shape 529"/>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30" name="Shape 530"/>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31" name="Shape 531"/>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32" name="Shape 532"/>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rgbClr val="6C6D6D"/>
              </a:solidFill>
              <a:ln>
                <a:noFill/>
              </a:ln>
            </p:spPr>
            <p:txBody>
              <a:bodyPr lIns="91425" tIns="45700" rIns="91425" bIns="45700" anchor="t" anchorCtr="0">
                <a:noAutofit/>
              </a:bodyPr>
              <a:lstStyle/>
              <a:p>
                <a:pPr>
                  <a:spcBef>
                    <a:spcPts val="0"/>
                  </a:spcBef>
                  <a:buNone/>
                </a:pPr>
                <a:endParaRPr/>
              </a:p>
            </p:txBody>
          </p:sp>
          <p:sp>
            <p:nvSpPr>
              <p:cNvPr id="533" name="Shape 533"/>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534" name="Shape 534"/>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535" name="Shape 535"/>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536" name="Shape 536"/>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537" name="Shape 537"/>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rgbClr val="7F7F7F"/>
              </a:solidFill>
              <a:ln>
                <a:noFill/>
              </a:ln>
            </p:spPr>
            <p:txBody>
              <a:bodyPr lIns="91425" tIns="45700" rIns="91425" bIns="45700" anchor="t" anchorCtr="0">
                <a:noAutofit/>
              </a:bodyPr>
              <a:lstStyle/>
              <a:p>
                <a:pPr>
                  <a:spcBef>
                    <a:spcPts val="0"/>
                  </a:spcBef>
                  <a:buNone/>
                </a:pPr>
                <a:endParaRPr/>
              </a:p>
            </p:txBody>
          </p:sp>
          <p:sp>
            <p:nvSpPr>
              <p:cNvPr id="538" name="Shape 538"/>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rgbClr val="7F7F7F"/>
              </a:solidFill>
              <a:ln>
                <a:noFill/>
              </a:ln>
            </p:spPr>
            <p:txBody>
              <a:bodyPr lIns="91425" tIns="45700" rIns="91425" bIns="45700" anchor="t" anchorCtr="0">
                <a:noAutofit/>
              </a:bodyPr>
              <a:lstStyle/>
              <a:p>
                <a:pPr>
                  <a:spcBef>
                    <a:spcPts val="0"/>
                  </a:spcBef>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p:spTree>
      <p:nvGrpSpPr>
        <p:cNvPr id="1" name="Shape 53"/>
        <p:cNvGrpSpPr/>
        <p:nvPr/>
      </p:nvGrpSpPr>
      <p:grpSpPr>
        <a:xfrm>
          <a:off x="0" y="0"/>
          <a:ext cx="0" cy="0"/>
          <a:chOff x="0" y="0"/>
          <a:chExt cx="0" cy="0"/>
        </a:xfrm>
      </p:grpSpPr>
      <p:sp>
        <p:nvSpPr>
          <p:cNvPr id="54" name="Shape 54"/>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55" name="Shape 55"/>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sp>
        <p:nvSpPr>
          <p:cNvPr id="56" name="Shape 56"/>
          <p:cNvSpPr txBox="1">
            <a:spLocks noGrp="1"/>
          </p:cNvSpPr>
          <p:nvPr>
            <p:ph type="ctrTitle"/>
          </p:nvPr>
        </p:nvSpPr>
        <p:spPr>
          <a:xfrm>
            <a:off x="1392383" y="3238809"/>
            <a:ext cx="10194778" cy="147002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45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7" name="Shape 57"/>
          <p:cNvSpPr txBox="1">
            <a:spLocks noGrp="1"/>
          </p:cNvSpPr>
          <p:nvPr>
            <p:ph type="subTitle" idx="1"/>
          </p:nvPr>
        </p:nvSpPr>
        <p:spPr>
          <a:xfrm>
            <a:off x="1392382" y="4715980"/>
            <a:ext cx="10194781" cy="914400"/>
          </a:xfrm>
          <a:prstGeom prst="rect">
            <a:avLst/>
          </a:prstGeom>
          <a:noFill/>
          <a:ln>
            <a:noFill/>
          </a:ln>
        </p:spPr>
        <p:txBody>
          <a:bodyPr lIns="91425" tIns="91425" rIns="91425" bIns="91425" anchor="t" anchorCtr="0"/>
          <a:lstStyle>
            <a:lvl1pPr marL="0" marR="0" indent="0" algn="l" rtl="0">
              <a:spcBef>
                <a:spcPts val="600"/>
              </a:spcBef>
              <a:buClr>
                <a:srgbClr val="3F3F3F"/>
              </a:buClr>
              <a:buFont typeface="Arial"/>
              <a:buNone/>
              <a:defRPr sz="2200" b="0" i="0" u="none" strike="noStrike" cap="none" baseline="0">
                <a:solidFill>
                  <a:srgbClr val="3F3F3F"/>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59" name="Shape 59"/>
          <p:cNvSpPr txBox="1">
            <a:spLocks noGrp="1"/>
          </p:cNvSpPr>
          <p:nvPr>
            <p:ph type="body" idx="2"/>
          </p:nvPr>
        </p:nvSpPr>
        <p:spPr>
          <a:xfrm>
            <a:off x="1391000" y="5632626"/>
            <a:ext cx="7816499" cy="914400"/>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60" name="Shape 60"/>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p:tgtEl>
                                          <p:spTgt spid="5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Logo Slide_Dark">
    <p:bg>
      <p:bgPr>
        <a:solidFill>
          <a:schemeClr val="accent5"/>
        </a:solidFill>
        <a:effectLst/>
      </p:bgPr>
    </p:bg>
    <p:spTree>
      <p:nvGrpSpPr>
        <p:cNvPr id="1" name="Shape 539"/>
        <p:cNvGrpSpPr/>
        <p:nvPr/>
      </p:nvGrpSpPr>
      <p:grpSpPr>
        <a:xfrm>
          <a:off x="0" y="0"/>
          <a:ext cx="0" cy="0"/>
          <a:chOff x="0" y="0"/>
          <a:chExt cx="0" cy="0"/>
        </a:xfrm>
      </p:grpSpPr>
      <p:sp>
        <p:nvSpPr>
          <p:cNvPr id="540" name="Shape 540"/>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grpSp>
        <p:nvGrpSpPr>
          <p:cNvPr id="541" name="Shape 541"/>
          <p:cNvGrpSpPr/>
          <p:nvPr/>
        </p:nvGrpSpPr>
        <p:grpSpPr>
          <a:xfrm>
            <a:off x="3881948" y="2841181"/>
            <a:ext cx="4335065" cy="1069339"/>
            <a:chOff x="3881948" y="2841181"/>
            <a:chExt cx="4335065" cy="1069339"/>
          </a:xfrm>
        </p:grpSpPr>
        <p:grpSp>
          <p:nvGrpSpPr>
            <p:cNvPr id="542" name="Shape 542"/>
            <p:cNvGrpSpPr/>
            <p:nvPr/>
          </p:nvGrpSpPr>
          <p:grpSpPr>
            <a:xfrm>
              <a:off x="5350891" y="2978947"/>
              <a:ext cx="2866121" cy="929996"/>
              <a:chOff x="3516312" y="1109662"/>
              <a:chExt cx="3884612" cy="1260475"/>
            </a:xfrm>
          </p:grpSpPr>
          <p:sp>
            <p:nvSpPr>
              <p:cNvPr id="543" name="Shape 543"/>
              <p:cNvSpPr/>
              <p:nvPr/>
            </p:nvSpPr>
            <p:spPr>
              <a:xfrm>
                <a:off x="3516312" y="1589087"/>
                <a:ext cx="476250" cy="585788"/>
              </a:xfrm>
              <a:custGeom>
                <a:avLst/>
                <a:gdLst/>
                <a:ahLst/>
                <a:cxnLst/>
                <a:rect l="0" t="0" r="0" b="0"/>
                <a:pathLst>
                  <a:path w="127" h="156" extrusionOk="0">
                    <a:moveTo>
                      <a:pt x="127" y="77"/>
                    </a:moveTo>
                    <a:cubicBezTo>
                      <a:pt x="127" y="102"/>
                      <a:pt x="119" y="122"/>
                      <a:pt x="105" y="136"/>
                    </a:cubicBezTo>
                    <a:cubicBezTo>
                      <a:pt x="91" y="149"/>
                      <a:pt x="70" y="156"/>
                      <a:pt x="44" y="156"/>
                    </a:cubicBezTo>
                    <a:cubicBezTo>
                      <a:pt x="0" y="156"/>
                      <a:pt x="0" y="156"/>
                      <a:pt x="0" y="156"/>
                    </a:cubicBezTo>
                    <a:cubicBezTo>
                      <a:pt x="0" y="0"/>
                      <a:pt x="0" y="0"/>
                      <a:pt x="0" y="0"/>
                    </a:cubicBezTo>
                    <a:cubicBezTo>
                      <a:pt x="48" y="0"/>
                      <a:pt x="48" y="0"/>
                      <a:pt x="48" y="0"/>
                    </a:cubicBezTo>
                    <a:cubicBezTo>
                      <a:pt x="73" y="0"/>
                      <a:pt x="92" y="7"/>
                      <a:pt x="106" y="20"/>
                    </a:cubicBezTo>
                    <a:cubicBezTo>
                      <a:pt x="120" y="34"/>
                      <a:pt x="127" y="53"/>
                      <a:pt x="127" y="77"/>
                    </a:cubicBezTo>
                    <a:close/>
                    <a:moveTo>
                      <a:pt x="100" y="78"/>
                    </a:moveTo>
                    <a:cubicBezTo>
                      <a:pt x="100" y="40"/>
                      <a:pt x="82" y="22"/>
                      <a:pt x="47" y="22"/>
                    </a:cubicBezTo>
                    <a:cubicBezTo>
                      <a:pt x="25" y="22"/>
                      <a:pt x="25" y="22"/>
                      <a:pt x="25" y="22"/>
                    </a:cubicBezTo>
                    <a:cubicBezTo>
                      <a:pt x="25" y="135"/>
                      <a:pt x="25" y="135"/>
                      <a:pt x="25" y="135"/>
                    </a:cubicBezTo>
                    <a:cubicBezTo>
                      <a:pt x="44" y="135"/>
                      <a:pt x="44" y="135"/>
                      <a:pt x="44" y="135"/>
                    </a:cubicBezTo>
                    <a:cubicBezTo>
                      <a:pt x="81" y="135"/>
                      <a:pt x="100" y="116"/>
                      <a:pt x="100" y="78"/>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44" name="Shape 544"/>
              <p:cNvSpPr/>
              <p:nvPr/>
            </p:nvSpPr>
            <p:spPr>
              <a:xfrm>
                <a:off x="4030662" y="1724025"/>
                <a:ext cx="388937"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45" name="Shape 545"/>
              <p:cNvSpPr/>
              <p:nvPr/>
            </p:nvSpPr>
            <p:spPr>
              <a:xfrm>
                <a:off x="4413250" y="1731963"/>
                <a:ext cx="434974" cy="442912"/>
              </a:xfrm>
              <a:custGeom>
                <a:avLst/>
                <a:gdLst/>
                <a:ahLst/>
                <a:cxnLst/>
                <a:rect l="0" t="0" r="0" b="0"/>
                <a:pathLst>
                  <a:path w="116" h="118" extrusionOk="0">
                    <a:moveTo>
                      <a:pt x="45" y="118"/>
                    </a:moveTo>
                    <a:cubicBezTo>
                      <a:pt x="0" y="0"/>
                      <a:pt x="0" y="0"/>
                      <a:pt x="0" y="0"/>
                    </a:cubicBezTo>
                    <a:cubicBezTo>
                      <a:pt x="26" y="0"/>
                      <a:pt x="26" y="0"/>
                      <a:pt x="26" y="0"/>
                    </a:cubicBezTo>
                    <a:cubicBezTo>
                      <a:pt x="50" y="69"/>
                      <a:pt x="50" y="69"/>
                      <a:pt x="50" y="69"/>
                    </a:cubicBezTo>
                    <a:cubicBezTo>
                      <a:pt x="54" y="80"/>
                      <a:pt x="57" y="90"/>
                      <a:pt x="58" y="97"/>
                    </a:cubicBezTo>
                    <a:cubicBezTo>
                      <a:pt x="58" y="97"/>
                      <a:pt x="58" y="97"/>
                      <a:pt x="58" y="97"/>
                    </a:cubicBezTo>
                    <a:cubicBezTo>
                      <a:pt x="59" y="92"/>
                      <a:pt x="62" y="82"/>
                      <a:pt x="66" y="69"/>
                    </a:cubicBezTo>
                    <a:cubicBezTo>
                      <a:pt x="90" y="0"/>
                      <a:pt x="90" y="0"/>
                      <a:pt x="90" y="0"/>
                    </a:cubicBezTo>
                    <a:cubicBezTo>
                      <a:pt x="116" y="0"/>
                      <a:pt x="116" y="0"/>
                      <a:pt x="116" y="0"/>
                    </a:cubicBezTo>
                    <a:cubicBezTo>
                      <a:pt x="72" y="118"/>
                      <a:pt x="72" y="118"/>
                      <a:pt x="72" y="118"/>
                    </a:cubicBezTo>
                    <a:lnTo>
                      <a:pt x="45" y="118"/>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46" name="Shape 546"/>
              <p:cNvSpPr/>
              <p:nvPr/>
            </p:nvSpPr>
            <p:spPr>
              <a:xfrm>
                <a:off x="48402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9" y="94"/>
                    </a:cubicBezTo>
                    <a:cubicBezTo>
                      <a:pt x="99" y="114"/>
                      <a:pt x="99" y="114"/>
                      <a:pt x="99"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47" name="Shape 547"/>
              <p:cNvSpPr/>
              <p:nvPr/>
            </p:nvSpPr>
            <p:spPr>
              <a:xfrm>
                <a:off x="5289550" y="1552575"/>
                <a:ext cx="93662" cy="622299"/>
              </a:xfrm>
              <a:prstGeom prst="rect">
                <a:avLst/>
              </a:prstGeom>
              <a:solidFill>
                <a:schemeClr val="accent6"/>
              </a:solidFill>
              <a:ln>
                <a:noFill/>
              </a:ln>
            </p:spPr>
            <p:txBody>
              <a:bodyPr lIns="91425" tIns="45700" rIns="91425" bIns="45700" anchor="t" anchorCtr="0">
                <a:noAutofit/>
              </a:bodyPr>
              <a:lstStyle/>
              <a:p>
                <a:pPr>
                  <a:spcBef>
                    <a:spcPts val="0"/>
                  </a:spcBef>
                  <a:buNone/>
                </a:pPr>
                <a:endParaRPr/>
              </a:p>
            </p:txBody>
          </p:sp>
          <p:sp>
            <p:nvSpPr>
              <p:cNvPr id="548" name="Shape 548"/>
              <p:cNvSpPr/>
              <p:nvPr/>
            </p:nvSpPr>
            <p:spPr>
              <a:xfrm>
                <a:off x="5440362" y="1724025"/>
                <a:ext cx="419100" cy="458788"/>
              </a:xfrm>
              <a:custGeom>
                <a:avLst/>
                <a:gdLst/>
                <a:ahLst/>
                <a:cxnLst/>
                <a:rect l="0" t="0" r="0" b="0"/>
                <a:pathLst>
                  <a:path w="112" h="122" extrusionOk="0">
                    <a:moveTo>
                      <a:pt x="112" y="61"/>
                    </a:moveTo>
                    <a:cubicBezTo>
                      <a:pt x="112" y="80"/>
                      <a:pt x="107" y="95"/>
                      <a:pt x="97" y="106"/>
                    </a:cubicBezTo>
                    <a:cubicBezTo>
                      <a:pt x="87" y="117"/>
                      <a:pt x="73" y="122"/>
                      <a:pt x="56" y="122"/>
                    </a:cubicBezTo>
                    <a:cubicBezTo>
                      <a:pt x="45" y="122"/>
                      <a:pt x="35" y="120"/>
                      <a:pt x="27" y="115"/>
                    </a:cubicBezTo>
                    <a:cubicBezTo>
                      <a:pt x="18" y="110"/>
                      <a:pt x="12" y="103"/>
                      <a:pt x="7" y="93"/>
                    </a:cubicBezTo>
                    <a:cubicBezTo>
                      <a:pt x="3" y="84"/>
                      <a:pt x="0" y="73"/>
                      <a:pt x="0" y="61"/>
                    </a:cubicBezTo>
                    <a:cubicBezTo>
                      <a:pt x="0" y="42"/>
                      <a:pt x="5" y="27"/>
                      <a:pt x="15" y="16"/>
                    </a:cubicBezTo>
                    <a:cubicBezTo>
                      <a:pt x="25" y="6"/>
                      <a:pt x="39" y="0"/>
                      <a:pt x="56" y="0"/>
                    </a:cubicBezTo>
                    <a:cubicBezTo>
                      <a:pt x="74" y="0"/>
                      <a:pt x="87" y="6"/>
                      <a:pt x="97" y="17"/>
                    </a:cubicBezTo>
                    <a:cubicBezTo>
                      <a:pt x="107" y="28"/>
                      <a:pt x="112" y="42"/>
                      <a:pt x="112" y="61"/>
                    </a:cubicBezTo>
                    <a:close/>
                    <a:moveTo>
                      <a:pt x="26" y="61"/>
                    </a:moveTo>
                    <a:cubicBezTo>
                      <a:pt x="26" y="88"/>
                      <a:pt x="36" y="102"/>
                      <a:pt x="56" y="102"/>
                    </a:cubicBezTo>
                    <a:cubicBezTo>
                      <a:pt x="76" y="102"/>
                      <a:pt x="86" y="88"/>
                      <a:pt x="86" y="61"/>
                    </a:cubicBezTo>
                    <a:cubicBezTo>
                      <a:pt x="86" y="34"/>
                      <a:pt x="76" y="21"/>
                      <a:pt x="56" y="21"/>
                    </a:cubicBezTo>
                    <a:cubicBezTo>
                      <a:pt x="46" y="21"/>
                      <a:pt x="38" y="24"/>
                      <a:pt x="33" y="31"/>
                    </a:cubicBezTo>
                    <a:cubicBezTo>
                      <a:pt x="29" y="38"/>
                      <a:pt x="26" y="48"/>
                      <a:pt x="26" y="6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49" name="Shape 549"/>
              <p:cNvSpPr/>
              <p:nvPr/>
            </p:nvSpPr>
            <p:spPr>
              <a:xfrm>
                <a:off x="5916612" y="1724025"/>
                <a:ext cx="401636" cy="646112"/>
              </a:xfrm>
              <a:custGeom>
                <a:avLst/>
                <a:gdLst/>
                <a:ahLst/>
                <a:cxnLst/>
                <a:rect l="0" t="0" r="0" b="0"/>
                <a:pathLst>
                  <a:path w="107" h="172" extrusionOk="0">
                    <a:moveTo>
                      <a:pt x="60" y="122"/>
                    </a:moveTo>
                    <a:cubicBezTo>
                      <a:pt x="45" y="122"/>
                      <a:pt x="34" y="117"/>
                      <a:pt x="25" y="106"/>
                    </a:cubicBezTo>
                    <a:cubicBezTo>
                      <a:pt x="24" y="106"/>
                      <a:pt x="24" y="106"/>
                      <a:pt x="24" y="106"/>
                    </a:cubicBezTo>
                    <a:cubicBezTo>
                      <a:pt x="25" y="116"/>
                      <a:pt x="25" y="122"/>
                      <a:pt x="25" y="124"/>
                    </a:cubicBezTo>
                    <a:cubicBezTo>
                      <a:pt x="25" y="172"/>
                      <a:pt x="25" y="172"/>
                      <a:pt x="25" y="172"/>
                    </a:cubicBezTo>
                    <a:cubicBezTo>
                      <a:pt x="0" y="172"/>
                      <a:pt x="0" y="172"/>
                      <a:pt x="0" y="172"/>
                    </a:cubicBezTo>
                    <a:cubicBezTo>
                      <a:pt x="0" y="2"/>
                      <a:pt x="0" y="2"/>
                      <a:pt x="0" y="2"/>
                    </a:cubicBezTo>
                    <a:cubicBezTo>
                      <a:pt x="21" y="2"/>
                      <a:pt x="21" y="2"/>
                      <a:pt x="21" y="2"/>
                    </a:cubicBezTo>
                    <a:cubicBezTo>
                      <a:pt x="21" y="5"/>
                      <a:pt x="22" y="10"/>
                      <a:pt x="24" y="18"/>
                    </a:cubicBezTo>
                    <a:cubicBezTo>
                      <a:pt x="25" y="18"/>
                      <a:pt x="25" y="18"/>
                      <a:pt x="25" y="18"/>
                    </a:cubicBezTo>
                    <a:cubicBezTo>
                      <a:pt x="33" y="6"/>
                      <a:pt x="45" y="0"/>
                      <a:pt x="61" y="0"/>
                    </a:cubicBezTo>
                    <a:cubicBezTo>
                      <a:pt x="75" y="0"/>
                      <a:pt x="87" y="6"/>
                      <a:pt x="95" y="16"/>
                    </a:cubicBezTo>
                    <a:cubicBezTo>
                      <a:pt x="103" y="27"/>
                      <a:pt x="107" y="42"/>
                      <a:pt x="107" y="61"/>
                    </a:cubicBezTo>
                    <a:cubicBezTo>
                      <a:pt x="107" y="80"/>
                      <a:pt x="103" y="95"/>
                      <a:pt x="95" y="106"/>
                    </a:cubicBezTo>
                    <a:cubicBezTo>
                      <a:pt x="86" y="117"/>
                      <a:pt x="75" y="122"/>
                      <a:pt x="60" y="122"/>
                    </a:cubicBezTo>
                    <a:close/>
                    <a:moveTo>
                      <a:pt x="54" y="21"/>
                    </a:moveTo>
                    <a:cubicBezTo>
                      <a:pt x="44" y="21"/>
                      <a:pt x="37" y="24"/>
                      <a:pt x="32" y="29"/>
                    </a:cubicBezTo>
                    <a:cubicBezTo>
                      <a:pt x="28" y="35"/>
                      <a:pt x="25" y="44"/>
                      <a:pt x="25" y="57"/>
                    </a:cubicBezTo>
                    <a:cubicBezTo>
                      <a:pt x="25" y="61"/>
                      <a:pt x="25" y="61"/>
                      <a:pt x="25" y="61"/>
                    </a:cubicBezTo>
                    <a:cubicBezTo>
                      <a:pt x="25" y="75"/>
                      <a:pt x="28" y="86"/>
                      <a:pt x="32" y="92"/>
                    </a:cubicBezTo>
                    <a:cubicBezTo>
                      <a:pt x="37" y="99"/>
                      <a:pt x="44" y="102"/>
                      <a:pt x="55" y="102"/>
                    </a:cubicBezTo>
                    <a:cubicBezTo>
                      <a:pt x="63" y="102"/>
                      <a:pt x="70" y="98"/>
                      <a:pt x="75" y="91"/>
                    </a:cubicBezTo>
                    <a:cubicBezTo>
                      <a:pt x="79" y="84"/>
                      <a:pt x="82" y="74"/>
                      <a:pt x="82" y="61"/>
                    </a:cubicBezTo>
                    <a:cubicBezTo>
                      <a:pt x="82" y="48"/>
                      <a:pt x="79" y="38"/>
                      <a:pt x="75" y="31"/>
                    </a:cubicBezTo>
                    <a:cubicBezTo>
                      <a:pt x="70" y="24"/>
                      <a:pt x="63" y="21"/>
                      <a:pt x="54" y="21"/>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0" name="Shape 550"/>
              <p:cNvSpPr/>
              <p:nvPr/>
            </p:nvSpPr>
            <p:spPr>
              <a:xfrm>
                <a:off x="6351587" y="1724025"/>
                <a:ext cx="390524" cy="458788"/>
              </a:xfrm>
              <a:custGeom>
                <a:avLst/>
                <a:gdLst/>
                <a:ahLst/>
                <a:cxnLst/>
                <a:rect l="0" t="0" r="0" b="0"/>
                <a:pathLst>
                  <a:path w="104" h="122" extrusionOk="0">
                    <a:moveTo>
                      <a:pt x="59" y="122"/>
                    </a:moveTo>
                    <a:cubicBezTo>
                      <a:pt x="40" y="122"/>
                      <a:pt x="26" y="117"/>
                      <a:pt x="16" y="106"/>
                    </a:cubicBezTo>
                    <a:cubicBezTo>
                      <a:pt x="5" y="95"/>
                      <a:pt x="0" y="81"/>
                      <a:pt x="0" y="62"/>
                    </a:cubicBezTo>
                    <a:cubicBezTo>
                      <a:pt x="0" y="43"/>
                      <a:pt x="5" y="28"/>
                      <a:pt x="15" y="17"/>
                    </a:cubicBezTo>
                    <a:cubicBezTo>
                      <a:pt x="24" y="6"/>
                      <a:pt x="37" y="0"/>
                      <a:pt x="54" y="0"/>
                    </a:cubicBezTo>
                    <a:cubicBezTo>
                      <a:pt x="70" y="0"/>
                      <a:pt x="82" y="5"/>
                      <a:pt x="91" y="14"/>
                    </a:cubicBezTo>
                    <a:cubicBezTo>
                      <a:pt x="100" y="24"/>
                      <a:pt x="104" y="37"/>
                      <a:pt x="104" y="53"/>
                    </a:cubicBezTo>
                    <a:cubicBezTo>
                      <a:pt x="104" y="67"/>
                      <a:pt x="104" y="67"/>
                      <a:pt x="104" y="67"/>
                    </a:cubicBezTo>
                    <a:cubicBezTo>
                      <a:pt x="26" y="67"/>
                      <a:pt x="26" y="67"/>
                      <a:pt x="26" y="67"/>
                    </a:cubicBezTo>
                    <a:cubicBezTo>
                      <a:pt x="26" y="78"/>
                      <a:pt x="29" y="87"/>
                      <a:pt x="35" y="93"/>
                    </a:cubicBezTo>
                    <a:cubicBezTo>
                      <a:pt x="41" y="99"/>
                      <a:pt x="49" y="102"/>
                      <a:pt x="60" y="102"/>
                    </a:cubicBezTo>
                    <a:cubicBezTo>
                      <a:pt x="67" y="102"/>
                      <a:pt x="73" y="102"/>
                      <a:pt x="79" y="100"/>
                    </a:cubicBezTo>
                    <a:cubicBezTo>
                      <a:pt x="85" y="99"/>
                      <a:pt x="92" y="97"/>
                      <a:pt x="98" y="94"/>
                    </a:cubicBezTo>
                    <a:cubicBezTo>
                      <a:pt x="98" y="114"/>
                      <a:pt x="98" y="114"/>
                      <a:pt x="98" y="114"/>
                    </a:cubicBezTo>
                    <a:cubicBezTo>
                      <a:pt x="92" y="117"/>
                      <a:pt x="86" y="119"/>
                      <a:pt x="80" y="120"/>
                    </a:cubicBezTo>
                    <a:cubicBezTo>
                      <a:pt x="74" y="122"/>
                      <a:pt x="67" y="122"/>
                      <a:pt x="59" y="122"/>
                    </a:cubicBezTo>
                    <a:close/>
                    <a:moveTo>
                      <a:pt x="54" y="19"/>
                    </a:moveTo>
                    <a:cubicBezTo>
                      <a:pt x="46" y="19"/>
                      <a:pt x="40" y="22"/>
                      <a:pt x="35" y="27"/>
                    </a:cubicBezTo>
                    <a:cubicBezTo>
                      <a:pt x="30" y="32"/>
                      <a:pt x="27" y="39"/>
                      <a:pt x="26" y="49"/>
                    </a:cubicBezTo>
                    <a:cubicBezTo>
                      <a:pt x="80" y="49"/>
                      <a:pt x="80" y="49"/>
                      <a:pt x="80" y="49"/>
                    </a:cubicBezTo>
                    <a:cubicBezTo>
                      <a:pt x="80" y="39"/>
                      <a:pt x="77" y="32"/>
                      <a:pt x="73" y="27"/>
                    </a:cubicBezTo>
                    <a:cubicBezTo>
                      <a:pt x="68" y="22"/>
                      <a:pt x="62" y="19"/>
                      <a:pt x="54" y="19"/>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1" name="Shape 551"/>
              <p:cNvSpPr/>
              <p:nvPr/>
            </p:nvSpPr>
            <p:spPr>
              <a:xfrm>
                <a:off x="6800850" y="1724025"/>
                <a:ext cx="271462" cy="450850"/>
              </a:xfrm>
              <a:custGeom>
                <a:avLst/>
                <a:gdLst/>
                <a:ahLst/>
                <a:cxnLst/>
                <a:rect l="0" t="0" r="0" b="0"/>
                <a:pathLst>
                  <a:path w="72" h="120" extrusionOk="0">
                    <a:moveTo>
                      <a:pt x="59" y="0"/>
                    </a:moveTo>
                    <a:cubicBezTo>
                      <a:pt x="64" y="0"/>
                      <a:pt x="69" y="1"/>
                      <a:pt x="72" y="1"/>
                    </a:cubicBezTo>
                    <a:cubicBezTo>
                      <a:pt x="69" y="25"/>
                      <a:pt x="69" y="25"/>
                      <a:pt x="69" y="25"/>
                    </a:cubicBezTo>
                    <a:cubicBezTo>
                      <a:pt x="66" y="24"/>
                      <a:pt x="62" y="23"/>
                      <a:pt x="58" y="23"/>
                    </a:cubicBezTo>
                    <a:cubicBezTo>
                      <a:pt x="48" y="23"/>
                      <a:pt x="40" y="27"/>
                      <a:pt x="34" y="33"/>
                    </a:cubicBezTo>
                    <a:cubicBezTo>
                      <a:pt x="28" y="40"/>
                      <a:pt x="25" y="48"/>
                      <a:pt x="25" y="59"/>
                    </a:cubicBezTo>
                    <a:cubicBezTo>
                      <a:pt x="25" y="120"/>
                      <a:pt x="25" y="120"/>
                      <a:pt x="25" y="120"/>
                    </a:cubicBezTo>
                    <a:cubicBezTo>
                      <a:pt x="0" y="120"/>
                      <a:pt x="0" y="120"/>
                      <a:pt x="0" y="120"/>
                    </a:cubicBezTo>
                    <a:cubicBezTo>
                      <a:pt x="0" y="2"/>
                      <a:pt x="0" y="2"/>
                      <a:pt x="0" y="2"/>
                    </a:cubicBezTo>
                    <a:cubicBezTo>
                      <a:pt x="19" y="2"/>
                      <a:pt x="19" y="2"/>
                      <a:pt x="19" y="2"/>
                    </a:cubicBezTo>
                    <a:cubicBezTo>
                      <a:pt x="23" y="23"/>
                      <a:pt x="23" y="23"/>
                      <a:pt x="23" y="23"/>
                    </a:cubicBezTo>
                    <a:cubicBezTo>
                      <a:pt x="24" y="23"/>
                      <a:pt x="24" y="23"/>
                      <a:pt x="24" y="23"/>
                    </a:cubicBezTo>
                    <a:cubicBezTo>
                      <a:pt x="28" y="16"/>
                      <a:pt x="33" y="11"/>
                      <a:pt x="39" y="6"/>
                    </a:cubicBezTo>
                    <a:cubicBezTo>
                      <a:pt x="45" y="2"/>
                      <a:pt x="52" y="0"/>
                      <a:pt x="59" y="0"/>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2" name="Shape 552"/>
              <p:cNvSpPr/>
              <p:nvPr/>
            </p:nvSpPr>
            <p:spPr>
              <a:xfrm>
                <a:off x="7075488" y="1724025"/>
                <a:ext cx="325436" cy="458788"/>
              </a:xfrm>
              <a:custGeom>
                <a:avLst/>
                <a:gdLst/>
                <a:ahLst/>
                <a:cxnLst/>
                <a:rect l="0" t="0" r="0" b="0"/>
                <a:pathLst>
                  <a:path w="87" h="122" extrusionOk="0">
                    <a:moveTo>
                      <a:pt x="87" y="87"/>
                    </a:moveTo>
                    <a:cubicBezTo>
                      <a:pt x="87" y="98"/>
                      <a:pt x="82" y="107"/>
                      <a:pt x="74" y="113"/>
                    </a:cubicBezTo>
                    <a:cubicBezTo>
                      <a:pt x="66" y="119"/>
                      <a:pt x="54" y="122"/>
                      <a:pt x="38" y="122"/>
                    </a:cubicBezTo>
                    <a:cubicBezTo>
                      <a:pt x="22" y="122"/>
                      <a:pt x="10" y="120"/>
                      <a:pt x="0" y="115"/>
                    </a:cubicBezTo>
                    <a:cubicBezTo>
                      <a:pt x="0" y="93"/>
                      <a:pt x="0" y="93"/>
                      <a:pt x="0" y="93"/>
                    </a:cubicBezTo>
                    <a:cubicBezTo>
                      <a:pt x="14" y="100"/>
                      <a:pt x="27" y="103"/>
                      <a:pt x="39" y="103"/>
                    </a:cubicBezTo>
                    <a:cubicBezTo>
                      <a:pt x="54" y="103"/>
                      <a:pt x="62" y="98"/>
                      <a:pt x="62" y="89"/>
                    </a:cubicBezTo>
                    <a:cubicBezTo>
                      <a:pt x="62" y="86"/>
                      <a:pt x="61" y="84"/>
                      <a:pt x="60" y="82"/>
                    </a:cubicBezTo>
                    <a:cubicBezTo>
                      <a:pt x="58" y="80"/>
                      <a:pt x="55" y="78"/>
                      <a:pt x="51" y="75"/>
                    </a:cubicBezTo>
                    <a:cubicBezTo>
                      <a:pt x="47" y="73"/>
                      <a:pt x="42" y="71"/>
                      <a:pt x="35" y="68"/>
                    </a:cubicBezTo>
                    <a:cubicBezTo>
                      <a:pt x="21" y="63"/>
                      <a:pt x="12" y="58"/>
                      <a:pt x="7" y="52"/>
                    </a:cubicBezTo>
                    <a:cubicBezTo>
                      <a:pt x="3" y="47"/>
                      <a:pt x="0" y="40"/>
                      <a:pt x="0" y="32"/>
                    </a:cubicBezTo>
                    <a:cubicBezTo>
                      <a:pt x="0" y="22"/>
                      <a:pt x="4" y="14"/>
                      <a:pt x="12" y="9"/>
                    </a:cubicBezTo>
                    <a:cubicBezTo>
                      <a:pt x="20" y="3"/>
                      <a:pt x="31" y="0"/>
                      <a:pt x="45" y="0"/>
                    </a:cubicBezTo>
                    <a:cubicBezTo>
                      <a:pt x="59" y="0"/>
                      <a:pt x="72" y="3"/>
                      <a:pt x="85" y="9"/>
                    </a:cubicBezTo>
                    <a:cubicBezTo>
                      <a:pt x="77" y="27"/>
                      <a:pt x="77" y="27"/>
                      <a:pt x="77" y="27"/>
                    </a:cubicBezTo>
                    <a:cubicBezTo>
                      <a:pt x="64" y="22"/>
                      <a:pt x="53" y="20"/>
                      <a:pt x="45" y="20"/>
                    </a:cubicBezTo>
                    <a:cubicBezTo>
                      <a:pt x="31" y="20"/>
                      <a:pt x="25" y="23"/>
                      <a:pt x="25" y="31"/>
                    </a:cubicBezTo>
                    <a:cubicBezTo>
                      <a:pt x="25" y="35"/>
                      <a:pt x="27" y="38"/>
                      <a:pt x="30" y="40"/>
                    </a:cubicBezTo>
                    <a:cubicBezTo>
                      <a:pt x="33" y="43"/>
                      <a:pt x="41" y="46"/>
                      <a:pt x="52" y="51"/>
                    </a:cubicBezTo>
                    <a:cubicBezTo>
                      <a:pt x="62" y="55"/>
                      <a:pt x="69" y="58"/>
                      <a:pt x="74" y="61"/>
                    </a:cubicBezTo>
                    <a:cubicBezTo>
                      <a:pt x="78" y="64"/>
                      <a:pt x="81" y="68"/>
                      <a:pt x="83" y="72"/>
                    </a:cubicBezTo>
                    <a:cubicBezTo>
                      <a:pt x="86" y="76"/>
                      <a:pt x="87" y="81"/>
                      <a:pt x="87" y="87"/>
                    </a:cubicBez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3" name="Shape 553"/>
              <p:cNvSpPr/>
              <p:nvPr/>
            </p:nvSpPr>
            <p:spPr>
              <a:xfrm>
                <a:off x="4548187" y="1198562"/>
                <a:ext cx="168274" cy="206375"/>
              </a:xfrm>
              <a:custGeom>
                <a:avLst/>
                <a:gdLst/>
                <a:ahLst/>
                <a:cxnLst/>
                <a:rect l="0" t="0" r="0" b="0"/>
                <a:pathLst>
                  <a:path w="45" h="55" extrusionOk="0">
                    <a:moveTo>
                      <a:pt x="42" y="18"/>
                    </a:moveTo>
                    <a:cubicBezTo>
                      <a:pt x="44" y="17"/>
                      <a:pt x="44" y="17"/>
                      <a:pt x="43" y="15"/>
                    </a:cubicBezTo>
                    <a:cubicBezTo>
                      <a:pt x="40" y="5"/>
                      <a:pt x="27" y="0"/>
                      <a:pt x="15" y="5"/>
                    </a:cubicBezTo>
                    <a:cubicBezTo>
                      <a:pt x="7" y="8"/>
                      <a:pt x="0" y="18"/>
                      <a:pt x="0" y="28"/>
                    </a:cubicBezTo>
                    <a:cubicBezTo>
                      <a:pt x="0" y="42"/>
                      <a:pt x="10" y="55"/>
                      <a:pt x="24" y="55"/>
                    </a:cubicBezTo>
                    <a:cubicBezTo>
                      <a:pt x="30" y="55"/>
                      <a:pt x="35" y="54"/>
                      <a:pt x="39" y="51"/>
                    </a:cubicBezTo>
                    <a:cubicBezTo>
                      <a:pt x="40" y="51"/>
                      <a:pt x="45" y="47"/>
                      <a:pt x="45" y="46"/>
                    </a:cubicBezTo>
                    <a:cubicBezTo>
                      <a:pt x="45" y="46"/>
                      <a:pt x="44" y="46"/>
                      <a:pt x="43" y="47"/>
                    </a:cubicBezTo>
                    <a:cubicBezTo>
                      <a:pt x="40" y="49"/>
                      <a:pt x="35" y="49"/>
                      <a:pt x="32" y="49"/>
                    </a:cubicBezTo>
                    <a:cubicBezTo>
                      <a:pt x="24" y="49"/>
                      <a:pt x="18" y="44"/>
                      <a:pt x="14" y="38"/>
                    </a:cubicBezTo>
                    <a:cubicBezTo>
                      <a:pt x="12" y="34"/>
                      <a:pt x="10" y="30"/>
                      <a:pt x="10" y="25"/>
                    </a:cubicBezTo>
                    <a:cubicBezTo>
                      <a:pt x="9" y="18"/>
                      <a:pt x="11" y="10"/>
                      <a:pt x="19" y="7"/>
                    </a:cubicBezTo>
                    <a:cubicBezTo>
                      <a:pt x="25" y="6"/>
                      <a:pt x="30" y="9"/>
                      <a:pt x="32" y="14"/>
                    </a:cubicBezTo>
                    <a:cubicBezTo>
                      <a:pt x="33" y="17"/>
                      <a:pt x="32" y="18"/>
                      <a:pt x="30" y="19"/>
                    </a:cubicBezTo>
                    <a:cubicBezTo>
                      <a:pt x="10" y="27"/>
                      <a:pt x="10" y="27"/>
                      <a:pt x="10" y="27"/>
                    </a:cubicBezTo>
                    <a:cubicBezTo>
                      <a:pt x="17" y="28"/>
                      <a:pt x="17" y="28"/>
                      <a:pt x="17" y="28"/>
                    </a:cubicBezTo>
                    <a:cubicBezTo>
                      <a:pt x="25" y="24"/>
                      <a:pt x="34" y="21"/>
                      <a:pt x="42" y="18"/>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4" name="Shape 554"/>
              <p:cNvSpPr/>
              <p:nvPr/>
            </p:nvSpPr>
            <p:spPr>
              <a:xfrm>
                <a:off x="4446587" y="1112837"/>
                <a:ext cx="101600" cy="285749"/>
              </a:xfrm>
              <a:custGeom>
                <a:avLst/>
                <a:gdLst/>
                <a:ahLst/>
                <a:cxnLst/>
                <a:rect l="0" t="0" r="0" b="0"/>
                <a:pathLst>
                  <a:path w="27" h="76" extrusionOk="0">
                    <a:moveTo>
                      <a:pt x="8" y="0"/>
                    </a:moveTo>
                    <a:cubicBezTo>
                      <a:pt x="23" y="0"/>
                      <a:pt x="23" y="0"/>
                      <a:pt x="23" y="0"/>
                    </a:cubicBezTo>
                    <a:cubicBezTo>
                      <a:pt x="21" y="2"/>
                      <a:pt x="20" y="2"/>
                      <a:pt x="19" y="4"/>
                    </a:cubicBezTo>
                    <a:cubicBezTo>
                      <a:pt x="19" y="5"/>
                      <a:pt x="18" y="6"/>
                      <a:pt x="18" y="8"/>
                    </a:cubicBezTo>
                    <a:cubicBezTo>
                      <a:pt x="17" y="28"/>
                      <a:pt x="18" y="48"/>
                      <a:pt x="18" y="68"/>
                    </a:cubicBezTo>
                    <a:cubicBezTo>
                      <a:pt x="18" y="73"/>
                      <a:pt x="20" y="72"/>
                      <a:pt x="27" y="72"/>
                    </a:cubicBezTo>
                    <a:cubicBezTo>
                      <a:pt x="26" y="73"/>
                      <a:pt x="24" y="75"/>
                      <a:pt x="23" y="76"/>
                    </a:cubicBezTo>
                    <a:cubicBezTo>
                      <a:pt x="17" y="76"/>
                      <a:pt x="11" y="76"/>
                      <a:pt x="4" y="76"/>
                    </a:cubicBezTo>
                    <a:cubicBezTo>
                      <a:pt x="7" y="73"/>
                      <a:pt x="8" y="71"/>
                      <a:pt x="8" y="65"/>
                    </a:cubicBezTo>
                    <a:cubicBezTo>
                      <a:pt x="8" y="45"/>
                      <a:pt x="7" y="25"/>
                      <a:pt x="8" y="5"/>
                    </a:cubicBezTo>
                    <a:cubicBezTo>
                      <a:pt x="5" y="5"/>
                      <a:pt x="3" y="5"/>
                      <a:pt x="0" y="5"/>
                    </a:cubicBezTo>
                    <a:cubicBezTo>
                      <a:pt x="2" y="4"/>
                      <a:pt x="5" y="2"/>
                      <a:pt x="8" y="0"/>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5" name="Shape 555"/>
              <p:cNvSpPr/>
              <p:nvPr/>
            </p:nvSpPr>
            <p:spPr>
              <a:xfrm>
                <a:off x="4248150" y="1214437"/>
                <a:ext cx="209550" cy="311150"/>
              </a:xfrm>
              <a:custGeom>
                <a:avLst/>
                <a:gdLst/>
                <a:ahLst/>
                <a:cxnLst/>
                <a:rect l="0" t="0" r="0" b="0"/>
                <a:pathLst>
                  <a:path w="56" h="83" extrusionOk="0">
                    <a:moveTo>
                      <a:pt x="34" y="52"/>
                    </a:moveTo>
                    <a:cubicBezTo>
                      <a:pt x="35" y="53"/>
                      <a:pt x="36" y="54"/>
                      <a:pt x="38" y="54"/>
                    </a:cubicBezTo>
                    <a:cubicBezTo>
                      <a:pt x="44" y="58"/>
                      <a:pt x="46" y="63"/>
                      <a:pt x="45" y="68"/>
                    </a:cubicBezTo>
                    <a:cubicBezTo>
                      <a:pt x="45" y="73"/>
                      <a:pt x="39" y="77"/>
                      <a:pt x="31" y="78"/>
                    </a:cubicBezTo>
                    <a:cubicBezTo>
                      <a:pt x="21" y="78"/>
                      <a:pt x="9" y="75"/>
                      <a:pt x="11" y="62"/>
                    </a:cubicBezTo>
                    <a:cubicBezTo>
                      <a:pt x="12" y="56"/>
                      <a:pt x="21" y="52"/>
                      <a:pt x="28" y="52"/>
                    </a:cubicBezTo>
                    <a:cubicBezTo>
                      <a:pt x="30" y="52"/>
                      <a:pt x="32" y="52"/>
                      <a:pt x="34" y="52"/>
                    </a:cubicBezTo>
                    <a:moveTo>
                      <a:pt x="56" y="1"/>
                    </a:moveTo>
                    <a:cubicBezTo>
                      <a:pt x="49" y="5"/>
                      <a:pt x="49" y="5"/>
                      <a:pt x="49" y="5"/>
                    </a:cubicBezTo>
                    <a:cubicBezTo>
                      <a:pt x="42" y="5"/>
                      <a:pt x="42" y="5"/>
                      <a:pt x="42" y="5"/>
                    </a:cubicBezTo>
                    <a:cubicBezTo>
                      <a:pt x="45" y="7"/>
                      <a:pt x="47" y="10"/>
                      <a:pt x="49" y="13"/>
                    </a:cubicBezTo>
                    <a:cubicBezTo>
                      <a:pt x="50" y="17"/>
                      <a:pt x="50" y="21"/>
                      <a:pt x="49" y="25"/>
                    </a:cubicBezTo>
                    <a:cubicBezTo>
                      <a:pt x="47" y="28"/>
                      <a:pt x="45" y="31"/>
                      <a:pt x="41" y="33"/>
                    </a:cubicBezTo>
                    <a:cubicBezTo>
                      <a:pt x="39" y="35"/>
                      <a:pt x="38" y="36"/>
                      <a:pt x="37" y="38"/>
                    </a:cubicBezTo>
                    <a:cubicBezTo>
                      <a:pt x="37" y="43"/>
                      <a:pt x="43" y="46"/>
                      <a:pt x="46" y="48"/>
                    </a:cubicBezTo>
                    <a:cubicBezTo>
                      <a:pt x="53" y="54"/>
                      <a:pt x="56" y="63"/>
                      <a:pt x="51" y="71"/>
                    </a:cubicBezTo>
                    <a:cubicBezTo>
                      <a:pt x="47" y="79"/>
                      <a:pt x="36" y="83"/>
                      <a:pt x="24" y="83"/>
                    </a:cubicBezTo>
                    <a:cubicBezTo>
                      <a:pt x="10" y="83"/>
                      <a:pt x="1" y="76"/>
                      <a:pt x="1" y="67"/>
                    </a:cubicBezTo>
                    <a:cubicBezTo>
                      <a:pt x="0" y="56"/>
                      <a:pt x="12" y="50"/>
                      <a:pt x="23" y="49"/>
                    </a:cubicBezTo>
                    <a:cubicBezTo>
                      <a:pt x="26" y="49"/>
                      <a:pt x="28" y="49"/>
                      <a:pt x="31" y="49"/>
                    </a:cubicBezTo>
                    <a:cubicBezTo>
                      <a:pt x="27" y="47"/>
                      <a:pt x="26" y="42"/>
                      <a:pt x="27" y="38"/>
                    </a:cubicBezTo>
                    <a:cubicBezTo>
                      <a:pt x="28" y="37"/>
                      <a:pt x="28" y="38"/>
                      <a:pt x="27" y="38"/>
                    </a:cubicBezTo>
                    <a:cubicBezTo>
                      <a:pt x="18" y="39"/>
                      <a:pt x="9" y="33"/>
                      <a:pt x="7" y="25"/>
                    </a:cubicBezTo>
                    <a:cubicBezTo>
                      <a:pt x="6" y="21"/>
                      <a:pt x="7" y="16"/>
                      <a:pt x="8" y="12"/>
                    </a:cubicBezTo>
                    <a:cubicBezTo>
                      <a:pt x="12" y="5"/>
                      <a:pt x="20" y="0"/>
                      <a:pt x="29" y="0"/>
                    </a:cubicBezTo>
                    <a:cubicBezTo>
                      <a:pt x="38" y="0"/>
                      <a:pt x="46" y="0"/>
                      <a:pt x="56" y="1"/>
                    </a:cubicBezTo>
                    <a:moveTo>
                      <a:pt x="40" y="19"/>
                    </a:moveTo>
                    <a:cubicBezTo>
                      <a:pt x="41" y="26"/>
                      <a:pt x="39" y="33"/>
                      <a:pt x="33" y="34"/>
                    </a:cubicBezTo>
                    <a:cubicBezTo>
                      <a:pt x="26" y="36"/>
                      <a:pt x="19" y="31"/>
                      <a:pt x="17" y="22"/>
                    </a:cubicBezTo>
                    <a:cubicBezTo>
                      <a:pt x="15" y="13"/>
                      <a:pt x="17" y="7"/>
                      <a:pt x="23" y="5"/>
                    </a:cubicBezTo>
                    <a:cubicBezTo>
                      <a:pt x="30" y="2"/>
                      <a:pt x="38" y="9"/>
                      <a:pt x="40" y="19"/>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6" name="Shape 556"/>
              <p:cNvSpPr/>
              <p:nvPr/>
            </p:nvSpPr>
            <p:spPr>
              <a:xfrm>
                <a:off x="4052887"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4" y="42"/>
                      <a:pt x="11" y="29"/>
                    </a:cubicBezTo>
                    <a:cubicBezTo>
                      <a:pt x="9" y="15"/>
                      <a:pt x="13" y="6"/>
                      <a:pt x="21" y="4"/>
                    </a:cubicBezTo>
                    <a:cubicBezTo>
                      <a:pt x="31" y="1"/>
                      <a:pt x="42"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7" name="Shape 557"/>
              <p:cNvSpPr/>
              <p:nvPr/>
            </p:nvSpPr>
            <p:spPr>
              <a:xfrm>
                <a:off x="3835400" y="1209675"/>
                <a:ext cx="201612" cy="200025"/>
              </a:xfrm>
              <a:custGeom>
                <a:avLst/>
                <a:gdLst/>
                <a:ahLst/>
                <a:cxnLst/>
                <a:rect l="0" t="0" r="0" b="0"/>
                <a:pathLst>
                  <a:path w="54" h="53" extrusionOk="0">
                    <a:moveTo>
                      <a:pt x="27" y="0"/>
                    </a:moveTo>
                    <a:cubicBezTo>
                      <a:pt x="44" y="0"/>
                      <a:pt x="53" y="11"/>
                      <a:pt x="54" y="25"/>
                    </a:cubicBezTo>
                    <a:cubicBezTo>
                      <a:pt x="54" y="38"/>
                      <a:pt x="43" y="50"/>
                      <a:pt x="30" y="51"/>
                    </a:cubicBezTo>
                    <a:cubicBezTo>
                      <a:pt x="14" y="53"/>
                      <a:pt x="0" y="42"/>
                      <a:pt x="0" y="26"/>
                    </a:cubicBezTo>
                    <a:cubicBezTo>
                      <a:pt x="0" y="12"/>
                      <a:pt x="12" y="0"/>
                      <a:pt x="27" y="0"/>
                    </a:cubicBezTo>
                    <a:moveTo>
                      <a:pt x="43" y="26"/>
                    </a:moveTo>
                    <a:cubicBezTo>
                      <a:pt x="44" y="36"/>
                      <a:pt x="41" y="45"/>
                      <a:pt x="32" y="47"/>
                    </a:cubicBezTo>
                    <a:cubicBezTo>
                      <a:pt x="23" y="49"/>
                      <a:pt x="13" y="42"/>
                      <a:pt x="11" y="29"/>
                    </a:cubicBezTo>
                    <a:cubicBezTo>
                      <a:pt x="8" y="15"/>
                      <a:pt x="13" y="6"/>
                      <a:pt x="21" y="4"/>
                    </a:cubicBezTo>
                    <a:cubicBezTo>
                      <a:pt x="31" y="1"/>
                      <a:pt x="41" y="12"/>
                      <a:pt x="43" y="26"/>
                    </a:cubicBezTo>
                  </a:path>
                </a:pathLst>
              </a:custGeom>
              <a:solidFill>
                <a:schemeClr val="accent6"/>
              </a:solidFill>
              <a:ln>
                <a:noFill/>
              </a:ln>
            </p:spPr>
            <p:txBody>
              <a:bodyPr lIns="91425" tIns="45700" rIns="91425" bIns="45700" anchor="t" anchorCtr="0">
                <a:noAutofit/>
              </a:bodyPr>
              <a:lstStyle/>
              <a:p>
                <a:pPr>
                  <a:spcBef>
                    <a:spcPts val="0"/>
                  </a:spcBef>
                  <a:buNone/>
                </a:pPr>
                <a:endParaRPr/>
              </a:p>
            </p:txBody>
          </p:sp>
          <p:sp>
            <p:nvSpPr>
              <p:cNvPr id="558" name="Shape 558"/>
              <p:cNvSpPr/>
              <p:nvPr/>
            </p:nvSpPr>
            <p:spPr>
              <a:xfrm>
                <a:off x="3527425" y="1109662"/>
                <a:ext cx="292100" cy="319087"/>
              </a:xfrm>
              <a:custGeom>
                <a:avLst/>
                <a:gdLst/>
                <a:ahLst/>
                <a:cxnLst/>
                <a:rect l="0" t="0" r="0" b="0"/>
                <a:pathLst>
                  <a:path w="78" h="85" extrusionOk="0">
                    <a:moveTo>
                      <a:pt x="66" y="20"/>
                    </a:moveTo>
                    <a:cubicBezTo>
                      <a:pt x="74" y="12"/>
                      <a:pt x="74" y="12"/>
                      <a:pt x="74" y="12"/>
                    </a:cubicBezTo>
                    <a:cubicBezTo>
                      <a:pt x="60" y="1"/>
                      <a:pt x="38" y="0"/>
                      <a:pt x="23" y="7"/>
                    </a:cubicBezTo>
                    <a:cubicBezTo>
                      <a:pt x="10" y="14"/>
                      <a:pt x="1" y="27"/>
                      <a:pt x="0" y="42"/>
                    </a:cubicBezTo>
                    <a:cubicBezTo>
                      <a:pt x="0" y="57"/>
                      <a:pt x="9" y="69"/>
                      <a:pt x="18" y="75"/>
                    </a:cubicBezTo>
                    <a:cubicBezTo>
                      <a:pt x="33" y="85"/>
                      <a:pt x="58" y="83"/>
                      <a:pt x="74" y="75"/>
                    </a:cubicBezTo>
                    <a:cubicBezTo>
                      <a:pt x="74" y="74"/>
                      <a:pt x="74" y="74"/>
                      <a:pt x="74" y="74"/>
                    </a:cubicBezTo>
                    <a:cubicBezTo>
                      <a:pt x="74" y="74"/>
                      <a:pt x="74" y="74"/>
                      <a:pt x="74" y="74"/>
                    </a:cubicBezTo>
                    <a:cubicBezTo>
                      <a:pt x="74" y="58"/>
                      <a:pt x="74" y="58"/>
                      <a:pt x="74" y="58"/>
                    </a:cubicBezTo>
                    <a:cubicBezTo>
                      <a:pt x="78" y="53"/>
                      <a:pt x="78" y="53"/>
                      <a:pt x="78" y="53"/>
                    </a:cubicBezTo>
                    <a:cubicBezTo>
                      <a:pt x="55" y="53"/>
                      <a:pt x="55" y="53"/>
                      <a:pt x="55" y="53"/>
                    </a:cubicBezTo>
                    <a:cubicBezTo>
                      <a:pt x="46" y="58"/>
                      <a:pt x="46" y="58"/>
                      <a:pt x="46" y="58"/>
                    </a:cubicBezTo>
                    <a:cubicBezTo>
                      <a:pt x="63" y="58"/>
                      <a:pt x="63" y="58"/>
                      <a:pt x="63" y="58"/>
                    </a:cubicBezTo>
                    <a:cubicBezTo>
                      <a:pt x="63" y="72"/>
                      <a:pt x="63" y="72"/>
                      <a:pt x="63" y="72"/>
                    </a:cubicBezTo>
                    <a:cubicBezTo>
                      <a:pt x="63" y="74"/>
                      <a:pt x="63" y="74"/>
                      <a:pt x="60" y="75"/>
                    </a:cubicBezTo>
                    <a:cubicBezTo>
                      <a:pt x="55" y="76"/>
                      <a:pt x="50" y="77"/>
                      <a:pt x="45" y="76"/>
                    </a:cubicBezTo>
                    <a:cubicBezTo>
                      <a:pt x="29" y="75"/>
                      <a:pt x="16" y="62"/>
                      <a:pt x="13" y="46"/>
                    </a:cubicBezTo>
                    <a:cubicBezTo>
                      <a:pt x="10" y="31"/>
                      <a:pt x="18" y="16"/>
                      <a:pt x="30" y="10"/>
                    </a:cubicBezTo>
                    <a:cubicBezTo>
                      <a:pt x="36" y="7"/>
                      <a:pt x="43" y="6"/>
                      <a:pt x="50" y="8"/>
                    </a:cubicBezTo>
                    <a:cubicBezTo>
                      <a:pt x="55" y="10"/>
                      <a:pt x="60" y="13"/>
                      <a:pt x="64" y="17"/>
                    </a:cubicBezTo>
                    <a:cubicBezTo>
                      <a:pt x="61" y="21"/>
                      <a:pt x="61" y="21"/>
                      <a:pt x="61" y="21"/>
                    </a:cubicBezTo>
                    <a:lnTo>
                      <a:pt x="66" y="20"/>
                    </a:lnTo>
                    <a:close/>
                  </a:path>
                </a:pathLst>
              </a:custGeom>
              <a:solidFill>
                <a:schemeClr val="accent6"/>
              </a:solidFill>
              <a:ln>
                <a:noFill/>
              </a:ln>
            </p:spPr>
            <p:txBody>
              <a:bodyPr lIns="91425" tIns="45700" rIns="91425" bIns="45700" anchor="t" anchorCtr="0">
                <a:noAutofit/>
              </a:bodyPr>
              <a:lstStyle/>
              <a:p>
                <a:pPr>
                  <a:spcBef>
                    <a:spcPts val="0"/>
                  </a:spcBef>
                  <a:buNone/>
                </a:pPr>
                <a:endParaRPr/>
              </a:p>
            </p:txBody>
          </p:sp>
        </p:grpSp>
        <p:pic>
          <p:nvPicPr>
            <p:cNvPr id="559" name="Shape 559"/>
            <p:cNvPicPr preferRelativeResize="0"/>
            <p:nvPr/>
          </p:nvPicPr>
          <p:blipFill>
            <a:blip r:embed="rId2">
              <a:alphaModFix/>
            </a:blip>
            <a:stretch>
              <a:fillRect/>
            </a:stretch>
          </p:blipFill>
          <p:spPr>
            <a:xfrm>
              <a:off x="3881948" y="2841181"/>
              <a:ext cx="1336675" cy="106933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Slide">
    <p:spTree>
      <p:nvGrpSpPr>
        <p:cNvPr id="1" name="Shape 560"/>
        <p:cNvGrpSpPr/>
        <p:nvPr/>
      </p:nvGrpSpPr>
      <p:grpSpPr>
        <a:xfrm>
          <a:off x="0" y="0"/>
          <a:ext cx="0" cy="0"/>
          <a:chOff x="0" y="0"/>
          <a:chExt cx="0" cy="0"/>
        </a:xfrm>
      </p:grpSpPr>
      <p:sp>
        <p:nvSpPr>
          <p:cNvPr id="561" name="Shape 561"/>
          <p:cNvSpPr/>
          <p:nvPr/>
        </p:nvSpPr>
        <p:spPr>
          <a:xfrm>
            <a:off x="0" y="0"/>
            <a:ext cx="12188824" cy="6858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562" name="Shape 562"/>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sp>
        <p:nvSpPr>
          <p:cNvPr id="563" name="Shape 563"/>
          <p:cNvSpPr txBox="1">
            <a:spLocks noGrp="1"/>
          </p:cNvSpPr>
          <p:nvPr>
            <p:ph type="ctrTitle"/>
          </p:nvPr>
        </p:nvSpPr>
        <p:spPr>
          <a:xfrm>
            <a:off x="1392383" y="3238809"/>
            <a:ext cx="10194778" cy="147002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45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64" name="Shape 564"/>
          <p:cNvSpPr txBox="1">
            <a:spLocks noGrp="1"/>
          </p:cNvSpPr>
          <p:nvPr>
            <p:ph type="subTitle" idx="1"/>
          </p:nvPr>
        </p:nvSpPr>
        <p:spPr>
          <a:xfrm>
            <a:off x="1392382" y="4715980"/>
            <a:ext cx="10194781" cy="914400"/>
          </a:xfrm>
          <a:prstGeom prst="rect">
            <a:avLst/>
          </a:prstGeom>
          <a:noFill/>
          <a:ln>
            <a:noFill/>
          </a:ln>
        </p:spPr>
        <p:txBody>
          <a:bodyPr lIns="91425" tIns="91425" rIns="91425" bIns="91425" anchor="t" anchorCtr="0"/>
          <a:lstStyle>
            <a:lvl1pPr marL="0" marR="0" indent="0" algn="l" rtl="0">
              <a:spcBef>
                <a:spcPts val="600"/>
              </a:spcBef>
              <a:buClr>
                <a:srgbClr val="3F3F3F"/>
              </a:buClr>
              <a:buFont typeface="Arial"/>
              <a:buNone/>
              <a:defRPr sz="2200" b="0" i="0" u="none" strike="noStrike" cap="none" baseline="0">
                <a:solidFill>
                  <a:srgbClr val="3F3F3F"/>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565" name="Shape 565"/>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566" name="Shape 566"/>
          <p:cNvSpPr txBox="1">
            <a:spLocks noGrp="1"/>
          </p:cNvSpPr>
          <p:nvPr>
            <p:ph type="body" idx="2"/>
          </p:nvPr>
        </p:nvSpPr>
        <p:spPr>
          <a:xfrm>
            <a:off x="1391000" y="5632626"/>
            <a:ext cx="7816499" cy="914400"/>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567" name="Shape 567"/>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2"/>
                                        </p:tgtEl>
                                        <p:attrNameLst>
                                          <p:attrName>style.visibility</p:attrName>
                                        </p:attrNameLst>
                                      </p:cBhvr>
                                      <p:to>
                                        <p:strVal val="visible"/>
                                      </p:to>
                                    </p:set>
                                    <p:anim calcmode="lin" valueType="num">
                                      <p:cBhvr additive="base">
                                        <p:cTn id="7" dur="1000"/>
                                        <p:tgtEl>
                                          <p:spTgt spid="56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63"/>
                                        </p:tgtEl>
                                        <p:attrNameLst>
                                          <p:attrName>style.visibility</p:attrName>
                                        </p:attrNameLst>
                                      </p:cBhvr>
                                      <p:to>
                                        <p:strVal val="visible"/>
                                      </p:to>
                                    </p:set>
                                    <p:animEffect transition="in" filter="fade">
                                      <p:cBhvr>
                                        <p:cTn id="10" dur="10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egue Slide">
    <p:bg>
      <p:bgPr>
        <a:solidFill>
          <a:schemeClr val="accent5"/>
        </a:solidFill>
        <a:effectLst/>
      </p:bgPr>
    </p:bg>
    <p:spTree>
      <p:nvGrpSpPr>
        <p:cNvPr id="1" name="Shape 568"/>
        <p:cNvGrpSpPr/>
        <p:nvPr/>
      </p:nvGrpSpPr>
      <p:grpSpPr>
        <a:xfrm>
          <a:off x="0" y="0"/>
          <a:ext cx="0" cy="0"/>
          <a:chOff x="0" y="0"/>
          <a:chExt cx="0" cy="0"/>
        </a:xfrm>
      </p:grpSpPr>
      <p:sp>
        <p:nvSpPr>
          <p:cNvPr id="569" name="Shape 569"/>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570" name="Shape 570"/>
          <p:cNvSpPr txBox="1">
            <a:spLocks noGrp="1"/>
          </p:cNvSpPr>
          <p:nvPr>
            <p:ph type="ctrTitle"/>
          </p:nvPr>
        </p:nvSpPr>
        <p:spPr>
          <a:xfrm>
            <a:off x="1392512" y="2565044"/>
            <a:ext cx="10194650" cy="1470024"/>
          </a:xfrm>
          <a:prstGeom prst="rect">
            <a:avLst/>
          </a:prstGeom>
          <a:noFill/>
          <a:ln>
            <a:noFill/>
          </a:ln>
        </p:spPr>
        <p:txBody>
          <a:bodyPr lIns="91425" tIns="91425" rIns="91425" bIns="91425" anchor="b" anchorCtr="0"/>
          <a:lstStyle>
            <a:lvl1pPr marL="0" marR="0" indent="0" algn="l" rtl="0">
              <a:spcBef>
                <a:spcPts val="0"/>
              </a:spcBef>
              <a:buClr>
                <a:schemeClr val="accent6"/>
              </a:buClr>
              <a:buFont typeface="Arial"/>
              <a:buNone/>
              <a:defRPr sz="4500" b="1"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71" name="Shape 571"/>
          <p:cNvSpPr txBox="1">
            <a:spLocks noGrp="1"/>
          </p:cNvSpPr>
          <p:nvPr>
            <p:ph type="subTitle" idx="1"/>
          </p:nvPr>
        </p:nvSpPr>
        <p:spPr>
          <a:xfrm>
            <a:off x="1392511" y="4042207"/>
            <a:ext cx="10194650" cy="914400"/>
          </a:xfrm>
          <a:prstGeom prst="rect">
            <a:avLst/>
          </a:prstGeom>
          <a:noFill/>
          <a:ln>
            <a:noFill/>
          </a:ln>
        </p:spPr>
        <p:txBody>
          <a:bodyPr lIns="91425" tIns="91425" rIns="91425" bIns="91425" anchor="t" anchorCtr="0"/>
          <a:lstStyle>
            <a:lvl1pPr marL="0" marR="0" indent="0"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572" name="Shape 572"/>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573" name="Shape 573"/>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574" name="Shape 574"/>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73"/>
                                        </p:tgtEl>
                                        <p:attrNameLst>
                                          <p:attrName>style.visibility</p:attrName>
                                        </p:attrNameLst>
                                      </p:cBhvr>
                                      <p:to>
                                        <p:strVal val="visible"/>
                                      </p:to>
                                    </p:set>
                                    <p:anim calcmode="lin" valueType="num">
                                      <p:cBhvr additive="base">
                                        <p:cTn id="7" dur="1000"/>
                                        <p:tgtEl>
                                          <p:spTgt spid="57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Slide">
    <p:bg>
      <p:bgPr>
        <a:solidFill>
          <a:schemeClr val="accent5"/>
        </a:solidFill>
        <a:effectLst/>
      </p:bgPr>
    </p:bg>
    <p:spTree>
      <p:nvGrpSpPr>
        <p:cNvPr id="1" name="Shape 575"/>
        <p:cNvGrpSpPr/>
        <p:nvPr/>
      </p:nvGrpSpPr>
      <p:grpSpPr>
        <a:xfrm>
          <a:off x="0" y="0"/>
          <a:ext cx="0" cy="0"/>
          <a:chOff x="0" y="0"/>
          <a:chExt cx="0" cy="0"/>
        </a:xfrm>
      </p:grpSpPr>
      <p:sp>
        <p:nvSpPr>
          <p:cNvPr id="576" name="Shape 576"/>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577" name="Shape 577"/>
          <p:cNvSpPr/>
          <p:nvPr/>
        </p:nvSpPr>
        <p:spPr>
          <a:xfrm flipH="1">
            <a:off x="9751059" y="544386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578" name="Shape 578"/>
          <p:cNvPicPr preferRelativeResize="0"/>
          <p:nvPr/>
        </p:nvPicPr>
        <p:blipFill>
          <a:blip r:embed="rId2">
            <a:alphaModFix/>
          </a:blip>
          <a:stretch>
            <a:fillRect/>
          </a:stretch>
        </p:blipFill>
        <p:spPr>
          <a:xfrm>
            <a:off x="9852761" y="5552280"/>
            <a:ext cx="870349" cy="696278"/>
          </a:xfrm>
          <a:prstGeom prst="rect">
            <a:avLst/>
          </a:prstGeom>
          <a:noFill/>
          <a:ln>
            <a:noFill/>
          </a:ln>
        </p:spPr>
      </p:pic>
      <p:sp>
        <p:nvSpPr>
          <p:cNvPr id="579" name="Shape 579"/>
          <p:cNvSpPr txBox="1">
            <a:spLocks noGrp="1"/>
          </p:cNvSpPr>
          <p:nvPr>
            <p:ph type="ctrTitle"/>
          </p:nvPr>
        </p:nvSpPr>
        <p:spPr>
          <a:xfrm>
            <a:off x="914162" y="1104900"/>
            <a:ext cx="8639117" cy="2930160"/>
          </a:xfrm>
          <a:prstGeom prst="rect">
            <a:avLst/>
          </a:prstGeom>
          <a:noFill/>
          <a:ln>
            <a:noFill/>
          </a:ln>
        </p:spPr>
        <p:txBody>
          <a:bodyPr lIns="91425" tIns="91425" rIns="91425" bIns="91425" anchor="b" anchorCtr="0"/>
          <a:lstStyle>
            <a:lvl1pPr marL="231775" marR="0" indent="-231775" algn="l" rtl="0">
              <a:spcBef>
                <a:spcPts val="0"/>
              </a:spcBef>
              <a:buClr>
                <a:schemeClr val="accent6"/>
              </a:buClr>
              <a:buFont typeface="Arial"/>
              <a:buNone/>
              <a:defRPr sz="3600" b="0"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80" name="Shape 580"/>
          <p:cNvSpPr txBox="1">
            <a:spLocks noGrp="1"/>
          </p:cNvSpPr>
          <p:nvPr>
            <p:ph type="subTitle" idx="1"/>
          </p:nvPr>
        </p:nvSpPr>
        <p:spPr>
          <a:xfrm>
            <a:off x="1231070" y="5351816"/>
            <a:ext cx="7439582" cy="1014599"/>
          </a:xfrm>
          <a:prstGeom prst="rect">
            <a:avLst/>
          </a:prstGeom>
          <a:noFill/>
          <a:ln>
            <a:noFill/>
          </a:ln>
        </p:spPr>
        <p:txBody>
          <a:bodyPr lIns="91425" tIns="91425" rIns="91425" bIns="91425" anchor="t" anchorCtr="0"/>
          <a:lstStyle>
            <a:lvl1pPr marL="347663" marR="0" indent="-347663"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581" name="Shape 581"/>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77"/>
                                        </p:tgtEl>
                                        <p:attrNameLst>
                                          <p:attrName>style.visibility</p:attrName>
                                        </p:attrNameLst>
                                      </p:cBhvr>
                                      <p:to>
                                        <p:strVal val="visible"/>
                                      </p:to>
                                    </p:set>
                                    <p:anim calcmode="lin" valueType="num">
                                      <p:cBhvr additive="base">
                                        <p:cTn id="7" dur="1000"/>
                                        <p:tgtEl>
                                          <p:spTgt spid="57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79"/>
                                        </p:tgtEl>
                                        <p:attrNameLst>
                                          <p:attrName>style.visibility</p:attrName>
                                        </p:attrNameLst>
                                      </p:cBhvr>
                                      <p:to>
                                        <p:strVal val="visible"/>
                                      </p:to>
                                    </p:set>
                                    <p:animEffect transition="in" filter="fade">
                                      <p:cBhvr>
                                        <p:cTn id="10" dur="10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act Information">
    <p:bg>
      <p:bgPr>
        <a:solidFill>
          <a:schemeClr val="accent1"/>
        </a:solidFill>
        <a:effectLst/>
      </p:bgPr>
    </p:bg>
    <p:spTree>
      <p:nvGrpSpPr>
        <p:cNvPr id="1" name="Shape 582"/>
        <p:cNvGrpSpPr/>
        <p:nvPr/>
      </p:nvGrpSpPr>
      <p:grpSpPr>
        <a:xfrm>
          <a:off x="0" y="0"/>
          <a:ext cx="0" cy="0"/>
          <a:chOff x="0" y="0"/>
          <a:chExt cx="0" cy="0"/>
        </a:xfrm>
      </p:grpSpPr>
      <p:sp>
        <p:nvSpPr>
          <p:cNvPr id="583" name="Shape 583"/>
          <p:cNvSpPr/>
          <p:nvPr/>
        </p:nvSpPr>
        <p:spPr>
          <a:xfrm>
            <a:off x="0" y="119"/>
            <a:ext cx="12188824" cy="6858000"/>
          </a:xfrm>
          <a:prstGeom prst="rect">
            <a:avLst/>
          </a:prstGeom>
          <a:solidFill>
            <a:schemeClr val="accent1"/>
          </a:solidFill>
          <a:ln>
            <a:noFill/>
          </a:ln>
        </p:spPr>
        <p:txBody>
          <a:bodyPr lIns="91425" tIns="45700" rIns="91425" bIns="45700" anchor="ctr" anchorCtr="0">
            <a:noAutofit/>
          </a:bodyPr>
          <a:lstStyle/>
          <a:p>
            <a:pPr>
              <a:spcBef>
                <a:spcPts val="0"/>
              </a:spcBef>
              <a:buNone/>
            </a:pPr>
            <a:endParaRPr/>
          </a:p>
        </p:txBody>
      </p:sp>
      <p:sp>
        <p:nvSpPr>
          <p:cNvPr id="584" name="Shape 584"/>
          <p:cNvSpPr/>
          <p:nvPr/>
        </p:nvSpPr>
        <p:spPr>
          <a:xfrm flipH="1">
            <a:off x="9751059" y="2767571"/>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chemeClr val="lt1"/>
          </a:solidFill>
          <a:ln>
            <a:noFill/>
          </a:ln>
        </p:spPr>
        <p:txBody>
          <a:bodyPr lIns="91425" tIns="45700" rIns="91425" bIns="45700" anchor="t" anchorCtr="0">
            <a:noAutofit/>
          </a:bodyPr>
          <a:lstStyle/>
          <a:p>
            <a:pPr>
              <a:spcBef>
                <a:spcPts val="0"/>
              </a:spcBef>
              <a:buNone/>
            </a:pPr>
            <a:endParaRPr/>
          </a:p>
        </p:txBody>
      </p:sp>
      <p:pic>
        <p:nvPicPr>
          <p:cNvPr id="585" name="Shape 585"/>
          <p:cNvPicPr preferRelativeResize="0"/>
          <p:nvPr/>
        </p:nvPicPr>
        <p:blipFill>
          <a:blip r:embed="rId2">
            <a:alphaModFix/>
          </a:blip>
          <a:stretch>
            <a:fillRect/>
          </a:stretch>
        </p:blipFill>
        <p:spPr>
          <a:xfrm>
            <a:off x="9852761" y="2879011"/>
            <a:ext cx="870349" cy="696278"/>
          </a:xfrm>
          <a:prstGeom prst="rect">
            <a:avLst/>
          </a:prstGeom>
          <a:noFill/>
          <a:ln>
            <a:noFill/>
          </a:ln>
        </p:spPr>
      </p:pic>
      <p:sp>
        <p:nvSpPr>
          <p:cNvPr id="586" name="Shape 586"/>
          <p:cNvSpPr txBox="1">
            <a:spLocks noGrp="1"/>
          </p:cNvSpPr>
          <p:nvPr>
            <p:ph type="ctrTitle"/>
          </p:nvPr>
        </p:nvSpPr>
        <p:spPr>
          <a:xfrm>
            <a:off x="1383144" y="2211381"/>
            <a:ext cx="8072600" cy="1470024"/>
          </a:xfrm>
          <a:prstGeom prst="rect">
            <a:avLst/>
          </a:prstGeom>
          <a:noFill/>
          <a:ln>
            <a:noFill/>
          </a:ln>
        </p:spPr>
        <p:txBody>
          <a:bodyPr lIns="91425" tIns="91425" rIns="91425" bIns="91425" anchor="b" anchorCtr="0"/>
          <a:lstStyle>
            <a:lvl1pPr marL="0" marR="0" indent="0" algn="l" rtl="0">
              <a:spcBef>
                <a:spcPts val="0"/>
              </a:spcBef>
              <a:buClr>
                <a:schemeClr val="lt1"/>
              </a:buClr>
              <a:buFont typeface="Arial"/>
              <a:buNone/>
              <a:defRPr sz="4500" b="1" i="0" u="none" strike="noStrike" cap="none" baseline="0">
                <a:solidFill>
                  <a:schemeClr val="lt1"/>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87" name="Shape 587"/>
          <p:cNvSpPr txBox="1">
            <a:spLocks noGrp="1"/>
          </p:cNvSpPr>
          <p:nvPr>
            <p:ph type="subTitle" idx="1"/>
          </p:nvPr>
        </p:nvSpPr>
        <p:spPr>
          <a:xfrm>
            <a:off x="1355937" y="4042210"/>
            <a:ext cx="8114624" cy="727303"/>
          </a:xfrm>
          <a:prstGeom prst="rect">
            <a:avLst/>
          </a:prstGeom>
          <a:noFill/>
          <a:ln>
            <a:noFill/>
          </a:ln>
        </p:spPr>
        <p:txBody>
          <a:bodyPr lIns="91425" tIns="91425" rIns="91425" bIns="91425" anchor="t" anchorCtr="0"/>
          <a:lstStyle>
            <a:lvl1pPr marL="0" marR="0" indent="0" algn="l" rtl="0">
              <a:spcBef>
                <a:spcPts val="600"/>
              </a:spcBef>
              <a:buClr>
                <a:schemeClr val="lt1"/>
              </a:buClr>
              <a:buFont typeface="Arial"/>
              <a:buNone/>
              <a:defRPr sz="1600" b="0" i="0" u="none" strike="noStrike" cap="none" baseline="0">
                <a:solidFill>
                  <a:schemeClr val="lt1"/>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588" name="Shape 588"/>
          <p:cNvSpPr txBox="1">
            <a:spLocks noGrp="1"/>
          </p:cNvSpPr>
          <p:nvPr>
            <p:ph type="body" idx="2"/>
          </p:nvPr>
        </p:nvSpPr>
        <p:spPr>
          <a:xfrm>
            <a:off x="1355259" y="4959350"/>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89" name="Shape 589"/>
          <p:cNvSpPr txBox="1">
            <a:spLocks noGrp="1"/>
          </p:cNvSpPr>
          <p:nvPr>
            <p:ph type="body" idx="3"/>
          </p:nvPr>
        </p:nvSpPr>
        <p:spPr>
          <a:xfrm>
            <a:off x="1355259" y="5317794"/>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0" name="Shape 590"/>
          <p:cNvSpPr txBox="1">
            <a:spLocks noGrp="1"/>
          </p:cNvSpPr>
          <p:nvPr>
            <p:ph type="body" idx="4"/>
          </p:nvPr>
        </p:nvSpPr>
        <p:spPr>
          <a:xfrm>
            <a:off x="1355259" y="5677296"/>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6"/>
                                        </p:tgtEl>
                                        <p:attrNameLst>
                                          <p:attrName>style.visibility</p:attrName>
                                        </p:attrNameLst>
                                      </p:cBhvr>
                                      <p:to>
                                        <p:strVal val="visible"/>
                                      </p:to>
                                    </p:set>
                                    <p:animEffect transition="in" filter="fade">
                                      <p:cBhvr>
                                        <p:cTn id="7" dur="1000"/>
                                        <p:tgtEl>
                                          <p:spTgt spid="586"/>
                                        </p:tgtEl>
                                      </p:cBhvr>
                                    </p:animEffect>
                                  </p:childTnLst>
                                </p:cTn>
                              </p:par>
                              <p:par>
                                <p:cTn id="8" presetID="2" presetClass="entr" presetSubtype="8" fill="hold" nodeType="withEffect">
                                  <p:stCondLst>
                                    <p:cond delay="0"/>
                                  </p:stCondLst>
                                  <p:childTnLst>
                                    <p:set>
                                      <p:cBhvr>
                                        <p:cTn id="9" dur="1" fill="hold">
                                          <p:stCondLst>
                                            <p:cond delay="0"/>
                                          </p:stCondLst>
                                        </p:cTn>
                                        <p:tgtEl>
                                          <p:spTgt spid="584"/>
                                        </p:tgtEl>
                                        <p:attrNameLst>
                                          <p:attrName>style.visibility</p:attrName>
                                        </p:attrNameLst>
                                      </p:cBhvr>
                                      <p:to>
                                        <p:strVal val="visible"/>
                                      </p:to>
                                    </p:set>
                                    <p:anim calcmode="lin" valueType="num">
                                      <p:cBhvr additive="base">
                                        <p:cTn id="10" dur="1000"/>
                                        <p:tgtEl>
                                          <p:spTgt spid="5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ullet Slide with Subtitle">
    <p:spTree>
      <p:nvGrpSpPr>
        <p:cNvPr id="1" name="Shape 591"/>
        <p:cNvGrpSpPr/>
        <p:nvPr/>
      </p:nvGrpSpPr>
      <p:grpSpPr>
        <a:xfrm>
          <a:off x="0" y="0"/>
          <a:ext cx="0" cy="0"/>
          <a:chOff x="0" y="0"/>
          <a:chExt cx="0" cy="0"/>
        </a:xfrm>
      </p:grpSpPr>
      <p:sp>
        <p:nvSpPr>
          <p:cNvPr id="592" name="Shape 592"/>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593" name="Shape 593"/>
          <p:cNvSpPr txBox="1">
            <a:spLocks noGrp="1"/>
          </p:cNvSpPr>
          <p:nvPr>
            <p:ph type="body" idx="1"/>
          </p:nvPr>
        </p:nvSpPr>
        <p:spPr>
          <a:xfrm>
            <a:off x="622135" y="1828800"/>
            <a:ext cx="10969943" cy="4300475"/>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Clr>
                <a:srgbClr val="727272"/>
              </a:buClr>
              <a:buFont typeface="Arial"/>
              <a:buChar char="●"/>
              <a:defRPr>
                <a:solidFill>
                  <a:srgbClr val="727272"/>
                </a:solidFill>
              </a:defRPr>
            </a:lvl1pPr>
            <a:lvl2pPr marL="685800" marR="0" indent="-158750" algn="l" rtl="0">
              <a:lnSpc>
                <a:spcPct val="100000"/>
              </a:lnSpc>
              <a:spcBef>
                <a:spcPts val="600"/>
              </a:spcBef>
              <a:spcAft>
                <a:spcPts val="0"/>
              </a:spcAft>
              <a:buClr>
                <a:srgbClr val="727272"/>
              </a:buClr>
              <a:buFont typeface="Arial"/>
              <a:buChar char="●"/>
              <a:defRPr>
                <a:solidFill>
                  <a:srgbClr val="727272"/>
                </a:solidFill>
              </a:defRPr>
            </a:lvl2pPr>
            <a:lvl3pPr marL="1143000" marR="0" indent="-158750" algn="l" rtl="0">
              <a:lnSpc>
                <a:spcPct val="100000"/>
              </a:lnSpc>
              <a:spcBef>
                <a:spcPts val="600"/>
              </a:spcBef>
              <a:spcAft>
                <a:spcPts val="0"/>
              </a:spcAft>
              <a:buClr>
                <a:srgbClr val="727272"/>
              </a:buClr>
              <a:buFont typeface="Arial"/>
              <a:buChar char="●"/>
              <a:defRPr>
                <a:solidFill>
                  <a:srgbClr val="727272"/>
                </a:solidFill>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4" name="Shape 594"/>
          <p:cNvSpPr txBox="1">
            <a:spLocks noGrp="1"/>
          </p:cNvSpPr>
          <p:nvPr>
            <p:ph type="body" idx="2"/>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5" name="Shape 595"/>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ullet Slide">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612647" y="1403350"/>
            <a:ext cx="10969943" cy="4726792"/>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Font typeface="Arial"/>
              <a:buChar char="●"/>
              <a:defRPr/>
            </a:lvl1pPr>
            <a:lvl2pPr marL="685800" marR="0" indent="-158750" algn="l" rtl="0">
              <a:lnSpc>
                <a:spcPct val="100000"/>
              </a:lnSpc>
              <a:spcBef>
                <a:spcPts val="600"/>
              </a:spcBef>
              <a:spcAft>
                <a:spcPts val="0"/>
              </a:spcAft>
              <a:buFont typeface="Arial"/>
              <a:buChar char="●"/>
              <a:defRPr/>
            </a:lvl2pPr>
            <a:lvl3pPr marL="1143000" marR="0" indent="-158750" algn="l" rtl="0">
              <a:lnSpc>
                <a:spcPct val="100000"/>
              </a:lnSpc>
              <a:spcBef>
                <a:spcPts val="600"/>
              </a:spcBef>
              <a:spcAft>
                <a:spcPts val="0"/>
              </a:spcAft>
              <a:buFont typeface="Arial"/>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8" name="Shape 598"/>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599" name="Shape 599"/>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de Slide with Subtitle">
    <p:spTree>
      <p:nvGrpSpPr>
        <p:cNvPr id="1" name="Shape 600"/>
        <p:cNvGrpSpPr/>
        <p:nvPr/>
      </p:nvGrpSpPr>
      <p:grpSpPr>
        <a:xfrm>
          <a:off x="0" y="0"/>
          <a:ext cx="0" cy="0"/>
          <a:chOff x="0" y="0"/>
          <a:chExt cx="0" cy="0"/>
        </a:xfrm>
      </p:grpSpPr>
      <p:sp>
        <p:nvSpPr>
          <p:cNvPr id="601" name="Shape 601"/>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602" name="Shape 602"/>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3" name="Shape 603"/>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4" name="Shape 604"/>
          <p:cNvSpPr txBox="1">
            <a:spLocks noGrp="1"/>
          </p:cNvSpPr>
          <p:nvPr>
            <p:ph type="body" idx="2"/>
          </p:nvPr>
        </p:nvSpPr>
        <p:spPr>
          <a:xfrm>
            <a:off x="622135" y="1828800"/>
            <a:ext cx="10969943" cy="1359942"/>
          </a:xfrm>
          <a:prstGeom prst="rect">
            <a:avLst/>
          </a:prstGeom>
          <a:noFill/>
          <a:ln>
            <a:noFill/>
          </a:ln>
        </p:spPr>
        <p:txBody>
          <a:bodyPr lIns="91425" tIns="91425" rIns="91425" bIns="91425" anchor="t" anchorCtr="0"/>
          <a:lstStyle>
            <a:lvl1pPr marL="0" indent="0" rtl="0">
              <a:spcBef>
                <a:spcPts val="0"/>
              </a:spcBef>
              <a:buClr>
                <a:schemeClr val="accent5"/>
              </a:buClr>
              <a:buNone/>
              <a:defRPr>
                <a:solidFill>
                  <a:schemeClr val="accent5"/>
                </a:solidFill>
              </a:defRPr>
            </a:lvl1pPr>
            <a:lvl2pPr marL="457200" indent="0" rtl="0">
              <a:spcBef>
                <a:spcPts val="0"/>
              </a:spcBef>
              <a:buNone/>
              <a:defRPr/>
            </a:lvl2pPr>
            <a:lvl3pPr marL="914400" indent="0" rtl="0">
              <a:spcBef>
                <a:spcPts val="0"/>
              </a:spcBef>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with Subtitle">
    <p:spTree>
      <p:nvGrpSpPr>
        <p:cNvPr id="1" name="Shape 605"/>
        <p:cNvGrpSpPr/>
        <p:nvPr/>
      </p:nvGrpSpPr>
      <p:grpSpPr>
        <a:xfrm>
          <a:off x="0" y="0"/>
          <a:ext cx="0" cy="0"/>
          <a:chOff x="0" y="0"/>
          <a:chExt cx="0" cy="0"/>
        </a:xfrm>
      </p:grpSpPr>
      <p:sp>
        <p:nvSpPr>
          <p:cNvPr id="606" name="Shape 606"/>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607" name="Shape 607"/>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8" name="Shape 608"/>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p:spTree>
      <p:nvGrpSpPr>
        <p:cNvPr id="1" name="Shape 609"/>
        <p:cNvGrpSpPr/>
        <p:nvPr/>
      </p:nvGrpSpPr>
      <p:grpSpPr>
        <a:xfrm>
          <a:off x="0" y="0"/>
          <a:ext cx="0" cy="0"/>
          <a:chOff x="0" y="0"/>
          <a:chExt cx="0" cy="0"/>
        </a:xfrm>
      </p:grpSpPr>
      <p:sp>
        <p:nvSpPr>
          <p:cNvPr id="610" name="Shape 610"/>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611" name="Shape 611"/>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gue Slide">
    <p:bg>
      <p:bgPr>
        <a:solidFill>
          <a:schemeClr val="accent5"/>
        </a:solidFill>
        <a:effectLst/>
      </p:bgPr>
    </p:bg>
    <p:spTree>
      <p:nvGrpSpPr>
        <p:cNvPr id="1" name="Shape 61"/>
        <p:cNvGrpSpPr/>
        <p:nvPr/>
      </p:nvGrpSpPr>
      <p:grpSpPr>
        <a:xfrm>
          <a:off x="0" y="0"/>
          <a:ext cx="0" cy="0"/>
          <a:chOff x="0" y="0"/>
          <a:chExt cx="0" cy="0"/>
        </a:xfrm>
      </p:grpSpPr>
      <p:sp>
        <p:nvSpPr>
          <p:cNvPr id="62" name="Shape 62"/>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63" name="Shape 63"/>
          <p:cNvSpPr txBox="1">
            <a:spLocks noGrp="1"/>
          </p:cNvSpPr>
          <p:nvPr>
            <p:ph type="ctrTitle"/>
          </p:nvPr>
        </p:nvSpPr>
        <p:spPr>
          <a:xfrm>
            <a:off x="1392512" y="2565044"/>
            <a:ext cx="10194650" cy="1470024"/>
          </a:xfrm>
          <a:prstGeom prst="rect">
            <a:avLst/>
          </a:prstGeom>
          <a:noFill/>
          <a:ln>
            <a:noFill/>
          </a:ln>
        </p:spPr>
        <p:txBody>
          <a:bodyPr lIns="91425" tIns="91425" rIns="91425" bIns="91425" anchor="b" anchorCtr="0"/>
          <a:lstStyle>
            <a:lvl1pPr marL="0" marR="0" indent="0" algn="l" rtl="0">
              <a:spcBef>
                <a:spcPts val="0"/>
              </a:spcBef>
              <a:buClr>
                <a:schemeClr val="accent6"/>
              </a:buClr>
              <a:buFont typeface="Arial"/>
              <a:buNone/>
              <a:defRPr sz="4500" b="1"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4" name="Shape 64"/>
          <p:cNvSpPr txBox="1">
            <a:spLocks noGrp="1"/>
          </p:cNvSpPr>
          <p:nvPr>
            <p:ph type="subTitle" idx="1"/>
          </p:nvPr>
        </p:nvSpPr>
        <p:spPr>
          <a:xfrm>
            <a:off x="1392511" y="4042207"/>
            <a:ext cx="10194650" cy="914400"/>
          </a:xfrm>
          <a:prstGeom prst="rect">
            <a:avLst/>
          </a:prstGeom>
          <a:noFill/>
          <a:ln>
            <a:noFill/>
          </a:ln>
        </p:spPr>
        <p:txBody>
          <a:bodyPr lIns="91425" tIns="91425" rIns="91425" bIns="91425" anchor="t" anchorCtr="0"/>
          <a:lstStyle>
            <a:lvl1pPr marL="0" marR="0" indent="0"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66" name="Shape 66"/>
          <p:cNvSpPr/>
          <p:nvPr/>
        </p:nvSpPr>
        <p:spPr>
          <a:xfrm>
            <a:off x="-3175" y="118745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67" name="Shape 67"/>
          <p:cNvPicPr preferRelativeResize="0"/>
          <p:nvPr/>
        </p:nvPicPr>
        <p:blipFill>
          <a:blip r:embed="rId2">
            <a:alphaModFix/>
          </a:blip>
          <a:stretch>
            <a:fillRect/>
          </a:stretch>
        </p:blipFill>
        <p:spPr>
          <a:xfrm>
            <a:off x="1461586" y="1301590"/>
            <a:ext cx="870349" cy="696278"/>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1000"/>
                                        <p:tgtEl>
                                          <p:spTgt spid="6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2"/>
        <p:cNvGrpSpPr/>
        <p:nvPr/>
      </p:nvGrpSpPr>
      <p:grpSpPr>
        <a:xfrm>
          <a:off x="0" y="0"/>
          <a:ext cx="0" cy="0"/>
          <a:chOff x="0" y="0"/>
          <a:chExt cx="0" cy="0"/>
        </a:xfrm>
      </p:grpSpPr>
      <p:sp>
        <p:nvSpPr>
          <p:cNvPr id="613" name="Shape 613"/>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4"/>
        <p:cNvGrpSpPr/>
        <p:nvPr/>
      </p:nvGrpSpPr>
      <p:grpSpPr>
        <a:xfrm>
          <a:off x="0" y="0"/>
          <a:ext cx="0" cy="0"/>
          <a:chOff x="0" y="0"/>
          <a:chExt cx="0" cy="0"/>
        </a:xfrm>
      </p:grpSpPr>
      <p:sp>
        <p:nvSpPr>
          <p:cNvPr id="615" name="Shape 615"/>
          <p:cNvSpPr/>
          <p:nvPr/>
        </p:nvSpPr>
        <p:spPr>
          <a:xfrm>
            <a:off x="0" y="0"/>
            <a:ext cx="12188826"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616" name="Shape 616"/>
          <p:cNvCxnSpPr/>
          <p:nvPr/>
        </p:nvCxnSpPr>
        <p:spPr>
          <a:xfrm>
            <a:off x="0" y="1503833"/>
            <a:ext cx="12188826"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617" name="Shape 617"/>
          <p:cNvSpPr txBox="1">
            <a:spLocks noGrp="1"/>
          </p:cNvSpPr>
          <p:nvPr>
            <p:ph type="title"/>
          </p:nvPr>
        </p:nvSpPr>
        <p:spPr>
          <a:xfrm>
            <a:off x="609441" y="274637"/>
            <a:ext cx="10969943"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a:p>
        </p:txBody>
      </p:sp>
      <p:sp>
        <p:nvSpPr>
          <p:cNvPr id="618" name="Shape 618"/>
          <p:cNvSpPr txBox="1">
            <a:spLocks noGrp="1"/>
          </p:cNvSpPr>
          <p:nvPr>
            <p:ph type="body" idx="1"/>
          </p:nvPr>
        </p:nvSpPr>
        <p:spPr>
          <a:xfrm>
            <a:off x="609441" y="1600200"/>
            <a:ext cx="10969943"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619"/>
        <p:cNvGrpSpPr/>
        <p:nvPr/>
      </p:nvGrpSpPr>
      <p:grpSpPr>
        <a:xfrm>
          <a:off x="0" y="0"/>
          <a:ext cx="0" cy="0"/>
          <a:chOff x="0" y="0"/>
          <a:chExt cx="0" cy="0"/>
        </a:xfrm>
      </p:grpSpPr>
      <p:sp>
        <p:nvSpPr>
          <p:cNvPr id="620" name="Shape 620"/>
          <p:cNvSpPr txBox="1">
            <a:spLocks noGrp="1"/>
          </p:cNvSpPr>
          <p:nvPr>
            <p:ph type="title"/>
          </p:nvPr>
        </p:nvSpPr>
        <p:spPr>
          <a:xfrm>
            <a:off x="359440" y="1190"/>
            <a:ext cx="11484235" cy="914400"/>
          </a:xfrm>
          <a:prstGeom prst="rect">
            <a:avLst/>
          </a:prstGeom>
          <a:noFill/>
          <a:ln>
            <a:noFill/>
          </a:ln>
        </p:spPr>
        <p:txBody>
          <a:bodyPr lIns="91425" tIns="91425" rIns="91425" bIns="91425" anchor="t" anchorCtr="0"/>
          <a:lstStyle>
            <a:lvl1pPr algn="l" rtl="0">
              <a:spcBef>
                <a:spcPts val="0"/>
              </a:spcBef>
              <a:spcAft>
                <a:spcPts val="0"/>
              </a:spcAft>
              <a:defRPr sz="4000">
                <a:solidFill>
                  <a:srgbClr val="3C3C3C"/>
                </a:solidFill>
                <a:latin typeface="Arial"/>
                <a:ea typeface="Arial"/>
                <a:cs typeface="Arial"/>
                <a:sym typeface="Arial"/>
              </a:defRPr>
            </a:lvl1pPr>
            <a:lvl2pPr algn="l" rtl="0">
              <a:spcBef>
                <a:spcPts val="0"/>
              </a:spcBef>
              <a:spcAft>
                <a:spcPts val="0"/>
              </a:spcAft>
              <a:defRPr sz="4000">
                <a:solidFill>
                  <a:srgbClr val="3C3C3C"/>
                </a:solidFill>
                <a:latin typeface="Arial"/>
                <a:ea typeface="Arial"/>
                <a:cs typeface="Arial"/>
                <a:sym typeface="Arial"/>
              </a:defRPr>
            </a:lvl2pPr>
            <a:lvl3pPr algn="l" rtl="0">
              <a:spcBef>
                <a:spcPts val="0"/>
              </a:spcBef>
              <a:spcAft>
                <a:spcPts val="0"/>
              </a:spcAft>
              <a:defRPr sz="4000">
                <a:solidFill>
                  <a:srgbClr val="3C3C3C"/>
                </a:solidFill>
                <a:latin typeface="Arial"/>
                <a:ea typeface="Arial"/>
                <a:cs typeface="Arial"/>
                <a:sym typeface="Arial"/>
              </a:defRPr>
            </a:lvl3pPr>
            <a:lvl4pPr algn="l" rtl="0">
              <a:spcBef>
                <a:spcPts val="0"/>
              </a:spcBef>
              <a:spcAft>
                <a:spcPts val="0"/>
              </a:spcAft>
              <a:defRPr sz="4000">
                <a:solidFill>
                  <a:srgbClr val="3C3C3C"/>
                </a:solidFill>
                <a:latin typeface="Arial"/>
                <a:ea typeface="Arial"/>
                <a:cs typeface="Arial"/>
                <a:sym typeface="Arial"/>
              </a:defRPr>
            </a:lvl4pPr>
            <a:lvl5pPr algn="l" rtl="0">
              <a:spcBef>
                <a:spcPts val="0"/>
              </a:spcBef>
              <a:spcAft>
                <a:spcPts val="0"/>
              </a:spcAft>
              <a:defRPr sz="4000">
                <a:solidFill>
                  <a:srgbClr val="3C3C3C"/>
                </a:solidFill>
                <a:latin typeface="Arial"/>
                <a:ea typeface="Arial"/>
                <a:cs typeface="Arial"/>
                <a:sym typeface="Arial"/>
              </a:defRPr>
            </a:lvl5pPr>
            <a:lvl6pPr marL="457200" algn="l" rtl="0">
              <a:spcBef>
                <a:spcPts val="0"/>
              </a:spcBef>
              <a:spcAft>
                <a:spcPts val="0"/>
              </a:spcAft>
              <a:defRPr sz="4000">
                <a:solidFill>
                  <a:srgbClr val="3C3C3C"/>
                </a:solidFill>
                <a:latin typeface="Arial"/>
                <a:ea typeface="Arial"/>
                <a:cs typeface="Arial"/>
                <a:sym typeface="Arial"/>
              </a:defRPr>
            </a:lvl6pPr>
            <a:lvl7pPr marL="914399" algn="l" rtl="0">
              <a:spcBef>
                <a:spcPts val="0"/>
              </a:spcBef>
              <a:spcAft>
                <a:spcPts val="0"/>
              </a:spcAft>
              <a:defRPr sz="4000">
                <a:solidFill>
                  <a:srgbClr val="3C3C3C"/>
                </a:solidFill>
                <a:latin typeface="Arial"/>
                <a:ea typeface="Arial"/>
                <a:cs typeface="Arial"/>
                <a:sym typeface="Arial"/>
              </a:defRPr>
            </a:lvl7pPr>
            <a:lvl8pPr marL="1371599" algn="l" rtl="0">
              <a:spcBef>
                <a:spcPts val="0"/>
              </a:spcBef>
              <a:spcAft>
                <a:spcPts val="0"/>
              </a:spcAft>
              <a:defRPr sz="4000">
                <a:solidFill>
                  <a:srgbClr val="3C3C3C"/>
                </a:solidFill>
                <a:latin typeface="Arial"/>
                <a:ea typeface="Arial"/>
                <a:cs typeface="Arial"/>
                <a:sym typeface="Arial"/>
              </a:defRPr>
            </a:lvl8pPr>
            <a:lvl9pPr marL="1828798" algn="l" rtl="0">
              <a:spcBef>
                <a:spcPts val="0"/>
              </a:spcBef>
              <a:spcAft>
                <a:spcPts val="0"/>
              </a:spcAft>
              <a:defRPr sz="4000">
                <a:solidFill>
                  <a:srgbClr val="3C3C3C"/>
                </a:solidFill>
                <a:latin typeface="Arial"/>
                <a:ea typeface="Arial"/>
                <a:cs typeface="Arial"/>
                <a:sym typeface="Arial"/>
              </a:defRPr>
            </a:lvl9pPr>
          </a:lstStyle>
          <a:p>
            <a:endParaRPr/>
          </a:p>
        </p:txBody>
      </p:sp>
      <p:sp>
        <p:nvSpPr>
          <p:cNvPr id="621" name="Shape 621"/>
          <p:cNvSpPr txBox="1">
            <a:spLocks noGrp="1"/>
          </p:cNvSpPr>
          <p:nvPr>
            <p:ph type="body" idx="1"/>
          </p:nvPr>
        </p:nvSpPr>
        <p:spPr>
          <a:xfrm>
            <a:off x="368961" y="1365646"/>
            <a:ext cx="11484235" cy="4829174"/>
          </a:xfrm>
          <a:prstGeom prst="rect">
            <a:avLst/>
          </a:prstGeom>
          <a:noFill/>
          <a:ln>
            <a:noFill/>
          </a:ln>
        </p:spPr>
        <p:txBody>
          <a:bodyPr lIns="91425" tIns="91425" rIns="91425" bIns="91425" anchor="t" anchorCtr="0"/>
          <a:lstStyle>
            <a:lvl1pPr marL="263525" indent="-104775" algn="l" rtl="0">
              <a:spcBef>
                <a:spcPts val="1200"/>
              </a:spcBef>
              <a:spcAft>
                <a:spcPts val="0"/>
              </a:spcAft>
              <a:buClr>
                <a:srgbClr val="4D4D4D"/>
              </a:buClr>
              <a:buFont typeface="Arial"/>
              <a:buChar char="●"/>
              <a:defRPr sz="3200">
                <a:solidFill>
                  <a:srgbClr val="4D4D4D"/>
                </a:solidFill>
                <a:latin typeface="Arial"/>
                <a:ea typeface="Arial"/>
                <a:cs typeface="Arial"/>
                <a:sym typeface="Arial"/>
              </a:defRPr>
            </a:lvl1pPr>
            <a:lvl2pPr marL="646113" indent="-2206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2pPr>
            <a:lvl3pPr marL="1011238" indent="-141287"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3pPr>
            <a:lvl4pPr marL="1471613" indent="-19526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4pPr>
            <a:lvl5pPr marL="1868488" indent="-134938"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5pPr>
            <a:lvl6pPr marL="23272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6pPr>
            <a:lvl7pPr marL="2784472" indent="-136522"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7pPr>
            <a:lvl8pPr marL="3241671" indent="-136520"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8pPr>
            <a:lvl9pPr marL="3698871" indent="-136521" algn="l" rtl="0">
              <a:spcBef>
                <a:spcPts val="1200"/>
              </a:spcBef>
              <a:spcAft>
                <a:spcPts val="0"/>
              </a:spcAft>
              <a:buClr>
                <a:srgbClr val="676767"/>
              </a:buClr>
              <a:buFont typeface="Arial"/>
              <a:buChar char="●"/>
              <a:defRPr sz="2500">
                <a:solidFill>
                  <a:srgbClr val="676767"/>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Slide">
    <p:bg>
      <p:bgPr>
        <a:solidFill>
          <a:schemeClr val="accent5"/>
        </a:solidFill>
        <a:effectLst/>
      </p:bgPr>
    </p:bg>
    <p:spTree>
      <p:nvGrpSpPr>
        <p:cNvPr id="1" name="Shape 68"/>
        <p:cNvGrpSpPr/>
        <p:nvPr/>
      </p:nvGrpSpPr>
      <p:grpSpPr>
        <a:xfrm>
          <a:off x="0" y="0"/>
          <a:ext cx="0" cy="0"/>
          <a:chOff x="0" y="0"/>
          <a:chExt cx="0" cy="0"/>
        </a:xfrm>
      </p:grpSpPr>
      <p:sp>
        <p:nvSpPr>
          <p:cNvPr id="69" name="Shape 69"/>
          <p:cNvSpPr/>
          <p:nvPr/>
        </p:nvSpPr>
        <p:spPr>
          <a:xfrm>
            <a:off x="0" y="0"/>
            <a:ext cx="12188824" cy="6858000"/>
          </a:xfrm>
          <a:prstGeom prst="rect">
            <a:avLst/>
          </a:prstGeom>
          <a:solidFill>
            <a:schemeClr val="accent5"/>
          </a:solidFill>
          <a:ln>
            <a:noFill/>
          </a:ln>
        </p:spPr>
        <p:txBody>
          <a:bodyPr lIns="91425" tIns="45700" rIns="91425" bIns="45700" anchor="ctr" anchorCtr="0">
            <a:noAutofit/>
          </a:bodyPr>
          <a:lstStyle/>
          <a:p>
            <a:pPr>
              <a:spcBef>
                <a:spcPts val="0"/>
              </a:spcBef>
              <a:buNone/>
            </a:pPr>
            <a:endParaRPr/>
          </a:p>
        </p:txBody>
      </p:sp>
      <p:sp>
        <p:nvSpPr>
          <p:cNvPr id="70" name="Shape 70"/>
          <p:cNvSpPr/>
          <p:nvPr/>
        </p:nvSpPr>
        <p:spPr>
          <a:xfrm flipH="1">
            <a:off x="9751059" y="5443860"/>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rgbClr val="E0E0E0"/>
          </a:solidFill>
          <a:ln>
            <a:noFill/>
          </a:ln>
        </p:spPr>
        <p:txBody>
          <a:bodyPr lIns="91425" tIns="45700" rIns="91425" bIns="45700" anchor="t" anchorCtr="0">
            <a:noAutofit/>
          </a:bodyPr>
          <a:lstStyle/>
          <a:p>
            <a:pPr>
              <a:spcBef>
                <a:spcPts val="0"/>
              </a:spcBef>
              <a:buNone/>
            </a:pPr>
            <a:endParaRPr/>
          </a:p>
        </p:txBody>
      </p:sp>
      <p:pic>
        <p:nvPicPr>
          <p:cNvPr id="71" name="Shape 71"/>
          <p:cNvPicPr preferRelativeResize="0"/>
          <p:nvPr/>
        </p:nvPicPr>
        <p:blipFill>
          <a:blip r:embed="rId2">
            <a:alphaModFix/>
          </a:blip>
          <a:stretch>
            <a:fillRect/>
          </a:stretch>
        </p:blipFill>
        <p:spPr>
          <a:xfrm>
            <a:off x="9852761" y="5552280"/>
            <a:ext cx="870349" cy="696278"/>
          </a:xfrm>
          <a:prstGeom prst="rect">
            <a:avLst/>
          </a:prstGeom>
          <a:noFill/>
          <a:ln>
            <a:noFill/>
          </a:ln>
        </p:spPr>
      </p:pic>
      <p:sp>
        <p:nvSpPr>
          <p:cNvPr id="72" name="Shape 72"/>
          <p:cNvSpPr txBox="1">
            <a:spLocks noGrp="1"/>
          </p:cNvSpPr>
          <p:nvPr>
            <p:ph type="ctrTitle"/>
          </p:nvPr>
        </p:nvSpPr>
        <p:spPr>
          <a:xfrm>
            <a:off x="914162" y="1104900"/>
            <a:ext cx="8639117" cy="2930160"/>
          </a:xfrm>
          <a:prstGeom prst="rect">
            <a:avLst/>
          </a:prstGeom>
          <a:noFill/>
          <a:ln>
            <a:noFill/>
          </a:ln>
        </p:spPr>
        <p:txBody>
          <a:bodyPr lIns="91425" tIns="91425" rIns="91425" bIns="91425" anchor="b" anchorCtr="0"/>
          <a:lstStyle>
            <a:lvl1pPr marL="231775" marR="0" indent="-231775" algn="l" rtl="0">
              <a:spcBef>
                <a:spcPts val="0"/>
              </a:spcBef>
              <a:buClr>
                <a:schemeClr val="accent6"/>
              </a:buClr>
              <a:buFont typeface="Arial"/>
              <a:buNone/>
              <a:defRPr sz="3600" b="0" i="0" u="none" strike="noStrike" cap="none" baseline="0">
                <a:solidFill>
                  <a:schemeClr val="accent6"/>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3" name="Shape 73"/>
          <p:cNvSpPr txBox="1">
            <a:spLocks noGrp="1"/>
          </p:cNvSpPr>
          <p:nvPr>
            <p:ph type="subTitle" idx="1"/>
          </p:nvPr>
        </p:nvSpPr>
        <p:spPr>
          <a:xfrm>
            <a:off x="1231070" y="5351816"/>
            <a:ext cx="7439582" cy="1014599"/>
          </a:xfrm>
          <a:prstGeom prst="rect">
            <a:avLst/>
          </a:prstGeom>
          <a:noFill/>
          <a:ln>
            <a:noFill/>
          </a:ln>
        </p:spPr>
        <p:txBody>
          <a:bodyPr lIns="91425" tIns="91425" rIns="91425" bIns="91425" anchor="t" anchorCtr="0"/>
          <a:lstStyle>
            <a:lvl1pPr marL="347663" marR="0" indent="-347663" algn="l" rtl="0">
              <a:spcBef>
                <a:spcPts val="600"/>
              </a:spcBef>
              <a:buClr>
                <a:schemeClr val="accent6"/>
              </a:buClr>
              <a:buFont typeface="Arial"/>
              <a:buNone/>
              <a:defRPr sz="2200" b="0" i="0" u="none" strike="noStrike" cap="none" baseline="0">
                <a:solidFill>
                  <a:schemeClr val="accent6"/>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74" name="Shape 74"/>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000"/>
                                        <p:tgtEl>
                                          <p:spTgt spid="7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act Information">
    <p:bg>
      <p:bgPr>
        <a:solidFill>
          <a:schemeClr val="accent1"/>
        </a:solidFill>
        <a:effectLst/>
      </p:bgPr>
    </p:bg>
    <p:spTree>
      <p:nvGrpSpPr>
        <p:cNvPr id="1" name="Shape 75"/>
        <p:cNvGrpSpPr/>
        <p:nvPr/>
      </p:nvGrpSpPr>
      <p:grpSpPr>
        <a:xfrm>
          <a:off x="0" y="0"/>
          <a:ext cx="0" cy="0"/>
          <a:chOff x="0" y="0"/>
          <a:chExt cx="0" cy="0"/>
        </a:xfrm>
      </p:grpSpPr>
      <p:sp>
        <p:nvSpPr>
          <p:cNvPr id="76" name="Shape 76"/>
          <p:cNvSpPr/>
          <p:nvPr/>
        </p:nvSpPr>
        <p:spPr>
          <a:xfrm>
            <a:off x="0" y="119"/>
            <a:ext cx="12188824" cy="6858000"/>
          </a:xfrm>
          <a:prstGeom prst="rect">
            <a:avLst/>
          </a:prstGeom>
          <a:solidFill>
            <a:schemeClr val="accent1"/>
          </a:solidFill>
          <a:ln>
            <a:noFill/>
          </a:ln>
        </p:spPr>
        <p:txBody>
          <a:bodyPr lIns="91425" tIns="45700" rIns="91425" bIns="45700" anchor="ctr" anchorCtr="0">
            <a:noAutofit/>
          </a:bodyPr>
          <a:lstStyle/>
          <a:p>
            <a:pPr>
              <a:spcBef>
                <a:spcPts val="0"/>
              </a:spcBef>
              <a:buNone/>
            </a:pPr>
            <a:endParaRPr/>
          </a:p>
        </p:txBody>
      </p:sp>
      <p:sp>
        <p:nvSpPr>
          <p:cNvPr id="77" name="Shape 77"/>
          <p:cNvSpPr/>
          <p:nvPr/>
        </p:nvSpPr>
        <p:spPr>
          <a:xfrm flipH="1">
            <a:off x="9751059" y="2767571"/>
            <a:ext cx="2436813" cy="919163"/>
          </a:xfrm>
          <a:custGeom>
            <a:avLst/>
            <a:gdLst/>
            <a:ahLst/>
            <a:cxnLst/>
            <a:rect l="0" t="0" r="0" b="0"/>
            <a:pathLst>
              <a:path w="764" h="288" extrusionOk="0">
                <a:moveTo>
                  <a:pt x="728" y="0"/>
                </a:moveTo>
                <a:cubicBezTo>
                  <a:pt x="0" y="0"/>
                  <a:pt x="0" y="0"/>
                  <a:pt x="0" y="0"/>
                </a:cubicBezTo>
                <a:cubicBezTo>
                  <a:pt x="0" y="288"/>
                  <a:pt x="0" y="288"/>
                  <a:pt x="0" y="288"/>
                </a:cubicBezTo>
                <a:cubicBezTo>
                  <a:pt x="728" y="288"/>
                  <a:pt x="728" y="288"/>
                  <a:pt x="728" y="288"/>
                </a:cubicBezTo>
                <a:cubicBezTo>
                  <a:pt x="748" y="288"/>
                  <a:pt x="764" y="274"/>
                  <a:pt x="764" y="256"/>
                </a:cubicBezTo>
                <a:cubicBezTo>
                  <a:pt x="764" y="32"/>
                  <a:pt x="764" y="32"/>
                  <a:pt x="764" y="32"/>
                </a:cubicBezTo>
                <a:cubicBezTo>
                  <a:pt x="764" y="15"/>
                  <a:pt x="748" y="0"/>
                  <a:pt x="728" y="0"/>
                </a:cubicBezTo>
                <a:close/>
              </a:path>
            </a:pathLst>
          </a:custGeom>
          <a:solidFill>
            <a:schemeClr val="lt1"/>
          </a:solidFill>
          <a:ln>
            <a:noFill/>
          </a:ln>
        </p:spPr>
        <p:txBody>
          <a:bodyPr lIns="91425" tIns="45700" rIns="91425" bIns="45700" anchor="t" anchorCtr="0">
            <a:noAutofit/>
          </a:bodyPr>
          <a:lstStyle/>
          <a:p>
            <a:pPr>
              <a:spcBef>
                <a:spcPts val="0"/>
              </a:spcBef>
              <a:buNone/>
            </a:pPr>
            <a:endParaRPr/>
          </a:p>
        </p:txBody>
      </p:sp>
      <p:pic>
        <p:nvPicPr>
          <p:cNvPr id="78" name="Shape 78"/>
          <p:cNvPicPr preferRelativeResize="0"/>
          <p:nvPr/>
        </p:nvPicPr>
        <p:blipFill>
          <a:blip r:embed="rId2">
            <a:alphaModFix/>
          </a:blip>
          <a:stretch>
            <a:fillRect/>
          </a:stretch>
        </p:blipFill>
        <p:spPr>
          <a:xfrm>
            <a:off x="9852761" y="2879011"/>
            <a:ext cx="870349" cy="696278"/>
          </a:xfrm>
          <a:prstGeom prst="rect">
            <a:avLst/>
          </a:prstGeom>
          <a:noFill/>
          <a:ln>
            <a:noFill/>
          </a:ln>
        </p:spPr>
      </p:pic>
      <p:sp>
        <p:nvSpPr>
          <p:cNvPr id="79" name="Shape 79"/>
          <p:cNvSpPr txBox="1">
            <a:spLocks noGrp="1"/>
          </p:cNvSpPr>
          <p:nvPr>
            <p:ph type="ctrTitle"/>
          </p:nvPr>
        </p:nvSpPr>
        <p:spPr>
          <a:xfrm>
            <a:off x="1383144" y="2211381"/>
            <a:ext cx="8072600" cy="1470024"/>
          </a:xfrm>
          <a:prstGeom prst="rect">
            <a:avLst/>
          </a:prstGeom>
          <a:noFill/>
          <a:ln>
            <a:noFill/>
          </a:ln>
        </p:spPr>
        <p:txBody>
          <a:bodyPr lIns="91425" tIns="91425" rIns="91425" bIns="91425" anchor="b" anchorCtr="0"/>
          <a:lstStyle>
            <a:lvl1pPr marL="0" marR="0" indent="0" algn="l" rtl="0">
              <a:spcBef>
                <a:spcPts val="0"/>
              </a:spcBef>
              <a:buClr>
                <a:schemeClr val="lt1"/>
              </a:buClr>
              <a:buFont typeface="Arial"/>
              <a:buNone/>
              <a:defRPr sz="4500" b="1" i="0" u="none" strike="noStrike" cap="none" baseline="0">
                <a:solidFill>
                  <a:schemeClr val="lt1"/>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0" name="Shape 80"/>
          <p:cNvSpPr txBox="1">
            <a:spLocks noGrp="1"/>
          </p:cNvSpPr>
          <p:nvPr>
            <p:ph type="subTitle" idx="1"/>
          </p:nvPr>
        </p:nvSpPr>
        <p:spPr>
          <a:xfrm>
            <a:off x="1355937" y="4042210"/>
            <a:ext cx="8114624" cy="727303"/>
          </a:xfrm>
          <a:prstGeom prst="rect">
            <a:avLst/>
          </a:prstGeom>
          <a:noFill/>
          <a:ln>
            <a:noFill/>
          </a:ln>
        </p:spPr>
        <p:txBody>
          <a:bodyPr lIns="91425" tIns="91425" rIns="91425" bIns="91425" anchor="t" anchorCtr="0"/>
          <a:lstStyle>
            <a:lvl1pPr marL="0" marR="0" indent="0" algn="l" rtl="0">
              <a:spcBef>
                <a:spcPts val="600"/>
              </a:spcBef>
              <a:buClr>
                <a:schemeClr val="lt1"/>
              </a:buClr>
              <a:buFont typeface="Arial"/>
              <a:buNone/>
              <a:defRPr sz="1600" b="0" i="0" u="none" strike="noStrike" cap="none" baseline="0">
                <a:solidFill>
                  <a:schemeClr val="lt1"/>
                </a:solidFill>
                <a:latin typeface="Arial"/>
                <a:ea typeface="Arial"/>
                <a:cs typeface="Arial"/>
                <a:sym typeface="Arial"/>
              </a:defRPr>
            </a:lvl1pPr>
            <a:lvl2pPr marL="4572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2pPr>
            <a:lvl3pPr marL="914400" marR="0" indent="0" algn="ctr" rtl="0">
              <a:spcBef>
                <a:spcPts val="600"/>
              </a:spcBef>
              <a:buClr>
                <a:srgbClr val="3F3F3F"/>
              </a:buClr>
              <a:buFont typeface="Arial"/>
              <a:buNone/>
              <a:defRPr sz="1800" b="0" i="0" u="none" strike="noStrike" cap="none" baseline="0">
                <a:solidFill>
                  <a:srgbClr val="3F3F3F"/>
                </a:solidFill>
                <a:latin typeface="Arial"/>
                <a:ea typeface="Arial"/>
                <a:cs typeface="Arial"/>
                <a:sym typeface="Arial"/>
              </a:defRPr>
            </a:lvl3pPr>
            <a:lvl4pPr marL="1371600" marR="0" indent="0" algn="ctr" rtl="0">
              <a:spcBef>
                <a:spcPts val="360"/>
              </a:spcBef>
              <a:buClr>
                <a:srgbClr val="3F3F3F"/>
              </a:buClr>
              <a:buFont typeface="Arial"/>
              <a:buNone/>
              <a:defRPr sz="1800" b="0" i="0" u="none" strike="noStrike" cap="none" baseline="0">
                <a:solidFill>
                  <a:srgbClr val="3F3F3F"/>
                </a:solidFill>
                <a:latin typeface="Arial"/>
                <a:ea typeface="Arial"/>
                <a:cs typeface="Arial"/>
                <a:sym typeface="Arial"/>
              </a:defRPr>
            </a:lvl4pPr>
            <a:lvl5pPr marL="18288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5pPr>
            <a:lvl6pPr marL="22860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6pPr>
            <a:lvl7pPr marL="27432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7pPr>
            <a:lvl8pPr marL="32004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8pPr>
            <a:lvl9pPr marL="3657600" marR="0" indent="0" algn="ctr" rtl="0">
              <a:spcBef>
                <a:spcPts val="400"/>
              </a:spcBef>
              <a:buClr>
                <a:srgbClr val="3F3F3F"/>
              </a:buClr>
              <a:buFont typeface="Arial"/>
              <a:buNone/>
              <a:defRPr sz="2000" b="0" i="0" u="none" strike="noStrike" cap="none" baseline="0">
                <a:solidFill>
                  <a:srgbClr val="3F3F3F"/>
                </a:solidFill>
                <a:latin typeface="Arial"/>
                <a:ea typeface="Arial"/>
                <a:cs typeface="Arial"/>
                <a:sym typeface="Arial"/>
              </a:defRPr>
            </a:lvl9pPr>
          </a:lstStyle>
          <a:p>
            <a:endParaRPr/>
          </a:p>
        </p:txBody>
      </p:sp>
      <p:sp>
        <p:nvSpPr>
          <p:cNvPr id="81" name="Shape 81"/>
          <p:cNvSpPr txBox="1">
            <a:spLocks noGrp="1"/>
          </p:cNvSpPr>
          <p:nvPr>
            <p:ph type="body" idx="2"/>
          </p:nvPr>
        </p:nvSpPr>
        <p:spPr>
          <a:xfrm>
            <a:off x="1355259" y="4959350"/>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2" name="Shape 82"/>
          <p:cNvSpPr txBox="1">
            <a:spLocks noGrp="1"/>
          </p:cNvSpPr>
          <p:nvPr>
            <p:ph type="body" idx="3"/>
          </p:nvPr>
        </p:nvSpPr>
        <p:spPr>
          <a:xfrm>
            <a:off x="1355259" y="5317794"/>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body" idx="4"/>
          </p:nvPr>
        </p:nvSpPr>
        <p:spPr>
          <a:xfrm>
            <a:off x="1355259" y="5677296"/>
            <a:ext cx="4896690" cy="358799"/>
          </a:xfrm>
          <a:prstGeom prst="rect">
            <a:avLst/>
          </a:prstGeom>
          <a:noFill/>
          <a:ln>
            <a:noFill/>
          </a:ln>
        </p:spPr>
        <p:txBody>
          <a:bodyPr lIns="91425" tIns="91425" rIns="91425" bIns="91425" anchor="t" anchorCtr="0"/>
          <a:lstStyle>
            <a:lvl1pPr marL="0" indent="0" rtl="0">
              <a:spcBef>
                <a:spcPts val="0"/>
              </a:spcBef>
              <a:buClr>
                <a:schemeClr val="lt1"/>
              </a:buClr>
              <a:buNone/>
              <a:defRPr sz="1800" baseline="0">
                <a:solidFill>
                  <a:schemeClr val="lt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par>
                                <p:cTn id="8" presetID="2" presetClass="entr" presetSubtype="8"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1000"/>
                                        <p:tgtEl>
                                          <p:spTgt spid="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ullet Slide with Subtitle">
    <p:spTree>
      <p:nvGrpSpPr>
        <p:cNvPr id="1" name="Shape 84"/>
        <p:cNvGrpSpPr/>
        <p:nvPr/>
      </p:nvGrpSpPr>
      <p:grpSpPr>
        <a:xfrm>
          <a:off x="0" y="0"/>
          <a:ext cx="0" cy="0"/>
          <a:chOff x="0" y="0"/>
          <a:chExt cx="0" cy="0"/>
        </a:xfrm>
      </p:grpSpPr>
      <p:sp>
        <p:nvSpPr>
          <p:cNvPr id="85" name="Shape 85"/>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86" name="Shape 86"/>
          <p:cNvSpPr txBox="1">
            <a:spLocks noGrp="1"/>
          </p:cNvSpPr>
          <p:nvPr>
            <p:ph type="body" idx="1"/>
          </p:nvPr>
        </p:nvSpPr>
        <p:spPr>
          <a:xfrm>
            <a:off x="622135" y="1828800"/>
            <a:ext cx="10969943" cy="4300475"/>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Clr>
                <a:srgbClr val="727272"/>
              </a:buClr>
              <a:buFont typeface="Arial"/>
              <a:buChar char="●"/>
              <a:defRPr>
                <a:solidFill>
                  <a:srgbClr val="727272"/>
                </a:solidFill>
              </a:defRPr>
            </a:lvl1pPr>
            <a:lvl2pPr marL="685800" marR="0" indent="-158750" algn="l" rtl="0">
              <a:lnSpc>
                <a:spcPct val="100000"/>
              </a:lnSpc>
              <a:spcBef>
                <a:spcPts val="600"/>
              </a:spcBef>
              <a:spcAft>
                <a:spcPts val="0"/>
              </a:spcAft>
              <a:buClr>
                <a:srgbClr val="727272"/>
              </a:buClr>
              <a:buFont typeface="Arial"/>
              <a:buChar char="●"/>
              <a:defRPr>
                <a:solidFill>
                  <a:srgbClr val="727272"/>
                </a:solidFill>
              </a:defRPr>
            </a:lvl2pPr>
            <a:lvl3pPr marL="1143000" marR="0" indent="-158750" algn="l" rtl="0">
              <a:lnSpc>
                <a:spcPct val="100000"/>
              </a:lnSpc>
              <a:spcBef>
                <a:spcPts val="600"/>
              </a:spcBef>
              <a:spcAft>
                <a:spcPts val="0"/>
              </a:spcAft>
              <a:buClr>
                <a:srgbClr val="727272"/>
              </a:buClr>
              <a:buFont typeface="Arial"/>
              <a:buChar char="●"/>
              <a:defRPr>
                <a:solidFill>
                  <a:srgbClr val="727272"/>
                </a:solidFill>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7" name="Shape 87"/>
          <p:cNvSpPr txBox="1">
            <a:spLocks noGrp="1"/>
          </p:cNvSpPr>
          <p:nvPr>
            <p:ph type="body" idx="2"/>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8" name="Shape 88"/>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 Slide">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12647" y="1403350"/>
            <a:ext cx="10969943" cy="4726792"/>
          </a:xfrm>
          <a:prstGeom prst="rect">
            <a:avLst/>
          </a:prstGeom>
          <a:noFill/>
          <a:ln>
            <a:noFill/>
          </a:ln>
        </p:spPr>
        <p:txBody>
          <a:bodyPr lIns="91425" tIns="91425" rIns="91425" bIns="91425" anchor="t" anchorCtr="0"/>
          <a:lstStyle>
            <a:lvl1pPr marL="228600" marR="0" indent="-158750" algn="l" rtl="0">
              <a:lnSpc>
                <a:spcPct val="100000"/>
              </a:lnSpc>
              <a:spcBef>
                <a:spcPts val="600"/>
              </a:spcBef>
              <a:spcAft>
                <a:spcPts val="0"/>
              </a:spcAft>
              <a:buFont typeface="Arial"/>
              <a:buChar char="●"/>
              <a:defRPr/>
            </a:lvl1pPr>
            <a:lvl2pPr marL="685800" marR="0" indent="-158750" algn="l" rtl="0">
              <a:lnSpc>
                <a:spcPct val="100000"/>
              </a:lnSpc>
              <a:spcBef>
                <a:spcPts val="600"/>
              </a:spcBef>
              <a:spcAft>
                <a:spcPts val="0"/>
              </a:spcAft>
              <a:buFont typeface="Arial"/>
              <a:buChar char="●"/>
              <a:defRPr/>
            </a:lvl2pPr>
            <a:lvl3pPr marL="1143000" marR="0" indent="-158750" algn="l" rtl="0">
              <a:lnSpc>
                <a:spcPct val="100000"/>
              </a:lnSpc>
              <a:spcBef>
                <a:spcPts val="600"/>
              </a:spcBef>
              <a:spcAft>
                <a:spcPts val="0"/>
              </a:spcAft>
              <a:buFont typeface="Arial"/>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92" name="Shape 92"/>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e Slide with Subtitle">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sp>
        <p:nvSpPr>
          <p:cNvPr id="95" name="Shape 95"/>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algn="l" rtl="0">
              <a:spcBef>
                <a:spcPts val="0"/>
              </a:spcBef>
              <a:buClr>
                <a:schemeClr val="accent5"/>
              </a:buClr>
              <a:buNone/>
              <a:defRPr sz="3000" b="1">
                <a:solidFill>
                  <a:schemeClr val="accent5"/>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6" name="Shape 96"/>
          <p:cNvSpPr txBox="1">
            <a:spLocks noGrp="1"/>
          </p:cNvSpPr>
          <p:nvPr>
            <p:ph type="body" idx="1"/>
          </p:nvPr>
        </p:nvSpPr>
        <p:spPr>
          <a:xfrm>
            <a:off x="607324" y="1007430"/>
            <a:ext cx="10969943" cy="565149"/>
          </a:xfrm>
          <a:prstGeom prst="rect">
            <a:avLst/>
          </a:prstGeom>
          <a:noFill/>
          <a:ln>
            <a:noFill/>
          </a:ln>
        </p:spPr>
        <p:txBody>
          <a:bodyPr lIns="91425" tIns="91425" rIns="91425" bIns="91425" anchor="t" anchorCtr="0"/>
          <a:lstStyle>
            <a:lvl1pPr marL="0" indent="0" rtl="0">
              <a:spcBef>
                <a:spcPts val="0"/>
              </a:spcBef>
              <a:buNone/>
              <a:defRPr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7" name="Shape 97"/>
          <p:cNvSpPr txBox="1">
            <a:spLocks noGrp="1"/>
          </p:cNvSpPr>
          <p:nvPr>
            <p:ph type="body" idx="2"/>
          </p:nvPr>
        </p:nvSpPr>
        <p:spPr>
          <a:xfrm>
            <a:off x="622135" y="1828800"/>
            <a:ext cx="10969943" cy="1359942"/>
          </a:xfrm>
          <a:prstGeom prst="rect">
            <a:avLst/>
          </a:prstGeom>
          <a:noFill/>
          <a:ln>
            <a:noFill/>
          </a:ln>
        </p:spPr>
        <p:txBody>
          <a:bodyPr lIns="91425" tIns="91425" rIns="91425" bIns="91425" anchor="t" anchorCtr="0"/>
          <a:lstStyle>
            <a:lvl1pPr marL="0" indent="0" rtl="0">
              <a:spcBef>
                <a:spcPts val="0"/>
              </a:spcBef>
              <a:buClr>
                <a:schemeClr val="accent5"/>
              </a:buClr>
              <a:buNone/>
              <a:defRPr>
                <a:solidFill>
                  <a:schemeClr val="accent5"/>
                </a:solidFill>
              </a:defRPr>
            </a:lvl1pPr>
            <a:lvl2pPr marL="457200" indent="0" rtl="0">
              <a:spcBef>
                <a:spcPts val="0"/>
              </a:spcBef>
              <a:buNone/>
              <a:defRPr/>
            </a:lvl2pPr>
            <a:lvl3pPr marL="914400" indent="0" rtl="0">
              <a:spcBef>
                <a:spcPts val="0"/>
              </a:spcBef>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theme" Target="../theme/theme3.xml"/><Relationship Id="rId16" Type="http://schemas.openxmlformats.org/officeDocument/2006/relationships/image" Target="../media/image1.png"/><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30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 name="Shape 8"/>
          <p:cNvSpPr txBox="1">
            <a:spLocks noGrp="1"/>
          </p:cNvSpPr>
          <p:nvPr>
            <p:ph type="body" idx="1"/>
          </p:nvPr>
        </p:nvSpPr>
        <p:spPr>
          <a:xfrm>
            <a:off x="609441" y="1403350"/>
            <a:ext cx="10969943" cy="4722816"/>
          </a:xfrm>
          <a:prstGeom prst="rect">
            <a:avLst/>
          </a:prstGeom>
          <a:noFill/>
          <a:ln>
            <a:noFill/>
          </a:ln>
        </p:spPr>
        <p:txBody>
          <a:bodyPr lIns="91425" tIns="91425" rIns="91425" bIns="91425" anchor="t" anchorCtr="0"/>
          <a:lstStyle>
            <a:lvl1pPr marL="2286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1pPr>
            <a:lvl2pPr marL="6858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2pPr>
            <a:lvl3pPr marL="11430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3pPr>
            <a:lvl4pPr marL="1600200" marR="0" indent="-15875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pic>
        <p:nvPicPr>
          <p:cNvPr id="10" name="Shape 10"/>
          <p:cNvPicPr preferRelativeResize="0"/>
          <p:nvPr/>
        </p:nvPicPr>
        <p:blipFill>
          <a:blip r:embed="rId16">
            <a:alphaModFix/>
          </a:blip>
          <a:stretch>
            <a:fillRect/>
          </a:stretch>
        </p:blipFill>
        <p:spPr>
          <a:xfrm>
            <a:off x="597333" y="6385351"/>
            <a:ext cx="383495" cy="38349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30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2" name="Shape 172"/>
          <p:cNvSpPr txBox="1">
            <a:spLocks noGrp="1"/>
          </p:cNvSpPr>
          <p:nvPr>
            <p:ph type="body" idx="1"/>
          </p:nvPr>
        </p:nvSpPr>
        <p:spPr>
          <a:xfrm>
            <a:off x="609441" y="1403350"/>
            <a:ext cx="10969943" cy="4722816"/>
          </a:xfrm>
          <a:prstGeom prst="rect">
            <a:avLst/>
          </a:prstGeom>
          <a:noFill/>
          <a:ln>
            <a:noFill/>
          </a:ln>
        </p:spPr>
        <p:txBody>
          <a:bodyPr lIns="91425" tIns="91425" rIns="91425" bIns="91425" anchor="t" anchorCtr="0"/>
          <a:lstStyle>
            <a:lvl1pPr marL="2286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1pPr>
            <a:lvl2pPr marL="6858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2pPr>
            <a:lvl3pPr marL="11430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3pPr>
            <a:lvl4pPr marL="1600200" marR="0" indent="-15875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73" name="Shape 173"/>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pic>
        <p:nvPicPr>
          <p:cNvPr id="174" name="Shape 174"/>
          <p:cNvPicPr preferRelativeResize="0"/>
          <p:nvPr/>
        </p:nvPicPr>
        <p:blipFill>
          <a:blip r:embed="rId16">
            <a:alphaModFix/>
          </a:blip>
          <a:stretch>
            <a:fillRect/>
          </a:stretch>
        </p:blipFill>
        <p:spPr>
          <a:xfrm>
            <a:off x="597333" y="6385351"/>
            <a:ext cx="383495" cy="38349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609441" y="274637"/>
            <a:ext cx="10969943" cy="727544"/>
          </a:xfrm>
          <a:prstGeom prst="rect">
            <a:avLst/>
          </a:prstGeom>
          <a:noFill/>
          <a:ln>
            <a:noFill/>
          </a:ln>
        </p:spPr>
        <p:txBody>
          <a:bodyPr lIns="91425" tIns="91425" rIns="91425" bIns="91425" anchor="b" anchorCtr="0"/>
          <a:lstStyle>
            <a:lvl1pPr marL="0" marR="0" indent="0" algn="l" rtl="0">
              <a:spcBef>
                <a:spcPts val="0"/>
              </a:spcBef>
              <a:buClr>
                <a:schemeClr val="accent5"/>
              </a:buClr>
              <a:buFont typeface="Arial"/>
              <a:buNone/>
              <a:defRPr sz="3000" b="1" i="0" u="none" strike="noStrike" cap="none" baseline="0">
                <a:solidFill>
                  <a:schemeClr val="accent5"/>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15" name="Shape 515"/>
          <p:cNvSpPr txBox="1">
            <a:spLocks noGrp="1"/>
          </p:cNvSpPr>
          <p:nvPr>
            <p:ph type="body" idx="1"/>
          </p:nvPr>
        </p:nvSpPr>
        <p:spPr>
          <a:xfrm>
            <a:off x="609441" y="1403350"/>
            <a:ext cx="10969943" cy="4722816"/>
          </a:xfrm>
          <a:prstGeom prst="rect">
            <a:avLst/>
          </a:prstGeom>
          <a:noFill/>
          <a:ln>
            <a:noFill/>
          </a:ln>
        </p:spPr>
        <p:txBody>
          <a:bodyPr lIns="91425" tIns="91425" rIns="91425" bIns="91425" anchor="t" anchorCtr="0"/>
          <a:lstStyle>
            <a:lvl1pPr marL="2286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1pPr>
            <a:lvl2pPr marL="6858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2pPr>
            <a:lvl3pPr marL="1143000" marR="0" indent="-158750" algn="l" rtl="0">
              <a:spcBef>
                <a:spcPts val="600"/>
              </a:spcBef>
              <a:buClr>
                <a:srgbClr val="727272"/>
              </a:buClr>
              <a:buFont typeface="Arial"/>
              <a:buChar char="●"/>
              <a:defRPr sz="1800" b="0" i="0" u="none" strike="noStrike" cap="none" baseline="0">
                <a:solidFill>
                  <a:srgbClr val="727272"/>
                </a:solidFill>
                <a:latin typeface="Arial"/>
                <a:ea typeface="Arial"/>
                <a:cs typeface="Arial"/>
                <a:sym typeface="Arial"/>
              </a:defRPr>
            </a:lvl3pPr>
            <a:lvl4pPr marL="1600200" marR="0" indent="-15875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516" name="Shape 516"/>
          <p:cNvSpPr txBox="1">
            <a:spLocks noGrp="1"/>
          </p:cNvSpPr>
          <p:nvPr>
            <p:ph type="sldNum" idx="12"/>
          </p:nvPr>
        </p:nvSpPr>
        <p:spPr>
          <a:xfrm>
            <a:off x="10423884" y="6453869"/>
            <a:ext cx="1155500" cy="301756"/>
          </a:xfrm>
          <a:prstGeom prst="rect">
            <a:avLst/>
          </a:prstGeom>
          <a:noFill/>
          <a:ln>
            <a:noFill/>
          </a:ln>
        </p:spPr>
        <p:txBody>
          <a:bodyPr lIns="91425" tIns="91425" rIns="91425" bIns="91425" anchor="ctr" anchorCtr="0">
            <a:noAutofit/>
          </a:bodyPr>
          <a:lstStyle/>
          <a:p>
            <a:pPr marL="0" marR="0" lvl="0" indent="-88900" algn="r" rtl="0">
              <a:spcBef>
                <a:spcPts val="0"/>
              </a:spcBef>
              <a:buClr>
                <a:srgbClr val="000000"/>
              </a:buClr>
              <a:buFont typeface="Arial"/>
              <a:buChar char="●"/>
            </a:pPr>
            <a:endParaRPr sz="900" b="0" i="0" u="none" strike="noStrike" cap="none" baseline="0">
              <a:solidFill>
                <a:srgbClr val="3F3F3F"/>
              </a:solidFill>
              <a:latin typeface="Arial"/>
              <a:ea typeface="Arial"/>
              <a:cs typeface="Arial"/>
              <a:sym typeface="Arial"/>
            </a:endParaRPr>
          </a:p>
          <a:p>
            <a:pPr marL="457200" marR="0" lvl="1"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914400" marR="0" lvl="2"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1371600" marR="0" lvl="3"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1828800" marR="0" lvl="4"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2286000" marR="0" lvl="5"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a:p>
            <a:pPr marL="2743200" marR="0" lvl="6" indent="-88900" algn="l" rtl="0">
              <a:spcBef>
                <a:spcPts val="0"/>
              </a:spcBef>
              <a:buClr>
                <a:srgbClr val="000000"/>
              </a:buClr>
              <a:buFont typeface="Arial"/>
              <a:buChar char="●"/>
            </a:pPr>
            <a:endParaRPr sz="1800" b="0" i="0" u="none" strike="noStrike" cap="none" baseline="0">
              <a:solidFill>
                <a:schemeClr val="dk1"/>
              </a:solidFill>
              <a:latin typeface="Arial"/>
              <a:ea typeface="Arial"/>
              <a:cs typeface="Arial"/>
              <a:sym typeface="Arial"/>
            </a:endParaRPr>
          </a:p>
          <a:p>
            <a:pPr marL="3200400" marR="0" lvl="7" indent="-88900" algn="l" rtl="0">
              <a:spcBef>
                <a:spcPts val="0"/>
              </a:spcBef>
              <a:buClr>
                <a:srgbClr val="000000"/>
              </a:buClr>
              <a:buFont typeface="Courier New"/>
              <a:buChar char="o"/>
            </a:pPr>
            <a:endParaRPr sz="1800" b="0" i="0" u="none" strike="noStrike" cap="none" baseline="0">
              <a:solidFill>
                <a:schemeClr val="dk1"/>
              </a:solidFill>
              <a:latin typeface="Arial"/>
              <a:ea typeface="Arial"/>
              <a:cs typeface="Arial"/>
              <a:sym typeface="Arial"/>
            </a:endParaRPr>
          </a:p>
          <a:p>
            <a:pPr marL="3657600" marR="0" lvl="8" indent="-88900" algn="l" rtl="0">
              <a:spcBef>
                <a:spcPts val="0"/>
              </a:spcBef>
              <a:buClr>
                <a:srgbClr val="000000"/>
              </a:buClr>
              <a:buFont typeface="Wingdings"/>
              <a:buChar char="§"/>
            </a:pPr>
            <a:endParaRPr sz="1800" b="0" i="0" u="none" strike="noStrike" cap="none" baseline="0">
              <a:solidFill>
                <a:schemeClr val="dk1"/>
              </a:solidFill>
              <a:latin typeface="Arial"/>
              <a:ea typeface="Arial"/>
              <a:cs typeface="Arial"/>
              <a:sym typeface="Arial"/>
            </a:endParaRPr>
          </a:p>
        </p:txBody>
      </p:sp>
      <p:pic>
        <p:nvPicPr>
          <p:cNvPr id="517" name="Shape 517"/>
          <p:cNvPicPr preferRelativeResize="0"/>
          <p:nvPr/>
        </p:nvPicPr>
        <p:blipFill>
          <a:blip r:embed="rId16">
            <a:alphaModFix/>
          </a:blip>
          <a:stretch>
            <a:fillRect/>
          </a:stretch>
        </p:blipFill>
        <p:spPr>
          <a:xfrm>
            <a:off x="597333" y="6385351"/>
            <a:ext cx="383495" cy="38349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hyperlink" Target="https://groups.google.com/a/chromium.org/forum/%23!msg/blink-dev/-R47hzmkdig/mipwor_0GW8J" TargetMode="External"/><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perf.fail/post/96104709544/zealous-sharding-hurts-etsy-performance" TargetMode="External"/><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s://plus.google.com/+IlyaGrigorik/posts/Uxgvk35ntL2" TargetMode="External"/><Relationship Id="rId4" Type="http://schemas.openxmlformats.org/officeDocument/2006/relationships/image" Target="../media/image23.png"/><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hyperlink" Target="https://blog.twitter.com/2013/cocoaspdy-spdy-for-ios-os-x" TargetMode="External"/><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blog.chromium.org/2013/11/making-web-faster-with-spdy-and-http2.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hyperlink" Target="https://www.igvita.com/2013/12/16/optimizing-nginx-tls-time-to-first-byte/" TargetMode="External"/><Relationship Id="rId1" Type="http://schemas.openxmlformats.org/officeDocument/2006/relationships/slideLayout" Target="../slideLayouts/slideLayout3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hyperlink" Target="https://github.com/http2/http2-spec/wiki/Implementation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7.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chimera.labs.oreilly.com/books/1230000000545/ch10.html%23ANATOMY_OF_WEB_APPLICATION" TargetMode="External"/><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bigqueri.es/t/calculate-medians-for-latest-http-archive-run/7/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himera.labs.oreilly.com/books/1230000000545/ch10.html"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chimera.labs.oreilly.com/books/1230000000545/ch10.html%23ANATOMY_OF_WEB_APPLICATION" TargetMode="External"/><Relationship Id="rId4" Type="http://schemas.openxmlformats.org/officeDocument/2006/relationships/image" Target="../media/image11.png"/><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1392380" y="3238800"/>
            <a:ext cx="4177500" cy="1470000"/>
          </a:xfrm>
          <a:prstGeom prst="rect">
            <a:avLst/>
          </a:prstGeom>
          <a:noFill/>
          <a:ln>
            <a:noFill/>
          </a:ln>
        </p:spPr>
        <p:txBody>
          <a:bodyPr lIns="91425" tIns="45700" rIns="91425" bIns="45700" anchor="b" anchorCtr="0">
            <a:noAutofit/>
          </a:bodyPr>
          <a:lstStyle/>
          <a:p>
            <a:pPr marL="0" marR="0" lvl="0" indent="0" algn="l" rtl="0">
              <a:spcBef>
                <a:spcPts val="0"/>
              </a:spcBef>
              <a:buClr>
                <a:schemeClr val="accent5"/>
              </a:buClr>
              <a:buSzPct val="25000"/>
              <a:buFont typeface="Arial"/>
              <a:buNone/>
            </a:pPr>
            <a:r>
              <a:rPr lang="en-US">
                <a:solidFill>
                  <a:srgbClr val="FFFFFF"/>
                </a:solidFill>
              </a:rPr>
              <a:t>WebRTC</a:t>
            </a:r>
            <a:r>
              <a:rPr lang="en-US" sz="4500" b="1" i="0" u="none" strike="noStrike" cap="none" baseline="0">
                <a:solidFill>
                  <a:schemeClr val="accent5"/>
                </a:solidFill>
                <a:latin typeface="Arial"/>
                <a:ea typeface="Arial"/>
                <a:cs typeface="Arial"/>
                <a:sym typeface="Arial"/>
              </a:rPr>
              <a:t/>
            </a:r>
            <a:br>
              <a:rPr lang="en-US" sz="4500" b="1" i="0" u="none" strike="noStrike" cap="none" baseline="0">
                <a:solidFill>
                  <a:schemeClr val="accent5"/>
                </a:solidFill>
                <a:latin typeface="Arial"/>
                <a:ea typeface="Arial"/>
                <a:cs typeface="Arial"/>
                <a:sym typeface="Arial"/>
              </a:rPr>
            </a:br>
            <a:endParaRPr lang="en-US" sz="4500" b="1" i="0" u="none" strike="noStrike" cap="none" baseline="0">
              <a:solidFill>
                <a:schemeClr val="accent5"/>
              </a:solidFill>
              <a:latin typeface="Arial"/>
              <a:ea typeface="Arial"/>
              <a:cs typeface="Arial"/>
              <a:sym typeface="Arial"/>
            </a:endParaRPr>
          </a:p>
        </p:txBody>
      </p:sp>
      <p:sp>
        <p:nvSpPr>
          <p:cNvPr id="117" name="Shape 117"/>
          <p:cNvSpPr txBox="1">
            <a:spLocks noGrp="1"/>
          </p:cNvSpPr>
          <p:nvPr>
            <p:ph type="subTitle" idx="1"/>
          </p:nvPr>
        </p:nvSpPr>
        <p:spPr>
          <a:xfrm>
            <a:off x="1392375" y="2734775"/>
            <a:ext cx="10196999" cy="1897800"/>
          </a:xfrm>
          <a:prstGeom prst="rect">
            <a:avLst/>
          </a:prstGeom>
          <a:noFill/>
          <a:ln>
            <a:noFill/>
          </a:ln>
        </p:spPr>
        <p:txBody>
          <a:bodyPr lIns="91425" tIns="45700" rIns="91425" bIns="45700" anchor="t" anchorCtr="0">
            <a:noAutofit/>
          </a:bodyPr>
          <a:lstStyle/>
          <a:p>
            <a:pPr marL="0" marR="0" lvl="0" indent="0" algn="l" rtl="0">
              <a:spcBef>
                <a:spcPts val="600"/>
              </a:spcBef>
              <a:buClr>
                <a:srgbClr val="3F3F3F"/>
              </a:buClr>
              <a:buSzPct val="25000"/>
              <a:buFont typeface="Arial"/>
              <a:buNone/>
            </a:pPr>
            <a:r>
              <a:rPr lang="en-US" sz="7000" b="1" i="1">
                <a:solidFill>
                  <a:schemeClr val="accent4"/>
                </a:solidFill>
                <a:latin typeface="Roboto Condensed"/>
                <a:ea typeface="Roboto Condensed"/>
                <a:cs typeface="Roboto Condensed"/>
                <a:sym typeface="Roboto Condensed"/>
              </a:rPr>
              <a:t>HTTP/2</a:t>
            </a:r>
            <a:r>
              <a:rPr lang="en-US" sz="7000" b="1" i="1">
                <a:latin typeface="Roboto Condensed"/>
                <a:ea typeface="Roboto Condensed"/>
                <a:cs typeface="Roboto Condensed"/>
                <a:sym typeface="Roboto Condensed"/>
              </a:rPr>
              <a:t> all the things!</a:t>
            </a:r>
          </a:p>
          <a:p>
            <a:pPr marL="0" marR="0" lvl="0" indent="0" algn="l" rtl="0">
              <a:spcBef>
                <a:spcPts val="600"/>
              </a:spcBef>
              <a:buClr>
                <a:srgbClr val="3F3F3F"/>
              </a:buClr>
              <a:buSzPct val="25000"/>
              <a:buFont typeface="Arial"/>
              <a:buNone/>
            </a:pPr>
            <a:r>
              <a:rPr lang="en-US" i="1">
                <a:latin typeface="Open Sans"/>
                <a:ea typeface="Open Sans"/>
                <a:cs typeface="Open Sans"/>
                <a:sym typeface="Open Sans"/>
              </a:rPr>
              <a:t>challenges, opportunities, and the exciting world ahead of us...</a:t>
            </a:r>
          </a:p>
        </p:txBody>
      </p:sp>
      <p:grpSp>
        <p:nvGrpSpPr>
          <p:cNvPr id="118" name="Shape 118"/>
          <p:cNvGrpSpPr/>
          <p:nvPr/>
        </p:nvGrpSpPr>
        <p:grpSpPr>
          <a:xfrm>
            <a:off x="1446499" y="5178412"/>
            <a:ext cx="3578071" cy="870560"/>
            <a:chOff x="1692159" y="10087399"/>
            <a:chExt cx="7157575" cy="1741121"/>
          </a:xfrm>
        </p:grpSpPr>
        <p:sp>
          <p:nvSpPr>
            <p:cNvPr id="119" name="Shape 119"/>
            <p:cNvSpPr/>
            <p:nvPr/>
          </p:nvSpPr>
          <p:spPr>
            <a:xfrm>
              <a:off x="3812578" y="10087399"/>
              <a:ext cx="5037156" cy="1741121"/>
            </a:xfrm>
            <a:custGeom>
              <a:avLst/>
              <a:gdLst/>
              <a:ahLst/>
              <a:cxnLst/>
              <a:rect l="0" t="0" r="0" b="0"/>
              <a:pathLst>
                <a:path w="21599" h="21600" extrusionOk="0">
                  <a:moveTo>
                    <a:pt x="0" y="0"/>
                  </a:moveTo>
                  <a:lnTo>
                    <a:pt x="21599" y="0"/>
                  </a:lnTo>
                  <a:lnTo>
                    <a:pt x="21599" y="21600"/>
                  </a:lnTo>
                  <a:lnTo>
                    <a:pt x="0" y="21600"/>
                  </a:lnTo>
                  <a:close/>
                </a:path>
              </a:pathLst>
            </a:custGeom>
            <a:noFill/>
            <a:ln>
              <a:noFill/>
            </a:ln>
          </p:spPr>
          <p:txBody>
            <a:bodyPr lIns="0" tIns="0" rIns="0" bIns="0" anchor="ctr" anchorCtr="0">
              <a:noAutofit/>
            </a:bodyPr>
            <a:lstStyle/>
            <a:p>
              <a:pPr marL="0" marR="0" lvl="0" indent="0" algn="l" rtl="0">
                <a:lnSpc>
                  <a:spcPct val="90000"/>
                </a:lnSpc>
                <a:spcBef>
                  <a:spcPts val="0"/>
                </a:spcBef>
                <a:spcAft>
                  <a:spcPts val="0"/>
                </a:spcAft>
                <a:buClr>
                  <a:srgbClr val="FFFFFF"/>
                </a:buClr>
                <a:buSzPct val="25000"/>
                <a:buFont typeface="Roboto Condensed"/>
                <a:buNone/>
              </a:pPr>
              <a:r>
                <a:rPr lang="en-US" sz="3000" b="0" i="0" u="none" strike="noStrike" cap="none" baseline="0">
                  <a:solidFill>
                    <a:srgbClr val="666666"/>
                  </a:solidFill>
                  <a:latin typeface="Roboto Condensed"/>
                  <a:ea typeface="Roboto Condensed"/>
                  <a:cs typeface="Roboto Condensed"/>
                  <a:sym typeface="Roboto Condensed"/>
                </a:rPr>
                <a:t>+</a:t>
              </a:r>
              <a:r>
                <a:rPr lang="en-US" sz="3000">
                  <a:solidFill>
                    <a:srgbClr val="666666"/>
                  </a:solidFill>
                  <a:latin typeface="Roboto Condensed"/>
                  <a:ea typeface="Roboto Condensed"/>
                  <a:cs typeface="Roboto Condensed"/>
                  <a:sym typeface="Roboto Condensed"/>
                </a:rPr>
                <a:t>Ilya Grigorik</a:t>
              </a:r>
            </a:p>
            <a:p>
              <a:pPr marL="0" marR="0" lvl="0" indent="0" algn="l" rtl="0">
                <a:lnSpc>
                  <a:spcPct val="90000"/>
                </a:lnSpc>
                <a:spcBef>
                  <a:spcPts val="0"/>
                </a:spcBef>
                <a:spcAft>
                  <a:spcPts val="0"/>
                </a:spcAft>
                <a:buClr>
                  <a:srgbClr val="FFFFFF"/>
                </a:buClr>
                <a:buSzPct val="25000"/>
                <a:buFont typeface="Roboto Condensed"/>
                <a:buNone/>
              </a:pPr>
              <a:r>
                <a:rPr lang="en-US" sz="2500" b="0" i="0" u="none" strike="noStrike" cap="none" baseline="0">
                  <a:solidFill>
                    <a:srgbClr val="666666"/>
                  </a:solidFill>
                  <a:latin typeface="Roboto Condensed"/>
                  <a:ea typeface="Roboto Condensed"/>
                  <a:cs typeface="Roboto Condensed"/>
                  <a:sym typeface="Roboto Condensed"/>
                </a:rPr>
                <a:t>@</a:t>
              </a:r>
              <a:r>
                <a:rPr lang="en-US" sz="2500">
                  <a:solidFill>
                    <a:srgbClr val="666666"/>
                  </a:solidFill>
                  <a:latin typeface="Roboto Condensed"/>
                  <a:ea typeface="Roboto Condensed"/>
                  <a:cs typeface="Roboto Condensed"/>
                  <a:sym typeface="Roboto Condensed"/>
                </a:rPr>
                <a:t>igrigorik</a:t>
              </a:r>
            </a:p>
          </p:txBody>
        </p:sp>
        <p:pic>
          <p:nvPicPr>
            <p:cNvPr id="120" name="Shape 120"/>
            <p:cNvPicPr preferRelativeResize="0"/>
            <p:nvPr/>
          </p:nvPicPr>
          <p:blipFill rotWithShape="1">
            <a:blip r:embed="rId3">
              <a:alphaModFix/>
            </a:blip>
            <a:srcRect l="13461" t="2401" r="12039" b="-9"/>
            <a:stretch/>
          </p:blipFill>
          <p:spPr>
            <a:xfrm>
              <a:off x="1692159" y="10154987"/>
              <a:ext cx="1714199" cy="1605900"/>
            </a:xfrm>
            <a:prstGeom prst="flowChartConnector">
              <a:avLst/>
            </a:prstGeom>
            <a:noFill/>
            <a:ln w="114300" cap="flat" cmpd="sng">
              <a:solidFill>
                <a:srgbClr val="FFFFFF"/>
              </a:solidFill>
              <a:prstDash val="solid"/>
              <a:round/>
              <a:headEnd type="none" w="med" len="med"/>
              <a:tailEnd type="none" w="med" len="med"/>
            </a:ln>
          </p:spPr>
        </p:pic>
      </p:gr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1163100" y="6399600"/>
            <a:ext cx="4436999" cy="359400"/>
          </a:xfrm>
          <a:prstGeom prst="rect">
            <a:avLst/>
          </a:prstGeom>
          <a:noFill/>
          <a:ln>
            <a:noFill/>
          </a:ln>
        </p:spPr>
        <p:txBody>
          <a:bodyPr lIns="91425" tIns="91425" rIns="91425" bIns="91425" anchor="ctr" anchorCtr="0">
            <a:noAutofit/>
          </a:bodyPr>
          <a:lstStyle/>
          <a:p>
            <a:pPr lvl="0" rtl="0">
              <a:spcBef>
                <a:spcPts val="0"/>
              </a:spcBef>
              <a:buNone/>
            </a:pPr>
            <a:r>
              <a:rPr lang="en-US" u="sng">
                <a:solidFill>
                  <a:schemeClr val="hlink"/>
                </a:solidFill>
                <a:latin typeface="Open Sans"/>
                <a:ea typeface="Open Sans"/>
                <a:cs typeface="Open Sans"/>
                <a:sym typeface="Open Sans"/>
                <a:hlinkClick r:id="rId3"/>
              </a:rPr>
              <a:t>blink-dev thread</a:t>
            </a:r>
          </a:p>
        </p:txBody>
      </p:sp>
      <p:pic>
        <p:nvPicPr>
          <p:cNvPr id="303" name="Shape 303"/>
          <p:cNvPicPr preferRelativeResize="0"/>
          <p:nvPr/>
        </p:nvPicPr>
        <p:blipFill>
          <a:blip r:embed="rId4">
            <a:alphaModFix/>
          </a:blip>
          <a:stretch>
            <a:fillRect/>
          </a:stretch>
        </p:blipFill>
        <p:spPr>
          <a:xfrm>
            <a:off x="126375" y="362275"/>
            <a:ext cx="6488500" cy="5850500"/>
          </a:xfrm>
          <a:prstGeom prst="rect">
            <a:avLst/>
          </a:prstGeom>
          <a:noFill/>
          <a:ln>
            <a:noFill/>
          </a:ln>
        </p:spPr>
      </p:pic>
      <p:sp>
        <p:nvSpPr>
          <p:cNvPr id="304" name="Shape 304"/>
          <p:cNvSpPr txBox="1"/>
          <p:nvPr/>
        </p:nvSpPr>
        <p:spPr>
          <a:xfrm>
            <a:off x="6709275" y="1085375"/>
            <a:ext cx="5127900" cy="4955100"/>
          </a:xfrm>
          <a:prstGeom prst="rect">
            <a:avLst/>
          </a:prstGeom>
          <a:noFill/>
          <a:ln>
            <a:noFill/>
          </a:ln>
        </p:spPr>
        <p:txBody>
          <a:bodyPr lIns="91425" tIns="91425" rIns="91425" bIns="91425" anchor="ctr" anchorCtr="0">
            <a:noAutofit/>
          </a:bodyPr>
          <a:lstStyle/>
          <a:p>
            <a:pPr marL="457200" lvl="0" indent="-355600" rtl="0">
              <a:lnSpc>
                <a:spcPct val="115000"/>
              </a:lnSpc>
              <a:spcBef>
                <a:spcPts val="0"/>
              </a:spcBef>
              <a:buClr>
                <a:srgbClr val="434343"/>
              </a:buClr>
              <a:buSzPct val="100000"/>
              <a:buFont typeface="Arial"/>
              <a:buChar char="●"/>
            </a:pPr>
            <a:r>
              <a:rPr lang="en-US" sz="2000">
                <a:solidFill>
                  <a:srgbClr val="434343"/>
                </a:solidFill>
                <a:latin typeface="Roboto"/>
                <a:ea typeface="Roboto"/>
                <a:cs typeface="Roboto"/>
                <a:sym typeface="Roboto"/>
              </a:rPr>
              <a:t>Cable profile (5Mbps / 28 ms RTT)</a:t>
            </a:r>
          </a:p>
          <a:p>
            <a:pPr marL="457200" lvl="0" indent="-355600" rtl="0">
              <a:lnSpc>
                <a:spcPct val="115000"/>
              </a:lnSpc>
              <a:spcBef>
                <a:spcPts val="0"/>
              </a:spcBef>
              <a:buClr>
                <a:srgbClr val="434343"/>
              </a:buClr>
              <a:buSzPct val="100000"/>
              <a:buFont typeface="Arial"/>
              <a:buChar char="●"/>
            </a:pPr>
            <a:r>
              <a:rPr lang="en-US" sz="2000">
                <a:solidFill>
                  <a:srgbClr val="434343"/>
                </a:solidFill>
                <a:latin typeface="Roboto"/>
                <a:ea typeface="Roboto"/>
                <a:cs typeface="Roboto"/>
                <a:sym typeface="Roboto"/>
              </a:rPr>
              <a:t>Main thread attribution in Blink</a:t>
            </a:r>
          </a:p>
          <a:p>
            <a:pPr marL="914400" lvl="1" indent="-330200" rtl="0">
              <a:lnSpc>
                <a:spcPct val="115000"/>
              </a:lnSpc>
              <a:spcBef>
                <a:spcPts val="0"/>
              </a:spcBef>
              <a:buClr>
                <a:srgbClr val="4D4D4D"/>
              </a:buClr>
              <a:buSzPct val="100000"/>
              <a:buFont typeface="Courier New"/>
              <a:buChar char="o"/>
            </a:pPr>
            <a:r>
              <a:rPr lang="en-US" sz="1600">
                <a:solidFill>
                  <a:srgbClr val="4D4D4D"/>
                </a:solidFill>
                <a:latin typeface="Roboto"/>
                <a:ea typeface="Roboto"/>
                <a:cs typeface="Roboto"/>
                <a:sym typeface="Roboto"/>
              </a:rPr>
              <a:t>Measured via Telemetry</a:t>
            </a:r>
          </a:p>
          <a:p>
            <a:pPr marL="0" lvl="0" indent="0" rtl="0">
              <a:lnSpc>
                <a:spcPct val="115000"/>
              </a:lnSpc>
              <a:spcBef>
                <a:spcPts val="0"/>
              </a:spcBef>
              <a:buNone/>
            </a:pPr>
            <a:endParaRPr sz="2000">
              <a:solidFill>
                <a:srgbClr val="4D4D4D"/>
              </a:solidFill>
              <a:latin typeface="Roboto"/>
              <a:ea typeface="Roboto"/>
              <a:cs typeface="Roboto"/>
              <a:sym typeface="Roboto"/>
            </a:endParaRPr>
          </a:p>
          <a:p>
            <a:pPr marL="457200" lvl="0" indent="-355600" rtl="0">
              <a:lnSpc>
                <a:spcPct val="115000"/>
              </a:lnSpc>
              <a:spcBef>
                <a:spcPts val="0"/>
              </a:spcBef>
              <a:buClr>
                <a:schemeClr val="accent2"/>
              </a:buClr>
              <a:buSzPct val="100000"/>
              <a:buFont typeface="Arial"/>
              <a:buChar char="●"/>
            </a:pPr>
            <a:r>
              <a:rPr lang="en-US" sz="2000" b="1">
                <a:solidFill>
                  <a:schemeClr val="accent2"/>
                </a:solidFill>
                <a:latin typeface="Roboto"/>
                <a:ea typeface="Roboto"/>
                <a:cs typeface="Roboto"/>
                <a:sym typeface="Roboto"/>
              </a:rPr>
              <a:t>69.5% of time blocked on network</a:t>
            </a:r>
          </a:p>
          <a:p>
            <a:pPr marL="457200" lvl="0" indent="-355600" rtl="0">
              <a:lnSpc>
                <a:spcPct val="115000"/>
              </a:lnSpc>
              <a:spcBef>
                <a:spcPts val="0"/>
              </a:spcBef>
              <a:buClr>
                <a:srgbClr val="BF9000"/>
              </a:buClr>
              <a:buSzPct val="100000"/>
              <a:buFont typeface="Arial"/>
              <a:buChar char="●"/>
            </a:pPr>
            <a:r>
              <a:rPr lang="en-US" sz="2000" b="1">
                <a:solidFill>
                  <a:srgbClr val="BF9000"/>
                </a:solidFill>
                <a:latin typeface="Roboto"/>
                <a:ea typeface="Roboto"/>
                <a:cs typeface="Roboto"/>
                <a:sym typeface="Roboto"/>
              </a:rPr>
              <a:t>6.6% of time blocked JavaScript</a:t>
            </a:r>
          </a:p>
          <a:p>
            <a:pPr marL="457200" lvl="0" indent="-355600" rtl="0">
              <a:lnSpc>
                <a:spcPct val="115000"/>
              </a:lnSpc>
              <a:spcBef>
                <a:spcPts val="0"/>
              </a:spcBef>
              <a:buClr>
                <a:srgbClr val="BF9000"/>
              </a:buClr>
              <a:buSzPct val="100000"/>
              <a:buFont typeface="Arial"/>
              <a:buChar char="●"/>
            </a:pPr>
            <a:r>
              <a:rPr lang="en-US" sz="2000" b="1">
                <a:solidFill>
                  <a:srgbClr val="BF9000"/>
                </a:solidFill>
                <a:latin typeface="Roboto"/>
                <a:ea typeface="Roboto"/>
                <a:cs typeface="Roboto"/>
                <a:sym typeface="Roboto"/>
              </a:rPr>
              <a:t>5.1% blocked on Layout</a:t>
            </a:r>
          </a:p>
          <a:p>
            <a:pPr marL="457200" lvl="0" indent="-355600" rtl="0">
              <a:lnSpc>
                <a:spcPct val="115000"/>
              </a:lnSpc>
              <a:spcBef>
                <a:spcPts val="0"/>
              </a:spcBef>
              <a:buClr>
                <a:srgbClr val="BF9000"/>
              </a:buClr>
              <a:buSzPct val="100000"/>
              <a:buFont typeface="Arial"/>
              <a:buChar char="●"/>
            </a:pPr>
            <a:r>
              <a:rPr lang="en-US" sz="2000" b="1">
                <a:solidFill>
                  <a:srgbClr val="BF9000"/>
                </a:solidFill>
                <a:latin typeface="Roboto"/>
                <a:ea typeface="Roboto"/>
                <a:cs typeface="Roboto"/>
                <a:sym typeface="Roboto"/>
              </a:rPr>
              <a:t>4.5% blocked on Paint</a:t>
            </a:r>
          </a:p>
          <a:p>
            <a:pPr marL="457200" lvl="0" indent="-355600" rtl="0">
              <a:lnSpc>
                <a:spcPct val="115000"/>
              </a:lnSpc>
              <a:spcBef>
                <a:spcPts val="0"/>
              </a:spcBef>
              <a:buClr>
                <a:srgbClr val="BF9000"/>
              </a:buClr>
              <a:buSzPct val="100000"/>
              <a:buFont typeface="Arial"/>
              <a:buChar char="●"/>
            </a:pPr>
            <a:r>
              <a:rPr lang="en-US" sz="2000" b="1">
                <a:solidFill>
                  <a:srgbClr val="BF9000"/>
                </a:solidFill>
                <a:latin typeface="Roboto"/>
                <a:ea typeface="Roboto"/>
                <a:cs typeface="Roboto"/>
                <a:sym typeface="Roboto"/>
              </a:rPr>
              <a:t>...</a:t>
            </a:r>
          </a:p>
          <a:p>
            <a:pPr lvl="0" rtl="0">
              <a:lnSpc>
                <a:spcPct val="115000"/>
              </a:lnSpc>
              <a:spcBef>
                <a:spcPts val="0"/>
              </a:spcBef>
              <a:buNone/>
            </a:pPr>
            <a:endParaRPr sz="2000">
              <a:solidFill>
                <a:srgbClr val="4D4D4D"/>
              </a:solidFill>
              <a:latin typeface="Roboto"/>
              <a:ea typeface="Roboto"/>
              <a:cs typeface="Roboto"/>
              <a:sym typeface="Roboto"/>
            </a:endParaRPr>
          </a:p>
          <a:p>
            <a:pPr lvl="0" rtl="0">
              <a:lnSpc>
                <a:spcPct val="115000"/>
              </a:lnSpc>
              <a:spcBef>
                <a:spcPts val="0"/>
              </a:spcBef>
              <a:buNone/>
            </a:pPr>
            <a:endParaRPr sz="2000">
              <a:solidFill>
                <a:srgbClr val="4D4D4D"/>
              </a:solidFill>
              <a:latin typeface="Roboto"/>
              <a:ea typeface="Roboto"/>
              <a:cs typeface="Roboto"/>
              <a:sym typeface="Roboto"/>
            </a:endParaRPr>
          </a:p>
          <a:p>
            <a:pPr lvl="0" rtl="0">
              <a:lnSpc>
                <a:spcPct val="115000"/>
              </a:lnSpc>
              <a:spcBef>
                <a:spcPts val="0"/>
              </a:spcBef>
              <a:buNone/>
            </a:pPr>
            <a:r>
              <a:rPr lang="en-US" sz="2400" b="1" i="1">
                <a:solidFill>
                  <a:srgbClr val="434343"/>
                </a:solidFill>
                <a:latin typeface="Roboto"/>
                <a:ea typeface="Roboto"/>
                <a:cs typeface="Roboto"/>
                <a:sym typeface="Roboto"/>
              </a:rPr>
              <a:t>No surprises here... First page load is network (latency) bound!</a:t>
            </a:r>
          </a:p>
        </p:txBody>
      </p:sp>
      <p:sp>
        <p:nvSpPr>
          <p:cNvPr id="305" name="Shape 305"/>
          <p:cNvSpPr txBox="1">
            <a:spLocks noGrp="1"/>
          </p:cNvSpPr>
          <p:nvPr>
            <p:ph type="title"/>
          </p:nvPr>
        </p:nvSpPr>
        <p:spPr>
          <a:xfrm>
            <a:off x="6255157" y="149050"/>
            <a:ext cx="5309918" cy="727500"/>
          </a:xfrm>
          <a:prstGeom prst="rect">
            <a:avLst/>
          </a:prstGeom>
          <a:noFill/>
          <a:ln>
            <a:noFill/>
          </a:ln>
        </p:spPr>
        <p:txBody>
          <a:bodyPr lIns="91425" tIns="91425" rIns="91425" bIns="91425" anchor="b" anchorCtr="0">
            <a:noAutofit/>
          </a:bodyPr>
          <a:lstStyle/>
          <a:p>
            <a:pPr lvl="0" rtl="0">
              <a:spcBef>
                <a:spcPts val="0"/>
              </a:spcBef>
              <a:buNone/>
            </a:pPr>
            <a:r>
              <a:rPr lang="en-US" sz="4000" dirty="0">
                <a:latin typeface="Roboto Condensed"/>
                <a:ea typeface="Roboto Condensed"/>
                <a:cs typeface="Roboto Condensed"/>
                <a:sym typeface="Roboto Condensed"/>
              </a:rPr>
              <a:t>Top 1M </a:t>
            </a:r>
            <a:r>
              <a:rPr lang="en-US" sz="4000" dirty="0" err="1" smtClean="0">
                <a:latin typeface="Roboto Condensed"/>
                <a:ea typeface="Roboto Condensed"/>
                <a:cs typeface="Roboto Condensed"/>
                <a:sym typeface="Roboto Condensed"/>
              </a:rPr>
              <a:t>Alexa</a:t>
            </a:r>
            <a:r>
              <a:rPr lang="en-US" sz="4000" dirty="0">
                <a:latin typeface="Roboto Condensed"/>
                <a:ea typeface="Roboto Condensed"/>
                <a:cs typeface="Roboto Condensed"/>
                <a:sym typeface="Roboto Condensed"/>
              </a:rPr>
              <a:t> </a:t>
            </a:r>
            <a:r>
              <a:rPr lang="en-US" sz="4000" dirty="0" smtClean="0">
                <a:latin typeface="Roboto Condensed"/>
                <a:ea typeface="Roboto Condensed"/>
                <a:cs typeface="Roboto Condensed"/>
                <a:sym typeface="Roboto Condensed"/>
              </a:rPr>
              <a:t>sites</a:t>
            </a:r>
            <a:r>
              <a:rPr lang="en-US" sz="4000" dirty="0">
                <a:latin typeface="Roboto Condensed"/>
                <a:ea typeface="Roboto Condensed"/>
                <a:cs typeface="Roboto Condensed"/>
                <a:sym typeface="Roboto Condensed"/>
              </a:rPr>
              <a:t>...</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rgbClr val="000000"/>
                </a:solidFill>
                <a:latin typeface="Roboto Condensed"/>
                <a:ea typeface="Roboto Condensed"/>
                <a:cs typeface="Roboto Condensed"/>
                <a:sym typeface="Roboto Condensed"/>
              </a:rPr>
              <a:t>HTTP/1.1 performance problems...</a:t>
            </a:r>
          </a:p>
        </p:txBody>
      </p:sp>
      <p:sp>
        <p:nvSpPr>
          <p:cNvPr id="311" name="Shape 311"/>
          <p:cNvSpPr txBox="1"/>
          <p:nvPr/>
        </p:nvSpPr>
        <p:spPr>
          <a:xfrm>
            <a:off x="4158450" y="1214600"/>
            <a:ext cx="7772699" cy="4641000"/>
          </a:xfrm>
          <a:prstGeom prst="rect">
            <a:avLst/>
          </a:prstGeom>
          <a:noFill/>
          <a:ln>
            <a:noFill/>
          </a:ln>
        </p:spPr>
        <p:txBody>
          <a:bodyPr lIns="91425" tIns="91425" rIns="91425" bIns="91425" anchor="t" anchorCtr="0">
            <a:noAutofit/>
          </a:bodyPr>
          <a:lstStyle/>
          <a:p>
            <a:pPr lvl="0" rtl="0">
              <a:spcBef>
                <a:spcPts val="0"/>
              </a:spcBef>
              <a:buNone/>
            </a:pPr>
            <a:endParaRPr sz="2000">
              <a:latin typeface="Roboto"/>
              <a:ea typeface="Roboto"/>
              <a:cs typeface="Roboto"/>
              <a:sym typeface="Roboto"/>
            </a:endParaRP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Limited parallelism</a:t>
            </a:r>
          </a:p>
          <a:p>
            <a:pPr marL="914400" lvl="1" indent="-355600" rtl="0">
              <a:spcBef>
                <a:spcPts val="0"/>
              </a:spcBef>
              <a:buClr>
                <a:schemeClr val="dk1"/>
              </a:buClr>
              <a:buSzPct val="100000"/>
              <a:buFont typeface="Roboto"/>
              <a:buChar char="○"/>
            </a:pPr>
            <a:r>
              <a:rPr lang="en-US" sz="2000" i="1">
                <a:solidFill>
                  <a:schemeClr val="dk1"/>
                </a:solidFill>
                <a:latin typeface="Roboto"/>
                <a:ea typeface="Roboto"/>
                <a:cs typeface="Roboto"/>
                <a:sym typeface="Roboto"/>
              </a:rPr>
              <a:t>Maximum of 6 requests per origin</a:t>
            </a:r>
          </a:p>
          <a:p>
            <a:pPr marL="914400" lvl="1" indent="-355600" rtl="0">
              <a:spcBef>
                <a:spcPts val="0"/>
              </a:spcBef>
              <a:buClr>
                <a:schemeClr val="dk1"/>
              </a:buClr>
              <a:buSzPct val="100000"/>
              <a:buFont typeface="Roboto"/>
              <a:buChar char="○"/>
            </a:pPr>
            <a:r>
              <a:rPr lang="en-US" sz="2000" i="1">
                <a:solidFill>
                  <a:schemeClr val="dk1"/>
                </a:solidFill>
                <a:latin typeface="Roboto"/>
                <a:ea typeface="Roboto"/>
                <a:cs typeface="Roboto"/>
                <a:sym typeface="Roboto"/>
              </a:rPr>
              <a:t>Pipelining does not work in practice</a:t>
            </a:r>
          </a:p>
          <a:p>
            <a:pPr marL="914400" lvl="1" indent="-355600" rtl="0">
              <a:spcBef>
                <a:spcPts val="0"/>
              </a:spcBef>
              <a:buClr>
                <a:schemeClr val="dk1"/>
              </a:buClr>
              <a:buSzPct val="100000"/>
              <a:buFont typeface="Roboto"/>
              <a:buChar char="○"/>
            </a:pPr>
            <a:r>
              <a:rPr lang="en-US" sz="2000" i="1">
                <a:solidFill>
                  <a:schemeClr val="dk1"/>
                </a:solidFill>
                <a:latin typeface="Roboto"/>
                <a:ea typeface="Roboto"/>
                <a:cs typeface="Roboto"/>
                <a:sym typeface="Roboto"/>
              </a:rPr>
              <a:t>Competing TCP flows, spurious retransmissions</a:t>
            </a:r>
          </a:p>
          <a:p>
            <a:pPr marL="914400" lvl="1" indent="-355600" rtl="0">
              <a:lnSpc>
                <a:spcPct val="150000"/>
              </a:lnSpc>
              <a:spcBef>
                <a:spcPts val="0"/>
              </a:spcBef>
              <a:buClr>
                <a:schemeClr val="dk1"/>
              </a:buClr>
              <a:buSzPct val="100000"/>
              <a:buFont typeface="Roboto"/>
              <a:buChar char="○"/>
            </a:pPr>
            <a:r>
              <a:rPr lang="en-US" sz="2000" i="1">
                <a:solidFill>
                  <a:schemeClr val="dk1"/>
                </a:solidFill>
                <a:latin typeface="Roboto"/>
                <a:ea typeface="Roboto"/>
                <a:cs typeface="Roboto"/>
                <a:sym typeface="Roboto"/>
              </a:rPr>
              <a:t>Extra handshakes, FDs, memory buffers, etc.</a:t>
            </a: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Client-side request queuing</a:t>
            </a:r>
          </a:p>
          <a:p>
            <a:pPr marL="914400" lvl="1" indent="-355600" rtl="0">
              <a:spcBef>
                <a:spcPts val="0"/>
              </a:spcBef>
              <a:buClr>
                <a:srgbClr val="000000"/>
              </a:buClr>
              <a:buSzPct val="100000"/>
              <a:buFont typeface="Roboto"/>
              <a:buChar char="○"/>
            </a:pPr>
            <a:r>
              <a:rPr lang="en-US" sz="2000" i="1">
                <a:solidFill>
                  <a:schemeClr val="dk1"/>
                </a:solidFill>
                <a:latin typeface="Roboto"/>
                <a:ea typeface="Roboto"/>
                <a:cs typeface="Roboto"/>
                <a:sym typeface="Roboto"/>
              </a:rPr>
              <a:t>Head-of-line blocking</a:t>
            </a:r>
          </a:p>
          <a:p>
            <a:pPr marL="914400" lvl="1" indent="-355600" rtl="0">
              <a:spcBef>
                <a:spcPts val="0"/>
              </a:spcBef>
              <a:buClr>
                <a:srgbClr val="000000"/>
              </a:buClr>
              <a:buSzPct val="100000"/>
              <a:buFont typeface="Roboto"/>
              <a:buChar char="○"/>
            </a:pPr>
            <a:r>
              <a:rPr lang="en-US" sz="2000" i="1">
                <a:latin typeface="Roboto"/>
                <a:ea typeface="Roboto"/>
                <a:cs typeface="Roboto"/>
                <a:sym typeface="Roboto"/>
              </a:rPr>
              <a:t>Delayed request dispatch</a:t>
            </a:r>
          </a:p>
          <a:p>
            <a:pPr lvl="0" rtl="0">
              <a:spcBef>
                <a:spcPts val="0"/>
              </a:spcBef>
              <a:buNone/>
            </a:pPr>
            <a:endParaRPr sz="2000">
              <a:latin typeface="Roboto"/>
              <a:ea typeface="Roboto"/>
              <a:cs typeface="Roboto"/>
              <a:sym typeface="Roboto"/>
            </a:endParaRP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High protocol overhead</a:t>
            </a:r>
          </a:p>
          <a:p>
            <a:pPr marL="914400" lvl="1" indent="-355600" rtl="0">
              <a:spcBef>
                <a:spcPts val="0"/>
              </a:spcBef>
              <a:buClr>
                <a:schemeClr val="dk1"/>
              </a:buClr>
              <a:buSzPct val="100000"/>
              <a:buFont typeface="Roboto"/>
              <a:buChar char="○"/>
            </a:pPr>
            <a:r>
              <a:rPr lang="en-US" sz="2000" i="1">
                <a:solidFill>
                  <a:schemeClr val="dk1"/>
                </a:solidFill>
                <a:latin typeface="Roboto"/>
                <a:ea typeface="Roboto"/>
                <a:cs typeface="Roboto"/>
                <a:sym typeface="Roboto"/>
              </a:rPr>
              <a:t>~800 bytes of header + cookies</a:t>
            </a:r>
          </a:p>
          <a:p>
            <a:pPr marL="914400" lvl="1" indent="-355600" rtl="0">
              <a:spcBef>
                <a:spcPts val="0"/>
              </a:spcBef>
              <a:buClr>
                <a:schemeClr val="dk1"/>
              </a:buClr>
              <a:buSzPct val="100000"/>
              <a:buFont typeface="Roboto"/>
              <a:buChar char="○"/>
            </a:pPr>
            <a:r>
              <a:rPr lang="en-US" sz="2000" i="1">
                <a:solidFill>
                  <a:schemeClr val="dk1"/>
                </a:solidFill>
                <a:latin typeface="Roboto"/>
                <a:ea typeface="Roboto"/>
                <a:cs typeface="Roboto"/>
                <a:sym typeface="Roboto"/>
              </a:rPr>
              <a:t>No compression of HTTP metadata</a:t>
            </a:r>
          </a:p>
        </p:txBody>
      </p:sp>
      <p:pic>
        <p:nvPicPr>
          <p:cNvPr id="312" name="Shape 312"/>
          <p:cNvPicPr preferRelativeResize="0"/>
          <p:nvPr/>
        </p:nvPicPr>
        <p:blipFill>
          <a:blip r:embed="rId3">
            <a:alphaModFix/>
          </a:blip>
          <a:stretch>
            <a:fillRect/>
          </a:stretch>
        </p:blipFill>
        <p:spPr>
          <a:xfrm>
            <a:off x="414250" y="1479250"/>
            <a:ext cx="2989225" cy="4283925"/>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16"/>
        <p:cNvGrpSpPr/>
        <p:nvPr/>
      </p:nvGrpSpPr>
      <p:grpSpPr>
        <a:xfrm>
          <a:off x="0" y="0"/>
          <a:ext cx="0" cy="0"/>
          <a:chOff x="0" y="0"/>
          <a:chExt cx="0" cy="0"/>
        </a:xfrm>
      </p:grpSpPr>
      <p:sp>
        <p:nvSpPr>
          <p:cNvPr id="317" name="Shape 317"/>
          <p:cNvSpPr txBox="1">
            <a:spLocks noGrp="1"/>
          </p:cNvSpPr>
          <p:nvPr>
            <p:ph type="ctrTitle"/>
          </p:nvPr>
        </p:nvSpPr>
        <p:spPr>
          <a:xfrm>
            <a:off x="1083849" y="2717450"/>
            <a:ext cx="10350899" cy="1470000"/>
          </a:xfrm>
          <a:prstGeom prst="rect">
            <a:avLst/>
          </a:prstGeom>
          <a:noFill/>
          <a:ln>
            <a:noFill/>
          </a:ln>
        </p:spPr>
        <p:txBody>
          <a:bodyPr lIns="91425" tIns="91425" rIns="91425" bIns="91425" anchor="b" anchorCtr="0">
            <a:noAutofit/>
          </a:bodyPr>
          <a:lstStyle/>
          <a:p>
            <a:pPr lvl="0" rtl="0">
              <a:spcBef>
                <a:spcPts val="0"/>
              </a:spcBef>
              <a:buNone/>
            </a:pPr>
            <a:r>
              <a:rPr lang="en-US" sz="5500" i="1">
                <a:solidFill>
                  <a:srgbClr val="FFFFFF"/>
                </a:solidFill>
                <a:latin typeface="Roboto Condensed"/>
                <a:ea typeface="Roboto Condensed"/>
                <a:cs typeface="Roboto Condensed"/>
                <a:sym typeface="Roboto Condensed"/>
              </a:rPr>
              <a:t>Where there’s a will, there’s a way...</a:t>
            </a:r>
          </a:p>
          <a:p>
            <a:pPr lvl="0" rtl="0">
              <a:spcBef>
                <a:spcPts val="0"/>
              </a:spcBef>
              <a:buNone/>
            </a:pPr>
            <a:r>
              <a:rPr lang="en-US" sz="2400" b="0" i="1">
                <a:solidFill>
                  <a:schemeClr val="accent3"/>
                </a:solidFill>
                <a:latin typeface="Roboto Condensed"/>
                <a:ea typeface="Roboto Condensed"/>
                <a:cs typeface="Roboto Condensed"/>
                <a:sym typeface="Roboto Condensed"/>
              </a:rPr>
              <a:t>we’re an inventive bunch, so we came up with some “optimizations” (read, “hacks”)</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2"/>
                </a:solidFill>
                <a:latin typeface="Roboto Condensed"/>
                <a:ea typeface="Roboto Condensed"/>
                <a:cs typeface="Roboto Condensed"/>
                <a:sym typeface="Roboto Condensed"/>
              </a:rPr>
              <a:t>Domain shard</a:t>
            </a:r>
            <a:r>
              <a:rPr lang="en-US" sz="4000">
                <a:solidFill>
                  <a:srgbClr val="000000"/>
                </a:solidFill>
                <a:latin typeface="Roboto Condensed"/>
                <a:ea typeface="Roboto Condensed"/>
                <a:cs typeface="Roboto Condensed"/>
                <a:sym typeface="Roboto Condensed"/>
              </a:rPr>
              <a:t>… all the things!</a:t>
            </a:r>
          </a:p>
        </p:txBody>
      </p:sp>
      <p:sp>
        <p:nvSpPr>
          <p:cNvPr id="323" name="Shape 323"/>
          <p:cNvSpPr txBox="1"/>
          <p:nvPr/>
        </p:nvSpPr>
        <p:spPr>
          <a:xfrm>
            <a:off x="6341075" y="1193125"/>
            <a:ext cx="4801800" cy="1345500"/>
          </a:xfrm>
          <a:prstGeom prst="rect">
            <a:avLst/>
          </a:prstGeom>
          <a:noFill/>
          <a:ln>
            <a:noFill/>
          </a:ln>
        </p:spPr>
        <p:txBody>
          <a:bodyPr lIns="91425" tIns="91425" rIns="91425" bIns="91425" anchor="t" anchorCtr="0">
            <a:noAutofit/>
          </a:bodyPr>
          <a:lstStyle/>
          <a:p>
            <a:pPr lvl="0" rtl="0">
              <a:spcBef>
                <a:spcPts val="0"/>
              </a:spcBef>
              <a:buNone/>
            </a:pPr>
            <a:r>
              <a:rPr lang="en-US" sz="2800">
                <a:latin typeface="Roboto"/>
                <a:ea typeface="Roboto"/>
                <a:cs typeface="Roboto"/>
                <a:sym typeface="Roboto"/>
              </a:rPr>
              <a:t>6 connections per origin</a:t>
            </a:r>
            <a:br>
              <a:rPr lang="en-US" sz="2800">
                <a:latin typeface="Roboto"/>
                <a:ea typeface="Roboto"/>
                <a:cs typeface="Roboto"/>
                <a:sym typeface="Roboto"/>
              </a:rPr>
            </a:br>
            <a:r>
              <a:rPr lang="en-US" sz="2800">
                <a:latin typeface="Roboto"/>
                <a:ea typeface="Roboto"/>
                <a:cs typeface="Roboto"/>
                <a:sym typeface="Roboto"/>
              </a:rPr>
              <a:t>just add more origins, right?</a:t>
            </a:r>
          </a:p>
        </p:txBody>
      </p:sp>
      <p:pic>
        <p:nvPicPr>
          <p:cNvPr id="324" name="Shape 324"/>
          <p:cNvPicPr preferRelativeResize="0"/>
          <p:nvPr/>
        </p:nvPicPr>
        <p:blipFill>
          <a:blip r:embed="rId3">
            <a:alphaModFix/>
          </a:blip>
          <a:stretch>
            <a:fillRect/>
          </a:stretch>
        </p:blipFill>
        <p:spPr>
          <a:xfrm>
            <a:off x="669350" y="1082875"/>
            <a:ext cx="5246675" cy="3064050"/>
          </a:xfrm>
          <a:prstGeom prst="rect">
            <a:avLst/>
          </a:prstGeom>
          <a:noFill/>
          <a:ln>
            <a:noFill/>
          </a:ln>
        </p:spPr>
      </p:pic>
      <p:sp>
        <p:nvSpPr>
          <p:cNvPr id="325" name="Shape 325"/>
          <p:cNvSpPr/>
          <p:nvPr/>
        </p:nvSpPr>
        <p:spPr>
          <a:xfrm>
            <a:off x="6497675" y="2703000"/>
            <a:ext cx="4273199" cy="817500"/>
          </a:xfrm>
          <a:prstGeom prst="roundRect">
            <a:avLst>
              <a:gd name="adj" fmla="val 16667"/>
            </a:avLst>
          </a:prstGeom>
          <a:solidFill>
            <a:schemeClr val="accent2"/>
          </a:solidFill>
          <a:ln>
            <a:noFill/>
          </a:ln>
        </p:spPr>
        <p:txBody>
          <a:bodyPr lIns="91425" tIns="91425" rIns="91425" bIns="91425" anchor="ctr" anchorCtr="0">
            <a:noAutofit/>
          </a:bodyPr>
          <a:lstStyle/>
          <a:p>
            <a:pPr>
              <a:spcBef>
                <a:spcPts val="0"/>
              </a:spcBef>
              <a:buNone/>
            </a:pPr>
            <a:r>
              <a:rPr lang="en-US" sz="2000">
                <a:solidFill>
                  <a:srgbClr val="FFFFFF"/>
                </a:solidFill>
                <a:latin typeface="Roboto"/>
                <a:ea typeface="Roboto"/>
                <a:cs typeface="Roboto"/>
                <a:sym typeface="Roboto"/>
              </a:rPr>
              <a:t>Duplicate (spurious) data packets due to oversharding</a:t>
            </a:r>
          </a:p>
        </p:txBody>
      </p:sp>
      <p:cxnSp>
        <p:nvCxnSpPr>
          <p:cNvPr id="326" name="Shape 326"/>
          <p:cNvCxnSpPr>
            <a:stCxn id="325" idx="1"/>
          </p:cNvCxnSpPr>
          <p:nvPr/>
        </p:nvCxnSpPr>
        <p:spPr>
          <a:xfrm rot="10800000">
            <a:off x="3947375" y="3111750"/>
            <a:ext cx="2550300" cy="0"/>
          </a:xfrm>
          <a:prstGeom prst="straightConnector1">
            <a:avLst/>
          </a:prstGeom>
          <a:noFill/>
          <a:ln w="28575" cap="flat" cmpd="sng">
            <a:solidFill>
              <a:schemeClr val="accent2"/>
            </a:solidFill>
            <a:prstDash val="solid"/>
            <a:round/>
            <a:headEnd type="none" w="lg" len="lg"/>
            <a:tailEnd type="oval" w="lg" len="lg"/>
          </a:ln>
        </p:spPr>
      </p:cxnSp>
      <p:sp>
        <p:nvSpPr>
          <p:cNvPr id="327" name="Shape 327"/>
          <p:cNvSpPr txBox="1"/>
          <p:nvPr/>
        </p:nvSpPr>
        <p:spPr>
          <a:xfrm>
            <a:off x="1114275" y="6410000"/>
            <a:ext cx="6754499" cy="402000"/>
          </a:xfrm>
          <a:prstGeom prst="rect">
            <a:avLst/>
          </a:prstGeom>
          <a:noFill/>
          <a:ln>
            <a:noFill/>
          </a:ln>
        </p:spPr>
        <p:txBody>
          <a:bodyPr lIns="91425" tIns="91425" rIns="91425" bIns="91425" anchor="ctr" anchorCtr="0">
            <a:noAutofit/>
          </a:bodyPr>
          <a:lstStyle/>
          <a:p>
            <a:pPr lvl="0" rtl="0">
              <a:spcBef>
                <a:spcPts val="0"/>
              </a:spcBef>
              <a:buNone/>
            </a:pPr>
            <a:r>
              <a:rPr lang="en-US" u="sng">
                <a:solidFill>
                  <a:schemeClr val="hlink"/>
                </a:solidFill>
                <a:latin typeface="Roboto"/>
                <a:ea typeface="Roboto"/>
                <a:cs typeface="Roboto"/>
                <a:sym typeface="Roboto"/>
                <a:hlinkClick r:id="rId4"/>
              </a:rPr>
              <a:t>http://perf.fail/post/96104709544/zealous-sharding-hurts-etsy-performance</a:t>
            </a:r>
          </a:p>
        </p:txBody>
      </p:sp>
      <p:sp>
        <p:nvSpPr>
          <p:cNvPr id="328" name="Shape 328"/>
          <p:cNvSpPr txBox="1"/>
          <p:nvPr/>
        </p:nvSpPr>
        <p:spPr>
          <a:xfrm>
            <a:off x="669350" y="4565075"/>
            <a:ext cx="9956399" cy="1345500"/>
          </a:xfrm>
          <a:prstGeom prst="rect">
            <a:avLst/>
          </a:prstGeom>
          <a:noFill/>
          <a:ln>
            <a:noFill/>
          </a:ln>
        </p:spPr>
        <p:txBody>
          <a:bodyPr lIns="91425" tIns="91425" rIns="91425" bIns="91425" anchor="t" anchorCtr="0">
            <a:noAutofit/>
          </a:bodyPr>
          <a:lstStyle/>
          <a:p>
            <a:pPr lvl="0" rtl="0">
              <a:spcBef>
                <a:spcPts val="0"/>
              </a:spcBef>
              <a:buNone/>
            </a:pPr>
            <a:r>
              <a:rPr lang="en-US" sz="2400" i="1">
                <a:latin typeface="Roboto"/>
                <a:ea typeface="Roboto"/>
                <a:cs typeface="Roboto"/>
                <a:sym typeface="Roboto"/>
              </a:rPr>
              <a:t>Optimal number of shards? There is no such thing. Depends on particular page, device + network + network weather. Most sites overshard, and hurt themselves… Causing congestion, retransmissions, etc.</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2"/>
                </a:solidFill>
                <a:latin typeface="Roboto Condensed"/>
                <a:ea typeface="Roboto Condensed"/>
                <a:cs typeface="Roboto Condensed"/>
                <a:sym typeface="Roboto Condensed"/>
              </a:rPr>
              <a:t>Concat</a:t>
            </a:r>
            <a:r>
              <a:rPr lang="en-US" sz="4000">
                <a:solidFill>
                  <a:srgbClr val="000000"/>
                </a:solidFill>
                <a:latin typeface="Roboto Condensed"/>
                <a:ea typeface="Roboto Condensed"/>
                <a:cs typeface="Roboto Condensed"/>
                <a:sym typeface="Roboto Condensed"/>
              </a:rPr>
              <a:t>… all the things!</a:t>
            </a:r>
          </a:p>
        </p:txBody>
      </p:sp>
      <p:sp>
        <p:nvSpPr>
          <p:cNvPr id="334" name="Shape 334"/>
          <p:cNvSpPr txBox="1"/>
          <p:nvPr/>
        </p:nvSpPr>
        <p:spPr>
          <a:xfrm>
            <a:off x="4074500" y="1265550"/>
            <a:ext cx="7134299" cy="4443599"/>
          </a:xfrm>
          <a:prstGeom prst="rect">
            <a:avLst/>
          </a:prstGeom>
          <a:noFill/>
          <a:ln>
            <a:noFill/>
          </a:ln>
        </p:spPr>
        <p:txBody>
          <a:bodyPr lIns="91425" tIns="91425" rIns="91425" bIns="91425" anchor="t" anchorCtr="0">
            <a:noAutofit/>
          </a:bodyPr>
          <a:lstStyle/>
          <a:p>
            <a:pPr rtl="0">
              <a:spcBef>
                <a:spcPts val="0"/>
              </a:spcBef>
              <a:buNone/>
            </a:pPr>
            <a:r>
              <a:rPr lang="en-US" sz="2800">
                <a:solidFill>
                  <a:schemeClr val="accent4"/>
                </a:solidFill>
                <a:latin typeface="Roboto"/>
                <a:ea typeface="Roboto"/>
                <a:cs typeface="Roboto"/>
                <a:sym typeface="Roboto"/>
              </a:rPr>
              <a:t>“Reduce number of requests”...</a:t>
            </a:r>
          </a:p>
          <a:p>
            <a:pPr rtl="0">
              <a:spcBef>
                <a:spcPts val="0"/>
              </a:spcBef>
              <a:buNone/>
            </a:pPr>
            <a:endParaRPr sz="2800">
              <a:latin typeface="Roboto"/>
              <a:ea typeface="Roboto"/>
              <a:cs typeface="Roboto"/>
              <a:sym typeface="Roboto"/>
            </a:endParaRP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Large monolithic code chunks</a:t>
            </a:r>
          </a:p>
          <a:p>
            <a:pPr marL="914400" lvl="1" indent="-381000" rtl="0">
              <a:lnSpc>
                <a:spcPct val="150000"/>
              </a:lnSpc>
              <a:spcBef>
                <a:spcPts val="0"/>
              </a:spcBef>
              <a:buClr>
                <a:srgbClr val="000000"/>
              </a:buClr>
              <a:buSzPct val="100000"/>
              <a:buFont typeface="Roboto"/>
              <a:buChar char="○"/>
            </a:pPr>
            <a:r>
              <a:rPr lang="en-US" sz="2400" i="1">
                <a:latin typeface="Roboto"/>
                <a:ea typeface="Roboto"/>
                <a:cs typeface="Roboto"/>
                <a:sym typeface="Roboto"/>
              </a:rPr>
              <a:t>e.g. most pages use &lt;20% of CSS rules</a:t>
            </a: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Expensive cache invalidations</a:t>
            </a:r>
          </a:p>
          <a:p>
            <a:pPr marL="914400" lvl="1" indent="-381000" rtl="0">
              <a:lnSpc>
                <a:spcPct val="150000"/>
              </a:lnSpc>
              <a:spcBef>
                <a:spcPts val="0"/>
              </a:spcBef>
              <a:buClr>
                <a:srgbClr val="000000"/>
              </a:buClr>
              <a:buSzPct val="100000"/>
              <a:buFont typeface="Roboto"/>
              <a:buChar char="○"/>
            </a:pPr>
            <a:r>
              <a:rPr lang="en-US" sz="2400" i="1">
                <a:latin typeface="Roboto"/>
                <a:ea typeface="Roboto"/>
                <a:cs typeface="Roboto"/>
                <a:sym typeface="Roboto"/>
              </a:rPr>
              <a:t>e.g. single char update forces full fetch</a:t>
            </a: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Delayed execution of JSS / CSS</a:t>
            </a:r>
          </a:p>
          <a:p>
            <a:pPr marL="914400" lvl="1" indent="-381000" rtl="0">
              <a:spcBef>
                <a:spcPts val="0"/>
              </a:spcBef>
              <a:buClr>
                <a:srgbClr val="000000"/>
              </a:buClr>
              <a:buSzPct val="100000"/>
              <a:buFont typeface="Roboto"/>
              <a:buChar char="○"/>
            </a:pPr>
            <a:r>
              <a:rPr lang="en-US" sz="2400" i="1">
                <a:latin typeface="Roboto"/>
                <a:ea typeface="Roboto"/>
                <a:cs typeface="Roboto"/>
                <a:sym typeface="Roboto"/>
              </a:rPr>
              <a:t>e.g. must wait for entire JS file to arrive</a:t>
            </a:r>
          </a:p>
          <a:p>
            <a:pPr marL="914400" lvl="1" indent="-381000" rtl="0">
              <a:spcBef>
                <a:spcPts val="0"/>
              </a:spcBef>
              <a:buClr>
                <a:srgbClr val="000000"/>
              </a:buClr>
              <a:buSzPct val="100000"/>
              <a:buFont typeface="Roboto"/>
              <a:buChar char="○"/>
            </a:pPr>
            <a:r>
              <a:rPr lang="en-US" sz="2400" i="1">
                <a:latin typeface="Roboto"/>
                <a:ea typeface="Roboto"/>
                <a:cs typeface="Roboto"/>
                <a:sym typeface="Roboto"/>
              </a:rPr>
              <a:t>e.g. must wait for entire CSS file to arrive</a:t>
            </a:r>
          </a:p>
        </p:txBody>
      </p:sp>
      <p:pic>
        <p:nvPicPr>
          <p:cNvPr id="335" name="Shape 335"/>
          <p:cNvPicPr preferRelativeResize="0"/>
          <p:nvPr/>
        </p:nvPicPr>
        <p:blipFill>
          <a:blip r:embed="rId3">
            <a:alphaModFix/>
          </a:blip>
          <a:stretch>
            <a:fillRect/>
          </a:stretch>
        </p:blipFill>
        <p:spPr>
          <a:xfrm>
            <a:off x="745550" y="1875150"/>
            <a:ext cx="758200" cy="758205"/>
          </a:xfrm>
          <a:prstGeom prst="rect">
            <a:avLst/>
          </a:prstGeom>
          <a:noFill/>
          <a:ln>
            <a:noFill/>
          </a:ln>
        </p:spPr>
      </p:pic>
      <p:pic>
        <p:nvPicPr>
          <p:cNvPr id="336" name="Shape 336"/>
          <p:cNvPicPr preferRelativeResize="0"/>
          <p:nvPr/>
        </p:nvPicPr>
        <p:blipFill>
          <a:blip r:embed="rId3">
            <a:alphaModFix/>
          </a:blip>
          <a:stretch>
            <a:fillRect/>
          </a:stretch>
        </p:blipFill>
        <p:spPr>
          <a:xfrm>
            <a:off x="745550" y="2921951"/>
            <a:ext cx="758200" cy="758205"/>
          </a:xfrm>
          <a:prstGeom prst="rect">
            <a:avLst/>
          </a:prstGeom>
          <a:noFill/>
          <a:ln>
            <a:noFill/>
          </a:ln>
        </p:spPr>
      </p:pic>
      <p:pic>
        <p:nvPicPr>
          <p:cNvPr id="337" name="Shape 337"/>
          <p:cNvPicPr preferRelativeResize="0"/>
          <p:nvPr/>
        </p:nvPicPr>
        <p:blipFill>
          <a:blip r:embed="rId3">
            <a:alphaModFix/>
          </a:blip>
          <a:stretch>
            <a:fillRect/>
          </a:stretch>
        </p:blipFill>
        <p:spPr>
          <a:xfrm>
            <a:off x="745550" y="4001094"/>
            <a:ext cx="758200" cy="758205"/>
          </a:xfrm>
          <a:prstGeom prst="rect">
            <a:avLst/>
          </a:prstGeom>
          <a:noFill/>
          <a:ln>
            <a:noFill/>
          </a:ln>
        </p:spPr>
      </p:pic>
      <p:sp>
        <p:nvSpPr>
          <p:cNvPr id="338" name="Shape 338"/>
          <p:cNvSpPr/>
          <p:nvPr/>
        </p:nvSpPr>
        <p:spPr>
          <a:xfrm>
            <a:off x="1707425" y="2182225"/>
            <a:ext cx="275699" cy="2274599"/>
          </a:xfrm>
          <a:prstGeom prst="rightBrace">
            <a:avLst>
              <a:gd name="adj1" fmla="val 8333"/>
              <a:gd name="adj2" fmla="val 50000"/>
            </a:avLst>
          </a:prstGeom>
          <a:no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39" name="Shape 339"/>
          <p:cNvPicPr preferRelativeResize="0"/>
          <p:nvPr/>
        </p:nvPicPr>
        <p:blipFill>
          <a:blip r:embed="rId3">
            <a:alphaModFix/>
          </a:blip>
          <a:stretch>
            <a:fillRect/>
          </a:stretch>
        </p:blipFill>
        <p:spPr>
          <a:xfrm>
            <a:off x="2104125" y="2655069"/>
            <a:ext cx="1291950" cy="1291950"/>
          </a:xfrm>
          <a:prstGeom prst="rect">
            <a:avLst/>
          </a:prstGeom>
          <a:noFill/>
          <a:ln>
            <a:noFill/>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2"/>
                </a:solidFill>
                <a:latin typeface="Roboto Condensed"/>
                <a:ea typeface="Roboto Condensed"/>
                <a:cs typeface="Roboto Condensed"/>
                <a:sym typeface="Roboto Condensed"/>
              </a:rPr>
              <a:t>Inline</a:t>
            </a:r>
            <a:r>
              <a:rPr lang="en-US" sz="4000">
                <a:solidFill>
                  <a:srgbClr val="000000"/>
                </a:solidFill>
                <a:latin typeface="Roboto Condensed"/>
                <a:ea typeface="Roboto Condensed"/>
                <a:cs typeface="Roboto Condensed"/>
                <a:sym typeface="Roboto Condensed"/>
              </a:rPr>
              <a:t>… all the things!</a:t>
            </a:r>
          </a:p>
        </p:txBody>
      </p:sp>
      <p:sp>
        <p:nvSpPr>
          <p:cNvPr id="345" name="Shape 345"/>
          <p:cNvSpPr txBox="1"/>
          <p:nvPr/>
        </p:nvSpPr>
        <p:spPr>
          <a:xfrm>
            <a:off x="4074500" y="1341750"/>
            <a:ext cx="7134299" cy="3678299"/>
          </a:xfrm>
          <a:prstGeom prst="rect">
            <a:avLst/>
          </a:prstGeom>
          <a:noFill/>
          <a:ln>
            <a:noFill/>
          </a:ln>
        </p:spPr>
        <p:txBody>
          <a:bodyPr lIns="91425" tIns="91425" rIns="91425" bIns="91425" anchor="t" anchorCtr="0">
            <a:noAutofit/>
          </a:bodyPr>
          <a:lstStyle/>
          <a:p>
            <a:pPr lvl="0" rtl="0">
              <a:spcBef>
                <a:spcPts val="0"/>
              </a:spcBef>
              <a:buNone/>
            </a:pPr>
            <a:r>
              <a:rPr lang="en-US" sz="2800">
                <a:solidFill>
                  <a:schemeClr val="accent4"/>
                </a:solidFill>
                <a:latin typeface="Roboto"/>
                <a:ea typeface="Roboto"/>
                <a:cs typeface="Roboto"/>
                <a:sym typeface="Roboto"/>
              </a:rPr>
              <a:t>“Reduce number of requests”...</a:t>
            </a:r>
          </a:p>
          <a:p>
            <a:pPr lvl="0" rtl="0">
              <a:spcBef>
                <a:spcPts val="0"/>
              </a:spcBef>
              <a:buNone/>
            </a:pPr>
            <a:endParaRPr sz="2800">
              <a:latin typeface="Roboto"/>
              <a:ea typeface="Roboto"/>
              <a:cs typeface="Roboto"/>
              <a:sym typeface="Roboto"/>
            </a:endParaRP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Duplicated resources</a:t>
            </a:r>
          </a:p>
          <a:p>
            <a:pPr marL="914400" lvl="1" indent="-381000" rtl="0">
              <a:lnSpc>
                <a:spcPct val="100000"/>
              </a:lnSpc>
              <a:spcBef>
                <a:spcPts val="0"/>
              </a:spcBef>
              <a:buClr>
                <a:srgbClr val="000000"/>
              </a:buClr>
              <a:buSzPct val="100000"/>
              <a:buFont typeface="Roboto"/>
              <a:buChar char="○"/>
            </a:pPr>
            <a:r>
              <a:rPr lang="en-US" sz="2400" i="1">
                <a:latin typeface="Roboto"/>
                <a:ea typeface="Roboto"/>
                <a:cs typeface="Roboto"/>
                <a:sym typeface="Roboto"/>
              </a:rPr>
              <a:t>every page must embed the same resource</a:t>
            </a:r>
          </a:p>
          <a:p>
            <a:pPr marL="914400" lvl="1" indent="-381000" rtl="0">
              <a:lnSpc>
                <a:spcPct val="150000"/>
              </a:lnSpc>
              <a:spcBef>
                <a:spcPts val="0"/>
              </a:spcBef>
              <a:buClr>
                <a:srgbClr val="000000"/>
              </a:buClr>
              <a:buSzPct val="100000"/>
              <a:buFont typeface="Roboto"/>
              <a:buChar char="○"/>
            </a:pPr>
            <a:r>
              <a:rPr lang="en-US" sz="2400" i="1">
                <a:latin typeface="Roboto"/>
                <a:ea typeface="Roboto"/>
                <a:cs typeface="Roboto"/>
                <a:sym typeface="Roboto"/>
              </a:rPr>
              <a:t>can’t use the HTTP cache</a:t>
            </a:r>
          </a:p>
          <a:p>
            <a:pPr marL="457200" lvl="0" indent="-393700" rtl="0">
              <a:spcBef>
                <a:spcPts val="0"/>
              </a:spcBef>
              <a:buClr>
                <a:schemeClr val="accent2"/>
              </a:buClr>
              <a:buSzPct val="100000"/>
              <a:buFont typeface="Roboto"/>
              <a:buChar char="●"/>
            </a:pPr>
            <a:r>
              <a:rPr lang="en-US" sz="2600" b="1">
                <a:solidFill>
                  <a:schemeClr val="accent2"/>
                </a:solidFill>
                <a:latin typeface="Roboto"/>
                <a:ea typeface="Roboto"/>
                <a:cs typeface="Roboto"/>
                <a:sym typeface="Roboto"/>
              </a:rPr>
              <a:t>Breaks prioritization</a:t>
            </a:r>
          </a:p>
          <a:p>
            <a:pPr marL="914400" lvl="1" indent="-381000" rtl="0">
              <a:spcBef>
                <a:spcPts val="0"/>
              </a:spcBef>
              <a:buClr>
                <a:srgbClr val="000000"/>
              </a:buClr>
              <a:buSzPct val="100000"/>
              <a:buFont typeface="Roboto"/>
              <a:buChar char="○"/>
            </a:pPr>
            <a:r>
              <a:rPr lang="en-US" sz="2400" i="1">
                <a:latin typeface="Roboto"/>
                <a:ea typeface="Roboto"/>
                <a:cs typeface="Roboto"/>
                <a:sym typeface="Roboto"/>
              </a:rPr>
              <a:t>inlined asset is “upgraded” to HTML priority</a:t>
            </a:r>
          </a:p>
          <a:p>
            <a:pPr marL="914400" lvl="1" indent="-381000" rtl="0">
              <a:spcBef>
                <a:spcPts val="0"/>
              </a:spcBef>
              <a:buClr>
                <a:srgbClr val="000000"/>
              </a:buClr>
              <a:buSzPct val="100000"/>
              <a:buFont typeface="Roboto"/>
              <a:buChar char="○"/>
            </a:pPr>
            <a:r>
              <a:rPr lang="en-US" sz="2400" i="1">
                <a:latin typeface="Roboto"/>
                <a:ea typeface="Roboto"/>
                <a:cs typeface="Roboto"/>
                <a:sym typeface="Roboto"/>
              </a:rPr>
              <a:t>inflates the size of HTML document</a:t>
            </a:r>
          </a:p>
        </p:txBody>
      </p:sp>
      <p:pic>
        <p:nvPicPr>
          <p:cNvPr id="346" name="Shape 346"/>
          <p:cNvPicPr preferRelativeResize="0"/>
          <p:nvPr/>
        </p:nvPicPr>
        <p:blipFill>
          <a:blip r:embed="rId3">
            <a:alphaModFix/>
          </a:blip>
          <a:stretch>
            <a:fillRect/>
          </a:stretch>
        </p:blipFill>
        <p:spPr>
          <a:xfrm>
            <a:off x="734050" y="1927148"/>
            <a:ext cx="2812949" cy="2812949"/>
          </a:xfrm>
          <a:prstGeom prst="rect">
            <a:avLst/>
          </a:prstGeom>
          <a:noFill/>
          <a:ln>
            <a:noFill/>
          </a:ln>
        </p:spPr>
      </p:pic>
      <p:pic>
        <p:nvPicPr>
          <p:cNvPr id="347" name="Shape 347"/>
          <p:cNvPicPr preferRelativeResize="0"/>
          <p:nvPr/>
        </p:nvPicPr>
        <p:blipFill>
          <a:blip r:embed="rId3">
            <a:alphaModFix/>
          </a:blip>
          <a:stretch>
            <a:fillRect/>
          </a:stretch>
        </p:blipFill>
        <p:spPr>
          <a:xfrm>
            <a:off x="1405630" y="2472713"/>
            <a:ext cx="685349" cy="685350"/>
          </a:xfrm>
          <a:prstGeom prst="rect">
            <a:avLst/>
          </a:prstGeom>
          <a:noFill/>
          <a:ln>
            <a:noFill/>
          </a:ln>
        </p:spPr>
      </p:pic>
      <p:pic>
        <p:nvPicPr>
          <p:cNvPr id="348" name="Shape 348"/>
          <p:cNvPicPr preferRelativeResize="0"/>
          <p:nvPr/>
        </p:nvPicPr>
        <p:blipFill>
          <a:blip r:embed="rId3">
            <a:alphaModFix/>
          </a:blip>
          <a:stretch>
            <a:fillRect/>
          </a:stretch>
        </p:blipFill>
        <p:spPr>
          <a:xfrm>
            <a:off x="2173493" y="2990932"/>
            <a:ext cx="685349" cy="685350"/>
          </a:xfrm>
          <a:prstGeom prst="rect">
            <a:avLst/>
          </a:prstGeom>
          <a:noFill/>
          <a:ln>
            <a:noFill/>
          </a:ln>
        </p:spPr>
      </p:pic>
      <p:pic>
        <p:nvPicPr>
          <p:cNvPr id="349" name="Shape 349"/>
          <p:cNvPicPr preferRelativeResize="0"/>
          <p:nvPr/>
        </p:nvPicPr>
        <p:blipFill>
          <a:blip r:embed="rId3">
            <a:alphaModFix/>
          </a:blip>
          <a:stretch>
            <a:fillRect/>
          </a:stretch>
        </p:blipFill>
        <p:spPr>
          <a:xfrm>
            <a:off x="1405630" y="3512600"/>
            <a:ext cx="685349" cy="685350"/>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2507025" y="231500"/>
            <a:ext cx="6781600" cy="4376024"/>
          </a:xfrm>
          <a:prstGeom prst="rect">
            <a:avLst/>
          </a:prstGeom>
          <a:noFill/>
          <a:ln>
            <a:noFill/>
          </a:ln>
        </p:spPr>
      </p:pic>
      <p:sp>
        <p:nvSpPr>
          <p:cNvPr id="355" name="Shape 355"/>
          <p:cNvSpPr txBox="1"/>
          <p:nvPr/>
        </p:nvSpPr>
        <p:spPr>
          <a:xfrm>
            <a:off x="1713075" y="4589525"/>
            <a:ext cx="8760299" cy="761400"/>
          </a:xfrm>
          <a:prstGeom prst="rect">
            <a:avLst/>
          </a:prstGeom>
          <a:noFill/>
          <a:ln>
            <a:noFill/>
          </a:ln>
        </p:spPr>
        <p:txBody>
          <a:bodyPr lIns="91425" tIns="91425" rIns="91425" bIns="91425" anchor="t" anchorCtr="0">
            <a:noAutofit/>
          </a:bodyPr>
          <a:lstStyle/>
          <a:p>
            <a:pPr lvl="0" algn="ctr" rtl="0">
              <a:spcBef>
                <a:spcPts val="0"/>
              </a:spcBef>
              <a:buNone/>
            </a:pPr>
            <a:r>
              <a:rPr lang="en-US" sz="4400" i="1">
                <a:latin typeface="Roboto Condensed"/>
                <a:ea typeface="Roboto Condensed"/>
                <a:cs typeface="Roboto Condensed"/>
                <a:sym typeface="Roboto Condensed"/>
              </a:rPr>
              <a:t>Let’s </a:t>
            </a:r>
            <a:r>
              <a:rPr lang="en-US" sz="4400" b="1" i="1">
                <a:solidFill>
                  <a:schemeClr val="accent4"/>
                </a:solidFill>
                <a:latin typeface="Roboto Condensed"/>
                <a:ea typeface="Roboto Condensed"/>
                <a:cs typeface="Roboto Condensed"/>
                <a:sym typeface="Roboto Condensed"/>
              </a:rPr>
              <a:t>fix HTTP</a:t>
            </a:r>
            <a:r>
              <a:rPr lang="en-US" sz="4400" i="1">
                <a:latin typeface="Roboto Condensed"/>
                <a:ea typeface="Roboto Condensed"/>
                <a:cs typeface="Roboto Condensed"/>
                <a:sym typeface="Roboto Condensed"/>
              </a:rPr>
              <a:t> instead?</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359"/>
        <p:cNvGrpSpPr/>
        <p:nvPr/>
      </p:nvGrpSpPr>
      <p:grpSpPr>
        <a:xfrm>
          <a:off x="0" y="0"/>
          <a:ext cx="0" cy="0"/>
          <a:chOff x="0" y="0"/>
          <a:chExt cx="0" cy="0"/>
        </a:xfrm>
      </p:grpSpPr>
      <p:sp>
        <p:nvSpPr>
          <p:cNvPr id="360" name="Shape 360"/>
          <p:cNvSpPr txBox="1">
            <a:spLocks noGrp="1"/>
          </p:cNvSpPr>
          <p:nvPr>
            <p:ph type="ctrTitle"/>
          </p:nvPr>
        </p:nvSpPr>
        <p:spPr>
          <a:xfrm>
            <a:off x="1218950" y="2738025"/>
            <a:ext cx="8639099" cy="1936500"/>
          </a:xfrm>
          <a:prstGeom prst="rect">
            <a:avLst/>
          </a:prstGeom>
        </p:spPr>
        <p:txBody>
          <a:bodyPr lIns="91425" tIns="91425" rIns="91425" bIns="91425" anchor="b" anchorCtr="0">
            <a:noAutofit/>
          </a:bodyPr>
          <a:lstStyle/>
          <a:p>
            <a:pPr marL="330200" lvl="0" indent="-393700" rtl="0">
              <a:lnSpc>
                <a:spcPct val="115000"/>
              </a:lnSpc>
              <a:spcBef>
                <a:spcPts val="0"/>
              </a:spcBef>
              <a:buClr>
                <a:srgbClr val="EFEFEF"/>
              </a:buClr>
              <a:buSzPct val="100000"/>
              <a:buFont typeface="Arial"/>
              <a:buChar char="●"/>
            </a:pPr>
            <a:r>
              <a:rPr lang="en-US" sz="2600">
                <a:solidFill>
                  <a:srgbClr val="EFEFEF"/>
                </a:solidFill>
                <a:latin typeface="Roboto"/>
                <a:ea typeface="Roboto"/>
                <a:cs typeface="Roboto"/>
                <a:sym typeface="Roboto"/>
              </a:rPr>
              <a:t>Improve end-user perceived latency</a:t>
            </a:r>
          </a:p>
          <a:p>
            <a:pPr marL="330200" lvl="0" indent="-393700" rtl="0">
              <a:lnSpc>
                <a:spcPct val="115000"/>
              </a:lnSpc>
              <a:spcBef>
                <a:spcPts val="0"/>
              </a:spcBef>
              <a:buClr>
                <a:srgbClr val="EFEFEF"/>
              </a:buClr>
              <a:buSzPct val="100000"/>
              <a:buFont typeface="Arial"/>
              <a:buChar char="●"/>
            </a:pPr>
            <a:r>
              <a:rPr lang="en-US" sz="2600">
                <a:solidFill>
                  <a:srgbClr val="EFEFEF"/>
                </a:solidFill>
                <a:latin typeface="Roboto"/>
                <a:ea typeface="Roboto"/>
                <a:cs typeface="Roboto"/>
                <a:sym typeface="Roboto"/>
              </a:rPr>
              <a:t>Address the "head of line blocking"</a:t>
            </a:r>
          </a:p>
          <a:p>
            <a:pPr marL="330200" lvl="0" indent="-393700" rtl="0">
              <a:lnSpc>
                <a:spcPct val="115000"/>
              </a:lnSpc>
              <a:spcBef>
                <a:spcPts val="0"/>
              </a:spcBef>
              <a:buClr>
                <a:srgbClr val="EFEFEF"/>
              </a:buClr>
              <a:buSzPct val="100000"/>
              <a:buFont typeface="Arial"/>
              <a:buChar char="●"/>
            </a:pPr>
            <a:r>
              <a:rPr lang="en-US" sz="2600">
                <a:solidFill>
                  <a:srgbClr val="EFEFEF"/>
                </a:solidFill>
                <a:latin typeface="Roboto"/>
                <a:ea typeface="Roboto"/>
                <a:cs typeface="Roboto"/>
                <a:sym typeface="Roboto"/>
              </a:rPr>
              <a:t>Not require multiple connections</a:t>
            </a:r>
          </a:p>
          <a:p>
            <a:pPr marL="330200" lvl="0" indent="-393700" rtl="0">
              <a:lnSpc>
                <a:spcPct val="115000"/>
              </a:lnSpc>
              <a:spcBef>
                <a:spcPts val="0"/>
              </a:spcBef>
              <a:buClr>
                <a:srgbClr val="EFEFEF"/>
              </a:buClr>
              <a:buSzPct val="100000"/>
              <a:buFont typeface="Arial"/>
              <a:buChar char="●"/>
            </a:pPr>
            <a:r>
              <a:rPr lang="en-US" sz="2600">
                <a:solidFill>
                  <a:srgbClr val="EFEFEF"/>
                </a:solidFill>
                <a:latin typeface="Roboto"/>
                <a:ea typeface="Roboto"/>
                <a:cs typeface="Roboto"/>
                <a:sym typeface="Roboto"/>
              </a:rPr>
              <a:t>Retain the semantics of HTTP/1.1</a:t>
            </a:r>
          </a:p>
        </p:txBody>
      </p:sp>
      <p:sp>
        <p:nvSpPr>
          <p:cNvPr id="361" name="Shape 361"/>
          <p:cNvSpPr txBox="1"/>
          <p:nvPr/>
        </p:nvSpPr>
        <p:spPr>
          <a:xfrm>
            <a:off x="914150" y="1235550"/>
            <a:ext cx="8241300" cy="1324799"/>
          </a:xfrm>
          <a:prstGeom prst="rect">
            <a:avLst/>
          </a:prstGeom>
          <a:noFill/>
          <a:ln>
            <a:noFill/>
          </a:ln>
        </p:spPr>
        <p:txBody>
          <a:bodyPr lIns="91425" tIns="91425" rIns="91425" bIns="91425" anchor="ctr" anchorCtr="0">
            <a:noAutofit/>
          </a:bodyPr>
          <a:lstStyle/>
          <a:p>
            <a:pPr lvl="0" rtl="0">
              <a:spcBef>
                <a:spcPts val="0"/>
              </a:spcBef>
              <a:buNone/>
            </a:pPr>
            <a:r>
              <a:rPr lang="en-US" sz="3000" i="1">
                <a:solidFill>
                  <a:srgbClr val="FFFFFF"/>
                </a:solidFill>
                <a:latin typeface="Roboto"/>
                <a:ea typeface="Roboto"/>
                <a:cs typeface="Roboto"/>
                <a:sym typeface="Roboto"/>
              </a:rPr>
              <a:t>"</a:t>
            </a:r>
            <a:r>
              <a:rPr lang="en-US" sz="3000" b="1" i="1">
                <a:solidFill>
                  <a:schemeClr val="accent3"/>
                </a:solidFill>
                <a:latin typeface="Roboto"/>
                <a:ea typeface="Roboto"/>
                <a:cs typeface="Roboto"/>
                <a:sym typeface="Roboto"/>
              </a:rPr>
              <a:t>HTTP 2.0</a:t>
            </a:r>
            <a:r>
              <a:rPr lang="en-US" sz="3000" i="1">
                <a:solidFill>
                  <a:srgbClr val="FFFFFF"/>
                </a:solidFill>
                <a:latin typeface="Roboto"/>
                <a:ea typeface="Roboto"/>
                <a:cs typeface="Roboto"/>
                <a:sym typeface="Roboto"/>
              </a:rPr>
              <a:t> is a protocol designed for </a:t>
            </a:r>
            <a:r>
              <a:rPr lang="en-US" sz="3000" b="1" i="1">
                <a:solidFill>
                  <a:schemeClr val="accent3"/>
                </a:solidFill>
                <a:latin typeface="Roboto"/>
                <a:ea typeface="Roboto"/>
                <a:cs typeface="Roboto"/>
                <a:sym typeface="Roboto"/>
              </a:rPr>
              <a:t>low-latency transport of content</a:t>
            </a:r>
            <a:r>
              <a:rPr lang="en-US" sz="3000" i="1">
                <a:solidFill>
                  <a:srgbClr val="FFFFFF"/>
                </a:solidFill>
                <a:latin typeface="Roboto"/>
                <a:ea typeface="Roboto"/>
                <a:cs typeface="Roboto"/>
                <a:sym typeface="Roboto"/>
              </a:rPr>
              <a:t> over the World Wide Web"</a:t>
            </a:r>
          </a:p>
          <a:p>
            <a:pPr lvl="0" rtl="0">
              <a:spcBef>
                <a:spcPts val="0"/>
              </a:spcBef>
              <a:buNone/>
            </a:pPr>
            <a:endParaRPr sz="2500">
              <a:latin typeface="Roboto"/>
              <a:ea typeface="Roboto"/>
              <a:cs typeface="Roboto"/>
              <a:sym typeface="Roboto"/>
            </a:endParaRP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460150" y="1357400"/>
            <a:ext cx="4293900" cy="4726800"/>
          </a:xfrm>
          <a:prstGeom prst="rect">
            <a:avLst/>
          </a:prstGeom>
        </p:spPr>
        <p:txBody>
          <a:bodyPr lIns="91425" tIns="91425" rIns="91425" bIns="91425" anchor="t" anchorCtr="0">
            <a:noAutofit/>
          </a:bodyPr>
          <a:lstStyle/>
          <a:p>
            <a:pPr marL="457200" lvl="0" indent="-374650" rtl="0">
              <a:lnSpc>
                <a:spcPct val="200000"/>
              </a:lnSpc>
              <a:spcBef>
                <a:spcPts val="0"/>
              </a:spcBef>
              <a:buClr>
                <a:schemeClr val="accent4"/>
              </a:buClr>
              <a:buSzPct val="100000"/>
              <a:buFont typeface="Arial"/>
              <a:buChar char="●"/>
            </a:pPr>
            <a:r>
              <a:rPr lang="en-US" sz="2300" b="1">
                <a:solidFill>
                  <a:schemeClr val="accent4"/>
                </a:solidFill>
                <a:latin typeface="Roboto"/>
                <a:ea typeface="Roboto"/>
                <a:cs typeface="Roboto"/>
                <a:sym typeface="Roboto"/>
              </a:rPr>
              <a:t>One TCP connection</a:t>
            </a:r>
          </a:p>
          <a:p>
            <a:pPr marL="457200" lvl="0" indent="-374650" rtl="0">
              <a:spcBef>
                <a:spcPts val="0"/>
              </a:spcBef>
              <a:buClr>
                <a:schemeClr val="accent4"/>
              </a:buClr>
              <a:buSzPct val="100000"/>
              <a:buFont typeface="Arial"/>
              <a:buChar char="●"/>
            </a:pPr>
            <a:r>
              <a:rPr lang="en-US" sz="2300" b="1">
                <a:solidFill>
                  <a:schemeClr val="accent4"/>
                </a:solidFill>
                <a:latin typeface="Roboto"/>
                <a:ea typeface="Roboto"/>
                <a:cs typeface="Roboto"/>
                <a:sym typeface="Roboto"/>
              </a:rPr>
              <a:t>Request → Stream</a:t>
            </a:r>
          </a:p>
          <a:p>
            <a:pPr marL="914400" lvl="1" indent="-355600" rtl="0">
              <a:spcBef>
                <a:spcPts val="0"/>
              </a:spcBef>
              <a:buClr>
                <a:schemeClr val="accent5"/>
              </a:buClr>
              <a:buSzPct val="100000"/>
              <a:buFont typeface="Courier New"/>
              <a:buChar char="o"/>
            </a:pPr>
            <a:r>
              <a:rPr lang="en-US" sz="2000">
                <a:solidFill>
                  <a:schemeClr val="accent5"/>
                </a:solidFill>
                <a:latin typeface="Roboto"/>
                <a:ea typeface="Roboto"/>
                <a:cs typeface="Roboto"/>
                <a:sym typeface="Roboto"/>
              </a:rPr>
              <a:t>Streams are multiplexed</a:t>
            </a:r>
          </a:p>
          <a:p>
            <a:pPr marL="914400" lvl="1" indent="-355600" rtl="0">
              <a:lnSpc>
                <a:spcPct val="200000"/>
              </a:lnSpc>
              <a:spcBef>
                <a:spcPts val="0"/>
              </a:spcBef>
              <a:buClr>
                <a:schemeClr val="accent5"/>
              </a:buClr>
              <a:buSzPct val="100000"/>
              <a:buFont typeface="Courier New"/>
              <a:buChar char="o"/>
            </a:pPr>
            <a:r>
              <a:rPr lang="en-US" sz="2000">
                <a:solidFill>
                  <a:schemeClr val="accent5"/>
                </a:solidFill>
                <a:latin typeface="Roboto"/>
                <a:ea typeface="Roboto"/>
                <a:cs typeface="Roboto"/>
                <a:sym typeface="Roboto"/>
              </a:rPr>
              <a:t>Streams are prioritized</a:t>
            </a:r>
          </a:p>
          <a:p>
            <a:pPr marL="457200" lvl="0" indent="-374650" rtl="0">
              <a:spcBef>
                <a:spcPts val="0"/>
              </a:spcBef>
              <a:buClr>
                <a:schemeClr val="accent4"/>
              </a:buClr>
              <a:buSzPct val="100000"/>
              <a:buFont typeface="Arial"/>
              <a:buChar char="●"/>
            </a:pPr>
            <a:r>
              <a:rPr lang="en-US" sz="2300" b="1">
                <a:solidFill>
                  <a:schemeClr val="accent4"/>
                </a:solidFill>
                <a:latin typeface="Roboto"/>
                <a:ea typeface="Roboto"/>
                <a:cs typeface="Roboto"/>
                <a:sym typeface="Roboto"/>
              </a:rPr>
              <a:t>Binary framing layer</a:t>
            </a:r>
          </a:p>
          <a:p>
            <a:pPr marL="914400" lvl="1" indent="-355600" rtl="0">
              <a:spcBef>
                <a:spcPts val="0"/>
              </a:spcBef>
              <a:buClr>
                <a:srgbClr val="434343"/>
              </a:buClr>
              <a:buSzPct val="100000"/>
              <a:buFont typeface="Courier New"/>
              <a:buChar char="o"/>
            </a:pPr>
            <a:r>
              <a:rPr lang="en-US" sz="2000">
                <a:solidFill>
                  <a:srgbClr val="434343"/>
                </a:solidFill>
                <a:latin typeface="Roboto"/>
                <a:ea typeface="Roboto"/>
                <a:cs typeface="Roboto"/>
                <a:sym typeface="Roboto"/>
              </a:rPr>
              <a:t>Prioritization</a:t>
            </a:r>
          </a:p>
          <a:p>
            <a:pPr marL="914400" lvl="1" indent="-355600" rtl="0">
              <a:spcBef>
                <a:spcPts val="0"/>
              </a:spcBef>
              <a:buClr>
                <a:srgbClr val="434343"/>
              </a:buClr>
              <a:buSzPct val="100000"/>
              <a:buFont typeface="Courier New"/>
              <a:buChar char="o"/>
            </a:pPr>
            <a:r>
              <a:rPr lang="en-US" sz="2000">
                <a:solidFill>
                  <a:srgbClr val="434343"/>
                </a:solidFill>
                <a:latin typeface="Roboto"/>
                <a:ea typeface="Roboto"/>
                <a:cs typeface="Roboto"/>
                <a:sym typeface="Roboto"/>
              </a:rPr>
              <a:t>Flow control</a:t>
            </a:r>
          </a:p>
          <a:p>
            <a:pPr marL="914400" lvl="1" indent="-355600" rtl="0">
              <a:lnSpc>
                <a:spcPct val="200000"/>
              </a:lnSpc>
              <a:spcBef>
                <a:spcPts val="0"/>
              </a:spcBef>
              <a:buClr>
                <a:srgbClr val="434343"/>
              </a:buClr>
              <a:buSzPct val="100000"/>
              <a:buFont typeface="Courier New"/>
              <a:buChar char="o"/>
            </a:pPr>
            <a:r>
              <a:rPr lang="en-US" sz="2000">
                <a:solidFill>
                  <a:srgbClr val="434343"/>
                </a:solidFill>
                <a:latin typeface="Roboto"/>
                <a:ea typeface="Roboto"/>
                <a:cs typeface="Roboto"/>
                <a:sym typeface="Roboto"/>
              </a:rPr>
              <a:t>Server push</a:t>
            </a:r>
          </a:p>
          <a:p>
            <a:pPr marL="457200" lvl="0" indent="-374650" rtl="0">
              <a:spcBef>
                <a:spcPts val="0"/>
              </a:spcBef>
              <a:buClr>
                <a:schemeClr val="accent4"/>
              </a:buClr>
              <a:buSzPct val="100000"/>
              <a:buFont typeface="Arial"/>
              <a:buChar char="●"/>
            </a:pPr>
            <a:r>
              <a:rPr lang="en-US" sz="2300" b="1">
                <a:solidFill>
                  <a:schemeClr val="accent4"/>
                </a:solidFill>
                <a:latin typeface="Roboto"/>
                <a:ea typeface="Roboto"/>
                <a:cs typeface="Roboto"/>
                <a:sym typeface="Roboto"/>
              </a:rPr>
              <a:t>Header compression</a:t>
            </a:r>
          </a:p>
        </p:txBody>
      </p:sp>
      <p:sp>
        <p:nvSpPr>
          <p:cNvPr id="367" name="Shape 367"/>
          <p:cNvSpPr txBox="1">
            <a:spLocks noGrp="1"/>
          </p:cNvSpPr>
          <p:nvPr>
            <p:ph type="title"/>
          </p:nvPr>
        </p:nvSpPr>
        <p:spPr>
          <a:xfrm>
            <a:off x="533241" y="122237"/>
            <a:ext cx="10969799" cy="727500"/>
          </a:xfrm>
          <a:prstGeom prst="rect">
            <a:avLst/>
          </a:prstGeom>
        </p:spPr>
        <p:txBody>
          <a:bodyPr lIns="91425" tIns="91425" rIns="91425" bIns="91425" anchor="b" anchorCtr="0">
            <a:noAutofit/>
          </a:bodyPr>
          <a:lstStyle/>
          <a:p>
            <a:pPr>
              <a:spcBef>
                <a:spcPts val="0"/>
              </a:spcBef>
              <a:buNone/>
            </a:pPr>
            <a:r>
              <a:rPr lang="en-US" sz="4000">
                <a:solidFill>
                  <a:srgbClr val="434343"/>
                </a:solidFill>
                <a:latin typeface="Roboto Condensed"/>
                <a:ea typeface="Roboto Condensed"/>
                <a:cs typeface="Roboto Condensed"/>
                <a:sym typeface="Roboto Condensed"/>
              </a:rPr>
              <a:t>HTTP/2 in one slide… </a:t>
            </a:r>
          </a:p>
        </p:txBody>
      </p:sp>
      <p:pic>
        <p:nvPicPr>
          <p:cNvPr id="368" name="Shape 368"/>
          <p:cNvPicPr preferRelativeResize="0"/>
          <p:nvPr/>
        </p:nvPicPr>
        <p:blipFill>
          <a:blip r:embed="rId3">
            <a:alphaModFix/>
          </a:blip>
          <a:stretch>
            <a:fillRect/>
          </a:stretch>
        </p:blipFill>
        <p:spPr>
          <a:xfrm>
            <a:off x="4687900" y="1442775"/>
            <a:ext cx="7341524" cy="3777724"/>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ctrTitle"/>
          </p:nvPr>
        </p:nvSpPr>
        <p:spPr>
          <a:xfrm>
            <a:off x="926025" y="1223700"/>
            <a:ext cx="8574000" cy="2930100"/>
          </a:xfrm>
          <a:prstGeom prst="rect">
            <a:avLst/>
          </a:prstGeom>
        </p:spPr>
        <p:txBody>
          <a:bodyPr lIns="91425" tIns="91425" rIns="91425" bIns="91425" anchor="b" anchorCtr="0">
            <a:noAutofit/>
          </a:bodyPr>
          <a:lstStyle/>
          <a:p>
            <a:pPr marL="228600" lvl="0" indent="-158750" rtl="0">
              <a:lnSpc>
                <a:spcPct val="115000"/>
              </a:lnSpc>
              <a:spcBef>
                <a:spcPts val="0"/>
              </a:spcBef>
              <a:buClr>
                <a:srgbClr val="000000"/>
              </a:buClr>
              <a:buSzPct val="39285"/>
              <a:buFont typeface="Arial"/>
              <a:buNone/>
            </a:pPr>
            <a:r>
              <a:rPr lang="en-US" sz="2800" i="1">
                <a:latin typeface="Roboto"/>
                <a:ea typeface="Roboto"/>
                <a:cs typeface="Roboto"/>
                <a:sym typeface="Roboto"/>
              </a:rPr>
              <a:t>  “... </a:t>
            </a:r>
            <a:r>
              <a:rPr lang="en-US" sz="2800" b="1" i="1">
                <a:solidFill>
                  <a:schemeClr val="accent3"/>
                </a:solidFill>
                <a:latin typeface="Roboto"/>
                <a:ea typeface="Roboto"/>
                <a:cs typeface="Roboto"/>
                <a:sym typeface="Roboto"/>
              </a:rPr>
              <a:t>we’re not replacing all of HTTP</a:t>
            </a:r>
            <a:r>
              <a:rPr lang="en-US" sz="2800" i="1">
                <a:latin typeface="Roboto"/>
                <a:ea typeface="Roboto"/>
                <a:cs typeface="Roboto"/>
                <a:sym typeface="Roboto"/>
              </a:rPr>
              <a:t> — the methods, status codes, and most of the headers you use today will be the same. Instead, </a:t>
            </a:r>
            <a:r>
              <a:rPr lang="en-US" sz="2800" b="1" i="1">
                <a:solidFill>
                  <a:schemeClr val="accent3"/>
                </a:solidFill>
                <a:latin typeface="Roboto"/>
                <a:ea typeface="Roboto"/>
                <a:cs typeface="Roboto"/>
                <a:sym typeface="Roboto"/>
              </a:rPr>
              <a:t>we’re redefining how it gets used “on the wire” so it’s more efficient</a:t>
            </a:r>
            <a:r>
              <a:rPr lang="en-US" sz="2800" i="1">
                <a:latin typeface="Roboto"/>
                <a:ea typeface="Roboto"/>
                <a:cs typeface="Roboto"/>
                <a:sym typeface="Roboto"/>
              </a:rPr>
              <a:t>, and so that it is more gentle to the Internet itself ....”</a:t>
            </a:r>
          </a:p>
        </p:txBody>
      </p:sp>
      <p:sp>
        <p:nvSpPr>
          <p:cNvPr id="374" name="Shape 374"/>
          <p:cNvSpPr txBox="1">
            <a:spLocks noGrp="1"/>
          </p:cNvSpPr>
          <p:nvPr>
            <p:ph type="subTitle" idx="1"/>
          </p:nvPr>
        </p:nvSpPr>
        <p:spPr>
          <a:xfrm>
            <a:off x="1078670" y="5504216"/>
            <a:ext cx="7439699" cy="1014600"/>
          </a:xfrm>
          <a:prstGeom prst="rect">
            <a:avLst/>
          </a:prstGeom>
        </p:spPr>
        <p:txBody>
          <a:bodyPr lIns="91425" tIns="91425" rIns="91425" bIns="91425" anchor="t" anchorCtr="0">
            <a:noAutofit/>
          </a:bodyPr>
          <a:lstStyle/>
          <a:p>
            <a:pPr lvl="0" rtl="0">
              <a:spcBef>
                <a:spcPts val="0"/>
              </a:spcBef>
              <a:buNone/>
            </a:pPr>
            <a:r>
              <a:rPr lang="en-US" sz="2400">
                <a:latin typeface="Roboto Condensed"/>
                <a:ea typeface="Roboto Condensed"/>
                <a:cs typeface="Roboto Condensed"/>
                <a:sym typeface="Roboto Condensed"/>
              </a:rPr>
              <a:t>- Mark Nottingham (HTTPbis chair)</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526341" y="21528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Who’s this guy? :-)</a:t>
            </a:r>
          </a:p>
        </p:txBody>
      </p:sp>
      <p:pic>
        <p:nvPicPr>
          <p:cNvPr id="126" name="Shape 126"/>
          <p:cNvPicPr preferRelativeResize="0"/>
          <p:nvPr/>
        </p:nvPicPr>
        <p:blipFill>
          <a:blip r:embed="rId3">
            <a:alphaModFix/>
          </a:blip>
          <a:stretch>
            <a:fillRect/>
          </a:stretch>
        </p:blipFill>
        <p:spPr>
          <a:xfrm>
            <a:off x="7264275" y="567425"/>
            <a:ext cx="4361024" cy="5723150"/>
          </a:xfrm>
          <a:prstGeom prst="rect">
            <a:avLst/>
          </a:prstGeom>
          <a:noFill/>
          <a:ln>
            <a:noFill/>
          </a:ln>
        </p:spPr>
      </p:pic>
      <p:sp>
        <p:nvSpPr>
          <p:cNvPr id="127" name="Shape 127"/>
          <p:cNvSpPr txBox="1"/>
          <p:nvPr/>
        </p:nvSpPr>
        <p:spPr>
          <a:xfrm>
            <a:off x="613050" y="1221475"/>
            <a:ext cx="6256500" cy="4916700"/>
          </a:xfrm>
          <a:prstGeom prst="rect">
            <a:avLst/>
          </a:prstGeom>
          <a:noFill/>
          <a:ln>
            <a:noFill/>
          </a:ln>
        </p:spPr>
        <p:txBody>
          <a:bodyPr lIns="91425" tIns="91425" rIns="91425" bIns="91425" anchor="t" anchorCtr="0">
            <a:noAutofit/>
          </a:bodyPr>
          <a:lstStyle/>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Performance Engineer @ Google</a:t>
            </a:r>
          </a:p>
          <a:p>
            <a:pPr marL="914400" lvl="1" indent="-393700" rtl="0">
              <a:spcBef>
                <a:spcPts val="0"/>
              </a:spcBef>
              <a:buClr>
                <a:srgbClr val="000000"/>
              </a:buClr>
              <a:buSzPct val="100000"/>
              <a:buFont typeface="Roboto"/>
              <a:buChar char="○"/>
            </a:pPr>
            <a:r>
              <a:rPr lang="en-US" sz="2600" i="1">
                <a:latin typeface="Roboto"/>
                <a:ea typeface="Roboto"/>
                <a:cs typeface="Roboto"/>
                <a:sym typeface="Roboto"/>
              </a:rPr>
              <a:t>Anything web perf related…</a:t>
            </a:r>
          </a:p>
          <a:p>
            <a:pPr lvl="0" rtl="0">
              <a:spcBef>
                <a:spcPts val="0"/>
              </a:spcBef>
              <a:buNone/>
            </a:pPr>
            <a:endParaRPr sz="2600">
              <a:latin typeface="Roboto"/>
              <a:ea typeface="Roboto"/>
              <a:cs typeface="Roboto"/>
              <a:sym typeface="Roboto"/>
            </a:endParaRPr>
          </a:p>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Wrote HPBN (read @ hpbn.co)</a:t>
            </a:r>
          </a:p>
          <a:p>
            <a:pPr marL="914400" lvl="1" indent="-393700" rtl="0">
              <a:spcBef>
                <a:spcPts val="0"/>
              </a:spcBef>
              <a:buClr>
                <a:srgbClr val="000000"/>
              </a:buClr>
              <a:buSzPct val="100000"/>
              <a:buFont typeface="Roboto"/>
              <a:buChar char="○"/>
            </a:pPr>
            <a:r>
              <a:rPr lang="en-US" sz="2600">
                <a:latin typeface="Roboto"/>
                <a:ea typeface="Roboto"/>
                <a:cs typeface="Roboto"/>
                <a:sym typeface="Roboto"/>
              </a:rPr>
              <a:t>Radio → TCP → TLS → HTTP</a:t>
            </a:r>
          </a:p>
          <a:p>
            <a:pPr marL="914400" lvl="1" indent="-393700" rtl="0">
              <a:spcBef>
                <a:spcPts val="0"/>
              </a:spcBef>
              <a:buClr>
                <a:srgbClr val="000000"/>
              </a:buClr>
              <a:buSzPct val="100000"/>
              <a:buFont typeface="Roboto"/>
              <a:buChar char="○"/>
            </a:pPr>
            <a:r>
              <a:rPr lang="en-US" sz="2600">
                <a:latin typeface="Roboto"/>
                <a:ea typeface="Roboto"/>
                <a:cs typeface="Roboto"/>
                <a:sym typeface="Roboto"/>
              </a:rPr>
              <a:t>Browser APIs: XHR, WS, WebRTC</a:t>
            </a:r>
          </a:p>
          <a:p>
            <a:pPr marL="914400" lvl="1" indent="-393700" rtl="0">
              <a:spcBef>
                <a:spcPts val="0"/>
              </a:spcBef>
              <a:buClr>
                <a:srgbClr val="000000"/>
              </a:buClr>
              <a:buSzPct val="100000"/>
              <a:buFont typeface="Roboto"/>
              <a:buChar char="○"/>
            </a:pPr>
            <a:r>
              <a:rPr lang="en-US" sz="2600">
                <a:latin typeface="Roboto"/>
                <a:ea typeface="Roboto"/>
                <a:cs typeface="Roboto"/>
                <a:sym typeface="Roboto"/>
              </a:rPr>
              <a:t>… </a:t>
            </a:r>
          </a:p>
          <a:p>
            <a:pPr lvl="0" rtl="0">
              <a:spcBef>
                <a:spcPts val="0"/>
              </a:spcBef>
              <a:buNone/>
            </a:pPr>
            <a:endParaRPr sz="2600">
              <a:latin typeface="Roboto"/>
              <a:ea typeface="Roboto"/>
              <a:cs typeface="Roboto"/>
              <a:sym typeface="Roboto"/>
            </a:endParaRPr>
          </a:p>
          <a:p>
            <a:pPr marL="457200" lvl="0" indent="-393700" rtl="0">
              <a:spcBef>
                <a:spcPts val="0"/>
              </a:spcBef>
              <a:buClr>
                <a:srgbClr val="000000"/>
              </a:buClr>
              <a:buSzPct val="100000"/>
              <a:buFont typeface="Roboto"/>
              <a:buChar char="●"/>
            </a:pPr>
            <a:r>
              <a:rPr lang="en-US" sz="2600">
                <a:latin typeface="Roboto"/>
                <a:ea typeface="Roboto"/>
                <a:cs typeface="Roboto"/>
                <a:sym typeface="Roboto"/>
              </a:rPr>
              <a:t>Blog: </a:t>
            </a:r>
            <a:r>
              <a:rPr lang="en-US" sz="2600" b="1">
                <a:latin typeface="Roboto"/>
                <a:ea typeface="Roboto"/>
                <a:cs typeface="Roboto"/>
                <a:sym typeface="Roboto"/>
              </a:rPr>
              <a:t>igvita.com</a:t>
            </a:r>
          </a:p>
          <a:p>
            <a:pPr marL="457200" lvl="0" indent="-393700">
              <a:spcBef>
                <a:spcPts val="0"/>
              </a:spcBef>
              <a:buClr>
                <a:srgbClr val="000000"/>
              </a:buClr>
              <a:buSzPct val="100000"/>
              <a:buFont typeface="Roboto"/>
              <a:buChar char="●"/>
            </a:pPr>
            <a:r>
              <a:rPr lang="en-US" sz="2600">
                <a:latin typeface="Roboto"/>
                <a:ea typeface="Roboto"/>
                <a:cs typeface="Roboto"/>
                <a:sym typeface="Roboto"/>
              </a:rPr>
              <a:t>Twitter: </a:t>
            </a:r>
            <a:r>
              <a:rPr lang="en-US" sz="2600" b="1">
                <a:latin typeface="Roboto"/>
                <a:ea typeface="Roboto"/>
                <a:cs typeface="Roboto"/>
                <a:sym typeface="Roboto"/>
              </a:rPr>
              <a:t>@igrigorik</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609441" y="198437"/>
            <a:ext cx="10969799"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Basic data flow</a:t>
            </a:r>
            <a:r>
              <a:rPr lang="en-US" sz="4000">
                <a:latin typeface="Roboto Condensed"/>
                <a:ea typeface="Roboto Condensed"/>
                <a:cs typeface="Roboto Condensed"/>
                <a:sym typeface="Roboto Condensed"/>
              </a:rPr>
              <a:t> in HTTP 2.0...</a:t>
            </a:r>
          </a:p>
        </p:txBody>
      </p:sp>
      <p:sp>
        <p:nvSpPr>
          <p:cNvPr id="380" name="Shape 380"/>
          <p:cNvSpPr txBox="1">
            <a:spLocks noGrp="1"/>
          </p:cNvSpPr>
          <p:nvPr>
            <p:ph type="body" idx="1"/>
          </p:nvPr>
        </p:nvSpPr>
        <p:spPr>
          <a:xfrm>
            <a:off x="634950" y="3935975"/>
            <a:ext cx="10362299" cy="2326499"/>
          </a:xfrm>
          <a:prstGeom prst="rect">
            <a:avLst/>
          </a:prstGeom>
        </p:spPr>
        <p:txBody>
          <a:bodyPr lIns="91425" tIns="91425" rIns="91425" bIns="91425" anchor="t" anchorCtr="0">
            <a:noAutofit/>
          </a:bodyPr>
          <a:lstStyle/>
          <a:p>
            <a:pPr marL="457200" lvl="0" indent="-361950" rtl="0">
              <a:spcBef>
                <a:spcPts val="0"/>
              </a:spcBef>
              <a:buClr>
                <a:srgbClr val="434343"/>
              </a:buClr>
              <a:buSzPct val="100000"/>
              <a:buFont typeface="Arial"/>
              <a:buChar char="●"/>
            </a:pPr>
            <a:r>
              <a:rPr lang="en-US" sz="2100" b="1">
                <a:solidFill>
                  <a:schemeClr val="accent4"/>
                </a:solidFill>
                <a:latin typeface="Open Sans"/>
                <a:ea typeface="Open Sans"/>
                <a:cs typeface="Open Sans"/>
                <a:sym typeface="Open Sans"/>
              </a:rPr>
              <a:t>Streams are multiplexed</a:t>
            </a:r>
            <a:r>
              <a:rPr lang="en-US" sz="2100">
                <a:solidFill>
                  <a:srgbClr val="434343"/>
                </a:solidFill>
                <a:latin typeface="Open Sans"/>
                <a:ea typeface="Open Sans"/>
                <a:cs typeface="Open Sans"/>
                <a:sym typeface="Open Sans"/>
              </a:rPr>
              <a:t> by splitting communication into frames</a:t>
            </a:r>
          </a:p>
          <a:p>
            <a:pPr marL="914400" lvl="1" indent="-361950" rtl="0">
              <a:spcBef>
                <a:spcPts val="0"/>
              </a:spcBef>
              <a:buClr>
                <a:srgbClr val="434343"/>
              </a:buClr>
              <a:buSzPct val="100000"/>
              <a:buFont typeface="Courier New"/>
              <a:buChar char="o"/>
            </a:pPr>
            <a:r>
              <a:rPr lang="en-US" sz="2100">
                <a:solidFill>
                  <a:srgbClr val="434343"/>
                </a:solidFill>
                <a:latin typeface="Open Sans"/>
                <a:ea typeface="Open Sans"/>
                <a:cs typeface="Open Sans"/>
                <a:sym typeface="Open Sans"/>
              </a:rPr>
              <a:t>All frames (e.g. HEADERS, DATA, etc) are sent over single TCP connection</a:t>
            </a:r>
            <a:br>
              <a:rPr lang="en-US" sz="2100">
                <a:solidFill>
                  <a:srgbClr val="434343"/>
                </a:solidFill>
                <a:latin typeface="Open Sans"/>
                <a:ea typeface="Open Sans"/>
                <a:cs typeface="Open Sans"/>
                <a:sym typeface="Open Sans"/>
              </a:rPr>
            </a:br>
            <a:endParaRPr lang="en-US" sz="2100">
              <a:solidFill>
                <a:srgbClr val="434343"/>
              </a:solidFill>
              <a:latin typeface="Open Sans"/>
              <a:ea typeface="Open Sans"/>
              <a:cs typeface="Open Sans"/>
              <a:sym typeface="Open Sans"/>
            </a:endParaRPr>
          </a:p>
          <a:p>
            <a:pPr marL="457200" lvl="0" indent="-361950" rtl="0">
              <a:spcBef>
                <a:spcPts val="0"/>
              </a:spcBef>
              <a:buClr>
                <a:srgbClr val="434343"/>
              </a:buClr>
              <a:buSzPct val="100000"/>
              <a:buFont typeface="Arial"/>
              <a:buChar char="●"/>
            </a:pPr>
            <a:r>
              <a:rPr lang="en-US" sz="2100" b="1">
                <a:solidFill>
                  <a:schemeClr val="accent4"/>
                </a:solidFill>
                <a:latin typeface="Open Sans"/>
                <a:ea typeface="Open Sans"/>
                <a:cs typeface="Open Sans"/>
                <a:sym typeface="Open Sans"/>
              </a:rPr>
              <a:t>Frames are interleaved</a:t>
            </a:r>
          </a:p>
          <a:p>
            <a:pPr marL="914400" lvl="1" indent="-361950" rtl="0">
              <a:spcBef>
                <a:spcPts val="0"/>
              </a:spcBef>
              <a:buClr>
                <a:srgbClr val="434343"/>
              </a:buClr>
              <a:buSzPct val="100000"/>
              <a:buFont typeface="Courier New"/>
              <a:buChar char="o"/>
            </a:pPr>
            <a:r>
              <a:rPr lang="en-US" sz="2100">
                <a:solidFill>
                  <a:srgbClr val="434343"/>
                </a:solidFill>
                <a:latin typeface="Open Sans"/>
                <a:ea typeface="Open Sans"/>
                <a:cs typeface="Open Sans"/>
                <a:sym typeface="Open Sans"/>
              </a:rPr>
              <a:t>Frames are prioritized</a:t>
            </a:r>
          </a:p>
          <a:p>
            <a:pPr marL="914400" lvl="1" indent="-361950" rtl="0">
              <a:lnSpc>
                <a:spcPct val="200000"/>
              </a:lnSpc>
              <a:spcBef>
                <a:spcPts val="0"/>
              </a:spcBef>
              <a:buClr>
                <a:srgbClr val="434343"/>
              </a:buClr>
              <a:buSzPct val="100000"/>
              <a:buFont typeface="Courier New"/>
              <a:buChar char="o"/>
            </a:pPr>
            <a:r>
              <a:rPr lang="en-US" sz="2100">
                <a:solidFill>
                  <a:srgbClr val="434343"/>
                </a:solidFill>
                <a:latin typeface="Open Sans"/>
                <a:ea typeface="Open Sans"/>
                <a:cs typeface="Open Sans"/>
                <a:sym typeface="Open Sans"/>
              </a:rPr>
              <a:t>Frames are flow controlled</a:t>
            </a:r>
          </a:p>
        </p:txBody>
      </p:sp>
      <p:pic>
        <p:nvPicPr>
          <p:cNvPr id="381" name="Shape 381"/>
          <p:cNvPicPr preferRelativeResize="0"/>
          <p:nvPr/>
        </p:nvPicPr>
        <p:blipFill>
          <a:blip r:embed="rId3">
            <a:alphaModFix/>
          </a:blip>
          <a:stretch>
            <a:fillRect/>
          </a:stretch>
        </p:blipFill>
        <p:spPr>
          <a:xfrm>
            <a:off x="751000" y="1306950"/>
            <a:ext cx="8586624" cy="2377339"/>
          </a:xfrm>
          <a:prstGeom prst="rect">
            <a:avLst/>
          </a:prstGeom>
          <a:noFill/>
          <a:ln>
            <a:noFill/>
          </a:ln>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711150" y="5329025"/>
            <a:ext cx="10687200" cy="778200"/>
          </a:xfrm>
          <a:prstGeom prst="rect">
            <a:avLst/>
          </a:prstGeom>
        </p:spPr>
        <p:txBody>
          <a:bodyPr lIns="91425" tIns="91425" rIns="91425" bIns="91425" anchor="t" anchorCtr="0">
            <a:noAutofit/>
          </a:bodyPr>
          <a:lstStyle/>
          <a:p>
            <a:pPr marL="0" lvl="0" indent="0" rtl="0">
              <a:spcBef>
                <a:spcPts val="0"/>
              </a:spcBef>
              <a:buNone/>
            </a:pPr>
            <a:r>
              <a:rPr lang="en-US" sz="2600" b="1" i="1">
                <a:solidFill>
                  <a:srgbClr val="434343"/>
                </a:solidFill>
                <a:latin typeface="Roboto"/>
                <a:ea typeface="Roboto"/>
                <a:cs typeface="Roboto"/>
                <a:sym typeface="Roboto"/>
              </a:rPr>
              <a:t>Inlining is server push.</a:t>
            </a:r>
            <a:r>
              <a:rPr lang="en-US" sz="2600" i="1">
                <a:solidFill>
                  <a:srgbClr val="434343"/>
                </a:solidFill>
                <a:latin typeface="Roboto"/>
                <a:ea typeface="Roboto"/>
                <a:cs typeface="Roboto"/>
                <a:sym typeface="Roboto"/>
              </a:rPr>
              <a:t> Except,</a:t>
            </a:r>
            <a:r>
              <a:rPr lang="en-US" sz="2600" i="1">
                <a:latin typeface="Roboto"/>
                <a:ea typeface="Roboto"/>
                <a:cs typeface="Roboto"/>
                <a:sym typeface="Roboto"/>
              </a:rPr>
              <a:t> </a:t>
            </a:r>
            <a:r>
              <a:rPr lang="en-US" sz="2600" b="1" i="1">
                <a:solidFill>
                  <a:schemeClr val="accent4"/>
                </a:solidFill>
                <a:latin typeface="Roboto"/>
                <a:ea typeface="Roboto"/>
                <a:cs typeface="Roboto"/>
                <a:sym typeface="Roboto"/>
              </a:rPr>
              <a:t>HTTP 2.0 server push is cacheable!</a:t>
            </a:r>
            <a:r>
              <a:rPr lang="en-US" sz="2600" i="1">
                <a:latin typeface="Roboto"/>
                <a:ea typeface="Roboto"/>
                <a:cs typeface="Roboto"/>
                <a:sym typeface="Roboto"/>
              </a:rPr>
              <a:t> </a:t>
            </a:r>
          </a:p>
        </p:txBody>
      </p:sp>
      <p:sp>
        <p:nvSpPr>
          <p:cNvPr id="387" name="Shape 387"/>
          <p:cNvSpPr txBox="1">
            <a:spLocks noGrp="1"/>
          </p:cNvSpPr>
          <p:nvPr>
            <p:ph type="title"/>
          </p:nvPr>
        </p:nvSpPr>
        <p:spPr>
          <a:xfrm>
            <a:off x="609441" y="122237"/>
            <a:ext cx="10969799"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Server push</a:t>
            </a:r>
            <a:r>
              <a:rPr lang="en-US" sz="4000">
                <a:latin typeface="Roboto Condensed"/>
                <a:ea typeface="Roboto Condensed"/>
                <a:cs typeface="Roboto Condensed"/>
                <a:sym typeface="Roboto Condensed"/>
              </a:rPr>
              <a:t>… is replacing inlining</a:t>
            </a:r>
          </a:p>
        </p:txBody>
      </p:sp>
      <p:pic>
        <p:nvPicPr>
          <p:cNvPr id="388" name="Shape 388"/>
          <p:cNvPicPr preferRelativeResize="0"/>
          <p:nvPr/>
        </p:nvPicPr>
        <p:blipFill>
          <a:blip r:embed="rId3">
            <a:alphaModFix/>
          </a:blip>
          <a:stretch>
            <a:fillRect/>
          </a:stretch>
        </p:blipFill>
        <p:spPr>
          <a:xfrm>
            <a:off x="766975" y="1306049"/>
            <a:ext cx="9507924" cy="3708724"/>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Shape 393"/>
          <p:cNvPicPr preferRelativeResize="0"/>
          <p:nvPr/>
        </p:nvPicPr>
        <p:blipFill>
          <a:blip r:embed="rId3">
            <a:alphaModFix/>
          </a:blip>
          <a:stretch>
            <a:fillRect/>
          </a:stretch>
        </p:blipFill>
        <p:spPr>
          <a:xfrm>
            <a:off x="699600" y="1007075"/>
            <a:ext cx="6133799" cy="5163549"/>
          </a:xfrm>
          <a:prstGeom prst="rect">
            <a:avLst/>
          </a:prstGeom>
          <a:noFill/>
          <a:ln>
            <a:noFill/>
          </a:ln>
        </p:spPr>
      </p:pic>
      <p:sp>
        <p:nvSpPr>
          <p:cNvPr id="394" name="Shape 394"/>
          <p:cNvSpPr txBox="1">
            <a:spLocks noGrp="1"/>
          </p:cNvSpPr>
          <p:nvPr>
            <p:ph type="body" idx="1"/>
          </p:nvPr>
        </p:nvSpPr>
        <p:spPr>
          <a:xfrm>
            <a:off x="7087750" y="1265475"/>
            <a:ext cx="4973999" cy="2571300"/>
          </a:xfrm>
          <a:prstGeom prst="rect">
            <a:avLst/>
          </a:prstGeom>
        </p:spPr>
        <p:txBody>
          <a:bodyPr lIns="91425" tIns="91425" rIns="91425" bIns="91425" anchor="t" anchorCtr="0">
            <a:noAutofit/>
          </a:bodyPr>
          <a:lstStyle/>
          <a:p>
            <a:pPr marL="457200" lvl="0" indent="-368300" rtl="0">
              <a:spcBef>
                <a:spcPts val="0"/>
              </a:spcBef>
              <a:buClr>
                <a:srgbClr val="434343"/>
              </a:buClr>
              <a:buSzPct val="100000"/>
              <a:buFont typeface="Arial"/>
              <a:buChar char="●"/>
            </a:pPr>
            <a:r>
              <a:rPr lang="en-US" sz="2200" i="1">
                <a:solidFill>
                  <a:srgbClr val="434343"/>
                </a:solidFill>
                <a:latin typeface="Roboto"/>
                <a:ea typeface="Roboto"/>
                <a:cs typeface="Roboto"/>
                <a:sym typeface="Roboto"/>
              </a:rPr>
              <a:t>Both sides maintain “header tables”</a:t>
            </a:r>
          </a:p>
          <a:p>
            <a:pPr marL="457200" lvl="0" indent="-368300" rtl="0">
              <a:spcBef>
                <a:spcPts val="0"/>
              </a:spcBef>
              <a:buClr>
                <a:srgbClr val="434343"/>
              </a:buClr>
              <a:buSzPct val="100000"/>
              <a:buFont typeface="Arial"/>
              <a:buChar char="●"/>
            </a:pPr>
            <a:r>
              <a:rPr lang="en-US" sz="2200" i="1">
                <a:solidFill>
                  <a:srgbClr val="434343"/>
                </a:solidFill>
                <a:latin typeface="Roboto"/>
                <a:ea typeface="Roboto"/>
                <a:cs typeface="Roboto"/>
                <a:sym typeface="Roboto"/>
              </a:rPr>
              <a:t>New requests “toggle” or “insert” new values into the table</a:t>
            </a:r>
          </a:p>
          <a:p>
            <a:pPr marL="0" indent="0" rtl="0">
              <a:spcBef>
                <a:spcPts val="0"/>
              </a:spcBef>
              <a:buNone/>
            </a:pPr>
            <a:endParaRPr sz="2200" i="1">
              <a:solidFill>
                <a:srgbClr val="434343"/>
              </a:solidFill>
              <a:latin typeface="Roboto"/>
              <a:ea typeface="Roboto"/>
              <a:cs typeface="Roboto"/>
              <a:sym typeface="Roboto"/>
            </a:endParaRPr>
          </a:p>
          <a:p>
            <a:pPr marL="0" lvl="0" indent="0" rtl="0">
              <a:spcBef>
                <a:spcPts val="0"/>
              </a:spcBef>
              <a:buNone/>
            </a:pPr>
            <a:r>
              <a:rPr lang="en-US" sz="2200" i="1">
                <a:solidFill>
                  <a:srgbClr val="434343"/>
                </a:solidFill>
                <a:latin typeface="Roboto"/>
                <a:ea typeface="Roboto"/>
                <a:cs typeface="Roboto"/>
                <a:sym typeface="Roboto"/>
              </a:rPr>
              <a:t>	Byte cost of new stream: </a:t>
            </a:r>
            <a:r>
              <a:rPr lang="en-US" sz="2200" b="1" i="1">
                <a:solidFill>
                  <a:schemeClr val="accent4"/>
                </a:solidFill>
                <a:latin typeface="Roboto"/>
                <a:ea typeface="Roboto"/>
                <a:cs typeface="Roboto"/>
                <a:sym typeface="Roboto"/>
              </a:rPr>
              <a:t>9 bytes! *</a:t>
            </a:r>
          </a:p>
          <a:p>
            <a:pPr marL="0" lvl="0" indent="0" rtl="0">
              <a:spcBef>
                <a:spcPts val="0"/>
              </a:spcBef>
              <a:buNone/>
            </a:pPr>
            <a:endParaRPr sz="2200" b="1" i="1">
              <a:solidFill>
                <a:schemeClr val="accent4"/>
              </a:solidFill>
              <a:latin typeface="Roboto"/>
              <a:ea typeface="Roboto"/>
              <a:cs typeface="Roboto"/>
              <a:sym typeface="Roboto"/>
            </a:endParaRPr>
          </a:p>
        </p:txBody>
      </p:sp>
      <p:sp>
        <p:nvSpPr>
          <p:cNvPr id="395" name="Shape 395"/>
          <p:cNvSpPr txBox="1">
            <a:spLocks noGrp="1"/>
          </p:cNvSpPr>
          <p:nvPr>
            <p:ph type="title"/>
          </p:nvPr>
        </p:nvSpPr>
        <p:spPr>
          <a:xfrm>
            <a:off x="609441" y="12223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HTTP/2 </a:t>
            </a:r>
            <a:r>
              <a:rPr lang="en-US" sz="4000">
                <a:solidFill>
                  <a:schemeClr val="accent4"/>
                </a:solidFill>
                <a:latin typeface="Roboto Condensed"/>
                <a:ea typeface="Roboto Condensed"/>
                <a:cs typeface="Roboto Condensed"/>
                <a:sym typeface="Roboto Condensed"/>
              </a:rPr>
              <a:t>header compression</a:t>
            </a:r>
          </a:p>
        </p:txBody>
      </p:sp>
      <p:sp>
        <p:nvSpPr>
          <p:cNvPr id="396" name="Shape 396"/>
          <p:cNvSpPr/>
          <p:nvPr/>
        </p:nvSpPr>
        <p:spPr>
          <a:xfrm>
            <a:off x="3312600" y="972225"/>
            <a:ext cx="3664500" cy="4445699"/>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97" name="Shape 397"/>
          <p:cNvSpPr txBox="1"/>
          <p:nvPr/>
        </p:nvSpPr>
        <p:spPr>
          <a:xfrm>
            <a:off x="1171700" y="6389150"/>
            <a:ext cx="9614999" cy="369299"/>
          </a:xfrm>
          <a:prstGeom prst="rect">
            <a:avLst/>
          </a:prstGeom>
          <a:noFill/>
          <a:ln>
            <a:noFill/>
          </a:ln>
        </p:spPr>
        <p:txBody>
          <a:bodyPr lIns="91425" tIns="91425" rIns="91425" bIns="91425" anchor="t" anchorCtr="0">
            <a:noAutofit/>
          </a:bodyPr>
          <a:lstStyle/>
          <a:p>
            <a:pPr>
              <a:spcBef>
                <a:spcPts val="0"/>
              </a:spcBef>
              <a:buNone/>
            </a:pPr>
            <a:r>
              <a:rPr lang="en-US" i="1">
                <a:latin typeface="Open Sans"/>
                <a:ea typeface="Open Sans"/>
                <a:cs typeface="Open Sans"/>
                <a:sym typeface="Open Sans"/>
              </a:rPr>
              <a:t>* as low as 9 bytes for an identical request. </a:t>
            </a:r>
          </a:p>
        </p:txBody>
      </p:sp>
      <p:pic>
        <p:nvPicPr>
          <p:cNvPr id="398" name="Shape 398"/>
          <p:cNvPicPr preferRelativeResize="0"/>
          <p:nvPr/>
        </p:nvPicPr>
        <p:blipFill>
          <a:blip r:embed="rId4">
            <a:alphaModFix/>
          </a:blip>
          <a:stretch>
            <a:fillRect/>
          </a:stretch>
        </p:blipFill>
        <p:spPr>
          <a:xfrm>
            <a:off x="10020850" y="4837500"/>
            <a:ext cx="1779974" cy="20204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396"/>
                                        </p:tgtEl>
                                      </p:cBhvr>
                                    </p:animEffect>
                                    <p:set>
                                      <p:cBhvr>
                                        <p:cTn id="7" dur="1" fill="hold">
                                          <p:stCondLst>
                                            <p:cond delay="0"/>
                                          </p:stCondLst>
                                        </p:cTn>
                                        <p:tgtEl>
                                          <p:spTgt spid="39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98"/>
                                        </p:tgtEl>
                                        <p:attrNameLst>
                                          <p:attrName>style.visibility</p:attrName>
                                        </p:attrNameLst>
                                      </p:cBhvr>
                                      <p:to>
                                        <p:strVal val="visible"/>
                                      </p:to>
                                    </p:set>
                                    <p:animEffect transition="in" filter="fade">
                                      <p:cBhvr>
                                        <p:cTn id="10" dur="1"/>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402"/>
        <p:cNvGrpSpPr/>
        <p:nvPr/>
      </p:nvGrpSpPr>
      <p:grpSpPr>
        <a:xfrm>
          <a:off x="0" y="0"/>
          <a:ext cx="0" cy="0"/>
          <a:chOff x="0" y="0"/>
          <a:chExt cx="0" cy="0"/>
        </a:xfrm>
      </p:grpSpPr>
      <p:sp>
        <p:nvSpPr>
          <p:cNvPr id="403" name="Shape 403"/>
          <p:cNvSpPr txBox="1">
            <a:spLocks noGrp="1"/>
          </p:cNvSpPr>
          <p:nvPr>
            <p:ph type="ctrTitle"/>
          </p:nvPr>
        </p:nvSpPr>
        <p:spPr>
          <a:xfrm>
            <a:off x="776200" y="3555650"/>
            <a:ext cx="11024999" cy="1578900"/>
          </a:xfrm>
          <a:prstGeom prst="rect">
            <a:avLst/>
          </a:prstGeom>
          <a:noFill/>
          <a:ln>
            <a:noFill/>
          </a:ln>
        </p:spPr>
        <p:txBody>
          <a:bodyPr lIns="91425" tIns="91425" rIns="91425" bIns="91425" anchor="b" anchorCtr="0">
            <a:noAutofit/>
          </a:bodyPr>
          <a:lstStyle/>
          <a:p>
            <a:pPr lvl="0" rtl="0">
              <a:spcBef>
                <a:spcPts val="0"/>
              </a:spcBef>
              <a:buNone/>
            </a:pPr>
            <a:r>
              <a:rPr lang="en-US" sz="6500">
                <a:solidFill>
                  <a:srgbClr val="FFFFFF"/>
                </a:solidFill>
                <a:latin typeface="Roboto Condensed"/>
                <a:ea typeface="Roboto Condensed"/>
                <a:cs typeface="Roboto Condensed"/>
                <a:sym typeface="Roboto Condensed"/>
              </a:rPr>
              <a:t>But you already knew all that!</a:t>
            </a:r>
          </a:p>
          <a:p>
            <a:pPr lvl="0" rtl="0">
              <a:spcBef>
                <a:spcPts val="0"/>
              </a:spcBef>
              <a:buNone/>
            </a:pPr>
            <a:r>
              <a:rPr lang="en-US" b="0" i="1">
                <a:solidFill>
                  <a:srgbClr val="FFFFFF"/>
                </a:solidFill>
                <a:latin typeface="Roboto Condensed"/>
                <a:ea typeface="Roboto Condensed"/>
                <a:cs typeface="Roboto Condensed"/>
                <a:sym typeface="Roboto Condensed"/>
              </a:rPr>
              <a:t>The more interesting part is how it changes web development...</a:t>
            </a:r>
          </a:p>
        </p:txBody>
      </p:sp>
      <p:sp>
        <p:nvSpPr>
          <p:cNvPr id="404" name="Shape 404"/>
          <p:cNvSpPr txBox="1"/>
          <p:nvPr/>
        </p:nvSpPr>
        <p:spPr>
          <a:xfrm>
            <a:off x="700725" y="660150"/>
            <a:ext cx="10970400" cy="2021700"/>
          </a:xfrm>
          <a:prstGeom prst="rect">
            <a:avLst/>
          </a:prstGeom>
          <a:noFill/>
          <a:ln>
            <a:noFill/>
          </a:ln>
        </p:spPr>
        <p:txBody>
          <a:bodyPr lIns="91425" tIns="91425" rIns="91425" bIns="91425" anchor="ctr" anchorCtr="0">
            <a:noAutofit/>
          </a:bodyPr>
          <a:lstStyle/>
          <a:p>
            <a:pPr marL="457200" lvl="0" indent="-419100" rtl="0">
              <a:lnSpc>
                <a:spcPct val="115000"/>
              </a:lnSpc>
              <a:spcBef>
                <a:spcPts val="0"/>
              </a:spcBef>
              <a:buClr>
                <a:srgbClr val="FFFFFF"/>
              </a:buClr>
              <a:buSzPct val="100000"/>
              <a:buFont typeface="Arial"/>
              <a:buChar char="●"/>
            </a:pPr>
            <a:r>
              <a:rPr lang="en-US" sz="3000" b="1">
                <a:solidFill>
                  <a:srgbClr val="FFFFFF"/>
                </a:solidFill>
                <a:latin typeface="Consolas"/>
                <a:ea typeface="Consolas"/>
                <a:cs typeface="Consolas"/>
                <a:sym typeface="Consolas"/>
              </a:rPr>
              <a:t>min(request overhead)</a:t>
            </a:r>
            <a:r>
              <a:rPr lang="en-US" sz="3000">
                <a:solidFill>
                  <a:srgbClr val="FFFFFF"/>
                </a:solidFill>
                <a:latin typeface="Consolas"/>
                <a:ea typeface="Consolas"/>
                <a:cs typeface="Consolas"/>
                <a:sym typeface="Consolas"/>
              </a:rPr>
              <a:t>        </a:t>
            </a:r>
            <a:r>
              <a:rPr lang="en-US" sz="3000" b="1">
                <a:solidFill>
                  <a:srgbClr val="FFFFFF"/>
                </a:solidFill>
                <a:latin typeface="Consolas"/>
                <a:ea typeface="Consolas"/>
                <a:cs typeface="Consolas"/>
                <a:sym typeface="Consolas"/>
              </a:rPr>
              <a:t>=</a:t>
            </a:r>
            <a:r>
              <a:rPr lang="en-US" sz="3000">
                <a:solidFill>
                  <a:srgbClr val="FFFFFF"/>
                </a:solidFill>
                <a:latin typeface="Consolas"/>
                <a:ea typeface="Consolas"/>
                <a:cs typeface="Consolas"/>
                <a:sym typeface="Consolas"/>
              </a:rPr>
              <a:t> 9 bytes</a:t>
            </a:r>
          </a:p>
          <a:p>
            <a:pPr marL="457200" lvl="0" indent="-419100" rtl="0">
              <a:lnSpc>
                <a:spcPct val="115000"/>
              </a:lnSpc>
              <a:spcBef>
                <a:spcPts val="0"/>
              </a:spcBef>
              <a:buClr>
                <a:srgbClr val="FFFFFF"/>
              </a:buClr>
              <a:buSzPct val="100000"/>
              <a:buFont typeface="Arial"/>
              <a:buChar char="●"/>
            </a:pPr>
            <a:r>
              <a:rPr lang="en-US" sz="3000" b="1">
                <a:solidFill>
                  <a:srgbClr val="FFFFFF"/>
                </a:solidFill>
                <a:latin typeface="Consolas"/>
                <a:ea typeface="Consolas"/>
                <a:cs typeface="Consolas"/>
                <a:sym typeface="Consolas"/>
              </a:rPr>
              <a:t>max(parallelism) 		         =</a:t>
            </a:r>
            <a:r>
              <a:rPr lang="en-US" sz="3000">
                <a:solidFill>
                  <a:srgbClr val="FFFFFF"/>
                </a:solidFill>
                <a:latin typeface="Consolas"/>
                <a:ea typeface="Consolas"/>
                <a:cs typeface="Consolas"/>
                <a:sym typeface="Consolas"/>
              </a:rPr>
              <a:t> 100~1000+ streams</a:t>
            </a:r>
          </a:p>
          <a:p>
            <a:pPr marL="457200" lvl="0" indent="-419100" rtl="0">
              <a:lnSpc>
                <a:spcPct val="115000"/>
              </a:lnSpc>
              <a:spcBef>
                <a:spcPts val="0"/>
              </a:spcBef>
              <a:buClr>
                <a:srgbClr val="FFFFFF"/>
              </a:buClr>
              <a:buSzPct val="100000"/>
              <a:buFont typeface="Arial"/>
              <a:buChar char="●"/>
            </a:pPr>
            <a:r>
              <a:rPr lang="en-US" sz="3000" b="1">
                <a:solidFill>
                  <a:srgbClr val="FFFFFF"/>
                </a:solidFill>
                <a:latin typeface="Consolas"/>
                <a:ea typeface="Consolas"/>
                <a:cs typeface="Consolas"/>
                <a:sym typeface="Consolas"/>
              </a:rPr>
              <a:t>max(client queueing latency)</a:t>
            </a:r>
            <a:r>
              <a:rPr lang="en-US" sz="3000">
                <a:solidFill>
                  <a:srgbClr val="FFFFFF"/>
                </a:solidFill>
                <a:latin typeface="Consolas"/>
                <a:ea typeface="Consolas"/>
                <a:cs typeface="Consolas"/>
                <a:sym typeface="Consolas"/>
              </a:rPr>
              <a:t> = 0 ms</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526350" y="2153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Remove domain sharding</a:t>
            </a:r>
            <a:r>
              <a:rPr lang="en-US" sz="4000">
                <a:solidFill>
                  <a:srgbClr val="000000"/>
                </a:solidFill>
                <a:latin typeface="Roboto Condensed"/>
                <a:ea typeface="Roboto Condensed"/>
                <a:cs typeface="Roboto Condensed"/>
                <a:sym typeface="Roboto Condensed"/>
              </a:rPr>
              <a:t> for HTTP/2</a:t>
            </a:r>
          </a:p>
        </p:txBody>
      </p:sp>
      <p:sp>
        <p:nvSpPr>
          <p:cNvPr id="410" name="Shape 410"/>
          <p:cNvSpPr txBox="1"/>
          <p:nvPr/>
        </p:nvSpPr>
        <p:spPr>
          <a:xfrm>
            <a:off x="654775" y="1189350"/>
            <a:ext cx="10553999" cy="1139399"/>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r>
              <a:rPr lang="en-US" sz="2600">
                <a:solidFill>
                  <a:srgbClr val="434343"/>
                </a:solidFill>
                <a:latin typeface="Roboto"/>
                <a:ea typeface="Roboto"/>
                <a:cs typeface="Roboto"/>
                <a:sym typeface="Roboto"/>
              </a:rPr>
              <a:t>Sharding hurts HTTP/2 performance</a:t>
            </a:r>
          </a:p>
          <a:p>
            <a:pPr marL="457200" marR="0" lvl="0" indent="-368300" algn="l" rtl="0">
              <a:lnSpc>
                <a:spcPct val="100000"/>
              </a:lnSpc>
              <a:spcBef>
                <a:spcPts val="0"/>
              </a:spcBef>
              <a:spcAft>
                <a:spcPts val="0"/>
              </a:spcAft>
              <a:buClr>
                <a:srgbClr val="434343"/>
              </a:buClr>
              <a:buSzPct val="100000"/>
              <a:buFont typeface="Roboto"/>
              <a:buChar char="●"/>
            </a:pPr>
            <a:r>
              <a:rPr lang="en-US" sz="2200" i="1">
                <a:solidFill>
                  <a:srgbClr val="434343"/>
                </a:solidFill>
                <a:latin typeface="Roboto"/>
                <a:ea typeface="Roboto"/>
                <a:cs typeface="Roboto"/>
                <a:sym typeface="Roboto"/>
              </a:rPr>
              <a:t>Breaks prioritization, flow control, etc.</a:t>
            </a:r>
          </a:p>
        </p:txBody>
      </p:sp>
      <p:sp>
        <p:nvSpPr>
          <p:cNvPr id="411" name="Shape 411"/>
          <p:cNvSpPr txBox="1"/>
          <p:nvPr/>
        </p:nvSpPr>
        <p:spPr>
          <a:xfrm>
            <a:off x="712225" y="4526450"/>
            <a:ext cx="10553999" cy="1462799"/>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r>
              <a:rPr lang="en-US" sz="2400" b="1">
                <a:solidFill>
                  <a:schemeClr val="accent4"/>
                </a:solidFill>
                <a:latin typeface="Roboto"/>
                <a:ea typeface="Roboto"/>
                <a:cs typeface="Roboto"/>
                <a:sym typeface="Roboto"/>
              </a:rPr>
              <a:t>Tip: use altName hosts to deploy domain sharding! *</a:t>
            </a:r>
          </a:p>
          <a:p>
            <a:pPr marL="457200" marR="0" lvl="0" indent="-393700" algn="l" rtl="0">
              <a:lnSpc>
                <a:spcPct val="100000"/>
              </a:lnSpc>
              <a:spcBef>
                <a:spcPts val="0"/>
              </a:spcBef>
              <a:spcAft>
                <a:spcPts val="0"/>
              </a:spcAft>
              <a:buClr>
                <a:srgbClr val="434343"/>
              </a:buClr>
              <a:buSzPct val="108333"/>
              <a:buFont typeface="Roboto"/>
              <a:buChar char="●"/>
            </a:pPr>
            <a:r>
              <a:rPr lang="en-US" sz="2400" i="1">
                <a:solidFill>
                  <a:srgbClr val="434343"/>
                </a:solidFill>
                <a:latin typeface="Roboto"/>
                <a:ea typeface="Roboto"/>
                <a:cs typeface="Roboto"/>
                <a:sym typeface="Roboto"/>
              </a:rPr>
              <a:t>HTTP/1.1 → opens new connection to each origin</a:t>
            </a:r>
          </a:p>
          <a:p>
            <a:pPr marL="457200" marR="0" lvl="0" indent="-381000" algn="l" rtl="0">
              <a:lnSpc>
                <a:spcPct val="100000"/>
              </a:lnSpc>
              <a:spcBef>
                <a:spcPts val="0"/>
              </a:spcBef>
              <a:spcAft>
                <a:spcPts val="0"/>
              </a:spcAft>
              <a:buClr>
                <a:srgbClr val="434343"/>
              </a:buClr>
              <a:buSzPct val="100000"/>
              <a:buFont typeface="Roboto"/>
              <a:buChar char="●"/>
            </a:pPr>
            <a:r>
              <a:rPr lang="en-US" sz="2400" i="1">
                <a:solidFill>
                  <a:srgbClr val="434343"/>
                </a:solidFill>
                <a:latin typeface="Roboto"/>
                <a:ea typeface="Roboto"/>
                <a:cs typeface="Roboto"/>
                <a:sym typeface="Roboto"/>
              </a:rPr>
              <a:t>HTTP/2 → reuses the same connection for altName origins</a:t>
            </a:r>
          </a:p>
        </p:txBody>
      </p:sp>
      <p:sp>
        <p:nvSpPr>
          <p:cNvPr id="412" name="Shape 412"/>
          <p:cNvSpPr txBox="1"/>
          <p:nvPr/>
        </p:nvSpPr>
        <p:spPr>
          <a:xfrm>
            <a:off x="0" y="2427150"/>
            <a:ext cx="12188700" cy="1712099"/>
          </a:xfrm>
          <a:prstGeom prst="rect">
            <a:avLst/>
          </a:prstGeom>
          <a:solidFill>
            <a:srgbClr val="F3F3F3"/>
          </a:solidFill>
          <a:ln>
            <a:noFill/>
          </a:ln>
        </p:spPr>
        <p:txBody>
          <a:bodyPr lIns="91425" tIns="91425" rIns="91425" bIns="91425" anchor="ctr" anchorCtr="0">
            <a:noAutofit/>
          </a:bodyPr>
          <a:lstStyle/>
          <a:p>
            <a:pPr marL="457200" lvl="0" indent="457200" rtl="0">
              <a:spcBef>
                <a:spcPts val="0"/>
              </a:spcBef>
              <a:buNone/>
            </a:pPr>
            <a:r>
              <a:rPr lang="en-US" sz="2000">
                <a:solidFill>
                  <a:srgbClr val="222222"/>
                </a:solidFill>
                <a:latin typeface="Consolas"/>
                <a:ea typeface="Consolas"/>
                <a:cs typeface="Consolas"/>
                <a:sym typeface="Consolas"/>
              </a:rPr>
              <a:t>$&gt; </a:t>
            </a:r>
            <a:r>
              <a:rPr lang="en-US" sz="2000" b="1">
                <a:solidFill>
                  <a:srgbClr val="222222"/>
                </a:solidFill>
                <a:latin typeface="Consolas"/>
                <a:ea typeface="Consolas"/>
                <a:cs typeface="Consolas"/>
                <a:sym typeface="Consolas"/>
              </a:rPr>
              <a:t>openssl s_client -connect google.com:443 | </a:t>
            </a:r>
          </a:p>
          <a:p>
            <a:pPr marL="457200" lvl="0" indent="457200" rtl="0">
              <a:spcBef>
                <a:spcPts val="0"/>
              </a:spcBef>
              <a:buNone/>
            </a:pPr>
            <a:r>
              <a:rPr lang="en-US" sz="2000" b="1">
                <a:solidFill>
                  <a:srgbClr val="222222"/>
                </a:solidFill>
                <a:latin typeface="Consolas"/>
                <a:ea typeface="Consolas"/>
                <a:cs typeface="Consolas"/>
                <a:sym typeface="Consolas"/>
              </a:rPr>
              <a:t>     openssl x509 -noout -text | </a:t>
            </a:r>
          </a:p>
          <a:p>
            <a:pPr marL="457200" lvl="0" indent="457200" rtl="0">
              <a:spcBef>
                <a:spcPts val="0"/>
              </a:spcBef>
              <a:buNone/>
            </a:pPr>
            <a:r>
              <a:rPr lang="en-US" sz="2000" b="1">
                <a:solidFill>
                  <a:srgbClr val="222222"/>
                </a:solidFill>
                <a:latin typeface="Consolas"/>
                <a:ea typeface="Consolas"/>
                <a:cs typeface="Consolas"/>
                <a:sym typeface="Consolas"/>
              </a:rPr>
              <a:t>     grep DNS</a:t>
            </a:r>
          </a:p>
          <a:p>
            <a:pPr marL="457200" lvl="0" indent="457200" rtl="0">
              <a:spcBef>
                <a:spcPts val="0"/>
              </a:spcBef>
              <a:buNone/>
            </a:pPr>
            <a:r>
              <a:rPr lang="en-US" sz="2000">
                <a:solidFill>
                  <a:srgbClr val="222222"/>
                </a:solidFill>
                <a:latin typeface="Consolas"/>
                <a:ea typeface="Consolas"/>
                <a:cs typeface="Consolas"/>
                <a:sym typeface="Consolas"/>
              </a:rPr>
              <a:t>DNS:*.google.com, DNS:*.android.com, DNS:*.appengine.google.com, ...</a:t>
            </a:r>
          </a:p>
        </p:txBody>
      </p:sp>
      <p:sp>
        <p:nvSpPr>
          <p:cNvPr id="413" name="Shape 413"/>
          <p:cNvSpPr txBox="1"/>
          <p:nvPr/>
        </p:nvSpPr>
        <p:spPr>
          <a:xfrm>
            <a:off x="1078275" y="6402075"/>
            <a:ext cx="8248199" cy="314099"/>
          </a:xfrm>
          <a:prstGeom prst="rect">
            <a:avLst/>
          </a:prstGeom>
          <a:noFill/>
          <a:ln>
            <a:noFill/>
          </a:ln>
        </p:spPr>
        <p:txBody>
          <a:bodyPr lIns="91425" tIns="91425" rIns="91425" bIns="91425" anchor="t" anchorCtr="0">
            <a:noAutofit/>
          </a:bodyPr>
          <a:lstStyle/>
          <a:p>
            <a:pPr lvl="0">
              <a:spcBef>
                <a:spcPts val="0"/>
              </a:spcBef>
              <a:buNone/>
            </a:pPr>
            <a:r>
              <a:rPr lang="en-US" i="1">
                <a:latin typeface="Roboto"/>
                <a:ea typeface="Roboto"/>
                <a:cs typeface="Roboto"/>
                <a:sym typeface="Roboto"/>
              </a:rPr>
              <a:t>* Origin must be covered by the cert and resolve to same IP</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Remove spriting / concatenation</a:t>
            </a:r>
            <a:r>
              <a:rPr lang="en-US" sz="4000">
                <a:solidFill>
                  <a:srgbClr val="000000"/>
                </a:solidFill>
                <a:latin typeface="Roboto Condensed"/>
                <a:ea typeface="Roboto Condensed"/>
                <a:cs typeface="Roboto Condensed"/>
                <a:sym typeface="Roboto Condensed"/>
              </a:rPr>
              <a:t> logic...</a:t>
            </a:r>
          </a:p>
        </p:txBody>
      </p:sp>
      <p:sp>
        <p:nvSpPr>
          <p:cNvPr id="419" name="Shape 419"/>
          <p:cNvSpPr txBox="1"/>
          <p:nvPr/>
        </p:nvSpPr>
        <p:spPr>
          <a:xfrm>
            <a:off x="4150700" y="1494150"/>
            <a:ext cx="7585199" cy="4562700"/>
          </a:xfrm>
          <a:prstGeom prst="rect">
            <a:avLst/>
          </a:prstGeom>
          <a:noFill/>
          <a:ln>
            <a:noFill/>
          </a:ln>
        </p:spPr>
        <p:txBody>
          <a:bodyPr lIns="91425" tIns="91425" rIns="91425" bIns="91425" anchor="t" anchorCtr="0">
            <a:noAutofit/>
          </a:bodyPr>
          <a:lstStyle/>
          <a:p>
            <a:pPr lvl="0" rtl="0">
              <a:spcBef>
                <a:spcPts val="0"/>
              </a:spcBef>
              <a:buNone/>
            </a:pPr>
            <a:r>
              <a:rPr lang="en-US" sz="2400">
                <a:solidFill>
                  <a:srgbClr val="434343"/>
                </a:solidFill>
                <a:latin typeface="Roboto"/>
                <a:ea typeface="Roboto"/>
                <a:cs typeface="Roboto"/>
                <a:sym typeface="Roboto"/>
              </a:rPr>
              <a:t>Streams are cheap, and no longer a constraint.</a:t>
            </a:r>
          </a:p>
          <a:p>
            <a:pPr lvl="0" rtl="0">
              <a:spcBef>
                <a:spcPts val="0"/>
              </a:spcBef>
              <a:buNone/>
            </a:pPr>
            <a:endParaRPr sz="2800">
              <a:latin typeface="Roboto"/>
              <a:ea typeface="Roboto"/>
              <a:cs typeface="Roboto"/>
              <a:sym typeface="Roboto"/>
            </a:endParaRPr>
          </a:p>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Deliver modular resources</a:t>
            </a:r>
          </a:p>
          <a:p>
            <a:pPr marL="914400" lvl="1" indent="-381000" rtl="0">
              <a:lnSpc>
                <a:spcPct val="100000"/>
              </a:lnSpc>
              <a:spcBef>
                <a:spcPts val="0"/>
              </a:spcBef>
              <a:buClr>
                <a:srgbClr val="000000"/>
              </a:buClr>
              <a:buSzPct val="100000"/>
              <a:buFont typeface="Roboto"/>
              <a:buChar char="○"/>
            </a:pPr>
            <a:r>
              <a:rPr lang="en-US" sz="2400" i="1">
                <a:solidFill>
                  <a:schemeClr val="dk1"/>
                </a:solidFill>
                <a:latin typeface="Roboto"/>
                <a:ea typeface="Roboto"/>
                <a:cs typeface="Roboto"/>
                <a:sym typeface="Roboto"/>
              </a:rPr>
              <a:t>aim to minimize resource churn</a:t>
            </a:r>
          </a:p>
          <a:p>
            <a:pPr marL="914400" lvl="1" indent="-381000" rtl="0">
              <a:lnSpc>
                <a:spcPct val="100000"/>
              </a:lnSpc>
              <a:spcBef>
                <a:spcPts val="0"/>
              </a:spcBef>
              <a:buClr>
                <a:srgbClr val="000000"/>
              </a:buClr>
              <a:buSzPct val="100000"/>
              <a:buFont typeface="Roboto"/>
              <a:buChar char="○"/>
            </a:pPr>
            <a:r>
              <a:rPr lang="en-US" sz="2400" i="1">
                <a:latin typeface="Roboto"/>
                <a:ea typeface="Roboto"/>
                <a:cs typeface="Roboto"/>
                <a:sym typeface="Roboto"/>
              </a:rPr>
              <a:t>define granular caching strategy for each</a:t>
            </a:r>
          </a:p>
          <a:p>
            <a:pPr lvl="0" rtl="0">
              <a:lnSpc>
                <a:spcPct val="100000"/>
              </a:lnSpc>
              <a:spcBef>
                <a:spcPts val="0"/>
              </a:spcBef>
              <a:buNone/>
            </a:pPr>
            <a:endParaRPr sz="2400" i="1">
              <a:latin typeface="Roboto"/>
              <a:ea typeface="Roboto"/>
              <a:cs typeface="Roboto"/>
              <a:sym typeface="Roboto"/>
            </a:endParaRPr>
          </a:p>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Conditional delivery based on protocol?</a:t>
            </a:r>
          </a:p>
          <a:p>
            <a:pPr marL="914400" lvl="1" indent="-381000" rtl="0">
              <a:spcBef>
                <a:spcPts val="0"/>
              </a:spcBef>
              <a:buClr>
                <a:schemeClr val="dk1"/>
              </a:buClr>
              <a:buSzPct val="100000"/>
              <a:buFont typeface="Roboto"/>
              <a:buChar char="○"/>
            </a:pPr>
            <a:r>
              <a:rPr lang="en-US" sz="2400" i="1">
                <a:solidFill>
                  <a:schemeClr val="dk1"/>
                </a:solidFill>
                <a:latin typeface="Roboto"/>
                <a:ea typeface="Roboto"/>
                <a:cs typeface="Roboto"/>
                <a:sym typeface="Roboto"/>
              </a:rPr>
              <a:t>Combine for HTTP/1.1 clients *</a:t>
            </a:r>
          </a:p>
          <a:p>
            <a:pPr marL="914400" lvl="1" indent="-381000" rtl="0">
              <a:spcBef>
                <a:spcPts val="0"/>
              </a:spcBef>
              <a:buClr>
                <a:schemeClr val="dk1"/>
              </a:buClr>
              <a:buSzPct val="100000"/>
              <a:buFont typeface="Roboto"/>
              <a:buChar char="○"/>
            </a:pPr>
            <a:r>
              <a:rPr lang="en-US" sz="2400" i="1">
                <a:solidFill>
                  <a:schemeClr val="dk1"/>
                </a:solidFill>
                <a:latin typeface="Roboto"/>
                <a:ea typeface="Roboto"/>
                <a:cs typeface="Roboto"/>
                <a:sym typeface="Roboto"/>
              </a:rPr>
              <a:t>Granular resources for HTTP/2 clients</a:t>
            </a:r>
          </a:p>
        </p:txBody>
      </p:sp>
      <p:pic>
        <p:nvPicPr>
          <p:cNvPr id="420" name="Shape 420"/>
          <p:cNvPicPr preferRelativeResize="0"/>
          <p:nvPr/>
        </p:nvPicPr>
        <p:blipFill>
          <a:blip r:embed="rId3">
            <a:alphaModFix/>
          </a:blip>
          <a:stretch>
            <a:fillRect/>
          </a:stretch>
        </p:blipFill>
        <p:spPr>
          <a:xfrm>
            <a:off x="2624125" y="1858975"/>
            <a:ext cx="758200" cy="758205"/>
          </a:xfrm>
          <a:prstGeom prst="rect">
            <a:avLst/>
          </a:prstGeom>
          <a:noFill/>
          <a:ln>
            <a:noFill/>
          </a:ln>
        </p:spPr>
      </p:pic>
      <p:pic>
        <p:nvPicPr>
          <p:cNvPr id="421" name="Shape 421"/>
          <p:cNvPicPr preferRelativeResize="0"/>
          <p:nvPr/>
        </p:nvPicPr>
        <p:blipFill>
          <a:blip r:embed="rId3">
            <a:alphaModFix/>
          </a:blip>
          <a:stretch>
            <a:fillRect/>
          </a:stretch>
        </p:blipFill>
        <p:spPr>
          <a:xfrm>
            <a:off x="2624125" y="2905776"/>
            <a:ext cx="758200" cy="758205"/>
          </a:xfrm>
          <a:prstGeom prst="rect">
            <a:avLst/>
          </a:prstGeom>
          <a:noFill/>
          <a:ln>
            <a:noFill/>
          </a:ln>
        </p:spPr>
      </p:pic>
      <p:pic>
        <p:nvPicPr>
          <p:cNvPr id="422" name="Shape 422"/>
          <p:cNvPicPr preferRelativeResize="0"/>
          <p:nvPr/>
        </p:nvPicPr>
        <p:blipFill>
          <a:blip r:embed="rId3">
            <a:alphaModFix/>
          </a:blip>
          <a:stretch>
            <a:fillRect/>
          </a:stretch>
        </p:blipFill>
        <p:spPr>
          <a:xfrm>
            <a:off x="2624125" y="3984919"/>
            <a:ext cx="758200" cy="758205"/>
          </a:xfrm>
          <a:prstGeom prst="rect">
            <a:avLst/>
          </a:prstGeom>
          <a:noFill/>
          <a:ln>
            <a:noFill/>
          </a:ln>
        </p:spPr>
      </p:pic>
      <p:pic>
        <p:nvPicPr>
          <p:cNvPr id="423" name="Shape 423"/>
          <p:cNvPicPr preferRelativeResize="0"/>
          <p:nvPr/>
        </p:nvPicPr>
        <p:blipFill>
          <a:blip r:embed="rId3">
            <a:alphaModFix/>
          </a:blip>
          <a:stretch>
            <a:fillRect/>
          </a:stretch>
        </p:blipFill>
        <p:spPr>
          <a:xfrm>
            <a:off x="605400" y="2638894"/>
            <a:ext cx="1291950" cy="1291950"/>
          </a:xfrm>
          <a:prstGeom prst="rect">
            <a:avLst/>
          </a:prstGeom>
          <a:noFill/>
          <a:ln>
            <a:noFill/>
          </a:ln>
        </p:spPr>
      </p:pic>
      <p:cxnSp>
        <p:nvCxnSpPr>
          <p:cNvPr id="424" name="Shape 424"/>
          <p:cNvCxnSpPr>
            <a:stCxn id="423" idx="3"/>
          </p:cNvCxnSpPr>
          <p:nvPr/>
        </p:nvCxnSpPr>
        <p:spPr>
          <a:xfrm rot="10800000" flipH="1">
            <a:off x="1897350" y="2792269"/>
            <a:ext cx="492600" cy="492600"/>
          </a:xfrm>
          <a:prstGeom prst="straightConnector1">
            <a:avLst/>
          </a:prstGeom>
          <a:noFill/>
          <a:ln w="38100" cap="flat" cmpd="sng">
            <a:solidFill>
              <a:schemeClr val="accent4"/>
            </a:solidFill>
            <a:prstDash val="solid"/>
            <a:round/>
            <a:headEnd type="none" w="lg" len="lg"/>
            <a:tailEnd type="triangle" w="lg" len="lg"/>
          </a:ln>
        </p:spPr>
      </p:cxnSp>
      <p:cxnSp>
        <p:nvCxnSpPr>
          <p:cNvPr id="425" name="Shape 425"/>
          <p:cNvCxnSpPr>
            <a:stCxn id="423" idx="3"/>
            <a:endCxn id="421" idx="1"/>
          </p:cNvCxnSpPr>
          <p:nvPr/>
        </p:nvCxnSpPr>
        <p:spPr>
          <a:xfrm>
            <a:off x="1897350" y="3284869"/>
            <a:ext cx="726900" cy="0"/>
          </a:xfrm>
          <a:prstGeom prst="straightConnector1">
            <a:avLst/>
          </a:prstGeom>
          <a:noFill/>
          <a:ln w="38100" cap="flat" cmpd="sng">
            <a:solidFill>
              <a:schemeClr val="accent4"/>
            </a:solidFill>
            <a:prstDash val="solid"/>
            <a:round/>
            <a:headEnd type="none" w="lg" len="lg"/>
            <a:tailEnd type="triangle" w="lg" len="lg"/>
          </a:ln>
        </p:spPr>
      </p:cxnSp>
      <p:cxnSp>
        <p:nvCxnSpPr>
          <p:cNvPr id="426" name="Shape 426"/>
          <p:cNvCxnSpPr>
            <a:stCxn id="423" idx="3"/>
          </p:cNvCxnSpPr>
          <p:nvPr/>
        </p:nvCxnSpPr>
        <p:spPr>
          <a:xfrm>
            <a:off x="1897350" y="3284869"/>
            <a:ext cx="470400" cy="470400"/>
          </a:xfrm>
          <a:prstGeom prst="straightConnector1">
            <a:avLst/>
          </a:prstGeom>
          <a:noFill/>
          <a:ln w="38100" cap="flat" cmpd="sng">
            <a:solidFill>
              <a:schemeClr val="accent4"/>
            </a:solidFill>
            <a:prstDash val="solid"/>
            <a:round/>
            <a:headEnd type="none" w="lg" len="lg"/>
            <a:tailEnd type="triangle" w="lg" len="lg"/>
          </a:ln>
        </p:spPr>
      </p:cxnSp>
      <p:sp>
        <p:nvSpPr>
          <p:cNvPr id="427" name="Shape 427"/>
          <p:cNvSpPr txBox="1"/>
          <p:nvPr/>
        </p:nvSpPr>
        <p:spPr>
          <a:xfrm>
            <a:off x="1078275" y="6402075"/>
            <a:ext cx="8248199" cy="314099"/>
          </a:xfrm>
          <a:prstGeom prst="rect">
            <a:avLst/>
          </a:prstGeom>
          <a:noFill/>
          <a:ln>
            <a:noFill/>
          </a:ln>
        </p:spPr>
        <p:txBody>
          <a:bodyPr lIns="91425" tIns="91425" rIns="91425" bIns="91425" anchor="t" anchorCtr="0">
            <a:noAutofit/>
          </a:bodyPr>
          <a:lstStyle/>
          <a:p>
            <a:pPr lvl="0" rtl="0">
              <a:spcBef>
                <a:spcPts val="0"/>
              </a:spcBef>
              <a:buNone/>
            </a:pPr>
            <a:r>
              <a:rPr lang="en-US" i="1">
                <a:latin typeface="Roboto"/>
                <a:ea typeface="Roboto"/>
                <a:cs typeface="Roboto"/>
                <a:sym typeface="Roboto"/>
              </a:rPr>
              <a:t>* Need better tools / infrastructure to do conditional delivery</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Leverage server push</a:t>
            </a:r>
            <a:r>
              <a:rPr lang="en-US" sz="4000">
                <a:solidFill>
                  <a:srgbClr val="000000"/>
                </a:solidFill>
                <a:latin typeface="Roboto Condensed"/>
                <a:ea typeface="Roboto Condensed"/>
                <a:cs typeface="Roboto Condensed"/>
                <a:sym typeface="Roboto Condensed"/>
              </a:rPr>
              <a:t> instead of inlining...</a:t>
            </a:r>
          </a:p>
        </p:txBody>
      </p:sp>
      <p:sp>
        <p:nvSpPr>
          <p:cNvPr id="433" name="Shape 433"/>
          <p:cNvSpPr txBox="1"/>
          <p:nvPr/>
        </p:nvSpPr>
        <p:spPr>
          <a:xfrm>
            <a:off x="3859775" y="1341750"/>
            <a:ext cx="7876200" cy="3207300"/>
          </a:xfrm>
          <a:prstGeom prst="rect">
            <a:avLst/>
          </a:prstGeom>
          <a:noFill/>
          <a:ln>
            <a:noFill/>
          </a:ln>
        </p:spPr>
        <p:txBody>
          <a:bodyPr lIns="91425" tIns="91425" rIns="91425" bIns="91425" anchor="t" anchorCtr="0">
            <a:noAutofit/>
          </a:bodyPr>
          <a:lstStyle/>
          <a:p>
            <a:pPr lvl="0" rtl="0">
              <a:spcBef>
                <a:spcPts val="0"/>
              </a:spcBef>
              <a:buNone/>
            </a:pPr>
            <a:r>
              <a:rPr lang="en-US" sz="2400">
                <a:solidFill>
                  <a:srgbClr val="434343"/>
                </a:solidFill>
                <a:latin typeface="Roboto"/>
                <a:ea typeface="Roboto"/>
                <a:cs typeface="Roboto"/>
                <a:sym typeface="Roboto"/>
              </a:rPr>
              <a:t>Server can respond with multiple replies!</a:t>
            </a:r>
          </a:p>
          <a:p>
            <a:pPr lvl="0" rtl="0">
              <a:spcBef>
                <a:spcPts val="0"/>
              </a:spcBef>
              <a:buNone/>
            </a:pPr>
            <a:endParaRPr sz="2400">
              <a:solidFill>
                <a:srgbClr val="434343"/>
              </a:solidFill>
              <a:latin typeface="Roboto"/>
              <a:ea typeface="Roboto"/>
              <a:cs typeface="Roboto"/>
              <a:sym typeface="Roboto"/>
            </a:endParaRPr>
          </a:p>
          <a:p>
            <a:pPr marL="457200" lvl="0" indent="-381000" rtl="0">
              <a:spcBef>
                <a:spcPts val="0"/>
              </a:spcBef>
              <a:buClr>
                <a:srgbClr val="434343"/>
              </a:buClr>
              <a:buSzPct val="100000"/>
              <a:buFont typeface="Roboto"/>
              <a:buChar char="●"/>
            </a:pPr>
            <a:r>
              <a:rPr lang="en-US" sz="2400" b="1">
                <a:solidFill>
                  <a:srgbClr val="434343"/>
                </a:solidFill>
                <a:latin typeface="Roboto"/>
                <a:ea typeface="Roboto"/>
                <a:cs typeface="Roboto"/>
                <a:sym typeface="Roboto"/>
              </a:rPr>
              <a:t>Client →</a:t>
            </a:r>
            <a:r>
              <a:rPr lang="en-US" sz="2400">
                <a:solidFill>
                  <a:srgbClr val="434343"/>
                </a:solidFill>
                <a:latin typeface="Roboto"/>
                <a:ea typeface="Roboto"/>
                <a:cs typeface="Roboto"/>
                <a:sym typeface="Roboto"/>
              </a:rPr>
              <a:t> I want </a:t>
            </a:r>
            <a:r>
              <a:rPr lang="en-US" sz="2400" u="sng">
                <a:solidFill>
                  <a:srgbClr val="434343"/>
                </a:solidFill>
                <a:latin typeface="Roboto"/>
                <a:ea typeface="Roboto"/>
                <a:cs typeface="Roboto"/>
                <a:sym typeface="Roboto"/>
              </a:rPr>
              <a:t>/product/xyz</a:t>
            </a:r>
          </a:p>
          <a:p>
            <a:pPr marL="457200" lvl="0" indent="-381000" rtl="0">
              <a:spcBef>
                <a:spcPts val="0"/>
              </a:spcBef>
              <a:buClr>
                <a:srgbClr val="434343"/>
              </a:buClr>
              <a:buSzPct val="100000"/>
              <a:buFont typeface="Roboto"/>
              <a:buChar char="●"/>
            </a:pPr>
            <a:r>
              <a:rPr lang="en-US" sz="2400" b="1">
                <a:solidFill>
                  <a:srgbClr val="434343"/>
                </a:solidFill>
                <a:latin typeface="Roboto"/>
                <a:ea typeface="Roboto"/>
                <a:cs typeface="Roboto"/>
                <a:sym typeface="Roboto"/>
              </a:rPr>
              <a:t>Server → </a:t>
            </a:r>
            <a:r>
              <a:rPr lang="en-US" sz="2400">
                <a:solidFill>
                  <a:srgbClr val="434343"/>
                </a:solidFill>
                <a:latin typeface="Roboto"/>
                <a:ea typeface="Roboto"/>
                <a:cs typeface="Roboto"/>
                <a:sym typeface="Roboto"/>
              </a:rPr>
              <a:t>Ok, and you’ll also need… style.css</a:t>
            </a:r>
          </a:p>
          <a:p>
            <a:pPr lvl="0" rtl="0">
              <a:spcBef>
                <a:spcPts val="0"/>
              </a:spcBef>
              <a:buNone/>
            </a:pPr>
            <a:endParaRPr sz="2800">
              <a:solidFill>
                <a:srgbClr val="434343"/>
              </a:solidFill>
              <a:latin typeface="Roboto"/>
              <a:ea typeface="Roboto"/>
              <a:cs typeface="Roboto"/>
              <a:sym typeface="Roboto"/>
            </a:endParaRPr>
          </a:p>
          <a:p>
            <a:pPr marL="457200" lvl="0" indent="-381000" rtl="0">
              <a:spcBef>
                <a:spcPts val="0"/>
              </a:spcBef>
              <a:buClr>
                <a:srgbClr val="434343"/>
              </a:buClr>
              <a:buSzPct val="100000"/>
              <a:buFont typeface="Roboto"/>
              <a:buChar char="●"/>
            </a:pPr>
            <a:r>
              <a:rPr lang="en-US" sz="2400">
                <a:solidFill>
                  <a:srgbClr val="434343"/>
                </a:solidFill>
                <a:latin typeface="Roboto"/>
                <a:ea typeface="Roboto"/>
                <a:cs typeface="Roboto"/>
                <a:sym typeface="Roboto"/>
              </a:rPr>
              <a:t>Pushed resource is cached independently</a:t>
            </a:r>
          </a:p>
          <a:p>
            <a:pPr marL="914400" lvl="1" indent="-381000" rtl="0">
              <a:spcBef>
                <a:spcPts val="0"/>
              </a:spcBef>
              <a:buClr>
                <a:srgbClr val="434343"/>
              </a:buClr>
              <a:buSzPct val="100000"/>
              <a:buFont typeface="Roboto"/>
              <a:buChar char="○"/>
            </a:pPr>
            <a:r>
              <a:rPr lang="en-US" sz="2400">
                <a:solidFill>
                  <a:srgbClr val="434343"/>
                </a:solidFill>
                <a:latin typeface="Roboto"/>
                <a:ea typeface="Roboto"/>
                <a:cs typeface="Roboto"/>
                <a:sym typeface="Roboto"/>
              </a:rPr>
              <a:t>Use “smart push”, don’t push on every request</a:t>
            </a:r>
          </a:p>
          <a:p>
            <a:pPr marL="457200" lvl="0" indent="-381000" rtl="0">
              <a:spcBef>
                <a:spcPts val="0"/>
              </a:spcBef>
              <a:buClr>
                <a:srgbClr val="434343"/>
              </a:buClr>
              <a:buSzPct val="100000"/>
              <a:buFont typeface="Roboto"/>
              <a:buChar char="●"/>
            </a:pPr>
            <a:r>
              <a:rPr lang="en-US" sz="2400">
                <a:solidFill>
                  <a:srgbClr val="434343"/>
                </a:solidFill>
                <a:latin typeface="Roboto"/>
                <a:ea typeface="Roboto"/>
                <a:cs typeface="Roboto"/>
                <a:sym typeface="Roboto"/>
              </a:rPr>
              <a:t>Can remove RTT+ from critical path</a:t>
            </a:r>
          </a:p>
        </p:txBody>
      </p:sp>
      <p:pic>
        <p:nvPicPr>
          <p:cNvPr id="434" name="Shape 434"/>
          <p:cNvPicPr preferRelativeResize="0"/>
          <p:nvPr/>
        </p:nvPicPr>
        <p:blipFill>
          <a:blip r:embed="rId3">
            <a:alphaModFix/>
          </a:blip>
          <a:stretch>
            <a:fillRect/>
          </a:stretch>
        </p:blipFill>
        <p:spPr>
          <a:xfrm>
            <a:off x="2547925" y="1858975"/>
            <a:ext cx="758200" cy="758205"/>
          </a:xfrm>
          <a:prstGeom prst="rect">
            <a:avLst/>
          </a:prstGeom>
          <a:noFill/>
          <a:ln>
            <a:noFill/>
          </a:ln>
        </p:spPr>
      </p:pic>
      <p:pic>
        <p:nvPicPr>
          <p:cNvPr id="435" name="Shape 435"/>
          <p:cNvPicPr preferRelativeResize="0"/>
          <p:nvPr/>
        </p:nvPicPr>
        <p:blipFill>
          <a:blip r:embed="rId3">
            <a:alphaModFix/>
          </a:blip>
          <a:stretch>
            <a:fillRect/>
          </a:stretch>
        </p:blipFill>
        <p:spPr>
          <a:xfrm>
            <a:off x="2547925" y="2905776"/>
            <a:ext cx="758200" cy="758205"/>
          </a:xfrm>
          <a:prstGeom prst="rect">
            <a:avLst/>
          </a:prstGeom>
          <a:noFill/>
          <a:ln>
            <a:noFill/>
          </a:ln>
        </p:spPr>
      </p:pic>
      <p:pic>
        <p:nvPicPr>
          <p:cNvPr id="436" name="Shape 436"/>
          <p:cNvPicPr preferRelativeResize="0"/>
          <p:nvPr/>
        </p:nvPicPr>
        <p:blipFill>
          <a:blip r:embed="rId3">
            <a:alphaModFix/>
          </a:blip>
          <a:stretch>
            <a:fillRect/>
          </a:stretch>
        </p:blipFill>
        <p:spPr>
          <a:xfrm>
            <a:off x="2547925" y="3984919"/>
            <a:ext cx="758200" cy="758205"/>
          </a:xfrm>
          <a:prstGeom prst="rect">
            <a:avLst/>
          </a:prstGeom>
          <a:noFill/>
          <a:ln>
            <a:noFill/>
          </a:ln>
        </p:spPr>
      </p:pic>
      <p:cxnSp>
        <p:nvCxnSpPr>
          <p:cNvPr id="437" name="Shape 437"/>
          <p:cNvCxnSpPr/>
          <p:nvPr/>
        </p:nvCxnSpPr>
        <p:spPr>
          <a:xfrm rot="10800000" flipH="1">
            <a:off x="1821150" y="2792269"/>
            <a:ext cx="492599" cy="492599"/>
          </a:xfrm>
          <a:prstGeom prst="straightConnector1">
            <a:avLst/>
          </a:prstGeom>
          <a:noFill/>
          <a:ln w="38100" cap="flat" cmpd="sng">
            <a:solidFill>
              <a:schemeClr val="accent4"/>
            </a:solidFill>
            <a:prstDash val="solid"/>
            <a:round/>
            <a:headEnd type="none" w="lg" len="lg"/>
            <a:tailEnd type="triangle" w="lg" len="lg"/>
          </a:ln>
        </p:spPr>
      </p:cxnSp>
      <p:cxnSp>
        <p:nvCxnSpPr>
          <p:cNvPr id="438" name="Shape 438"/>
          <p:cNvCxnSpPr/>
          <p:nvPr/>
        </p:nvCxnSpPr>
        <p:spPr>
          <a:xfrm>
            <a:off x="1821150" y="3284869"/>
            <a:ext cx="470400" cy="470400"/>
          </a:xfrm>
          <a:prstGeom prst="straightConnector1">
            <a:avLst/>
          </a:prstGeom>
          <a:noFill/>
          <a:ln w="38100" cap="flat" cmpd="sng">
            <a:solidFill>
              <a:schemeClr val="accent4"/>
            </a:solidFill>
            <a:prstDash val="solid"/>
            <a:round/>
            <a:headEnd type="none" w="lg" len="lg"/>
            <a:tailEnd type="triangle" w="lg" len="lg"/>
          </a:ln>
        </p:spPr>
      </p:cxnSp>
      <p:cxnSp>
        <p:nvCxnSpPr>
          <p:cNvPr id="439" name="Shape 439"/>
          <p:cNvCxnSpPr/>
          <p:nvPr/>
        </p:nvCxnSpPr>
        <p:spPr>
          <a:xfrm>
            <a:off x="1821150" y="3284869"/>
            <a:ext cx="726900" cy="0"/>
          </a:xfrm>
          <a:prstGeom prst="straightConnector1">
            <a:avLst/>
          </a:prstGeom>
          <a:noFill/>
          <a:ln w="38100" cap="flat" cmpd="sng">
            <a:solidFill>
              <a:schemeClr val="accent4"/>
            </a:solidFill>
            <a:prstDash val="solid"/>
            <a:round/>
            <a:headEnd type="none" w="lg" len="lg"/>
            <a:tailEnd type="triangle" w="lg" len="lg"/>
          </a:ln>
        </p:spPr>
      </p:cxnSp>
      <p:pic>
        <p:nvPicPr>
          <p:cNvPr id="440" name="Shape 440"/>
          <p:cNvPicPr preferRelativeResize="0"/>
          <p:nvPr/>
        </p:nvPicPr>
        <p:blipFill>
          <a:blip r:embed="rId4">
            <a:alphaModFix/>
          </a:blip>
          <a:stretch>
            <a:fillRect/>
          </a:stretch>
        </p:blipFill>
        <p:spPr>
          <a:xfrm>
            <a:off x="853125" y="2586037"/>
            <a:ext cx="885825" cy="1533525"/>
          </a:xfrm>
          <a:prstGeom prst="rect">
            <a:avLst/>
          </a:prstGeom>
          <a:noFill/>
          <a:ln>
            <a:noFill/>
          </a:ln>
        </p:spPr>
      </p:pic>
      <p:sp>
        <p:nvSpPr>
          <p:cNvPr id="441" name="Shape 441"/>
          <p:cNvSpPr txBox="1"/>
          <p:nvPr/>
        </p:nvSpPr>
        <p:spPr>
          <a:xfrm>
            <a:off x="3951675" y="4771500"/>
            <a:ext cx="7225499" cy="1241100"/>
          </a:xfrm>
          <a:prstGeom prst="rect">
            <a:avLst/>
          </a:prstGeom>
          <a:noFill/>
          <a:ln>
            <a:noFill/>
          </a:ln>
        </p:spPr>
        <p:txBody>
          <a:bodyPr lIns="91425" tIns="91425" rIns="91425" bIns="91425" anchor="ctr" anchorCtr="0">
            <a:noAutofit/>
          </a:bodyPr>
          <a:lstStyle/>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Push… </a:t>
            </a:r>
            <a:r>
              <a:rPr lang="en-US" sz="2400" b="1">
                <a:solidFill>
                  <a:schemeClr val="accent4"/>
                </a:solidFill>
                <a:latin typeface="Roboto"/>
                <a:ea typeface="Roboto"/>
                <a:cs typeface="Roboto"/>
                <a:sym typeface="Roboto"/>
              </a:rPr>
              <a:t>cache invalidations!</a:t>
            </a:r>
          </a:p>
          <a:p>
            <a:pPr marL="914400" lvl="1" indent="-381000" rtl="0">
              <a:spcBef>
                <a:spcPts val="0"/>
              </a:spcBef>
              <a:buClr>
                <a:srgbClr val="434343"/>
              </a:buClr>
              <a:buSzPct val="100000"/>
              <a:buFont typeface="Roboto"/>
              <a:buChar char="○"/>
            </a:pPr>
            <a:r>
              <a:rPr lang="en-US" sz="2400">
                <a:solidFill>
                  <a:srgbClr val="434343"/>
                </a:solidFill>
                <a:latin typeface="Roboto"/>
                <a:ea typeface="Roboto"/>
                <a:cs typeface="Roboto"/>
                <a:sym typeface="Roboto"/>
              </a:rPr>
              <a:t>push a “tombstone” record to invalidate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1"/>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Jetty’s “smart push”</a:t>
            </a:r>
            <a:r>
              <a:rPr lang="en-US" sz="4000">
                <a:solidFill>
                  <a:srgbClr val="000000"/>
                </a:solidFill>
                <a:latin typeface="Roboto Condensed"/>
                <a:ea typeface="Roboto Condensed"/>
                <a:cs typeface="Roboto Condensed"/>
                <a:sym typeface="Roboto Condensed"/>
              </a:rPr>
              <a:t> is a great strategy...</a:t>
            </a:r>
          </a:p>
        </p:txBody>
      </p:sp>
      <p:sp>
        <p:nvSpPr>
          <p:cNvPr id="447" name="Shape 447"/>
          <p:cNvSpPr txBox="1"/>
          <p:nvPr/>
        </p:nvSpPr>
        <p:spPr>
          <a:xfrm>
            <a:off x="3641525" y="1646550"/>
            <a:ext cx="8285400" cy="3678299"/>
          </a:xfrm>
          <a:prstGeom prst="rect">
            <a:avLst/>
          </a:prstGeom>
          <a:noFill/>
          <a:ln>
            <a:noFill/>
          </a:ln>
        </p:spPr>
        <p:txBody>
          <a:bodyPr lIns="91425" tIns="91425" rIns="91425" bIns="91425" anchor="t" anchorCtr="0">
            <a:noAutofit/>
          </a:bodyPr>
          <a:lstStyle/>
          <a:p>
            <a:pPr marL="457200" lvl="0" indent="-393700" rtl="0">
              <a:spcBef>
                <a:spcPts val="0"/>
              </a:spcBef>
              <a:buClr>
                <a:schemeClr val="accent4"/>
              </a:buClr>
              <a:buSzPct val="100000"/>
              <a:buFont typeface="Roboto"/>
              <a:buAutoNum type="arabicPeriod"/>
            </a:pPr>
            <a:r>
              <a:rPr lang="en-US" sz="2600" b="1">
                <a:solidFill>
                  <a:schemeClr val="accent4"/>
                </a:solidFill>
                <a:latin typeface="Roboto"/>
                <a:ea typeface="Roboto"/>
                <a:cs typeface="Roboto"/>
                <a:sym typeface="Roboto"/>
              </a:rPr>
              <a:t>Server observes incoming traffic</a:t>
            </a:r>
          </a:p>
          <a:p>
            <a:pPr marL="914400" lvl="1" indent="-381000" rtl="0">
              <a:spcBef>
                <a:spcPts val="0"/>
              </a:spcBef>
              <a:buClr>
                <a:srgbClr val="434343"/>
              </a:buClr>
              <a:buSzPct val="100000"/>
              <a:buFont typeface="Roboto"/>
              <a:buAutoNum type="alphaLcPeriod"/>
            </a:pPr>
            <a:r>
              <a:rPr lang="en-US" sz="2400" i="1">
                <a:solidFill>
                  <a:srgbClr val="434343"/>
                </a:solidFill>
                <a:latin typeface="Roboto"/>
                <a:ea typeface="Roboto"/>
                <a:cs typeface="Roboto"/>
                <a:sym typeface="Roboto"/>
              </a:rPr>
              <a:t>Build a dependency model based on Referer</a:t>
            </a:r>
          </a:p>
          <a:p>
            <a:pPr marL="914400" lvl="1" indent="-381000" rtl="0">
              <a:spcBef>
                <a:spcPts val="0"/>
              </a:spcBef>
              <a:buClr>
                <a:srgbClr val="434343"/>
              </a:buClr>
              <a:buSzPct val="100000"/>
              <a:buFont typeface="Roboto"/>
              <a:buAutoNum type="alphaLcPeriod"/>
            </a:pPr>
            <a:r>
              <a:rPr lang="en-US" sz="2400" i="1">
                <a:solidFill>
                  <a:srgbClr val="434343"/>
                </a:solidFill>
                <a:latin typeface="Roboto"/>
                <a:ea typeface="Roboto"/>
                <a:cs typeface="Roboto"/>
                <a:sym typeface="Roboto"/>
              </a:rPr>
              <a:t>e.g. index.html → {style.css, app.js}</a:t>
            </a:r>
          </a:p>
          <a:p>
            <a:pPr lvl="0" rtl="0">
              <a:spcBef>
                <a:spcPts val="0"/>
              </a:spcBef>
              <a:buNone/>
            </a:pPr>
            <a:endParaRPr sz="2400">
              <a:solidFill>
                <a:srgbClr val="434343"/>
              </a:solidFill>
              <a:latin typeface="Roboto"/>
              <a:ea typeface="Roboto"/>
              <a:cs typeface="Roboto"/>
              <a:sym typeface="Roboto"/>
            </a:endParaRPr>
          </a:p>
          <a:p>
            <a:pPr marL="457200" lvl="0" indent="-393700" rtl="0">
              <a:spcBef>
                <a:spcPts val="0"/>
              </a:spcBef>
              <a:buClr>
                <a:schemeClr val="accent4"/>
              </a:buClr>
              <a:buSzPct val="100000"/>
              <a:buFont typeface="Roboto"/>
              <a:buAutoNum type="arabicPeriod"/>
            </a:pPr>
            <a:r>
              <a:rPr lang="en-US" sz="2600" b="1">
                <a:solidFill>
                  <a:schemeClr val="accent4"/>
                </a:solidFill>
                <a:latin typeface="Roboto"/>
                <a:ea typeface="Roboto"/>
                <a:cs typeface="Roboto"/>
                <a:sym typeface="Roboto"/>
              </a:rPr>
              <a:t>Server initiates push for learned dependencies</a:t>
            </a:r>
          </a:p>
          <a:p>
            <a:pPr marL="914400" lvl="1" indent="-381000" rtl="0">
              <a:spcBef>
                <a:spcPts val="0"/>
              </a:spcBef>
              <a:buClr>
                <a:srgbClr val="434343"/>
              </a:buClr>
              <a:buSzPct val="100000"/>
              <a:buFont typeface="Roboto"/>
              <a:buAutoNum type="alphaLcPeriod"/>
            </a:pPr>
            <a:r>
              <a:rPr lang="en-US" sz="2400" i="1">
                <a:solidFill>
                  <a:srgbClr val="434343"/>
                </a:solidFill>
                <a:latin typeface="Roboto"/>
                <a:ea typeface="Roboto"/>
                <a:cs typeface="Roboto"/>
                <a:sym typeface="Roboto"/>
              </a:rPr>
              <a:t>new client → GET index.html</a:t>
            </a:r>
          </a:p>
          <a:p>
            <a:pPr marL="914400" lvl="1" indent="-381000" rtl="0">
              <a:spcBef>
                <a:spcPts val="0"/>
              </a:spcBef>
              <a:buClr>
                <a:srgbClr val="434343"/>
              </a:buClr>
              <a:buSzPct val="100000"/>
              <a:buFont typeface="Roboto"/>
              <a:buAutoNum type="alphaLcPeriod"/>
            </a:pPr>
            <a:r>
              <a:rPr lang="en-US" sz="2400" i="1">
                <a:solidFill>
                  <a:srgbClr val="434343"/>
                </a:solidFill>
                <a:latin typeface="Roboto"/>
                <a:ea typeface="Roboto"/>
                <a:cs typeface="Roboto"/>
                <a:sym typeface="Roboto"/>
              </a:rPr>
              <a:t>server → Push style.css, app.js</a:t>
            </a:r>
          </a:p>
          <a:p>
            <a:pPr rtl="0">
              <a:spcBef>
                <a:spcPts val="0"/>
              </a:spcBef>
              <a:buNone/>
            </a:pPr>
            <a:endParaRPr sz="2400">
              <a:solidFill>
                <a:srgbClr val="434343"/>
              </a:solidFill>
              <a:latin typeface="Roboto"/>
              <a:ea typeface="Roboto"/>
              <a:cs typeface="Roboto"/>
              <a:sym typeface="Roboto"/>
            </a:endParaRPr>
          </a:p>
          <a:p>
            <a:pPr lvl="0" rtl="0">
              <a:spcBef>
                <a:spcPts val="0"/>
              </a:spcBef>
              <a:buNone/>
            </a:pPr>
            <a:endParaRPr sz="2400">
              <a:solidFill>
                <a:srgbClr val="434343"/>
              </a:solidFill>
              <a:latin typeface="Roboto"/>
              <a:ea typeface="Roboto"/>
              <a:cs typeface="Roboto"/>
              <a:sym typeface="Roboto"/>
            </a:endParaRPr>
          </a:p>
          <a:p>
            <a:pPr marR="0" lvl="0" algn="l" rtl="0">
              <a:lnSpc>
                <a:spcPct val="100000"/>
              </a:lnSpc>
              <a:spcBef>
                <a:spcPts val="0"/>
              </a:spcBef>
              <a:spcAft>
                <a:spcPts val="0"/>
              </a:spcAft>
              <a:buNone/>
            </a:pPr>
            <a:r>
              <a:rPr lang="en-US" sz="2400" b="1" i="1">
                <a:solidFill>
                  <a:srgbClr val="434343"/>
                </a:solidFill>
                <a:latin typeface="Roboto"/>
                <a:ea typeface="Roboto"/>
                <a:cs typeface="Roboto"/>
                <a:sym typeface="Roboto"/>
              </a:rPr>
              <a:t>Lots of room for experimentation + innovation!</a:t>
            </a:r>
          </a:p>
        </p:txBody>
      </p:sp>
      <p:pic>
        <p:nvPicPr>
          <p:cNvPr id="448" name="Shape 448"/>
          <p:cNvPicPr preferRelativeResize="0"/>
          <p:nvPr/>
        </p:nvPicPr>
        <p:blipFill>
          <a:blip r:embed="rId3">
            <a:alphaModFix/>
          </a:blip>
          <a:stretch>
            <a:fillRect/>
          </a:stretch>
        </p:blipFill>
        <p:spPr>
          <a:xfrm>
            <a:off x="2547925" y="1858975"/>
            <a:ext cx="758200" cy="758205"/>
          </a:xfrm>
          <a:prstGeom prst="rect">
            <a:avLst/>
          </a:prstGeom>
          <a:noFill/>
          <a:ln>
            <a:noFill/>
          </a:ln>
        </p:spPr>
      </p:pic>
      <p:pic>
        <p:nvPicPr>
          <p:cNvPr id="449" name="Shape 449"/>
          <p:cNvPicPr preferRelativeResize="0"/>
          <p:nvPr/>
        </p:nvPicPr>
        <p:blipFill>
          <a:blip r:embed="rId3">
            <a:alphaModFix/>
          </a:blip>
          <a:stretch>
            <a:fillRect/>
          </a:stretch>
        </p:blipFill>
        <p:spPr>
          <a:xfrm>
            <a:off x="2547925" y="2905776"/>
            <a:ext cx="758200" cy="758205"/>
          </a:xfrm>
          <a:prstGeom prst="rect">
            <a:avLst/>
          </a:prstGeom>
          <a:noFill/>
          <a:ln>
            <a:noFill/>
          </a:ln>
        </p:spPr>
      </p:pic>
      <p:pic>
        <p:nvPicPr>
          <p:cNvPr id="450" name="Shape 450"/>
          <p:cNvPicPr preferRelativeResize="0"/>
          <p:nvPr/>
        </p:nvPicPr>
        <p:blipFill>
          <a:blip r:embed="rId3">
            <a:alphaModFix/>
          </a:blip>
          <a:stretch>
            <a:fillRect/>
          </a:stretch>
        </p:blipFill>
        <p:spPr>
          <a:xfrm>
            <a:off x="2547925" y="3984919"/>
            <a:ext cx="758200" cy="758205"/>
          </a:xfrm>
          <a:prstGeom prst="rect">
            <a:avLst/>
          </a:prstGeom>
          <a:noFill/>
          <a:ln>
            <a:noFill/>
          </a:ln>
        </p:spPr>
      </p:pic>
      <p:cxnSp>
        <p:nvCxnSpPr>
          <p:cNvPr id="451" name="Shape 451"/>
          <p:cNvCxnSpPr/>
          <p:nvPr/>
        </p:nvCxnSpPr>
        <p:spPr>
          <a:xfrm rot="10800000" flipH="1">
            <a:off x="1821150" y="2792269"/>
            <a:ext cx="492599" cy="492599"/>
          </a:xfrm>
          <a:prstGeom prst="straightConnector1">
            <a:avLst/>
          </a:prstGeom>
          <a:noFill/>
          <a:ln w="38100" cap="flat" cmpd="sng">
            <a:solidFill>
              <a:schemeClr val="accent4"/>
            </a:solidFill>
            <a:prstDash val="solid"/>
            <a:round/>
            <a:headEnd type="none" w="lg" len="lg"/>
            <a:tailEnd type="triangle" w="lg" len="lg"/>
          </a:ln>
        </p:spPr>
      </p:cxnSp>
      <p:cxnSp>
        <p:nvCxnSpPr>
          <p:cNvPr id="452" name="Shape 452"/>
          <p:cNvCxnSpPr/>
          <p:nvPr/>
        </p:nvCxnSpPr>
        <p:spPr>
          <a:xfrm>
            <a:off x="1821150" y="3284869"/>
            <a:ext cx="470400" cy="470400"/>
          </a:xfrm>
          <a:prstGeom prst="straightConnector1">
            <a:avLst/>
          </a:prstGeom>
          <a:noFill/>
          <a:ln w="38100" cap="flat" cmpd="sng">
            <a:solidFill>
              <a:schemeClr val="accent4"/>
            </a:solidFill>
            <a:prstDash val="solid"/>
            <a:round/>
            <a:headEnd type="none" w="lg" len="lg"/>
            <a:tailEnd type="triangle" w="lg" len="lg"/>
          </a:ln>
        </p:spPr>
      </p:cxnSp>
      <p:cxnSp>
        <p:nvCxnSpPr>
          <p:cNvPr id="453" name="Shape 453"/>
          <p:cNvCxnSpPr/>
          <p:nvPr/>
        </p:nvCxnSpPr>
        <p:spPr>
          <a:xfrm>
            <a:off x="1821150" y="3284869"/>
            <a:ext cx="726900" cy="0"/>
          </a:xfrm>
          <a:prstGeom prst="straightConnector1">
            <a:avLst/>
          </a:prstGeom>
          <a:noFill/>
          <a:ln w="38100" cap="flat" cmpd="sng">
            <a:solidFill>
              <a:schemeClr val="accent4"/>
            </a:solidFill>
            <a:prstDash val="solid"/>
            <a:round/>
            <a:headEnd type="none" w="lg" len="lg"/>
            <a:tailEnd type="triangle" w="lg" len="lg"/>
          </a:ln>
        </p:spPr>
      </p:cxnSp>
      <p:pic>
        <p:nvPicPr>
          <p:cNvPr id="454" name="Shape 454"/>
          <p:cNvPicPr preferRelativeResize="0"/>
          <p:nvPr/>
        </p:nvPicPr>
        <p:blipFill>
          <a:blip r:embed="rId4">
            <a:alphaModFix/>
          </a:blip>
          <a:stretch>
            <a:fillRect/>
          </a:stretch>
        </p:blipFill>
        <p:spPr>
          <a:xfrm>
            <a:off x="853125" y="2586037"/>
            <a:ext cx="885825" cy="1533525"/>
          </a:xfrm>
          <a:prstGeom prst="rect">
            <a:avLst/>
          </a:prstGeom>
          <a:noFill/>
          <a:ln>
            <a:noFill/>
          </a:ln>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58"/>
        <p:cNvGrpSpPr/>
        <p:nvPr/>
      </p:nvGrpSpPr>
      <p:grpSpPr>
        <a:xfrm>
          <a:off x="0" y="0"/>
          <a:ext cx="0" cy="0"/>
          <a:chOff x="0" y="0"/>
          <a:chExt cx="0" cy="0"/>
        </a:xfrm>
      </p:grpSpPr>
      <p:sp>
        <p:nvSpPr>
          <p:cNvPr id="459" name="Shape 459"/>
          <p:cNvSpPr txBox="1">
            <a:spLocks noGrp="1"/>
          </p:cNvSpPr>
          <p:nvPr>
            <p:ph type="ctrTitle"/>
          </p:nvPr>
        </p:nvSpPr>
        <p:spPr>
          <a:xfrm>
            <a:off x="1083849" y="2717450"/>
            <a:ext cx="10350899" cy="1470000"/>
          </a:xfrm>
          <a:prstGeom prst="rect">
            <a:avLst/>
          </a:prstGeom>
          <a:noFill/>
          <a:ln>
            <a:noFill/>
          </a:ln>
        </p:spPr>
        <p:txBody>
          <a:bodyPr lIns="91425" tIns="91425" rIns="91425" bIns="91425" anchor="b" anchorCtr="0">
            <a:noAutofit/>
          </a:bodyPr>
          <a:lstStyle/>
          <a:p>
            <a:pPr lvl="0" rtl="0">
              <a:spcBef>
                <a:spcPts val="0"/>
              </a:spcBef>
              <a:buNone/>
            </a:pPr>
            <a:r>
              <a:rPr lang="en-US" sz="5800" i="1">
                <a:solidFill>
                  <a:srgbClr val="FFFFFF"/>
                </a:solidFill>
                <a:latin typeface="Roboto Condensed"/>
                <a:ea typeface="Roboto Condensed"/>
                <a:cs typeface="Roboto Condensed"/>
                <a:sym typeface="Roboto Condensed"/>
              </a:rPr>
              <a:t>Servers need to be *much* smarter</a:t>
            </a:r>
          </a:p>
          <a:p>
            <a:pPr lvl="0" rtl="0">
              <a:spcBef>
                <a:spcPts val="0"/>
              </a:spcBef>
              <a:buNone/>
            </a:pPr>
            <a:r>
              <a:rPr lang="en-US" sz="2400" b="0" i="1">
                <a:solidFill>
                  <a:schemeClr val="accent3"/>
                </a:solidFill>
                <a:latin typeface="Roboto Condensed"/>
                <a:ea typeface="Roboto Condensed"/>
                <a:cs typeface="Roboto Condensed"/>
                <a:sym typeface="Roboto Condensed"/>
              </a:rPr>
              <a:t>client is relinquishing a lot of control, badly implemented server → poor performance</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09441" y="122237"/>
            <a:ext cx="10969799" cy="727500"/>
          </a:xfrm>
          <a:prstGeom prst="rect">
            <a:avLst/>
          </a:prstGeom>
        </p:spPr>
        <p:txBody>
          <a:bodyPr lIns="91425" tIns="91425" rIns="91425" bIns="91425" anchor="b" anchorCtr="0">
            <a:noAutofit/>
          </a:bodyPr>
          <a:lstStyle/>
          <a:p>
            <a:pPr lvl="0" rtl="0">
              <a:spcBef>
                <a:spcPts val="0"/>
              </a:spcBef>
              <a:buNone/>
            </a:pPr>
            <a:r>
              <a:rPr lang="en-US" sz="4000">
                <a:solidFill>
                  <a:srgbClr val="38761D"/>
                </a:solidFill>
                <a:latin typeface="Roboto Condensed"/>
                <a:ea typeface="Roboto Condensed"/>
                <a:cs typeface="Roboto Condensed"/>
                <a:sym typeface="Roboto Condensed"/>
              </a:rPr>
              <a:t>Chrome 28+</a:t>
            </a:r>
            <a:r>
              <a:rPr lang="en-US" sz="4000">
                <a:latin typeface="Roboto Condensed"/>
                <a:ea typeface="Roboto Condensed"/>
                <a:cs typeface="Roboto Condensed"/>
                <a:sym typeface="Roboto Condensed"/>
              </a:rPr>
              <a:t> does not delay stream dispatch (yay)  </a:t>
            </a:r>
          </a:p>
        </p:txBody>
      </p:sp>
      <p:sp>
        <p:nvSpPr>
          <p:cNvPr id="465" name="Shape 465"/>
          <p:cNvSpPr txBox="1"/>
          <p:nvPr/>
        </p:nvSpPr>
        <p:spPr>
          <a:xfrm>
            <a:off x="1014297" y="6384589"/>
            <a:ext cx="8743499" cy="348299"/>
          </a:xfrm>
          <a:prstGeom prst="rect">
            <a:avLst/>
          </a:prstGeom>
          <a:noFill/>
          <a:ln>
            <a:noFill/>
          </a:ln>
        </p:spPr>
        <p:txBody>
          <a:bodyPr lIns="91425" tIns="91425" rIns="91425" bIns="91425" anchor="ctr" anchorCtr="0">
            <a:noAutofit/>
          </a:bodyPr>
          <a:lstStyle/>
          <a:p>
            <a:pPr lvl="0" rtl="0">
              <a:spcBef>
                <a:spcPts val="0"/>
              </a:spcBef>
              <a:buNone/>
            </a:pPr>
            <a:r>
              <a:rPr lang="en-US" sz="1500" u="sng">
                <a:solidFill>
                  <a:schemeClr val="hlink"/>
                </a:solidFill>
                <a:latin typeface="Open Sans"/>
                <a:ea typeface="Open Sans"/>
                <a:cs typeface="Open Sans"/>
                <a:sym typeface="Open Sans"/>
                <a:hlinkClick r:id="rId3"/>
              </a:rPr>
              <a:t>SPDY resource scheduling</a:t>
            </a:r>
          </a:p>
        </p:txBody>
      </p:sp>
      <p:pic>
        <p:nvPicPr>
          <p:cNvPr id="466" name="Shape 466"/>
          <p:cNvPicPr preferRelativeResize="0"/>
          <p:nvPr/>
        </p:nvPicPr>
        <p:blipFill>
          <a:blip r:embed="rId4">
            <a:alphaModFix/>
          </a:blip>
          <a:stretch>
            <a:fillRect/>
          </a:stretch>
        </p:blipFill>
        <p:spPr>
          <a:xfrm>
            <a:off x="731950" y="1126950"/>
            <a:ext cx="7194274" cy="4813474"/>
          </a:xfrm>
          <a:prstGeom prst="rect">
            <a:avLst/>
          </a:prstGeom>
          <a:noFill/>
          <a:ln>
            <a:noFill/>
          </a:ln>
        </p:spPr>
      </p:pic>
      <p:sp>
        <p:nvSpPr>
          <p:cNvPr id="467" name="Shape 467"/>
          <p:cNvSpPr txBox="1"/>
          <p:nvPr/>
        </p:nvSpPr>
        <p:spPr>
          <a:xfrm>
            <a:off x="8167925" y="1126950"/>
            <a:ext cx="3767099" cy="4398599"/>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sz="2000" b="1" i="1">
                <a:solidFill>
                  <a:schemeClr val="dk1"/>
                </a:solidFill>
                <a:latin typeface="Roboto"/>
                <a:ea typeface="Roboto"/>
                <a:cs typeface="Roboto"/>
                <a:sym typeface="Roboto"/>
              </a:rPr>
              <a:t>“</a:t>
            </a:r>
            <a:r>
              <a:rPr lang="en-US" sz="2000" b="1" i="1">
                <a:solidFill>
                  <a:schemeClr val="accent4"/>
                </a:solidFill>
                <a:latin typeface="Roboto"/>
                <a:ea typeface="Roboto"/>
                <a:cs typeface="Roboto"/>
                <a:sym typeface="Roboto"/>
              </a:rPr>
              <a:t>Don't delay low priority requests when SPDY is available</a:t>
            </a:r>
            <a:r>
              <a:rPr lang="en-US" sz="2000" i="1">
                <a:solidFill>
                  <a:schemeClr val="accent4"/>
                </a:solidFill>
                <a:latin typeface="Roboto"/>
                <a:ea typeface="Roboto"/>
                <a:cs typeface="Roboto"/>
                <a:sym typeface="Roboto"/>
              </a:rPr>
              <a:t>.</a:t>
            </a:r>
            <a:r>
              <a:rPr lang="en-US" sz="2000" i="1">
                <a:solidFill>
                  <a:schemeClr val="dk1"/>
                </a:solidFill>
                <a:latin typeface="Roboto"/>
                <a:ea typeface="Roboto"/>
                <a:cs typeface="Roboto"/>
                <a:sym typeface="Roboto"/>
              </a:rPr>
              <a:t> Check if the origin server supports SPDY. If so, </a:t>
            </a:r>
          </a:p>
          <a:p>
            <a:pPr lvl="0" rtl="0">
              <a:lnSpc>
                <a:spcPct val="115000"/>
              </a:lnSpc>
              <a:spcBef>
                <a:spcPts val="0"/>
              </a:spcBef>
              <a:buNone/>
            </a:pPr>
            <a:r>
              <a:rPr lang="en-US" sz="2000" i="1">
                <a:solidFill>
                  <a:schemeClr val="dk1"/>
                </a:solidFill>
                <a:latin typeface="Roboto"/>
                <a:ea typeface="Roboto"/>
                <a:cs typeface="Roboto"/>
                <a:sym typeface="Roboto"/>
              </a:rPr>
              <a:t>start the request immediately.”</a:t>
            </a:r>
          </a:p>
          <a:p>
            <a:pPr rtl="0">
              <a:lnSpc>
                <a:spcPct val="115000"/>
              </a:lnSpc>
              <a:spcBef>
                <a:spcPts val="0"/>
              </a:spcBef>
              <a:buNone/>
            </a:pPr>
            <a:endParaRPr sz="2000" i="1">
              <a:solidFill>
                <a:schemeClr val="dk1"/>
              </a:solidFill>
              <a:latin typeface="Roboto"/>
              <a:ea typeface="Roboto"/>
              <a:cs typeface="Roboto"/>
              <a:sym typeface="Roboto"/>
            </a:endParaRPr>
          </a:p>
          <a:p>
            <a:pPr lvl="0" rtl="0">
              <a:lnSpc>
                <a:spcPct val="115000"/>
              </a:lnSpc>
              <a:spcBef>
                <a:spcPts val="0"/>
              </a:spcBef>
              <a:buNone/>
            </a:pPr>
            <a:endParaRPr sz="2000" i="1">
              <a:solidFill>
                <a:schemeClr val="dk1"/>
              </a:solidFill>
              <a:latin typeface="Roboto"/>
              <a:ea typeface="Roboto"/>
              <a:cs typeface="Roboto"/>
              <a:sym typeface="Roboto"/>
            </a:endParaRPr>
          </a:p>
          <a:p>
            <a:pPr lvl="0" rtl="0">
              <a:lnSpc>
                <a:spcPct val="115000"/>
              </a:lnSpc>
              <a:spcBef>
                <a:spcPts val="0"/>
              </a:spcBef>
              <a:buNone/>
            </a:pPr>
            <a:r>
              <a:rPr lang="en-US" sz="2000">
                <a:solidFill>
                  <a:schemeClr val="dk1"/>
                </a:solidFill>
                <a:latin typeface="Roboto"/>
                <a:ea typeface="Roboto"/>
                <a:cs typeface="Roboto"/>
                <a:sym typeface="Roboto"/>
              </a:rPr>
              <a:t>Eliminates client queuing latency. Means the server must be smart about respecting client priorities!</a:t>
            </a:r>
          </a:p>
          <a:p>
            <a:pPr lvl="0" rtl="0">
              <a:lnSpc>
                <a:spcPct val="115000"/>
              </a:lnSpc>
              <a:spcBef>
                <a:spcPts val="0"/>
              </a:spcBef>
              <a:buNone/>
            </a:pPr>
            <a:endParaRPr sz="2000" i="1">
              <a:solidFill>
                <a:schemeClr val="dk1"/>
              </a:solidFill>
              <a:latin typeface="Open Sans"/>
              <a:ea typeface="Open Sans"/>
              <a:cs typeface="Open Sans"/>
              <a:sym typeface="Open Sans"/>
            </a:endParaRPr>
          </a:p>
          <a:p>
            <a:pPr lvl="0" rtl="0">
              <a:lnSpc>
                <a:spcPct val="115000"/>
              </a:lnSpc>
              <a:spcBef>
                <a:spcPts val="0"/>
              </a:spcBef>
              <a:buNone/>
            </a:pPr>
            <a:r>
              <a:rPr lang="en-US" sz="2000" i="1">
                <a:solidFill>
                  <a:schemeClr val="dk1"/>
                </a:solidFill>
                <a:latin typeface="Open Sans"/>
                <a:ea typeface="Open Sans"/>
                <a:cs typeface="Open Sans"/>
                <a:sym typeface="Open Sans"/>
              </a:rPr>
              <a:t> </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1218950" y="595625"/>
            <a:ext cx="8639099" cy="3068099"/>
          </a:xfrm>
          <a:prstGeom prst="rect">
            <a:avLst/>
          </a:prstGeom>
        </p:spPr>
        <p:txBody>
          <a:bodyPr lIns="91425" tIns="91425" rIns="91425" bIns="91425" anchor="b" anchorCtr="0">
            <a:noAutofit/>
          </a:bodyPr>
          <a:lstStyle/>
          <a:p>
            <a:pPr marL="0" lvl="0" rtl="0">
              <a:lnSpc>
                <a:spcPct val="115000"/>
              </a:lnSpc>
              <a:spcBef>
                <a:spcPts val="0"/>
              </a:spcBef>
              <a:buNone/>
            </a:pPr>
            <a:r>
              <a:rPr lang="en-US" sz="2400">
                <a:solidFill>
                  <a:schemeClr val="accent4"/>
                </a:solidFill>
                <a:latin typeface="Consolas"/>
                <a:ea typeface="Consolas"/>
                <a:cs typeface="Consolas"/>
                <a:sym typeface="Consolas"/>
              </a:rPr>
              <a:t>$&gt;</a:t>
            </a:r>
            <a:r>
              <a:rPr lang="en-US" sz="2400">
                <a:latin typeface="Consolas"/>
                <a:ea typeface="Consolas"/>
                <a:cs typeface="Consolas"/>
                <a:sym typeface="Consolas"/>
              </a:rPr>
              <a:t> </a:t>
            </a:r>
            <a:r>
              <a:rPr lang="en-US" sz="2400" b="1">
                <a:solidFill>
                  <a:schemeClr val="accent4"/>
                </a:solidFill>
                <a:latin typeface="Consolas"/>
                <a:ea typeface="Consolas"/>
                <a:cs typeface="Consolas"/>
                <a:sym typeface="Consolas"/>
              </a:rPr>
              <a:t>telnet igvita.com 80</a:t>
            </a:r>
          </a:p>
          <a:p>
            <a:pPr marL="0" lvl="0" rtl="0">
              <a:lnSpc>
                <a:spcPct val="115000"/>
              </a:lnSpc>
              <a:spcBef>
                <a:spcPts val="0"/>
              </a:spcBef>
              <a:buClr>
                <a:schemeClr val="dk1"/>
              </a:buClr>
              <a:buSzPct val="45833"/>
              <a:buFont typeface="Arial"/>
              <a:buNone/>
            </a:pPr>
            <a:r>
              <a:rPr lang="en-US" sz="2400">
                <a:latin typeface="Consolas"/>
                <a:ea typeface="Consolas"/>
                <a:cs typeface="Consolas"/>
                <a:sym typeface="Consolas"/>
              </a:rPr>
              <a:t>Connected to 173.230.151.99</a:t>
            </a:r>
          </a:p>
          <a:p>
            <a:pPr marL="0" lvl="0" rtl="0">
              <a:lnSpc>
                <a:spcPct val="115000"/>
              </a:lnSpc>
              <a:spcBef>
                <a:spcPts val="0"/>
              </a:spcBef>
              <a:buClr>
                <a:schemeClr val="dk1"/>
              </a:buClr>
              <a:buFont typeface="Arial"/>
              <a:buNone/>
            </a:pPr>
            <a:endParaRPr sz="2400">
              <a:latin typeface="Consolas"/>
              <a:ea typeface="Consolas"/>
              <a:cs typeface="Consolas"/>
              <a:sym typeface="Consolas"/>
            </a:endParaRPr>
          </a:p>
          <a:p>
            <a:pPr marL="0" lvl="0" rtl="0">
              <a:lnSpc>
                <a:spcPct val="115000"/>
              </a:lnSpc>
              <a:spcBef>
                <a:spcPts val="0"/>
              </a:spcBef>
              <a:buClr>
                <a:schemeClr val="dk1"/>
              </a:buClr>
              <a:buSzPct val="45833"/>
              <a:buFont typeface="Arial"/>
              <a:buNone/>
            </a:pPr>
            <a:r>
              <a:rPr lang="en-US" sz="2400" b="1">
                <a:solidFill>
                  <a:schemeClr val="accent3"/>
                </a:solidFill>
                <a:latin typeface="Consolas"/>
                <a:ea typeface="Consolas"/>
                <a:cs typeface="Consolas"/>
                <a:sym typeface="Consolas"/>
              </a:rPr>
              <a:t>GET /archive</a:t>
            </a:r>
          </a:p>
          <a:p>
            <a:pPr marL="0" lvl="0" rtl="0">
              <a:lnSpc>
                <a:spcPct val="115000"/>
              </a:lnSpc>
              <a:spcBef>
                <a:spcPts val="0"/>
              </a:spcBef>
              <a:buClr>
                <a:schemeClr val="dk1"/>
              </a:buClr>
              <a:buFont typeface="Arial"/>
              <a:buNone/>
            </a:pPr>
            <a:endParaRPr sz="2400">
              <a:latin typeface="Consolas"/>
              <a:ea typeface="Consolas"/>
              <a:cs typeface="Consolas"/>
              <a:sym typeface="Consolas"/>
            </a:endParaRPr>
          </a:p>
          <a:p>
            <a:pPr marL="0" lvl="0" rtl="0">
              <a:lnSpc>
                <a:spcPct val="115000"/>
              </a:lnSpc>
              <a:spcBef>
                <a:spcPts val="0"/>
              </a:spcBef>
              <a:buClr>
                <a:schemeClr val="dk1"/>
              </a:buClr>
              <a:buSzPct val="45833"/>
              <a:buFont typeface="Arial"/>
              <a:buNone/>
            </a:pPr>
            <a:r>
              <a:rPr lang="en-US" sz="2400">
                <a:latin typeface="Consolas"/>
                <a:ea typeface="Consolas"/>
                <a:cs typeface="Consolas"/>
                <a:sym typeface="Consolas"/>
              </a:rPr>
              <a:t>Hypertext delivery with HTTP 0.9! - eom.</a:t>
            </a:r>
          </a:p>
          <a:p>
            <a:pPr marL="0" lvl="0" rtl="0">
              <a:lnSpc>
                <a:spcPct val="115000"/>
              </a:lnSpc>
              <a:spcBef>
                <a:spcPts val="0"/>
              </a:spcBef>
              <a:buNone/>
            </a:pPr>
            <a:r>
              <a:rPr lang="en-US" sz="2400" i="1">
                <a:latin typeface="Consolas"/>
                <a:ea typeface="Consolas"/>
                <a:cs typeface="Consolas"/>
                <a:sym typeface="Consolas"/>
              </a:rPr>
              <a:t>(connection closed)</a:t>
            </a:r>
          </a:p>
        </p:txBody>
      </p:sp>
      <p:sp>
        <p:nvSpPr>
          <p:cNvPr id="133" name="Shape 133"/>
          <p:cNvSpPr txBox="1"/>
          <p:nvPr/>
        </p:nvSpPr>
        <p:spPr>
          <a:xfrm>
            <a:off x="903300" y="5202925"/>
            <a:ext cx="7656600" cy="1324799"/>
          </a:xfrm>
          <a:prstGeom prst="rect">
            <a:avLst/>
          </a:prstGeom>
          <a:noFill/>
          <a:ln>
            <a:noFill/>
          </a:ln>
        </p:spPr>
        <p:txBody>
          <a:bodyPr lIns="91425" tIns="91425" rIns="91425" bIns="91425" anchor="ctr" anchorCtr="0">
            <a:noAutofit/>
          </a:bodyPr>
          <a:lstStyle/>
          <a:p>
            <a:pPr lvl="0" rtl="0">
              <a:spcBef>
                <a:spcPts val="0"/>
              </a:spcBef>
              <a:buNone/>
            </a:pPr>
            <a:r>
              <a:rPr lang="en-US" sz="2600" b="1" i="1">
                <a:solidFill>
                  <a:schemeClr val="accent3"/>
                </a:solidFill>
                <a:latin typeface="Open Sans"/>
                <a:ea typeface="Open Sans"/>
                <a:cs typeface="Open Sans"/>
                <a:sym typeface="Open Sans"/>
              </a:rPr>
              <a:t>HTTP 0.9</a:t>
            </a:r>
            <a:r>
              <a:rPr lang="en-US" sz="2600" i="1">
                <a:solidFill>
                  <a:schemeClr val="accent3"/>
                </a:solidFill>
                <a:latin typeface="Open Sans"/>
                <a:ea typeface="Open Sans"/>
                <a:cs typeface="Open Sans"/>
                <a:sym typeface="Open Sans"/>
              </a:rPr>
              <a:t> </a:t>
            </a:r>
            <a:r>
              <a:rPr lang="en-US" sz="2600" b="1" i="1">
                <a:solidFill>
                  <a:schemeClr val="accent3"/>
                </a:solidFill>
                <a:latin typeface="Open Sans"/>
                <a:ea typeface="Open Sans"/>
                <a:cs typeface="Open Sans"/>
                <a:sym typeface="Open Sans"/>
              </a:rPr>
              <a:t>is the</a:t>
            </a:r>
            <a:r>
              <a:rPr lang="en-US" sz="2600" i="1">
                <a:solidFill>
                  <a:srgbClr val="FFFFFF"/>
                </a:solidFill>
                <a:latin typeface="Open Sans"/>
                <a:ea typeface="Open Sans"/>
                <a:cs typeface="Open Sans"/>
                <a:sym typeface="Open Sans"/>
              </a:rPr>
              <a:t> </a:t>
            </a:r>
            <a:r>
              <a:rPr lang="en-US" sz="2600" b="1" i="1">
                <a:solidFill>
                  <a:schemeClr val="accent3"/>
                </a:solidFill>
                <a:latin typeface="Open Sans"/>
                <a:ea typeface="Open Sans"/>
                <a:cs typeface="Open Sans"/>
                <a:sym typeface="Open Sans"/>
              </a:rPr>
              <a:t>ultimate MVP</a:t>
            </a:r>
            <a:r>
              <a:rPr lang="en-US" sz="2600" i="1">
                <a:solidFill>
                  <a:srgbClr val="FFFFFF"/>
                </a:solidFill>
                <a:latin typeface="Open Sans"/>
                <a:ea typeface="Open Sans"/>
                <a:cs typeface="Open Sans"/>
                <a:sym typeface="Open Sans"/>
              </a:rPr>
              <a:t> - one line, plain-text “protocol” to test drive the “www idea”.</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Prioritization is key</a:t>
            </a:r>
            <a:r>
              <a:rPr lang="en-US" sz="4000">
                <a:solidFill>
                  <a:srgbClr val="000000"/>
                </a:solidFill>
                <a:latin typeface="Roboto Condensed"/>
                <a:ea typeface="Roboto Condensed"/>
                <a:cs typeface="Roboto Condensed"/>
                <a:sym typeface="Roboto Condensed"/>
              </a:rPr>
              <a:t> to optimized rendering...</a:t>
            </a:r>
          </a:p>
        </p:txBody>
      </p:sp>
      <p:sp>
        <p:nvSpPr>
          <p:cNvPr id="473" name="Shape 473"/>
          <p:cNvSpPr txBox="1"/>
          <p:nvPr/>
        </p:nvSpPr>
        <p:spPr>
          <a:xfrm>
            <a:off x="598500" y="1646550"/>
            <a:ext cx="10908900" cy="1041600"/>
          </a:xfrm>
          <a:prstGeom prst="rect">
            <a:avLst/>
          </a:prstGeom>
          <a:noFill/>
          <a:ln>
            <a:noFill/>
          </a:ln>
        </p:spPr>
        <p:txBody>
          <a:bodyPr lIns="91425" tIns="91425" rIns="91425" bIns="91425" anchor="t" anchorCtr="0">
            <a:noAutofit/>
          </a:bodyPr>
          <a:lstStyle/>
          <a:p>
            <a:pPr lvl="0" rtl="0">
              <a:spcBef>
                <a:spcPts val="0"/>
              </a:spcBef>
              <a:buNone/>
            </a:pPr>
            <a:r>
              <a:rPr lang="en-US" sz="2600" b="1">
                <a:solidFill>
                  <a:schemeClr val="accent4"/>
                </a:solidFill>
                <a:latin typeface="Roboto"/>
                <a:ea typeface="Roboto"/>
                <a:cs typeface="Roboto"/>
                <a:sym typeface="Roboto"/>
              </a:rPr>
              <a:t>With HTTP/1.1 browsers held back requests… not with HTTP/2.</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GET index.html, style.css, hero.jpg, other.jpg, more.jpg, …</a:t>
            </a:r>
          </a:p>
        </p:txBody>
      </p:sp>
      <p:sp>
        <p:nvSpPr>
          <p:cNvPr id="474" name="Shape 474"/>
          <p:cNvSpPr/>
          <p:nvPr/>
        </p:nvSpPr>
        <p:spPr>
          <a:xfrm rot="5400000">
            <a:off x="3364199" y="1415824"/>
            <a:ext cx="333000" cy="2613300"/>
          </a:xfrm>
          <a:prstGeom prst="rightBrace">
            <a:avLst>
              <a:gd name="adj1" fmla="val 8333"/>
              <a:gd name="adj2" fmla="val 50000"/>
            </a:avLst>
          </a:prstGeom>
          <a:noFill/>
          <a:ln w="38100" cap="flat" cmpd="sng">
            <a:solidFill>
              <a:schemeClr val="accent4"/>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5" name="Shape 475"/>
          <p:cNvSpPr/>
          <p:nvPr/>
        </p:nvSpPr>
        <p:spPr>
          <a:xfrm rot="5400000">
            <a:off x="6639624" y="946324"/>
            <a:ext cx="333000" cy="3552300"/>
          </a:xfrm>
          <a:prstGeom prst="rightBrace">
            <a:avLst>
              <a:gd name="adj1" fmla="val 8333"/>
              <a:gd name="adj2" fmla="val 50000"/>
            </a:avLst>
          </a:prstGeom>
          <a:noFill/>
          <a:ln w="38100" cap="flat" cmpd="sng">
            <a:solidFill>
              <a:schemeClr val="accent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6" name="Shape 476"/>
          <p:cNvSpPr txBox="1"/>
          <p:nvPr/>
        </p:nvSpPr>
        <p:spPr>
          <a:xfrm>
            <a:off x="3137225" y="2952275"/>
            <a:ext cx="896100" cy="425099"/>
          </a:xfrm>
          <a:prstGeom prst="rect">
            <a:avLst/>
          </a:prstGeom>
          <a:noFill/>
          <a:ln>
            <a:noFill/>
          </a:ln>
        </p:spPr>
        <p:txBody>
          <a:bodyPr lIns="91425" tIns="91425" rIns="91425" bIns="91425" anchor="t" anchorCtr="0">
            <a:noAutofit/>
          </a:bodyPr>
          <a:lstStyle/>
          <a:p>
            <a:pPr>
              <a:spcBef>
                <a:spcPts val="0"/>
              </a:spcBef>
              <a:buNone/>
            </a:pPr>
            <a:r>
              <a:rPr lang="en-US" sz="2000" b="1">
                <a:latin typeface="Roboto Condensed"/>
                <a:ea typeface="Roboto Condensed"/>
                <a:cs typeface="Roboto Condensed"/>
                <a:sym typeface="Roboto Condensed"/>
              </a:rPr>
              <a:t>critical</a:t>
            </a:r>
          </a:p>
        </p:txBody>
      </p:sp>
      <p:sp>
        <p:nvSpPr>
          <p:cNvPr id="477" name="Shape 477"/>
          <p:cNvSpPr txBox="1"/>
          <p:nvPr/>
        </p:nvSpPr>
        <p:spPr>
          <a:xfrm>
            <a:off x="6151300" y="2952275"/>
            <a:ext cx="2224200" cy="425099"/>
          </a:xfrm>
          <a:prstGeom prst="rect">
            <a:avLst/>
          </a:prstGeom>
          <a:noFill/>
          <a:ln>
            <a:noFill/>
          </a:ln>
        </p:spPr>
        <p:txBody>
          <a:bodyPr lIns="91425" tIns="91425" rIns="91425" bIns="91425" anchor="t" anchorCtr="0">
            <a:noAutofit/>
          </a:bodyPr>
          <a:lstStyle/>
          <a:p>
            <a:pPr lvl="0" rtl="0">
              <a:spcBef>
                <a:spcPts val="0"/>
              </a:spcBef>
              <a:buNone/>
            </a:pPr>
            <a:r>
              <a:rPr lang="en-US" sz="2000" b="1">
                <a:latin typeface="Roboto Condensed"/>
                <a:ea typeface="Roboto Condensed"/>
                <a:cs typeface="Roboto Condensed"/>
                <a:sym typeface="Roboto Condensed"/>
              </a:rPr>
              <a:t>low priority</a:t>
            </a:r>
          </a:p>
        </p:txBody>
      </p:sp>
      <p:sp>
        <p:nvSpPr>
          <p:cNvPr id="478" name="Shape 478"/>
          <p:cNvSpPr txBox="1"/>
          <p:nvPr/>
        </p:nvSpPr>
        <p:spPr>
          <a:xfrm>
            <a:off x="611275" y="3828000"/>
            <a:ext cx="10908900" cy="1771199"/>
          </a:xfrm>
          <a:prstGeom prst="rect">
            <a:avLst/>
          </a:prstGeom>
          <a:noFill/>
          <a:ln>
            <a:noFill/>
          </a:ln>
        </p:spPr>
        <p:txBody>
          <a:bodyPr lIns="91425" tIns="91425" rIns="91425" bIns="91425" anchor="t" anchorCtr="0">
            <a:noAutofit/>
          </a:bodyPr>
          <a:lstStyle/>
          <a:p>
            <a:pPr lvl="0" rtl="0">
              <a:spcBef>
                <a:spcPts val="0"/>
              </a:spcBef>
              <a:buNone/>
            </a:pPr>
            <a:r>
              <a:rPr lang="en-US" sz="2600" b="1">
                <a:solidFill>
                  <a:schemeClr val="accent4"/>
                </a:solidFill>
                <a:latin typeface="Roboto"/>
                <a:ea typeface="Roboto"/>
                <a:cs typeface="Roboto"/>
                <a:sym typeface="Roboto"/>
              </a:rPr>
              <a:t>Critical resources should pre-empt others</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Poorly implemented server: saturate the pipe with static image bytes!</a:t>
            </a:r>
          </a:p>
          <a:p>
            <a:pPr marL="1371600" lvl="2"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e.g. SPDY/v2 implementation in nginx did not respect prioritization, and performance suffered… test your server!</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Smart++</a:t>
            </a:r>
            <a:r>
              <a:rPr lang="en-US" sz="4000">
                <a:solidFill>
                  <a:srgbClr val="000000"/>
                </a:solidFill>
                <a:latin typeface="Roboto Condensed"/>
                <a:ea typeface="Roboto Condensed"/>
                <a:cs typeface="Roboto Condensed"/>
                <a:sym typeface="Roboto Condensed"/>
              </a:rPr>
              <a:t> server can optimize for each content type!</a:t>
            </a:r>
          </a:p>
        </p:txBody>
      </p:sp>
      <p:sp>
        <p:nvSpPr>
          <p:cNvPr id="484" name="Shape 484"/>
          <p:cNvSpPr txBox="1"/>
          <p:nvPr/>
        </p:nvSpPr>
        <p:spPr>
          <a:xfrm>
            <a:off x="706862" y="1214250"/>
            <a:ext cx="10622699" cy="1524000"/>
          </a:xfrm>
          <a:prstGeom prst="rect">
            <a:avLst/>
          </a:prstGeom>
          <a:noFill/>
          <a:ln>
            <a:noFill/>
          </a:ln>
        </p:spPr>
        <p:txBody>
          <a:bodyPr lIns="91425" tIns="91425" rIns="91425" bIns="91425" anchor="t" anchorCtr="0">
            <a:noAutofit/>
          </a:bodyPr>
          <a:lstStyle/>
          <a:p>
            <a:pPr lvl="0" rtl="0">
              <a:spcBef>
                <a:spcPts val="0"/>
              </a:spcBef>
              <a:buNone/>
            </a:pPr>
            <a:r>
              <a:rPr lang="en-US" sz="2600" b="1">
                <a:solidFill>
                  <a:schemeClr val="accent4"/>
                </a:solidFill>
                <a:latin typeface="Roboto"/>
                <a:ea typeface="Roboto"/>
                <a:cs typeface="Roboto"/>
                <a:sym typeface="Roboto"/>
              </a:rPr>
              <a:t>Don’t hold back all image bytes... send the first ~KB</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Allows the browser to decode the image header and get dimensions</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Allows the browser to minimize reflows during layout</a:t>
            </a:r>
          </a:p>
          <a:p>
            <a:pPr marL="0" lvl="0" indent="0" rtl="0">
              <a:spcBef>
                <a:spcPts val="0"/>
              </a:spcBef>
              <a:buNone/>
            </a:pPr>
            <a:endParaRPr sz="2400" i="1">
              <a:solidFill>
                <a:srgbClr val="434343"/>
              </a:solidFill>
              <a:latin typeface="Roboto"/>
              <a:ea typeface="Roboto"/>
              <a:cs typeface="Roboto"/>
              <a:sym typeface="Roboto"/>
            </a:endParaRPr>
          </a:p>
        </p:txBody>
      </p:sp>
      <p:sp>
        <p:nvSpPr>
          <p:cNvPr id="485" name="Shape 485"/>
          <p:cNvSpPr txBox="1">
            <a:spLocks noGrp="1"/>
          </p:cNvSpPr>
          <p:nvPr>
            <p:ph type="body" idx="1"/>
          </p:nvPr>
        </p:nvSpPr>
        <p:spPr>
          <a:xfrm>
            <a:off x="787350" y="3173975"/>
            <a:ext cx="10969799" cy="2900699"/>
          </a:xfrm>
          <a:prstGeom prst="rect">
            <a:avLst/>
          </a:prstGeom>
        </p:spPr>
        <p:txBody>
          <a:bodyPr lIns="91425" tIns="91425" rIns="91425" bIns="91425" anchor="t" anchorCtr="0">
            <a:noAutofit/>
          </a:bodyPr>
          <a:lstStyle/>
          <a:p>
            <a:pPr marL="0" lvl="0" indent="0" rtl="0">
              <a:spcBef>
                <a:spcPts val="0"/>
              </a:spcBef>
              <a:buNone/>
            </a:pPr>
            <a:r>
              <a:rPr lang="en-US" sz="2000">
                <a:solidFill>
                  <a:srgbClr val="434343"/>
                </a:solidFill>
                <a:latin typeface="Roboto"/>
                <a:ea typeface="Roboto"/>
                <a:cs typeface="Roboto"/>
                <a:sym typeface="Roboto"/>
              </a:rPr>
              <a:t>Stream flow-control enables</a:t>
            </a:r>
            <a:r>
              <a:rPr lang="en-US" sz="2000">
                <a:latin typeface="Roboto"/>
                <a:ea typeface="Roboto"/>
                <a:cs typeface="Roboto"/>
                <a:sym typeface="Roboto"/>
              </a:rPr>
              <a:t> </a:t>
            </a:r>
            <a:r>
              <a:rPr lang="en-US" sz="2000" b="1">
                <a:solidFill>
                  <a:schemeClr val="accent4"/>
                </a:solidFill>
                <a:latin typeface="Roboto"/>
                <a:ea typeface="Roboto"/>
                <a:cs typeface="Roboto"/>
                <a:sym typeface="Roboto"/>
              </a:rPr>
              <a:t>fine-grained resource control</a:t>
            </a:r>
            <a:r>
              <a:rPr lang="en-US" sz="2000">
                <a:latin typeface="Roboto"/>
                <a:ea typeface="Roboto"/>
                <a:cs typeface="Roboto"/>
                <a:sym typeface="Roboto"/>
              </a:rPr>
              <a:t> </a:t>
            </a:r>
            <a:r>
              <a:rPr lang="en-US" sz="2000">
                <a:solidFill>
                  <a:srgbClr val="434343"/>
                </a:solidFill>
                <a:latin typeface="Roboto"/>
                <a:ea typeface="Roboto"/>
                <a:cs typeface="Roboto"/>
                <a:sym typeface="Roboto"/>
              </a:rPr>
              <a:t>between streams. E.g…</a:t>
            </a:r>
            <a:r>
              <a:rPr lang="en-US" sz="2000">
                <a:latin typeface="Roboto"/>
                <a:ea typeface="Roboto"/>
                <a:cs typeface="Roboto"/>
                <a:sym typeface="Roboto"/>
              </a:rPr>
              <a:t/>
            </a:r>
            <a:br>
              <a:rPr lang="en-US" sz="2000">
                <a:latin typeface="Roboto"/>
                <a:ea typeface="Roboto"/>
                <a:cs typeface="Roboto"/>
                <a:sym typeface="Roboto"/>
              </a:rPr>
            </a:br>
            <a:endParaRPr lang="en-US" sz="2000">
              <a:latin typeface="Roboto"/>
              <a:ea typeface="Roboto"/>
              <a:cs typeface="Roboto"/>
              <a:sym typeface="Roboto"/>
            </a:endParaRPr>
          </a:p>
          <a:p>
            <a:pPr marL="457200" lvl="0" indent="-355600" rtl="0">
              <a:spcBef>
                <a:spcPts val="0"/>
              </a:spcBef>
              <a:buClr>
                <a:srgbClr val="434343"/>
              </a:buClr>
              <a:buSzPct val="100000"/>
              <a:buFont typeface="Arial"/>
              <a:buChar char="●"/>
            </a:pPr>
            <a:r>
              <a:rPr lang="en-US" sz="2000" b="1">
                <a:solidFill>
                  <a:srgbClr val="434343"/>
                </a:solidFill>
                <a:latin typeface="Roboto"/>
                <a:ea typeface="Roboto"/>
                <a:cs typeface="Roboto"/>
                <a:sym typeface="Roboto"/>
              </a:rPr>
              <a:t>T(0):</a:t>
            </a:r>
            <a:r>
              <a:rPr lang="en-US" sz="2000">
                <a:solidFill>
                  <a:srgbClr val="434343"/>
                </a:solidFill>
                <a:latin typeface="Roboto"/>
                <a:ea typeface="Roboto"/>
                <a:cs typeface="Roboto"/>
                <a:sym typeface="Roboto"/>
              </a:rPr>
              <a:t> I am willing to receive</a:t>
            </a:r>
            <a:r>
              <a:rPr lang="en-US" sz="2000" b="1">
                <a:solidFill>
                  <a:srgbClr val="434343"/>
                </a:solidFill>
                <a:latin typeface="Roboto"/>
                <a:ea typeface="Roboto"/>
                <a:cs typeface="Roboto"/>
                <a:sym typeface="Roboto"/>
              </a:rPr>
              <a:t> 4KB</a:t>
            </a:r>
            <a:r>
              <a:rPr lang="en-US" sz="2000">
                <a:solidFill>
                  <a:srgbClr val="434343"/>
                </a:solidFill>
                <a:latin typeface="Roboto"/>
                <a:ea typeface="Roboto"/>
                <a:cs typeface="Roboto"/>
                <a:sym typeface="Roboto"/>
              </a:rPr>
              <a:t> of kittens.jpg.</a:t>
            </a:r>
          </a:p>
          <a:p>
            <a:pPr marL="457200" lvl="0" indent="-355600" rtl="0">
              <a:spcBef>
                <a:spcPts val="0"/>
              </a:spcBef>
              <a:buClr>
                <a:srgbClr val="434343"/>
              </a:buClr>
              <a:buSzPct val="100000"/>
              <a:buFont typeface="Arial"/>
              <a:buChar char="●"/>
            </a:pPr>
            <a:r>
              <a:rPr lang="en-US" sz="2000" b="1">
                <a:solidFill>
                  <a:srgbClr val="434343"/>
                </a:solidFill>
                <a:latin typeface="Roboto"/>
                <a:ea typeface="Roboto"/>
                <a:cs typeface="Roboto"/>
                <a:sym typeface="Roboto"/>
              </a:rPr>
              <a:t>T(0):</a:t>
            </a:r>
            <a:r>
              <a:rPr lang="en-US" sz="2000">
                <a:solidFill>
                  <a:srgbClr val="434343"/>
                </a:solidFill>
                <a:latin typeface="Roboto"/>
                <a:ea typeface="Roboto"/>
                <a:cs typeface="Roboto"/>
                <a:sym typeface="Roboto"/>
              </a:rPr>
              <a:t> I am willing to receive </a:t>
            </a:r>
            <a:r>
              <a:rPr lang="en-US" sz="2000" b="1">
                <a:solidFill>
                  <a:srgbClr val="434343"/>
                </a:solidFill>
                <a:latin typeface="Roboto"/>
                <a:ea typeface="Roboto"/>
                <a:cs typeface="Roboto"/>
                <a:sym typeface="Roboto"/>
              </a:rPr>
              <a:t>500KB</a:t>
            </a:r>
            <a:r>
              <a:rPr lang="en-US" sz="2000">
                <a:solidFill>
                  <a:srgbClr val="434343"/>
                </a:solidFill>
                <a:latin typeface="Roboto"/>
                <a:ea typeface="Roboto"/>
                <a:cs typeface="Roboto"/>
                <a:sym typeface="Roboto"/>
              </a:rPr>
              <a:t> of critical.js </a:t>
            </a:r>
          </a:p>
          <a:p>
            <a:pPr marL="457200" lvl="0" indent="-355600" rtl="0">
              <a:spcBef>
                <a:spcPts val="0"/>
              </a:spcBef>
              <a:buClr>
                <a:srgbClr val="434343"/>
              </a:buClr>
              <a:buSzPct val="100000"/>
              <a:buFont typeface="Arial"/>
              <a:buChar char="●"/>
            </a:pPr>
            <a:r>
              <a:rPr lang="en-US" sz="2000">
                <a:solidFill>
                  <a:srgbClr val="434343"/>
                </a:solidFill>
                <a:latin typeface="Roboto"/>
                <a:ea typeface="Roboto"/>
                <a:cs typeface="Roboto"/>
                <a:sym typeface="Roboto"/>
              </a:rPr>
              <a:t>…</a:t>
            </a:r>
          </a:p>
          <a:p>
            <a:pPr marL="457200" lvl="0" indent="-355600" rtl="0">
              <a:spcBef>
                <a:spcPts val="0"/>
              </a:spcBef>
              <a:buClr>
                <a:srgbClr val="434343"/>
              </a:buClr>
              <a:buSzPct val="100000"/>
              <a:buFont typeface="Arial"/>
              <a:buChar char="●"/>
            </a:pPr>
            <a:r>
              <a:rPr lang="en-US" sz="2000" b="1">
                <a:solidFill>
                  <a:srgbClr val="434343"/>
                </a:solidFill>
                <a:latin typeface="Roboto"/>
                <a:ea typeface="Roboto"/>
                <a:cs typeface="Roboto"/>
                <a:sym typeface="Roboto"/>
              </a:rPr>
              <a:t>T(n):</a:t>
            </a:r>
            <a:r>
              <a:rPr lang="en-US" sz="2000">
                <a:solidFill>
                  <a:srgbClr val="434343"/>
                </a:solidFill>
                <a:latin typeface="Roboto"/>
                <a:ea typeface="Roboto"/>
                <a:cs typeface="Roboto"/>
                <a:sym typeface="Roboto"/>
              </a:rPr>
              <a:t> Ok, now send the </a:t>
            </a:r>
            <a:r>
              <a:rPr lang="en-US" sz="2000" b="1">
                <a:solidFill>
                  <a:srgbClr val="434343"/>
                </a:solidFill>
                <a:latin typeface="Roboto"/>
                <a:ea typeface="Roboto"/>
                <a:cs typeface="Roboto"/>
                <a:sym typeface="Roboto"/>
              </a:rPr>
              <a:t>remainder</a:t>
            </a:r>
            <a:r>
              <a:rPr lang="en-US" sz="2000">
                <a:solidFill>
                  <a:srgbClr val="434343"/>
                </a:solidFill>
                <a:latin typeface="Roboto"/>
                <a:ea typeface="Roboto"/>
                <a:cs typeface="Roboto"/>
                <a:sym typeface="Roboto"/>
              </a:rPr>
              <a:t> of kittens.jpg. </a:t>
            </a:r>
          </a:p>
          <a:p>
            <a:pPr marL="0" lvl="0" indent="0" rtl="0">
              <a:spcBef>
                <a:spcPts val="0"/>
              </a:spcBef>
              <a:buNone/>
            </a:pPr>
            <a:endParaRPr sz="2000">
              <a:solidFill>
                <a:srgbClr val="434343"/>
              </a:solidFill>
              <a:latin typeface="Roboto"/>
              <a:ea typeface="Roboto"/>
              <a:cs typeface="Roboto"/>
              <a:sym typeface="Roboto"/>
            </a:endParaRPr>
          </a:p>
          <a:p>
            <a:pPr marL="0" lvl="0" indent="0" rtl="0">
              <a:spcBef>
                <a:spcPts val="0"/>
              </a:spcBef>
              <a:buNone/>
            </a:pPr>
            <a:r>
              <a:rPr lang="en-US" sz="2000" i="1">
                <a:solidFill>
                  <a:srgbClr val="434343"/>
                </a:solidFill>
                <a:latin typeface="Roboto"/>
                <a:ea typeface="Roboto"/>
                <a:cs typeface="Roboto"/>
                <a:sym typeface="Roboto"/>
              </a:rPr>
              <a:t>Client controls how and when the stream and connection window is incremented!</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89"/>
        <p:cNvGrpSpPr/>
        <p:nvPr/>
      </p:nvGrpSpPr>
      <p:grpSpPr>
        <a:xfrm>
          <a:off x="0" y="0"/>
          <a:ext cx="0" cy="0"/>
          <a:chOff x="0" y="0"/>
          <a:chExt cx="0" cy="0"/>
        </a:xfrm>
      </p:grpSpPr>
      <p:sp>
        <p:nvSpPr>
          <p:cNvPr id="490" name="Shape 490"/>
          <p:cNvSpPr txBox="1">
            <a:spLocks noGrp="1"/>
          </p:cNvSpPr>
          <p:nvPr>
            <p:ph type="ctrTitle"/>
          </p:nvPr>
        </p:nvSpPr>
        <p:spPr>
          <a:xfrm>
            <a:off x="1083849" y="2717450"/>
            <a:ext cx="10350899" cy="1470000"/>
          </a:xfrm>
          <a:prstGeom prst="rect">
            <a:avLst/>
          </a:prstGeom>
          <a:noFill/>
          <a:ln>
            <a:noFill/>
          </a:ln>
        </p:spPr>
        <p:txBody>
          <a:bodyPr lIns="91425" tIns="91425" rIns="91425" bIns="91425" anchor="b" anchorCtr="0">
            <a:noAutofit/>
          </a:bodyPr>
          <a:lstStyle/>
          <a:p>
            <a:pPr lvl="0" rtl="0">
              <a:spcBef>
                <a:spcPts val="0"/>
              </a:spcBef>
              <a:buNone/>
            </a:pPr>
            <a:r>
              <a:rPr lang="en-US" sz="6800" i="1">
                <a:solidFill>
                  <a:srgbClr val="FFFFFF"/>
                </a:solidFill>
                <a:latin typeface="Roboto Condensed"/>
                <a:ea typeface="Roboto Condensed"/>
                <a:cs typeface="Roboto Condensed"/>
                <a:sym typeface="Roboto Condensed"/>
              </a:rPr>
              <a:t>Real-world performance...</a:t>
            </a:r>
          </a:p>
          <a:p>
            <a:pPr lvl="0" rtl="0">
              <a:spcBef>
                <a:spcPts val="0"/>
              </a:spcBef>
              <a:buNone/>
            </a:pPr>
            <a:r>
              <a:rPr lang="en-US" b="0" i="1">
                <a:solidFill>
                  <a:schemeClr val="accent3"/>
                </a:solidFill>
                <a:latin typeface="Roboto Condensed"/>
                <a:ea typeface="Roboto Condensed"/>
                <a:cs typeface="Roboto Condensed"/>
                <a:sym typeface="Roboto Condensed"/>
              </a:rPr>
              <a:t>Your gains will vary based on site architecture, server, clients, ...</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chemeClr val="accent4"/>
                </a:solidFill>
                <a:latin typeface="Roboto Condensed"/>
                <a:ea typeface="Roboto Condensed"/>
                <a:cs typeface="Roboto Condensed"/>
                <a:sym typeface="Roboto Condensed"/>
              </a:rPr>
              <a:t>SPDY</a:t>
            </a:r>
            <a:r>
              <a:rPr lang="en-US" sz="4000">
                <a:solidFill>
                  <a:srgbClr val="000000"/>
                </a:solidFill>
                <a:latin typeface="Roboto Condensed"/>
                <a:ea typeface="Roboto Condensed"/>
                <a:cs typeface="Roboto Condensed"/>
                <a:sym typeface="Roboto Condensed"/>
              </a:rPr>
              <a:t> for API traffic @ Twitter</a:t>
            </a:r>
          </a:p>
        </p:txBody>
      </p:sp>
      <p:sp>
        <p:nvSpPr>
          <p:cNvPr id="496" name="Shape 496"/>
          <p:cNvSpPr txBox="1"/>
          <p:nvPr/>
        </p:nvSpPr>
        <p:spPr>
          <a:xfrm>
            <a:off x="859275" y="5100450"/>
            <a:ext cx="10622699" cy="1133100"/>
          </a:xfrm>
          <a:prstGeom prst="rect">
            <a:avLst/>
          </a:prstGeom>
          <a:noFill/>
          <a:ln>
            <a:noFill/>
          </a:ln>
        </p:spPr>
        <p:txBody>
          <a:bodyPr lIns="91425" tIns="91425" rIns="91425" bIns="91425" anchor="t" anchorCtr="0">
            <a:noAutofit/>
          </a:bodyPr>
          <a:lstStyle/>
          <a:p>
            <a:pPr marL="0" lvl="0" indent="0" rtl="0">
              <a:spcBef>
                <a:spcPts val="0"/>
              </a:spcBef>
              <a:buClr>
                <a:schemeClr val="dk1"/>
              </a:buClr>
              <a:buSzPct val="55000"/>
              <a:buFont typeface="Arial"/>
              <a:buNone/>
            </a:pPr>
            <a:r>
              <a:rPr lang="en-US" sz="2000" i="1">
                <a:solidFill>
                  <a:srgbClr val="434343"/>
                </a:solidFill>
                <a:latin typeface="Roboto"/>
                <a:ea typeface="Roboto"/>
                <a:cs typeface="Roboto"/>
                <a:sym typeface="Roboto"/>
              </a:rPr>
              <a:t>“However, </a:t>
            </a:r>
            <a:r>
              <a:rPr lang="en-US" sz="2000" b="1" i="1">
                <a:solidFill>
                  <a:schemeClr val="accent4"/>
                </a:solidFill>
                <a:latin typeface="Roboto"/>
                <a:ea typeface="Roboto"/>
                <a:cs typeface="Roboto"/>
                <a:sym typeface="Roboto"/>
              </a:rPr>
              <a:t>we have measured as much as a 30% decrease in latency</a:t>
            </a:r>
            <a:r>
              <a:rPr lang="en-US" sz="2000" i="1">
                <a:solidFill>
                  <a:srgbClr val="434343"/>
                </a:solidFill>
                <a:latin typeface="Roboto"/>
                <a:ea typeface="Roboto"/>
                <a:cs typeface="Roboto"/>
                <a:sym typeface="Roboto"/>
              </a:rPr>
              <a:t> in the wild for API requests carried over SPDY relative to those carried over HTTP.  In particular, </a:t>
            </a:r>
            <a:r>
              <a:rPr lang="en-US" sz="2000" b="1" i="1">
                <a:solidFill>
                  <a:schemeClr val="accent4"/>
                </a:solidFill>
                <a:latin typeface="Roboto"/>
                <a:ea typeface="Roboto"/>
                <a:cs typeface="Roboto"/>
                <a:sym typeface="Roboto"/>
              </a:rPr>
              <a:t>we’ve observed SPDY helping more as a user’s network conditions get worse</a:t>
            </a:r>
            <a:r>
              <a:rPr lang="en-US" sz="2000" i="1">
                <a:solidFill>
                  <a:srgbClr val="434343"/>
                </a:solidFill>
                <a:latin typeface="Roboto"/>
                <a:ea typeface="Roboto"/>
                <a:cs typeface="Roboto"/>
                <a:sym typeface="Roboto"/>
              </a:rPr>
              <a:t>.” - Twitter</a:t>
            </a:r>
          </a:p>
          <a:p>
            <a:pPr marL="0" lvl="0" indent="0" rtl="0">
              <a:spcBef>
                <a:spcPts val="0"/>
              </a:spcBef>
              <a:buNone/>
            </a:pPr>
            <a:endParaRPr sz="2000" i="1">
              <a:solidFill>
                <a:srgbClr val="434343"/>
              </a:solidFill>
              <a:latin typeface="Roboto"/>
              <a:ea typeface="Roboto"/>
              <a:cs typeface="Roboto"/>
              <a:sym typeface="Roboto"/>
            </a:endParaRPr>
          </a:p>
        </p:txBody>
      </p:sp>
      <p:pic>
        <p:nvPicPr>
          <p:cNvPr id="497" name="Shape 497"/>
          <p:cNvPicPr preferRelativeResize="0"/>
          <p:nvPr/>
        </p:nvPicPr>
        <p:blipFill>
          <a:blip r:embed="rId3">
            <a:alphaModFix/>
          </a:blip>
          <a:stretch>
            <a:fillRect/>
          </a:stretch>
        </p:blipFill>
        <p:spPr>
          <a:xfrm>
            <a:off x="706875" y="1009500"/>
            <a:ext cx="5147673" cy="3860762"/>
          </a:xfrm>
          <a:prstGeom prst="rect">
            <a:avLst/>
          </a:prstGeom>
          <a:noFill/>
          <a:ln>
            <a:noFill/>
          </a:ln>
        </p:spPr>
      </p:pic>
      <p:pic>
        <p:nvPicPr>
          <p:cNvPr id="498" name="Shape 498"/>
          <p:cNvPicPr preferRelativeResize="0"/>
          <p:nvPr/>
        </p:nvPicPr>
        <p:blipFill>
          <a:blip r:embed="rId4">
            <a:alphaModFix/>
          </a:blip>
          <a:stretch>
            <a:fillRect/>
          </a:stretch>
        </p:blipFill>
        <p:spPr>
          <a:xfrm>
            <a:off x="6263725" y="866600"/>
            <a:ext cx="5147675" cy="3860756"/>
          </a:xfrm>
          <a:prstGeom prst="rect">
            <a:avLst/>
          </a:prstGeom>
          <a:noFill/>
          <a:ln>
            <a:noFill/>
          </a:ln>
        </p:spPr>
      </p:pic>
      <p:sp>
        <p:nvSpPr>
          <p:cNvPr id="499" name="Shape 499"/>
          <p:cNvSpPr txBox="1"/>
          <p:nvPr/>
        </p:nvSpPr>
        <p:spPr>
          <a:xfrm>
            <a:off x="1079825" y="6352575"/>
            <a:ext cx="7891799" cy="436200"/>
          </a:xfrm>
          <a:prstGeom prst="rect">
            <a:avLst/>
          </a:prstGeom>
          <a:noFill/>
          <a:ln>
            <a:noFill/>
          </a:ln>
        </p:spPr>
        <p:txBody>
          <a:bodyPr lIns="91425" tIns="91425" rIns="91425" bIns="91425" anchor="ctr" anchorCtr="0">
            <a:noAutofit/>
          </a:bodyPr>
          <a:lstStyle/>
          <a:p>
            <a:pPr lvl="0" rtl="0">
              <a:spcBef>
                <a:spcPts val="0"/>
              </a:spcBef>
              <a:buNone/>
            </a:pPr>
            <a:r>
              <a:rPr lang="en-US" u="sng">
                <a:solidFill>
                  <a:schemeClr val="hlink"/>
                </a:solidFill>
                <a:latin typeface="Roboto"/>
                <a:ea typeface="Roboto"/>
                <a:cs typeface="Roboto"/>
                <a:sym typeface="Roboto"/>
                <a:hlinkClick r:id="rId5"/>
              </a:rPr>
              <a:t>https://blog.twitter.com/2013/cocoaspdy-spdy-for-ios-os-x</a:t>
            </a:r>
            <a:r>
              <a:rPr lang="en-US">
                <a:latin typeface="Roboto"/>
                <a:ea typeface="Roboto"/>
                <a:cs typeface="Roboto"/>
                <a:sym typeface="Roboto"/>
              </a:rPr>
              <a:t> </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p:nvPr/>
        </p:nvSpPr>
        <p:spPr>
          <a:xfrm>
            <a:off x="800116" y="317375"/>
            <a:ext cx="9711899" cy="924299"/>
          </a:xfrm>
          <a:prstGeom prst="rect">
            <a:avLst/>
          </a:prstGeom>
          <a:noFill/>
          <a:ln>
            <a:noFill/>
          </a:ln>
        </p:spPr>
        <p:txBody>
          <a:bodyPr lIns="45700" tIns="45700" rIns="45700" bIns="45700" anchor="t" anchorCtr="0">
            <a:noAutofit/>
          </a:bodyPr>
          <a:lstStyle/>
          <a:p>
            <a:pPr lvl="0" rtl="0">
              <a:spcBef>
                <a:spcPts val="0"/>
              </a:spcBef>
              <a:buNone/>
            </a:pPr>
            <a:r>
              <a:rPr lang="en-US" sz="3500" b="1">
                <a:solidFill>
                  <a:schemeClr val="accent4"/>
                </a:solidFill>
                <a:latin typeface="Roboto Condensed"/>
                <a:ea typeface="Roboto Condensed"/>
                <a:cs typeface="Roboto Condensed"/>
                <a:sym typeface="Roboto Condensed"/>
              </a:rPr>
              <a:t>HTTP/2</a:t>
            </a:r>
            <a:r>
              <a:rPr lang="en-US" sz="3500" b="1">
                <a:latin typeface="Roboto Condensed"/>
                <a:ea typeface="Roboto Condensed"/>
                <a:cs typeface="Roboto Condensed"/>
                <a:sym typeface="Roboto Condensed"/>
              </a:rPr>
              <a:t> and </a:t>
            </a:r>
            <a:r>
              <a:rPr lang="en-US" sz="3500" b="1">
                <a:solidFill>
                  <a:schemeClr val="accent4"/>
                </a:solidFill>
                <a:latin typeface="Roboto Condensed"/>
                <a:ea typeface="Roboto Condensed"/>
                <a:cs typeface="Roboto Condensed"/>
                <a:sym typeface="Roboto Condensed"/>
              </a:rPr>
              <a:t>SPDY</a:t>
            </a:r>
          </a:p>
        </p:txBody>
      </p:sp>
      <p:graphicFrame>
        <p:nvGraphicFramePr>
          <p:cNvPr id="505" name="Shape 505"/>
          <p:cNvGraphicFramePr/>
          <p:nvPr/>
        </p:nvGraphicFramePr>
        <p:xfrm>
          <a:off x="876296" y="2382500"/>
          <a:ext cx="3000000" cy="3000000"/>
        </p:xfrm>
        <a:graphic>
          <a:graphicData uri="http://schemas.openxmlformats.org/drawingml/2006/table">
            <a:tbl>
              <a:tblPr>
                <a:noFill/>
                <a:tableStyleId>{5AD2989B-2A1D-47AA-8262-1BD373A99B62}</a:tableStyleId>
              </a:tblPr>
              <a:tblGrid>
                <a:gridCol w="2469100"/>
                <a:gridCol w="2042625"/>
                <a:gridCol w="1830275"/>
                <a:gridCol w="2052550"/>
                <a:gridCol w="1985225"/>
              </a:tblGrid>
              <a:tr h="540650">
                <a:tc>
                  <a:txBody>
                    <a:bodyPr/>
                    <a:lstStyle/>
                    <a:p>
                      <a:pPr lvl="0" algn="l" rtl="0">
                        <a:spcBef>
                          <a:spcPts val="0"/>
                        </a:spcBef>
                        <a:buNone/>
                      </a:pPr>
                      <a:endParaRPr sz="2000" b="1">
                        <a:latin typeface="Roboto"/>
                        <a:ea typeface="Roboto"/>
                        <a:cs typeface="Roboto"/>
                        <a:sym typeface="Roboto"/>
                      </a:endParaRP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000" b="1">
                          <a:solidFill>
                            <a:schemeClr val="dk1"/>
                          </a:solidFill>
                          <a:latin typeface="Roboto"/>
                          <a:ea typeface="Roboto"/>
                          <a:cs typeface="Roboto"/>
                          <a:sym typeface="Roboto"/>
                        </a:rPr>
                        <a:t>Google News</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000" b="1">
                          <a:solidFill>
                            <a:schemeClr val="dk1"/>
                          </a:solidFill>
                          <a:latin typeface="Roboto"/>
                          <a:ea typeface="Roboto"/>
                          <a:cs typeface="Roboto"/>
                          <a:sym typeface="Roboto"/>
                        </a:rPr>
                        <a:t>Google Sites</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000" b="1">
                          <a:solidFill>
                            <a:schemeClr val="dk1"/>
                          </a:solidFill>
                          <a:latin typeface="Roboto"/>
                          <a:ea typeface="Roboto"/>
                          <a:cs typeface="Roboto"/>
                          <a:sym typeface="Roboto"/>
                        </a:rPr>
                        <a:t>Google Drive</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000" b="1">
                          <a:solidFill>
                            <a:schemeClr val="dk1"/>
                          </a:solidFill>
                          <a:latin typeface="Roboto"/>
                          <a:ea typeface="Roboto"/>
                          <a:cs typeface="Roboto"/>
                          <a:sym typeface="Roboto"/>
                        </a:rPr>
                        <a:t>Google Maps</a:t>
                      </a:r>
                    </a:p>
                  </a:txBody>
                  <a:tcPr marL="45700" marR="45700" marT="45725" marB="457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r>
              <a:tr h="608800">
                <a:tc>
                  <a:txBody>
                    <a:bodyPr/>
                    <a:lstStyle/>
                    <a:p>
                      <a:pPr lvl="0" rtl="0">
                        <a:spcBef>
                          <a:spcPts val="0"/>
                        </a:spcBef>
                        <a:buNone/>
                      </a:pPr>
                      <a:r>
                        <a:rPr lang="en-US" sz="2000" b="1">
                          <a:latin typeface="Roboto"/>
                          <a:ea typeface="Roboto"/>
                          <a:cs typeface="Roboto"/>
                          <a:sym typeface="Roboto"/>
                        </a:rPr>
                        <a:t>  Median</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500" b="1">
                          <a:solidFill>
                            <a:srgbClr val="0DA861"/>
                          </a:solidFill>
                          <a:latin typeface="Roboto"/>
                          <a:ea typeface="Roboto"/>
                          <a:cs typeface="Roboto"/>
                          <a:sym typeface="Roboto"/>
                        </a:rPr>
                        <a:t>43%</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27%</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23%</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24%</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620650">
                <a:tc>
                  <a:txBody>
                    <a:bodyPr/>
                    <a:lstStyle/>
                    <a:p>
                      <a:pPr lvl="0" rtl="0">
                        <a:spcBef>
                          <a:spcPts val="0"/>
                        </a:spcBef>
                        <a:buNone/>
                      </a:pPr>
                      <a:r>
                        <a:rPr lang="en-US" sz="2000" b="1">
                          <a:latin typeface="Roboto"/>
                          <a:ea typeface="Roboto"/>
                          <a:cs typeface="Roboto"/>
                          <a:sym typeface="Roboto"/>
                        </a:rPr>
                        <a:t>  95th percentile</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a:txBody>
                    <a:bodyPr/>
                    <a:lstStyle/>
                    <a:p>
                      <a:pPr lvl="0" algn="ctr" rtl="0">
                        <a:spcBef>
                          <a:spcPts val="0"/>
                        </a:spcBef>
                        <a:buNone/>
                      </a:pPr>
                      <a:r>
                        <a:rPr lang="en-US" sz="2500" b="1">
                          <a:solidFill>
                            <a:srgbClr val="0DA861"/>
                          </a:solidFill>
                          <a:latin typeface="Roboto"/>
                          <a:ea typeface="Roboto"/>
                          <a:cs typeface="Roboto"/>
                          <a:sym typeface="Roboto"/>
                        </a:rPr>
                        <a:t>44%</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33%</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36%</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2500" b="1">
                          <a:solidFill>
                            <a:srgbClr val="0DA861"/>
                          </a:solidFill>
                          <a:latin typeface="Roboto"/>
                          <a:ea typeface="Roboto"/>
                          <a:cs typeface="Roboto"/>
                          <a:sym typeface="Roboto"/>
                        </a:rPr>
                        <a:t>28%</a:t>
                      </a:r>
                    </a:p>
                  </a:txBody>
                  <a:tcPr marL="33325" marR="33325" marT="33350" marB="3335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506" name="Shape 506"/>
          <p:cNvSpPr/>
          <p:nvPr/>
        </p:nvSpPr>
        <p:spPr>
          <a:xfrm>
            <a:off x="3347927" y="1717700"/>
            <a:ext cx="7908300" cy="664799"/>
          </a:xfrm>
          <a:prstGeom prst="rect">
            <a:avLst/>
          </a:prstGeom>
          <a:solidFill>
            <a:srgbClr val="CCCCCC"/>
          </a:solidFill>
          <a:ln w="9525" cap="flat" cmpd="sng">
            <a:solidFill>
              <a:srgbClr val="666666"/>
            </a:solidFill>
            <a:prstDash val="solid"/>
            <a:round/>
            <a:headEnd type="none" w="med" len="med"/>
            <a:tailEnd type="none" w="med" len="med"/>
          </a:ln>
        </p:spPr>
        <p:txBody>
          <a:bodyPr lIns="45700" tIns="45700" rIns="45700" bIns="45700" anchor="ctr" anchorCtr="0">
            <a:noAutofit/>
          </a:bodyPr>
          <a:lstStyle/>
          <a:p>
            <a:pPr lvl="0" algn="ctr" rtl="0">
              <a:spcBef>
                <a:spcPts val="0"/>
              </a:spcBef>
              <a:buNone/>
            </a:pPr>
            <a:r>
              <a:rPr lang="en-US" sz="2500" i="1">
                <a:latin typeface="Roboto"/>
                <a:ea typeface="Roboto"/>
                <a:cs typeface="Roboto"/>
                <a:sym typeface="Roboto"/>
              </a:rPr>
              <a:t>Page load time improvement with SPDY enabled...</a:t>
            </a:r>
          </a:p>
        </p:txBody>
      </p:sp>
      <p:cxnSp>
        <p:nvCxnSpPr>
          <p:cNvPr id="507" name="Shape 507"/>
          <p:cNvCxnSpPr/>
          <p:nvPr/>
        </p:nvCxnSpPr>
        <p:spPr>
          <a:xfrm rot="10800000">
            <a:off x="4309875" y="4243774"/>
            <a:ext cx="0" cy="909000"/>
          </a:xfrm>
          <a:prstGeom prst="straightConnector1">
            <a:avLst/>
          </a:prstGeom>
          <a:noFill/>
          <a:ln w="38100" cap="flat" cmpd="sng">
            <a:solidFill>
              <a:srgbClr val="008A35"/>
            </a:solidFill>
            <a:prstDash val="solid"/>
            <a:round/>
            <a:headEnd type="none" w="lg" len="lg"/>
            <a:tailEnd type="oval" w="lg" len="lg"/>
          </a:ln>
        </p:spPr>
      </p:cxnSp>
      <p:sp>
        <p:nvSpPr>
          <p:cNvPr id="508" name="Shape 508"/>
          <p:cNvSpPr/>
          <p:nvPr/>
        </p:nvSpPr>
        <p:spPr>
          <a:xfrm>
            <a:off x="1241750" y="4709150"/>
            <a:ext cx="4686300" cy="727500"/>
          </a:xfrm>
          <a:prstGeom prst="roundRect">
            <a:avLst>
              <a:gd name="adj" fmla="val 16667"/>
            </a:avLst>
          </a:prstGeom>
          <a:solidFill>
            <a:srgbClr val="008A35"/>
          </a:solidFill>
          <a:ln>
            <a:noFill/>
          </a:ln>
        </p:spPr>
        <p:txBody>
          <a:bodyPr lIns="91425" tIns="91425" rIns="91425" bIns="91425" anchor="ctr" anchorCtr="0">
            <a:noAutofit/>
          </a:bodyPr>
          <a:lstStyle/>
          <a:p>
            <a:pPr lvl="0" algn="ctr" rtl="0">
              <a:spcBef>
                <a:spcPts val="0"/>
              </a:spcBef>
              <a:buNone/>
            </a:pPr>
            <a:r>
              <a:rPr lang="en-US" sz="2500">
                <a:solidFill>
                  <a:srgbClr val="FFFFFF"/>
                </a:solidFill>
                <a:latin typeface="Roboto Condensed"/>
                <a:ea typeface="Roboto Condensed"/>
                <a:cs typeface="Roboto Condensed"/>
                <a:sym typeface="Roboto Condensed"/>
              </a:rPr>
              <a:t>Improvement over HTTP/1.1 + TLS</a:t>
            </a:r>
          </a:p>
        </p:txBody>
      </p:sp>
      <p:sp>
        <p:nvSpPr>
          <p:cNvPr id="509" name="Shape 509"/>
          <p:cNvSpPr txBox="1"/>
          <p:nvPr/>
        </p:nvSpPr>
        <p:spPr>
          <a:xfrm>
            <a:off x="1091300" y="6345000"/>
            <a:ext cx="8259600" cy="468600"/>
          </a:xfrm>
          <a:prstGeom prst="rect">
            <a:avLst/>
          </a:prstGeom>
          <a:noFill/>
          <a:ln>
            <a:noFill/>
          </a:ln>
        </p:spPr>
        <p:txBody>
          <a:bodyPr lIns="91425" tIns="91425" rIns="91425" bIns="91425" anchor="ctr" anchorCtr="0">
            <a:noAutofit/>
          </a:bodyPr>
          <a:lstStyle/>
          <a:p>
            <a:pPr lvl="0" rtl="0">
              <a:spcBef>
                <a:spcPts val="0"/>
              </a:spcBef>
              <a:buNone/>
            </a:pPr>
            <a:r>
              <a:rPr lang="en-US" u="sng">
                <a:solidFill>
                  <a:schemeClr val="hlink"/>
                </a:solidFill>
                <a:latin typeface="Roboto"/>
                <a:ea typeface="Roboto"/>
                <a:cs typeface="Roboto"/>
                <a:sym typeface="Roboto"/>
                <a:hlinkClick r:id="rId3"/>
              </a:rPr>
              <a:t>http://blog.chromium.org/2013/11/making-web-faster-with-spdy-and-http2.html</a:t>
            </a:r>
            <a:r>
              <a:rPr lang="en-US">
                <a:latin typeface="Roboto"/>
                <a:ea typeface="Roboto"/>
                <a:cs typeface="Roboto"/>
                <a:sym typeface="Roboto"/>
              </a:rPr>
              <a:t> </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22"/>
        <p:cNvGrpSpPr/>
        <p:nvPr/>
      </p:nvGrpSpPr>
      <p:grpSpPr>
        <a:xfrm>
          <a:off x="0" y="0"/>
          <a:ext cx="0" cy="0"/>
          <a:chOff x="0" y="0"/>
          <a:chExt cx="0" cy="0"/>
        </a:xfrm>
      </p:grpSpPr>
      <p:sp>
        <p:nvSpPr>
          <p:cNvPr id="623" name="Shape 623"/>
          <p:cNvSpPr txBox="1">
            <a:spLocks noGrp="1"/>
          </p:cNvSpPr>
          <p:nvPr>
            <p:ph type="ctrTitle"/>
          </p:nvPr>
        </p:nvSpPr>
        <p:spPr>
          <a:xfrm>
            <a:off x="1110250" y="813475"/>
            <a:ext cx="10194600" cy="4063200"/>
          </a:xfrm>
          <a:prstGeom prst="rect">
            <a:avLst/>
          </a:prstGeom>
          <a:noFill/>
          <a:ln>
            <a:noFill/>
          </a:ln>
        </p:spPr>
        <p:txBody>
          <a:bodyPr lIns="91425" tIns="91425" rIns="91425" bIns="91425" anchor="b" anchorCtr="0">
            <a:noAutofit/>
          </a:bodyPr>
          <a:lstStyle/>
          <a:p>
            <a:pPr lvl="0" rtl="0">
              <a:lnSpc>
                <a:spcPct val="90000"/>
              </a:lnSpc>
              <a:spcBef>
                <a:spcPts val="0"/>
              </a:spcBef>
              <a:buClr>
                <a:schemeClr val="dk1"/>
              </a:buClr>
              <a:buSzPct val="25000"/>
              <a:buFont typeface="Arial"/>
              <a:buNone/>
            </a:pPr>
            <a:r>
              <a:rPr lang="en-US" sz="3300" b="0" i="1">
                <a:solidFill>
                  <a:srgbClr val="FFFFFF"/>
                </a:solidFill>
                <a:latin typeface="Roboto"/>
                <a:ea typeface="Roboto"/>
                <a:cs typeface="Roboto"/>
                <a:sym typeface="Roboto"/>
              </a:rPr>
              <a:t>“</a:t>
            </a:r>
            <a:r>
              <a:rPr lang="en-US" i="1">
                <a:solidFill>
                  <a:srgbClr val="EFEFEF"/>
                </a:solidFill>
                <a:latin typeface="Roboto"/>
                <a:ea typeface="Roboto"/>
                <a:cs typeface="Roboto"/>
                <a:sym typeface="Roboto"/>
              </a:rPr>
              <a:t>SPDY also has advantages on the server:</a:t>
            </a:r>
          </a:p>
          <a:p>
            <a:pPr lvl="0" rtl="0">
              <a:lnSpc>
                <a:spcPct val="90000"/>
              </a:lnSpc>
              <a:spcBef>
                <a:spcPts val="0"/>
              </a:spcBef>
              <a:buClr>
                <a:schemeClr val="dk1"/>
              </a:buClr>
              <a:buFont typeface="Arial"/>
              <a:buNone/>
            </a:pPr>
            <a:endParaRPr b="0" i="1">
              <a:solidFill>
                <a:srgbClr val="EFEFEF"/>
              </a:solidFill>
              <a:latin typeface="Roboto"/>
              <a:ea typeface="Roboto"/>
              <a:cs typeface="Roboto"/>
              <a:sym typeface="Roboto"/>
            </a:endParaRPr>
          </a:p>
          <a:p>
            <a:pPr lvl="0" rtl="0">
              <a:lnSpc>
                <a:spcPct val="90000"/>
              </a:lnSpc>
              <a:spcBef>
                <a:spcPts val="0"/>
              </a:spcBef>
              <a:buClr>
                <a:schemeClr val="dk1"/>
              </a:buClr>
              <a:buSzPct val="25000"/>
              <a:buFont typeface="Arial"/>
              <a:buNone/>
            </a:pPr>
            <a:r>
              <a:rPr lang="en-US" b="0" i="1">
                <a:solidFill>
                  <a:srgbClr val="EFEFEF"/>
                </a:solidFill>
                <a:latin typeface="Roboto"/>
                <a:ea typeface="Roboto"/>
                <a:cs typeface="Roboto"/>
                <a:sym typeface="Roboto"/>
              </a:rPr>
              <a:t>SPDY requests </a:t>
            </a:r>
            <a:r>
              <a:rPr lang="en-US" i="1">
                <a:solidFill>
                  <a:srgbClr val="FFD966"/>
                </a:solidFill>
                <a:latin typeface="Roboto"/>
                <a:ea typeface="Roboto"/>
                <a:cs typeface="Roboto"/>
                <a:sym typeface="Roboto"/>
              </a:rPr>
              <a:t>consume less resources</a:t>
            </a:r>
            <a:r>
              <a:rPr lang="en-US" b="0" i="1">
                <a:solidFill>
                  <a:srgbClr val="EFEFEF"/>
                </a:solidFill>
                <a:latin typeface="Roboto"/>
                <a:ea typeface="Roboto"/>
                <a:cs typeface="Roboto"/>
                <a:sym typeface="Roboto"/>
              </a:rPr>
              <a:t> on the server</a:t>
            </a:r>
          </a:p>
          <a:p>
            <a:pPr lvl="0" rtl="0">
              <a:lnSpc>
                <a:spcPct val="90000"/>
              </a:lnSpc>
              <a:spcBef>
                <a:spcPts val="0"/>
              </a:spcBef>
              <a:buClr>
                <a:schemeClr val="dk1"/>
              </a:buClr>
              <a:buSzPct val="25000"/>
              <a:buFont typeface="Arial"/>
              <a:buNone/>
            </a:pPr>
            <a:r>
              <a:rPr lang="en-US" b="0" i="1">
                <a:solidFill>
                  <a:srgbClr val="EFEFEF"/>
                </a:solidFill>
                <a:latin typeface="Roboto"/>
                <a:ea typeface="Roboto"/>
                <a:cs typeface="Roboto"/>
                <a:sym typeface="Roboto"/>
              </a:rPr>
              <a:t>SPDY requests </a:t>
            </a:r>
            <a:r>
              <a:rPr lang="en-US" i="1">
                <a:solidFill>
                  <a:srgbClr val="FFD966"/>
                </a:solidFill>
                <a:latin typeface="Roboto"/>
                <a:ea typeface="Roboto"/>
                <a:cs typeface="Roboto"/>
                <a:sym typeface="Roboto"/>
              </a:rPr>
              <a:t>consume less memory</a:t>
            </a:r>
            <a:r>
              <a:rPr lang="en-US" b="0" i="1">
                <a:solidFill>
                  <a:srgbClr val="EFEFEF"/>
                </a:solidFill>
                <a:latin typeface="Roboto"/>
                <a:ea typeface="Roboto"/>
                <a:cs typeface="Roboto"/>
                <a:sym typeface="Roboto"/>
              </a:rPr>
              <a:t> but a bit more CPU </a:t>
            </a:r>
          </a:p>
          <a:p>
            <a:pPr lvl="0" rtl="0">
              <a:lnSpc>
                <a:spcPct val="90000"/>
              </a:lnSpc>
              <a:spcBef>
                <a:spcPts val="0"/>
              </a:spcBef>
              <a:buNone/>
            </a:pPr>
            <a:r>
              <a:rPr lang="en-US" b="0" i="1">
                <a:solidFill>
                  <a:srgbClr val="EFEFEF"/>
                </a:solidFill>
                <a:latin typeface="Roboto"/>
                <a:ea typeface="Roboto"/>
                <a:cs typeface="Roboto"/>
                <a:sym typeface="Roboto"/>
              </a:rPr>
              <a:t>SPDY requires </a:t>
            </a:r>
            <a:r>
              <a:rPr lang="en-US" i="1">
                <a:solidFill>
                  <a:srgbClr val="FFD966"/>
                </a:solidFill>
                <a:latin typeface="Roboto"/>
                <a:ea typeface="Roboto"/>
                <a:cs typeface="Roboto"/>
                <a:sym typeface="Roboto"/>
              </a:rPr>
              <a:t>fewer Apache worker threads</a:t>
            </a:r>
            <a:r>
              <a:rPr lang="en-US" sz="3300" b="0" i="1">
                <a:solidFill>
                  <a:srgbClr val="FFFFFF"/>
                </a:solidFill>
                <a:latin typeface="Roboto"/>
                <a:ea typeface="Roboto"/>
                <a:cs typeface="Roboto"/>
                <a:sym typeface="Roboto"/>
              </a:rPr>
              <a:t>”</a:t>
            </a:r>
          </a:p>
          <a:p>
            <a:pPr lvl="0" algn="r" rtl="0">
              <a:lnSpc>
                <a:spcPct val="100000"/>
              </a:lnSpc>
              <a:spcBef>
                <a:spcPts val="1400"/>
              </a:spcBef>
              <a:spcAft>
                <a:spcPts val="400"/>
              </a:spcAft>
              <a:buNone/>
            </a:pPr>
            <a:r>
              <a:rPr lang="en-US" sz="2600" i="1">
                <a:solidFill>
                  <a:srgbClr val="86B100"/>
                </a:solidFill>
                <a:latin typeface="Roboto"/>
                <a:ea typeface="Roboto"/>
                <a:cs typeface="Roboto"/>
                <a:sym typeface="Roboto"/>
              </a:rPr>
              <a:t>Hervé Servy, Neotys.</a:t>
            </a:r>
          </a:p>
        </p:txBody>
      </p:sp>
      <p:grpSp>
        <p:nvGrpSpPr>
          <p:cNvPr id="624" name="Shape 624"/>
          <p:cNvGrpSpPr/>
          <p:nvPr/>
        </p:nvGrpSpPr>
        <p:grpSpPr>
          <a:xfrm>
            <a:off x="1252825" y="4281300"/>
            <a:ext cx="4686300" cy="1197150"/>
            <a:chOff x="1252825" y="4281300"/>
            <a:chExt cx="4686300" cy="1197150"/>
          </a:xfrm>
        </p:grpSpPr>
        <p:cxnSp>
          <p:nvCxnSpPr>
            <p:cNvPr id="625" name="Shape 625"/>
            <p:cNvCxnSpPr>
              <a:endCxn id="626" idx="0"/>
            </p:cNvCxnSpPr>
            <p:nvPr/>
          </p:nvCxnSpPr>
          <p:spPr>
            <a:xfrm rot="10800000">
              <a:off x="1798975" y="4281300"/>
              <a:ext cx="0" cy="833400"/>
            </a:xfrm>
            <a:prstGeom prst="straightConnector1">
              <a:avLst/>
            </a:prstGeom>
            <a:noFill/>
            <a:ln w="38100" cap="flat" cmpd="sng">
              <a:solidFill>
                <a:srgbClr val="008A35"/>
              </a:solidFill>
              <a:prstDash val="solid"/>
              <a:round/>
              <a:headEnd type="none" w="lg" len="lg"/>
              <a:tailEnd type="oval" w="lg" len="lg"/>
            </a:ln>
          </p:spPr>
        </p:cxnSp>
        <p:sp>
          <p:nvSpPr>
            <p:cNvPr id="627" name="Shape 627"/>
            <p:cNvSpPr/>
            <p:nvPr/>
          </p:nvSpPr>
          <p:spPr>
            <a:xfrm>
              <a:off x="1252825" y="4750950"/>
              <a:ext cx="4686300" cy="727500"/>
            </a:xfrm>
            <a:prstGeom prst="roundRect">
              <a:avLst>
                <a:gd name="adj" fmla="val 16667"/>
              </a:avLst>
            </a:prstGeom>
            <a:solidFill>
              <a:srgbClr val="008A35"/>
            </a:solidFill>
            <a:ln>
              <a:noFill/>
            </a:ln>
          </p:spPr>
          <p:txBody>
            <a:bodyPr lIns="91425" tIns="91425" rIns="91425" bIns="91425" anchor="ctr" anchorCtr="0">
              <a:noAutofit/>
            </a:bodyPr>
            <a:lstStyle/>
            <a:p>
              <a:pPr lvl="0" algn="ctr" rtl="0">
                <a:spcBef>
                  <a:spcPts val="0"/>
                </a:spcBef>
                <a:buNone/>
              </a:pPr>
              <a:r>
                <a:rPr lang="en-US" sz="2500">
                  <a:solidFill>
                    <a:srgbClr val="FFFFFF"/>
                  </a:solidFill>
                  <a:latin typeface="Roboto Condensed"/>
                  <a:ea typeface="Roboto Condensed"/>
                  <a:cs typeface="Roboto Condensed"/>
                  <a:sym typeface="Roboto Condensed"/>
                </a:rPr>
                <a:t>s/SPDY/HTTP2/g … same results.</a:t>
              </a:r>
            </a:p>
          </p:txBody>
        </p:sp>
      </p:grpSp>
      <p:cxnSp>
        <p:nvCxnSpPr>
          <p:cNvPr id="628" name="Shape 628"/>
          <p:cNvCxnSpPr>
            <a:endCxn id="626" idx="0"/>
          </p:cNvCxnSpPr>
          <p:nvPr/>
        </p:nvCxnSpPr>
        <p:spPr>
          <a:xfrm>
            <a:off x="1798975" y="1019550"/>
            <a:ext cx="0" cy="684000"/>
          </a:xfrm>
          <a:prstGeom prst="straightConnector1">
            <a:avLst/>
          </a:prstGeom>
          <a:noFill/>
          <a:ln w="38100" cap="flat" cmpd="sng">
            <a:solidFill>
              <a:srgbClr val="008A35"/>
            </a:solidFill>
            <a:prstDash val="solid"/>
            <a:round/>
            <a:headEnd type="none" w="lg" len="lg"/>
            <a:tailEnd type="oval" w="lg" len="lg"/>
          </a:ln>
        </p:spPr>
      </p:cxnSp>
      <p:sp>
        <p:nvSpPr>
          <p:cNvPr id="629" name="Shape 629"/>
          <p:cNvSpPr/>
          <p:nvPr/>
        </p:nvSpPr>
        <p:spPr>
          <a:xfrm>
            <a:off x="1252825" y="488650"/>
            <a:ext cx="4686300" cy="727500"/>
          </a:xfrm>
          <a:prstGeom prst="roundRect">
            <a:avLst>
              <a:gd name="adj" fmla="val 16667"/>
            </a:avLst>
          </a:prstGeom>
          <a:solidFill>
            <a:srgbClr val="008A35"/>
          </a:solidFill>
          <a:ln>
            <a:noFill/>
          </a:ln>
        </p:spPr>
        <p:txBody>
          <a:bodyPr lIns="91425" tIns="91425" rIns="91425" bIns="91425" anchor="ctr" anchorCtr="0">
            <a:noAutofit/>
          </a:bodyPr>
          <a:lstStyle/>
          <a:p>
            <a:pPr lvl="0" algn="ctr" rtl="0">
              <a:spcBef>
                <a:spcPts val="0"/>
              </a:spcBef>
              <a:buNone/>
            </a:pPr>
            <a:r>
              <a:rPr lang="en-US" sz="2500">
                <a:solidFill>
                  <a:srgbClr val="FFFFFF"/>
                </a:solidFill>
                <a:latin typeface="Roboto Condensed"/>
                <a:ea typeface="Roboto Condensed"/>
                <a:cs typeface="Roboto Condensed"/>
                <a:sym typeface="Roboto Condensed"/>
              </a:rPr>
              <a:t>Fewer connections means that...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
                                        </p:tgtEl>
                                        <p:attrNameLst>
                                          <p:attrName>style.visibility</p:attrName>
                                        </p:attrNameLst>
                                      </p:cBhvr>
                                      <p:to>
                                        <p:strVal val="visible"/>
                                      </p:to>
                                    </p:set>
                                    <p:animEffect transition="in" filter="fade">
                                      <p:cBhvr>
                                        <p:cTn id="7" dur="1"/>
                                        <p:tgtEl>
                                          <p:spTgt spid="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33"/>
        <p:cNvGrpSpPr/>
        <p:nvPr/>
      </p:nvGrpSpPr>
      <p:grpSpPr>
        <a:xfrm>
          <a:off x="0" y="0"/>
          <a:ext cx="0" cy="0"/>
          <a:chOff x="0" y="0"/>
          <a:chExt cx="0" cy="0"/>
        </a:xfrm>
      </p:grpSpPr>
      <p:sp>
        <p:nvSpPr>
          <p:cNvPr id="634" name="Shape 634"/>
          <p:cNvSpPr txBox="1">
            <a:spLocks noGrp="1"/>
          </p:cNvSpPr>
          <p:nvPr>
            <p:ph type="ctrTitle"/>
          </p:nvPr>
        </p:nvSpPr>
        <p:spPr>
          <a:xfrm>
            <a:off x="1083850" y="2717450"/>
            <a:ext cx="10350899" cy="1774200"/>
          </a:xfrm>
          <a:prstGeom prst="rect">
            <a:avLst/>
          </a:prstGeom>
          <a:noFill/>
          <a:ln>
            <a:noFill/>
          </a:ln>
        </p:spPr>
        <p:txBody>
          <a:bodyPr lIns="91425" tIns="91425" rIns="91425" bIns="91425" anchor="b" anchorCtr="0">
            <a:noAutofit/>
          </a:bodyPr>
          <a:lstStyle/>
          <a:p>
            <a:pPr lvl="0" rtl="0">
              <a:spcBef>
                <a:spcPts val="0"/>
              </a:spcBef>
              <a:buNone/>
            </a:pPr>
            <a:r>
              <a:rPr lang="en-US" sz="8000" i="1">
                <a:solidFill>
                  <a:srgbClr val="FFFFFF"/>
                </a:solidFill>
                <a:latin typeface="Roboto Condensed"/>
                <a:ea typeface="Roboto Condensed"/>
                <a:cs typeface="Roboto Condensed"/>
                <a:sym typeface="Roboto Condensed"/>
              </a:rPr>
              <a:t>Speaking of TLS… </a:t>
            </a:r>
          </a:p>
          <a:p>
            <a:pPr lvl="0" rtl="0">
              <a:spcBef>
                <a:spcPts val="0"/>
              </a:spcBef>
              <a:buNone/>
            </a:pPr>
            <a:r>
              <a:rPr lang="en-US" sz="4000" b="0" i="1">
                <a:solidFill>
                  <a:schemeClr val="accent3"/>
                </a:solidFill>
                <a:latin typeface="Roboto Condensed"/>
                <a:ea typeface="Roboto Condensed"/>
                <a:cs typeface="Roboto Condensed"/>
                <a:sym typeface="Roboto Condensed"/>
              </a:rPr>
              <a:t>make sure your TLS stack is optimized!</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xfrm>
            <a:off x="609516" y="23518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Tuning Nginx TLS Time To First Byte (TTTFB)</a:t>
            </a:r>
          </a:p>
        </p:txBody>
      </p:sp>
      <p:sp>
        <p:nvSpPr>
          <p:cNvPr id="640" name="Shape 640"/>
          <p:cNvSpPr txBox="1">
            <a:spLocks noGrp="1"/>
          </p:cNvSpPr>
          <p:nvPr>
            <p:ph type="body" idx="1"/>
          </p:nvPr>
        </p:nvSpPr>
        <p:spPr>
          <a:xfrm>
            <a:off x="756150" y="4487525"/>
            <a:ext cx="10408799" cy="1530600"/>
          </a:xfrm>
          <a:prstGeom prst="rect">
            <a:avLst/>
          </a:prstGeom>
        </p:spPr>
        <p:txBody>
          <a:bodyPr lIns="91425" tIns="91425" rIns="91425" bIns="91425" anchor="t" anchorCtr="0">
            <a:noAutofit/>
          </a:bodyPr>
          <a:lstStyle/>
          <a:p>
            <a:pPr marL="457200" lvl="0" indent="-374650" rtl="0">
              <a:lnSpc>
                <a:spcPct val="115000"/>
              </a:lnSpc>
              <a:spcBef>
                <a:spcPts val="0"/>
              </a:spcBef>
              <a:buClr>
                <a:srgbClr val="434343"/>
              </a:buClr>
              <a:buSzPct val="100000"/>
              <a:buFont typeface="Arial"/>
              <a:buChar char="●"/>
            </a:pPr>
            <a:r>
              <a:rPr lang="en-US" sz="2300">
                <a:solidFill>
                  <a:srgbClr val="434343"/>
                </a:solidFill>
                <a:latin typeface="Roboto"/>
                <a:ea typeface="Roboto"/>
                <a:cs typeface="Roboto"/>
                <a:sym typeface="Roboto"/>
              </a:rPr>
              <a:t>Pre 1.5.7: bug for 4KB+ certs, resulting in 3RTT+ handshakes</a:t>
            </a:r>
          </a:p>
          <a:p>
            <a:pPr marL="457200" lvl="0" indent="-374650" rtl="0">
              <a:lnSpc>
                <a:spcPct val="115000"/>
              </a:lnSpc>
              <a:spcBef>
                <a:spcPts val="0"/>
              </a:spcBef>
              <a:buClr>
                <a:srgbClr val="434343"/>
              </a:buClr>
              <a:buSzPct val="100000"/>
              <a:buFont typeface="Arial"/>
              <a:buChar char="●"/>
            </a:pPr>
            <a:r>
              <a:rPr lang="en-US" sz="2300">
                <a:solidFill>
                  <a:srgbClr val="434343"/>
                </a:solidFill>
                <a:latin typeface="Roboto"/>
                <a:ea typeface="Roboto"/>
                <a:cs typeface="Roboto"/>
                <a:sym typeface="Roboto"/>
              </a:rPr>
              <a:t>1.7.1 added ssl_buffer_size: 4KB record size remove an RTT</a:t>
            </a:r>
          </a:p>
          <a:p>
            <a:pPr marL="457200" lvl="0" indent="-374650" rtl="0">
              <a:lnSpc>
                <a:spcPct val="115000"/>
              </a:lnSpc>
              <a:spcBef>
                <a:spcPts val="0"/>
              </a:spcBef>
              <a:buClr>
                <a:srgbClr val="434343"/>
              </a:buClr>
              <a:buSzPct val="100000"/>
              <a:buFont typeface="Arial"/>
              <a:buChar char="●"/>
            </a:pPr>
            <a:r>
              <a:rPr lang="en-US" sz="2300">
                <a:solidFill>
                  <a:srgbClr val="434343"/>
                </a:solidFill>
                <a:latin typeface="Roboto"/>
                <a:ea typeface="Roboto"/>
                <a:cs typeface="Roboto"/>
                <a:sym typeface="Roboto"/>
              </a:rPr>
              <a:t>1.7.1 with NPN and forward secrecy → </a:t>
            </a:r>
            <a:r>
              <a:rPr lang="en-US" sz="2300" b="1">
                <a:solidFill>
                  <a:schemeClr val="accent4"/>
                </a:solidFill>
                <a:latin typeface="Roboto"/>
                <a:ea typeface="Roboto"/>
                <a:cs typeface="Roboto"/>
                <a:sym typeface="Roboto"/>
              </a:rPr>
              <a:t>1RTT handshake</a:t>
            </a:r>
          </a:p>
        </p:txBody>
      </p:sp>
      <p:pic>
        <p:nvPicPr>
          <p:cNvPr id="641" name="Shape 641"/>
          <p:cNvPicPr preferRelativeResize="0"/>
          <p:nvPr/>
        </p:nvPicPr>
        <p:blipFill>
          <a:blip r:embed="rId3">
            <a:alphaModFix/>
          </a:blip>
          <a:stretch>
            <a:fillRect/>
          </a:stretch>
        </p:blipFill>
        <p:spPr>
          <a:xfrm>
            <a:off x="705425" y="1198192"/>
            <a:ext cx="10408761" cy="3150024"/>
          </a:xfrm>
          <a:prstGeom prst="rect">
            <a:avLst/>
          </a:prstGeom>
          <a:noFill/>
          <a:ln>
            <a:noFill/>
          </a:ln>
        </p:spPr>
      </p:pic>
      <p:sp>
        <p:nvSpPr>
          <p:cNvPr id="642" name="Shape 642"/>
          <p:cNvSpPr txBox="1"/>
          <p:nvPr/>
        </p:nvSpPr>
        <p:spPr>
          <a:xfrm>
            <a:off x="1073575" y="6382950"/>
            <a:ext cx="7619700" cy="392699"/>
          </a:xfrm>
          <a:prstGeom prst="rect">
            <a:avLst/>
          </a:prstGeom>
          <a:noFill/>
          <a:ln>
            <a:noFill/>
          </a:ln>
        </p:spPr>
        <p:txBody>
          <a:bodyPr lIns="91425" tIns="91425" rIns="91425" bIns="91425" anchor="ctr" anchorCtr="0">
            <a:noAutofit/>
          </a:bodyPr>
          <a:lstStyle/>
          <a:p>
            <a:pPr lvl="0" rtl="0">
              <a:spcBef>
                <a:spcPts val="0"/>
              </a:spcBef>
              <a:buNone/>
            </a:pPr>
            <a:r>
              <a:rPr lang="en-US" sz="1600" u="sng">
                <a:solidFill>
                  <a:schemeClr val="hlink"/>
                </a:solidFill>
                <a:latin typeface="Roboto"/>
                <a:ea typeface="Roboto"/>
                <a:cs typeface="Roboto"/>
                <a:sym typeface="Roboto"/>
                <a:hlinkClick r:id="rId4"/>
              </a:rPr>
              <a:t>https://www.igvita.com/2013/12/16/optimizing-nginx-tls-time-to-first-byte/</a:t>
            </a:r>
            <a:r>
              <a:rPr lang="en-US" sz="1600">
                <a:latin typeface="Roboto"/>
                <a:ea typeface="Roboto"/>
                <a:cs typeface="Roboto"/>
                <a:sym typeface="Roboto"/>
              </a:rPr>
              <a:t> </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Shape 647"/>
          <p:cNvPicPr preferRelativeResize="0"/>
          <p:nvPr/>
        </p:nvPicPr>
        <p:blipFill>
          <a:blip r:embed="rId3">
            <a:alphaModFix/>
          </a:blip>
          <a:stretch>
            <a:fillRect/>
          </a:stretch>
        </p:blipFill>
        <p:spPr>
          <a:xfrm>
            <a:off x="373512" y="710350"/>
            <a:ext cx="11410950" cy="3838575"/>
          </a:xfrm>
          <a:prstGeom prst="rect">
            <a:avLst/>
          </a:prstGeom>
          <a:noFill/>
          <a:ln>
            <a:noFill/>
          </a:ln>
        </p:spPr>
      </p:pic>
      <p:sp>
        <p:nvSpPr>
          <p:cNvPr id="648" name="Shape 648"/>
          <p:cNvSpPr txBox="1">
            <a:spLocks noGrp="1"/>
          </p:cNvSpPr>
          <p:nvPr>
            <p:ph type="body" idx="1"/>
          </p:nvPr>
        </p:nvSpPr>
        <p:spPr>
          <a:xfrm>
            <a:off x="661425" y="4848075"/>
            <a:ext cx="10408799" cy="1092599"/>
          </a:xfrm>
          <a:prstGeom prst="rect">
            <a:avLst/>
          </a:prstGeom>
        </p:spPr>
        <p:txBody>
          <a:bodyPr lIns="91425" tIns="91425" rIns="91425" bIns="91425" anchor="t" anchorCtr="0">
            <a:noAutofit/>
          </a:bodyPr>
          <a:lstStyle/>
          <a:p>
            <a:pPr marL="457200" lvl="0" indent="-374650" rtl="0">
              <a:lnSpc>
                <a:spcPct val="115000"/>
              </a:lnSpc>
              <a:spcBef>
                <a:spcPts val="0"/>
              </a:spcBef>
              <a:buClr>
                <a:srgbClr val="434343"/>
              </a:buClr>
              <a:buSzPct val="100000"/>
              <a:buFont typeface="Arial"/>
              <a:buChar char="●"/>
            </a:pPr>
            <a:r>
              <a:rPr lang="en-US" sz="2300">
                <a:solidFill>
                  <a:srgbClr val="434343"/>
                </a:solidFill>
                <a:latin typeface="Roboto"/>
                <a:ea typeface="Roboto"/>
                <a:cs typeface="Roboto"/>
                <a:sym typeface="Roboto"/>
              </a:rPr>
              <a:t>“Out of the box” TLS performance is poor… we need to fix this.</a:t>
            </a:r>
          </a:p>
          <a:p>
            <a:pPr marL="457200" lvl="0" indent="-374650" rtl="0">
              <a:lnSpc>
                <a:spcPct val="115000"/>
              </a:lnSpc>
              <a:spcBef>
                <a:spcPts val="0"/>
              </a:spcBef>
              <a:buClr>
                <a:srgbClr val="434343"/>
              </a:buClr>
              <a:buSzPct val="100000"/>
              <a:buFont typeface="Arial"/>
              <a:buChar char="●"/>
            </a:pPr>
            <a:r>
              <a:rPr lang="en-US" sz="2300">
                <a:solidFill>
                  <a:srgbClr val="434343"/>
                </a:solidFill>
                <a:latin typeface="Roboto"/>
                <a:ea typeface="Roboto"/>
                <a:cs typeface="Roboto"/>
                <a:sym typeface="Roboto"/>
              </a:rPr>
              <a:t>No server is perfect, plenty of work to be done to improve perf.</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3" name="Shape 653"/>
          <p:cNvPicPr preferRelativeResize="0"/>
          <p:nvPr/>
        </p:nvPicPr>
        <p:blipFill>
          <a:blip r:embed="rId3">
            <a:alphaModFix/>
          </a:blip>
          <a:stretch>
            <a:fillRect/>
          </a:stretch>
        </p:blipFill>
        <p:spPr>
          <a:xfrm>
            <a:off x="1331525" y="180325"/>
            <a:ext cx="9310376" cy="5356975"/>
          </a:xfrm>
          <a:prstGeom prst="rect">
            <a:avLst/>
          </a:prstGeom>
          <a:noFill/>
          <a:ln>
            <a:noFill/>
          </a:ln>
        </p:spPr>
      </p:pic>
      <p:sp>
        <p:nvSpPr>
          <p:cNvPr id="654" name="Shape 654"/>
          <p:cNvSpPr/>
          <p:nvPr/>
        </p:nvSpPr>
        <p:spPr>
          <a:xfrm>
            <a:off x="1576075" y="5596500"/>
            <a:ext cx="8968199" cy="577799"/>
          </a:xfrm>
          <a:prstGeom prst="roundRect">
            <a:avLst>
              <a:gd name="adj" fmla="val 16667"/>
            </a:avLst>
          </a:prstGeom>
          <a:solidFill>
            <a:schemeClr val="accent2"/>
          </a:solidFill>
          <a:ln>
            <a:noFill/>
          </a:ln>
        </p:spPr>
        <p:txBody>
          <a:bodyPr lIns="91425" tIns="91425" rIns="91425" bIns="91425" anchor="ctr" anchorCtr="0">
            <a:noAutofit/>
          </a:bodyPr>
          <a:lstStyle/>
          <a:p>
            <a:pPr lvl="0" algn="ctr" rtl="0">
              <a:lnSpc>
                <a:spcPct val="115000"/>
              </a:lnSpc>
              <a:spcBef>
                <a:spcPts val="600"/>
              </a:spcBef>
              <a:buNone/>
            </a:pPr>
            <a:r>
              <a:rPr lang="en-US" sz="2300" b="1">
                <a:solidFill>
                  <a:srgbClr val="FFFFFF"/>
                </a:solidFill>
                <a:latin typeface="Roboto"/>
                <a:ea typeface="Roboto"/>
                <a:cs typeface="Roboto"/>
                <a:sym typeface="Roboto"/>
              </a:rPr>
              <a:t>There is way too much red here… Bug your CDN about fixing this!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1006050" y="195075"/>
            <a:ext cx="8639099" cy="4946400"/>
          </a:xfrm>
          <a:prstGeom prst="rect">
            <a:avLst/>
          </a:prstGeom>
        </p:spPr>
        <p:txBody>
          <a:bodyPr lIns="91425" tIns="91425" rIns="91425" bIns="91425" anchor="b" anchorCtr="0">
            <a:noAutofit/>
          </a:bodyPr>
          <a:lstStyle/>
          <a:p>
            <a:pPr marL="0" lvl="0" rtl="0">
              <a:lnSpc>
                <a:spcPct val="115000"/>
              </a:lnSpc>
              <a:spcBef>
                <a:spcPts val="0"/>
              </a:spcBef>
              <a:buNone/>
            </a:pPr>
            <a:r>
              <a:rPr lang="en-US" sz="1800">
                <a:solidFill>
                  <a:schemeClr val="accent4"/>
                </a:solidFill>
                <a:latin typeface="Consolas"/>
                <a:ea typeface="Consolas"/>
                <a:cs typeface="Consolas"/>
                <a:sym typeface="Consolas"/>
              </a:rPr>
              <a:t>$&gt;</a:t>
            </a:r>
            <a:r>
              <a:rPr lang="en-US" sz="1800">
                <a:latin typeface="Consolas"/>
                <a:ea typeface="Consolas"/>
                <a:cs typeface="Consolas"/>
                <a:sym typeface="Consolas"/>
              </a:rPr>
              <a:t> </a:t>
            </a:r>
            <a:r>
              <a:rPr lang="en-US" sz="1800" b="1">
                <a:solidFill>
                  <a:schemeClr val="accent4"/>
                </a:solidFill>
                <a:latin typeface="Consolas"/>
                <a:ea typeface="Consolas"/>
                <a:cs typeface="Consolas"/>
                <a:sym typeface="Consolas"/>
              </a:rPr>
              <a:t>telnet ietf.org 80</a:t>
            </a:r>
          </a:p>
          <a:p>
            <a:pPr marL="0" lvl="0" rtl="0">
              <a:lnSpc>
                <a:spcPct val="115000"/>
              </a:lnSpc>
              <a:spcBef>
                <a:spcPts val="0"/>
              </a:spcBef>
              <a:buNone/>
            </a:pPr>
            <a:r>
              <a:rPr lang="en-US" sz="1800">
                <a:latin typeface="Consolas"/>
                <a:ea typeface="Consolas"/>
                <a:cs typeface="Consolas"/>
                <a:sym typeface="Consolas"/>
              </a:rPr>
              <a:t>Connected to 74.125.xxx.xxx</a:t>
            </a:r>
          </a:p>
          <a:p>
            <a:pPr marL="0" lvl="0" rtl="0">
              <a:lnSpc>
                <a:spcPct val="115000"/>
              </a:lnSpc>
              <a:spcBef>
                <a:spcPts val="0"/>
              </a:spcBef>
              <a:buNone/>
            </a:pPr>
            <a:endParaRPr sz="1800">
              <a:latin typeface="Consolas"/>
              <a:ea typeface="Consolas"/>
              <a:cs typeface="Consolas"/>
              <a:sym typeface="Consolas"/>
            </a:endParaRPr>
          </a:p>
          <a:p>
            <a:pPr marL="0" lvl="0" rtl="0">
              <a:lnSpc>
                <a:spcPct val="115000"/>
              </a:lnSpc>
              <a:spcBef>
                <a:spcPts val="0"/>
              </a:spcBef>
              <a:buNone/>
            </a:pPr>
            <a:r>
              <a:rPr lang="en-US" sz="1800" b="1">
                <a:solidFill>
                  <a:schemeClr val="accent3"/>
                </a:solidFill>
                <a:latin typeface="Consolas"/>
                <a:ea typeface="Consolas"/>
                <a:cs typeface="Consolas"/>
                <a:sym typeface="Consolas"/>
              </a:rPr>
              <a:t>GET /rfc/rfc1945.txt HTTP/1.0</a:t>
            </a:r>
          </a:p>
          <a:p>
            <a:pPr marL="0" lvl="0" rtl="0">
              <a:lnSpc>
                <a:spcPct val="115000"/>
              </a:lnSpc>
              <a:spcBef>
                <a:spcPts val="0"/>
              </a:spcBef>
              <a:buNone/>
            </a:pPr>
            <a:r>
              <a:rPr lang="en-US" sz="1800">
                <a:solidFill>
                  <a:srgbClr val="F3F3F3"/>
                </a:solidFill>
                <a:latin typeface="Consolas"/>
                <a:ea typeface="Consolas"/>
                <a:cs typeface="Consolas"/>
                <a:sym typeface="Consolas"/>
              </a:rPr>
              <a:t>User-Agent: CERN-LineMode/2.15 libwww/2.17b3</a:t>
            </a: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Accept: */*</a:t>
            </a:r>
          </a:p>
          <a:p>
            <a:pPr marL="0" lvl="0" rtl="0">
              <a:lnSpc>
                <a:spcPct val="115000"/>
              </a:lnSpc>
              <a:spcBef>
                <a:spcPts val="0"/>
              </a:spcBef>
              <a:buClr>
                <a:schemeClr val="dk1"/>
              </a:buClr>
              <a:buFont typeface="Arial"/>
              <a:buNone/>
            </a:pPr>
            <a:endParaRPr sz="1800">
              <a:solidFill>
                <a:srgbClr val="F3F3F3"/>
              </a:solidFill>
              <a:latin typeface="Consolas"/>
              <a:ea typeface="Consolas"/>
              <a:cs typeface="Consolas"/>
              <a:sym typeface="Consolas"/>
            </a:endParaRPr>
          </a:p>
          <a:p>
            <a:pPr marL="0" lvl="0" rtl="0">
              <a:lnSpc>
                <a:spcPct val="115000"/>
              </a:lnSpc>
              <a:spcBef>
                <a:spcPts val="0"/>
              </a:spcBef>
              <a:buClr>
                <a:schemeClr val="dk1"/>
              </a:buClr>
              <a:buSzPct val="61111"/>
              <a:buFont typeface="Arial"/>
              <a:buNone/>
            </a:pPr>
            <a:r>
              <a:rPr lang="en-US" sz="1800" b="1">
                <a:solidFill>
                  <a:schemeClr val="accent3"/>
                </a:solidFill>
                <a:latin typeface="Consolas"/>
                <a:ea typeface="Consolas"/>
                <a:cs typeface="Consolas"/>
                <a:sym typeface="Consolas"/>
              </a:rPr>
              <a:t>HTTP/1.0 200 OK</a:t>
            </a: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Content-Type: text/plain</a:t>
            </a: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Content-Length: 137582</a:t>
            </a: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Last-Modified: Wed, 1 May 1996 12:45:26 GMT</a:t>
            </a: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Server: Apache 0.84</a:t>
            </a:r>
          </a:p>
          <a:p>
            <a:pPr marL="0" lvl="0" rtl="0">
              <a:lnSpc>
                <a:spcPct val="115000"/>
              </a:lnSpc>
              <a:spcBef>
                <a:spcPts val="0"/>
              </a:spcBef>
              <a:buClr>
                <a:schemeClr val="dk1"/>
              </a:buClr>
              <a:buFont typeface="Arial"/>
              <a:buNone/>
            </a:pPr>
            <a:endParaRPr sz="1800">
              <a:solidFill>
                <a:srgbClr val="F3F3F3"/>
              </a:solidFill>
              <a:latin typeface="Consolas"/>
              <a:ea typeface="Consolas"/>
              <a:cs typeface="Consolas"/>
              <a:sym typeface="Consolas"/>
            </a:endParaRPr>
          </a:p>
          <a:p>
            <a:pPr marL="0" lvl="0" rtl="0">
              <a:lnSpc>
                <a:spcPct val="115000"/>
              </a:lnSpc>
              <a:spcBef>
                <a:spcPts val="0"/>
              </a:spcBef>
              <a:buClr>
                <a:schemeClr val="dk1"/>
              </a:buClr>
              <a:buSzPct val="61111"/>
              <a:buFont typeface="Arial"/>
              <a:buNone/>
            </a:pPr>
            <a:r>
              <a:rPr lang="en-US" sz="1800">
                <a:solidFill>
                  <a:srgbClr val="F3F3F3"/>
                </a:solidFill>
                <a:latin typeface="Consolas"/>
                <a:ea typeface="Consolas"/>
                <a:cs typeface="Consolas"/>
                <a:sym typeface="Consolas"/>
              </a:rPr>
              <a:t>4 years of rapid iteration later… eom.</a:t>
            </a:r>
          </a:p>
          <a:p>
            <a:pPr marL="0" lvl="0" rtl="0">
              <a:lnSpc>
                <a:spcPct val="115000"/>
              </a:lnSpc>
              <a:spcBef>
                <a:spcPts val="0"/>
              </a:spcBef>
              <a:buNone/>
            </a:pPr>
            <a:r>
              <a:rPr lang="en-US" sz="1800" i="1">
                <a:solidFill>
                  <a:srgbClr val="F3F3F3"/>
                </a:solidFill>
                <a:latin typeface="Consolas"/>
                <a:ea typeface="Consolas"/>
                <a:cs typeface="Consolas"/>
                <a:sym typeface="Consolas"/>
              </a:rPr>
              <a:t>(connection closed)</a:t>
            </a:r>
          </a:p>
        </p:txBody>
      </p:sp>
      <p:sp>
        <p:nvSpPr>
          <p:cNvPr id="139" name="Shape 139"/>
          <p:cNvSpPr txBox="1"/>
          <p:nvPr/>
        </p:nvSpPr>
        <p:spPr>
          <a:xfrm>
            <a:off x="903300" y="5202925"/>
            <a:ext cx="7525799" cy="1324799"/>
          </a:xfrm>
          <a:prstGeom prst="rect">
            <a:avLst/>
          </a:prstGeom>
          <a:noFill/>
          <a:ln>
            <a:noFill/>
          </a:ln>
        </p:spPr>
        <p:txBody>
          <a:bodyPr lIns="91425" tIns="91425" rIns="91425" bIns="91425" anchor="ctr" anchorCtr="0">
            <a:noAutofit/>
          </a:bodyPr>
          <a:lstStyle/>
          <a:p>
            <a:pPr lvl="0" rtl="0">
              <a:spcBef>
                <a:spcPts val="0"/>
              </a:spcBef>
              <a:buNone/>
            </a:pPr>
            <a:r>
              <a:rPr lang="en-US" sz="2600" b="1" i="1">
                <a:solidFill>
                  <a:schemeClr val="accent3"/>
                </a:solidFill>
                <a:latin typeface="Open Sans"/>
                <a:ea typeface="Open Sans"/>
                <a:cs typeface="Open Sans"/>
                <a:sym typeface="Open Sans"/>
              </a:rPr>
              <a:t>HTTP 1.0</a:t>
            </a:r>
            <a:r>
              <a:rPr lang="en-US" sz="2600" i="1">
                <a:solidFill>
                  <a:schemeClr val="accent3"/>
                </a:solidFill>
                <a:latin typeface="Open Sans"/>
                <a:ea typeface="Open Sans"/>
                <a:cs typeface="Open Sans"/>
                <a:sym typeface="Open Sans"/>
              </a:rPr>
              <a:t> </a:t>
            </a:r>
            <a:r>
              <a:rPr lang="en-US" sz="2600" b="1" i="1">
                <a:solidFill>
                  <a:schemeClr val="accent3"/>
                </a:solidFill>
                <a:latin typeface="Open Sans"/>
                <a:ea typeface="Open Sans"/>
                <a:cs typeface="Open Sans"/>
                <a:sym typeface="Open Sans"/>
              </a:rPr>
              <a:t>is an informational RFC </a:t>
            </a:r>
            <a:r>
              <a:rPr lang="en-US" sz="2600" i="1">
                <a:solidFill>
                  <a:srgbClr val="FFFFFF"/>
                </a:solidFill>
                <a:latin typeface="Open Sans"/>
                <a:ea typeface="Open Sans"/>
                <a:cs typeface="Open Sans"/>
                <a:sym typeface="Open Sans"/>
              </a:rPr>
              <a:t>- documents “common usage” of HTTP found in the wild.</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58"/>
        <p:cNvGrpSpPr/>
        <p:nvPr/>
      </p:nvGrpSpPr>
      <p:grpSpPr>
        <a:xfrm>
          <a:off x="0" y="0"/>
          <a:ext cx="0" cy="0"/>
          <a:chOff x="0" y="0"/>
          <a:chExt cx="0" cy="0"/>
        </a:xfrm>
      </p:grpSpPr>
      <p:sp>
        <p:nvSpPr>
          <p:cNvPr id="659" name="Shape 659"/>
          <p:cNvSpPr txBox="1">
            <a:spLocks noGrp="1"/>
          </p:cNvSpPr>
          <p:nvPr>
            <p:ph type="subTitle" idx="1"/>
          </p:nvPr>
        </p:nvSpPr>
        <p:spPr>
          <a:xfrm>
            <a:off x="586925" y="1508025"/>
            <a:ext cx="11288700" cy="4612500"/>
          </a:xfrm>
          <a:prstGeom prst="rect">
            <a:avLst/>
          </a:prstGeom>
          <a:noFill/>
          <a:ln>
            <a:noFill/>
          </a:ln>
        </p:spPr>
        <p:txBody>
          <a:bodyPr lIns="91425" tIns="91425" rIns="91425" bIns="91425" anchor="t" anchorCtr="0">
            <a:noAutofit/>
          </a:bodyPr>
          <a:lstStyle/>
          <a:p>
            <a:pPr marL="0" marR="0" lvl="0" indent="0" algn="l" rtl="0">
              <a:lnSpc>
                <a:spcPct val="100000"/>
              </a:lnSpc>
              <a:spcBef>
                <a:spcPts val="600"/>
              </a:spcBef>
              <a:spcAft>
                <a:spcPts val="0"/>
              </a:spcAft>
              <a:buNone/>
            </a:pPr>
            <a:r>
              <a:rPr lang="en-US" sz="3000" b="1">
                <a:solidFill>
                  <a:schemeClr val="accent3"/>
                </a:solidFill>
                <a:latin typeface="Roboto"/>
                <a:ea typeface="Roboto"/>
                <a:cs typeface="Roboto"/>
                <a:sym typeface="Roboto"/>
              </a:rPr>
              <a:t>Deliver 1-RTT handshake 100% of the time</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TLS False Start for new visitors</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TLS resumption for returning visitors</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Ensure that server is able to send full cert chain without blocking</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OCSP stapling to avoid blocking</a:t>
            </a:r>
            <a:br>
              <a:rPr lang="en-US" sz="2400">
                <a:solidFill>
                  <a:srgbClr val="FFFFFF"/>
                </a:solidFill>
                <a:latin typeface="Roboto"/>
                <a:ea typeface="Roboto"/>
                <a:cs typeface="Roboto"/>
                <a:sym typeface="Roboto"/>
              </a:rPr>
            </a:br>
            <a:endParaRPr lang="en-US" sz="2400">
              <a:solidFill>
                <a:srgbClr val="FFFFFF"/>
              </a:solidFill>
              <a:latin typeface="Roboto"/>
              <a:ea typeface="Roboto"/>
              <a:cs typeface="Roboto"/>
              <a:sym typeface="Roboto"/>
            </a:endParaRPr>
          </a:p>
          <a:p>
            <a:pPr marL="0" indent="0" rtl="0">
              <a:spcBef>
                <a:spcPts val="0"/>
              </a:spcBef>
              <a:buNone/>
            </a:pPr>
            <a:r>
              <a:rPr lang="en-US" sz="3000" b="1">
                <a:solidFill>
                  <a:schemeClr val="accent3"/>
                </a:solidFill>
                <a:latin typeface="Roboto"/>
                <a:ea typeface="Roboto"/>
                <a:cs typeface="Roboto"/>
                <a:sym typeface="Roboto"/>
              </a:rPr>
              <a:t>Optimize data delivery</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Optimize record size to avoid unnecessary buffering delays</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Leverage SPDY / HTTP/2 to further reduce latency and ops costs</a:t>
            </a:r>
          </a:p>
          <a:p>
            <a:pPr marL="1371600" lvl="1" indent="-381000" rtl="0">
              <a:spcBef>
                <a:spcPts val="0"/>
              </a:spcBef>
              <a:buClr>
                <a:srgbClr val="FFFFFF"/>
              </a:buClr>
              <a:buSzPct val="100000"/>
              <a:buFont typeface="Roboto"/>
              <a:buAutoNum type="alphaLcPeriod"/>
            </a:pPr>
            <a:r>
              <a:rPr lang="en-US" sz="2400">
                <a:solidFill>
                  <a:srgbClr val="FFFFFF"/>
                </a:solidFill>
                <a:latin typeface="Roboto"/>
                <a:ea typeface="Roboto"/>
                <a:cs typeface="Roboto"/>
                <a:sym typeface="Roboto"/>
              </a:rPr>
              <a:t>Leverage HTTP/2 optimizations: unshard, un-concat, etc</a:t>
            </a:r>
          </a:p>
        </p:txBody>
      </p:sp>
      <p:sp>
        <p:nvSpPr>
          <p:cNvPr id="660" name="Shape 660"/>
          <p:cNvSpPr txBox="1"/>
          <p:nvPr/>
        </p:nvSpPr>
        <p:spPr>
          <a:xfrm>
            <a:off x="430175" y="436300"/>
            <a:ext cx="10674299" cy="740999"/>
          </a:xfrm>
          <a:prstGeom prst="rect">
            <a:avLst/>
          </a:prstGeom>
          <a:noFill/>
          <a:ln>
            <a:noFill/>
          </a:ln>
        </p:spPr>
        <p:txBody>
          <a:bodyPr lIns="91425" tIns="91425" rIns="91425" bIns="91425" anchor="ctr" anchorCtr="0">
            <a:noAutofit/>
          </a:bodyPr>
          <a:lstStyle/>
          <a:p>
            <a:pPr lvl="0" rtl="0">
              <a:spcBef>
                <a:spcPts val="600"/>
              </a:spcBef>
              <a:buNone/>
            </a:pPr>
            <a:r>
              <a:rPr lang="en-US" sz="4000" b="1">
                <a:solidFill>
                  <a:srgbClr val="F3F3F3"/>
                </a:solidFill>
                <a:latin typeface="Roboto Condensed"/>
                <a:ea typeface="Roboto Condensed"/>
                <a:cs typeface="Roboto Condensed"/>
                <a:sym typeface="Roboto Condensed"/>
              </a:rPr>
              <a:t>An optimized TLS deployment should...</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665" name="Shape 665"/>
          <p:cNvPicPr preferRelativeResize="0"/>
          <p:nvPr/>
        </p:nvPicPr>
        <p:blipFill rotWithShape="1">
          <a:blip r:embed="rId3">
            <a:alphaModFix/>
          </a:blip>
          <a:srcRect b="49510"/>
          <a:stretch/>
        </p:blipFill>
        <p:spPr>
          <a:xfrm>
            <a:off x="1388850" y="1280725"/>
            <a:ext cx="9576624" cy="5577274"/>
          </a:xfrm>
          <a:prstGeom prst="rect">
            <a:avLst/>
          </a:prstGeom>
          <a:noFill/>
          <a:ln>
            <a:noFill/>
          </a:ln>
        </p:spPr>
      </p:pic>
      <p:sp>
        <p:nvSpPr>
          <p:cNvPr id="666" name="Shape 666"/>
          <p:cNvSpPr txBox="1"/>
          <p:nvPr/>
        </p:nvSpPr>
        <p:spPr>
          <a:xfrm>
            <a:off x="2538850" y="161800"/>
            <a:ext cx="8130299" cy="1021200"/>
          </a:xfrm>
          <a:prstGeom prst="rect">
            <a:avLst/>
          </a:prstGeom>
          <a:noFill/>
          <a:ln>
            <a:noFill/>
          </a:ln>
        </p:spPr>
        <p:txBody>
          <a:bodyPr lIns="91425" tIns="91425" rIns="91425" bIns="91425" anchor="t" anchorCtr="0">
            <a:noAutofit/>
          </a:bodyPr>
          <a:lstStyle/>
          <a:p>
            <a:pPr>
              <a:spcBef>
                <a:spcPts val="0"/>
              </a:spcBef>
              <a:buNone/>
            </a:pPr>
            <a:r>
              <a:rPr lang="en-US" sz="8000" b="1">
                <a:solidFill>
                  <a:srgbClr val="2388DB"/>
                </a:solidFill>
                <a:latin typeface="Roboto Condensed"/>
                <a:ea typeface="Roboto Condensed"/>
                <a:cs typeface="Roboto Condensed"/>
                <a:sym typeface="Roboto Condensed"/>
              </a:rPr>
              <a:t>isTLSfastyet.com</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70"/>
        <p:cNvGrpSpPr/>
        <p:nvPr/>
      </p:nvGrpSpPr>
      <p:grpSpPr>
        <a:xfrm>
          <a:off x="0" y="0"/>
          <a:ext cx="0" cy="0"/>
          <a:chOff x="0" y="0"/>
          <a:chExt cx="0" cy="0"/>
        </a:xfrm>
      </p:grpSpPr>
      <p:sp>
        <p:nvSpPr>
          <p:cNvPr id="671" name="Shape 671"/>
          <p:cNvSpPr txBox="1">
            <a:spLocks noGrp="1"/>
          </p:cNvSpPr>
          <p:nvPr>
            <p:ph type="ctrTitle"/>
          </p:nvPr>
        </p:nvSpPr>
        <p:spPr>
          <a:xfrm>
            <a:off x="1083850" y="2717450"/>
            <a:ext cx="10350899" cy="1774200"/>
          </a:xfrm>
          <a:prstGeom prst="rect">
            <a:avLst/>
          </a:prstGeom>
          <a:noFill/>
          <a:ln>
            <a:noFill/>
          </a:ln>
        </p:spPr>
        <p:txBody>
          <a:bodyPr lIns="91425" tIns="91425" rIns="91425" bIns="91425" anchor="b" anchorCtr="0">
            <a:noAutofit/>
          </a:bodyPr>
          <a:lstStyle/>
          <a:p>
            <a:pPr lvl="0" rtl="0">
              <a:spcBef>
                <a:spcPts val="0"/>
              </a:spcBef>
              <a:buNone/>
            </a:pPr>
            <a:r>
              <a:rPr lang="en-US" sz="8000" i="1">
                <a:solidFill>
                  <a:srgbClr val="FFFFFF"/>
                </a:solidFill>
                <a:latin typeface="Roboto Condensed"/>
                <a:ea typeface="Roboto Condensed"/>
                <a:cs typeface="Roboto Condensed"/>
                <a:sym typeface="Roboto Condensed"/>
              </a:rPr>
              <a:t>Where to from here?</a:t>
            </a:r>
          </a:p>
          <a:p>
            <a:pPr lvl="0" rtl="0">
              <a:spcBef>
                <a:spcPts val="0"/>
              </a:spcBef>
              <a:buNone/>
            </a:pPr>
            <a:r>
              <a:rPr lang="en-US" sz="4000" b="0" i="1">
                <a:solidFill>
                  <a:schemeClr val="accent3"/>
                </a:solidFill>
                <a:latin typeface="Roboto Condensed"/>
                <a:ea typeface="Roboto Condensed"/>
                <a:cs typeface="Roboto Condensed"/>
                <a:sym typeface="Roboto Condensed"/>
              </a:rPr>
              <a:t>necessary steps to make HTTP/2 ubiquitous</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rgbClr val="000000"/>
                </a:solidFill>
                <a:latin typeface="Roboto Condensed"/>
                <a:ea typeface="Roboto Condensed"/>
                <a:cs typeface="Roboto Condensed"/>
                <a:sym typeface="Roboto Condensed"/>
              </a:rPr>
              <a:t>Browser support is there, or coming soon...</a:t>
            </a:r>
          </a:p>
        </p:txBody>
      </p:sp>
      <p:sp>
        <p:nvSpPr>
          <p:cNvPr id="677" name="Shape 677"/>
          <p:cNvSpPr txBox="1"/>
          <p:nvPr/>
        </p:nvSpPr>
        <p:spPr>
          <a:xfrm>
            <a:off x="631800" y="1214250"/>
            <a:ext cx="10697700" cy="4690200"/>
          </a:xfrm>
          <a:prstGeom prst="rect">
            <a:avLst/>
          </a:prstGeom>
          <a:noFill/>
          <a:ln>
            <a:noFill/>
          </a:ln>
        </p:spPr>
        <p:txBody>
          <a:bodyPr lIns="91425" tIns="91425" rIns="91425" bIns="91425" anchor="t" anchorCtr="0">
            <a:noAutofit/>
          </a:bodyPr>
          <a:lstStyle/>
          <a:p>
            <a:pPr marL="457200" lvl="0" indent="-393700" rtl="0">
              <a:spcBef>
                <a:spcPts val="0"/>
              </a:spcBef>
              <a:buClr>
                <a:schemeClr val="accent4"/>
              </a:buClr>
              <a:buSzPct val="100000"/>
              <a:buFont typeface="Roboto"/>
              <a:buChar char="●"/>
            </a:pPr>
            <a:r>
              <a:rPr lang="en-US" sz="2600" b="1">
                <a:solidFill>
                  <a:schemeClr val="accent4"/>
                </a:solidFill>
                <a:latin typeface="Roboto"/>
                <a:ea typeface="Roboto"/>
                <a:cs typeface="Roboto"/>
                <a:sym typeface="Roboto"/>
              </a:rPr>
              <a:t>Chrome M39 is shipping HTTP/2 (draft 14)</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Coming in next stable release! Available in Canary today.</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Google servers are also speaking HTTP/2</a:t>
            </a:r>
          </a:p>
          <a:p>
            <a:pPr lvl="0" rtl="0">
              <a:spcBef>
                <a:spcPts val="0"/>
              </a:spcBef>
              <a:buNone/>
            </a:pPr>
            <a:endParaRPr sz="2400" i="1">
              <a:solidFill>
                <a:srgbClr val="434343"/>
              </a:solidFill>
              <a:latin typeface="Roboto"/>
              <a:ea typeface="Roboto"/>
              <a:cs typeface="Roboto"/>
              <a:sym typeface="Roboto"/>
            </a:endParaRPr>
          </a:p>
          <a:p>
            <a:pPr marL="457200" lvl="0" indent="-381000" rtl="0">
              <a:spcBef>
                <a:spcPts val="0"/>
              </a:spcBef>
              <a:buClr>
                <a:schemeClr val="accent4"/>
              </a:buClr>
              <a:buSzPct val="100000"/>
              <a:buFont typeface="Roboto"/>
              <a:buChar char="●"/>
            </a:pPr>
            <a:r>
              <a:rPr lang="en-US" sz="2400" b="1">
                <a:solidFill>
                  <a:schemeClr val="accent4"/>
                </a:solidFill>
                <a:latin typeface="Roboto"/>
                <a:ea typeface="Roboto"/>
                <a:cs typeface="Roboto"/>
                <a:sym typeface="Roboto"/>
              </a:rPr>
              <a:t>Firefox 34 is shipping HTTP/2 (draft 14)</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Coming in next stable release!</a:t>
            </a:r>
          </a:p>
          <a:p>
            <a:pPr lvl="0" rtl="0">
              <a:spcBef>
                <a:spcPts val="0"/>
              </a:spcBef>
              <a:buNone/>
            </a:pPr>
            <a:endParaRPr sz="2400" i="1">
              <a:solidFill>
                <a:srgbClr val="434343"/>
              </a:solidFill>
              <a:latin typeface="Roboto"/>
              <a:ea typeface="Roboto"/>
              <a:cs typeface="Roboto"/>
              <a:sym typeface="Roboto"/>
            </a:endParaRPr>
          </a:p>
          <a:p>
            <a:pPr marL="457200" lvl="0" indent="-381000" rtl="0">
              <a:spcBef>
                <a:spcPts val="0"/>
              </a:spcBef>
              <a:buClr>
                <a:schemeClr val="accent4"/>
              </a:buClr>
              <a:buSzPct val="100000"/>
              <a:buFont typeface="Roboto"/>
              <a:buChar char="●"/>
            </a:pPr>
            <a:r>
              <a:rPr lang="en-US" sz="2400" b="1">
                <a:solidFill>
                  <a:schemeClr val="accent4"/>
                </a:solidFill>
                <a:latin typeface="Roboto"/>
                <a:ea typeface="Roboto"/>
                <a:cs typeface="Roboto"/>
                <a:sym typeface="Roboto"/>
              </a:rPr>
              <a:t>IE supports HTTP/2 on Windows 10 Technical Preview </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In the meantime, IE also supports SPDY v3</a:t>
            </a:r>
          </a:p>
          <a:p>
            <a:pPr lvl="0" rtl="0">
              <a:spcBef>
                <a:spcPts val="0"/>
              </a:spcBef>
              <a:buNone/>
            </a:pPr>
            <a:endParaRPr sz="2400">
              <a:solidFill>
                <a:srgbClr val="434343"/>
              </a:solidFill>
              <a:latin typeface="Roboto"/>
              <a:ea typeface="Roboto"/>
              <a:cs typeface="Roboto"/>
              <a:sym typeface="Roboto"/>
            </a:endParaRPr>
          </a:p>
          <a:p>
            <a:pPr marL="457200" lvl="0" indent="-381000" rtl="0">
              <a:spcBef>
                <a:spcPts val="0"/>
              </a:spcBef>
              <a:buClr>
                <a:schemeClr val="accent4"/>
              </a:buClr>
              <a:buSzPct val="100000"/>
              <a:buFont typeface="Roboto"/>
              <a:buChar char="●"/>
            </a:pPr>
            <a:r>
              <a:rPr lang="en-US" sz="2400" b="1">
                <a:solidFill>
                  <a:schemeClr val="accent4"/>
                </a:solidFill>
                <a:latin typeface="Roboto"/>
                <a:ea typeface="Roboto"/>
                <a:cs typeface="Roboto"/>
                <a:sym typeface="Roboto"/>
              </a:rPr>
              <a:t>Latest Safari suports SPDY v3</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No official HTTP/2 announcements, but… I’m sure its coming.</a:t>
            </a:r>
          </a:p>
          <a:p>
            <a:pPr marL="0" lvl="0" indent="0" rtl="0">
              <a:spcBef>
                <a:spcPts val="0"/>
              </a:spcBef>
              <a:buNone/>
            </a:pPr>
            <a:endParaRPr sz="2400" i="1">
              <a:solidFill>
                <a:srgbClr val="434343"/>
              </a:solidFill>
              <a:latin typeface="Roboto"/>
              <a:ea typeface="Roboto"/>
              <a:cs typeface="Roboto"/>
              <a:sym typeface="Roboto"/>
            </a:endParaRP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681"/>
        <p:cNvGrpSpPr/>
        <p:nvPr/>
      </p:nvGrpSpPr>
      <p:grpSpPr>
        <a:xfrm>
          <a:off x="0" y="0"/>
          <a:ext cx="0" cy="0"/>
          <a:chOff x="0" y="0"/>
          <a:chExt cx="0" cy="0"/>
        </a:xfrm>
      </p:grpSpPr>
      <p:sp>
        <p:nvSpPr>
          <p:cNvPr id="682" name="Shape 682"/>
          <p:cNvSpPr txBox="1"/>
          <p:nvPr/>
        </p:nvSpPr>
        <p:spPr>
          <a:xfrm>
            <a:off x="884525" y="2957250"/>
            <a:ext cx="10223700" cy="1734599"/>
          </a:xfrm>
          <a:prstGeom prst="rect">
            <a:avLst/>
          </a:prstGeom>
          <a:noFill/>
          <a:ln>
            <a:noFill/>
          </a:ln>
        </p:spPr>
        <p:txBody>
          <a:bodyPr lIns="91425" tIns="91425" rIns="91425" bIns="91425" anchor="t" anchorCtr="0">
            <a:noAutofit/>
          </a:bodyPr>
          <a:lstStyle/>
          <a:p>
            <a:pPr marL="457200" lvl="0" indent="-419100" rtl="0">
              <a:spcBef>
                <a:spcPts val="0"/>
              </a:spcBef>
              <a:buClr>
                <a:srgbClr val="FFFFFF"/>
              </a:buClr>
              <a:buSzPct val="100000"/>
              <a:buFont typeface="Roboto"/>
              <a:buChar char="●"/>
            </a:pPr>
            <a:r>
              <a:rPr lang="en-US" sz="3000">
                <a:solidFill>
                  <a:srgbClr val="FFFFFF"/>
                </a:solidFill>
                <a:latin typeface="Roboto"/>
                <a:ea typeface="Roboto"/>
                <a:cs typeface="Roboto"/>
                <a:sym typeface="Roboto"/>
              </a:rPr>
              <a:t>SPDY was “experimental branch” of HTTP/2</a:t>
            </a:r>
          </a:p>
          <a:p>
            <a:pPr marL="457200" lvl="0" indent="-419100" rtl="0">
              <a:spcBef>
                <a:spcPts val="0"/>
              </a:spcBef>
              <a:buClr>
                <a:srgbClr val="FFFFFF"/>
              </a:buClr>
              <a:buSzPct val="100000"/>
              <a:buFont typeface="Roboto"/>
              <a:buChar char="●"/>
            </a:pPr>
            <a:r>
              <a:rPr lang="en-US" sz="3000">
                <a:solidFill>
                  <a:srgbClr val="FFFFFF"/>
                </a:solidFill>
                <a:latin typeface="Roboto"/>
                <a:ea typeface="Roboto"/>
                <a:cs typeface="Roboto"/>
                <a:sym typeface="Roboto"/>
              </a:rPr>
              <a:t>SPDY will be phased out now that we have HTTP/2</a:t>
            </a:r>
          </a:p>
          <a:p>
            <a:pPr marL="914400" lvl="1" indent="-387350" rtl="0">
              <a:spcBef>
                <a:spcPts val="0"/>
              </a:spcBef>
              <a:buClr>
                <a:srgbClr val="FFFFFF"/>
              </a:buClr>
              <a:buSzPct val="100000"/>
              <a:buFont typeface="Roboto"/>
              <a:buChar char="○"/>
            </a:pPr>
            <a:r>
              <a:rPr lang="en-US" sz="2500" i="1">
                <a:solidFill>
                  <a:srgbClr val="FFFFFF"/>
                </a:solidFill>
                <a:latin typeface="Roboto"/>
                <a:ea typeface="Roboto"/>
                <a:cs typeface="Roboto"/>
                <a:sym typeface="Roboto"/>
              </a:rPr>
              <a:t>All future and further work will be done within HTTP/2</a:t>
            </a:r>
          </a:p>
        </p:txBody>
      </p:sp>
      <p:sp>
        <p:nvSpPr>
          <p:cNvPr id="683" name="Shape 683"/>
          <p:cNvSpPr txBox="1">
            <a:spLocks noGrp="1"/>
          </p:cNvSpPr>
          <p:nvPr>
            <p:ph type="ctrTitle"/>
          </p:nvPr>
        </p:nvSpPr>
        <p:spPr>
          <a:xfrm>
            <a:off x="700000" y="736250"/>
            <a:ext cx="11024999" cy="1578900"/>
          </a:xfrm>
          <a:prstGeom prst="rect">
            <a:avLst/>
          </a:prstGeom>
          <a:noFill/>
          <a:ln>
            <a:noFill/>
          </a:ln>
        </p:spPr>
        <p:txBody>
          <a:bodyPr lIns="91425" tIns="91425" rIns="91425" bIns="91425" anchor="b" anchorCtr="0">
            <a:noAutofit/>
          </a:bodyPr>
          <a:lstStyle/>
          <a:p>
            <a:pPr lvl="0" rtl="0">
              <a:spcBef>
                <a:spcPts val="0"/>
              </a:spcBef>
              <a:buNone/>
            </a:pPr>
            <a:r>
              <a:rPr lang="en-US" sz="6500">
                <a:solidFill>
                  <a:srgbClr val="FFFFFF"/>
                </a:solidFill>
                <a:latin typeface="Roboto Condensed"/>
                <a:ea typeface="Roboto Condensed"/>
                <a:cs typeface="Roboto Condensed"/>
                <a:sym typeface="Roboto Condensed"/>
              </a:rPr>
              <a:t>Wait, what about SPDY?</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526350" y="139100"/>
            <a:ext cx="11460900" cy="727500"/>
          </a:xfrm>
          <a:prstGeom prst="rect">
            <a:avLst/>
          </a:prstGeom>
        </p:spPr>
        <p:txBody>
          <a:bodyPr lIns="91425" tIns="91425" rIns="91425" bIns="91425" anchor="b" anchorCtr="0">
            <a:noAutofit/>
          </a:bodyPr>
          <a:lstStyle/>
          <a:p>
            <a:pPr lvl="0" rtl="0">
              <a:spcBef>
                <a:spcPts val="0"/>
              </a:spcBef>
              <a:buNone/>
            </a:pPr>
            <a:r>
              <a:rPr lang="en-US" sz="4000">
                <a:solidFill>
                  <a:srgbClr val="000000"/>
                </a:solidFill>
                <a:latin typeface="Roboto Condensed"/>
                <a:ea typeface="Roboto Condensed"/>
                <a:cs typeface="Roboto Condensed"/>
                <a:sym typeface="Roboto Condensed"/>
              </a:rPr>
              <a:t>Server support is coming along as well...</a:t>
            </a:r>
          </a:p>
        </p:txBody>
      </p:sp>
      <p:sp>
        <p:nvSpPr>
          <p:cNvPr id="689" name="Shape 689"/>
          <p:cNvSpPr txBox="1"/>
          <p:nvPr/>
        </p:nvSpPr>
        <p:spPr>
          <a:xfrm>
            <a:off x="631800" y="1214250"/>
            <a:ext cx="11085599" cy="4690200"/>
          </a:xfrm>
          <a:prstGeom prst="rect">
            <a:avLst/>
          </a:prstGeom>
          <a:noFill/>
          <a:ln>
            <a:noFill/>
          </a:ln>
        </p:spPr>
        <p:txBody>
          <a:bodyPr lIns="91425" tIns="91425" rIns="91425" bIns="91425" anchor="t" anchorCtr="0">
            <a:noAutofit/>
          </a:bodyPr>
          <a:lstStyle/>
          <a:p>
            <a:pPr marL="457200" lvl="0" indent="-406400" rtl="0">
              <a:spcBef>
                <a:spcPts val="0"/>
              </a:spcBef>
              <a:buClr>
                <a:schemeClr val="accent4"/>
              </a:buClr>
              <a:buSzPct val="100000"/>
              <a:buFont typeface="Roboto"/>
              <a:buChar char="●"/>
            </a:pPr>
            <a:r>
              <a:rPr lang="en-US" sz="2800" b="1">
                <a:solidFill>
                  <a:schemeClr val="accent4"/>
                </a:solidFill>
                <a:latin typeface="Roboto"/>
                <a:ea typeface="Roboto"/>
                <a:cs typeface="Roboto"/>
                <a:sym typeface="Roboto"/>
              </a:rPr>
              <a:t>nghttp2 is awesome!</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Lots of projects built on top of nghttp2</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Need to test TLS performance though.. :)</a:t>
            </a:r>
          </a:p>
          <a:p>
            <a:pPr lvl="0" rtl="0">
              <a:spcBef>
                <a:spcPts val="0"/>
              </a:spcBef>
              <a:buNone/>
            </a:pPr>
            <a:endParaRPr sz="2400" i="1">
              <a:solidFill>
                <a:srgbClr val="434343"/>
              </a:solidFill>
              <a:latin typeface="Roboto"/>
              <a:ea typeface="Roboto"/>
              <a:cs typeface="Roboto"/>
              <a:sym typeface="Roboto"/>
            </a:endParaRPr>
          </a:p>
          <a:p>
            <a:pPr marL="457200" lvl="0" indent="-406400" rtl="0">
              <a:spcBef>
                <a:spcPts val="0"/>
              </a:spcBef>
              <a:buClr>
                <a:schemeClr val="accent4"/>
              </a:buClr>
              <a:buSzPct val="100000"/>
              <a:buFont typeface="Roboto"/>
              <a:buChar char="●"/>
            </a:pPr>
            <a:r>
              <a:rPr lang="en-US" sz="2800" b="1">
                <a:solidFill>
                  <a:schemeClr val="accent4"/>
                </a:solidFill>
                <a:latin typeface="Roboto"/>
                <a:ea typeface="Roboto"/>
                <a:cs typeface="Roboto"/>
                <a:sym typeface="Roboto"/>
              </a:rPr>
              <a:t>Native Java, C#, Objective-C, Go, Python, Ruby, Erlang libraries</a:t>
            </a:r>
          </a:p>
          <a:p>
            <a:pPr marL="914400" lvl="1" indent="-381000" rtl="0">
              <a:spcBef>
                <a:spcPts val="0"/>
              </a:spcBef>
              <a:buClr>
                <a:srgbClr val="434343"/>
              </a:buClr>
              <a:buSzPct val="100000"/>
              <a:buFont typeface="Roboto"/>
              <a:buChar char="○"/>
            </a:pPr>
            <a:r>
              <a:rPr lang="en-US" sz="2400" i="1" u="sng">
                <a:solidFill>
                  <a:schemeClr val="hlink"/>
                </a:solidFill>
                <a:latin typeface="Roboto"/>
                <a:ea typeface="Roboto"/>
                <a:cs typeface="Roboto"/>
                <a:sym typeface="Roboto"/>
                <a:hlinkClick r:id="rId3"/>
              </a:rPr>
              <a:t>https://github.com/http2/http2-spec/wiki/Implementations</a:t>
            </a:r>
            <a:r>
              <a:rPr lang="en-US" sz="2400" i="1">
                <a:solidFill>
                  <a:srgbClr val="434343"/>
                </a:solidFill>
                <a:latin typeface="Roboto"/>
                <a:ea typeface="Roboto"/>
                <a:cs typeface="Roboto"/>
                <a:sym typeface="Roboto"/>
              </a:rPr>
              <a:t> </a:t>
            </a:r>
          </a:p>
          <a:p>
            <a:pPr lvl="0" rtl="0">
              <a:spcBef>
                <a:spcPts val="0"/>
              </a:spcBef>
              <a:buNone/>
            </a:pPr>
            <a:endParaRPr sz="2400" i="1">
              <a:solidFill>
                <a:srgbClr val="434343"/>
              </a:solidFill>
              <a:latin typeface="Roboto"/>
              <a:ea typeface="Roboto"/>
              <a:cs typeface="Roboto"/>
              <a:sym typeface="Roboto"/>
            </a:endParaRPr>
          </a:p>
          <a:p>
            <a:pPr marL="457200" lvl="0" indent="-406400" rtl="0">
              <a:spcBef>
                <a:spcPts val="0"/>
              </a:spcBef>
              <a:buClr>
                <a:schemeClr val="accent4"/>
              </a:buClr>
              <a:buSzPct val="100000"/>
              <a:buFont typeface="Roboto"/>
              <a:buChar char="●"/>
            </a:pPr>
            <a:r>
              <a:rPr lang="en-US" sz="2800" b="1">
                <a:solidFill>
                  <a:schemeClr val="accent4"/>
                </a:solidFill>
                <a:latin typeface="Roboto"/>
                <a:ea typeface="Roboto"/>
                <a:cs typeface="Roboto"/>
                <a:sym typeface="Roboto"/>
              </a:rPr>
              <a:t>Apache and Nginx are both WIP</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No ETA for either project as of today</a:t>
            </a:r>
          </a:p>
          <a:p>
            <a:pPr marL="914400" lvl="1" indent="-381000" rtl="0">
              <a:spcBef>
                <a:spcPts val="0"/>
              </a:spcBef>
              <a:buClr>
                <a:srgbClr val="434343"/>
              </a:buClr>
              <a:buSzPct val="100000"/>
              <a:buFont typeface="Roboto"/>
              <a:buChar char="○"/>
            </a:pPr>
            <a:r>
              <a:rPr lang="en-US" sz="2400" i="1">
                <a:solidFill>
                  <a:srgbClr val="434343"/>
                </a:solidFill>
                <a:latin typeface="Roboto"/>
                <a:ea typeface="Roboto"/>
                <a:cs typeface="Roboto"/>
                <a:sym typeface="Roboto"/>
              </a:rPr>
              <a:t>Looking for a good project to contribute to?</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93"/>
        <p:cNvGrpSpPr/>
        <p:nvPr/>
      </p:nvGrpSpPr>
      <p:grpSpPr>
        <a:xfrm>
          <a:off x="0" y="0"/>
          <a:ext cx="0" cy="0"/>
          <a:chOff x="0" y="0"/>
          <a:chExt cx="0" cy="0"/>
        </a:xfrm>
      </p:grpSpPr>
      <p:sp>
        <p:nvSpPr>
          <p:cNvPr id="694" name="Shape 694"/>
          <p:cNvSpPr txBox="1">
            <a:spLocks noGrp="1"/>
          </p:cNvSpPr>
          <p:nvPr>
            <p:ph type="subTitle" idx="1"/>
          </p:nvPr>
        </p:nvSpPr>
        <p:spPr>
          <a:xfrm>
            <a:off x="586925" y="1508025"/>
            <a:ext cx="11288700" cy="4475100"/>
          </a:xfrm>
          <a:prstGeom prst="rect">
            <a:avLst/>
          </a:prstGeom>
          <a:noFill/>
          <a:ln>
            <a:noFill/>
          </a:ln>
        </p:spPr>
        <p:txBody>
          <a:bodyPr lIns="91425" tIns="91425" rIns="91425" bIns="91425" anchor="t" anchorCtr="0">
            <a:noAutofit/>
          </a:bodyPr>
          <a:lstStyle/>
          <a:p>
            <a:pPr marL="0" marR="0" lvl="0" indent="0" algn="l" rtl="0">
              <a:lnSpc>
                <a:spcPct val="100000"/>
              </a:lnSpc>
              <a:spcBef>
                <a:spcPts val="600"/>
              </a:spcBef>
              <a:spcAft>
                <a:spcPts val="0"/>
              </a:spcAft>
              <a:buNone/>
            </a:pPr>
            <a:r>
              <a:rPr lang="en-US" sz="3000" b="1">
                <a:solidFill>
                  <a:schemeClr val="accent3"/>
                </a:solidFill>
                <a:latin typeface="Roboto"/>
                <a:ea typeface="Roboto"/>
                <a:cs typeface="Roboto"/>
                <a:sym typeface="Roboto"/>
              </a:rPr>
              <a:t>Site owners &amp; developers</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Remove sharding, concatenation, spriting...</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Test your HTTP/2 server: prioritization, server push, etc.</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Optimize your TLS deployment</a:t>
            </a:r>
            <a:br>
              <a:rPr lang="en-US" sz="2400">
                <a:solidFill>
                  <a:srgbClr val="FFFFFF"/>
                </a:solidFill>
                <a:latin typeface="Roboto"/>
                <a:ea typeface="Roboto"/>
                <a:cs typeface="Roboto"/>
                <a:sym typeface="Roboto"/>
              </a:rPr>
            </a:br>
            <a:endParaRPr lang="en-US" sz="2400">
              <a:solidFill>
                <a:srgbClr val="FFFFFF"/>
              </a:solidFill>
              <a:latin typeface="Roboto"/>
              <a:ea typeface="Roboto"/>
              <a:cs typeface="Roboto"/>
              <a:sym typeface="Roboto"/>
            </a:endParaRPr>
          </a:p>
          <a:p>
            <a:pPr marL="0" lvl="0" indent="0" rtl="0">
              <a:spcBef>
                <a:spcPts val="0"/>
              </a:spcBef>
              <a:buNone/>
            </a:pPr>
            <a:r>
              <a:rPr lang="en-US" sz="3000" b="1">
                <a:solidFill>
                  <a:schemeClr val="accent3"/>
                </a:solidFill>
                <a:latin typeface="Roboto"/>
                <a:ea typeface="Roboto"/>
                <a:cs typeface="Roboto"/>
                <a:sym typeface="Roboto"/>
              </a:rPr>
              <a:t>Server &amp; library developers</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Respect prioritization and dependency hints</a:t>
            </a:r>
          </a:p>
          <a:p>
            <a:pPr marL="1371600" lvl="1" indent="-381000" rtl="0">
              <a:spcBef>
                <a:spcPts val="0"/>
              </a:spcBef>
              <a:buClr>
                <a:srgbClr val="FFFFFF"/>
              </a:buClr>
              <a:buSzPct val="100000"/>
              <a:buFont typeface="Roboto"/>
              <a:buAutoNum type="alphaLcPeriod"/>
            </a:pPr>
            <a:r>
              <a:rPr lang="en-US" sz="2400" i="1">
                <a:solidFill>
                  <a:srgbClr val="FFFFFF"/>
                </a:solidFill>
                <a:latin typeface="Roboto"/>
                <a:ea typeface="Roboto"/>
                <a:cs typeface="Roboto"/>
                <a:sym typeface="Roboto"/>
              </a:rPr>
              <a:t>Aside: we need better server tests - QPS is not a good metric!</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Build smarter models: server push, content-type optimizations, etc.</a:t>
            </a:r>
          </a:p>
          <a:p>
            <a:pPr marL="457200" lvl="0" indent="-381000" rtl="0">
              <a:spcBef>
                <a:spcPts val="0"/>
              </a:spcBef>
              <a:buClr>
                <a:srgbClr val="FFFFFF"/>
              </a:buClr>
              <a:buSzPct val="100000"/>
              <a:buFont typeface="Roboto"/>
              <a:buAutoNum type="arabicPeriod"/>
            </a:pPr>
            <a:r>
              <a:rPr lang="en-US" sz="2400">
                <a:solidFill>
                  <a:srgbClr val="FFFFFF"/>
                </a:solidFill>
                <a:latin typeface="Roboto"/>
                <a:ea typeface="Roboto"/>
                <a:cs typeface="Roboto"/>
                <a:sym typeface="Roboto"/>
              </a:rPr>
              <a:t>Nudge / contribute HTTP/2 support in your favorite project / language</a:t>
            </a:r>
          </a:p>
        </p:txBody>
      </p:sp>
      <p:sp>
        <p:nvSpPr>
          <p:cNvPr id="695" name="Shape 695"/>
          <p:cNvSpPr txBox="1"/>
          <p:nvPr/>
        </p:nvSpPr>
        <p:spPr>
          <a:xfrm>
            <a:off x="430175" y="436300"/>
            <a:ext cx="10674299" cy="740999"/>
          </a:xfrm>
          <a:prstGeom prst="rect">
            <a:avLst/>
          </a:prstGeom>
          <a:noFill/>
          <a:ln>
            <a:noFill/>
          </a:ln>
        </p:spPr>
        <p:txBody>
          <a:bodyPr lIns="91425" tIns="91425" rIns="91425" bIns="91425" anchor="ctr" anchorCtr="0">
            <a:noAutofit/>
          </a:bodyPr>
          <a:lstStyle/>
          <a:p>
            <a:pPr lvl="0" rtl="0">
              <a:spcBef>
                <a:spcPts val="600"/>
              </a:spcBef>
              <a:buNone/>
            </a:pPr>
            <a:r>
              <a:rPr lang="en-US" sz="4000" b="1">
                <a:solidFill>
                  <a:srgbClr val="F3F3F3"/>
                </a:solidFill>
                <a:latin typeface="Roboto Condensed"/>
                <a:ea typeface="Roboto Condensed"/>
                <a:cs typeface="Roboto Condensed"/>
                <a:sym typeface="Roboto Condensed"/>
              </a:rPr>
              <a:t>tl;dr...</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ctrTitle"/>
          </p:nvPr>
        </p:nvSpPr>
        <p:spPr>
          <a:xfrm>
            <a:off x="1025575" y="2363775"/>
            <a:ext cx="7613099" cy="1470000"/>
          </a:xfrm>
          <a:prstGeom prst="rect">
            <a:avLst/>
          </a:prstGeom>
        </p:spPr>
        <p:txBody>
          <a:bodyPr lIns="91425" tIns="91425" rIns="91425" bIns="91425" anchor="b" anchorCtr="0">
            <a:noAutofit/>
          </a:bodyPr>
          <a:lstStyle/>
          <a:p>
            <a:pPr lvl="0" rtl="0">
              <a:spcBef>
                <a:spcPts val="0"/>
              </a:spcBef>
              <a:buNone/>
            </a:pPr>
            <a:r>
              <a:rPr lang="en-US" sz="6000">
                <a:latin typeface="Roboto Condensed"/>
                <a:ea typeface="Roboto Condensed"/>
                <a:cs typeface="Roboto Condensed"/>
                <a:sym typeface="Roboto Condensed"/>
              </a:rPr>
              <a:t>Thanks! </a:t>
            </a:r>
          </a:p>
        </p:txBody>
      </p:sp>
      <p:sp>
        <p:nvSpPr>
          <p:cNvPr id="701" name="Shape 701"/>
          <p:cNvSpPr/>
          <p:nvPr/>
        </p:nvSpPr>
        <p:spPr>
          <a:xfrm>
            <a:off x="2354096" y="4645012"/>
            <a:ext cx="2518065" cy="870534"/>
          </a:xfrm>
          <a:custGeom>
            <a:avLst/>
            <a:gdLst/>
            <a:ahLst/>
            <a:cxnLst/>
            <a:rect l="0" t="0" r="0" b="0"/>
            <a:pathLst>
              <a:path w="21599" h="21600" extrusionOk="0">
                <a:moveTo>
                  <a:pt x="0" y="0"/>
                </a:moveTo>
                <a:lnTo>
                  <a:pt x="21599" y="0"/>
                </a:lnTo>
                <a:lnTo>
                  <a:pt x="21599" y="21600"/>
                </a:lnTo>
                <a:lnTo>
                  <a:pt x="0" y="21600"/>
                </a:lnTo>
                <a:close/>
              </a:path>
            </a:pathLst>
          </a:custGeom>
          <a:noFill/>
          <a:ln>
            <a:noFill/>
          </a:ln>
        </p:spPr>
        <p:txBody>
          <a:bodyPr lIns="0" tIns="0" rIns="0" bIns="0" anchor="ctr" anchorCtr="0">
            <a:noAutofit/>
          </a:bodyPr>
          <a:lstStyle/>
          <a:p>
            <a:pPr marL="0" marR="0" lvl="0" indent="0" algn="l" rtl="0">
              <a:lnSpc>
                <a:spcPct val="90000"/>
              </a:lnSpc>
              <a:spcBef>
                <a:spcPts val="0"/>
              </a:spcBef>
              <a:spcAft>
                <a:spcPts val="0"/>
              </a:spcAft>
              <a:buClr>
                <a:srgbClr val="FFFFFF"/>
              </a:buClr>
              <a:buSzPct val="25000"/>
              <a:buFont typeface="Roboto Condensed"/>
              <a:buNone/>
            </a:pPr>
            <a:r>
              <a:rPr lang="en-US" sz="3000" b="0" i="0" u="none" strike="noStrike" cap="none" baseline="0">
                <a:solidFill>
                  <a:srgbClr val="FFFFFF"/>
                </a:solidFill>
                <a:latin typeface="Roboto Condensed"/>
                <a:ea typeface="Roboto Condensed"/>
                <a:cs typeface="Roboto Condensed"/>
                <a:sym typeface="Roboto Condensed"/>
              </a:rPr>
              <a:t>+</a:t>
            </a:r>
            <a:r>
              <a:rPr lang="en-US" sz="3000">
                <a:solidFill>
                  <a:srgbClr val="FFFFFF"/>
                </a:solidFill>
                <a:latin typeface="Roboto Condensed"/>
                <a:ea typeface="Roboto Condensed"/>
                <a:cs typeface="Roboto Condensed"/>
                <a:sym typeface="Roboto Condensed"/>
              </a:rPr>
              <a:t>Ilya Grigorik</a:t>
            </a:r>
          </a:p>
          <a:p>
            <a:pPr marL="0" marR="0" lvl="0" indent="0" algn="l" rtl="0">
              <a:lnSpc>
                <a:spcPct val="90000"/>
              </a:lnSpc>
              <a:spcBef>
                <a:spcPts val="0"/>
              </a:spcBef>
              <a:spcAft>
                <a:spcPts val="0"/>
              </a:spcAft>
              <a:buClr>
                <a:srgbClr val="FFFFFF"/>
              </a:buClr>
              <a:buSzPct val="25000"/>
              <a:buFont typeface="Roboto Condensed"/>
              <a:buNone/>
            </a:pPr>
            <a:r>
              <a:rPr lang="en-US" sz="2500" b="0" i="0" u="none" strike="noStrike" cap="none" baseline="0">
                <a:solidFill>
                  <a:srgbClr val="FFFFFF"/>
                </a:solidFill>
                <a:latin typeface="Roboto Condensed"/>
                <a:ea typeface="Roboto Condensed"/>
                <a:cs typeface="Roboto Condensed"/>
                <a:sym typeface="Roboto Condensed"/>
              </a:rPr>
              <a:t>@</a:t>
            </a:r>
            <a:r>
              <a:rPr lang="en-US" sz="2500">
                <a:solidFill>
                  <a:srgbClr val="FFFFFF"/>
                </a:solidFill>
                <a:latin typeface="Roboto Condensed"/>
                <a:ea typeface="Roboto Condensed"/>
                <a:cs typeface="Roboto Condensed"/>
                <a:sym typeface="Roboto Condensed"/>
              </a:rPr>
              <a:t>igrigorik</a:t>
            </a:r>
          </a:p>
        </p:txBody>
      </p:sp>
      <p:pic>
        <p:nvPicPr>
          <p:cNvPr id="702" name="Shape 702"/>
          <p:cNvPicPr preferRelativeResize="0"/>
          <p:nvPr/>
        </p:nvPicPr>
        <p:blipFill rotWithShape="1">
          <a:blip r:embed="rId3">
            <a:alphaModFix/>
          </a:blip>
          <a:srcRect l="13461" t="2401" r="12039" b="-9"/>
          <a:stretch/>
        </p:blipFill>
        <p:spPr>
          <a:xfrm>
            <a:off x="1168124" y="4636958"/>
            <a:ext cx="982800" cy="921000"/>
          </a:xfrm>
          <a:prstGeom prst="flowChartConnector">
            <a:avLst/>
          </a:prstGeom>
          <a:noFill/>
          <a:ln w="38100" cap="flat" cmpd="sng">
            <a:solidFill>
              <a:srgbClr val="9FC5E8"/>
            </a:solidFill>
            <a:prstDash val="solid"/>
            <a:round/>
            <a:headEnd type="none" w="med" len="med"/>
            <a:tailEnd type="none" w="med" len="med"/>
          </a:ln>
        </p:spPr>
      </p:pic>
      <p:sp>
        <p:nvSpPr>
          <p:cNvPr id="703" name="Shape 703"/>
          <p:cNvSpPr/>
          <p:nvPr/>
        </p:nvSpPr>
        <p:spPr>
          <a:xfrm>
            <a:off x="1091925" y="396000"/>
            <a:ext cx="4849200" cy="1792500"/>
          </a:xfrm>
          <a:prstGeom prst="roundRect">
            <a:avLst>
              <a:gd name="adj" fmla="val 7801"/>
            </a:avLst>
          </a:prstGeom>
          <a:solidFill>
            <a:srgbClr val="3D85C6"/>
          </a:solidFill>
          <a:ln>
            <a:noFill/>
          </a:ln>
        </p:spPr>
        <p:txBody>
          <a:bodyPr lIns="45700" tIns="45700" rIns="45700" bIns="45700" anchor="ctr" anchorCtr="0">
            <a:noAutofit/>
          </a:bodyPr>
          <a:lstStyle/>
          <a:p>
            <a:pPr marL="228600" lvl="0" indent="0" rtl="0">
              <a:spcBef>
                <a:spcPts val="0"/>
              </a:spcBef>
              <a:spcAft>
                <a:spcPts val="0"/>
              </a:spcAft>
              <a:buClr>
                <a:schemeClr val="dk1"/>
              </a:buClr>
              <a:buSzPct val="25000"/>
              <a:buFont typeface="Arial"/>
              <a:buNone/>
            </a:pPr>
            <a:r>
              <a:rPr lang="en-US" sz="5000" b="1">
                <a:solidFill>
                  <a:srgbClr val="FFFFFF"/>
                </a:solidFill>
                <a:latin typeface="Roboto Condensed"/>
                <a:ea typeface="Roboto Condensed"/>
                <a:cs typeface="Roboto Condensed"/>
                <a:sym typeface="Roboto Condensed"/>
              </a:rPr>
              <a:t>Slides</a:t>
            </a:r>
          </a:p>
          <a:p>
            <a:pPr marL="228600" lvl="0" indent="0" rtl="0">
              <a:spcBef>
                <a:spcPts val="0"/>
              </a:spcBef>
              <a:spcAft>
                <a:spcPts val="0"/>
              </a:spcAft>
              <a:buNone/>
            </a:pPr>
            <a:r>
              <a:rPr lang="en-US" sz="4000" b="1">
                <a:solidFill>
                  <a:schemeClr val="accent3"/>
                </a:solidFill>
                <a:latin typeface="Roboto"/>
                <a:ea typeface="Roboto"/>
                <a:cs typeface="Roboto"/>
                <a:sym typeface="Roboto"/>
              </a:rPr>
              <a:t>bit.ly/1rOWzXj</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1006050" y="146250"/>
            <a:ext cx="8639099" cy="5083499"/>
          </a:xfrm>
          <a:prstGeom prst="rect">
            <a:avLst/>
          </a:prstGeom>
        </p:spPr>
        <p:txBody>
          <a:bodyPr lIns="91425" tIns="91425" rIns="91425" bIns="91425" anchor="b" anchorCtr="0">
            <a:noAutofit/>
          </a:bodyPr>
          <a:lstStyle/>
          <a:p>
            <a:pPr marL="0" lvl="0" rtl="0">
              <a:lnSpc>
                <a:spcPct val="115000"/>
              </a:lnSpc>
              <a:spcBef>
                <a:spcPts val="0"/>
              </a:spcBef>
              <a:buNone/>
            </a:pPr>
            <a:r>
              <a:rPr lang="en-US" sz="1200">
                <a:solidFill>
                  <a:schemeClr val="accent4"/>
                </a:solidFill>
                <a:latin typeface="Consolas"/>
                <a:ea typeface="Consolas"/>
                <a:cs typeface="Consolas"/>
                <a:sym typeface="Consolas"/>
              </a:rPr>
              <a:t>$&gt;</a:t>
            </a:r>
            <a:r>
              <a:rPr lang="en-US" sz="1200">
                <a:latin typeface="Consolas"/>
                <a:ea typeface="Consolas"/>
                <a:cs typeface="Consolas"/>
                <a:sym typeface="Consolas"/>
              </a:rPr>
              <a:t> </a:t>
            </a:r>
            <a:r>
              <a:rPr lang="en-US" sz="1200" b="1">
                <a:solidFill>
                  <a:schemeClr val="accent4"/>
                </a:solidFill>
                <a:latin typeface="Consolas"/>
                <a:ea typeface="Consolas"/>
                <a:cs typeface="Consolas"/>
                <a:sym typeface="Consolas"/>
              </a:rPr>
              <a:t>telnet google.com 80</a:t>
            </a:r>
          </a:p>
          <a:p>
            <a:pPr marL="0" lvl="0" rtl="0">
              <a:lnSpc>
                <a:spcPct val="115000"/>
              </a:lnSpc>
              <a:spcBef>
                <a:spcPts val="0"/>
              </a:spcBef>
              <a:buNone/>
            </a:pPr>
            <a:r>
              <a:rPr lang="en-US" sz="1200">
                <a:latin typeface="Consolas"/>
                <a:ea typeface="Consolas"/>
                <a:cs typeface="Consolas"/>
                <a:sym typeface="Consolas"/>
              </a:rPr>
              <a:t>Connected to 74.125.xxx.xxx</a:t>
            </a:r>
          </a:p>
          <a:p>
            <a:pPr marL="0" lvl="0" rtl="0">
              <a:lnSpc>
                <a:spcPct val="115000"/>
              </a:lnSpc>
              <a:spcBef>
                <a:spcPts val="0"/>
              </a:spcBef>
              <a:buNone/>
            </a:pPr>
            <a:endParaRPr sz="1200">
              <a:latin typeface="Consolas"/>
              <a:ea typeface="Consolas"/>
              <a:cs typeface="Consolas"/>
              <a:sym typeface="Consolas"/>
            </a:endParaRPr>
          </a:p>
          <a:p>
            <a:pPr marL="0" lvl="0" rtl="0">
              <a:lnSpc>
                <a:spcPct val="115000"/>
              </a:lnSpc>
              <a:spcBef>
                <a:spcPts val="0"/>
              </a:spcBef>
              <a:buClr>
                <a:schemeClr val="dk1"/>
              </a:buClr>
              <a:buSzPct val="91666"/>
              <a:buFont typeface="Arial"/>
              <a:buNone/>
            </a:pPr>
            <a:r>
              <a:rPr lang="en-US" sz="1200" b="1">
                <a:solidFill>
                  <a:schemeClr val="accent3"/>
                </a:solidFill>
                <a:latin typeface="Consolas"/>
                <a:ea typeface="Consolas"/>
                <a:cs typeface="Consolas"/>
                <a:sym typeface="Consolas"/>
              </a:rPr>
              <a:t>GET /index.html HTTP/1.1</a:t>
            </a:r>
          </a:p>
          <a:p>
            <a:pPr marL="0" lvl="0" rtl="0">
              <a:lnSpc>
                <a:spcPct val="115000"/>
              </a:lnSpc>
              <a:spcBef>
                <a:spcPts val="0"/>
              </a:spcBef>
              <a:buClr>
                <a:schemeClr val="dk1"/>
              </a:buClr>
              <a:buSzPct val="91666"/>
              <a:buFont typeface="Arial"/>
              <a:buNone/>
            </a:pPr>
            <a:r>
              <a:rPr lang="en-US" sz="1200" b="1">
                <a:solidFill>
                  <a:schemeClr val="accent3"/>
                </a:solidFill>
                <a:latin typeface="Consolas"/>
                <a:ea typeface="Consolas"/>
                <a:cs typeface="Consolas"/>
                <a:sym typeface="Consolas"/>
              </a:rPr>
              <a:t>Host: website.org</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User-Agent: Mozilla/5.0 (Macintosh; Intel Mac OS X 10_7_4)... (snip)</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Accept: text/html,application/xhtml+xml,application/xml;q=0.9,*/*;q=0.8</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Accept-Encoding: gzip,deflate,sdch</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Accept-Language: en-US,en;q=0.8</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Cookie: __qca=P0-800083390... (snip)</a:t>
            </a:r>
          </a:p>
          <a:p>
            <a:pPr marL="0" lvl="0" rtl="0">
              <a:lnSpc>
                <a:spcPct val="115000"/>
              </a:lnSpc>
              <a:spcBef>
                <a:spcPts val="0"/>
              </a:spcBef>
              <a:buClr>
                <a:schemeClr val="dk1"/>
              </a:buClr>
              <a:buFont typeface="Arial"/>
              <a:buNone/>
            </a:pPr>
            <a:endParaRPr sz="1200">
              <a:latin typeface="Consolas"/>
              <a:ea typeface="Consolas"/>
              <a:cs typeface="Consolas"/>
              <a:sym typeface="Consolas"/>
            </a:endParaRPr>
          </a:p>
          <a:p>
            <a:pPr marL="0" lvl="0" rtl="0">
              <a:lnSpc>
                <a:spcPct val="115000"/>
              </a:lnSpc>
              <a:spcBef>
                <a:spcPts val="0"/>
              </a:spcBef>
              <a:buClr>
                <a:schemeClr val="dk1"/>
              </a:buClr>
              <a:buSzPct val="91666"/>
              <a:buFont typeface="Arial"/>
              <a:buNone/>
            </a:pPr>
            <a:r>
              <a:rPr lang="en-US" sz="1200" b="1">
                <a:solidFill>
                  <a:schemeClr val="accent3"/>
                </a:solidFill>
                <a:latin typeface="Consolas"/>
                <a:ea typeface="Consolas"/>
                <a:cs typeface="Consolas"/>
                <a:sym typeface="Consolas"/>
              </a:rPr>
              <a:t>HTTP/1.1 200 OK</a:t>
            </a:r>
          </a:p>
          <a:p>
            <a:pPr marL="0" lvl="0" rtl="0">
              <a:lnSpc>
                <a:spcPct val="115000"/>
              </a:lnSpc>
              <a:spcBef>
                <a:spcPts val="0"/>
              </a:spcBef>
              <a:buNone/>
            </a:pPr>
            <a:r>
              <a:rPr lang="en-US" sz="1200" b="1">
                <a:solidFill>
                  <a:schemeClr val="accent3"/>
                </a:solidFill>
                <a:latin typeface="Consolas"/>
                <a:ea typeface="Consolas"/>
                <a:cs typeface="Consolas"/>
                <a:sym typeface="Consolas"/>
              </a:rPr>
              <a:t>Connection: keep-alive</a:t>
            </a:r>
          </a:p>
          <a:p>
            <a:pPr marL="0" lvl="0" rtl="0">
              <a:lnSpc>
                <a:spcPct val="115000"/>
              </a:lnSpc>
              <a:spcBef>
                <a:spcPts val="0"/>
              </a:spcBef>
              <a:buNone/>
            </a:pPr>
            <a:r>
              <a:rPr lang="en-US" sz="1200" b="1">
                <a:solidFill>
                  <a:schemeClr val="accent3"/>
                </a:solidFill>
                <a:latin typeface="Consolas"/>
                <a:ea typeface="Consolas"/>
                <a:cs typeface="Consolas"/>
                <a:sym typeface="Consolas"/>
              </a:rPr>
              <a:t>Transfer-Encoding: chunked</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Server: nginx/1.0.11</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Content-Type: text/html; charset=utf-8</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Date: Wed, 25 Jul 2012 20:23:35 GMT</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Expires: Wed, 25 Jul 2012 20:23:35 GMT</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Cache-Control: max-age=0, no-cache</a:t>
            </a:r>
          </a:p>
          <a:p>
            <a:pPr marL="0" lvl="0" rtl="0">
              <a:lnSpc>
                <a:spcPct val="115000"/>
              </a:lnSpc>
              <a:spcBef>
                <a:spcPts val="0"/>
              </a:spcBef>
              <a:buClr>
                <a:schemeClr val="dk1"/>
              </a:buClr>
              <a:buFont typeface="Arial"/>
              <a:buNone/>
            </a:pPr>
            <a:endParaRPr sz="1200">
              <a:latin typeface="Consolas"/>
              <a:ea typeface="Consolas"/>
              <a:cs typeface="Consolas"/>
              <a:sym typeface="Consolas"/>
            </a:endParaRP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100</a:t>
            </a:r>
          </a:p>
          <a:p>
            <a:pPr marL="0" lvl="0" rtl="0">
              <a:lnSpc>
                <a:spcPct val="115000"/>
              </a:lnSpc>
              <a:spcBef>
                <a:spcPts val="0"/>
              </a:spcBef>
              <a:buClr>
                <a:schemeClr val="dk1"/>
              </a:buClr>
              <a:buSzPct val="91666"/>
              <a:buFont typeface="Arial"/>
              <a:buNone/>
            </a:pPr>
            <a:r>
              <a:rPr lang="en-US" sz="1200">
                <a:latin typeface="Consolas"/>
                <a:ea typeface="Consolas"/>
                <a:cs typeface="Consolas"/>
                <a:sym typeface="Consolas"/>
              </a:rPr>
              <a:t>&lt;!doctype html&gt;</a:t>
            </a:r>
          </a:p>
          <a:p>
            <a:pPr marL="0" lvl="0" rtl="0">
              <a:lnSpc>
                <a:spcPct val="115000"/>
              </a:lnSpc>
              <a:spcBef>
                <a:spcPts val="0"/>
              </a:spcBef>
              <a:buNone/>
            </a:pPr>
            <a:r>
              <a:rPr lang="en-US" sz="1200">
                <a:latin typeface="Consolas"/>
                <a:ea typeface="Consolas"/>
                <a:cs typeface="Consolas"/>
                <a:sym typeface="Consolas"/>
              </a:rPr>
              <a:t>(snip)</a:t>
            </a:r>
          </a:p>
        </p:txBody>
      </p:sp>
      <p:sp>
        <p:nvSpPr>
          <p:cNvPr id="145" name="Shape 145"/>
          <p:cNvSpPr txBox="1"/>
          <p:nvPr/>
        </p:nvSpPr>
        <p:spPr>
          <a:xfrm>
            <a:off x="903300" y="5279125"/>
            <a:ext cx="7525799" cy="1324799"/>
          </a:xfrm>
          <a:prstGeom prst="rect">
            <a:avLst/>
          </a:prstGeom>
          <a:noFill/>
          <a:ln>
            <a:noFill/>
          </a:ln>
        </p:spPr>
        <p:txBody>
          <a:bodyPr lIns="91425" tIns="91425" rIns="91425" bIns="91425" anchor="ctr" anchorCtr="0">
            <a:noAutofit/>
          </a:bodyPr>
          <a:lstStyle/>
          <a:p>
            <a:pPr lvl="0" rtl="0">
              <a:spcBef>
                <a:spcPts val="0"/>
              </a:spcBef>
              <a:buNone/>
            </a:pPr>
            <a:r>
              <a:rPr lang="en-US" sz="2600" b="1" i="1">
                <a:solidFill>
                  <a:schemeClr val="accent3"/>
                </a:solidFill>
                <a:latin typeface="Open Sans"/>
                <a:ea typeface="Open Sans"/>
                <a:cs typeface="Open Sans"/>
                <a:sym typeface="Open Sans"/>
              </a:rPr>
              <a:t>HTTP 1.1</a:t>
            </a:r>
            <a:r>
              <a:rPr lang="en-US" sz="2600" i="1">
                <a:solidFill>
                  <a:schemeClr val="accent3"/>
                </a:solidFill>
                <a:latin typeface="Open Sans"/>
                <a:ea typeface="Open Sans"/>
                <a:cs typeface="Open Sans"/>
                <a:sym typeface="Open Sans"/>
              </a:rPr>
              <a:t> </a:t>
            </a:r>
            <a:r>
              <a:rPr lang="en-US" sz="2600" b="1" i="1">
                <a:solidFill>
                  <a:schemeClr val="accent3"/>
                </a:solidFill>
                <a:latin typeface="Open Sans"/>
                <a:ea typeface="Open Sans"/>
                <a:cs typeface="Open Sans"/>
                <a:sym typeface="Open Sans"/>
              </a:rPr>
              <a:t>ships as RFC standard in 1999 </a:t>
            </a:r>
            <a:r>
              <a:rPr lang="en-US" sz="2600" i="1">
                <a:solidFill>
                  <a:srgbClr val="FFFFFF"/>
                </a:solidFill>
                <a:latin typeface="Open Sans"/>
                <a:ea typeface="Open Sans"/>
                <a:cs typeface="Open Sans"/>
                <a:sym typeface="Open Sans"/>
              </a:rPr>
              <a:t>- hyper{t̶e̶x̶t̶}media all the things!</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1147475" y="6367711"/>
            <a:ext cx="5474700" cy="311700"/>
          </a:xfrm>
          <a:prstGeom prst="rect">
            <a:avLst/>
          </a:prstGeom>
          <a:noFill/>
          <a:ln>
            <a:noFill/>
          </a:ln>
        </p:spPr>
        <p:txBody>
          <a:bodyPr lIns="91425" tIns="91425" rIns="91425" bIns="91425" anchor="ctr" anchorCtr="0">
            <a:noAutofit/>
          </a:bodyPr>
          <a:lstStyle/>
          <a:p>
            <a:pPr lvl="0" rtl="0">
              <a:lnSpc>
                <a:spcPct val="115000"/>
              </a:lnSpc>
              <a:spcBef>
                <a:spcPts val="2300"/>
              </a:spcBef>
              <a:spcAft>
                <a:spcPts val="800"/>
              </a:spcAft>
              <a:buNone/>
            </a:pPr>
            <a:r>
              <a:rPr lang="en-US" u="sng">
                <a:solidFill>
                  <a:srgbClr val="FFFFFF"/>
                </a:solidFill>
                <a:latin typeface="Open Sans"/>
                <a:ea typeface="Open Sans"/>
                <a:cs typeface="Open Sans"/>
                <a:sym typeface="Open Sans"/>
                <a:hlinkClick r:id="rId3"/>
              </a:rPr>
              <a:t>Speed, performance and human perception</a:t>
            </a:r>
          </a:p>
        </p:txBody>
      </p:sp>
      <p:pic>
        <p:nvPicPr>
          <p:cNvPr id="151" name="Shape 151"/>
          <p:cNvPicPr preferRelativeResize="0"/>
          <p:nvPr/>
        </p:nvPicPr>
        <p:blipFill>
          <a:blip r:embed="rId4">
            <a:alphaModFix/>
          </a:blip>
          <a:stretch>
            <a:fillRect/>
          </a:stretch>
        </p:blipFill>
        <p:spPr>
          <a:xfrm>
            <a:off x="1058875" y="1641823"/>
            <a:ext cx="2241840" cy="2324099"/>
          </a:xfrm>
          <a:prstGeom prst="rect">
            <a:avLst/>
          </a:prstGeom>
          <a:noFill/>
          <a:ln>
            <a:noFill/>
          </a:ln>
        </p:spPr>
      </p:pic>
      <p:sp>
        <p:nvSpPr>
          <p:cNvPr id="152" name="Shape 152"/>
          <p:cNvSpPr/>
          <p:nvPr/>
        </p:nvSpPr>
        <p:spPr>
          <a:xfrm>
            <a:off x="3883750" y="2399075"/>
            <a:ext cx="704099" cy="776399"/>
          </a:xfrm>
          <a:prstGeom prst="rightArrow">
            <a:avLst>
              <a:gd name="adj1" fmla="val 50000"/>
              <a:gd name="adj2" fmla="val 50000"/>
            </a:avLst>
          </a:prstGeom>
          <a:solidFill>
            <a:srgbClr val="CCCCCC"/>
          </a:solidFill>
          <a:ln>
            <a:noFill/>
          </a:ln>
        </p:spPr>
        <p:txBody>
          <a:bodyPr lIns="91425" tIns="91425" rIns="91425" bIns="91425" anchor="ctr" anchorCtr="0">
            <a:noAutofit/>
          </a:bodyPr>
          <a:lstStyle/>
          <a:p>
            <a:pPr>
              <a:spcBef>
                <a:spcPts val="0"/>
              </a:spcBef>
              <a:buNone/>
            </a:pPr>
            <a:endParaRPr/>
          </a:p>
        </p:txBody>
      </p:sp>
      <p:sp>
        <p:nvSpPr>
          <p:cNvPr id="153" name="Shape 153"/>
          <p:cNvSpPr txBox="1"/>
          <p:nvPr/>
        </p:nvSpPr>
        <p:spPr>
          <a:xfrm>
            <a:off x="715050" y="4758000"/>
            <a:ext cx="2973300" cy="776399"/>
          </a:xfrm>
          <a:prstGeom prst="rect">
            <a:avLst/>
          </a:prstGeom>
          <a:noFill/>
          <a:ln>
            <a:noFill/>
          </a:ln>
        </p:spPr>
        <p:txBody>
          <a:bodyPr lIns="91425" tIns="91425" rIns="91425" bIns="91425" anchor="t" anchorCtr="0">
            <a:noAutofit/>
          </a:bodyPr>
          <a:lstStyle/>
          <a:p>
            <a:pPr algn="ctr">
              <a:spcBef>
                <a:spcPts val="0"/>
              </a:spcBef>
              <a:buNone/>
            </a:pPr>
            <a:r>
              <a:rPr lang="en-US" sz="2200">
                <a:latin typeface="Roboto"/>
                <a:ea typeface="Roboto"/>
                <a:cs typeface="Roboto"/>
                <a:sym typeface="Roboto"/>
              </a:rPr>
              <a:t>Geocities ftw!</a:t>
            </a:r>
            <a:br>
              <a:rPr lang="en-US" sz="2200">
                <a:latin typeface="Roboto"/>
                <a:ea typeface="Roboto"/>
                <a:cs typeface="Roboto"/>
                <a:sym typeface="Roboto"/>
              </a:rPr>
            </a:br>
            <a:r>
              <a:rPr lang="en-US" sz="2200">
                <a:latin typeface="Roboto"/>
                <a:ea typeface="Roboto"/>
                <a:cs typeface="Roboto"/>
                <a:sym typeface="Roboto"/>
              </a:rPr>
              <a:t>(circa HTTP/1.1)</a:t>
            </a:r>
          </a:p>
        </p:txBody>
      </p:sp>
      <p:pic>
        <p:nvPicPr>
          <p:cNvPr id="154" name="Shape 154"/>
          <p:cNvPicPr preferRelativeResize="0"/>
          <p:nvPr/>
        </p:nvPicPr>
        <p:blipFill>
          <a:blip r:embed="rId5">
            <a:alphaModFix/>
          </a:blip>
          <a:stretch>
            <a:fillRect/>
          </a:stretch>
        </p:blipFill>
        <p:spPr>
          <a:xfrm>
            <a:off x="5009749" y="1084325"/>
            <a:ext cx="5731824" cy="3439099"/>
          </a:xfrm>
          <a:prstGeom prst="rect">
            <a:avLst/>
          </a:prstGeom>
          <a:noFill/>
          <a:ln>
            <a:noFill/>
          </a:ln>
        </p:spPr>
      </p:pic>
      <p:sp>
        <p:nvSpPr>
          <p:cNvPr id="155" name="Shape 155"/>
          <p:cNvSpPr txBox="1">
            <a:spLocks noGrp="1"/>
          </p:cNvSpPr>
          <p:nvPr>
            <p:ph type="title"/>
          </p:nvPr>
        </p:nvSpPr>
        <p:spPr>
          <a:xfrm>
            <a:off x="609441" y="12223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In the meantime...</a:t>
            </a:r>
          </a:p>
        </p:txBody>
      </p:sp>
      <p:sp>
        <p:nvSpPr>
          <p:cNvPr id="156" name="Shape 156"/>
          <p:cNvSpPr txBox="1"/>
          <p:nvPr/>
        </p:nvSpPr>
        <p:spPr>
          <a:xfrm>
            <a:off x="5264725" y="4758000"/>
            <a:ext cx="5731799" cy="776399"/>
          </a:xfrm>
          <a:prstGeom prst="rect">
            <a:avLst/>
          </a:prstGeom>
          <a:noFill/>
          <a:ln>
            <a:noFill/>
          </a:ln>
        </p:spPr>
        <p:txBody>
          <a:bodyPr lIns="91425" tIns="91425" rIns="91425" bIns="91425" anchor="t" anchorCtr="0">
            <a:noAutofit/>
          </a:bodyPr>
          <a:lstStyle/>
          <a:p>
            <a:pPr marL="457200" lvl="0" indent="-368300" rtl="0">
              <a:spcBef>
                <a:spcPts val="0"/>
              </a:spcBef>
              <a:buClr>
                <a:srgbClr val="000000"/>
              </a:buClr>
              <a:buSzPct val="100000"/>
              <a:buFont typeface="Roboto"/>
              <a:buChar char="●"/>
            </a:pPr>
            <a:r>
              <a:rPr lang="en-US" sz="2200">
                <a:latin typeface="Roboto"/>
                <a:ea typeface="Roboto"/>
                <a:cs typeface="Roboto"/>
                <a:sym typeface="Roboto"/>
              </a:rPr>
              <a:t>Web applications, not (just) pages.</a:t>
            </a:r>
          </a:p>
          <a:p>
            <a:pPr marL="457200" lvl="0" indent="-368300" rtl="0">
              <a:spcBef>
                <a:spcPts val="0"/>
              </a:spcBef>
              <a:buClr>
                <a:srgbClr val="000000"/>
              </a:buClr>
              <a:buSzPct val="100000"/>
              <a:buFont typeface="Roboto"/>
              <a:buChar char="●"/>
            </a:pPr>
            <a:r>
              <a:rPr lang="en-US" sz="2200">
                <a:latin typeface="Roboto"/>
                <a:ea typeface="Roboto"/>
                <a:cs typeface="Roboto"/>
                <a:sym typeface="Roboto"/>
              </a:rPr>
              <a:t>Rich media and multi-device layouts.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1166775" y="6268800"/>
            <a:ext cx="9100800" cy="468600"/>
          </a:xfrm>
          <a:prstGeom prst="rect">
            <a:avLst/>
          </a:prstGeom>
        </p:spPr>
        <p:txBody>
          <a:bodyPr lIns="91425" tIns="91425" rIns="91425" bIns="91425" anchor="t" anchorCtr="0">
            <a:noAutofit/>
          </a:bodyPr>
          <a:lstStyle/>
          <a:p>
            <a:pPr lvl="0" rtl="0">
              <a:spcBef>
                <a:spcPts val="0"/>
              </a:spcBef>
              <a:buNone/>
            </a:pPr>
            <a:r>
              <a:rPr lang="en-US">
                <a:latin typeface="Open Sans"/>
                <a:ea typeface="Open Sans"/>
                <a:cs typeface="Open Sans"/>
                <a:sym typeface="Open Sans"/>
              </a:rPr>
              <a:t>* All numbers are medians, based on latest </a:t>
            </a:r>
            <a:r>
              <a:rPr lang="en-US" u="sng">
                <a:solidFill>
                  <a:schemeClr val="hlink"/>
                </a:solidFill>
                <a:latin typeface="Open Sans"/>
                <a:ea typeface="Open Sans"/>
                <a:cs typeface="Open Sans"/>
                <a:sym typeface="Open Sans"/>
                <a:hlinkClick r:id="rId3"/>
              </a:rPr>
              <a:t>HTTP Archive crawl data</a:t>
            </a:r>
            <a:r>
              <a:rPr lang="en-US">
                <a:latin typeface="Open Sans"/>
                <a:ea typeface="Open Sans"/>
                <a:cs typeface="Open Sans"/>
                <a:sym typeface="Open Sans"/>
              </a:rPr>
              <a:t>.</a:t>
            </a:r>
          </a:p>
        </p:txBody>
      </p:sp>
      <p:sp>
        <p:nvSpPr>
          <p:cNvPr id="162" name="Shape 162"/>
          <p:cNvSpPr txBox="1">
            <a:spLocks noGrp="1"/>
          </p:cNvSpPr>
          <p:nvPr>
            <p:ph type="title"/>
          </p:nvPr>
        </p:nvSpPr>
        <p:spPr>
          <a:xfrm>
            <a:off x="526341" y="21528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State of the </a:t>
            </a:r>
            <a:r>
              <a:rPr lang="en-US" sz="4000">
                <a:solidFill>
                  <a:schemeClr val="accent4"/>
                </a:solidFill>
                <a:latin typeface="Roboto Condensed"/>
                <a:ea typeface="Roboto Condensed"/>
                <a:cs typeface="Roboto Condensed"/>
                <a:sym typeface="Roboto Condensed"/>
              </a:rPr>
              <a:t>HTTP nation</a:t>
            </a:r>
            <a:r>
              <a:rPr lang="en-US" sz="4000">
                <a:latin typeface="Roboto Condensed"/>
                <a:ea typeface="Roboto Condensed"/>
                <a:cs typeface="Roboto Condensed"/>
                <a:sym typeface="Roboto Condensed"/>
              </a:rPr>
              <a:t>...</a:t>
            </a:r>
          </a:p>
        </p:txBody>
      </p:sp>
      <p:sp>
        <p:nvSpPr>
          <p:cNvPr id="163" name="Shape 163"/>
          <p:cNvSpPr txBox="1"/>
          <p:nvPr/>
        </p:nvSpPr>
        <p:spPr>
          <a:xfrm>
            <a:off x="960725" y="1705125"/>
            <a:ext cx="9862200" cy="1694100"/>
          </a:xfrm>
          <a:prstGeom prst="rect">
            <a:avLst/>
          </a:prstGeom>
          <a:noFill/>
          <a:ln>
            <a:noFill/>
          </a:ln>
        </p:spPr>
        <p:txBody>
          <a:bodyPr lIns="91425" tIns="91425" rIns="91425" bIns="91425" anchor="t" anchorCtr="0">
            <a:noAutofit/>
          </a:bodyPr>
          <a:lstStyle/>
          <a:p>
            <a:pPr marL="457200" lvl="0" indent="-419100" rtl="0">
              <a:spcBef>
                <a:spcPts val="0"/>
              </a:spcBef>
              <a:buClr>
                <a:schemeClr val="dk1"/>
              </a:buClr>
              <a:buSzPct val="100000"/>
              <a:buFont typeface="Roboto"/>
              <a:buChar char="●"/>
            </a:pPr>
            <a:r>
              <a:rPr lang="en-US" sz="3000" b="1">
                <a:solidFill>
                  <a:schemeClr val="dk1"/>
                </a:solidFill>
                <a:latin typeface="Roboto"/>
                <a:ea typeface="Roboto"/>
                <a:cs typeface="Roboto"/>
                <a:sym typeface="Roboto"/>
              </a:rPr>
              <a:t>12</a:t>
            </a:r>
            <a:r>
              <a:rPr lang="en-US" sz="3000">
                <a:solidFill>
                  <a:schemeClr val="dk1"/>
                </a:solidFill>
                <a:latin typeface="Roboto"/>
                <a:ea typeface="Roboto"/>
                <a:cs typeface="Roboto"/>
                <a:sym typeface="Roboto"/>
              </a:rPr>
              <a:t> distinct hosts per page</a:t>
            </a:r>
          </a:p>
          <a:p>
            <a:pPr marL="457200" lvl="0" indent="-419100" rtl="0">
              <a:spcBef>
                <a:spcPts val="0"/>
              </a:spcBef>
              <a:buClr>
                <a:srgbClr val="000000"/>
              </a:buClr>
              <a:buSzPct val="100000"/>
              <a:buFont typeface="Roboto"/>
              <a:buChar char="●"/>
            </a:pPr>
            <a:r>
              <a:rPr lang="en-US" sz="3000" b="1">
                <a:latin typeface="Roboto"/>
                <a:ea typeface="Roboto"/>
                <a:cs typeface="Roboto"/>
                <a:sym typeface="Roboto"/>
              </a:rPr>
              <a:t>78</a:t>
            </a:r>
            <a:r>
              <a:rPr lang="en-US" sz="3000">
                <a:latin typeface="Roboto"/>
                <a:ea typeface="Roboto"/>
                <a:cs typeface="Roboto"/>
                <a:sym typeface="Roboto"/>
              </a:rPr>
              <a:t> distinct requests per page</a:t>
            </a:r>
          </a:p>
          <a:p>
            <a:pPr marL="457200" lvl="0" indent="-419100" rtl="0">
              <a:spcBef>
                <a:spcPts val="0"/>
              </a:spcBef>
              <a:buClr>
                <a:srgbClr val="000000"/>
              </a:buClr>
              <a:buSzPct val="100000"/>
              <a:buFont typeface="Roboto"/>
              <a:buChar char="●"/>
            </a:pPr>
            <a:r>
              <a:rPr lang="en-US" sz="3000" b="1">
                <a:latin typeface="Roboto"/>
                <a:ea typeface="Roboto"/>
                <a:cs typeface="Roboto"/>
                <a:sym typeface="Roboto"/>
              </a:rPr>
              <a:t>1,232 KB</a:t>
            </a:r>
            <a:r>
              <a:rPr lang="en-US" sz="3000">
                <a:latin typeface="Roboto"/>
                <a:ea typeface="Roboto"/>
                <a:cs typeface="Roboto"/>
                <a:sym typeface="Roboto"/>
              </a:rPr>
              <a:t> transferred per page</a:t>
            </a:r>
          </a:p>
        </p:txBody>
      </p:sp>
      <p:sp>
        <p:nvSpPr>
          <p:cNvPr id="164" name="Shape 164"/>
          <p:cNvSpPr txBox="1"/>
          <p:nvPr/>
        </p:nvSpPr>
        <p:spPr>
          <a:xfrm>
            <a:off x="1021300" y="3808562"/>
            <a:ext cx="9526499" cy="1147499"/>
          </a:xfrm>
          <a:prstGeom prst="rect">
            <a:avLst/>
          </a:prstGeom>
          <a:noFill/>
          <a:ln>
            <a:noFill/>
          </a:ln>
        </p:spPr>
        <p:txBody>
          <a:bodyPr lIns="91425" tIns="91425" rIns="91425" bIns="91425" anchor="ctr" anchorCtr="0">
            <a:noAutofit/>
          </a:bodyPr>
          <a:lstStyle/>
          <a:p>
            <a:pPr lvl="0" rtl="0">
              <a:spcBef>
                <a:spcPts val="0"/>
              </a:spcBef>
              <a:buNone/>
            </a:pPr>
            <a:r>
              <a:rPr lang="en-US" sz="3200" i="1">
                <a:solidFill>
                  <a:schemeClr val="dk1"/>
                </a:solidFill>
                <a:latin typeface="Roboto"/>
                <a:ea typeface="Roboto"/>
                <a:cs typeface="Roboto"/>
                <a:sym typeface="Roboto"/>
              </a:rPr>
              <a:t>Resulting in typical render times of </a:t>
            </a:r>
            <a:r>
              <a:rPr lang="en-US" sz="3200" b="1" i="1">
                <a:solidFill>
                  <a:schemeClr val="accent2"/>
                </a:solidFill>
                <a:latin typeface="Roboto"/>
                <a:ea typeface="Roboto"/>
                <a:cs typeface="Roboto"/>
                <a:sym typeface="Roboto"/>
              </a:rPr>
              <a:t>2.6-5.6 seconds</a:t>
            </a:r>
            <a:r>
              <a:rPr lang="en-US" sz="3200" i="1">
                <a:solidFill>
                  <a:schemeClr val="dk1"/>
                </a:solidFill>
                <a:latin typeface="Roboto"/>
                <a:ea typeface="Roboto"/>
                <a:cs typeface="Roboto"/>
                <a:sym typeface="Roboto"/>
              </a:rPr>
              <a:t>.</a:t>
            </a:r>
          </a:p>
        </p:txBody>
      </p:sp>
      <p:cxnSp>
        <p:nvCxnSpPr>
          <p:cNvPr id="165" name="Shape 165"/>
          <p:cNvCxnSpPr/>
          <p:nvPr/>
        </p:nvCxnSpPr>
        <p:spPr>
          <a:xfrm rot="10800000">
            <a:off x="7891275" y="4777174"/>
            <a:ext cx="0" cy="909000"/>
          </a:xfrm>
          <a:prstGeom prst="straightConnector1">
            <a:avLst/>
          </a:prstGeom>
          <a:noFill/>
          <a:ln w="38100" cap="flat" cmpd="sng">
            <a:solidFill>
              <a:schemeClr val="accent2"/>
            </a:solidFill>
            <a:prstDash val="solid"/>
            <a:round/>
            <a:headEnd type="none" w="lg" len="lg"/>
            <a:tailEnd type="oval" w="lg" len="lg"/>
          </a:ln>
        </p:spPr>
      </p:cxnSp>
      <p:sp>
        <p:nvSpPr>
          <p:cNvPr id="166" name="Shape 166"/>
          <p:cNvSpPr/>
          <p:nvPr/>
        </p:nvSpPr>
        <p:spPr>
          <a:xfrm>
            <a:off x="5904550" y="5242550"/>
            <a:ext cx="3604799" cy="727500"/>
          </a:xfrm>
          <a:prstGeom prst="roundRect">
            <a:avLst>
              <a:gd name="adj" fmla="val 16667"/>
            </a:avLst>
          </a:prstGeom>
          <a:solidFill>
            <a:schemeClr val="accent2"/>
          </a:solidFill>
          <a:ln>
            <a:noFill/>
          </a:ln>
        </p:spPr>
        <p:txBody>
          <a:bodyPr lIns="91425" tIns="91425" rIns="91425" bIns="91425" anchor="ctr" anchorCtr="0">
            <a:noAutofit/>
          </a:bodyPr>
          <a:lstStyle/>
          <a:p>
            <a:pPr lvl="0" algn="ctr" rtl="0">
              <a:spcBef>
                <a:spcPts val="0"/>
              </a:spcBef>
              <a:buNone/>
            </a:pPr>
            <a:r>
              <a:rPr lang="en-US" sz="2500">
                <a:solidFill>
                  <a:srgbClr val="FFFFFF"/>
                </a:solidFill>
                <a:latin typeface="Roboto Condensed"/>
                <a:ea typeface="Roboto Condensed"/>
                <a:cs typeface="Roboto Condensed"/>
                <a:sym typeface="Roboto Condensed"/>
              </a:rPr>
              <a:t>50th and 90th percentiles</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685641" y="122237"/>
            <a:ext cx="10969799" cy="727500"/>
          </a:xfrm>
          <a:prstGeom prst="rect">
            <a:avLst/>
          </a:prstGeom>
        </p:spPr>
        <p:txBody>
          <a:bodyPr lIns="91425" tIns="91425" rIns="91425" bIns="91425" anchor="b" anchorCtr="0">
            <a:noAutofit/>
          </a:bodyPr>
          <a:lstStyle/>
          <a:p>
            <a:pPr lvl="0" rtl="0">
              <a:spcBef>
                <a:spcPts val="0"/>
              </a:spcBef>
              <a:buNone/>
            </a:pPr>
            <a:r>
              <a:rPr lang="en-US" sz="4000">
                <a:latin typeface="Roboto Condensed"/>
                <a:ea typeface="Roboto Condensed"/>
                <a:cs typeface="Roboto Condensed"/>
                <a:sym typeface="Roboto Condensed"/>
              </a:rPr>
              <a:t>Yahoo.com waterfall… </a:t>
            </a:r>
            <a:r>
              <a:rPr lang="en-US" sz="4000">
                <a:solidFill>
                  <a:schemeClr val="accent2"/>
                </a:solidFill>
                <a:latin typeface="Roboto Condensed"/>
                <a:ea typeface="Roboto Condensed"/>
                <a:cs typeface="Roboto Condensed"/>
                <a:sym typeface="Roboto Condensed"/>
              </a:rPr>
              <a:t>BW is not the issue?</a:t>
            </a:r>
          </a:p>
        </p:txBody>
      </p:sp>
      <p:sp>
        <p:nvSpPr>
          <p:cNvPr id="281" name="Shape 281"/>
          <p:cNvSpPr txBox="1"/>
          <p:nvPr/>
        </p:nvSpPr>
        <p:spPr>
          <a:xfrm>
            <a:off x="1014297" y="6384589"/>
            <a:ext cx="8743499" cy="348299"/>
          </a:xfrm>
          <a:prstGeom prst="rect">
            <a:avLst/>
          </a:prstGeom>
          <a:noFill/>
          <a:ln>
            <a:noFill/>
          </a:ln>
        </p:spPr>
        <p:txBody>
          <a:bodyPr lIns="91425" tIns="91425" rIns="91425" bIns="91425" anchor="ctr" anchorCtr="0">
            <a:noAutofit/>
          </a:bodyPr>
          <a:lstStyle/>
          <a:p>
            <a:pPr lvl="0" rtl="0">
              <a:spcBef>
                <a:spcPts val="0"/>
              </a:spcBef>
              <a:buNone/>
            </a:pPr>
            <a:r>
              <a:rPr lang="en-US" sz="1500" u="sng">
                <a:solidFill>
                  <a:schemeClr val="hlink"/>
                </a:solidFill>
                <a:latin typeface="Roboto"/>
                <a:ea typeface="Roboto"/>
                <a:cs typeface="Roboto"/>
                <a:sym typeface="Roboto"/>
                <a:hlinkClick r:id="rId3"/>
              </a:rPr>
              <a:t>Primer on Web Performance</a:t>
            </a:r>
            <a:r>
              <a:rPr lang="en-US" sz="1500">
                <a:latin typeface="Roboto"/>
                <a:ea typeface="Roboto"/>
                <a:cs typeface="Roboto"/>
                <a:sym typeface="Roboto"/>
              </a:rPr>
              <a:t> (Chapter 10)</a:t>
            </a:r>
          </a:p>
        </p:txBody>
      </p:sp>
      <p:pic>
        <p:nvPicPr>
          <p:cNvPr id="282" name="Shape 282"/>
          <p:cNvPicPr preferRelativeResize="0"/>
          <p:nvPr/>
        </p:nvPicPr>
        <p:blipFill>
          <a:blip r:embed="rId4">
            <a:alphaModFix/>
          </a:blip>
          <a:stretch>
            <a:fillRect/>
          </a:stretch>
        </p:blipFill>
        <p:spPr>
          <a:xfrm>
            <a:off x="770822" y="886022"/>
            <a:ext cx="7508568" cy="2472818"/>
          </a:xfrm>
          <a:prstGeom prst="rect">
            <a:avLst/>
          </a:prstGeom>
          <a:noFill/>
          <a:ln>
            <a:noFill/>
          </a:ln>
        </p:spPr>
      </p:pic>
      <p:pic>
        <p:nvPicPr>
          <p:cNvPr id="283" name="Shape 283"/>
          <p:cNvPicPr preferRelativeResize="0"/>
          <p:nvPr/>
        </p:nvPicPr>
        <p:blipFill>
          <a:blip r:embed="rId5">
            <a:alphaModFix/>
          </a:blip>
          <a:stretch>
            <a:fillRect/>
          </a:stretch>
        </p:blipFill>
        <p:spPr>
          <a:xfrm>
            <a:off x="770822" y="3775732"/>
            <a:ext cx="7508568" cy="1531746"/>
          </a:xfrm>
          <a:prstGeom prst="rect">
            <a:avLst/>
          </a:prstGeom>
          <a:noFill/>
          <a:ln>
            <a:noFill/>
          </a:ln>
        </p:spPr>
      </p:pic>
      <p:sp>
        <p:nvSpPr>
          <p:cNvPr id="284" name="Shape 284"/>
          <p:cNvSpPr txBox="1"/>
          <p:nvPr/>
        </p:nvSpPr>
        <p:spPr>
          <a:xfrm>
            <a:off x="4319825" y="3378425"/>
            <a:ext cx="2843699" cy="301500"/>
          </a:xfrm>
          <a:prstGeom prst="rect">
            <a:avLst/>
          </a:prstGeom>
          <a:noFill/>
          <a:ln>
            <a:noFill/>
          </a:ln>
        </p:spPr>
        <p:txBody>
          <a:bodyPr lIns="91425" tIns="91425" rIns="91425" bIns="91425" anchor="t" anchorCtr="0">
            <a:noAutofit/>
          </a:bodyPr>
          <a:lstStyle/>
          <a:p>
            <a:pPr>
              <a:spcBef>
                <a:spcPts val="0"/>
              </a:spcBef>
              <a:buNone/>
            </a:pPr>
            <a:r>
              <a:rPr lang="en-US" b="1" i="1">
                <a:latin typeface="Open Sans"/>
                <a:ea typeface="Open Sans"/>
                <a:cs typeface="Open Sans"/>
                <a:sym typeface="Open Sans"/>
              </a:rPr>
              <a:t>… (snip 30 requests) ...</a:t>
            </a:r>
          </a:p>
        </p:txBody>
      </p:sp>
      <p:sp>
        <p:nvSpPr>
          <p:cNvPr id="285" name="Shape 285"/>
          <p:cNvSpPr txBox="1">
            <a:spLocks noGrp="1"/>
          </p:cNvSpPr>
          <p:nvPr>
            <p:ph type="body" idx="1"/>
          </p:nvPr>
        </p:nvSpPr>
        <p:spPr>
          <a:xfrm>
            <a:off x="9110925" y="4354075"/>
            <a:ext cx="2495100" cy="953399"/>
          </a:xfrm>
          <a:prstGeom prst="rect">
            <a:avLst/>
          </a:prstGeom>
        </p:spPr>
        <p:txBody>
          <a:bodyPr lIns="91425" tIns="91425" rIns="91425" bIns="91425" anchor="t" anchorCtr="0">
            <a:noAutofit/>
          </a:bodyPr>
          <a:lstStyle/>
          <a:p>
            <a:pPr marL="457200" lvl="0" indent="-393700" rtl="0">
              <a:spcBef>
                <a:spcPts val="0"/>
              </a:spcBef>
              <a:buClr>
                <a:srgbClr val="727272"/>
              </a:buClr>
              <a:buSzPct val="100000"/>
              <a:buFont typeface="Arial"/>
              <a:buChar char="●"/>
            </a:pPr>
            <a:r>
              <a:rPr lang="en-US" sz="2600" b="1">
                <a:latin typeface="Roboto"/>
                <a:ea typeface="Roboto"/>
                <a:cs typeface="Roboto"/>
                <a:sym typeface="Roboto"/>
              </a:rPr>
              <a:t>52 requests</a:t>
            </a:r>
          </a:p>
          <a:p>
            <a:pPr marL="457200" lvl="0" indent="-393700" rtl="0">
              <a:spcBef>
                <a:spcPts val="0"/>
              </a:spcBef>
              <a:buClr>
                <a:srgbClr val="727272"/>
              </a:buClr>
              <a:buSzPct val="100000"/>
              <a:buFont typeface="Arial"/>
              <a:buChar char="●"/>
            </a:pPr>
            <a:r>
              <a:rPr lang="en-US" sz="2600" b="1">
                <a:latin typeface="Roboto"/>
                <a:ea typeface="Roboto"/>
                <a:cs typeface="Roboto"/>
                <a:sym typeface="Roboto"/>
              </a:rPr>
              <a:t>4+ seconds</a:t>
            </a:r>
          </a:p>
        </p:txBody>
      </p:sp>
      <p:sp>
        <p:nvSpPr>
          <p:cNvPr id="286" name="Shape 286"/>
          <p:cNvSpPr/>
          <p:nvPr/>
        </p:nvSpPr>
        <p:spPr>
          <a:xfrm>
            <a:off x="8585425" y="4712200"/>
            <a:ext cx="341699" cy="468600"/>
          </a:xfrm>
          <a:prstGeom prst="rightArrow">
            <a:avLst>
              <a:gd name="adj1" fmla="val 50000"/>
              <a:gd name="adj2" fmla="val 50000"/>
            </a:avLst>
          </a:prstGeom>
          <a:solidFill>
            <a:schemeClr val="accent4"/>
          </a:solidFill>
          <a:ln>
            <a:noFill/>
          </a:ln>
        </p:spPr>
        <p:txBody>
          <a:bodyPr lIns="91425" tIns="91425" rIns="91425" bIns="91425" anchor="ctr" anchorCtr="0">
            <a:noAutofit/>
          </a:bodyPr>
          <a:lstStyle/>
          <a:p>
            <a:pPr>
              <a:spcBef>
                <a:spcPts val="0"/>
              </a:spcBef>
              <a:buNone/>
            </a:pPr>
            <a:endParaRPr/>
          </a:p>
        </p:txBody>
      </p:sp>
      <p:pic>
        <p:nvPicPr>
          <p:cNvPr id="287" name="Shape 287"/>
          <p:cNvPicPr preferRelativeResize="0"/>
          <p:nvPr/>
        </p:nvPicPr>
        <p:blipFill>
          <a:blip r:embed="rId6">
            <a:alphaModFix/>
          </a:blip>
          <a:stretch>
            <a:fillRect/>
          </a:stretch>
        </p:blipFill>
        <p:spPr>
          <a:xfrm>
            <a:off x="770825" y="5485687"/>
            <a:ext cx="7508574" cy="5319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1147475" y="6367711"/>
            <a:ext cx="5474700" cy="311700"/>
          </a:xfrm>
          <a:prstGeom prst="rect">
            <a:avLst/>
          </a:prstGeom>
          <a:noFill/>
          <a:ln>
            <a:noFill/>
          </a:ln>
        </p:spPr>
        <p:txBody>
          <a:bodyPr lIns="91425" tIns="91425" rIns="91425" bIns="91425" anchor="ctr" anchorCtr="0">
            <a:noAutofit/>
          </a:bodyPr>
          <a:lstStyle/>
          <a:p>
            <a:pPr lvl="0" rtl="0">
              <a:lnSpc>
                <a:spcPct val="115000"/>
              </a:lnSpc>
              <a:spcBef>
                <a:spcPts val="2300"/>
              </a:spcBef>
              <a:spcAft>
                <a:spcPts val="800"/>
              </a:spcAft>
              <a:buNone/>
            </a:pPr>
            <a:r>
              <a:rPr lang="en-US" u="sng">
                <a:solidFill>
                  <a:srgbClr val="FFFFFF"/>
                </a:solidFill>
                <a:latin typeface="Open Sans"/>
                <a:ea typeface="Open Sans"/>
                <a:cs typeface="Open Sans"/>
                <a:sym typeface="Open Sans"/>
                <a:hlinkClick r:id="rId3"/>
              </a:rPr>
              <a:t>Speed, performance and human perception</a:t>
            </a:r>
          </a:p>
        </p:txBody>
      </p:sp>
      <p:pic>
        <p:nvPicPr>
          <p:cNvPr id="293" name="Shape 293"/>
          <p:cNvPicPr preferRelativeResize="0"/>
          <p:nvPr/>
        </p:nvPicPr>
        <p:blipFill>
          <a:blip r:embed="rId4">
            <a:alphaModFix/>
          </a:blip>
          <a:stretch>
            <a:fillRect/>
          </a:stretch>
        </p:blipFill>
        <p:spPr>
          <a:xfrm>
            <a:off x="560925" y="773550"/>
            <a:ext cx="6975800" cy="6008250"/>
          </a:xfrm>
          <a:prstGeom prst="rect">
            <a:avLst/>
          </a:prstGeom>
          <a:noFill/>
          <a:ln>
            <a:noFill/>
          </a:ln>
        </p:spPr>
      </p:pic>
      <p:sp>
        <p:nvSpPr>
          <p:cNvPr id="294" name="Shape 294"/>
          <p:cNvSpPr txBox="1">
            <a:spLocks noGrp="1"/>
          </p:cNvSpPr>
          <p:nvPr>
            <p:ph type="title"/>
          </p:nvPr>
        </p:nvSpPr>
        <p:spPr>
          <a:xfrm>
            <a:off x="446641" y="46037"/>
            <a:ext cx="10969799" cy="727500"/>
          </a:xfrm>
          <a:prstGeom prst="rect">
            <a:avLst/>
          </a:prstGeom>
        </p:spPr>
        <p:txBody>
          <a:bodyPr lIns="91425" tIns="91425" rIns="91425" bIns="91425" anchor="b" anchorCtr="0">
            <a:noAutofit/>
          </a:bodyPr>
          <a:lstStyle/>
          <a:p>
            <a:pPr lvl="0" rtl="0">
              <a:spcBef>
                <a:spcPts val="0"/>
              </a:spcBef>
              <a:buNone/>
            </a:pPr>
            <a:r>
              <a:rPr lang="en-US" sz="4000">
                <a:solidFill>
                  <a:srgbClr val="434343"/>
                </a:solidFill>
                <a:latin typeface="Roboto Condensed"/>
                <a:ea typeface="Roboto Condensed"/>
                <a:cs typeface="Roboto Condensed"/>
                <a:sym typeface="Roboto Condensed"/>
              </a:rPr>
              <a:t>“Connection view” tells the story...</a:t>
            </a:r>
          </a:p>
        </p:txBody>
      </p:sp>
      <p:sp>
        <p:nvSpPr>
          <p:cNvPr id="295" name="Shape 295"/>
          <p:cNvSpPr txBox="1"/>
          <p:nvPr/>
        </p:nvSpPr>
        <p:spPr>
          <a:xfrm>
            <a:off x="7719550" y="900875"/>
            <a:ext cx="4078200" cy="4589999"/>
          </a:xfrm>
          <a:prstGeom prst="rect">
            <a:avLst/>
          </a:prstGeom>
          <a:noFill/>
          <a:ln>
            <a:noFill/>
          </a:ln>
        </p:spPr>
        <p:txBody>
          <a:bodyPr lIns="91425" tIns="91425" rIns="91425" bIns="91425" anchor="t" anchorCtr="0">
            <a:noAutofit/>
          </a:bodyPr>
          <a:lstStyle/>
          <a:p>
            <a:pPr lvl="0" rtl="0">
              <a:spcBef>
                <a:spcPts val="0"/>
              </a:spcBef>
              <a:buNone/>
            </a:pPr>
            <a:r>
              <a:rPr lang="en-US" sz="3000" b="1">
                <a:latin typeface="Roboto"/>
                <a:ea typeface="Roboto"/>
                <a:cs typeface="Roboto"/>
                <a:sym typeface="Roboto"/>
              </a:rPr>
              <a:t>30 connections</a:t>
            </a:r>
          </a:p>
          <a:p>
            <a:pPr marL="457200" lvl="0" indent="-381000" rtl="0">
              <a:spcBef>
                <a:spcPts val="0"/>
              </a:spcBef>
              <a:buClr>
                <a:srgbClr val="000000"/>
              </a:buClr>
              <a:buSzPct val="100000"/>
              <a:buFont typeface="Roboto"/>
              <a:buChar char="●"/>
            </a:pPr>
            <a:r>
              <a:rPr lang="en-US" sz="2400" i="1">
                <a:latin typeface="Roboto"/>
                <a:ea typeface="Roboto"/>
                <a:cs typeface="Roboto"/>
                <a:sym typeface="Roboto"/>
              </a:rPr>
              <a:t>DNS lookups</a:t>
            </a:r>
          </a:p>
          <a:p>
            <a:pPr marL="457200" lvl="0" indent="-381000" rtl="0">
              <a:spcBef>
                <a:spcPts val="0"/>
              </a:spcBef>
              <a:buClr>
                <a:srgbClr val="000000"/>
              </a:buClr>
              <a:buSzPct val="100000"/>
              <a:buFont typeface="Roboto"/>
              <a:buChar char="●"/>
            </a:pPr>
            <a:r>
              <a:rPr lang="en-US" sz="2400" i="1">
                <a:latin typeface="Roboto"/>
                <a:ea typeface="Roboto"/>
                <a:cs typeface="Roboto"/>
                <a:sym typeface="Roboto"/>
              </a:rPr>
              <a:t>TCP handshakes</a:t>
            </a:r>
          </a:p>
          <a:p>
            <a:pPr marL="457200" lvl="0" indent="-381000" rtl="0">
              <a:spcBef>
                <a:spcPts val="0"/>
              </a:spcBef>
              <a:buClr>
                <a:srgbClr val="000000"/>
              </a:buClr>
              <a:buSzPct val="100000"/>
              <a:buFont typeface="Roboto"/>
              <a:buChar char="●"/>
            </a:pPr>
            <a:r>
              <a:rPr lang="en-US" sz="2400" i="1">
                <a:latin typeface="Roboto"/>
                <a:ea typeface="Roboto"/>
                <a:cs typeface="Roboto"/>
                <a:sym typeface="Roboto"/>
              </a:rPr>
              <a:t>…</a:t>
            </a:r>
            <a:r>
              <a:rPr lang="en-US" sz="2400">
                <a:latin typeface="Roboto"/>
                <a:ea typeface="Roboto"/>
                <a:cs typeface="Roboto"/>
                <a:sym typeface="Roboto"/>
              </a:rPr>
              <a:t/>
            </a:r>
            <a:br>
              <a:rPr lang="en-US" sz="2400">
                <a:latin typeface="Roboto"/>
                <a:ea typeface="Roboto"/>
                <a:cs typeface="Roboto"/>
                <a:sym typeface="Roboto"/>
              </a:rPr>
            </a:br>
            <a:endParaRPr lang="en-US" sz="2400">
              <a:latin typeface="Roboto"/>
              <a:ea typeface="Roboto"/>
              <a:cs typeface="Roboto"/>
              <a:sym typeface="Roboto"/>
            </a:endParaRPr>
          </a:p>
          <a:p>
            <a:pPr rtl="0">
              <a:spcBef>
                <a:spcPts val="0"/>
              </a:spcBef>
              <a:buNone/>
            </a:pPr>
            <a:endParaRPr sz="2400" b="1">
              <a:solidFill>
                <a:schemeClr val="accent1"/>
              </a:solidFill>
              <a:latin typeface="Roboto"/>
              <a:ea typeface="Roboto"/>
              <a:cs typeface="Roboto"/>
              <a:sym typeface="Roboto"/>
            </a:endParaRPr>
          </a:p>
          <a:p>
            <a:pPr lvl="0" rtl="0">
              <a:spcBef>
                <a:spcPts val="0"/>
              </a:spcBef>
              <a:buNone/>
            </a:pPr>
            <a:endParaRPr sz="2400" b="1">
              <a:solidFill>
                <a:schemeClr val="accent1"/>
              </a:solidFill>
              <a:latin typeface="Roboto"/>
              <a:ea typeface="Roboto"/>
              <a:cs typeface="Roboto"/>
              <a:sym typeface="Roboto"/>
            </a:endParaRPr>
          </a:p>
          <a:p>
            <a:pPr lvl="0" rtl="0">
              <a:spcBef>
                <a:spcPts val="0"/>
              </a:spcBef>
              <a:buNone/>
            </a:pPr>
            <a:endParaRPr sz="2400">
              <a:latin typeface="Roboto"/>
              <a:ea typeface="Roboto"/>
              <a:cs typeface="Roboto"/>
              <a:sym typeface="Roboto"/>
            </a:endParaRPr>
          </a:p>
          <a:p>
            <a:pPr lvl="0" rtl="0">
              <a:spcBef>
                <a:spcPts val="0"/>
              </a:spcBef>
              <a:buNone/>
            </a:pPr>
            <a:endParaRPr sz="2400">
              <a:latin typeface="Roboto"/>
              <a:ea typeface="Roboto"/>
              <a:cs typeface="Roboto"/>
              <a:sym typeface="Roboto"/>
            </a:endParaRPr>
          </a:p>
          <a:p>
            <a:pPr lvl="0">
              <a:spcBef>
                <a:spcPts val="0"/>
              </a:spcBef>
              <a:buNone/>
            </a:pPr>
            <a:r>
              <a:rPr lang="en-US" sz="2400" b="1" i="1">
                <a:solidFill>
                  <a:schemeClr val="accent2"/>
                </a:solidFill>
                <a:latin typeface="Roboto"/>
                <a:ea typeface="Roboto"/>
                <a:cs typeface="Roboto"/>
                <a:sym typeface="Roboto"/>
              </a:rPr>
              <a:t>We’re</a:t>
            </a:r>
            <a:r>
              <a:rPr lang="en-US" sz="2400" i="1">
                <a:solidFill>
                  <a:schemeClr val="accent2"/>
                </a:solidFill>
                <a:latin typeface="Roboto"/>
                <a:ea typeface="Roboto"/>
                <a:cs typeface="Roboto"/>
                <a:sym typeface="Roboto"/>
              </a:rPr>
              <a:t> </a:t>
            </a:r>
            <a:r>
              <a:rPr lang="en-US" sz="2400" b="1" i="1">
                <a:solidFill>
                  <a:schemeClr val="accent2"/>
                </a:solidFill>
                <a:latin typeface="Roboto"/>
                <a:ea typeface="Roboto"/>
                <a:cs typeface="Roboto"/>
                <a:sym typeface="Roboto"/>
              </a:rPr>
              <a:t>not BW limited</a:t>
            </a:r>
            <a:r>
              <a:rPr lang="en-US" sz="2400" i="1">
                <a:latin typeface="Roboto"/>
                <a:ea typeface="Roboto"/>
                <a:cs typeface="Roboto"/>
                <a:sym typeface="Roboto"/>
              </a:rPr>
              <a:t>, we’re literally idling, waiting on the network to deliver resources</a:t>
            </a:r>
            <a:r>
              <a:rPr lang="en-US" sz="2400">
                <a:latin typeface="Roboto"/>
                <a:ea typeface="Roboto"/>
                <a:cs typeface="Roboto"/>
                <a:sym typeface="Roboto"/>
              </a:rPr>
              <a:t>.</a:t>
            </a:r>
          </a:p>
        </p:txBody>
      </p:sp>
      <p:cxnSp>
        <p:nvCxnSpPr>
          <p:cNvPr id="296" name="Shape 296"/>
          <p:cNvCxnSpPr/>
          <p:nvPr/>
        </p:nvCxnSpPr>
        <p:spPr>
          <a:xfrm rot="10800000">
            <a:off x="6812024" y="3455075"/>
            <a:ext cx="2637000" cy="0"/>
          </a:xfrm>
          <a:prstGeom prst="straightConnector1">
            <a:avLst/>
          </a:prstGeom>
          <a:noFill/>
          <a:ln w="38100" cap="flat" cmpd="sng">
            <a:solidFill>
              <a:schemeClr val="accent1"/>
            </a:solidFill>
            <a:prstDash val="solid"/>
            <a:round/>
            <a:headEnd type="none" w="lg" len="lg"/>
            <a:tailEnd type="oval" w="lg" len="lg"/>
          </a:ln>
        </p:spPr>
      </p:cxnSp>
      <p:sp>
        <p:nvSpPr>
          <p:cNvPr id="297" name="Shape 297"/>
          <p:cNvSpPr/>
          <p:nvPr/>
        </p:nvSpPr>
        <p:spPr>
          <a:xfrm>
            <a:off x="7956250" y="3091325"/>
            <a:ext cx="3604799" cy="727500"/>
          </a:xfrm>
          <a:prstGeom prst="roundRect">
            <a:avLst>
              <a:gd name="adj" fmla="val 16667"/>
            </a:avLst>
          </a:prstGeom>
          <a:solidFill>
            <a:schemeClr val="accent1"/>
          </a:solidFill>
          <a:ln>
            <a:noFill/>
          </a:ln>
        </p:spPr>
        <p:txBody>
          <a:bodyPr lIns="91425" tIns="91425" rIns="91425" bIns="91425" anchor="ctr" anchorCtr="0">
            <a:noAutofit/>
          </a:bodyPr>
          <a:lstStyle/>
          <a:p>
            <a:pPr lvl="0" algn="ctr" rtl="0">
              <a:spcBef>
                <a:spcPts val="0"/>
              </a:spcBef>
              <a:buNone/>
            </a:pPr>
            <a:r>
              <a:rPr lang="en-US" sz="2500">
                <a:solidFill>
                  <a:srgbClr val="FFFFFF"/>
                </a:solidFill>
                <a:latin typeface="Roboto Condensed"/>
                <a:ea typeface="Roboto Condensed"/>
                <a:cs typeface="Roboto Condensed"/>
                <a:sym typeface="Roboto Condensed"/>
              </a:rPr>
              <a:t>Transfer time (in blue)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1">
      <a:dk1>
        <a:srgbClr val="000000"/>
      </a:dk1>
      <a:lt1>
        <a:srgbClr val="FFFFFF"/>
      </a:lt1>
      <a:dk2>
        <a:srgbClr val="666666"/>
      </a:dk2>
      <a:lt2>
        <a:srgbClr val="999999"/>
      </a:lt2>
      <a:accent1>
        <a:srgbClr val="4387FD"/>
      </a:accent1>
      <a:accent2>
        <a:srgbClr val="F44A3F"/>
      </a:accent2>
      <a:accent3>
        <a:srgbClr val="FFCC4D"/>
      </a:accent3>
      <a:accent4>
        <a:srgbClr val="0DA861"/>
      </a:accent4>
      <a:accent5>
        <a:srgbClr val="404040"/>
      </a:accent5>
      <a:accent6>
        <a:srgbClr val="E0E0E0"/>
      </a:accent6>
      <a:hlink>
        <a:srgbClr val="2364D7"/>
      </a:hlink>
      <a:folHlink>
        <a:srgbClr val="F4B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1">
      <a:dk1>
        <a:srgbClr val="000000"/>
      </a:dk1>
      <a:lt1>
        <a:srgbClr val="FFFFFF"/>
      </a:lt1>
      <a:dk2>
        <a:srgbClr val="666666"/>
      </a:dk2>
      <a:lt2>
        <a:srgbClr val="999999"/>
      </a:lt2>
      <a:accent1>
        <a:srgbClr val="4387FD"/>
      </a:accent1>
      <a:accent2>
        <a:srgbClr val="F44A3F"/>
      </a:accent2>
      <a:accent3>
        <a:srgbClr val="FFCC4D"/>
      </a:accent3>
      <a:accent4>
        <a:srgbClr val="0DA861"/>
      </a:accent4>
      <a:accent5>
        <a:srgbClr val="404040"/>
      </a:accent5>
      <a:accent6>
        <a:srgbClr val="E0E0E0"/>
      </a:accent6>
      <a:hlink>
        <a:srgbClr val="2364D7"/>
      </a:hlink>
      <a:folHlink>
        <a:srgbClr val="F4B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Custom 1">
      <a:dk1>
        <a:srgbClr val="000000"/>
      </a:dk1>
      <a:lt1>
        <a:srgbClr val="FFFFFF"/>
      </a:lt1>
      <a:dk2>
        <a:srgbClr val="666666"/>
      </a:dk2>
      <a:lt2>
        <a:srgbClr val="999999"/>
      </a:lt2>
      <a:accent1>
        <a:srgbClr val="4387FD"/>
      </a:accent1>
      <a:accent2>
        <a:srgbClr val="F44A3F"/>
      </a:accent2>
      <a:accent3>
        <a:srgbClr val="FFCC4D"/>
      </a:accent3>
      <a:accent4>
        <a:srgbClr val="0DA861"/>
      </a:accent4>
      <a:accent5>
        <a:srgbClr val="404040"/>
      </a:accent5>
      <a:accent6>
        <a:srgbClr val="E0E0E0"/>
      </a:accent6>
      <a:hlink>
        <a:srgbClr val="2364D7"/>
      </a:hlink>
      <a:folHlink>
        <a:srgbClr val="F4B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2437</Words>
  <Application>Microsoft Macintosh PowerPoint</Application>
  <PresentationFormat>Custom</PresentationFormat>
  <Paragraphs>357</Paragraphs>
  <Slides>47</Slides>
  <Notes>47</Notes>
  <HiddenSlides>0</HiddenSlides>
  <MMClips>0</MMClips>
  <ScaleCrop>false</ScaleCrop>
  <HeadingPairs>
    <vt:vector size="4" baseType="variant">
      <vt:variant>
        <vt:lpstr>Theme</vt:lpstr>
      </vt:variant>
      <vt:variant>
        <vt:i4>3</vt:i4>
      </vt:variant>
      <vt:variant>
        <vt:lpstr>Slide Titles</vt:lpstr>
      </vt:variant>
      <vt:variant>
        <vt:i4>47</vt:i4>
      </vt:variant>
    </vt:vector>
  </HeadingPairs>
  <TitlesOfParts>
    <vt:vector size="50" baseType="lpstr">
      <vt:lpstr>Custom Theme</vt:lpstr>
      <vt:lpstr>Custom Theme</vt:lpstr>
      <vt:lpstr>Custom Theme</vt:lpstr>
      <vt:lpstr>WebRTC </vt:lpstr>
      <vt:lpstr>Who’s this guy? :-)</vt:lpstr>
      <vt:lpstr>$&gt; telnet igvita.com 80 Connected to 173.230.151.99  GET /archive  Hypertext delivery with HTTP 0.9! - eom. (connection closed)</vt:lpstr>
      <vt:lpstr>$&gt; telnet ietf.org 80 Connected to 74.125.xxx.xxx  GET /rfc/rfc1945.txt HTTP/1.0 User-Agent: CERN-LineMode/2.15 libwww/2.17b3 Accept: */*  HTTP/1.0 200 OK Content-Type: text/plain Content-Length: 137582 Last-Modified: Wed, 1 May 1996 12:45:26 GMT Server: Apache 0.84  4 years of rapid iteration later… eom. (connection closed)</vt:lpstr>
      <vt:lpstr>$&gt; telnet google.com 80 Connected to 74.125.xxx.xxx  GET /index.html HTTP/1.1 Host: website.org User-Agent: Mozilla/5.0 (Macintosh; Intel Mac OS X 10_7_4)... (snip) Accept: text/html,application/xhtml+xml,application/xml;q=0.9,*/*;q=0.8 Accept-Encoding: gzip,deflate,sdch Accept-Language: en-US,en;q=0.8 Cookie: __qca=P0-800083390... (snip)  HTTP/1.1 200 OK Connection: keep-alive Transfer-Encoding: chunked Server: nginx/1.0.11 Content-Type: text/html; charset=utf-8 Date: Wed, 25 Jul 2012 20:23:35 GMT Expires: Wed, 25 Jul 2012 20:23:35 GMT Cache-Control: max-age=0, no-cache  100 &lt;!doctype html&gt; (snip)</vt:lpstr>
      <vt:lpstr>In the meantime...</vt:lpstr>
      <vt:lpstr>State of the HTTP nation...</vt:lpstr>
      <vt:lpstr>Yahoo.com waterfall… BW is not the issue?</vt:lpstr>
      <vt:lpstr>“Connection view” tells the story...</vt:lpstr>
      <vt:lpstr>Top 1M Alexa sites...</vt:lpstr>
      <vt:lpstr>HTTP/1.1 performance problems...</vt:lpstr>
      <vt:lpstr>Where there’s a will, there’s a way... we’re an inventive bunch, so we came up with some “optimizations” (read, “hacks”)</vt:lpstr>
      <vt:lpstr>Domain shard… all the things!</vt:lpstr>
      <vt:lpstr>Concat… all the things!</vt:lpstr>
      <vt:lpstr>Inline… all the things!</vt:lpstr>
      <vt:lpstr>PowerPoint Presentation</vt:lpstr>
      <vt:lpstr>Improve end-user perceived latency Address the "head of line blocking" Not require multiple connections Retain the semantics of HTTP/1.1</vt:lpstr>
      <vt:lpstr>HTTP/2 in one slide… </vt:lpstr>
      <vt:lpstr>  “... we’re not replacing all of HTTP — the methods, status codes, and most of the headers you use today will be the same. Instead, we’re redefining how it gets used “on the wire” so it’s more efficient, and so that it is more gentle to the Internet itself ....”</vt:lpstr>
      <vt:lpstr>Basic data flow in HTTP 2.0...</vt:lpstr>
      <vt:lpstr>Server push… is replacing inlining</vt:lpstr>
      <vt:lpstr>HTTP/2 header compression</vt:lpstr>
      <vt:lpstr>But you already knew all that! The more interesting part is how it changes web development...</vt:lpstr>
      <vt:lpstr>Remove domain sharding for HTTP/2</vt:lpstr>
      <vt:lpstr>Remove spriting / concatenation logic...</vt:lpstr>
      <vt:lpstr>Leverage server push instead of inlining...</vt:lpstr>
      <vt:lpstr>Jetty’s “smart push” is a great strategy...</vt:lpstr>
      <vt:lpstr>Servers need to be *much* smarter client is relinquishing a lot of control, badly implemented server → poor performance</vt:lpstr>
      <vt:lpstr>Chrome 28+ does not delay stream dispatch (yay)  </vt:lpstr>
      <vt:lpstr>Prioritization is key to optimized rendering...</vt:lpstr>
      <vt:lpstr>Smart++ server can optimize for each content type!</vt:lpstr>
      <vt:lpstr>Real-world performance... Your gains will vary based on site architecture, server, clients, ...</vt:lpstr>
      <vt:lpstr>SPDY for API traffic @ Twitter</vt:lpstr>
      <vt:lpstr>PowerPoint Presentation</vt:lpstr>
      <vt:lpstr>“SPDY also has advantages on the server:  SPDY requests consume less resources on the server SPDY requests consume less memory but a bit more CPU  SPDY requires fewer Apache worker threads” Hervé Servy, Neotys.</vt:lpstr>
      <vt:lpstr>Speaking of TLS…  make sure your TLS stack is optimized!</vt:lpstr>
      <vt:lpstr>Tuning Nginx TLS Time To First Byte (TTTFB)</vt:lpstr>
      <vt:lpstr>PowerPoint Presentation</vt:lpstr>
      <vt:lpstr>PowerPoint Presentation</vt:lpstr>
      <vt:lpstr>PowerPoint Presentation</vt:lpstr>
      <vt:lpstr>PowerPoint Presentation</vt:lpstr>
      <vt:lpstr>Where to from here? necessary steps to make HTTP/2 ubiquitous</vt:lpstr>
      <vt:lpstr>Browser support is there, or coming soon...</vt:lpstr>
      <vt:lpstr>Wait, what about SPDY?</vt:lpstr>
      <vt:lpstr>Server support is coming along as well...</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dc:title>
  <cp:lastModifiedBy>郭红俊</cp:lastModifiedBy>
  <cp:revision>2</cp:revision>
  <dcterms:modified xsi:type="dcterms:W3CDTF">2015-07-30T08:55:49Z</dcterms:modified>
</cp:coreProperties>
</file>