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9" r:id="rId3"/>
    <p:sldId id="265" r:id="rId4"/>
    <p:sldId id="264" r:id="rId5"/>
    <p:sldId id="266" r:id="rId6"/>
    <p:sldId id="262" r:id="rId7"/>
    <p:sldId id="260" r:id="rId8"/>
    <p:sldId id="263" r:id="rId9"/>
    <p:sldId id="268" r:id="rId10"/>
    <p:sldId id="261" r:id="rId11"/>
    <p:sldId id="274" r:id="rId12"/>
    <p:sldId id="267" r:id="rId13"/>
    <p:sldId id="269" r:id="rId14"/>
    <p:sldId id="270" r:id="rId15"/>
    <p:sldId id="271" r:id="rId16"/>
    <p:sldId id="272" r:id="rId17"/>
    <p:sldId id="273" r:id="rId18"/>
    <p:sldId id="25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8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3DA4C9-F472-3046-9DC6-C2EED622A737}" type="datetimeFigureOut">
              <a:rPr lang="en-US" smtClean="0"/>
              <a:t>15/7/31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BEC6D-8DF1-3842-AB26-DC5FB630678C}" type="slidenum">
              <a:rPr lang="en-US" smtClean="0"/>
              <a:t>‹#›</a:t>
            </a:fld>
            <a:endParaRPr lang="en-US"/>
          </a:p>
        </p:txBody>
      </p:sp>
    </p:spTree>
    <p:extLst>
      <p:ext uri="{BB962C8B-B14F-4D97-AF65-F5344CB8AC3E}">
        <p14:creationId xmlns:p14="http://schemas.microsoft.com/office/powerpoint/2010/main" val="3990992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www.infoq.com</a:t>
            </a:r>
            <a:r>
              <a:rPr lang="en-US" dirty="0" smtClean="0"/>
              <a:t>/</a:t>
            </a:r>
            <a:r>
              <a:rPr lang="en-US" dirty="0" err="1" smtClean="0"/>
              <a:t>cn</a:t>
            </a:r>
            <a:r>
              <a:rPr lang="en-US" dirty="0" smtClean="0"/>
              <a:t>/news/2015/02/google-spdy-http2</a:t>
            </a:r>
          </a:p>
          <a:p>
            <a:endParaRPr lang="en-US" dirty="0"/>
          </a:p>
        </p:txBody>
      </p:sp>
      <p:sp>
        <p:nvSpPr>
          <p:cNvPr id="4" name="Slide Number Placeholder 3"/>
          <p:cNvSpPr>
            <a:spLocks noGrp="1"/>
          </p:cNvSpPr>
          <p:nvPr>
            <p:ph type="sldNum" sz="quarter" idx="10"/>
          </p:nvPr>
        </p:nvSpPr>
        <p:spPr/>
        <p:txBody>
          <a:bodyPr/>
          <a:lstStyle/>
          <a:p>
            <a:fld id="{2057E21E-0CD6-CA4F-8813-2F285B641422}" type="slidenum">
              <a:rPr lang="en-US" smtClean="0"/>
              <a:t>2</a:t>
            </a:fld>
            <a:endParaRPr lang="en-US"/>
          </a:p>
        </p:txBody>
      </p:sp>
    </p:spTree>
    <p:extLst>
      <p:ext uri="{BB962C8B-B14F-4D97-AF65-F5344CB8AC3E}">
        <p14:creationId xmlns:p14="http://schemas.microsoft.com/office/powerpoint/2010/main" val="93874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BEC6D-8DF1-3842-AB26-DC5FB630678C}" type="slidenum">
              <a:rPr lang="en-US" smtClean="0"/>
              <a:t>4</a:t>
            </a:fld>
            <a:endParaRPr lang="en-US"/>
          </a:p>
        </p:txBody>
      </p:sp>
    </p:spTree>
    <p:extLst>
      <p:ext uri="{BB962C8B-B14F-4D97-AF65-F5344CB8AC3E}">
        <p14:creationId xmlns:p14="http://schemas.microsoft.com/office/powerpoint/2010/main" val="171342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减少</a:t>
            </a:r>
            <a:r>
              <a:rPr lang="en-US" altLang="zh-TW" dirty="0" smtClean="0"/>
              <a:t>HTTP</a:t>
            </a:r>
            <a:r>
              <a:rPr lang="zh-TW" altLang="en-US" dirty="0" smtClean="0"/>
              <a:t>请求之合并图片详解</a:t>
            </a:r>
            <a:endParaRPr lang="en-US" dirty="0" smtClean="0"/>
          </a:p>
          <a:p>
            <a:r>
              <a:rPr lang="en-US" dirty="0" smtClean="0"/>
              <a:t>http://</a:t>
            </a:r>
            <a:r>
              <a:rPr lang="en-US" dirty="0" err="1" smtClean="0"/>
              <a:t>www.cnblogs.com</a:t>
            </a:r>
            <a:r>
              <a:rPr lang="en-US" dirty="0" smtClean="0"/>
              <a:t>/it-</a:t>
            </a:r>
            <a:r>
              <a:rPr lang="en-US" dirty="0" err="1" smtClean="0"/>
              <a:t>cen</a:t>
            </a:r>
            <a:r>
              <a:rPr lang="en-US" dirty="0" smtClean="0"/>
              <a:t>/p/4618954.html</a:t>
            </a:r>
            <a:endParaRPr lang="en-US" dirty="0"/>
          </a:p>
        </p:txBody>
      </p:sp>
      <p:sp>
        <p:nvSpPr>
          <p:cNvPr id="4" name="Slide Number Placeholder 3"/>
          <p:cNvSpPr>
            <a:spLocks noGrp="1"/>
          </p:cNvSpPr>
          <p:nvPr>
            <p:ph type="sldNum" sz="quarter" idx="10"/>
          </p:nvPr>
        </p:nvSpPr>
        <p:spPr/>
        <p:txBody>
          <a:bodyPr/>
          <a:lstStyle/>
          <a:p>
            <a:fld id="{A3CBEC6D-8DF1-3842-AB26-DC5FB630678C}" type="slidenum">
              <a:rPr lang="en-US" smtClean="0"/>
              <a:t>5</a:t>
            </a:fld>
            <a:endParaRPr lang="en-US"/>
          </a:p>
        </p:txBody>
      </p:sp>
    </p:spTree>
    <p:extLst>
      <p:ext uri="{BB962C8B-B14F-4D97-AF65-F5344CB8AC3E}">
        <p14:creationId xmlns:p14="http://schemas.microsoft.com/office/powerpoint/2010/main" val="181713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www.cnblogs.com</a:t>
            </a:r>
            <a:r>
              <a:rPr lang="en-US" smtClean="0"/>
              <a:t>/ghj1976/p/4552583.html</a:t>
            </a:r>
            <a:endParaRPr lang="en-US"/>
          </a:p>
        </p:txBody>
      </p:sp>
      <p:sp>
        <p:nvSpPr>
          <p:cNvPr id="4" name="Slide Number Placeholder 3"/>
          <p:cNvSpPr>
            <a:spLocks noGrp="1"/>
          </p:cNvSpPr>
          <p:nvPr>
            <p:ph type="sldNum" sz="quarter" idx="10"/>
          </p:nvPr>
        </p:nvSpPr>
        <p:spPr/>
        <p:txBody>
          <a:bodyPr/>
          <a:lstStyle/>
          <a:p>
            <a:fld id="{2057E21E-0CD6-CA4F-8813-2F285B641422}" type="slidenum">
              <a:rPr lang="en-US" smtClean="0"/>
              <a:t>7</a:t>
            </a:fld>
            <a:endParaRPr lang="en-US"/>
          </a:p>
        </p:txBody>
      </p:sp>
    </p:spTree>
    <p:extLst>
      <p:ext uri="{BB962C8B-B14F-4D97-AF65-F5344CB8AC3E}">
        <p14:creationId xmlns:p14="http://schemas.microsoft.com/office/powerpoint/2010/main" val="2403213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注意，图中横纵坐标反了。</a:t>
            </a:r>
            <a:endParaRPr lang="en-US" dirty="0"/>
          </a:p>
        </p:txBody>
      </p:sp>
      <p:sp>
        <p:nvSpPr>
          <p:cNvPr id="4" name="Slide Number Placeholder 3"/>
          <p:cNvSpPr>
            <a:spLocks noGrp="1"/>
          </p:cNvSpPr>
          <p:nvPr>
            <p:ph type="sldNum" sz="quarter" idx="10"/>
          </p:nvPr>
        </p:nvSpPr>
        <p:spPr/>
        <p:txBody>
          <a:bodyPr/>
          <a:lstStyle/>
          <a:p>
            <a:fld id="{A3CBEC6D-8DF1-3842-AB26-DC5FB630678C}" type="slidenum">
              <a:rPr lang="en-US" smtClean="0"/>
              <a:t>8</a:t>
            </a:fld>
            <a:endParaRPr lang="en-US"/>
          </a:p>
        </p:txBody>
      </p:sp>
    </p:spTree>
    <p:extLst>
      <p:ext uri="{BB962C8B-B14F-4D97-AF65-F5344CB8AC3E}">
        <p14:creationId xmlns:p14="http://schemas.microsoft.com/office/powerpoint/2010/main" val="344762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流（Stream</a:t>
            </a:r>
            <a:r>
              <a:rPr lang="en-US" dirty="0" smtClean="0"/>
              <a:t>）、</a:t>
            </a:r>
            <a:r>
              <a:rPr lang="en-US" dirty="0" err="1" smtClean="0"/>
              <a:t>消息（Message</a:t>
            </a:r>
            <a:r>
              <a:rPr lang="en-US" dirty="0" smtClean="0"/>
              <a:t>） </a:t>
            </a:r>
            <a:r>
              <a:rPr lang="en-US" dirty="0" err="1" smtClean="0"/>
              <a:t>和帧（Frame</a:t>
            </a:r>
            <a:r>
              <a:rPr lang="en-US" dirty="0" smtClean="0"/>
              <a:t>）</a:t>
            </a:r>
            <a:endParaRPr lang="en-US" dirty="0"/>
          </a:p>
        </p:txBody>
      </p:sp>
      <p:sp>
        <p:nvSpPr>
          <p:cNvPr id="4" name="Slide Number Placeholder 3"/>
          <p:cNvSpPr>
            <a:spLocks noGrp="1"/>
          </p:cNvSpPr>
          <p:nvPr>
            <p:ph type="sldNum" sz="quarter" idx="10"/>
          </p:nvPr>
        </p:nvSpPr>
        <p:spPr/>
        <p:txBody>
          <a:bodyPr/>
          <a:lstStyle/>
          <a:p>
            <a:fld id="{A3CBEC6D-8DF1-3842-AB26-DC5FB630678C}" type="slidenum">
              <a:rPr lang="en-US" smtClean="0"/>
              <a:t>9</a:t>
            </a:fld>
            <a:endParaRPr lang="en-US"/>
          </a:p>
        </p:txBody>
      </p:sp>
    </p:spTree>
    <p:extLst>
      <p:ext uri="{BB962C8B-B14F-4D97-AF65-F5344CB8AC3E}">
        <p14:creationId xmlns:p14="http://schemas.microsoft.com/office/powerpoint/2010/main" val="380613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注意是</a:t>
            </a:r>
            <a:r>
              <a:rPr lang="en-US" altLang="zh-CN" dirty="0" smtClean="0"/>
              <a:t> Development Release </a:t>
            </a:r>
            <a:r>
              <a:rPr lang="zh-CN" altLang="en-US" dirty="0" smtClean="0"/>
              <a:t>版本。</a:t>
            </a:r>
            <a:endParaRPr lang="en-US" dirty="0"/>
          </a:p>
        </p:txBody>
      </p:sp>
      <p:sp>
        <p:nvSpPr>
          <p:cNvPr id="4" name="Slide Number Placeholder 3"/>
          <p:cNvSpPr>
            <a:spLocks noGrp="1"/>
          </p:cNvSpPr>
          <p:nvPr>
            <p:ph type="sldNum" sz="quarter" idx="10"/>
          </p:nvPr>
        </p:nvSpPr>
        <p:spPr/>
        <p:txBody>
          <a:bodyPr/>
          <a:lstStyle/>
          <a:p>
            <a:fld id="{A3CBEC6D-8DF1-3842-AB26-DC5FB630678C}" type="slidenum">
              <a:rPr lang="en-US" smtClean="0"/>
              <a:t>17</a:t>
            </a:fld>
            <a:endParaRPr lang="en-US"/>
          </a:p>
        </p:txBody>
      </p:sp>
    </p:spTree>
    <p:extLst>
      <p:ext uri="{BB962C8B-B14F-4D97-AF65-F5344CB8AC3E}">
        <p14:creationId xmlns:p14="http://schemas.microsoft.com/office/powerpoint/2010/main" val="143639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ltLang="zh-CN"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8FA876D-A401-9C49-8E62-E056E5753AA9}" type="datetimeFigureOut">
              <a:rPr lang="en-US" smtClean="0"/>
              <a:t>15/7/31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1DBEADE-43AF-4F4D-B152-4E797F5A62F6}"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18FA876D-A401-9C49-8E62-E056E5753AA9}" type="datetimeFigureOut">
              <a:rPr lang="en-US" smtClean="0"/>
              <a:t>15/7/31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1DBEADE-43AF-4F4D-B152-4E797F5A62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18FA876D-A401-9C49-8E62-E056E5753AA9}" type="datetimeFigureOut">
              <a:rPr lang="en-US" smtClean="0"/>
              <a:t>15/7/31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1DBEADE-43AF-4F4D-B152-4E797F5A62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fld id="{18FA876D-A401-9C49-8E62-E056E5753AA9}" type="datetimeFigureOut">
              <a:rPr lang="en-US" smtClean="0"/>
              <a:t>15/7/31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1DBEADE-43AF-4F4D-B152-4E797F5A62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8FA876D-A401-9C49-8E62-E056E5753AA9}" type="datetimeFigureOut">
              <a:rPr lang="en-US" smtClean="0"/>
              <a:t>15/7/31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1DBEADE-43AF-4F4D-B152-4E797F5A62F6}"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fld id="{18FA876D-A401-9C49-8E62-E056E5753AA9}" type="datetimeFigureOut">
              <a:rPr lang="en-US" smtClean="0"/>
              <a:t>15/7/31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1DBEADE-43AF-4F4D-B152-4E797F5A62F6}"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fld id="{18FA876D-A401-9C49-8E62-E056E5753AA9}" type="datetimeFigureOut">
              <a:rPr lang="en-US" smtClean="0"/>
              <a:t>15/7/31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1DBEADE-43AF-4F4D-B152-4E797F5A62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FA876D-A401-9C49-8E62-E056E5753AA9}" type="datetimeFigureOut">
              <a:rPr lang="en-US" smtClean="0"/>
              <a:t>15/7/31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1DBEADE-43AF-4F4D-B152-4E797F5A62F6}"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FA876D-A401-9C49-8E62-E056E5753AA9}" type="datetimeFigureOut">
              <a:rPr lang="en-US" smtClean="0"/>
              <a:t>15/7/31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1DBEADE-43AF-4F4D-B152-4E797F5A62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8FA876D-A401-9C49-8E62-E056E5753AA9}" type="datetimeFigureOut">
              <a:rPr lang="en-US" smtClean="0"/>
              <a:t>15/7/31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1DBEADE-43AF-4F4D-B152-4E797F5A62F6}"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ltLang="zh-CN" smtClean="0">
                <a:solidFill>
                  <a:schemeClr val="lt1"/>
                </a:solidFill>
                <a:latin typeface="+mn-lt"/>
                <a:ea typeface="+mn-ea"/>
                <a:cs typeface="+mn-cs"/>
              </a:rPr>
              <a:t>Drag picture to placeholder or click icon to add</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8FA876D-A401-9C49-8E62-E056E5753AA9}" type="datetimeFigureOut">
              <a:rPr lang="en-US" smtClean="0"/>
              <a:t>15/7/31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1DBEADE-43AF-4F4D-B152-4E797F5A62F6}"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8FA876D-A401-9C49-8E62-E056E5753AA9}" type="datetimeFigureOut">
              <a:rPr lang="en-US" smtClean="0"/>
              <a:t>15/7/31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1DBEADE-43AF-4F4D-B152-4E797F5A62F6}"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ibo.com/ghj1976"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gqueri.es/t/calculate-medians-for-latest-http-archive-run/7/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cnblogs.com/zabery/archive/2012/05/13/2498352.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HTTP2 </a:t>
            </a:r>
            <a:r>
              <a:rPr lang="zh-CN" altLang="en-US" dirty="0" smtClean="0"/>
              <a:t>简介</a:t>
            </a:r>
            <a:endParaRPr lang="en-US" dirty="0"/>
          </a:p>
        </p:txBody>
      </p:sp>
      <p:sp>
        <p:nvSpPr>
          <p:cNvPr id="3" name="Subtitle 2"/>
          <p:cNvSpPr>
            <a:spLocks noGrp="1"/>
          </p:cNvSpPr>
          <p:nvPr>
            <p:ph type="subTitle" idx="1"/>
          </p:nvPr>
        </p:nvSpPr>
        <p:spPr/>
        <p:txBody>
          <a:bodyPr>
            <a:normAutofit fontScale="85000" lnSpcReduction="20000"/>
          </a:bodyPr>
          <a:lstStyle/>
          <a:p>
            <a:pPr>
              <a:lnSpc>
                <a:spcPct val="150000"/>
              </a:lnSpc>
            </a:pPr>
            <a:r>
              <a:rPr lang="zh-CN" altLang="en-US" dirty="0"/>
              <a:t>郭红俊</a:t>
            </a:r>
            <a:endParaRPr lang="en-US" altLang="zh-CN" dirty="0"/>
          </a:p>
          <a:p>
            <a:pPr>
              <a:lnSpc>
                <a:spcPct val="150000"/>
              </a:lnSpc>
            </a:pPr>
            <a:r>
              <a:rPr lang="en-US" altLang="zh-CN" dirty="0"/>
              <a:t>2015-</a:t>
            </a:r>
            <a:r>
              <a:rPr lang="zh-CN" altLang="zh-CN" dirty="0"/>
              <a:t>08</a:t>
            </a:r>
            <a:r>
              <a:rPr lang="en-US" altLang="zh-CN" dirty="0"/>
              <a:t>-04</a:t>
            </a:r>
          </a:p>
          <a:p>
            <a:pPr>
              <a:lnSpc>
                <a:spcPct val="150000"/>
              </a:lnSpc>
            </a:pPr>
            <a:r>
              <a:rPr lang="en-US" dirty="0">
                <a:hlinkClick r:id="rId2"/>
              </a:rPr>
              <a:t>http://weibo.com/ghj1976</a:t>
            </a:r>
            <a:r>
              <a:rPr lang="en-US" dirty="0"/>
              <a:t> </a:t>
            </a:r>
          </a:p>
          <a:p>
            <a:endParaRPr lang="en-US" dirty="0"/>
          </a:p>
        </p:txBody>
      </p:sp>
    </p:spTree>
    <p:extLst>
      <p:ext uri="{BB962C8B-B14F-4D97-AF65-F5344CB8AC3E}">
        <p14:creationId xmlns:p14="http://schemas.microsoft.com/office/powerpoint/2010/main" val="36345994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TW" altLang="en-US" dirty="0"/>
              <a:t>多路复用的流</a:t>
            </a:r>
            <a:endParaRPr lang="en-US" dirty="0"/>
          </a:p>
        </p:txBody>
      </p:sp>
      <p:pic>
        <p:nvPicPr>
          <p:cNvPr id="6" name="Content Placeholder 5"/>
          <p:cNvPicPr>
            <a:picLocks noGrp="1" noChangeAspect="1"/>
          </p:cNvPicPr>
          <p:nvPr>
            <p:ph idx="1"/>
          </p:nvPr>
        </p:nvPicPr>
        <p:blipFill>
          <a:blip r:embed="rId2"/>
          <a:srcRect t="-12411" b="-12411"/>
          <a:stretch>
            <a:fillRect/>
          </a:stretch>
        </p:blipFill>
        <p:spPr/>
      </p:pic>
      <p:pic>
        <p:nvPicPr>
          <p:cNvPr id="7" name="Picture 6"/>
          <p:cNvPicPr>
            <a:picLocks noChangeAspect="1"/>
          </p:cNvPicPr>
          <p:nvPr/>
        </p:nvPicPr>
        <p:blipFill>
          <a:blip r:embed="rId3"/>
          <a:stretch>
            <a:fillRect/>
          </a:stretch>
        </p:blipFill>
        <p:spPr>
          <a:xfrm>
            <a:off x="241927" y="1800832"/>
            <a:ext cx="8612162" cy="4311213"/>
          </a:xfrm>
          <a:prstGeom prst="rect">
            <a:avLst/>
          </a:prstGeom>
        </p:spPr>
      </p:pic>
      <p:pic>
        <p:nvPicPr>
          <p:cNvPr id="8" name="Picture 7"/>
          <p:cNvPicPr>
            <a:picLocks noChangeAspect="1"/>
          </p:cNvPicPr>
          <p:nvPr/>
        </p:nvPicPr>
        <p:blipFill>
          <a:blip r:embed="rId4"/>
          <a:stretch>
            <a:fillRect/>
          </a:stretch>
        </p:blipFill>
        <p:spPr>
          <a:xfrm>
            <a:off x="457200" y="1646237"/>
            <a:ext cx="7420476" cy="3038262"/>
          </a:xfrm>
          <a:prstGeom prst="rect">
            <a:avLst/>
          </a:prstGeom>
        </p:spPr>
      </p:pic>
      <p:pic>
        <p:nvPicPr>
          <p:cNvPr id="9" name="Picture 8"/>
          <p:cNvPicPr>
            <a:picLocks noChangeAspect="1"/>
          </p:cNvPicPr>
          <p:nvPr/>
        </p:nvPicPr>
        <p:blipFill>
          <a:blip r:embed="rId5"/>
          <a:stretch>
            <a:fillRect/>
          </a:stretch>
        </p:blipFill>
        <p:spPr>
          <a:xfrm>
            <a:off x="241927" y="3915490"/>
            <a:ext cx="8612162" cy="2589629"/>
          </a:xfrm>
          <a:prstGeom prst="rect">
            <a:avLst/>
          </a:prstGeom>
        </p:spPr>
      </p:pic>
    </p:spTree>
    <p:extLst>
      <p:ext uri="{BB962C8B-B14F-4D97-AF65-F5344CB8AC3E}">
        <p14:creationId xmlns:p14="http://schemas.microsoft.com/office/powerpoint/2010/main" val="103845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请求优先级</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zh-TW" altLang="en-US" dirty="0"/>
              <a:t>既然所有资源都是并行交错发送，会不会出现这样的情况</a:t>
            </a:r>
            <a:r>
              <a:rPr lang="en-US" altLang="zh-TW" dirty="0"/>
              <a:t>【</a:t>
            </a:r>
            <a:r>
              <a:rPr lang="zh-TW" altLang="en-US" dirty="0"/>
              <a:t>浏览器明明在等关键的</a:t>
            </a:r>
            <a:r>
              <a:rPr lang="en-US" altLang="zh-TW" dirty="0"/>
              <a:t>CSS </a:t>
            </a:r>
            <a:r>
              <a:rPr lang="zh-TW" altLang="en-US" dirty="0"/>
              <a:t>和</a:t>
            </a:r>
            <a:r>
              <a:rPr lang="en-US" altLang="zh-TW" dirty="0"/>
              <a:t>JS</a:t>
            </a:r>
            <a:r>
              <a:rPr lang="zh-TW" altLang="en-US" dirty="0"/>
              <a:t>，你</a:t>
            </a:r>
            <a:r>
              <a:rPr lang="en-US" altLang="zh-TW" dirty="0"/>
              <a:t>TMD</a:t>
            </a:r>
            <a:r>
              <a:rPr lang="zh-TW" altLang="en-US" dirty="0"/>
              <a:t>的服务器还在发送图片</a:t>
            </a:r>
            <a:r>
              <a:rPr lang="en-US" altLang="zh-TW" dirty="0"/>
              <a:t>】</a:t>
            </a:r>
            <a:r>
              <a:rPr lang="zh-TW" altLang="en-US" dirty="0"/>
              <a:t>？</a:t>
            </a:r>
          </a:p>
          <a:p>
            <a:pPr>
              <a:lnSpc>
                <a:spcPct val="170000"/>
              </a:lnSpc>
            </a:pPr>
            <a:endParaRPr lang="zh-TW" altLang="en-US" dirty="0"/>
          </a:p>
          <a:p>
            <a:pPr>
              <a:lnSpc>
                <a:spcPct val="170000"/>
              </a:lnSpc>
            </a:pPr>
            <a:r>
              <a:rPr lang="zh-TW" altLang="en-US" dirty="0"/>
              <a:t>每个</a:t>
            </a:r>
            <a:r>
              <a:rPr lang="en-US" altLang="zh-TW" dirty="0"/>
              <a:t>HTTP2.0</a:t>
            </a:r>
            <a:r>
              <a:rPr lang="zh-TW" altLang="en-US" dirty="0"/>
              <a:t>流里面有个优先值，这个优先值确定着客户端和服务器处理不同的流采取不同的优先级策略，高优先级的流都应该优先发送，但又不会绝对的。绝对地准守，可能又会引入首队阻塞的问题：高优先级的请求慢导致阻塞其他资源交付。分配处理资源和客户端与服务器间的带宽，不同优先级的混合也是必须的。</a:t>
            </a:r>
          </a:p>
          <a:p>
            <a:pPr>
              <a:lnSpc>
                <a:spcPct val="170000"/>
              </a:lnSpc>
            </a:pPr>
            <a:endParaRPr lang="zh-TW" altLang="en-US" dirty="0"/>
          </a:p>
          <a:p>
            <a:pPr>
              <a:lnSpc>
                <a:spcPct val="170000"/>
              </a:lnSpc>
            </a:pPr>
            <a:r>
              <a:rPr lang="zh-TW" altLang="en-US" dirty="0"/>
              <a:t>所以就不会出现</a:t>
            </a:r>
            <a:r>
              <a:rPr lang="en-US" altLang="zh-TW" dirty="0"/>
              <a:t>【</a:t>
            </a:r>
            <a:r>
              <a:rPr lang="zh-TW" altLang="en-US" dirty="0"/>
              <a:t>浏览器明明在等关键的</a:t>
            </a:r>
            <a:r>
              <a:rPr lang="en-US" altLang="zh-TW" dirty="0"/>
              <a:t>CSS </a:t>
            </a:r>
            <a:r>
              <a:rPr lang="zh-TW" altLang="en-US" dirty="0"/>
              <a:t>和</a:t>
            </a:r>
            <a:r>
              <a:rPr lang="en-US" altLang="zh-TW" dirty="0"/>
              <a:t>JS</a:t>
            </a:r>
            <a:r>
              <a:rPr lang="zh-TW" altLang="en-US" dirty="0"/>
              <a:t>，你</a:t>
            </a:r>
            <a:r>
              <a:rPr lang="en-US" altLang="zh-TW" dirty="0"/>
              <a:t>TMD</a:t>
            </a:r>
            <a:r>
              <a:rPr lang="zh-TW" altLang="en-US" dirty="0"/>
              <a:t>的服务器还在发送图片</a:t>
            </a:r>
            <a:r>
              <a:rPr lang="en-US" altLang="zh-TW" dirty="0"/>
              <a:t>】</a:t>
            </a:r>
            <a:r>
              <a:rPr lang="zh-TW" altLang="en-US" dirty="0"/>
              <a:t>这种情况了。</a:t>
            </a:r>
            <a:endParaRPr lang="en-US" dirty="0"/>
          </a:p>
        </p:txBody>
      </p:sp>
    </p:spTree>
    <p:extLst>
      <p:ext uri="{BB962C8B-B14F-4D97-AF65-F5344CB8AC3E}">
        <p14:creationId xmlns:p14="http://schemas.microsoft.com/office/powerpoint/2010/main" val="211266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HTTP2 </a:t>
            </a:r>
            <a:r>
              <a:rPr lang="zh-CN" altLang="en-US" dirty="0" smtClean="0"/>
              <a:t>压缩头部</a:t>
            </a:r>
            <a:endParaRPr lang="en-US" dirty="0"/>
          </a:p>
        </p:txBody>
      </p:sp>
      <p:pic>
        <p:nvPicPr>
          <p:cNvPr id="4" name="Content Placeholder 3"/>
          <p:cNvPicPr>
            <a:picLocks noGrp="1" noChangeAspect="1"/>
          </p:cNvPicPr>
          <p:nvPr>
            <p:ph idx="1"/>
          </p:nvPr>
        </p:nvPicPr>
        <p:blipFill>
          <a:blip r:embed="rId2"/>
          <a:srcRect l="-4968" r="-4968"/>
          <a:stretch>
            <a:fillRect/>
          </a:stretch>
        </p:blipFill>
        <p:spPr/>
      </p:pic>
    </p:spTree>
    <p:extLst>
      <p:ext uri="{BB962C8B-B14F-4D97-AF65-F5344CB8AC3E}">
        <p14:creationId xmlns:p14="http://schemas.microsoft.com/office/powerpoint/2010/main" val="9647113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服务器推送</a:t>
            </a:r>
            <a:endParaRPr lang="en-US" dirty="0"/>
          </a:p>
        </p:txBody>
      </p:sp>
      <p:pic>
        <p:nvPicPr>
          <p:cNvPr id="4" name="Content Placeholder 3"/>
          <p:cNvPicPr>
            <a:picLocks noGrp="1" noChangeAspect="1"/>
          </p:cNvPicPr>
          <p:nvPr>
            <p:ph idx="1"/>
          </p:nvPr>
        </p:nvPicPr>
        <p:blipFill>
          <a:blip r:embed="rId2"/>
          <a:srcRect l="-2648" r="-2648"/>
          <a:stretch>
            <a:fillRect/>
          </a:stretch>
        </p:blipFill>
        <p:spPr/>
      </p:pic>
    </p:spTree>
    <p:extLst>
      <p:ext uri="{BB962C8B-B14F-4D97-AF65-F5344CB8AC3E}">
        <p14:creationId xmlns:p14="http://schemas.microsoft.com/office/powerpoint/2010/main" val="14748818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流量控制</a:t>
            </a:r>
            <a:endParaRPr lang="en-US" dirty="0"/>
          </a:p>
        </p:txBody>
      </p:sp>
      <p:pic>
        <p:nvPicPr>
          <p:cNvPr id="4" name="Content Placeholder 3"/>
          <p:cNvPicPr>
            <a:picLocks noGrp="1" noChangeAspect="1"/>
          </p:cNvPicPr>
          <p:nvPr>
            <p:ph idx="1"/>
          </p:nvPr>
        </p:nvPicPr>
        <p:blipFill>
          <a:blip r:embed="rId2"/>
          <a:srcRect t="-46910" b="-46910"/>
          <a:stretch>
            <a:fillRect/>
          </a:stretch>
        </p:blipFill>
        <p:spPr/>
      </p:pic>
    </p:spTree>
    <p:extLst>
      <p:ext uri="{BB962C8B-B14F-4D97-AF65-F5344CB8AC3E}">
        <p14:creationId xmlns:p14="http://schemas.microsoft.com/office/powerpoint/2010/main" val="5929857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重置</a:t>
            </a:r>
            <a:r>
              <a:rPr lang="en-US" altLang="zh-TW" dirty="0"/>
              <a:t>-</a:t>
            </a:r>
            <a:r>
              <a:rPr lang="zh-TW" altLang="en-US" dirty="0"/>
              <a:t>后悔药</a:t>
            </a:r>
            <a:endParaRPr lang="en-US" dirty="0"/>
          </a:p>
        </p:txBody>
      </p:sp>
      <p:sp>
        <p:nvSpPr>
          <p:cNvPr id="3" name="Content Placeholder 2"/>
          <p:cNvSpPr>
            <a:spLocks noGrp="1"/>
          </p:cNvSpPr>
          <p:nvPr>
            <p:ph idx="1"/>
          </p:nvPr>
        </p:nvSpPr>
        <p:spPr/>
        <p:txBody>
          <a:bodyPr>
            <a:normAutofit fontScale="92500" lnSpcReduction="10000"/>
          </a:bodyPr>
          <a:lstStyle/>
          <a:p>
            <a:r>
              <a:rPr lang="en-US" altLang="zh-TW" dirty="0"/>
              <a:t>HTTP</a:t>
            </a:r>
            <a:r>
              <a:rPr lang="zh-TW" altLang="en-US" dirty="0"/>
              <a:t>消息被送出之后，我们就很难中断它了。当然，通常我们可以断开整个</a:t>
            </a:r>
            <a:r>
              <a:rPr lang="en-US" altLang="zh-TW" dirty="0"/>
              <a:t>TCP</a:t>
            </a:r>
            <a:r>
              <a:rPr lang="zh-TW" altLang="en-US" dirty="0"/>
              <a:t>链接（但也不总是可以这样），但这样导致的代价就是需要重新通过三次握手建立一个新的</a:t>
            </a:r>
            <a:r>
              <a:rPr lang="en-US" altLang="zh-TW" dirty="0"/>
              <a:t>TCP</a:t>
            </a:r>
            <a:r>
              <a:rPr lang="zh-TW" altLang="en-US" dirty="0"/>
              <a:t>连接。</a:t>
            </a:r>
          </a:p>
          <a:p>
            <a:endParaRPr lang="zh-TW" altLang="en-US" dirty="0"/>
          </a:p>
          <a:p>
            <a:r>
              <a:rPr lang="en-US" altLang="zh-TW" dirty="0"/>
              <a:t>HTTP/2 </a:t>
            </a:r>
            <a:r>
              <a:rPr lang="zh-TW" altLang="en-US" dirty="0"/>
              <a:t>引入了一个 </a:t>
            </a:r>
            <a:r>
              <a:rPr lang="en-US" altLang="zh-TW" dirty="0"/>
              <a:t>RST_STREAM frame </a:t>
            </a:r>
            <a:r>
              <a:rPr lang="zh-TW" altLang="en-US" dirty="0"/>
              <a:t>来让客户端在已有的连接中发送重置请求，从而中断或者放弃响应。当浏览器进行页面跳转或者用户取消下载时，它可以防止建立新连接，避免浪费所有带宽。</a:t>
            </a:r>
            <a:endParaRPr lang="en-US" dirty="0"/>
          </a:p>
        </p:txBody>
      </p:sp>
    </p:spTree>
    <p:extLst>
      <p:ext uri="{BB962C8B-B14F-4D97-AF65-F5344CB8AC3E}">
        <p14:creationId xmlns:p14="http://schemas.microsoft.com/office/powerpoint/2010/main" val="40553416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备选服务</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zh-TW" altLang="en-US" dirty="0"/>
              <a:t>随着</a:t>
            </a:r>
            <a:r>
              <a:rPr lang="en-US" altLang="zh-TW" dirty="0"/>
              <a:t>http2</a:t>
            </a:r>
            <a:r>
              <a:rPr lang="zh-TW" altLang="en-US" dirty="0"/>
              <a:t>逐渐被接受，我们有理由猜测，相对于</a:t>
            </a:r>
            <a:r>
              <a:rPr lang="en-US" altLang="zh-TW" dirty="0"/>
              <a:t>HTTP 1.x</a:t>
            </a:r>
            <a:r>
              <a:rPr lang="zh-TW" altLang="en-US" dirty="0"/>
              <a:t>，</a:t>
            </a:r>
            <a:r>
              <a:rPr lang="en-US" altLang="zh-TW" dirty="0"/>
              <a:t>TCP</a:t>
            </a:r>
            <a:r>
              <a:rPr lang="zh-TW" altLang="en-US" dirty="0"/>
              <a:t>连接会更长且被保持的更久。客户端到每个主机</a:t>
            </a:r>
            <a:r>
              <a:rPr lang="en-US" altLang="zh-TW" dirty="0"/>
              <a:t>/</a:t>
            </a:r>
            <a:r>
              <a:rPr lang="zh-TW" altLang="en-US" dirty="0"/>
              <a:t>站点的每一条连接都可以做尽可能多的事情，因此每个连接也可能被保持开启更长的时间。</a:t>
            </a:r>
          </a:p>
          <a:p>
            <a:pPr>
              <a:lnSpc>
                <a:spcPct val="170000"/>
              </a:lnSpc>
            </a:pPr>
            <a:endParaRPr lang="zh-TW" altLang="en-US" dirty="0"/>
          </a:p>
          <a:p>
            <a:pPr>
              <a:lnSpc>
                <a:spcPct val="170000"/>
              </a:lnSpc>
            </a:pPr>
            <a:r>
              <a:rPr lang="zh-TW" altLang="en-US" dirty="0"/>
              <a:t>这会影响到</a:t>
            </a:r>
            <a:r>
              <a:rPr lang="en-US" altLang="zh-TW" dirty="0"/>
              <a:t>HTTP</a:t>
            </a:r>
            <a:r>
              <a:rPr lang="zh-TW" altLang="en-US" dirty="0"/>
              <a:t>负载均衡器的正常工作，也可能在一个网站想建议客户端连接到另外一个主机的时候引起问题。通常，网站此举的目的在照顾性能，也可能是正常维护或类似原因。</a:t>
            </a:r>
          </a:p>
          <a:p>
            <a:pPr>
              <a:lnSpc>
                <a:spcPct val="170000"/>
              </a:lnSpc>
            </a:pPr>
            <a:endParaRPr lang="zh-TW" altLang="en-US" dirty="0"/>
          </a:p>
          <a:p>
            <a:pPr>
              <a:lnSpc>
                <a:spcPct val="170000"/>
              </a:lnSpc>
            </a:pPr>
            <a:r>
              <a:rPr lang="zh-TW" altLang="en-US" dirty="0"/>
              <a:t>服务器将会通过发送</a:t>
            </a:r>
            <a:r>
              <a:rPr lang="en-US" altLang="zh-TW" dirty="0"/>
              <a:t>Alt-Svc</a:t>
            </a:r>
            <a:r>
              <a:rPr lang="zh-TW" altLang="en-US" dirty="0"/>
              <a:t>头（或者</a:t>
            </a:r>
            <a:r>
              <a:rPr lang="en-US" altLang="zh-TW" dirty="0"/>
              <a:t>http2</a:t>
            </a:r>
            <a:r>
              <a:rPr lang="zh-TW" altLang="en-US" dirty="0"/>
              <a:t>的</a:t>
            </a:r>
            <a:r>
              <a:rPr lang="en-US" altLang="zh-TW" dirty="0"/>
              <a:t>ALTSVC</a:t>
            </a:r>
            <a:r>
              <a:rPr lang="zh-TW" altLang="en-US" dirty="0"/>
              <a:t>帧）通知客户端另一个备选服务。即另外一条获取同样内容的路由，但它指向不同的服务源、主机或端口。</a:t>
            </a:r>
          </a:p>
          <a:p>
            <a:pPr>
              <a:lnSpc>
                <a:spcPct val="170000"/>
              </a:lnSpc>
            </a:pPr>
            <a:endParaRPr lang="zh-TW" altLang="en-US" dirty="0"/>
          </a:p>
          <a:p>
            <a:pPr>
              <a:lnSpc>
                <a:spcPct val="170000"/>
              </a:lnSpc>
            </a:pPr>
            <a:r>
              <a:rPr lang="zh-TW" altLang="en-US" dirty="0"/>
              <a:t>客户端可以尝试异步的连接到服务，或者可能的话，使用备选服务。</a:t>
            </a:r>
            <a:endParaRPr lang="en-US" dirty="0"/>
          </a:p>
        </p:txBody>
      </p:sp>
    </p:spTree>
    <p:extLst>
      <p:ext uri="{BB962C8B-B14F-4D97-AF65-F5344CB8AC3E}">
        <p14:creationId xmlns:p14="http://schemas.microsoft.com/office/powerpoint/2010/main" val="11057297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W</a:t>
            </a:r>
            <a:r>
              <a:rPr lang="en-US" dirty="0" err="1" smtClean="0"/>
              <a:t>ireshark</a:t>
            </a:r>
            <a:r>
              <a:rPr lang="en-US" dirty="0" smtClean="0"/>
              <a:t> </a:t>
            </a:r>
            <a:r>
              <a:rPr lang="zh-CN" altLang="en-US" dirty="0" smtClean="0"/>
              <a:t>监控</a:t>
            </a:r>
            <a:endParaRPr lang="en-US" dirty="0"/>
          </a:p>
        </p:txBody>
      </p:sp>
      <p:pic>
        <p:nvPicPr>
          <p:cNvPr id="4" name="Content Placeholder 3"/>
          <p:cNvPicPr>
            <a:picLocks noGrp="1" noChangeAspect="1"/>
          </p:cNvPicPr>
          <p:nvPr>
            <p:ph idx="1"/>
          </p:nvPr>
        </p:nvPicPr>
        <p:blipFill>
          <a:blip r:embed="rId3"/>
          <a:srcRect l="-5967" r="-5967"/>
          <a:stretch>
            <a:fillRect/>
          </a:stretch>
        </p:blipFill>
        <p:spPr/>
      </p:pic>
    </p:spTree>
    <p:extLst>
      <p:ext uri="{BB962C8B-B14F-4D97-AF65-F5344CB8AC3E}">
        <p14:creationId xmlns:p14="http://schemas.microsoft.com/office/powerpoint/2010/main" val="20992544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4" y="1665060"/>
            <a:ext cx="3095253" cy="427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19791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HTTP </a:t>
            </a:r>
            <a:r>
              <a:rPr lang="zh-CN" altLang="en-US" dirty="0" smtClean="0"/>
              <a:t>历程</a:t>
            </a:r>
            <a:endParaRPr lang="en-US" dirty="0"/>
          </a:p>
        </p:txBody>
      </p:sp>
      <p:pic>
        <p:nvPicPr>
          <p:cNvPr id="6" name="Content Placeholder 5"/>
          <p:cNvPicPr>
            <a:picLocks noGrp="1" noChangeAspect="1"/>
          </p:cNvPicPr>
          <p:nvPr>
            <p:ph idx="1"/>
          </p:nvPr>
        </p:nvPicPr>
        <p:blipFill>
          <a:blip r:embed="rId3"/>
          <a:srcRect t="-16961" b="-16961"/>
          <a:stretch>
            <a:fillRect/>
          </a:stretch>
        </p:blipFill>
        <p:spPr>
          <a:xfrm>
            <a:off x="457200" y="1071746"/>
            <a:ext cx="8229600" cy="3221827"/>
          </a:xfrm>
        </p:spPr>
      </p:pic>
      <p:sp>
        <p:nvSpPr>
          <p:cNvPr id="7" name="Rectangle 6"/>
          <p:cNvSpPr/>
          <p:nvPr/>
        </p:nvSpPr>
        <p:spPr>
          <a:xfrm>
            <a:off x="378007" y="3749325"/>
            <a:ext cx="8339033" cy="2977739"/>
          </a:xfrm>
          <a:prstGeom prst="rect">
            <a:avLst/>
          </a:prstGeom>
        </p:spPr>
        <p:txBody>
          <a:bodyPr wrap="square">
            <a:spAutoFit/>
          </a:bodyPr>
          <a:lstStyle/>
          <a:p>
            <a:pPr marL="285750" indent="-285750">
              <a:lnSpc>
                <a:spcPct val="150000"/>
              </a:lnSpc>
              <a:buFont typeface="Arial"/>
              <a:buChar char="•"/>
            </a:pPr>
            <a:r>
              <a:rPr lang="en-US" altLang="zh-TW" dirty="0"/>
              <a:t>HTTP/</a:t>
            </a:r>
            <a:r>
              <a:rPr lang="en-US" altLang="zh-TW" dirty="0" smtClean="0"/>
              <a:t>1.1 </a:t>
            </a:r>
            <a:r>
              <a:rPr lang="zh-TW" altLang="en-US" dirty="0" smtClean="0"/>
              <a:t>在</a:t>
            </a:r>
            <a:r>
              <a:rPr lang="en-US" altLang="zh-TW" dirty="0"/>
              <a:t>1999</a:t>
            </a:r>
            <a:r>
              <a:rPr lang="zh-TW" altLang="en-US" dirty="0"/>
              <a:t>年由</a:t>
            </a:r>
            <a:r>
              <a:rPr lang="en-US" altLang="zh-TW" dirty="0"/>
              <a:t>RFC 2616</a:t>
            </a:r>
            <a:r>
              <a:rPr lang="zh-TW" altLang="en-US" dirty="0"/>
              <a:t>定为标准</a:t>
            </a:r>
            <a:r>
              <a:rPr lang="en-US" altLang="zh-TW" dirty="0"/>
              <a:t>;</a:t>
            </a:r>
          </a:p>
          <a:p>
            <a:pPr marL="285750" indent="-285750">
              <a:lnSpc>
                <a:spcPct val="150000"/>
              </a:lnSpc>
              <a:buFont typeface="Arial"/>
              <a:buChar char="•"/>
            </a:pPr>
            <a:r>
              <a:rPr lang="en-US" altLang="zh-TW" dirty="0"/>
              <a:t>Google </a:t>
            </a:r>
            <a:r>
              <a:rPr lang="zh-TW" altLang="en-US" dirty="0"/>
              <a:t>在</a:t>
            </a:r>
            <a:r>
              <a:rPr lang="en-US" altLang="zh-TW" dirty="0"/>
              <a:t>2009</a:t>
            </a:r>
            <a:r>
              <a:rPr lang="zh-TW" altLang="en-US" dirty="0"/>
              <a:t>年发布了</a:t>
            </a:r>
            <a:r>
              <a:rPr lang="en-US" altLang="zh-TW" dirty="0"/>
              <a:t>SPDY</a:t>
            </a:r>
            <a:r>
              <a:rPr lang="zh-TW" altLang="en-US" dirty="0"/>
              <a:t>协议</a:t>
            </a:r>
          </a:p>
          <a:p>
            <a:pPr marL="285750" indent="-285750">
              <a:lnSpc>
                <a:spcPct val="150000"/>
              </a:lnSpc>
              <a:buFont typeface="Arial"/>
              <a:buChar char="•"/>
            </a:pPr>
            <a:r>
              <a:rPr lang="en-US" altLang="zh-TW" dirty="0"/>
              <a:t>2012</a:t>
            </a:r>
            <a:r>
              <a:rPr lang="zh-TW" altLang="en-US" dirty="0"/>
              <a:t>年的一次讨论中，决定把</a:t>
            </a:r>
            <a:r>
              <a:rPr lang="en-US" altLang="zh-TW" dirty="0"/>
              <a:t>SPDY</a:t>
            </a:r>
            <a:r>
              <a:rPr lang="zh-TW" altLang="en-US" dirty="0"/>
              <a:t>作为</a:t>
            </a:r>
            <a:r>
              <a:rPr lang="en-US" altLang="zh-TW" dirty="0"/>
              <a:t>HTTP/2.0</a:t>
            </a:r>
            <a:r>
              <a:rPr lang="zh-TW" altLang="en-US" dirty="0"/>
              <a:t>的原型</a:t>
            </a:r>
            <a:r>
              <a:rPr lang="en-US" altLang="zh-TW" dirty="0" smtClean="0"/>
              <a:t>.</a:t>
            </a:r>
            <a:r>
              <a:rPr lang="zh-TW" altLang="en-US" dirty="0"/>
              <a:t> </a:t>
            </a:r>
            <a:r>
              <a:rPr lang="zh-TW" altLang="en-US" dirty="0" smtClean="0"/>
              <a:t>但一开始</a:t>
            </a:r>
            <a:r>
              <a:rPr lang="zh-CN" altLang="en-US" dirty="0" smtClean="0"/>
              <a:t>并</a:t>
            </a:r>
            <a:r>
              <a:rPr lang="zh-TW" altLang="en-US" dirty="0" smtClean="0"/>
              <a:t>没有想</a:t>
            </a:r>
            <a:r>
              <a:rPr lang="zh-TW" altLang="en-US" dirty="0"/>
              <a:t>完全采用它。微软也提出了他们自己的提案，称为</a:t>
            </a:r>
            <a:r>
              <a:rPr lang="en-US" altLang="zh-TW" dirty="0"/>
              <a:t>HTTP </a:t>
            </a:r>
            <a:r>
              <a:rPr lang="en-US" altLang="zh-TW" dirty="0" err="1"/>
              <a:t>Speed+Mobility</a:t>
            </a:r>
            <a:r>
              <a:rPr lang="zh-TW" altLang="en-US" dirty="0"/>
              <a:t>。</a:t>
            </a:r>
            <a:endParaRPr lang="en-US" altLang="zh-TW" dirty="0"/>
          </a:p>
          <a:p>
            <a:pPr marL="285750" indent="-285750">
              <a:lnSpc>
                <a:spcPct val="150000"/>
              </a:lnSpc>
              <a:buFont typeface="Arial"/>
              <a:buChar char="•"/>
            </a:pPr>
            <a:r>
              <a:rPr lang="en-US" altLang="zh-TW" dirty="0"/>
              <a:t>Google</a:t>
            </a:r>
            <a:r>
              <a:rPr lang="zh-TW" altLang="en-US" dirty="0" smtClean="0"/>
              <a:t>宣布</a:t>
            </a:r>
            <a:r>
              <a:rPr lang="en-US" altLang="zh-TW" dirty="0" smtClean="0"/>
              <a:t> SPDY </a:t>
            </a:r>
            <a:r>
              <a:rPr lang="zh-TW" altLang="en-US" dirty="0" smtClean="0"/>
              <a:t>将于</a:t>
            </a:r>
            <a:r>
              <a:rPr lang="en-US" altLang="zh-TW" dirty="0"/>
              <a:t>2016</a:t>
            </a:r>
            <a:r>
              <a:rPr lang="zh-TW" altLang="en-US" dirty="0"/>
              <a:t>年头退休，转而采用</a:t>
            </a:r>
            <a:r>
              <a:rPr lang="en-US" altLang="zh-TW" dirty="0"/>
              <a:t>HTTP/2.0</a:t>
            </a:r>
            <a:r>
              <a:rPr lang="zh-TW" altLang="en-US" dirty="0"/>
              <a:t>。对于</a:t>
            </a:r>
            <a:r>
              <a:rPr lang="en-US" altLang="zh-TW" dirty="0"/>
              <a:t>Google</a:t>
            </a:r>
            <a:r>
              <a:rPr lang="zh-TW" altLang="en-US" dirty="0"/>
              <a:t>旗下的网站和</a:t>
            </a:r>
            <a:r>
              <a:rPr lang="en-US" altLang="zh-TW" dirty="0"/>
              <a:t>Chrome</a:t>
            </a:r>
            <a:r>
              <a:rPr lang="zh-TW" altLang="en-US" dirty="0"/>
              <a:t>来说，只是换了个协议名字，协议本身没什么变化。</a:t>
            </a:r>
          </a:p>
          <a:p>
            <a:pPr marL="285750" indent="-285750">
              <a:lnSpc>
                <a:spcPct val="150000"/>
              </a:lnSpc>
              <a:buFont typeface="Arial"/>
              <a:buChar char="•"/>
            </a:pPr>
            <a:r>
              <a:rPr lang="en-US" altLang="zh-TW" dirty="0"/>
              <a:t>2015</a:t>
            </a:r>
            <a:r>
              <a:rPr lang="zh-TW" altLang="en-US" dirty="0"/>
              <a:t>年</a:t>
            </a:r>
            <a:r>
              <a:rPr lang="en-US" altLang="zh-TW" dirty="0"/>
              <a:t>5</a:t>
            </a:r>
            <a:r>
              <a:rPr lang="zh-TW" altLang="en-US" dirty="0"/>
              <a:t>月</a:t>
            </a:r>
            <a:r>
              <a:rPr lang="en-US" altLang="zh-TW" dirty="0" smtClean="0"/>
              <a:t>HTTP2     </a:t>
            </a:r>
            <a:r>
              <a:rPr lang="en-US" altLang="zh-TW" dirty="0"/>
              <a:t>RFC7540</a:t>
            </a:r>
            <a:r>
              <a:rPr lang="zh-TW" altLang="en-US" dirty="0"/>
              <a:t>、</a:t>
            </a:r>
            <a:r>
              <a:rPr lang="en-US" altLang="zh-TW" dirty="0"/>
              <a:t>RFC7541</a:t>
            </a:r>
          </a:p>
        </p:txBody>
      </p:sp>
    </p:spTree>
    <p:extLst>
      <p:ext uri="{BB962C8B-B14F-4D97-AF65-F5344CB8AC3E}">
        <p14:creationId xmlns:p14="http://schemas.microsoft.com/office/powerpoint/2010/main" val="3363551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61"/>
          <p:cNvSpPr txBox="1">
            <a:spLocks/>
          </p:cNvSpPr>
          <p:nvPr/>
        </p:nvSpPr>
        <p:spPr>
          <a:xfrm>
            <a:off x="600178" y="5607520"/>
            <a:ext cx="8081554" cy="382311"/>
          </a:xfrm>
          <a:prstGeom prst="rect">
            <a:avLst/>
          </a:prstGeom>
        </p:spPr>
        <p:txBody>
          <a:bodyPr lIns="91425" tIns="91425" rIns="91425" bIns="91425" anchor="t" anchorCtr="0">
            <a:no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a:buFont typeface="Wingdings 2"/>
              <a:buNone/>
            </a:pPr>
            <a:r>
              <a:rPr lang="en-US" dirty="0" smtClean="0">
                <a:latin typeface="Open Sans"/>
                <a:ea typeface="Open Sans"/>
                <a:cs typeface="Open Sans"/>
                <a:sym typeface="Open Sans"/>
              </a:rPr>
              <a:t>* All numbers are medians, based on latest </a:t>
            </a:r>
            <a:r>
              <a:rPr lang="en-US" u="sng" dirty="0" smtClean="0">
                <a:solidFill>
                  <a:schemeClr val="hlink"/>
                </a:solidFill>
                <a:latin typeface="Open Sans"/>
                <a:ea typeface="Open Sans"/>
                <a:cs typeface="Open Sans"/>
                <a:sym typeface="Open Sans"/>
                <a:hlinkClick r:id="rId2"/>
              </a:rPr>
              <a:t>HTTP Archive crawl data</a:t>
            </a:r>
            <a:r>
              <a:rPr lang="en-US" dirty="0" smtClean="0">
                <a:latin typeface="Open Sans"/>
                <a:ea typeface="Open Sans"/>
                <a:cs typeface="Open Sans"/>
                <a:sym typeface="Open Sans"/>
              </a:rPr>
              <a:t>.</a:t>
            </a:r>
            <a:endParaRPr lang="en-US" dirty="0">
              <a:latin typeface="Open Sans"/>
              <a:ea typeface="Open Sans"/>
              <a:cs typeface="Open Sans"/>
              <a:sym typeface="Open Sans"/>
            </a:endParaRPr>
          </a:p>
        </p:txBody>
      </p:sp>
      <p:sp>
        <p:nvSpPr>
          <p:cNvPr id="5" name="Shape 162"/>
          <p:cNvSpPr txBox="1">
            <a:spLocks noGrp="1"/>
          </p:cNvSpPr>
          <p:nvPr>
            <p:ph type="title"/>
          </p:nvPr>
        </p:nvSpPr>
        <p:spPr>
          <a:xfrm>
            <a:off x="457303" y="444498"/>
            <a:ext cx="8505451" cy="762002"/>
          </a:xfrm>
          <a:prstGeom prst="rect">
            <a:avLst/>
          </a:prstGeom>
        </p:spPr>
        <p:txBody>
          <a:bodyPr lIns="91425" tIns="91425" rIns="91425" bIns="91425" anchor="b" anchorCtr="0">
            <a:noAutofit/>
          </a:bodyPr>
          <a:lstStyle/>
          <a:p>
            <a:pPr lvl="0" rtl="0">
              <a:spcBef>
                <a:spcPts val="0"/>
              </a:spcBef>
              <a:buNone/>
            </a:pPr>
            <a:r>
              <a:rPr lang="en-US" sz="4000" dirty="0">
                <a:latin typeface="Roboto Condensed"/>
                <a:ea typeface="Roboto Condensed"/>
                <a:cs typeface="Roboto Condensed"/>
                <a:sym typeface="Roboto Condensed"/>
              </a:rPr>
              <a:t>State of the </a:t>
            </a:r>
            <a:r>
              <a:rPr lang="en-US" sz="4000" dirty="0">
                <a:solidFill>
                  <a:schemeClr val="accent4"/>
                </a:solidFill>
                <a:latin typeface="Roboto Condensed"/>
                <a:ea typeface="Roboto Condensed"/>
                <a:cs typeface="Roboto Condensed"/>
                <a:sym typeface="Roboto Condensed"/>
              </a:rPr>
              <a:t>HTTP nation</a:t>
            </a:r>
            <a:r>
              <a:rPr lang="en-US" sz="4000" dirty="0">
                <a:latin typeface="Roboto Condensed"/>
                <a:ea typeface="Roboto Condensed"/>
                <a:cs typeface="Roboto Condensed"/>
                <a:sym typeface="Roboto Condensed"/>
              </a:rPr>
              <a:t>...</a:t>
            </a:r>
          </a:p>
        </p:txBody>
      </p:sp>
      <p:sp>
        <p:nvSpPr>
          <p:cNvPr id="6" name="Shape 163"/>
          <p:cNvSpPr txBox="1"/>
          <p:nvPr/>
        </p:nvSpPr>
        <p:spPr>
          <a:xfrm>
            <a:off x="347948" y="1651954"/>
            <a:ext cx="8757681" cy="1382146"/>
          </a:xfrm>
          <a:prstGeom prst="rect">
            <a:avLst/>
          </a:prstGeom>
          <a:noFill/>
          <a:ln>
            <a:noFill/>
          </a:ln>
        </p:spPr>
        <p:txBody>
          <a:bodyPr lIns="91425" tIns="91425" rIns="91425" bIns="91425" anchor="t" anchorCtr="0">
            <a:noAutofit/>
          </a:bodyPr>
          <a:lstStyle/>
          <a:p>
            <a:pPr marL="457200" lvl="0" indent="-419100" rtl="0">
              <a:spcBef>
                <a:spcPts val="0"/>
              </a:spcBef>
              <a:buClr>
                <a:schemeClr val="dk1"/>
              </a:buClr>
              <a:buSzPct val="100000"/>
              <a:buFont typeface="Roboto"/>
              <a:buChar char="●"/>
            </a:pPr>
            <a:r>
              <a:rPr lang="en-US" sz="3000" b="1" dirty="0">
                <a:latin typeface="Roboto"/>
                <a:ea typeface="Roboto"/>
                <a:cs typeface="Roboto"/>
                <a:sym typeface="Roboto"/>
              </a:rPr>
              <a:t>12</a:t>
            </a:r>
            <a:r>
              <a:rPr lang="en-US" sz="3000" dirty="0">
                <a:latin typeface="Roboto"/>
                <a:ea typeface="Roboto"/>
                <a:cs typeface="Roboto"/>
                <a:sym typeface="Roboto"/>
              </a:rPr>
              <a:t> distinct hosts per page</a:t>
            </a:r>
          </a:p>
          <a:p>
            <a:pPr marL="457200" lvl="0" indent="-419100" rtl="0">
              <a:spcBef>
                <a:spcPts val="0"/>
              </a:spcBef>
              <a:buClr>
                <a:srgbClr val="000000"/>
              </a:buClr>
              <a:buSzPct val="100000"/>
              <a:buFont typeface="Roboto"/>
              <a:buChar char="●"/>
            </a:pPr>
            <a:r>
              <a:rPr lang="en-US" sz="3000" b="1" dirty="0">
                <a:latin typeface="Roboto"/>
                <a:ea typeface="Roboto"/>
                <a:cs typeface="Roboto"/>
                <a:sym typeface="Roboto"/>
              </a:rPr>
              <a:t>78</a:t>
            </a:r>
            <a:r>
              <a:rPr lang="en-US" sz="3000" dirty="0">
                <a:latin typeface="Roboto"/>
                <a:ea typeface="Roboto"/>
                <a:cs typeface="Roboto"/>
                <a:sym typeface="Roboto"/>
              </a:rPr>
              <a:t> distinct requests per page</a:t>
            </a:r>
          </a:p>
          <a:p>
            <a:pPr marL="457200" lvl="0" indent="-419100" rtl="0">
              <a:spcBef>
                <a:spcPts val="0"/>
              </a:spcBef>
              <a:buClr>
                <a:srgbClr val="000000"/>
              </a:buClr>
              <a:buSzPct val="100000"/>
              <a:buFont typeface="Roboto"/>
              <a:buChar char="●"/>
            </a:pPr>
            <a:r>
              <a:rPr lang="en-US" sz="3000" b="1" dirty="0">
                <a:latin typeface="Roboto"/>
                <a:ea typeface="Roboto"/>
                <a:cs typeface="Roboto"/>
                <a:sym typeface="Roboto"/>
              </a:rPr>
              <a:t>1,232 KB</a:t>
            </a:r>
            <a:r>
              <a:rPr lang="en-US" sz="3000" dirty="0">
                <a:latin typeface="Roboto"/>
                <a:ea typeface="Roboto"/>
                <a:cs typeface="Roboto"/>
                <a:sym typeface="Roboto"/>
              </a:rPr>
              <a:t> transferred per page</a:t>
            </a:r>
          </a:p>
        </p:txBody>
      </p:sp>
      <p:sp>
        <p:nvSpPr>
          <p:cNvPr id="7" name="Shape 164"/>
          <p:cNvSpPr txBox="1"/>
          <p:nvPr/>
        </p:nvSpPr>
        <p:spPr>
          <a:xfrm>
            <a:off x="347948" y="3551765"/>
            <a:ext cx="8459577" cy="936197"/>
          </a:xfrm>
          <a:prstGeom prst="rect">
            <a:avLst/>
          </a:prstGeom>
          <a:noFill/>
          <a:ln>
            <a:noFill/>
          </a:ln>
        </p:spPr>
        <p:txBody>
          <a:bodyPr lIns="91425" tIns="91425" rIns="91425" bIns="91425" anchor="ctr" anchorCtr="0">
            <a:noAutofit/>
          </a:bodyPr>
          <a:lstStyle/>
          <a:p>
            <a:pPr lvl="0" rtl="0">
              <a:spcBef>
                <a:spcPts val="0"/>
              </a:spcBef>
              <a:buNone/>
            </a:pPr>
            <a:r>
              <a:rPr lang="en-US" sz="3200" i="1" dirty="0">
                <a:solidFill>
                  <a:srgbClr val="FFFFFF"/>
                </a:solidFill>
                <a:latin typeface="Roboto"/>
                <a:ea typeface="Roboto"/>
                <a:cs typeface="Roboto"/>
                <a:sym typeface="Roboto"/>
              </a:rPr>
              <a:t>Resulting in typical render times of </a:t>
            </a:r>
            <a:r>
              <a:rPr lang="en-US" sz="3200" b="1" i="1" dirty="0">
                <a:solidFill>
                  <a:schemeClr val="accent2"/>
                </a:solidFill>
                <a:latin typeface="Roboto"/>
                <a:ea typeface="Roboto"/>
                <a:cs typeface="Roboto"/>
                <a:sym typeface="Roboto"/>
              </a:rPr>
              <a:t>2.6-5.6 seconds</a:t>
            </a:r>
            <a:r>
              <a:rPr lang="en-US" sz="3200" i="1" dirty="0">
                <a:solidFill>
                  <a:schemeClr val="dk1"/>
                </a:solidFill>
                <a:latin typeface="Roboto"/>
                <a:ea typeface="Roboto"/>
                <a:cs typeface="Roboto"/>
                <a:sym typeface="Roboto"/>
              </a:rPr>
              <a:t>.</a:t>
            </a:r>
          </a:p>
        </p:txBody>
      </p:sp>
      <p:cxnSp>
        <p:nvCxnSpPr>
          <p:cNvPr id="8" name="Shape 165"/>
          <p:cNvCxnSpPr/>
          <p:nvPr/>
        </p:nvCxnSpPr>
        <p:spPr>
          <a:xfrm flipV="1">
            <a:off x="7510275" y="4158050"/>
            <a:ext cx="0" cy="524550"/>
          </a:xfrm>
          <a:prstGeom prst="straightConnector1">
            <a:avLst/>
          </a:prstGeom>
          <a:noFill/>
          <a:ln w="38100" cap="flat" cmpd="sng">
            <a:solidFill>
              <a:schemeClr val="accent2"/>
            </a:solidFill>
            <a:prstDash val="solid"/>
            <a:round/>
            <a:headEnd type="none" w="lg" len="lg"/>
            <a:tailEnd type="oval" w="lg" len="lg"/>
          </a:ln>
        </p:spPr>
      </p:cxnSp>
      <p:sp>
        <p:nvSpPr>
          <p:cNvPr id="9" name="Shape 166"/>
          <p:cNvSpPr/>
          <p:nvPr/>
        </p:nvSpPr>
        <p:spPr>
          <a:xfrm>
            <a:off x="5476875" y="4682600"/>
            <a:ext cx="3628754" cy="858299"/>
          </a:xfrm>
          <a:prstGeom prst="roundRect">
            <a:avLst>
              <a:gd name="adj" fmla="val 16667"/>
            </a:avLst>
          </a:prstGeom>
          <a:solidFill>
            <a:schemeClr val="accent2"/>
          </a:solidFill>
          <a:ln>
            <a:noFill/>
          </a:ln>
        </p:spPr>
        <p:txBody>
          <a:bodyPr lIns="91425" tIns="91425" rIns="91425" bIns="91425" anchor="ctr" anchorCtr="0">
            <a:noAutofit/>
          </a:bodyPr>
          <a:lstStyle/>
          <a:p>
            <a:pPr lvl="0" algn="ctr" rtl="0">
              <a:spcBef>
                <a:spcPts val="0"/>
              </a:spcBef>
              <a:buNone/>
            </a:pPr>
            <a:r>
              <a:rPr lang="en-US" sz="2500" dirty="0">
                <a:solidFill>
                  <a:srgbClr val="FFFFFF"/>
                </a:solidFill>
                <a:latin typeface="Roboto Condensed"/>
                <a:ea typeface="Roboto Condensed"/>
                <a:cs typeface="Roboto Condensed"/>
                <a:sym typeface="Roboto Condensed"/>
              </a:rPr>
              <a:t>50th and 90th percentiles</a:t>
            </a:r>
          </a:p>
        </p:txBody>
      </p:sp>
    </p:spTree>
    <p:extLst>
      <p:ext uri="{BB962C8B-B14F-4D97-AF65-F5344CB8AC3E}">
        <p14:creationId xmlns:p14="http://schemas.microsoft.com/office/powerpoint/2010/main" val="22310489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303"/>
          <p:cNvPicPr preferRelativeResize="0"/>
          <p:nvPr/>
        </p:nvPicPr>
        <p:blipFill>
          <a:blip r:embed="rId3">
            <a:alphaModFix/>
          </a:blip>
          <a:stretch>
            <a:fillRect/>
          </a:stretch>
        </p:blipFill>
        <p:spPr>
          <a:xfrm>
            <a:off x="222250" y="1543685"/>
            <a:ext cx="4556125" cy="4079876"/>
          </a:xfrm>
          <a:prstGeom prst="rect">
            <a:avLst/>
          </a:prstGeom>
          <a:noFill/>
          <a:ln>
            <a:noFill/>
          </a:ln>
        </p:spPr>
      </p:pic>
      <p:sp>
        <p:nvSpPr>
          <p:cNvPr id="5" name="Shape 304"/>
          <p:cNvSpPr txBox="1"/>
          <p:nvPr/>
        </p:nvSpPr>
        <p:spPr>
          <a:xfrm>
            <a:off x="4762501" y="1158876"/>
            <a:ext cx="4225126" cy="5508624"/>
          </a:xfrm>
          <a:prstGeom prst="rect">
            <a:avLst/>
          </a:prstGeom>
          <a:noFill/>
          <a:ln>
            <a:noFill/>
          </a:ln>
        </p:spPr>
        <p:txBody>
          <a:bodyPr lIns="91425" tIns="91425" rIns="91425" bIns="91425" anchor="ctr" anchorCtr="0">
            <a:noAutofit/>
          </a:bodyPr>
          <a:lstStyle/>
          <a:p>
            <a:pPr marL="457200" lvl="0" indent="-355600" rtl="0">
              <a:lnSpc>
                <a:spcPct val="115000"/>
              </a:lnSpc>
              <a:spcBef>
                <a:spcPts val="0"/>
              </a:spcBef>
              <a:buClr>
                <a:srgbClr val="434343"/>
              </a:buClr>
              <a:buSzPct val="100000"/>
              <a:buFont typeface="Arial"/>
              <a:buChar char="●"/>
            </a:pPr>
            <a:r>
              <a:rPr lang="en-US" dirty="0">
                <a:solidFill>
                  <a:srgbClr val="434343"/>
                </a:solidFill>
                <a:latin typeface="Roboto"/>
                <a:ea typeface="Roboto"/>
                <a:cs typeface="Roboto"/>
                <a:sym typeface="Roboto"/>
              </a:rPr>
              <a:t>Cable profile (5Mbps / 28 </a:t>
            </a:r>
            <a:r>
              <a:rPr lang="en-US" dirty="0" err="1">
                <a:solidFill>
                  <a:srgbClr val="434343"/>
                </a:solidFill>
                <a:latin typeface="Roboto"/>
                <a:ea typeface="Roboto"/>
                <a:cs typeface="Roboto"/>
                <a:sym typeface="Roboto"/>
              </a:rPr>
              <a:t>ms</a:t>
            </a:r>
            <a:r>
              <a:rPr lang="en-US" dirty="0">
                <a:solidFill>
                  <a:srgbClr val="434343"/>
                </a:solidFill>
                <a:latin typeface="Roboto"/>
                <a:ea typeface="Roboto"/>
                <a:cs typeface="Roboto"/>
                <a:sym typeface="Roboto"/>
              </a:rPr>
              <a:t> RTT)</a:t>
            </a:r>
          </a:p>
          <a:p>
            <a:pPr marL="457200" lvl="0" indent="-355600" rtl="0">
              <a:lnSpc>
                <a:spcPct val="115000"/>
              </a:lnSpc>
              <a:spcBef>
                <a:spcPts val="0"/>
              </a:spcBef>
              <a:buClr>
                <a:srgbClr val="434343"/>
              </a:buClr>
              <a:buSzPct val="100000"/>
              <a:buFont typeface="Arial"/>
              <a:buChar char="●"/>
            </a:pPr>
            <a:r>
              <a:rPr lang="en-US" dirty="0">
                <a:solidFill>
                  <a:srgbClr val="434343"/>
                </a:solidFill>
                <a:latin typeface="Roboto"/>
                <a:ea typeface="Roboto"/>
                <a:cs typeface="Roboto"/>
                <a:sym typeface="Roboto"/>
              </a:rPr>
              <a:t>Main thread attribution in Blink</a:t>
            </a:r>
          </a:p>
          <a:p>
            <a:pPr marL="914400" lvl="1" indent="-330200" rtl="0">
              <a:lnSpc>
                <a:spcPct val="115000"/>
              </a:lnSpc>
              <a:spcBef>
                <a:spcPts val="0"/>
              </a:spcBef>
              <a:buClr>
                <a:srgbClr val="4D4D4D"/>
              </a:buClr>
              <a:buSzPct val="100000"/>
              <a:buFont typeface="Courier New"/>
              <a:buChar char="o"/>
            </a:pPr>
            <a:r>
              <a:rPr lang="en-US" sz="1400" dirty="0">
                <a:solidFill>
                  <a:srgbClr val="4D4D4D"/>
                </a:solidFill>
                <a:latin typeface="Roboto"/>
                <a:ea typeface="Roboto"/>
                <a:cs typeface="Roboto"/>
                <a:sym typeface="Roboto"/>
              </a:rPr>
              <a:t>Measured via Telemetry</a:t>
            </a:r>
          </a:p>
          <a:p>
            <a:pPr marL="0" lvl="0" indent="0" rtl="0">
              <a:lnSpc>
                <a:spcPct val="115000"/>
              </a:lnSpc>
              <a:spcBef>
                <a:spcPts val="0"/>
              </a:spcBef>
              <a:buNone/>
            </a:pPr>
            <a:endParaRPr dirty="0">
              <a:solidFill>
                <a:srgbClr val="4D4D4D"/>
              </a:solidFill>
              <a:latin typeface="Roboto"/>
              <a:ea typeface="Roboto"/>
              <a:cs typeface="Roboto"/>
              <a:sym typeface="Roboto"/>
            </a:endParaRPr>
          </a:p>
          <a:p>
            <a:pPr marL="457200" lvl="0" indent="-355600" rtl="0">
              <a:lnSpc>
                <a:spcPct val="115000"/>
              </a:lnSpc>
              <a:spcBef>
                <a:spcPts val="0"/>
              </a:spcBef>
              <a:buClr>
                <a:schemeClr val="accent2"/>
              </a:buClr>
              <a:buSzPct val="100000"/>
              <a:buFont typeface="Arial"/>
              <a:buChar char="●"/>
            </a:pPr>
            <a:r>
              <a:rPr lang="en-US" b="1" dirty="0">
                <a:solidFill>
                  <a:schemeClr val="accent2"/>
                </a:solidFill>
                <a:latin typeface="Roboto"/>
                <a:ea typeface="Roboto"/>
                <a:cs typeface="Roboto"/>
                <a:sym typeface="Roboto"/>
              </a:rPr>
              <a:t>69.5% of time blocked on network</a:t>
            </a:r>
          </a:p>
          <a:p>
            <a:pPr marL="457200" lvl="0" indent="-355600" rtl="0">
              <a:lnSpc>
                <a:spcPct val="115000"/>
              </a:lnSpc>
              <a:spcBef>
                <a:spcPts val="0"/>
              </a:spcBef>
              <a:buClr>
                <a:srgbClr val="BF9000"/>
              </a:buClr>
              <a:buSzPct val="100000"/>
              <a:buFont typeface="Arial"/>
              <a:buChar char="●"/>
            </a:pPr>
            <a:r>
              <a:rPr lang="en-US" b="1" dirty="0">
                <a:solidFill>
                  <a:srgbClr val="BF9000"/>
                </a:solidFill>
                <a:latin typeface="Roboto"/>
                <a:ea typeface="Roboto"/>
                <a:cs typeface="Roboto"/>
                <a:sym typeface="Roboto"/>
              </a:rPr>
              <a:t>6.6% of time blocked JavaScript</a:t>
            </a:r>
          </a:p>
          <a:p>
            <a:pPr marL="457200" lvl="0" indent="-355600" rtl="0">
              <a:lnSpc>
                <a:spcPct val="115000"/>
              </a:lnSpc>
              <a:spcBef>
                <a:spcPts val="0"/>
              </a:spcBef>
              <a:buClr>
                <a:srgbClr val="BF9000"/>
              </a:buClr>
              <a:buSzPct val="100000"/>
              <a:buFont typeface="Arial"/>
              <a:buChar char="●"/>
            </a:pPr>
            <a:r>
              <a:rPr lang="en-US" b="1" dirty="0">
                <a:solidFill>
                  <a:srgbClr val="BF9000"/>
                </a:solidFill>
                <a:latin typeface="Roboto"/>
                <a:ea typeface="Roboto"/>
                <a:cs typeface="Roboto"/>
                <a:sym typeface="Roboto"/>
              </a:rPr>
              <a:t>5.1% blocked on Layout</a:t>
            </a:r>
          </a:p>
          <a:p>
            <a:pPr marL="457200" lvl="0" indent="-355600" rtl="0">
              <a:lnSpc>
                <a:spcPct val="115000"/>
              </a:lnSpc>
              <a:spcBef>
                <a:spcPts val="0"/>
              </a:spcBef>
              <a:buClr>
                <a:srgbClr val="BF9000"/>
              </a:buClr>
              <a:buSzPct val="100000"/>
              <a:buFont typeface="Arial"/>
              <a:buChar char="●"/>
            </a:pPr>
            <a:r>
              <a:rPr lang="en-US" b="1" dirty="0">
                <a:solidFill>
                  <a:srgbClr val="BF9000"/>
                </a:solidFill>
                <a:latin typeface="Roboto"/>
                <a:ea typeface="Roboto"/>
                <a:cs typeface="Roboto"/>
                <a:sym typeface="Roboto"/>
              </a:rPr>
              <a:t>4.5% blocked on Paint</a:t>
            </a:r>
          </a:p>
          <a:p>
            <a:pPr marL="457200" lvl="0" indent="-355600" rtl="0">
              <a:lnSpc>
                <a:spcPct val="115000"/>
              </a:lnSpc>
              <a:spcBef>
                <a:spcPts val="0"/>
              </a:spcBef>
              <a:buClr>
                <a:srgbClr val="BF9000"/>
              </a:buClr>
              <a:buSzPct val="100000"/>
              <a:buFont typeface="Arial"/>
              <a:buChar char="●"/>
            </a:pPr>
            <a:r>
              <a:rPr lang="en-US" b="1" dirty="0">
                <a:solidFill>
                  <a:srgbClr val="BF9000"/>
                </a:solidFill>
                <a:latin typeface="Roboto"/>
                <a:ea typeface="Roboto"/>
                <a:cs typeface="Roboto"/>
                <a:sym typeface="Roboto"/>
              </a:rPr>
              <a:t>...</a:t>
            </a:r>
          </a:p>
          <a:p>
            <a:pPr lvl="0" rtl="0">
              <a:lnSpc>
                <a:spcPct val="115000"/>
              </a:lnSpc>
              <a:spcBef>
                <a:spcPts val="0"/>
              </a:spcBef>
              <a:buNone/>
            </a:pPr>
            <a:endParaRPr dirty="0">
              <a:solidFill>
                <a:srgbClr val="4D4D4D"/>
              </a:solidFill>
              <a:latin typeface="Roboto"/>
              <a:ea typeface="Roboto"/>
              <a:cs typeface="Roboto"/>
              <a:sym typeface="Roboto"/>
            </a:endParaRPr>
          </a:p>
          <a:p>
            <a:pPr lvl="0" rtl="0">
              <a:lnSpc>
                <a:spcPct val="115000"/>
              </a:lnSpc>
              <a:spcBef>
                <a:spcPts val="0"/>
              </a:spcBef>
              <a:buNone/>
            </a:pPr>
            <a:endParaRPr dirty="0">
              <a:solidFill>
                <a:srgbClr val="4D4D4D"/>
              </a:solidFill>
              <a:latin typeface="Roboto"/>
              <a:ea typeface="Roboto"/>
              <a:cs typeface="Roboto"/>
              <a:sym typeface="Roboto"/>
            </a:endParaRPr>
          </a:p>
          <a:p>
            <a:pPr lvl="0" rtl="0">
              <a:lnSpc>
                <a:spcPct val="115000"/>
              </a:lnSpc>
              <a:spcBef>
                <a:spcPts val="0"/>
              </a:spcBef>
              <a:buNone/>
            </a:pPr>
            <a:r>
              <a:rPr lang="en-US" sz="2000" b="1" i="1" dirty="0">
                <a:solidFill>
                  <a:srgbClr val="434343"/>
                </a:solidFill>
                <a:latin typeface="Roboto"/>
                <a:ea typeface="Roboto"/>
                <a:cs typeface="Roboto"/>
                <a:sym typeface="Roboto"/>
              </a:rPr>
              <a:t>No surprises here... First page load is network (latency) bound!</a:t>
            </a:r>
          </a:p>
        </p:txBody>
      </p:sp>
      <p:sp>
        <p:nvSpPr>
          <p:cNvPr id="6" name="Shape 305"/>
          <p:cNvSpPr txBox="1">
            <a:spLocks noGrp="1"/>
          </p:cNvSpPr>
          <p:nvPr>
            <p:ph type="title"/>
          </p:nvPr>
        </p:nvSpPr>
        <p:spPr>
          <a:xfrm>
            <a:off x="3509000" y="594657"/>
            <a:ext cx="5272251" cy="507325"/>
          </a:xfrm>
          <a:prstGeom prst="rect">
            <a:avLst/>
          </a:prstGeom>
          <a:noFill/>
          <a:ln>
            <a:noFill/>
          </a:ln>
        </p:spPr>
        <p:txBody>
          <a:bodyPr lIns="91425" tIns="91425" rIns="91425" bIns="91425" anchor="b" anchorCtr="0">
            <a:noAutofit/>
          </a:bodyPr>
          <a:lstStyle/>
          <a:p>
            <a:pPr lvl="0" rtl="0">
              <a:spcBef>
                <a:spcPts val="0"/>
              </a:spcBef>
              <a:buNone/>
            </a:pPr>
            <a:r>
              <a:rPr lang="en-US" sz="4000" dirty="0">
                <a:latin typeface="Roboto Condensed"/>
                <a:ea typeface="Roboto Condensed"/>
                <a:cs typeface="Roboto Condensed"/>
                <a:sym typeface="Roboto Condensed"/>
              </a:rPr>
              <a:t>Top 1M </a:t>
            </a:r>
            <a:r>
              <a:rPr lang="en-US" sz="4000" dirty="0" err="1" smtClean="0">
                <a:latin typeface="Roboto Condensed"/>
                <a:ea typeface="Roboto Condensed"/>
                <a:cs typeface="Roboto Condensed"/>
                <a:sym typeface="Roboto Condensed"/>
              </a:rPr>
              <a:t>Alexa</a:t>
            </a:r>
            <a:r>
              <a:rPr lang="en-US" sz="4000" dirty="0">
                <a:latin typeface="Roboto Condensed"/>
                <a:ea typeface="Roboto Condensed"/>
                <a:cs typeface="Roboto Condensed"/>
                <a:sym typeface="Roboto Condensed"/>
              </a:rPr>
              <a:t> </a:t>
            </a:r>
            <a:r>
              <a:rPr lang="en-US" sz="4000" dirty="0" smtClean="0">
                <a:latin typeface="Roboto Condensed"/>
                <a:ea typeface="Roboto Condensed"/>
                <a:cs typeface="Roboto Condensed"/>
                <a:sym typeface="Roboto Condensed"/>
              </a:rPr>
              <a:t>sites</a:t>
            </a:r>
            <a:r>
              <a:rPr lang="en-US" sz="4000" dirty="0">
                <a:latin typeface="Roboto Condensed"/>
                <a:ea typeface="Roboto Condensed"/>
                <a:cs typeface="Roboto Condensed"/>
                <a:sym typeface="Roboto Condensed"/>
              </a:rPr>
              <a:t>...</a:t>
            </a:r>
          </a:p>
        </p:txBody>
      </p:sp>
    </p:spTree>
    <p:extLst>
      <p:ext uri="{BB962C8B-B14F-4D97-AF65-F5344CB8AC3E}">
        <p14:creationId xmlns:p14="http://schemas.microsoft.com/office/powerpoint/2010/main" val="5509503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 1.1 </a:t>
            </a:r>
            <a:r>
              <a:rPr lang="zh-CN" altLang="en-US" dirty="0" smtClean="0"/>
              <a:t>前端优化</a:t>
            </a:r>
            <a:endParaRPr lang="en-US" dirty="0"/>
          </a:p>
        </p:txBody>
      </p:sp>
      <p:sp>
        <p:nvSpPr>
          <p:cNvPr id="3" name="Content Placeholder 2"/>
          <p:cNvSpPr>
            <a:spLocks noGrp="1"/>
          </p:cNvSpPr>
          <p:nvPr>
            <p:ph idx="1"/>
          </p:nvPr>
        </p:nvSpPr>
        <p:spPr/>
        <p:txBody>
          <a:bodyPr/>
          <a:lstStyle/>
          <a:p>
            <a:pPr>
              <a:lnSpc>
                <a:spcPct val="150000"/>
              </a:lnSpc>
            </a:pPr>
            <a:r>
              <a:rPr lang="zh-TW" altLang="en-US" dirty="0"/>
              <a:t>减少</a:t>
            </a:r>
            <a:r>
              <a:rPr lang="en-US" altLang="zh-TW" dirty="0"/>
              <a:t>HTTP</a:t>
            </a:r>
            <a:r>
              <a:rPr lang="zh-TW" altLang="en-US" dirty="0" smtClean="0"/>
              <a:t>请求之合并图片</a:t>
            </a:r>
            <a:r>
              <a:rPr lang="zh-TW" altLang="en-US" dirty="0" smtClean="0"/>
              <a:t>、</a:t>
            </a:r>
            <a:r>
              <a:rPr lang="en-US" altLang="zh-CN" dirty="0" smtClean="0"/>
              <a:t>JS</a:t>
            </a:r>
            <a:r>
              <a:rPr lang="zh-CN" altLang="en-US" dirty="0" smtClean="0"/>
              <a:t>、</a:t>
            </a:r>
            <a:r>
              <a:rPr lang="en-US" altLang="zh-CN" dirty="0" smtClean="0"/>
              <a:t>CSS</a:t>
            </a:r>
            <a:r>
              <a:rPr lang="zh-TW" altLang="en-US" dirty="0" smtClean="0"/>
              <a:t>；</a:t>
            </a:r>
            <a:endParaRPr lang="en-US" altLang="zh-TW" dirty="0" smtClean="0"/>
          </a:p>
          <a:p>
            <a:pPr lvl="1">
              <a:lnSpc>
                <a:spcPct val="150000"/>
              </a:lnSpc>
            </a:pPr>
            <a:r>
              <a:rPr lang="en-US" altLang="zh-TW" dirty="0">
                <a:hlinkClick r:id="rId3"/>
              </a:rPr>
              <a:t>http://www.cnblogs.com/zabery/archive/2012/05/13/2498352.</a:t>
            </a:r>
            <a:r>
              <a:rPr lang="en-US" altLang="zh-TW" dirty="0" smtClean="0">
                <a:hlinkClick r:id="rId3"/>
              </a:rPr>
              <a:t>html</a:t>
            </a:r>
            <a:r>
              <a:rPr lang="en-US" altLang="zh-TW" dirty="0" smtClean="0"/>
              <a:t> </a:t>
            </a:r>
            <a:endParaRPr lang="en-US" altLang="zh-TW" dirty="0"/>
          </a:p>
          <a:p>
            <a:pPr>
              <a:lnSpc>
                <a:spcPct val="150000"/>
              </a:lnSpc>
            </a:pPr>
            <a:r>
              <a:rPr lang="zh-CN" altLang="en-US" dirty="0" smtClean="0"/>
              <a:t>多域名并行下载</a:t>
            </a:r>
            <a:endParaRPr lang="en-US" altLang="zh-CN" dirty="0" smtClean="0"/>
          </a:p>
          <a:p>
            <a:pPr>
              <a:lnSpc>
                <a:spcPct val="150000"/>
              </a:lnSpc>
            </a:pPr>
            <a:r>
              <a:rPr lang="zh-CN" altLang="en-US" dirty="0" smtClean="0"/>
              <a:t>内嵌资源的优化</a:t>
            </a:r>
            <a:endParaRPr lang="en-US" altLang="zh-TW" dirty="0" smtClean="0"/>
          </a:p>
          <a:p>
            <a:pPr>
              <a:lnSpc>
                <a:spcPct val="150000"/>
              </a:lnSpc>
            </a:pPr>
            <a:r>
              <a:rPr lang="zh-CN" altLang="en-US" dirty="0" smtClean="0"/>
              <a:t>启用</a:t>
            </a:r>
            <a:r>
              <a:rPr lang="en-US" altLang="zh-CN" dirty="0" err="1" smtClean="0"/>
              <a:t>gzip</a:t>
            </a:r>
            <a:r>
              <a:rPr lang="zh-CN" altLang="en-US" dirty="0" smtClean="0"/>
              <a:t>压缩</a:t>
            </a:r>
            <a:endParaRPr lang="en-US" dirty="0"/>
          </a:p>
        </p:txBody>
      </p:sp>
    </p:spTree>
    <p:extLst>
      <p:ext uri="{BB962C8B-B14F-4D97-AF65-F5344CB8AC3E}">
        <p14:creationId xmlns:p14="http://schemas.microsoft.com/office/powerpoint/2010/main" val="36010140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HTTP1.1</a:t>
            </a:r>
            <a:r>
              <a:rPr lang="zh-CN" altLang="en-US" dirty="0" smtClean="0"/>
              <a:t>的限制</a:t>
            </a:r>
            <a:endParaRPr lang="en-US" dirty="0"/>
          </a:p>
        </p:txBody>
      </p:sp>
      <p:pic>
        <p:nvPicPr>
          <p:cNvPr id="4" name="Content Placeholder 3"/>
          <p:cNvPicPr>
            <a:picLocks noGrp="1" noChangeAspect="1"/>
          </p:cNvPicPr>
          <p:nvPr>
            <p:ph idx="1"/>
          </p:nvPr>
        </p:nvPicPr>
        <p:blipFill>
          <a:blip r:embed="rId2"/>
          <a:srcRect t="-40302" b="-40302"/>
          <a:stretch>
            <a:fillRect/>
          </a:stretch>
        </p:blipFill>
        <p:spPr>
          <a:xfrm>
            <a:off x="457200" y="2332038"/>
            <a:ext cx="8229600" cy="4525962"/>
          </a:xfrm>
        </p:spPr>
      </p:pic>
      <p:sp>
        <p:nvSpPr>
          <p:cNvPr id="5" name="Rectangle 4"/>
          <p:cNvSpPr/>
          <p:nvPr/>
        </p:nvSpPr>
        <p:spPr>
          <a:xfrm>
            <a:off x="457200" y="1883410"/>
            <a:ext cx="8229600" cy="1731243"/>
          </a:xfrm>
          <a:prstGeom prst="rect">
            <a:avLst/>
          </a:prstGeom>
        </p:spPr>
        <p:txBody>
          <a:bodyPr wrap="square">
            <a:spAutoFit/>
          </a:bodyPr>
          <a:lstStyle/>
          <a:p>
            <a:pPr>
              <a:lnSpc>
                <a:spcPct val="150000"/>
              </a:lnSpc>
            </a:pPr>
            <a:r>
              <a:rPr lang="en-US" altLang="zh-TW" dirty="0"/>
              <a:t>HTTP1.x</a:t>
            </a:r>
            <a:r>
              <a:rPr lang="zh-TW" altLang="en-US" dirty="0"/>
              <a:t>上如果一个只用一个持久链接，请求只能一个一个顺序请求，为了高效地并行下载资源，浏览器允许我们打开多个</a:t>
            </a:r>
            <a:r>
              <a:rPr lang="en-US" altLang="zh-TW" dirty="0"/>
              <a:t>TCP</a:t>
            </a:r>
            <a:r>
              <a:rPr lang="zh-TW" altLang="en-US" dirty="0"/>
              <a:t>会话，但是一个域名下限制</a:t>
            </a:r>
            <a:r>
              <a:rPr lang="en-US" altLang="zh-TW" dirty="0"/>
              <a:t>6</a:t>
            </a:r>
            <a:r>
              <a:rPr lang="zh-TW" altLang="en-US" dirty="0"/>
              <a:t>个链接，如下。</a:t>
            </a:r>
          </a:p>
          <a:p>
            <a:pPr>
              <a:lnSpc>
                <a:spcPct val="150000"/>
              </a:lnSpc>
            </a:pPr>
            <a:endParaRPr lang="zh-TW" altLang="en-US" dirty="0"/>
          </a:p>
        </p:txBody>
      </p:sp>
    </p:spTree>
    <p:extLst>
      <p:ext uri="{BB962C8B-B14F-4D97-AF65-F5344CB8AC3E}">
        <p14:creationId xmlns:p14="http://schemas.microsoft.com/office/powerpoint/2010/main" val="31867458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HTTP2</a:t>
            </a:r>
            <a:r>
              <a:rPr lang="zh-TW" altLang="en-US" dirty="0"/>
              <a:t>是一个二进制协议</a:t>
            </a:r>
            <a:endParaRPr lang="en-US" dirty="0"/>
          </a:p>
        </p:txBody>
      </p:sp>
      <p:pic>
        <p:nvPicPr>
          <p:cNvPr id="4" name="Content Placeholder 3"/>
          <p:cNvPicPr>
            <a:picLocks noGrp="1" noChangeAspect="1"/>
          </p:cNvPicPr>
          <p:nvPr>
            <p:ph idx="1"/>
          </p:nvPr>
        </p:nvPicPr>
        <p:blipFill>
          <a:blip r:embed="rId3"/>
          <a:srcRect t="-1613" b="-1613"/>
          <a:stretch>
            <a:fillRect/>
          </a:stretch>
        </p:blipFill>
        <p:spPr/>
      </p:pic>
    </p:spTree>
    <p:extLst>
      <p:ext uri="{BB962C8B-B14F-4D97-AF65-F5344CB8AC3E}">
        <p14:creationId xmlns:p14="http://schemas.microsoft.com/office/powerpoint/2010/main" val="16447019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HTTP2</a:t>
            </a:r>
            <a:r>
              <a:rPr lang="zh-TW" altLang="en-US" dirty="0"/>
              <a:t>是一个二进制协议</a:t>
            </a:r>
            <a:endParaRPr lang="en-US" dirty="0"/>
          </a:p>
        </p:txBody>
      </p:sp>
      <p:pic>
        <p:nvPicPr>
          <p:cNvPr id="5" name="Picture 4"/>
          <p:cNvPicPr>
            <a:picLocks noChangeAspect="1"/>
          </p:cNvPicPr>
          <p:nvPr/>
        </p:nvPicPr>
        <p:blipFill>
          <a:blip r:embed="rId3"/>
          <a:stretch>
            <a:fillRect/>
          </a:stretch>
        </p:blipFill>
        <p:spPr>
          <a:xfrm>
            <a:off x="4891271" y="1646238"/>
            <a:ext cx="3795529" cy="2713936"/>
          </a:xfrm>
          <a:prstGeom prst="rect">
            <a:avLst/>
          </a:prstGeom>
        </p:spPr>
      </p:pic>
      <p:pic>
        <p:nvPicPr>
          <p:cNvPr id="7" name="Picture 6"/>
          <p:cNvPicPr>
            <a:picLocks noChangeAspect="1"/>
          </p:cNvPicPr>
          <p:nvPr/>
        </p:nvPicPr>
        <p:blipFill>
          <a:blip r:embed="rId4"/>
          <a:stretch>
            <a:fillRect/>
          </a:stretch>
        </p:blipFill>
        <p:spPr>
          <a:xfrm>
            <a:off x="457200" y="1646239"/>
            <a:ext cx="3992683" cy="2713936"/>
          </a:xfrm>
          <a:prstGeom prst="rect">
            <a:avLst/>
          </a:prstGeom>
        </p:spPr>
      </p:pic>
      <p:pic>
        <p:nvPicPr>
          <p:cNvPr id="8" name="Picture 7"/>
          <p:cNvPicPr>
            <a:picLocks noChangeAspect="1"/>
          </p:cNvPicPr>
          <p:nvPr/>
        </p:nvPicPr>
        <p:blipFill>
          <a:blip r:embed="rId5"/>
          <a:stretch>
            <a:fillRect/>
          </a:stretch>
        </p:blipFill>
        <p:spPr>
          <a:xfrm>
            <a:off x="849433" y="1519238"/>
            <a:ext cx="7505700" cy="5130800"/>
          </a:xfrm>
          <a:prstGeom prst="rect">
            <a:avLst/>
          </a:prstGeom>
        </p:spPr>
      </p:pic>
    </p:spTree>
    <p:extLst>
      <p:ext uri="{BB962C8B-B14F-4D97-AF65-F5344CB8AC3E}">
        <p14:creationId xmlns:p14="http://schemas.microsoft.com/office/powerpoint/2010/main" val="3149537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Stream</a:t>
            </a:r>
            <a:r>
              <a:rPr lang="zh-CN" altLang="en-US" dirty="0" smtClean="0"/>
              <a:t>、</a:t>
            </a:r>
            <a:r>
              <a:rPr lang="en-US" altLang="zh-CN" dirty="0" smtClean="0"/>
              <a:t>Message</a:t>
            </a:r>
            <a:r>
              <a:rPr lang="zh-CN" altLang="en-US" dirty="0" smtClean="0"/>
              <a:t>、</a:t>
            </a:r>
            <a:r>
              <a:rPr lang="en-US" altLang="zh-CN" dirty="0" smtClean="0"/>
              <a:t>Frame</a:t>
            </a:r>
            <a:endParaRPr lang="en-US" dirty="0"/>
          </a:p>
        </p:txBody>
      </p:sp>
      <p:pic>
        <p:nvPicPr>
          <p:cNvPr id="4" name="Content Placeholder 3"/>
          <p:cNvPicPr>
            <a:picLocks noGrp="1" noChangeAspect="1"/>
          </p:cNvPicPr>
          <p:nvPr>
            <p:ph idx="1"/>
          </p:nvPr>
        </p:nvPicPr>
        <p:blipFill>
          <a:blip r:embed="rId3"/>
          <a:srcRect t="782" b="782"/>
          <a:stretch>
            <a:fillRect/>
          </a:stretch>
        </p:blipFill>
        <p:spPr>
          <a:xfrm>
            <a:off x="457200" y="1468973"/>
            <a:ext cx="7404365" cy="4072401"/>
          </a:xfrm>
        </p:spPr>
      </p:pic>
      <p:sp>
        <p:nvSpPr>
          <p:cNvPr id="5" name="Rectangle 4"/>
          <p:cNvSpPr/>
          <p:nvPr/>
        </p:nvSpPr>
        <p:spPr>
          <a:xfrm>
            <a:off x="457200" y="5493350"/>
            <a:ext cx="8229600" cy="1200329"/>
          </a:xfrm>
          <a:prstGeom prst="rect">
            <a:avLst/>
          </a:prstGeom>
        </p:spPr>
        <p:txBody>
          <a:bodyPr wrap="square">
            <a:spAutoFit/>
          </a:bodyPr>
          <a:lstStyle/>
          <a:p>
            <a:r>
              <a:rPr lang="en-US" altLang="zh-TW" dirty="0"/>
              <a:t>Stream </a:t>
            </a:r>
            <a:r>
              <a:rPr lang="zh-TW" altLang="en-US" dirty="0"/>
              <a:t>处于一个连接中的双向二进制数据流，可以包含一个或者多个 </a:t>
            </a:r>
            <a:r>
              <a:rPr lang="en-US" altLang="zh-TW" dirty="0"/>
              <a:t>Message</a:t>
            </a:r>
            <a:r>
              <a:rPr lang="zh-TW" altLang="en-US" dirty="0" smtClean="0"/>
              <a:t>。</a:t>
            </a:r>
            <a:endParaRPr lang="zh-TW" altLang="en-US" dirty="0"/>
          </a:p>
          <a:p>
            <a:r>
              <a:rPr lang="en-US" altLang="zh-TW" dirty="0"/>
              <a:t>Message </a:t>
            </a:r>
            <a:r>
              <a:rPr lang="zh-TW" altLang="en-US" dirty="0"/>
              <a:t>一个完整的请求或者响应，包含多个 </a:t>
            </a:r>
            <a:r>
              <a:rPr lang="en-US" altLang="zh-TW" dirty="0"/>
              <a:t>Frame </a:t>
            </a:r>
            <a:r>
              <a:rPr lang="zh-TW" altLang="en-US" dirty="0"/>
              <a:t>序列</a:t>
            </a:r>
            <a:r>
              <a:rPr lang="zh-TW" altLang="en-US" dirty="0" smtClean="0"/>
              <a:t>。</a:t>
            </a:r>
            <a:endParaRPr lang="zh-TW" altLang="en-US" dirty="0"/>
          </a:p>
          <a:p>
            <a:r>
              <a:rPr lang="en-US" altLang="zh-TW" dirty="0"/>
              <a:t>Frame HTTP/2 </a:t>
            </a:r>
            <a:r>
              <a:rPr lang="zh-TW" altLang="en-US" dirty="0"/>
              <a:t>通讯中的最小传输单位，至少含有一个 </a:t>
            </a:r>
            <a:r>
              <a:rPr lang="en-US" altLang="zh-TW" dirty="0"/>
              <a:t>Frame header</a:t>
            </a:r>
            <a:r>
              <a:rPr lang="zh-TW" altLang="en-US" dirty="0"/>
              <a:t>，能够表示它属于哪一个 </a:t>
            </a:r>
            <a:r>
              <a:rPr lang="en-US" altLang="zh-TW" dirty="0"/>
              <a:t>Stream</a:t>
            </a:r>
            <a:r>
              <a:rPr lang="zh-TW" altLang="en-US" dirty="0"/>
              <a:t>。</a:t>
            </a:r>
            <a:endParaRPr lang="en-US" dirty="0"/>
          </a:p>
        </p:txBody>
      </p:sp>
    </p:spTree>
    <p:extLst>
      <p:ext uri="{BB962C8B-B14F-4D97-AF65-F5344CB8AC3E}">
        <p14:creationId xmlns:p14="http://schemas.microsoft.com/office/powerpoint/2010/main" val="91825585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Custom 5">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81DB9E"/>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260</TotalTime>
  <Words>645</Words>
  <Application>Microsoft Macintosh PowerPoint</Application>
  <PresentationFormat>On-screen Show (4:3)</PresentationFormat>
  <Paragraphs>82</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Foundry</vt:lpstr>
      <vt:lpstr>HTTP2 简介</vt:lpstr>
      <vt:lpstr>HTTP 历程</vt:lpstr>
      <vt:lpstr>State of the HTTP nation...</vt:lpstr>
      <vt:lpstr>Top 1M Alexa sites...</vt:lpstr>
      <vt:lpstr>HTTP 1.1 前端优化</vt:lpstr>
      <vt:lpstr>HTTP1.1的限制</vt:lpstr>
      <vt:lpstr>HTTP2是一个二进制协议</vt:lpstr>
      <vt:lpstr>HTTP2是一个二进制协议</vt:lpstr>
      <vt:lpstr>Stream、Message、Frame</vt:lpstr>
      <vt:lpstr>多路复用的流</vt:lpstr>
      <vt:lpstr>请求优先级</vt:lpstr>
      <vt:lpstr>HTTP2 压缩头部</vt:lpstr>
      <vt:lpstr>服务器推送</vt:lpstr>
      <vt:lpstr>流量控制</vt:lpstr>
      <vt:lpstr>重置-后悔药</vt:lpstr>
      <vt:lpstr>备选服务</vt:lpstr>
      <vt:lpstr>Wireshark 监控</vt:lpstr>
      <vt:lpstr>FAQ</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HTTP2</dc:title>
  <dc:creator>郭红俊</dc:creator>
  <cp:lastModifiedBy>郭红俊</cp:lastModifiedBy>
  <cp:revision>59</cp:revision>
  <dcterms:created xsi:type="dcterms:W3CDTF">2015-07-29T08:59:56Z</dcterms:created>
  <dcterms:modified xsi:type="dcterms:W3CDTF">2015-07-31T08:59:03Z</dcterms:modified>
</cp:coreProperties>
</file>