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5"/>
  </p:notesMasterIdLst>
  <p:sldIdLst>
    <p:sldId id="256" r:id="rId2"/>
    <p:sldId id="258" r:id="rId3"/>
    <p:sldId id="281" r:id="rId4"/>
    <p:sldId id="282" r:id="rId5"/>
    <p:sldId id="283" r:id="rId6"/>
    <p:sldId id="296" r:id="rId7"/>
    <p:sldId id="284" r:id="rId8"/>
    <p:sldId id="294" r:id="rId9"/>
    <p:sldId id="297" r:id="rId10"/>
    <p:sldId id="287" r:id="rId11"/>
    <p:sldId id="286" r:id="rId12"/>
    <p:sldId id="300" r:id="rId13"/>
    <p:sldId id="29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0299" autoAdjust="0"/>
  </p:normalViewPr>
  <p:slideViewPr>
    <p:cSldViewPr>
      <p:cViewPr varScale="1">
        <p:scale>
          <a:sx n="96" d="100"/>
          <a:sy n="96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8BB7-B40E-43EA-AC3E-90A21F6A075C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6BD3C-05BD-482D-B3FE-AA463C74D7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调查</a:t>
            </a:r>
            <a:r>
              <a:rPr lang="en-US" altLang="zh-CN" dirty="0" smtClean="0"/>
              <a:t>-</a:t>
            </a:r>
            <a:r>
              <a:rPr lang="zh-CN" altLang="en-US" smtClean="0"/>
              <a:t>数学系的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BD3C-05BD-482D-B3FE-AA463C74D7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BD3C-05BD-482D-B3FE-AA463C74D7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BD3C-05BD-482D-B3FE-AA463C74D7A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BD3C-05BD-482D-B3FE-AA463C74D7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BD3C-05BD-482D-B3FE-AA463C74D7A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BD3C-05BD-482D-B3FE-AA463C74D7A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BD3C-05BD-482D-B3FE-AA463C74D7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BD3C-05BD-482D-B3FE-AA463C74D7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053ADD-2B03-4D4E-985A-8724612EBBF8}" type="datetimeFigureOut">
              <a:rPr lang="zh-CN" altLang="en-US" smtClean="0"/>
              <a:pPr/>
              <a:t>2011-9-27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44A3538-51F8-4F9F-AE8B-6FA60CA1C41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533400" y="3748102"/>
            <a:ext cx="7854696" cy="1752600"/>
          </a:xfrm>
        </p:spPr>
        <p:txBody>
          <a:bodyPr/>
          <a:lstStyle/>
          <a:p>
            <a:pPr algn="ctr"/>
            <a:r>
              <a:rPr lang="en-US" altLang="zh-CN" dirty="0" smtClean="0"/>
              <a:t>2011-9-5 </a:t>
            </a:r>
          </a:p>
          <a:p>
            <a:pPr algn="ctr"/>
            <a:r>
              <a:rPr lang="zh-CN" altLang="en-US" dirty="0" smtClean="0"/>
              <a:t>马海坡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1071546"/>
            <a:ext cx="7851648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灰度发布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53578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时间成本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很可能不止一倍的浪费时间；</a:t>
            </a:r>
            <a:endParaRPr lang="en-US" altLang="zh-CN" dirty="0" smtClean="0"/>
          </a:p>
          <a:p>
            <a:r>
              <a:rPr lang="zh-CN" altLang="en-US" dirty="0" smtClean="0"/>
              <a:t>客户的粘性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进行灰度发布需各类型客户的参与，如产品质量差会导致客户的不满。所以选择发布的时机很重要。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我们面对的都是商业客户，而实行灰度发布的公司多面对个人客户或者本身为业界巨头，商业客户是否能容忍不完善的产品也是个问题。</a:t>
            </a:r>
            <a:endParaRPr lang="en-US" altLang="zh-CN" dirty="0" smtClean="0"/>
          </a:p>
          <a:p>
            <a:r>
              <a:rPr lang="zh-CN" altLang="en-US" dirty="0" smtClean="0"/>
              <a:t>维护成本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在放量期间要维护新旧两套代码，有些后台接口要共用的还有新旧版本耦合的情况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部门</a:t>
            </a:r>
            <a:r>
              <a:rPr lang="zh-CN" altLang="en-US" dirty="0" smtClean="0"/>
              <a:t>协作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站在整个产品的角度定义灰度发布运营策略、方法、步骤</a:t>
            </a:r>
            <a:r>
              <a:rPr lang="zh-CN" altLang="en-US" dirty="0" smtClean="0"/>
              <a:t>；</a:t>
            </a:r>
            <a:r>
              <a:rPr lang="zh-CN" altLang="en-US" dirty="0" smtClean="0"/>
              <a:t>协调好产品、市场、研发、客服等团队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架构的弹性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有些发布形式需要系统架构有很好的弹性，如</a:t>
            </a:r>
            <a:r>
              <a:rPr lang="en-US" altLang="zh-CN" dirty="0" smtClean="0"/>
              <a:t>Gmail Labs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/>
          <a:lstStyle/>
          <a:p>
            <a:r>
              <a:rPr lang="zh-CN" altLang="en-US" b="1" dirty="0" smtClean="0"/>
              <a:t>灰度发布需重点考虑问题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同迭代开发结合，每轮迭代发布一些功能；</a:t>
            </a:r>
            <a:endParaRPr lang="en-US" altLang="zh-CN" dirty="0" smtClean="0"/>
          </a:p>
          <a:p>
            <a:r>
              <a:rPr lang="zh-CN" altLang="en-US" dirty="0" smtClean="0"/>
              <a:t>同</a:t>
            </a:r>
            <a:r>
              <a:rPr lang="zh-CN" altLang="en-US" dirty="0" smtClean="0"/>
              <a:t>公司的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测试结合起来，</a:t>
            </a:r>
            <a:r>
              <a:rPr lang="zh-CN" altLang="en-US" dirty="0" smtClean="0"/>
              <a:t>加强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测试；</a:t>
            </a:r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zh-CN" altLang="en-US" dirty="0" smtClean="0"/>
              <a:t>试点，看效果，再推广。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新产品或大项目初次发布时；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业务策略不明确拿不准时；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面向特定用户群体时；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大范围升级时。</a:t>
            </a:r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/>
          <a:lstStyle/>
          <a:p>
            <a:r>
              <a:rPr lang="zh-CN" altLang="en-US" b="1" dirty="0" smtClean="0"/>
              <a:t>实施建议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00066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选择试点</a:t>
            </a:r>
            <a:r>
              <a:rPr lang="zh-CN" altLang="en-US" dirty="0" smtClean="0"/>
              <a:t>实施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-MMP2.0</a:t>
            </a:r>
          </a:p>
          <a:p>
            <a:pPr marL="880110" lvl="1" indent="-514350">
              <a:buFont typeface="+mj-ea"/>
              <a:buAutoNum type="ea1JpnChsDbPeriod"/>
            </a:pPr>
            <a:r>
              <a:rPr lang="zh-CN" altLang="en-US" dirty="0" smtClean="0"/>
              <a:t>项目计划</a:t>
            </a:r>
            <a:r>
              <a:rPr lang="zh-CN" altLang="en-US" dirty="0" smtClean="0"/>
              <a:t>阶段同</a:t>
            </a:r>
            <a:r>
              <a:rPr lang="zh-CN" altLang="en-US" dirty="0" smtClean="0"/>
              <a:t>产品经理、运维、服务人员</a:t>
            </a:r>
            <a:r>
              <a:rPr lang="zh-CN" altLang="en-US" dirty="0" smtClean="0"/>
              <a:t>共同</a:t>
            </a:r>
            <a:r>
              <a:rPr lang="zh-CN" altLang="en-US" dirty="0" smtClean="0"/>
              <a:t>制定</a:t>
            </a:r>
            <a:r>
              <a:rPr lang="zh-CN" altLang="en-US" dirty="0" smtClean="0"/>
              <a:t>发布计划</a:t>
            </a:r>
            <a:endParaRPr lang="en-US" altLang="zh-CN" dirty="0" smtClean="0"/>
          </a:p>
          <a:p>
            <a:pPr marL="1245870" lvl="2" indent="-514350">
              <a:buFont typeface="Wingdings" pitchFamily="2" charset="2"/>
              <a:buChar char="Ø"/>
            </a:pPr>
            <a:r>
              <a:rPr lang="zh-CN" altLang="en-US" dirty="0" smtClean="0"/>
              <a:t>发布频率（每个迭代发布一次）</a:t>
            </a:r>
            <a:endParaRPr lang="en-US" altLang="zh-CN" dirty="0" smtClean="0"/>
          </a:p>
          <a:p>
            <a:pPr marL="1245870" lvl="2" indent="-514350">
              <a:buFont typeface="Wingdings" pitchFamily="2" charset="2"/>
              <a:buChar char="Ø"/>
            </a:pPr>
            <a:r>
              <a:rPr lang="zh-CN" altLang="en-US" dirty="0" smtClean="0"/>
              <a:t>每次发布内容（同迭代开发计划相结合）</a:t>
            </a:r>
            <a:endParaRPr lang="en-US" altLang="zh-CN" dirty="0" smtClean="0"/>
          </a:p>
          <a:p>
            <a:pPr marL="1245870" lvl="2" indent="-514350">
              <a:buFont typeface="Wingdings" pitchFamily="2" charset="2"/>
              <a:buChar char="Ø"/>
            </a:pPr>
            <a:r>
              <a:rPr lang="zh-CN" altLang="en-US" dirty="0" smtClean="0"/>
              <a:t>发布策略，如</a:t>
            </a:r>
            <a:r>
              <a:rPr lang="en-US" altLang="zh-CN" dirty="0" smtClean="0"/>
              <a:t>MMP</a:t>
            </a:r>
            <a:r>
              <a:rPr lang="zh-CN" altLang="en-US" dirty="0" smtClean="0"/>
              <a:t>同</a:t>
            </a:r>
            <a:r>
              <a:rPr lang="en-US" altLang="zh-CN" dirty="0" smtClean="0"/>
              <a:t>MMP2.0</a:t>
            </a:r>
            <a:r>
              <a:rPr lang="zh-CN" altLang="en-US" dirty="0" smtClean="0"/>
              <a:t>同时在线，类似于</a:t>
            </a:r>
            <a:r>
              <a:rPr lang="en-US" altLang="zh-CN" dirty="0" smtClean="0"/>
              <a:t>A/B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1245870" lvl="2" indent="-514350">
              <a:buFont typeface="Wingdings" pitchFamily="2" charset="2"/>
              <a:buChar char="Ø"/>
            </a:pPr>
            <a:r>
              <a:rPr lang="zh-CN" altLang="en-US" dirty="0" smtClean="0"/>
              <a:t>筛选用户，如从原</a:t>
            </a:r>
            <a:r>
              <a:rPr lang="en-US" altLang="zh-CN" dirty="0" smtClean="0"/>
              <a:t>MMP</a:t>
            </a:r>
            <a:r>
              <a:rPr lang="zh-CN" altLang="en-US" dirty="0" smtClean="0"/>
              <a:t>用户中选择部分</a:t>
            </a:r>
            <a:endParaRPr lang="en-US" altLang="zh-CN" dirty="0" smtClean="0"/>
          </a:p>
          <a:p>
            <a:pPr marL="1245870" lvl="2" indent="-514350">
              <a:buFont typeface="Wingdings" pitchFamily="2" charset="2"/>
              <a:buChar char="Ø"/>
            </a:pPr>
            <a:r>
              <a:rPr lang="zh-CN" altLang="en-US" dirty="0" smtClean="0"/>
              <a:t>同运维确定线上部署策略</a:t>
            </a:r>
            <a:endParaRPr lang="en-US" altLang="zh-CN" dirty="0" smtClean="0"/>
          </a:p>
          <a:p>
            <a:pPr marL="1245870" lvl="2" indent="-514350">
              <a:buFont typeface="Wingdings" pitchFamily="2" charset="2"/>
              <a:buChar char="Ø"/>
            </a:pPr>
            <a:r>
              <a:rPr lang="en-US" altLang="zh-CN" dirty="0" smtClean="0"/>
              <a:t>UE</a:t>
            </a:r>
            <a:r>
              <a:rPr lang="zh-CN" altLang="en-US" dirty="0" smtClean="0"/>
              <a:t>准备用户行为分析策略</a:t>
            </a:r>
            <a:endParaRPr lang="en-US" altLang="zh-CN" dirty="0" smtClean="0"/>
          </a:p>
          <a:p>
            <a:pPr marL="880110" lvl="1" indent="-514350">
              <a:buFont typeface="+mj-ea"/>
              <a:buAutoNum type="ea1JpnChsDbPeriod"/>
            </a:pPr>
            <a:r>
              <a:rPr lang="zh-CN" altLang="en-US" dirty="0" smtClean="0"/>
              <a:t>按发布计划发布</a:t>
            </a:r>
            <a:endParaRPr lang="en-US" altLang="zh-CN" dirty="0" smtClean="0"/>
          </a:p>
          <a:p>
            <a:pPr marL="1245870" lvl="2" indent="-514350">
              <a:buFont typeface="Wingdings" pitchFamily="2" charset="2"/>
              <a:buChar char="Ø"/>
            </a:pPr>
            <a:r>
              <a:rPr lang="zh-CN" altLang="en-US" dirty="0" smtClean="0"/>
              <a:t>每个迭代的内容要做踏实，功能要实现且不能有严重问题</a:t>
            </a:r>
            <a:endParaRPr lang="en-US" altLang="zh-CN" dirty="0" smtClean="0"/>
          </a:p>
          <a:p>
            <a:pPr marL="1245870" lvl="2" indent="-514350">
              <a:buFont typeface="Wingdings" pitchFamily="2" charset="2"/>
              <a:buChar char="Ø"/>
            </a:pPr>
            <a:r>
              <a:rPr lang="zh-CN" altLang="en-US" dirty="0" smtClean="0"/>
              <a:t>本次发布总结，调整发布计划</a:t>
            </a:r>
            <a:endParaRPr lang="en-US" altLang="zh-CN" dirty="0" smtClean="0"/>
          </a:p>
          <a:p>
            <a:pPr marL="1520190" lvl="3" indent="-514350">
              <a:buFont typeface="Wingdings" pitchFamily="2" charset="2"/>
              <a:buChar char="ü"/>
            </a:pPr>
            <a:r>
              <a:rPr lang="zh-CN" altLang="en-US" dirty="0" smtClean="0"/>
              <a:t>用户行为分析报告</a:t>
            </a:r>
            <a:endParaRPr lang="en-US" altLang="zh-CN" dirty="0" smtClean="0"/>
          </a:p>
          <a:p>
            <a:pPr marL="1520190" lvl="3" indent="-514350">
              <a:buFont typeface="Wingdings" pitchFamily="2" charset="2"/>
              <a:buChar char="ü"/>
            </a:pPr>
            <a:r>
              <a:rPr lang="zh-CN" altLang="en-US" dirty="0" smtClean="0"/>
              <a:t>调查问卷</a:t>
            </a:r>
            <a:endParaRPr lang="en-US" altLang="zh-CN" dirty="0" smtClean="0"/>
          </a:p>
          <a:p>
            <a:pPr marL="880110" lvl="1" indent="-514350">
              <a:buFont typeface="+mj-ea"/>
              <a:buAutoNum type="ea1JpnChsDbPeriod"/>
            </a:pPr>
            <a:r>
              <a:rPr lang="zh-CN" altLang="en-US" dirty="0" smtClean="0"/>
              <a:t>基于上一次</a:t>
            </a:r>
            <a:r>
              <a:rPr lang="zh-CN" altLang="en-US" dirty="0" smtClean="0"/>
              <a:t>发布完善产品功能</a:t>
            </a:r>
            <a:endParaRPr lang="en-US" altLang="zh-CN" dirty="0" smtClean="0"/>
          </a:p>
          <a:p>
            <a:pPr marL="1245870" lvl="2" indent="-514350">
              <a:buFont typeface="Wingdings" pitchFamily="2" charset="2"/>
              <a:buChar char="Ø"/>
            </a:pPr>
            <a:r>
              <a:rPr lang="zh-CN" altLang="en-US" dirty="0" smtClean="0"/>
              <a:t>可能会影响开发进度</a:t>
            </a:r>
            <a:endParaRPr lang="en-US" altLang="zh-CN" dirty="0" smtClean="0"/>
          </a:p>
          <a:p>
            <a:pPr marL="880110" lvl="1" indent="-514350">
              <a:buFont typeface="+mj-ea"/>
              <a:buAutoNum type="ea1JpnChsDbPeriod"/>
            </a:pPr>
            <a:r>
              <a:rPr lang="zh-CN" altLang="en-US" dirty="0" smtClean="0"/>
              <a:t>下一</a:t>
            </a:r>
            <a:r>
              <a:rPr lang="zh-CN" altLang="en-US" dirty="0" smtClean="0"/>
              <a:t>次发布或者最后发布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试点项目总结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形成灰度发布流程、指南</a:t>
            </a:r>
            <a:endParaRPr lang="en-US" altLang="zh-CN" dirty="0" smtClean="0"/>
          </a:p>
          <a:p>
            <a:pPr marL="514350" indent="-514350">
              <a:buFont typeface="Wingdings" pitchFamily="2" charset="2"/>
              <a:buChar char="l"/>
            </a:pPr>
            <a:r>
              <a:rPr lang="zh-CN" altLang="en-US" dirty="0" smtClean="0"/>
              <a:t>推广到公司其他适合灰度发布的项目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/>
          <a:lstStyle/>
          <a:p>
            <a:r>
              <a:rPr lang="zh-CN" altLang="en-US" b="1" dirty="0" smtClean="0"/>
              <a:t>实施方案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19764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4800" dirty="0" smtClean="0"/>
              <a:t>The End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219200"/>
          </a:xfrm>
        </p:spPr>
        <p:txBody>
          <a:bodyPr/>
          <a:lstStyle/>
          <a:p>
            <a:pPr algn="ctr"/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gray">
          <a:xfrm>
            <a:off x="2071670" y="3543306"/>
            <a:ext cx="628650" cy="671512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gray">
          <a:xfrm>
            <a:off x="2639995" y="3640143"/>
            <a:ext cx="4248150" cy="442913"/>
          </a:xfrm>
          <a:prstGeom prst="cube">
            <a:avLst>
              <a:gd name="adj" fmla="val 12949"/>
            </a:avLst>
          </a:prstGeom>
          <a:gradFill rotWithShape="1">
            <a:gsLst>
              <a:gs pos="0">
                <a:schemeClr val="folHlink">
                  <a:gamma/>
                  <a:shade val="84314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white">
          <a:xfrm>
            <a:off x="2784457" y="3690943"/>
            <a:ext cx="343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2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AFAFA"/>
                </a:solidFill>
              </a:rPr>
              <a:t> </a:t>
            </a:r>
            <a:r>
              <a:rPr lang="zh-CN" altLang="en-US" sz="2000" b="1" dirty="0" smtClean="0">
                <a:solidFill>
                  <a:srgbClr val="FAFAFA"/>
                </a:solidFill>
              </a:rPr>
              <a:t>全时如何进行灰度发布</a:t>
            </a:r>
            <a:endParaRPr lang="en-US" altLang="zh-CN" sz="2000" b="1" dirty="0">
              <a:solidFill>
                <a:srgbClr val="FAFAFA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white">
          <a:xfrm>
            <a:off x="2074845" y="3743331"/>
            <a:ext cx="5318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03</a:t>
            </a:r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>
            <a:off x="5792770" y="3868743"/>
            <a:ext cx="1046162" cy="0"/>
          </a:xfrm>
          <a:prstGeom prst="line">
            <a:avLst/>
          </a:prstGeom>
          <a:noFill/>
          <a:ln w="38100" cap="rnd">
            <a:solidFill>
              <a:srgbClr val="F8F8F8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gray">
          <a:xfrm>
            <a:off x="2071670" y="2954343"/>
            <a:ext cx="628650" cy="671513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gray">
          <a:xfrm>
            <a:off x="2639995" y="3051181"/>
            <a:ext cx="4248150" cy="442912"/>
          </a:xfrm>
          <a:prstGeom prst="cube">
            <a:avLst>
              <a:gd name="adj" fmla="val 12949"/>
            </a:avLst>
          </a:prstGeom>
          <a:gradFill rotWithShape="1">
            <a:gsLst>
              <a:gs pos="0">
                <a:schemeClr val="hlink">
                  <a:gamma/>
                  <a:shade val="84314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white">
          <a:xfrm>
            <a:off x="2784457" y="3101981"/>
            <a:ext cx="343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2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AFAFA"/>
                </a:solidFill>
              </a:rPr>
              <a:t>灰度发布成功案例</a:t>
            </a:r>
            <a:endParaRPr lang="en-US" altLang="zh-CN" sz="2000" b="1" dirty="0">
              <a:solidFill>
                <a:srgbClr val="FAFAFA"/>
              </a:solidFill>
            </a:endParaRP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white">
          <a:xfrm>
            <a:off x="2074845" y="3154368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02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5792770" y="3308356"/>
            <a:ext cx="1046162" cy="0"/>
          </a:xfrm>
          <a:prstGeom prst="line">
            <a:avLst/>
          </a:prstGeom>
          <a:noFill/>
          <a:ln w="38100" cap="rnd">
            <a:solidFill>
              <a:srgbClr val="F8F8F8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22"/>
          <p:cNvSpPr>
            <a:spLocks noChangeArrowheads="1"/>
          </p:cNvSpPr>
          <p:nvPr/>
        </p:nvSpPr>
        <p:spPr bwMode="gray">
          <a:xfrm>
            <a:off x="2071670" y="2378081"/>
            <a:ext cx="628650" cy="671512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23"/>
          <p:cNvSpPr>
            <a:spLocks noChangeArrowheads="1"/>
          </p:cNvSpPr>
          <p:nvPr/>
        </p:nvSpPr>
        <p:spPr bwMode="gray">
          <a:xfrm>
            <a:off x="2639995" y="2474918"/>
            <a:ext cx="4248150" cy="442913"/>
          </a:xfrm>
          <a:prstGeom prst="cube">
            <a:avLst>
              <a:gd name="adj" fmla="val 12949"/>
            </a:avLst>
          </a:prstGeom>
          <a:gradFill rotWithShape="1">
            <a:gsLst>
              <a:gs pos="0">
                <a:schemeClr val="accent2">
                  <a:gamma/>
                  <a:shade val="84314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white">
          <a:xfrm>
            <a:off x="2784457" y="2525718"/>
            <a:ext cx="343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2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</a:rPr>
              <a:t>灰度发布简介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white">
          <a:xfrm>
            <a:off x="2074845" y="2578106"/>
            <a:ext cx="5318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01</a:t>
            </a: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5792770" y="2732093"/>
            <a:ext cx="1046162" cy="0"/>
          </a:xfrm>
          <a:prstGeom prst="line">
            <a:avLst/>
          </a:prstGeom>
          <a:noFill/>
          <a:ln w="38100" cap="rnd">
            <a:solidFill>
              <a:srgbClr val="F8F8F8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29"/>
          <p:cNvSpPr>
            <a:spLocks noChangeArrowheads="1"/>
          </p:cNvSpPr>
          <p:nvPr/>
        </p:nvSpPr>
        <p:spPr bwMode="gray">
          <a:xfrm>
            <a:off x="6846870" y="3748093"/>
            <a:ext cx="244475" cy="260350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30"/>
          <p:cNvSpPr>
            <a:spLocks noChangeArrowheads="1"/>
          </p:cNvSpPr>
          <p:nvPr/>
        </p:nvSpPr>
        <p:spPr bwMode="gray">
          <a:xfrm>
            <a:off x="6846870" y="3159131"/>
            <a:ext cx="244475" cy="260350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31"/>
          <p:cNvSpPr>
            <a:spLocks noChangeArrowheads="1"/>
          </p:cNvSpPr>
          <p:nvPr/>
        </p:nvSpPr>
        <p:spPr bwMode="gray">
          <a:xfrm>
            <a:off x="6846870" y="2582868"/>
            <a:ext cx="244475" cy="260350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灰度发布又称体验式发布，是指在黑与白之间，能够平滑过渡的一种发布方式。</a:t>
            </a:r>
            <a:endParaRPr lang="en-US" altLang="zh-CN" dirty="0" smtClean="0"/>
          </a:p>
          <a:p>
            <a:r>
              <a:rPr lang="zh-CN" altLang="en-US" dirty="0" smtClean="0"/>
              <a:t>产品的发布过程不是一蹴而就，而是逐步扩大使用用户的范围，从公司内部用户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忠诚度较高的种子用户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更大范围的活跃用户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所有用户。在此过程中，产品团队根据用户的反馈及时完善产品相关功能。此种发布方式，按照中国特色的叫法被冠以”、“灰度发布”、 “灰度放量” 、 “分流发布”。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/>
          <a:lstStyle/>
          <a:p>
            <a:r>
              <a:rPr lang="zh-CN" altLang="en-US" b="1" dirty="0" smtClean="0"/>
              <a:t>灰度发布的概念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及早获得用户的意见反馈，完善产品功能，提升产品质量；</a:t>
            </a:r>
          </a:p>
          <a:p>
            <a:r>
              <a:rPr lang="zh-CN" altLang="en-US" dirty="0" smtClean="0"/>
              <a:t>让用户参与产品测试，加强与用户互动；</a:t>
            </a:r>
          </a:p>
          <a:p>
            <a:r>
              <a:rPr lang="zh-CN" altLang="en-US" dirty="0" smtClean="0"/>
              <a:t>降低产品升级所影响的用户范围；</a:t>
            </a:r>
            <a:endParaRPr lang="en-US" altLang="zh-CN" dirty="0" smtClean="0"/>
          </a:p>
          <a:p>
            <a:r>
              <a:rPr lang="zh-CN" altLang="en-US" dirty="0" smtClean="0"/>
              <a:t>降低技术上风险，在放出小范围后去发现、解决问题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灰度发布的作用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定义目标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选定策略：包括用户规模、发布频率、功能覆盖度、回滚策略、运营策略、新旧系统部署策略等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筛选用户：包括用户特征、用户数量、用户常用功能、用户范围等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部署系统：部署新系统、部署用户行为分析系统（</a:t>
            </a:r>
            <a:r>
              <a:rPr lang="en-US" altLang="zh-CN" dirty="0" smtClean="0"/>
              <a:t>web analytics</a:t>
            </a:r>
            <a:r>
              <a:rPr lang="zh-CN" altLang="en-US" dirty="0" smtClean="0"/>
              <a:t>）、设定分流规则、运营数据分析、分流规则微调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发布总结：用户行为分析报告、用户问卷调查、社会化媒体意见收集、形成产品功能改进列表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产品完善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新一轮灰度发布或完整发布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/>
          <a:lstStyle/>
          <a:p>
            <a:r>
              <a:rPr lang="zh-CN" altLang="en-US" b="1" dirty="0" smtClean="0"/>
              <a:t>灰度发布的一般步骤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219200"/>
          </a:xfrm>
        </p:spPr>
        <p:txBody>
          <a:bodyPr/>
          <a:lstStyle/>
          <a:p>
            <a:pPr algn="ctr"/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gray">
          <a:xfrm>
            <a:off x="2071670" y="3543306"/>
            <a:ext cx="628650" cy="671512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gray">
          <a:xfrm>
            <a:off x="2639995" y="3640143"/>
            <a:ext cx="4248150" cy="442913"/>
          </a:xfrm>
          <a:prstGeom prst="cube">
            <a:avLst>
              <a:gd name="adj" fmla="val 12949"/>
            </a:avLst>
          </a:prstGeom>
          <a:gradFill rotWithShape="1">
            <a:gsLst>
              <a:gs pos="0">
                <a:schemeClr val="folHlink">
                  <a:gamma/>
                  <a:shade val="84314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white">
          <a:xfrm>
            <a:off x="2784457" y="3690943"/>
            <a:ext cx="343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2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AFAFA"/>
                </a:solidFill>
              </a:rPr>
              <a:t> </a:t>
            </a:r>
            <a:r>
              <a:rPr lang="zh-CN" altLang="en-US" sz="2000" b="1" dirty="0" smtClean="0">
                <a:solidFill>
                  <a:srgbClr val="FAFAFA"/>
                </a:solidFill>
              </a:rPr>
              <a:t>全时如何进行灰度发布</a:t>
            </a:r>
            <a:endParaRPr lang="en-US" altLang="zh-CN" sz="2000" b="1" dirty="0">
              <a:solidFill>
                <a:srgbClr val="FAFAFA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white">
          <a:xfrm>
            <a:off x="2074845" y="3743331"/>
            <a:ext cx="5318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03</a:t>
            </a:r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>
            <a:off x="5792770" y="3868743"/>
            <a:ext cx="1046162" cy="0"/>
          </a:xfrm>
          <a:prstGeom prst="line">
            <a:avLst/>
          </a:prstGeom>
          <a:noFill/>
          <a:ln w="38100" cap="rnd">
            <a:solidFill>
              <a:srgbClr val="F8F8F8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gray">
          <a:xfrm>
            <a:off x="2071670" y="2954343"/>
            <a:ext cx="628650" cy="671513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gray">
          <a:xfrm>
            <a:off x="2639995" y="3051181"/>
            <a:ext cx="4248150" cy="442912"/>
          </a:xfrm>
          <a:prstGeom prst="cube">
            <a:avLst>
              <a:gd name="adj" fmla="val 12949"/>
            </a:avLst>
          </a:prstGeom>
          <a:gradFill rotWithShape="1">
            <a:gsLst>
              <a:gs pos="0">
                <a:schemeClr val="hlink">
                  <a:gamma/>
                  <a:shade val="84314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white">
          <a:xfrm>
            <a:off x="2784457" y="3101981"/>
            <a:ext cx="343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2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</a:rPr>
              <a:t>灰度发布成功案例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white">
          <a:xfrm>
            <a:off x="2074845" y="3154368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02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5792770" y="3308356"/>
            <a:ext cx="1046162" cy="0"/>
          </a:xfrm>
          <a:prstGeom prst="line">
            <a:avLst/>
          </a:prstGeom>
          <a:noFill/>
          <a:ln w="38100" cap="rnd">
            <a:solidFill>
              <a:srgbClr val="F8F8F8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22"/>
          <p:cNvSpPr>
            <a:spLocks noChangeArrowheads="1"/>
          </p:cNvSpPr>
          <p:nvPr/>
        </p:nvSpPr>
        <p:spPr bwMode="gray">
          <a:xfrm>
            <a:off x="2071670" y="2378081"/>
            <a:ext cx="628650" cy="671512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23"/>
          <p:cNvSpPr>
            <a:spLocks noChangeArrowheads="1"/>
          </p:cNvSpPr>
          <p:nvPr/>
        </p:nvSpPr>
        <p:spPr bwMode="gray">
          <a:xfrm>
            <a:off x="2639995" y="2474918"/>
            <a:ext cx="4248150" cy="442913"/>
          </a:xfrm>
          <a:prstGeom prst="cube">
            <a:avLst>
              <a:gd name="adj" fmla="val 12949"/>
            </a:avLst>
          </a:prstGeom>
          <a:gradFill rotWithShape="1">
            <a:gsLst>
              <a:gs pos="0">
                <a:schemeClr val="accent2">
                  <a:gamma/>
                  <a:shade val="84314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white">
          <a:xfrm>
            <a:off x="2784457" y="2525718"/>
            <a:ext cx="343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2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/>
              <a:t>灰度发布简介</a:t>
            </a:r>
            <a:endParaRPr lang="en-US" altLang="zh-CN" sz="2000" b="1" dirty="0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white">
          <a:xfrm>
            <a:off x="2074845" y="2578106"/>
            <a:ext cx="5318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01</a:t>
            </a: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5792770" y="2732093"/>
            <a:ext cx="1046162" cy="0"/>
          </a:xfrm>
          <a:prstGeom prst="line">
            <a:avLst/>
          </a:prstGeom>
          <a:noFill/>
          <a:ln w="38100" cap="rnd">
            <a:solidFill>
              <a:srgbClr val="F8F8F8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29"/>
          <p:cNvSpPr>
            <a:spLocks noChangeArrowheads="1"/>
          </p:cNvSpPr>
          <p:nvPr/>
        </p:nvSpPr>
        <p:spPr bwMode="gray">
          <a:xfrm>
            <a:off x="6846870" y="3748093"/>
            <a:ext cx="244475" cy="260350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30"/>
          <p:cNvSpPr>
            <a:spLocks noChangeArrowheads="1"/>
          </p:cNvSpPr>
          <p:nvPr/>
        </p:nvSpPr>
        <p:spPr bwMode="gray">
          <a:xfrm>
            <a:off x="6846870" y="3159131"/>
            <a:ext cx="244475" cy="260350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31"/>
          <p:cNvSpPr>
            <a:spLocks noChangeArrowheads="1"/>
          </p:cNvSpPr>
          <p:nvPr/>
        </p:nvSpPr>
        <p:spPr bwMode="gray">
          <a:xfrm>
            <a:off x="6846870" y="2582868"/>
            <a:ext cx="244475" cy="260350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Gmail Labs</a:t>
            </a:r>
            <a:r>
              <a:rPr lang="zh-CN" altLang="en-US" dirty="0" smtClean="0"/>
              <a:t>是一个新特性橱窗，用户可以自己选择一些未正式发布的新特性进行体验，不喜欢可以关闭，在这个过程中，吃了螃蟹，也当了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的小白鼠。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chemeClr val="bg1"/>
                </a:solidFill>
              </a:rPr>
              <a:t>好处：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它没有强奸用户，用户是否愿意当小白鼠完全自愿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新特性不是打包在一起的一个大版本，可以选择某几个喜欢的螃蟹尝尝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螃蟹不好吃可以扔掉，不用硬吃进肚子里引发肠胃炎</a:t>
            </a:r>
          </a:p>
          <a:p>
            <a:pPr lvl="1"/>
            <a:r>
              <a:rPr lang="zh-CN" altLang="en-US" b="1" dirty="0" smtClean="0">
                <a:solidFill>
                  <a:schemeClr val="bg1"/>
                </a:solidFill>
              </a:rPr>
              <a:t>代价：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要开发一个</a:t>
            </a:r>
            <a:r>
              <a:rPr lang="en-US" altLang="zh-CN" dirty="0" smtClean="0"/>
              <a:t>labs</a:t>
            </a:r>
            <a:r>
              <a:rPr lang="zh-CN" altLang="en-US" dirty="0" smtClean="0"/>
              <a:t>平台实现新特性上架、独立尝试的功能，这可能要改动</a:t>
            </a:r>
            <a:r>
              <a:rPr lang="en-US" altLang="zh-CN" dirty="0" smtClean="0"/>
              <a:t>Gmail</a:t>
            </a:r>
            <a:r>
              <a:rPr lang="zh-CN" altLang="en-US" dirty="0" smtClean="0"/>
              <a:t>的前后台架构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新特性要按照一定规范来写，才能发布到这个平台上，可能会增加一些工作量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小白鼠用户增多之后，对系统的压力可能会有一定提升，因为没有用户调用的界面都不一样了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9146"/>
          </a:xfrm>
        </p:spPr>
        <p:txBody>
          <a:bodyPr/>
          <a:lstStyle/>
          <a:p>
            <a:r>
              <a:rPr lang="zh-CN" altLang="en-US" b="1" dirty="0" smtClean="0"/>
              <a:t>成功案例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/ B</a:t>
            </a:r>
            <a:r>
              <a:rPr lang="zh-CN" altLang="en-US" dirty="0" smtClean="0"/>
              <a:t>测试的核心就是：确定两个元素或版本（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）哪个版本更好，你需要同时实验两个版本。最后，选择最好的版本使用。网络上的</a:t>
            </a:r>
            <a:r>
              <a:rPr lang="en-US" altLang="zh-CN" dirty="0" smtClean="0"/>
              <a:t>A / B</a:t>
            </a:r>
            <a:r>
              <a:rPr lang="zh-CN" altLang="en-US" dirty="0" smtClean="0"/>
              <a:t>测试，即你设计的页面有两个版本（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为现行的设计（称为控制） ， 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是新的设计。比较这两个版本之间你所关心的数据（转化率，业绩，跳出率等） 。最后，您选择效果最好的版本。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A/B/N test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219200"/>
          </a:xfrm>
        </p:spPr>
        <p:txBody>
          <a:bodyPr/>
          <a:lstStyle/>
          <a:p>
            <a:pPr algn="ctr"/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gray">
          <a:xfrm>
            <a:off x="2071670" y="3543306"/>
            <a:ext cx="628650" cy="671512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gray">
          <a:xfrm>
            <a:off x="2639995" y="3640143"/>
            <a:ext cx="4248150" cy="442913"/>
          </a:xfrm>
          <a:prstGeom prst="cube">
            <a:avLst>
              <a:gd name="adj" fmla="val 12949"/>
            </a:avLst>
          </a:prstGeom>
          <a:gradFill rotWithShape="1">
            <a:gsLst>
              <a:gs pos="0">
                <a:schemeClr val="folHlink">
                  <a:gamma/>
                  <a:shade val="84314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white">
          <a:xfrm>
            <a:off x="2784457" y="3690943"/>
            <a:ext cx="343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2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全时如何进行灰度发布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white">
          <a:xfrm>
            <a:off x="2074845" y="3743331"/>
            <a:ext cx="5318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03</a:t>
            </a:r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>
            <a:off x="5792770" y="3868743"/>
            <a:ext cx="1046162" cy="0"/>
          </a:xfrm>
          <a:prstGeom prst="line">
            <a:avLst/>
          </a:prstGeom>
          <a:noFill/>
          <a:ln w="38100" cap="rnd">
            <a:solidFill>
              <a:srgbClr val="F8F8F8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gray">
          <a:xfrm>
            <a:off x="2071670" y="2954343"/>
            <a:ext cx="628650" cy="671513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gray">
          <a:xfrm>
            <a:off x="2639995" y="3051181"/>
            <a:ext cx="4248150" cy="442912"/>
          </a:xfrm>
          <a:prstGeom prst="cube">
            <a:avLst>
              <a:gd name="adj" fmla="val 12949"/>
            </a:avLst>
          </a:prstGeom>
          <a:gradFill rotWithShape="1">
            <a:gsLst>
              <a:gs pos="0">
                <a:schemeClr val="hlink">
                  <a:gamma/>
                  <a:shade val="84314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white">
          <a:xfrm>
            <a:off x="2784457" y="3101981"/>
            <a:ext cx="343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2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AFAFA"/>
                </a:solidFill>
              </a:rPr>
              <a:t>灰度发布成功案例</a:t>
            </a:r>
            <a:endParaRPr lang="en-US" altLang="zh-CN" sz="2000" b="1" dirty="0">
              <a:solidFill>
                <a:srgbClr val="FAFAFA"/>
              </a:solidFill>
            </a:endParaRP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white">
          <a:xfrm>
            <a:off x="2074845" y="3154368"/>
            <a:ext cx="5318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02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5792770" y="3308356"/>
            <a:ext cx="1046162" cy="0"/>
          </a:xfrm>
          <a:prstGeom prst="line">
            <a:avLst/>
          </a:prstGeom>
          <a:noFill/>
          <a:ln w="38100" cap="rnd">
            <a:solidFill>
              <a:srgbClr val="F8F8F8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22"/>
          <p:cNvSpPr>
            <a:spLocks noChangeArrowheads="1"/>
          </p:cNvSpPr>
          <p:nvPr/>
        </p:nvSpPr>
        <p:spPr bwMode="gray">
          <a:xfrm>
            <a:off x="2071670" y="2378081"/>
            <a:ext cx="628650" cy="671512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23"/>
          <p:cNvSpPr>
            <a:spLocks noChangeArrowheads="1"/>
          </p:cNvSpPr>
          <p:nvPr/>
        </p:nvSpPr>
        <p:spPr bwMode="gray">
          <a:xfrm>
            <a:off x="2639995" y="2474918"/>
            <a:ext cx="4248150" cy="442913"/>
          </a:xfrm>
          <a:prstGeom prst="cube">
            <a:avLst>
              <a:gd name="adj" fmla="val 12949"/>
            </a:avLst>
          </a:prstGeom>
          <a:gradFill rotWithShape="1">
            <a:gsLst>
              <a:gs pos="0">
                <a:schemeClr val="accent2">
                  <a:gamma/>
                  <a:shade val="84314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white">
          <a:xfrm>
            <a:off x="2784457" y="2525718"/>
            <a:ext cx="3433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4D4D4D">
                <a:alpha val="20000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/>
              <a:t>灰度发布简介</a:t>
            </a:r>
            <a:endParaRPr lang="en-US" altLang="zh-CN" sz="2000" b="1" dirty="0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white">
          <a:xfrm>
            <a:off x="2074845" y="2578106"/>
            <a:ext cx="5318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01</a:t>
            </a: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5792770" y="2732093"/>
            <a:ext cx="1046162" cy="0"/>
          </a:xfrm>
          <a:prstGeom prst="line">
            <a:avLst/>
          </a:prstGeom>
          <a:noFill/>
          <a:ln w="38100" cap="rnd">
            <a:solidFill>
              <a:srgbClr val="F8F8F8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29"/>
          <p:cNvSpPr>
            <a:spLocks noChangeArrowheads="1"/>
          </p:cNvSpPr>
          <p:nvPr/>
        </p:nvSpPr>
        <p:spPr bwMode="gray">
          <a:xfrm>
            <a:off x="6846870" y="3748093"/>
            <a:ext cx="244475" cy="260350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30"/>
          <p:cNvSpPr>
            <a:spLocks noChangeArrowheads="1"/>
          </p:cNvSpPr>
          <p:nvPr/>
        </p:nvSpPr>
        <p:spPr bwMode="gray">
          <a:xfrm>
            <a:off x="6846870" y="3159131"/>
            <a:ext cx="244475" cy="260350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31"/>
          <p:cNvSpPr>
            <a:spLocks noChangeArrowheads="1"/>
          </p:cNvSpPr>
          <p:nvPr/>
        </p:nvSpPr>
        <p:spPr bwMode="gray">
          <a:xfrm>
            <a:off x="6846870" y="2582868"/>
            <a:ext cx="244475" cy="260350"/>
          </a:xfrm>
          <a:prstGeom prst="cube">
            <a:avLst>
              <a:gd name="adj" fmla="val 17060"/>
            </a:avLst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907</TotalTime>
  <Words>989</Words>
  <Application>Microsoft Office PowerPoint</Application>
  <PresentationFormat>全屏显示(4:3)</PresentationFormat>
  <Paragraphs>102</Paragraphs>
  <Slides>13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纸张</vt:lpstr>
      <vt:lpstr>灰度发布</vt:lpstr>
      <vt:lpstr>目录</vt:lpstr>
      <vt:lpstr>灰度发布的概念</vt:lpstr>
      <vt:lpstr>灰度发布的作用</vt:lpstr>
      <vt:lpstr>灰度发布的一般步骤</vt:lpstr>
      <vt:lpstr>目录</vt:lpstr>
      <vt:lpstr>成功案例</vt:lpstr>
      <vt:lpstr>A/B/N test</vt:lpstr>
      <vt:lpstr>目录</vt:lpstr>
      <vt:lpstr>灰度发布需重点考虑问题</vt:lpstr>
      <vt:lpstr>实施建议</vt:lpstr>
      <vt:lpstr>实施方案</vt:lpstr>
      <vt:lpstr>幻灯片 13</vt:lpstr>
    </vt:vector>
  </TitlesOfParts>
  <Company>gnet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zhangying</dc:creator>
  <cp:lastModifiedBy>zhangying</cp:lastModifiedBy>
  <cp:revision>90</cp:revision>
  <dcterms:created xsi:type="dcterms:W3CDTF">2011-07-20T07:22:54Z</dcterms:created>
  <dcterms:modified xsi:type="dcterms:W3CDTF">2011-09-27T09:35:07Z</dcterms:modified>
</cp:coreProperties>
</file>