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5" r:id="rId3"/>
    <p:sldId id="284" r:id="rId4"/>
    <p:sldId id="285" r:id="rId5"/>
    <p:sldId id="271" r:id="rId6"/>
    <p:sldId id="268" r:id="rId7"/>
    <p:sldId id="269" r:id="rId8"/>
    <p:sldId id="270" r:id="rId9"/>
    <p:sldId id="260" r:id="rId10"/>
    <p:sldId id="261" r:id="rId11"/>
    <p:sldId id="264" r:id="rId12"/>
    <p:sldId id="265" r:id="rId13"/>
    <p:sldId id="266" r:id="rId14"/>
    <p:sldId id="267" r:id="rId15"/>
    <p:sldId id="262" r:id="rId16"/>
    <p:sldId id="287" r:id="rId17"/>
    <p:sldId id="282" r:id="rId18"/>
    <p:sldId id="290" r:id="rId19"/>
    <p:sldId id="291" r:id="rId20"/>
    <p:sldId id="292" r:id="rId21"/>
    <p:sldId id="293" r:id="rId22"/>
    <p:sldId id="294" r:id="rId23"/>
    <p:sldId id="295" r:id="rId24"/>
    <p:sldId id="278" r:id="rId25"/>
    <p:sldId id="279" r:id="rId26"/>
    <p:sldId id="280" r:id="rId27"/>
    <p:sldId id="281" r:id="rId28"/>
    <p:sldId id="289" r:id="rId29"/>
    <p:sldId id="288" r:id="rId30"/>
    <p:sldId id="263" r:id="rId31"/>
    <p:sldId id="286" r:id="rId32"/>
    <p:sldId id="29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7901" autoAdjust="0"/>
  </p:normalViewPr>
  <p:slideViewPr>
    <p:cSldViewPr>
      <p:cViewPr varScale="1">
        <p:scale>
          <a:sx n="53" d="100"/>
          <a:sy n="53" d="100"/>
        </p:scale>
        <p:origin x="-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E3E00-8794-4AB6-B7FA-58598B940A42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A522B-304B-47E6-930E-B67536C05B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9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rboom.com/archives/2312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hj1976/archive/2011/04/29/2032412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hj1976/archive/2011/04/29/2032412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hinear/archive/2012/07/23/2605153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zkdemon/article/details/6914161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oyiming1991/article/details/6318146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owen123456/blog/9751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wind5shy/article/details/3776931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csdn.net/liao3841054/article/details/6981070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10000.com/document/177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skynet/archive/2010/04/15/1712924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10000.com/document/171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10000.com/document/171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0doc.com/content/10/0507/15/155970_26498989.s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nblogs.com/skynet/archive/2010/04/16/1713740.html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mengdd/archive/2013/06/13/3134380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http://gamerboom.com/archives/23124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http://www.cnblogs.com/ghj1976/archive/2011/04/29/2032412.html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http://www.cnblogs.com/ghj1976/archive/2011/04/29/2032412.html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http://www.cnblogs.com/thinear/archive/2012/07/23/2605153.html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9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http://blog.csdn.net/zkdemon/article/details/6914161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http://blog.csdn.net/baoyiming1991/article/details/6318146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http://my.oschina.net/owen123456/blog/97513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5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http://blog.csdn.net/wind5shy/article/details/3776931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http://blog.csdn.net/liao3841054/article/details/6981070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4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应用程序能使用的最大内存是有个限制的，老的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16M</a:t>
            </a:r>
            <a:r>
              <a:rPr lang="zh-CN" altLang="en-US" dirty="0" smtClean="0"/>
              <a:t>，象我的</a:t>
            </a:r>
            <a:r>
              <a:rPr lang="en-US" altLang="zh-CN" dirty="0" smtClean="0"/>
              <a:t>G7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24M</a:t>
            </a:r>
            <a:r>
              <a:rPr lang="zh-CN" altLang="en-US" dirty="0" smtClean="0"/>
              <a:t>，三星的</a:t>
            </a:r>
            <a:r>
              <a:rPr lang="en-US" altLang="zh-CN" dirty="0" smtClean="0"/>
              <a:t>P7510</a:t>
            </a:r>
            <a:r>
              <a:rPr lang="zh-CN" altLang="en-US" dirty="0" smtClean="0"/>
              <a:t>平板是</a:t>
            </a:r>
            <a:r>
              <a:rPr lang="en-US" altLang="zh-CN" dirty="0" smtClean="0"/>
              <a:t>64M</a:t>
            </a:r>
            <a:r>
              <a:rPr lang="zh-CN" altLang="en-US" dirty="0" smtClean="0"/>
              <a:t>。模拟器中，我们是通过设置</a:t>
            </a:r>
            <a:r>
              <a:rPr lang="en-US" altLang="zh-CN" dirty="0" smtClean="0"/>
              <a:t>Max VM application heap size</a:t>
            </a:r>
            <a:r>
              <a:rPr lang="zh-CN" altLang="en-US" dirty="0" smtClean="0"/>
              <a:t>来定义的，真机可以用</a:t>
            </a:r>
            <a:r>
              <a:rPr lang="en-US" altLang="zh-CN" dirty="0" err="1" smtClean="0"/>
              <a:t>Runtime.getRuntime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maxMemory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来获得，其中已用数用</a:t>
            </a:r>
            <a:r>
              <a:rPr lang="en-US" altLang="zh-CN" dirty="0" err="1" smtClean="0"/>
              <a:t>Runtime.getRuntime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totalMemory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http://www.admin10000.com/document/177.html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http://www.cnblogs.com/skynet/archive/2010/04/15/1712924.html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http://www.admin10000.com/document/171.html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http://www.admin10000.com/document/171.html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http://www.360doc.com/content/10/0507/15/155970_26498989.shtml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http://www.cnblogs.com/skynet/archive/2010/04/16/1713740.html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http://www.cnblogs.com/mengdd/archive/2013/06/13/3134380.html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522B-304B-47E6-930E-B67536C05B6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5E7E-AC6E-47CC-9B9A-F52B4C83DA67}" type="datetimeFigureOut">
              <a:rPr lang="zh-CN" altLang="en-US" smtClean="0"/>
              <a:pPr/>
              <a:t>2013/7/4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525A-42EA-4F7F-B150-DCC55DFD71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hj197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hj1976/archive/2011/05/06/2038469.html" TargetMode="External"/><Relationship Id="rId2" Type="http://schemas.openxmlformats.org/officeDocument/2006/relationships/hyperlink" Target="http://www.cnblogs.com/ghj1976/archive/2012/04/13/244556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bundle.html" TargetMode="External"/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dn.net/article/2013-05-16/2815320-Google-IO-2013-Android-Studio" TargetMode="External"/><Relationship Id="rId4" Type="http://schemas.openxmlformats.org/officeDocument/2006/relationships/hyperlink" Target="http://developer.android.com/sdk/installing/studio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.cn/zHFHWJ3" TargetMode="External"/><Relationship Id="rId2" Type="http://schemas.openxmlformats.org/officeDocument/2006/relationships/hyperlink" Target="http://t.cn/zWRwaf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 algn="r"/>
            <a:r>
              <a:rPr lang="en-US" dirty="0" smtClean="0">
                <a:hlinkClick r:id="rId3"/>
              </a:rPr>
              <a:t>http://weibo.com/ghj1976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离开后再次进入的流程</a:t>
            </a:r>
            <a:endParaRPr lang="zh-CN" altLang="en-US" dirty="0"/>
          </a:p>
        </p:txBody>
      </p:sp>
      <p:pic>
        <p:nvPicPr>
          <p:cNvPr id="1026" name="Picture 2" descr="http://developer.android.com/images/fundamentals/restore_instanc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539" y="1640959"/>
            <a:ext cx="7834921" cy="4444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压栈出栈</a:t>
            </a:r>
            <a:endParaRPr lang="zh-CN" altLang="en-US" dirty="0"/>
          </a:p>
        </p:txBody>
      </p:sp>
      <p:pic>
        <p:nvPicPr>
          <p:cNvPr id="23554" name="Picture 2" descr="http://images.cnitblog.com/blog/325852/201306/13181636-33671d4a3389441494dd5f1d775accb0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8342220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pic>
        <p:nvPicPr>
          <p:cNvPr id="25602" name="Picture 2" descr="http://images.cnitblog.com/blog/325852/201306/13181804-0dee803585a34dc49062f41e47520b24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32" y="1643050"/>
            <a:ext cx="5098017" cy="332808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000628" y="1643050"/>
            <a:ext cx="37862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Task</a:t>
            </a:r>
            <a:r>
              <a:rPr lang="zh-CN" altLang="en-US" dirty="0" smtClean="0"/>
              <a:t>也只是一个有凝聚力的单元，当用户开启一个新的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键回到桌面时，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将会变为在后台运行。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在后台时，其中所有的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都是停止的，</a:t>
            </a:r>
            <a:r>
              <a:rPr lang="en-US" altLang="zh-CN" dirty="0" smtClean="0"/>
              <a:t>back stack</a:t>
            </a:r>
            <a:r>
              <a:rPr lang="zh-CN" altLang="en-US" dirty="0" smtClean="0"/>
              <a:t>保持不变，这个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只是失去了焦点。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Task</a:t>
            </a:r>
            <a:r>
              <a:rPr lang="zh-CN" altLang="en-US" dirty="0" smtClean="0"/>
              <a:t>可以回到前台状态，这样用户就可以回到他们离开的现场，即最顶端的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后台中可以保持多个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，但是系统可能会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后台的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用来恢复内存，这样就会导致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的状态丢失。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Task VM Process</a:t>
            </a:r>
            <a:endParaRPr lang="zh-CN" altLang="en-US" dirty="0"/>
          </a:p>
        </p:txBody>
      </p:sp>
      <p:pic>
        <p:nvPicPr>
          <p:cNvPr id="276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3783" y="2172258"/>
            <a:ext cx="8116433" cy="3381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Application Task</a:t>
            </a:r>
            <a:endParaRPr lang="zh-CN" altLang="en-US" dirty="0"/>
          </a:p>
        </p:txBody>
      </p:sp>
      <p:pic>
        <p:nvPicPr>
          <p:cNvPr id="29698" name="Picture 2" descr="http://images.cnblogs.com/cnblogs_com/ghj1976/201104/201104290925141409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1619" y="2000291"/>
            <a:ext cx="5040762" cy="3725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与控件</a:t>
            </a:r>
            <a:endParaRPr lang="zh-CN" altLang="en-US" dirty="0"/>
          </a:p>
        </p:txBody>
      </p:sp>
      <p:pic>
        <p:nvPicPr>
          <p:cNvPr id="22530" name="Picture 2" descr="http://developer.android.com/images/viewgrou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4814" y="3284984"/>
            <a:ext cx="6019048" cy="2708643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11560" y="170592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Android UI</a:t>
            </a:r>
            <a:r>
              <a:rPr lang="zh-CN" altLang="en-US" dirty="0"/>
              <a:t>界面由以下树形结构组成</a:t>
            </a:r>
            <a:r>
              <a:rPr lang="en-US" altLang="zh-CN" dirty="0"/>
              <a:t>, </a:t>
            </a:r>
            <a:r>
              <a:rPr lang="zh-CN" altLang="en-US" dirty="0"/>
              <a:t>从图中可以看出</a:t>
            </a:r>
            <a:r>
              <a:rPr lang="en-US" altLang="zh-CN" dirty="0"/>
              <a:t>, UI</a:t>
            </a:r>
            <a:r>
              <a:rPr lang="zh-CN" altLang="en-US" dirty="0"/>
              <a:t>界面是有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 err="1"/>
              <a:t>ViewGroup</a:t>
            </a:r>
            <a:r>
              <a:rPr lang="zh-CN" altLang="en-US" dirty="0"/>
              <a:t>两大类控件组成，在下面树形图中不管是</a:t>
            </a:r>
            <a:r>
              <a:rPr lang="en-US" altLang="zh-CN" dirty="0"/>
              <a:t>View</a:t>
            </a:r>
            <a:r>
              <a:rPr lang="zh-CN" altLang="en-US" dirty="0"/>
              <a:t>还是</a:t>
            </a:r>
            <a:r>
              <a:rPr lang="en-US" altLang="zh-CN" dirty="0" err="1"/>
              <a:t>ViewGroup</a:t>
            </a:r>
            <a:r>
              <a:rPr lang="zh-CN" altLang="en-US" dirty="0"/>
              <a:t>都是从</a:t>
            </a:r>
            <a:r>
              <a:rPr lang="en-US" altLang="zh-CN" dirty="0" err="1"/>
              <a:t>android.view.View</a:t>
            </a:r>
            <a:r>
              <a:rPr lang="zh-CN" altLang="en-US" dirty="0"/>
              <a:t>中派生</a:t>
            </a:r>
            <a:r>
              <a:rPr lang="en-US" altLang="zh-CN" dirty="0"/>
              <a:t>, </a:t>
            </a:r>
            <a:r>
              <a:rPr lang="zh-CN" altLang="en-US" dirty="0"/>
              <a:t>而</a:t>
            </a:r>
            <a:r>
              <a:rPr lang="en-US" altLang="zh-CN" dirty="0" err="1"/>
              <a:t>ViewGroup</a:t>
            </a:r>
            <a:r>
              <a:rPr lang="zh-CN" altLang="en-US" dirty="0"/>
              <a:t>作为容器</a:t>
            </a:r>
            <a:r>
              <a:rPr lang="en-US" altLang="zh-CN" dirty="0"/>
              <a:t>, </a:t>
            </a:r>
            <a:r>
              <a:rPr lang="zh-CN" altLang="en-US" dirty="0"/>
              <a:t>它可以装载和管理其下的一些列由</a:t>
            </a:r>
            <a:r>
              <a:rPr lang="en-US" altLang="zh-CN" dirty="0" err="1"/>
              <a:t>android.view.View</a:t>
            </a:r>
            <a:r>
              <a:rPr lang="zh-CN" altLang="en-US" dirty="0"/>
              <a:t>派生出来的元素</a:t>
            </a:r>
            <a:r>
              <a:rPr lang="en-US" altLang="zh-CN" dirty="0"/>
              <a:t>(View</a:t>
            </a:r>
            <a:r>
              <a:rPr lang="zh-CN" altLang="en-US" dirty="0"/>
              <a:t>和</a:t>
            </a:r>
            <a:r>
              <a:rPr lang="en-US" altLang="zh-CN" dirty="0" err="1"/>
              <a:t>ViewGroup</a:t>
            </a:r>
            <a:r>
              <a:rPr lang="en-US" altLang="zh-CN" dirty="0"/>
              <a:t>):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控件</a:t>
            </a:r>
            <a:r>
              <a:rPr lang="zh-CN" altLang="en-US" dirty="0"/>
              <a:t>显示到界面上主要分三个</a:t>
            </a:r>
            <a:r>
              <a:rPr lang="zh-CN" altLang="en-US" dirty="0" smtClean="0"/>
              <a:t>流程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一个控件都有</a:t>
            </a:r>
            <a:r>
              <a:rPr lang="en-US" altLang="zh-CN" dirty="0"/>
              <a:t>measure(), layout(), draw()</a:t>
            </a:r>
            <a:r>
              <a:rPr lang="zh-CN" altLang="en-US" dirty="0" smtClean="0"/>
              <a:t>方法</a:t>
            </a:r>
            <a:r>
              <a:rPr lang="zh-CN" altLang="en-US" dirty="0"/>
              <a:t>；</a:t>
            </a:r>
          </a:p>
        </p:txBody>
      </p:sp>
      <p:pic>
        <p:nvPicPr>
          <p:cNvPr id="1026" name="Picture 2" descr="http://pic002.cnblogs.com/images/2012/421241/2012072317111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22434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1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相关工具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Draw 9-Patch </a:t>
            </a:r>
          </a:p>
          <a:p>
            <a:r>
              <a:rPr lang="en-US" altLang="zh-CN" dirty="0" err="1"/>
              <a:t>hierarchyviewer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点击事件的消息传递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http://www.cnblogs.com/ghj1976/archive/2012/04/13/2445561.html</a:t>
            </a:r>
            <a:endParaRPr lang="en-US" altLang="zh-CN" dirty="0" smtClean="0"/>
          </a:p>
          <a:p>
            <a:r>
              <a:rPr lang="en-US" altLang="zh-CN" dirty="0" smtClean="0"/>
              <a:t>Handler</a:t>
            </a:r>
            <a:r>
              <a:rPr lang="zh-CN" altLang="en-US" dirty="0" smtClean="0"/>
              <a:t>传递消息（跨线程传递）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www.cnblogs.com/ghj1976/archive/2011/05/06/2038469.html</a:t>
            </a:r>
            <a:endParaRPr lang="en-US" altLang="zh-CN" dirty="0" smtClean="0"/>
          </a:p>
          <a:p>
            <a:r>
              <a:rPr lang="zh-CN" altLang="en-US" dirty="0" smtClean="0"/>
              <a:t>跨进程传递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广播 </a:t>
            </a:r>
            <a:r>
              <a:rPr lang="en-US" altLang="zh-CN" dirty="0" smtClean="0"/>
              <a:t>Broadcast</a:t>
            </a:r>
          </a:p>
          <a:p>
            <a:pPr lvl="1"/>
            <a:r>
              <a:rPr lang="en-US" altLang="zh-CN" dirty="0"/>
              <a:t>Intent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35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跨线程传递消息</a:t>
            </a:r>
            <a:endParaRPr lang="zh-CN" altLang="en-US" dirty="0"/>
          </a:p>
        </p:txBody>
      </p:sp>
      <p:pic>
        <p:nvPicPr>
          <p:cNvPr id="2050" name="Picture 2" descr="http://pic002.cnblogs.com/images/2011/315542/201109132358212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7" y="1600200"/>
            <a:ext cx="47761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45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平台架构特征；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架构概述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Activity</a:t>
            </a:r>
            <a:r>
              <a:rPr lang="zh-CN" altLang="en-US" dirty="0"/>
              <a:t>、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smtClean="0"/>
              <a:t>Layout</a:t>
            </a:r>
            <a:r>
              <a:rPr lang="zh-CN" altLang="en-US" dirty="0" smtClean="0"/>
              <a:t>布局与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消息传递</a:t>
            </a:r>
            <a:endParaRPr lang="en-US" altLang="zh-CN" dirty="0" smtClean="0"/>
          </a:p>
          <a:p>
            <a:pPr lvl="1"/>
            <a:r>
              <a:rPr lang="zh-CN" altLang="en-US" dirty="0"/>
              <a:t>服务</a:t>
            </a:r>
            <a:endParaRPr lang="en-US" altLang="zh-CN" dirty="0" smtClean="0"/>
          </a:p>
          <a:p>
            <a:r>
              <a:rPr lang="en-US" altLang="zh-CN" dirty="0"/>
              <a:t>Best Practices for </a:t>
            </a:r>
            <a:r>
              <a:rPr lang="en-US" altLang="zh-CN" dirty="0" smtClean="0"/>
              <a:t>Performance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其他我们可能会用到的知识点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Broadcast Receiver</a:t>
            </a:r>
            <a:endParaRPr lang="zh-CN" altLang="en-US" dirty="0"/>
          </a:p>
        </p:txBody>
      </p:sp>
      <p:pic>
        <p:nvPicPr>
          <p:cNvPr id="3074" name="Picture 2" descr="http://dev.icybear.net/learning-android-cn/images/04-BroadcastReceiv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26" y="1600200"/>
            <a:ext cx="60809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分为显式（</a:t>
            </a:r>
            <a:r>
              <a:rPr lang="en-US" altLang="zh-CN" dirty="0"/>
              <a:t>explicit</a:t>
            </a:r>
            <a:r>
              <a:rPr lang="zh-CN" altLang="en-US" dirty="0"/>
              <a:t>）和隐式（</a:t>
            </a:r>
            <a:r>
              <a:rPr lang="en-US" altLang="zh-CN" dirty="0"/>
              <a:t>implicit</a:t>
            </a:r>
            <a:r>
              <a:rPr lang="zh-CN" altLang="en-US" dirty="0"/>
              <a:t>）两种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</a:t>
            </a:r>
            <a:r>
              <a:rPr lang="zh-CN" altLang="en-US" dirty="0"/>
              <a:t>式的</a:t>
            </a:r>
            <a:r>
              <a:rPr lang="en-US" altLang="zh-CN" dirty="0"/>
              <a:t>Intent</a:t>
            </a:r>
            <a:r>
              <a:rPr lang="zh-CN" altLang="en-US" dirty="0"/>
              <a:t>要求发送者明确地指出接收者是谁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zh-CN" altLang="en-US" dirty="0"/>
              <a:t>隐式的</a:t>
            </a:r>
            <a:r>
              <a:rPr lang="en-US" altLang="zh-CN" dirty="0"/>
              <a:t>Intent</a:t>
            </a:r>
            <a:r>
              <a:rPr lang="zh-CN" altLang="en-US" dirty="0"/>
              <a:t>只要求发送者指明接收者属于哪一类别。比如某</a:t>
            </a:r>
            <a:r>
              <a:rPr lang="en-US" altLang="zh-CN" dirty="0"/>
              <a:t>Activity</a:t>
            </a:r>
            <a:r>
              <a:rPr lang="zh-CN" altLang="en-US" dirty="0"/>
              <a:t>可以发送一个“我要打开网页”的</a:t>
            </a:r>
            <a:r>
              <a:rPr lang="en-US" altLang="zh-CN" dirty="0"/>
              <a:t>Intent</a:t>
            </a:r>
            <a:r>
              <a:rPr lang="zh-CN" altLang="en-US" dirty="0"/>
              <a:t>，这时能够“打开网页”的某个应用程序即可收到这个</a:t>
            </a:r>
            <a:r>
              <a:rPr lang="en-US" altLang="zh-CN" dirty="0"/>
              <a:t>Intent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69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的两种模式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/>
            <a:r>
              <a:rPr lang="zh-CN" altLang="en-US" dirty="0"/>
              <a:t>本地服务 </a:t>
            </a:r>
            <a:r>
              <a:rPr lang="en-US" altLang="zh-CN" dirty="0"/>
              <a:t>Local Service 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用于应用程序内部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它</a:t>
            </a:r>
            <a:r>
              <a:rPr lang="zh-CN" altLang="en-US" dirty="0"/>
              <a:t>可以启动并运行，直至有人停止了它或它自己停止。在这种方式下，它以调用</a:t>
            </a:r>
            <a:r>
              <a:rPr lang="en-US" altLang="zh-CN" dirty="0" err="1"/>
              <a:t>Context.startService</a:t>
            </a:r>
            <a:r>
              <a:rPr lang="en-US" altLang="zh-CN" dirty="0"/>
              <a:t>()</a:t>
            </a:r>
            <a:r>
              <a:rPr lang="zh-CN" altLang="en-US" dirty="0"/>
              <a:t>启动，而以调用</a:t>
            </a:r>
            <a:r>
              <a:rPr lang="en-US" altLang="zh-CN" dirty="0" err="1"/>
              <a:t>Context.stopService</a:t>
            </a:r>
            <a:r>
              <a:rPr lang="en-US" altLang="zh-CN" dirty="0"/>
              <a:t>()</a:t>
            </a:r>
            <a:r>
              <a:rPr lang="zh-CN" altLang="en-US" dirty="0"/>
              <a:t>结束。它可以调用</a:t>
            </a:r>
            <a:r>
              <a:rPr lang="en-US" altLang="zh-CN" dirty="0" err="1"/>
              <a:t>Service.stopSelf</a:t>
            </a:r>
            <a:r>
              <a:rPr lang="en-US" altLang="zh-CN" dirty="0"/>
              <a:t>() </a:t>
            </a:r>
            <a:r>
              <a:rPr lang="zh-CN" altLang="en-US" dirty="0"/>
              <a:t>或 </a:t>
            </a:r>
            <a:r>
              <a:rPr lang="en-US" altLang="zh-CN" dirty="0" err="1"/>
              <a:t>Service.stopSelfResult</a:t>
            </a:r>
            <a:r>
              <a:rPr lang="en-US" altLang="zh-CN" dirty="0"/>
              <a:t>()</a:t>
            </a:r>
            <a:r>
              <a:rPr lang="zh-CN" altLang="en-US" dirty="0"/>
              <a:t>来自己停止。不论调用了多少次</a:t>
            </a:r>
            <a:r>
              <a:rPr lang="en-US" altLang="zh-CN" dirty="0" err="1"/>
              <a:t>startService</a:t>
            </a:r>
            <a:r>
              <a:rPr lang="en-US" altLang="zh-CN" dirty="0"/>
              <a:t>()</a:t>
            </a:r>
            <a:r>
              <a:rPr lang="zh-CN" altLang="en-US" dirty="0"/>
              <a:t>方法，你只需要调用一次</a:t>
            </a:r>
            <a:r>
              <a:rPr lang="en-US" altLang="zh-CN" dirty="0" err="1"/>
              <a:t>stopService</a:t>
            </a:r>
            <a:r>
              <a:rPr lang="en-US" altLang="zh-CN" dirty="0"/>
              <a:t>()</a:t>
            </a:r>
            <a:r>
              <a:rPr lang="zh-CN" altLang="en-US" dirty="0"/>
              <a:t>来停止服务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用于</a:t>
            </a:r>
            <a:r>
              <a:rPr lang="zh-CN" altLang="en-US" dirty="0"/>
              <a:t>实现应用程序自己的一些耗时任务，比如查询升级信息，并不占用应用程序比如</a:t>
            </a:r>
            <a:r>
              <a:rPr lang="en-US" altLang="zh-CN" dirty="0"/>
              <a:t>Activity</a:t>
            </a:r>
            <a:r>
              <a:rPr lang="zh-CN" altLang="en-US" dirty="0"/>
              <a:t>所属线程，而是单开线程后台执行，这样用户体验比较好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 lvl="1">
              <a:buFont typeface="Arial" pitchFamily="34" charset="0"/>
              <a:buChar char="•"/>
            </a:pPr>
            <a:endParaRPr lang="zh-CN" altLang="en-US" dirty="0"/>
          </a:p>
          <a:p>
            <a:pPr marL="285750" indent="-285750"/>
            <a:r>
              <a:rPr lang="zh-CN" altLang="en-US" dirty="0"/>
              <a:t>远程服务 </a:t>
            </a:r>
            <a:r>
              <a:rPr lang="en-US" altLang="zh-CN" dirty="0"/>
              <a:t>Remote Service 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用于</a:t>
            </a:r>
            <a:r>
              <a:rPr lang="en-US" altLang="zh-CN" dirty="0"/>
              <a:t>android</a:t>
            </a:r>
            <a:r>
              <a:rPr lang="zh-CN" altLang="en-US" dirty="0"/>
              <a:t>系统内部的应用程序之间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它</a:t>
            </a:r>
            <a:r>
              <a:rPr lang="zh-CN" altLang="en-US" dirty="0"/>
              <a:t>可以通过自己定义并暴露出来的接口进行程序操作。客户端建立一个到服务对象的连接，并通过那个连接来调用服务。连接以调用</a:t>
            </a:r>
            <a:r>
              <a:rPr lang="en-US" altLang="zh-CN" dirty="0" err="1"/>
              <a:t>Context.bindService</a:t>
            </a:r>
            <a:r>
              <a:rPr lang="en-US" altLang="zh-CN" dirty="0"/>
              <a:t>()</a:t>
            </a:r>
            <a:r>
              <a:rPr lang="zh-CN" altLang="en-US" dirty="0"/>
              <a:t>方法建立，以调用 </a:t>
            </a:r>
            <a:r>
              <a:rPr lang="en-US" altLang="zh-CN" dirty="0" err="1"/>
              <a:t>Context.unbindService</a:t>
            </a:r>
            <a:r>
              <a:rPr lang="en-US" altLang="zh-CN" dirty="0"/>
              <a:t>()</a:t>
            </a:r>
            <a:r>
              <a:rPr lang="zh-CN" altLang="en-US" dirty="0"/>
              <a:t>关闭。多个客户端可以绑定至同一个服务。如果服务此时还没有加载，</a:t>
            </a:r>
            <a:r>
              <a:rPr lang="en-US" altLang="zh-CN" dirty="0" err="1"/>
              <a:t>bindService</a:t>
            </a:r>
            <a:r>
              <a:rPr lang="en-US" altLang="zh-CN" dirty="0"/>
              <a:t>()</a:t>
            </a:r>
            <a:r>
              <a:rPr lang="zh-CN" altLang="en-US" dirty="0"/>
              <a:t>会先加载它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可</a:t>
            </a:r>
            <a:r>
              <a:rPr lang="zh-CN" altLang="en-US" dirty="0"/>
              <a:t>被其他应用程序复用，比如天气预报服务，其他应用程序不需要再写这样的服务，调用已有的即可。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0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的两种模式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service_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11389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5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Practices for Performance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Performance Tips</a:t>
            </a:r>
          </a:p>
          <a:p>
            <a:pPr lvl="1"/>
            <a:r>
              <a:rPr lang="en-US" altLang="zh-CN" dirty="0" smtClean="0"/>
              <a:t>http://developer.android.com/training/articles/perf-tips.html  </a:t>
            </a:r>
          </a:p>
          <a:p>
            <a:pPr lvl="1"/>
            <a:r>
              <a:rPr lang="en-US" altLang="zh-CN" dirty="0" smtClean="0"/>
              <a:t>http://mobile.51cto.com/hot-276782.htm (</a:t>
            </a:r>
            <a:r>
              <a:rPr lang="zh-CN" altLang="en-US" dirty="0" smtClean="0"/>
              <a:t>中文翻译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Best Practices for Performance</a:t>
            </a:r>
          </a:p>
          <a:p>
            <a:pPr lvl="1"/>
            <a:r>
              <a:rPr lang="en-US" altLang="zh-CN" dirty="0" smtClean="0"/>
              <a:t>http://developer.android.com/training/best-performance.html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写出高效的代码基本原则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不作没有必要的工作。</a:t>
            </a:r>
            <a:endParaRPr lang="en-US" altLang="zh-CN" dirty="0" smtClean="0"/>
          </a:p>
          <a:p>
            <a:r>
              <a:rPr lang="zh-CN" altLang="en-US" dirty="0" smtClean="0"/>
              <a:t>尽量避免内存分配。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避免创建不必要的对象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对象创建永远不会是免费的。每个线程的分代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给零时对象分配一个地址池以降低分配开销，但往往内存分配比不分配需要的代价大。</a:t>
            </a:r>
          </a:p>
          <a:p>
            <a:r>
              <a:rPr lang="zh-CN" altLang="en-US" dirty="0" smtClean="0"/>
              <a:t>如果在用户界面周期内分配对象，就会强制一个周期性的垃圾回收，给用户体验增加小小的停顿间隙。</a:t>
            </a:r>
            <a:r>
              <a:rPr lang="en-US" altLang="zh-CN" dirty="0" smtClean="0"/>
              <a:t>Gingerbread</a:t>
            </a:r>
            <a:r>
              <a:rPr lang="zh-CN" altLang="en-US" dirty="0" smtClean="0"/>
              <a:t>中提到的并发回收也许有用，但不必要的工作应当被避免的。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避免内部的</a:t>
            </a:r>
            <a:r>
              <a:rPr lang="en-US" altLang="zh-CN" dirty="0" smtClean="0"/>
              <a:t>Getters/Setters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JIT</a:t>
            </a:r>
            <a:r>
              <a:rPr lang="zh-CN" altLang="en-US" dirty="0" smtClean="0"/>
              <a:t>时，直接字段访问大约比调用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访问快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倍。有</a:t>
            </a:r>
            <a:r>
              <a:rPr lang="en-US" altLang="zh-CN" dirty="0" smtClean="0"/>
              <a:t>JIT</a:t>
            </a:r>
            <a:r>
              <a:rPr lang="zh-CN" altLang="en-US" dirty="0" smtClean="0"/>
              <a:t>时（直接访问字段开销等同于局部变量访问），要快</a:t>
            </a:r>
            <a:r>
              <a:rPr lang="en-US" altLang="zh-CN" dirty="0" smtClean="0"/>
              <a:t>7</a:t>
            </a:r>
            <a:r>
              <a:rPr lang="zh-CN" altLang="en-US" dirty="0" smtClean="0"/>
              <a:t>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用静态代替虚拟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如果不需要访问某对象的字段，将方法设置为静态，调用会加速</a:t>
            </a:r>
            <a:r>
              <a:rPr lang="en-US" altLang="zh-CN" dirty="0"/>
              <a:t>15%</a:t>
            </a:r>
            <a:r>
              <a:rPr lang="zh-CN" altLang="en-US" dirty="0"/>
              <a:t>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8902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合理利用浮点数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通常的经验是，在</a:t>
            </a:r>
            <a:r>
              <a:rPr lang="en-US" altLang="zh-CN" dirty="0"/>
              <a:t>Android</a:t>
            </a:r>
            <a:r>
              <a:rPr lang="zh-CN" altLang="en-US" dirty="0"/>
              <a:t>设备中，浮点数会比整型慢两倍，在缺少</a:t>
            </a:r>
            <a:r>
              <a:rPr lang="en-US" altLang="zh-CN" dirty="0"/>
              <a:t>FPU</a:t>
            </a:r>
            <a:r>
              <a:rPr lang="zh-CN" altLang="en-US" dirty="0"/>
              <a:t>和</a:t>
            </a:r>
            <a:r>
              <a:rPr lang="en-US" altLang="zh-CN" dirty="0"/>
              <a:t>JIT</a:t>
            </a:r>
            <a:r>
              <a:rPr lang="zh-CN" altLang="en-US" dirty="0"/>
              <a:t>的</a:t>
            </a:r>
            <a:r>
              <a:rPr lang="en-US" altLang="zh-CN" dirty="0"/>
              <a:t>G1</a:t>
            </a:r>
            <a:r>
              <a:rPr lang="zh-CN" altLang="en-US" dirty="0"/>
              <a:t>上对比有</a:t>
            </a:r>
            <a:r>
              <a:rPr lang="en-US" altLang="zh-CN" dirty="0"/>
              <a:t>FPU</a:t>
            </a:r>
            <a:r>
              <a:rPr lang="zh-CN" altLang="en-US" dirty="0"/>
              <a:t>和</a:t>
            </a:r>
            <a:r>
              <a:rPr lang="en-US" altLang="zh-CN" dirty="0"/>
              <a:t>JIT</a:t>
            </a:r>
            <a:r>
              <a:rPr lang="zh-CN" altLang="en-US" dirty="0"/>
              <a:t>的</a:t>
            </a:r>
            <a:r>
              <a:rPr lang="en-US" altLang="zh-CN" dirty="0"/>
              <a:t>Nexus One</a:t>
            </a:r>
            <a:r>
              <a:rPr lang="zh-CN" altLang="en-US" dirty="0"/>
              <a:t>中确实如此</a:t>
            </a:r>
            <a:r>
              <a:rPr lang="en-US" altLang="zh-CN" dirty="0"/>
              <a:t>(</a:t>
            </a:r>
            <a:r>
              <a:rPr lang="zh-CN" altLang="en-US" dirty="0"/>
              <a:t>两种设备间算术运算的绝对速度差大约是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27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电池</a:t>
            </a:r>
            <a:endParaRPr lang="en-US" altLang="zh-CN" dirty="0" smtClean="0"/>
          </a:p>
          <a:p>
            <a:r>
              <a:rPr lang="zh-CN" altLang="en-US" dirty="0" smtClean="0"/>
              <a:t>计算能力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设备尺寸碎片化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内存限制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存储空间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选用哪个开发工具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Installing the Eclipse Plugin</a:t>
            </a:r>
          </a:p>
          <a:p>
            <a:pPr lvl="1"/>
            <a:r>
              <a:rPr lang="en-US" altLang="zh-CN" dirty="0">
                <a:hlinkClick r:id="rId2"/>
              </a:rPr>
              <a:t>http://developer.android.com/sdk/installing/index.html</a:t>
            </a:r>
            <a:endParaRPr lang="zh-CN" altLang="en-US" dirty="0"/>
          </a:p>
          <a:p>
            <a:r>
              <a:rPr lang="en-US" altLang="zh-CN" dirty="0"/>
              <a:t>ADT Bundle</a:t>
            </a:r>
          </a:p>
          <a:p>
            <a:pPr lvl="1"/>
            <a:r>
              <a:rPr lang="en-US" altLang="zh-CN" dirty="0">
                <a:hlinkClick r:id="rId3"/>
              </a:rPr>
              <a:t>http://developer.android.com/sdk/installing/bundle.html</a:t>
            </a:r>
            <a:endParaRPr lang="en-US" altLang="zh-CN" dirty="0"/>
          </a:p>
          <a:p>
            <a:r>
              <a:rPr lang="en-US" altLang="zh-CN" dirty="0"/>
              <a:t>Android Studio</a:t>
            </a:r>
          </a:p>
          <a:p>
            <a:pPr lvl="1"/>
            <a:r>
              <a:rPr lang="en-US" altLang="zh-CN" dirty="0">
                <a:hlinkClick r:id="rId4"/>
              </a:rPr>
              <a:t>http://developer.android.com/sdk/installing/studio.html</a:t>
            </a:r>
            <a:endParaRPr lang="en-US" altLang="zh-CN" dirty="0"/>
          </a:p>
          <a:p>
            <a:pPr lvl="1"/>
            <a:r>
              <a:rPr lang="en-US" altLang="zh-CN" dirty="0"/>
              <a:t>Android Studio</a:t>
            </a:r>
            <a:r>
              <a:rPr lang="zh-CN" altLang="en-US" dirty="0"/>
              <a:t>来了，它能取代</a:t>
            </a:r>
            <a:r>
              <a:rPr lang="en-US" altLang="zh-CN" dirty="0"/>
              <a:t>Eclipse</a:t>
            </a:r>
            <a:r>
              <a:rPr lang="zh-CN" altLang="en-US" dirty="0"/>
              <a:t>吗？</a:t>
            </a:r>
            <a:r>
              <a:rPr lang="en-US" altLang="zh-CN" dirty="0">
                <a:hlinkClick r:id="rId5"/>
              </a:rPr>
              <a:t/>
            </a:r>
            <a:br>
              <a:rPr lang="en-US" altLang="zh-CN" dirty="0">
                <a:hlinkClick r:id="rId5"/>
              </a:rPr>
            </a:b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www.csdn.net/article/2013-05-16/2815320-Google-IO-2013-Android-Studio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类库发布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类库打包的方法：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t.cn/zWRwafo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简单</a:t>
            </a:r>
            <a:r>
              <a:rPr lang="zh-CN" altLang="en-US" dirty="0"/>
              <a:t>来说就是：双重类库嵌套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重：把代码打包成</a:t>
            </a:r>
            <a:r>
              <a:rPr lang="en-US" altLang="zh-CN" dirty="0"/>
              <a:t>jar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重用</a:t>
            </a:r>
            <a:r>
              <a:rPr lang="en-US" altLang="zh-CN" dirty="0"/>
              <a:t>android Library</a:t>
            </a:r>
            <a:r>
              <a:rPr lang="zh-CN" altLang="en-US" dirty="0"/>
              <a:t>项目（提供源码）方式嵌套前一层</a:t>
            </a:r>
            <a:r>
              <a:rPr lang="en-US" altLang="zh-CN" dirty="0"/>
              <a:t>jar</a:t>
            </a:r>
            <a:r>
              <a:rPr lang="zh-CN" altLang="en-US" dirty="0"/>
              <a:t>和放入资源文件，然后把它提供给需要者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zh-CN" altLang="en-US" dirty="0"/>
              <a:t>的</a:t>
            </a:r>
            <a:r>
              <a:rPr lang="en-US" altLang="zh-CN" dirty="0"/>
              <a:t>Library Project</a:t>
            </a:r>
            <a:r>
              <a:rPr lang="zh-CN" altLang="en-US" dirty="0"/>
              <a:t>只能通过源码分享，不能通过</a:t>
            </a:r>
            <a:r>
              <a:rPr lang="en-US" altLang="zh-CN" dirty="0"/>
              <a:t>jar</a:t>
            </a:r>
            <a:r>
              <a:rPr lang="zh-CN" altLang="en-US" dirty="0"/>
              <a:t>分享。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t.cn/zHFHWJ3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培训主题征集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希望听到的内容。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耗电量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栈机制</a:t>
            </a:r>
            <a:endParaRPr lang="en-US" altLang="zh-CN" dirty="0" smtClean="0"/>
          </a:p>
          <a:p>
            <a:r>
              <a:rPr lang="zh-CN" altLang="en-US" dirty="0" smtClean="0"/>
              <a:t>消息传递（</a:t>
            </a:r>
            <a:r>
              <a:rPr lang="en-US" dirty="0"/>
              <a:t>Broadcast Intent Receiver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平台特征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应用程序框架支持组件的重用与替换。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这样我们可以把系统中不喜欢的应用程序删除，安装我们喜欢的应用程序。</a:t>
            </a:r>
            <a:endParaRPr lang="en-US" altLang="zh-CN" dirty="0" smtClean="0"/>
          </a:p>
          <a:p>
            <a:r>
              <a:rPr lang="en-US" altLang="zh-CN" dirty="0" err="1" smtClean="0"/>
              <a:t>Dalvik</a:t>
            </a:r>
            <a:r>
              <a:rPr lang="zh-CN" altLang="en-US" dirty="0" smtClean="0"/>
              <a:t>虚拟机专门为移动设备进行了优化。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</a:t>
            </a:r>
            <a:r>
              <a:rPr lang="en-US" altLang="zh-CN" dirty="0" smtClean="0"/>
              <a:t>Android SDK</a:t>
            </a:r>
            <a:r>
              <a:rPr lang="zh-CN" altLang="en-US" dirty="0" smtClean="0"/>
              <a:t>应用程序都在它自己的进程中运行，都拥有一个独立的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 SDK</a:t>
            </a:r>
            <a:r>
              <a:rPr lang="zh-CN" altLang="en-US" dirty="0" smtClean="0"/>
              <a:t>应用程序将由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编写、编译的类文件通过</a:t>
            </a:r>
            <a:r>
              <a:rPr lang="en-US" altLang="zh-CN" dirty="0" smtClean="0"/>
              <a:t>DX</a:t>
            </a:r>
            <a:r>
              <a:rPr lang="zh-CN" altLang="en-US" dirty="0" smtClean="0"/>
              <a:t>工具转换成一种后缀名为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的文件来执行。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Dalvik</a:t>
            </a:r>
            <a:r>
              <a:rPr lang="zh-CN" altLang="en-US" dirty="0" smtClean="0"/>
              <a:t>虚拟机是基于寄存器的，相对于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虚拟机速度要快很多。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最大内存限制。</a:t>
            </a:r>
            <a:endParaRPr lang="en-US" altLang="zh-CN" dirty="0" smtClean="0"/>
          </a:p>
          <a:p>
            <a:r>
              <a:rPr lang="zh-CN" altLang="en-US" dirty="0" smtClean="0"/>
              <a:t>内部集成浏览器基于开源的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反而是移动设备浏览器对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的支持好。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026" name="Picture 2" descr="Android_system_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6858048" cy="4932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SDK App</a:t>
            </a:r>
            <a:endParaRPr lang="zh-CN" altLang="en-US" dirty="0"/>
          </a:p>
        </p:txBody>
      </p:sp>
      <p:pic>
        <p:nvPicPr>
          <p:cNvPr id="33794" name="Picture 2" descr="http://www.admin10000.com/UploadFiles/Document/201203/02/20120302130525559557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000240"/>
            <a:ext cx="6143668" cy="4239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里面是什么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2" name="Picture 2" descr="http://www.admin10000.com/UploadFiles/Document/201203/02/201203021305253970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3933825" cy="2647951"/>
          </a:xfrm>
          <a:prstGeom prst="rect">
            <a:avLst/>
          </a:prstGeom>
          <a:noFill/>
        </p:spPr>
      </p:pic>
      <p:pic>
        <p:nvPicPr>
          <p:cNvPr id="35844" name="Picture 4" descr="http://www.admin10000.com/UploadFiles/Document/201203/02/2012030213052580886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071678"/>
            <a:ext cx="3933825" cy="264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Activity Lifecycle</a:t>
            </a:r>
            <a:endParaRPr lang="zh-CN" altLang="en-US" dirty="0"/>
          </a:p>
        </p:txBody>
      </p:sp>
      <p:pic>
        <p:nvPicPr>
          <p:cNvPr id="2050" name="Picture 2" descr="http://developer.android.com/images/activity_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285860"/>
            <a:ext cx="3965573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1301</Words>
  <Application>Microsoft Office PowerPoint</Application>
  <PresentationFormat>全屏显示(4:3)</PresentationFormat>
  <Paragraphs>158</Paragraphs>
  <Slides>32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如何学习Android</vt:lpstr>
      <vt:lpstr>大纲</vt:lpstr>
      <vt:lpstr>移动设备的特点</vt:lpstr>
      <vt:lpstr>与Java开发Web的区别</vt:lpstr>
      <vt:lpstr>Android 平台特征</vt:lpstr>
      <vt:lpstr>Android 架构</vt:lpstr>
      <vt:lpstr>NDK和SDK App</vt:lpstr>
      <vt:lpstr>APP里面是什么</vt:lpstr>
      <vt:lpstr>The Activity Lifecycle</vt:lpstr>
      <vt:lpstr>Activity离开后再次进入的流程</vt:lpstr>
      <vt:lpstr>Activity压栈出栈</vt:lpstr>
      <vt:lpstr>多个Task</vt:lpstr>
      <vt:lpstr>Activity Task VM Process</vt:lpstr>
      <vt:lpstr>Activity Application Task</vt:lpstr>
      <vt:lpstr>UI与控件</vt:lpstr>
      <vt:lpstr>控件绘制</vt:lpstr>
      <vt:lpstr>UI相关工具</vt:lpstr>
      <vt:lpstr>消息传递</vt:lpstr>
      <vt:lpstr>跨线程传递消息</vt:lpstr>
      <vt:lpstr>Broadcast Receiver</vt:lpstr>
      <vt:lpstr>Intent</vt:lpstr>
      <vt:lpstr>service的两种模式</vt:lpstr>
      <vt:lpstr>service的两种模式</vt:lpstr>
      <vt:lpstr>Best Practices for Performance</vt:lpstr>
      <vt:lpstr>写出高效的代码基本原则</vt:lpstr>
      <vt:lpstr>避免创建不必要的对象</vt:lpstr>
      <vt:lpstr>避免内部的Getters/Setters</vt:lpstr>
      <vt:lpstr>用静态代替虚拟</vt:lpstr>
      <vt:lpstr>合理利用浮点数</vt:lpstr>
      <vt:lpstr>选用哪个开发工具</vt:lpstr>
      <vt:lpstr>Android类库发布</vt:lpstr>
      <vt:lpstr>培训主题征集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如何学习Android</dc:title>
  <dc:creator>郭红俊</dc:creator>
  <cp:lastModifiedBy>郭红俊</cp:lastModifiedBy>
  <cp:revision>120</cp:revision>
  <dcterms:created xsi:type="dcterms:W3CDTF">2013-06-28T01:02:42Z</dcterms:created>
  <dcterms:modified xsi:type="dcterms:W3CDTF">2013-07-04T00:48:32Z</dcterms:modified>
</cp:coreProperties>
</file>