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62" r:id="rId4"/>
    <p:sldId id="261" r:id="rId5"/>
    <p:sldId id="257" r:id="rId6"/>
    <p:sldId id="258" r:id="rId7"/>
    <p:sldId id="260" r:id="rId8"/>
    <p:sldId id="279" r:id="rId9"/>
    <p:sldId id="274" r:id="rId10"/>
    <p:sldId id="25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7" r:id="rId21"/>
    <p:sldId id="273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16" autoAdjust="0"/>
  </p:normalViewPr>
  <p:slideViewPr>
    <p:cSldViewPr snapToGrid="0" snapToObjects="1">
      <p:cViewPr varScale="1">
        <p:scale>
          <a:sx n="40" d="100"/>
          <a:sy n="40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32B55-D28F-E140-AC9D-DEA2C0959491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1B95F-97FB-5740-ABE1-87B25961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poulsen.org/about/index.m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owubuntu.com/markdown/" TargetMode="External"/><Relationship Id="rId5" Type="http://schemas.openxmlformats.org/officeDocument/2006/relationships/hyperlink" Target="https://raw.github.com/qiniu/ruby-sdk/develop/docs/README.md" TargetMode="External"/><Relationship Id="rId4" Type="http://schemas.openxmlformats.org/officeDocument/2006/relationships/hyperlink" Target="https://gitcafe.com/Superwyh/OutOfMemory/blob/master/README.md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ohnmacfarlane.net/pandoc/try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www.yangzhiping.com</a:t>
            </a:r>
            <a:r>
              <a:rPr lang="en-US" dirty="0" smtClean="0"/>
              <a:t>/tech/r-markdown-</a:t>
            </a:r>
            <a:r>
              <a:rPr lang="en-US" dirty="0" err="1" smtClean="0"/>
              <a:t>knitr.html</a:t>
            </a:r>
            <a:endParaRPr lang="en-US" dirty="0" smtClean="0"/>
          </a:p>
          <a:p>
            <a:endParaRPr lang="en-US" dirty="0" smtClean="0"/>
          </a:p>
          <a:p>
            <a:r>
              <a:rPr lang="zh-TW" altLang="en-US" dirty="0" smtClean="0"/>
              <a:t>可以清晰地看到，我的所有写作过程，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都可以自动记录下来，从而不再担心写废。另一位豆瓣友邻的任何改动、编辑的修订意见，大家都可以实时完成，也具备历史跟踪与版本查找功能。</a:t>
            </a:r>
          </a:p>
          <a:p>
            <a:endParaRPr lang="en-US" dirty="0" smtClean="0"/>
          </a:p>
          <a:p>
            <a:r>
              <a:rPr lang="zh-TW" altLang="en-US" dirty="0" smtClean="0"/>
              <a:t>在用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写作的时候，经常浪费大量时间去思考排版，但是因为</a:t>
            </a:r>
            <a:r>
              <a:rPr lang="en-US" altLang="zh-TW" dirty="0" smtClean="0"/>
              <a:t>Markdown</a:t>
            </a:r>
            <a:r>
              <a:rPr lang="zh-TW" altLang="en-US" dirty="0" smtClean="0"/>
              <a:t>足够简单，你无法思考排版，也没必要思考，所以，逼自己集中精力写作。</a:t>
            </a:r>
            <a:endParaRPr lang="en-US" altLang="zh-TW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zh-TW" altLang="en-US" dirty="0" smtClean="0"/>
              <a:t>难以专心：写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文档的时候，我们经常浪费大量时间在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本身上，特别是那</a:t>
            </a:r>
            <a:r>
              <a:rPr lang="en-US" altLang="zh-TW" dirty="0" smtClean="0"/>
              <a:t>80%</a:t>
            </a:r>
            <a:r>
              <a:rPr lang="zh-TW" altLang="en-US" dirty="0" smtClean="0"/>
              <a:t>我们用不到的功能。比如，找借口，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又出问题了；或者，又要升级了。其实，在内心偷笑，哈哈，可以偷懒了</a:t>
            </a:r>
          </a:p>
          <a:p>
            <a:r>
              <a:rPr lang="zh-TW" altLang="en-US" dirty="0" smtClean="0"/>
              <a:t>浪费力气在排版上：使用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时，我们会花费大量力气去排版，试图让文档变得漂亮一些。是粗体还是斜体，是宋体还是黑体，对创作来说，有那么重要吗？</a:t>
            </a:r>
          </a:p>
          <a:p>
            <a:r>
              <a:rPr lang="zh-TW" altLang="en-US" dirty="0" smtClean="0"/>
              <a:t>难以自动的版本跟踪：每一位自杀的写作者的电脑文档里面，都必然有一个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文档，从</a:t>
            </a:r>
            <a:r>
              <a:rPr lang="en-US" altLang="zh-TW" dirty="0" smtClean="0"/>
              <a:t>V1.0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V20.0</a:t>
            </a:r>
            <a:r>
              <a:rPr lang="zh-TW" altLang="en-US" dirty="0" smtClean="0"/>
              <a:t>的无数版本</a:t>
            </a:r>
            <a:r>
              <a:rPr lang="en-US" altLang="zh-TW" dirty="0" smtClean="0"/>
              <a:t>...</a:t>
            </a:r>
          </a:p>
          <a:p>
            <a:r>
              <a:rPr lang="zh-TW" altLang="en-US" dirty="0" smtClean="0"/>
              <a:t>难以共同协作：想想你让一位合作的编辑帮你改书有多么痛苦，一个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文档来，一个</a:t>
            </a:r>
            <a:r>
              <a:rPr lang="en-US" altLang="zh-TW" dirty="0" smtClean="0"/>
              <a:t>Word</a:t>
            </a:r>
            <a:r>
              <a:rPr lang="zh-TW" altLang="en-US" dirty="0" smtClean="0"/>
              <a:t>去，极其难用的修订与审阅功能，你就理解了；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1B95F-97FB-5740-ABE1-87B2596129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我们经常在写有关编程或标记语言源代码时用到预格式化的代码块。不像格式化普通段落，代码块中的行会按字面进行解释。</a:t>
            </a:r>
            <a:r>
              <a:rPr lang="en-US" altLang="zh-TW" dirty="0" smtClean="0"/>
              <a:t>Markdown</a:t>
            </a:r>
            <a:r>
              <a:rPr lang="zh-TW" altLang="en-US" dirty="0" smtClean="0"/>
              <a:t>对代码块同时使用</a:t>
            </a:r>
            <a:r>
              <a:rPr lang="en-US" altLang="zh-TW" dirty="0" smtClean="0"/>
              <a:t>&lt;pre&gt;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&lt;code&gt;</a:t>
            </a:r>
            <a:r>
              <a:rPr lang="zh-TW" altLang="en-US" dirty="0" smtClean="0"/>
              <a:t>标签包裹：</a:t>
            </a:r>
          </a:p>
          <a:p>
            <a:endParaRPr lang="en-US" altLang="zh-CN" dirty="0" smtClean="0"/>
          </a:p>
          <a:p>
            <a:r>
              <a:rPr lang="zh-TW" altLang="en-US" dirty="0" smtClean="0"/>
              <a:t>这样的方式让你非常容易使用 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插入范例用的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原始码，只需要复制贴上，再加上缩进就可以了，剩下的 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都会帮你处理。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代码区块中，一般的 </a:t>
            </a:r>
            <a:r>
              <a:rPr lang="en-US" altLang="zh-TW" dirty="0" smtClean="0"/>
              <a:t>Markdown </a:t>
            </a:r>
            <a:r>
              <a:rPr lang="zh-TW" altLang="en-US" smtClean="0"/>
              <a:t>语法不会被转换，像是星号便只是星号</a:t>
            </a:r>
            <a:endParaRPr lang="en-US" altLang="zh-TW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这表示你可以很容易地以 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语法撰写 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语法相关的文件。</a:t>
            </a:r>
          </a:p>
          <a:p>
            <a:endParaRPr lang="en-US" altLang="zh-TW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1B95F-97FB-5740-ABE1-87B2596129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0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[an example](http://</a:t>
            </a:r>
            <a:r>
              <a:rPr lang="en-US" dirty="0" err="1" smtClean="0"/>
              <a:t>example.com</a:t>
            </a:r>
            <a:r>
              <a:rPr lang="en-US" dirty="0" smtClean="0"/>
              <a:t>/ "Title") inline link.</a:t>
            </a:r>
          </a:p>
          <a:p>
            <a:r>
              <a:rPr lang="en-US" dirty="0" smtClean="0"/>
              <a:t>[This link](http://</a:t>
            </a:r>
            <a:r>
              <a:rPr lang="en-US" dirty="0" err="1" smtClean="0"/>
              <a:t>example.net</a:t>
            </a:r>
            <a:r>
              <a:rPr lang="en-US" dirty="0" smtClean="0"/>
              <a:t>/) has no title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1B95F-97FB-5740-ABE1-87B2596129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8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wowubuntu.com</a:t>
            </a:r>
            <a:r>
              <a:rPr lang="en-US" dirty="0" smtClean="0"/>
              <a:t>/markdown/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1B95F-97FB-5740-ABE1-87B2596129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38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markdownpad.com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https://bpoulsen.org/about/index.md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https://gitcafe.com/Superwyh/OutOfMemory/blob/master/README.md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5"/>
              </a:rPr>
              <a:t>https://raw.github.com/qiniu/ruby-sdk/develop/docs/README.md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6"/>
              </a:rPr>
              <a:t>http://wowubuntu.com/markdown/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1B95F-97FB-5740-ABE1-87B2596129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3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可读性，无论如何，都是最重要的。一份使用 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格式撰写的文件应该可以直接以纯文本发布，并且看起来不会像是由许多标签或是格式指令所构成。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语法受到一些既有 </a:t>
            </a:r>
            <a:r>
              <a:rPr lang="en-US" altLang="zh-TW" dirty="0" smtClean="0"/>
              <a:t>text-to-HTML </a:t>
            </a:r>
            <a:r>
              <a:rPr lang="zh-TW" altLang="en-US" dirty="0" smtClean="0"/>
              <a:t>格式的影响，包括 </a:t>
            </a:r>
            <a:r>
              <a:rPr lang="en-US" altLang="zh-TW" dirty="0" err="1" smtClean="0"/>
              <a:t>Setext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atx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Textile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reStructuredText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Grutatext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EtText</a:t>
            </a:r>
            <a:r>
              <a:rPr lang="zh-TW" altLang="en-US" dirty="0" smtClean="0"/>
              <a:t>，而最大灵感来源其实是纯文本电子邮件的格式。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总之， 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的语法全由一些符号所组成，这些符号经过精挑细选，其作用一目了然。比如：在文字两旁加上星号，看起来就像*强调*。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的列表看起来，嗯，就是列表。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的区块引用看起来就真的像是引用一段文字，就像你曾在电子邮件中见过的那样。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1B95F-97FB-5740-ABE1-87B2596129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markdown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都是标记语言，用来格式化内容。而内容之所以</a:t>
            </a:r>
            <a:r>
              <a:rPr lang="zh-CN" altLang="en-US" dirty="0" smtClean="0"/>
              <a:t>需要</a:t>
            </a:r>
            <a:r>
              <a:rPr lang="zh-TW" altLang="en-US" dirty="0" smtClean="0"/>
              <a:t>格式化，是因为这样我们更容易阅读和理解。被渲染后的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很</a:t>
            </a:r>
            <a:r>
              <a:rPr lang="zh-CN" altLang="en-US" dirty="0" smtClean="0"/>
              <a:t>易读</a:t>
            </a:r>
            <a:r>
              <a:rPr lang="zh-TW" altLang="en-US" dirty="0" smtClean="0"/>
              <a:t>，但是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代码读起来就很糟糕，因为它夹杂着大量 </a:t>
            </a:r>
            <a:r>
              <a:rPr lang="en-US" altLang="zh-TW" dirty="0" smtClean="0"/>
              <a:t>&lt;tag&gt;</a:t>
            </a:r>
            <a:r>
              <a:rPr lang="zh-TW" altLang="en-US" dirty="0" smtClean="0"/>
              <a:t>；而 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不管是写还是读，都很舒服。</a:t>
            </a:r>
          </a:p>
          <a:p>
            <a:r>
              <a:rPr lang="en-US" altLang="zh-TW" dirty="0" smtClean="0"/>
              <a:t>markdown </a:t>
            </a:r>
            <a:r>
              <a:rPr lang="zh-TW" altLang="en-US" dirty="0" smtClean="0"/>
              <a:t>并不是为了取代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，因为根本取代不了。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的理念是，能让文档更容易读、写和随意改。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是一种发布的格式，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是一种书写的格式</a:t>
            </a:r>
          </a:p>
          <a:p>
            <a:r>
              <a:rPr lang="zh-TW" altLang="en-US" dirty="0" smtClean="0"/>
              <a:t>最后一点，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可以被编译为 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，比如：在线的 </a:t>
            </a:r>
            <a:r>
              <a:rPr lang="en-US" altLang="zh-TW" dirty="0" err="1" smtClean="0"/>
              <a:t>Pandoc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smtClean="0">
                <a:hlinkClick r:id="rId3"/>
              </a:rPr>
              <a:t>http://johnmacfarlane.net/pandoc/try/</a:t>
            </a:r>
            <a:r>
              <a:rPr lang="en-US" altLang="zh-TW" dirty="0" smtClean="0"/>
              <a:t> )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1B95F-97FB-5740-ABE1-87B2596129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7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我们知道，这世界上还有很多类似于 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的轻量级标记语言，比如形形色色的 </a:t>
            </a:r>
            <a:r>
              <a:rPr lang="en-US" altLang="zh-TW" dirty="0" smtClean="0"/>
              <a:t>wiki </a:t>
            </a:r>
            <a:r>
              <a:rPr lang="zh-TW" altLang="en-US" dirty="0" smtClean="0"/>
              <a:t>语法</a:t>
            </a:r>
            <a:r>
              <a:rPr lang="zh-CN" altLang="zh-TW" dirty="0" smtClean="0"/>
              <a:t>，</a:t>
            </a:r>
            <a:r>
              <a:rPr lang="zh-CN" altLang="en-US" dirty="0" smtClean="0"/>
              <a:t>论坛常用的</a:t>
            </a:r>
            <a:r>
              <a:rPr lang="en-US" altLang="zh-CN" dirty="0" smtClean="0"/>
              <a:t>UBB</a:t>
            </a:r>
            <a:r>
              <a:rPr lang="zh-CN" altLang="en-US" dirty="0" smtClean="0"/>
              <a:t>语法等</a:t>
            </a:r>
            <a:r>
              <a:rPr lang="zh-TW" altLang="en-US" dirty="0" smtClean="0"/>
              <a:t>。我们凭什么使用 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而不是 </a:t>
            </a:r>
            <a:r>
              <a:rPr lang="en-US" altLang="zh-TW" dirty="0" smtClean="0"/>
              <a:t>markup </a:t>
            </a:r>
            <a:r>
              <a:rPr lang="zh-TW" altLang="en-US" dirty="0" smtClean="0"/>
              <a:t>或者 </a:t>
            </a:r>
            <a:r>
              <a:rPr lang="en-US" altLang="zh-TW" dirty="0" smtClean="0"/>
              <a:t>wiki</a:t>
            </a:r>
            <a:r>
              <a:rPr lang="zh-CN" altLang="en-US" dirty="0" smtClean="0"/>
              <a:t>语法</a:t>
            </a:r>
            <a:r>
              <a:rPr lang="zh-TW" altLang="en-US" dirty="0" smtClean="0"/>
              <a:t>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1B95F-97FB-5740-ABE1-87B2596129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qiniu</a:t>
            </a:r>
            <a:r>
              <a:rPr lang="en-US" dirty="0" smtClean="0"/>
              <a:t>/</a:t>
            </a:r>
            <a:r>
              <a:rPr lang="en-US" dirty="0" err="1" smtClean="0"/>
              <a:t>sdkspec</a:t>
            </a:r>
            <a:r>
              <a:rPr lang="en-US" dirty="0" smtClean="0"/>
              <a:t>/blob/develop/SDK%E4%BD%BF%E7%94%A8%E6%96%87%E6%A1%A3%E7%BC%96%E5%86%99%E8%A7%84%E8%8C%83.md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1B95F-97FB-5740-ABE1-87B2596129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70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H1</a:t>
            </a:r>
          </a:p>
          <a:p>
            <a:r>
              <a:rPr lang="en-US" dirty="0" smtClean="0"/>
              <a:t>=============</a:t>
            </a:r>
          </a:p>
          <a:p>
            <a:endParaRPr lang="en-US" dirty="0" smtClean="0"/>
          </a:p>
          <a:p>
            <a:r>
              <a:rPr lang="en-US" dirty="0" smtClean="0"/>
              <a:t>This is an H2</a:t>
            </a:r>
          </a:p>
          <a:p>
            <a:r>
              <a:rPr lang="en-US" dirty="0" smtClean="0"/>
              <a:t>-------------</a:t>
            </a:r>
          </a:p>
          <a:p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这纯粹只是美观用的，若是觉得这样看起来比较舒适，你就可以在行尾加上 </a:t>
            </a:r>
            <a:r>
              <a:rPr lang="en-US" altLang="zh-TW" dirty="0" smtClean="0"/>
              <a:t>#</a:t>
            </a:r>
            <a:r>
              <a:rPr lang="zh-TW" altLang="en-US" dirty="0" smtClean="0"/>
              <a:t>，而行尾的 </a:t>
            </a:r>
            <a:r>
              <a:rPr lang="en-US" altLang="zh-TW" dirty="0" smtClean="0"/>
              <a:t># </a:t>
            </a:r>
            <a:r>
              <a:rPr lang="zh-TW" altLang="en-US" dirty="0" smtClean="0"/>
              <a:t>数量也不用和开头一样（行首的井字符数量决定标题的阶数）：</a:t>
            </a:r>
          </a:p>
          <a:p>
            <a:endParaRPr lang="en-US" dirty="0" smtClean="0"/>
          </a:p>
          <a:p>
            <a:r>
              <a:rPr lang="en-US" altLang="zh-TW" dirty="0" smtClean="0"/>
              <a:t># </a:t>
            </a:r>
            <a:r>
              <a:rPr lang="zh-TW" altLang="en-US" dirty="0" smtClean="0"/>
              <a:t>这是 </a:t>
            </a:r>
            <a:r>
              <a:rPr lang="en-US" altLang="zh-TW" dirty="0" smtClean="0"/>
              <a:t>H1</a:t>
            </a:r>
          </a:p>
          <a:p>
            <a:r>
              <a:rPr lang="en-US" altLang="zh-TW" dirty="0" smtClean="0"/>
              <a:t>## </a:t>
            </a:r>
            <a:r>
              <a:rPr lang="zh-TW" altLang="en-US" dirty="0" smtClean="0"/>
              <a:t>这是 </a:t>
            </a:r>
            <a:r>
              <a:rPr lang="en-US" altLang="zh-TW" dirty="0" smtClean="0"/>
              <a:t>H2</a:t>
            </a:r>
          </a:p>
          <a:p>
            <a:r>
              <a:rPr lang="en-US" altLang="zh-TW" dirty="0" smtClean="0"/>
              <a:t>###### </a:t>
            </a:r>
            <a:r>
              <a:rPr lang="zh-TW" altLang="en-US" dirty="0" smtClean="0"/>
              <a:t>这是 </a:t>
            </a:r>
            <a:r>
              <a:rPr lang="en-US" altLang="zh-TW" dirty="0" smtClean="0"/>
              <a:t>H6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1B95F-97FB-5740-ABE1-87B2596129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29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Markdown </a:t>
            </a:r>
            <a:r>
              <a:rPr lang="zh-TW" altLang="en-US" dirty="0" smtClean="0"/>
              <a:t>也允许你偷懒只在整个段落的第一行最前面加上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区块引用可以嵌套（例如：引用内的引用），只要根据层次加上不同数量的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引用的区块内也可以使用其他的 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语法，包括标题、列表、代码区块等：</a:t>
            </a:r>
            <a:endParaRPr lang="en-US" altLang="zh-TW" dirty="0" smtClean="0"/>
          </a:p>
          <a:p>
            <a:endParaRPr lang="en-US" dirty="0" smtClean="0"/>
          </a:p>
          <a:p>
            <a:r>
              <a:rPr lang="zh-TW" altLang="en-US" dirty="0" smtClean="0"/>
              <a:t>你一定见过邮件中这样表示引用别人的内容。可以嵌套，可以包含其它的 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元素，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1B95F-97FB-5740-ABE1-87B2596129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计划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zh-CN" altLang="en-US" dirty="0" smtClean="0"/>
              <a:t>早上，去万达找 常志军 沟通，了解数据仓库接入用户中心日志的问题，以及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编程接口</a:t>
            </a:r>
            <a:r>
              <a:rPr lang="en-US" altLang="zh-CN" dirty="0" smtClean="0"/>
              <a:t>hive</a:t>
            </a:r>
            <a:r>
              <a:rPr lang="zh-CN" altLang="en-US" dirty="0" smtClean="0"/>
              <a:t>的相关知识。</a:t>
            </a:r>
            <a:br>
              <a:rPr lang="zh-CN" altLang="en-US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 </a:t>
            </a:r>
            <a:r>
              <a:rPr lang="zh-CN" altLang="en-US" dirty="0" smtClean="0"/>
              <a:t>下午快下班时，带领刚入职的王桦，找老胡，沟通</a:t>
            </a:r>
            <a:r>
              <a:rPr lang="en-US" altLang="zh-CN" dirty="0" smtClean="0"/>
              <a:t>BI</a:t>
            </a:r>
            <a:r>
              <a:rPr lang="zh-CN" altLang="en-US" dirty="0" smtClean="0"/>
              <a:t>对接数据的问题，以及用户和权限的模型；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1. </a:t>
            </a:r>
            <a:r>
              <a:rPr lang="zh-CN" altLang="en-US" dirty="0" smtClean="0"/>
              <a:t>大幅度反对法  </a:t>
            </a:r>
            <a:br>
              <a:rPr lang="zh-CN" altLang="en-US" dirty="0" smtClean="0"/>
            </a:br>
            <a:r>
              <a:rPr lang="en-US" altLang="zh-CN" dirty="0" smtClean="0"/>
              <a:t>3. </a:t>
            </a:r>
            <a:r>
              <a:rPr lang="zh-CN" altLang="en-US" dirty="0" smtClean="0"/>
              <a:t>顶顶顶</a:t>
            </a:r>
            <a:br>
              <a:rPr lang="zh-CN" altLang="en-US" dirty="0" smtClean="0"/>
            </a:br>
            <a:r>
              <a:rPr lang="en-US" altLang="zh-CN" dirty="0" smtClean="0"/>
              <a:t>6. </a:t>
            </a:r>
            <a:r>
              <a:rPr lang="en-US" altLang="zh-CN" dirty="0" err="1" smtClean="0"/>
              <a:t>ddddds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</a:t>
            </a:r>
            <a:r>
              <a:rPr lang="en-US" altLang="zh-CN" dirty="0" err="1" smtClean="0"/>
              <a:t>ddsfds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 </a:t>
            </a:r>
            <a:r>
              <a:rPr lang="en-US" altLang="zh-CN" dirty="0" err="1" smtClean="0"/>
              <a:t>dsdfsdf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sdfsf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 </a:t>
            </a:r>
            <a:r>
              <a:rPr lang="en-US" altLang="zh-CN" dirty="0" err="1" smtClean="0"/>
              <a:t>dsdf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 </a:t>
            </a:r>
            <a:r>
              <a:rPr lang="en-US" altLang="zh-CN" smtClean="0"/>
              <a:t>dsfs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1B95F-97FB-5740-ABE1-87B2596129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35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650-5C25-C941-B76D-2A2F376B515B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63FD-ABC8-9549-A8B3-F703EC6E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7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650-5C25-C941-B76D-2A2F376B515B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63FD-ABC8-9549-A8B3-F703EC6E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650-5C25-C941-B76D-2A2F376B515B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63FD-ABC8-9549-A8B3-F703EC6E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8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650-5C25-C941-B76D-2A2F376B515B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63FD-ABC8-9549-A8B3-F703EC6E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650-5C25-C941-B76D-2A2F376B515B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63FD-ABC8-9549-A8B3-F703EC6E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38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650-5C25-C941-B76D-2A2F376B515B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63FD-ABC8-9549-A8B3-F703EC6E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650-5C25-C941-B76D-2A2F376B515B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63FD-ABC8-9549-A8B3-F703EC6E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9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650-5C25-C941-B76D-2A2F376B515B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63FD-ABC8-9549-A8B3-F703EC6E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8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650-5C25-C941-B76D-2A2F376B515B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63FD-ABC8-9549-A8B3-F703EC6E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650-5C25-C941-B76D-2A2F376B515B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63FD-ABC8-9549-A8B3-F703EC6E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8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3650-5C25-C941-B76D-2A2F376B515B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63FD-ABC8-9549-A8B3-F703EC6E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8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3650-5C25-C941-B76D-2A2F376B515B}" type="datetimeFigureOut">
              <a:rPr lang="en-US" smtClean="0"/>
              <a:t>7/22/2013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63FD-ABC8-9549-A8B3-F703EC6EF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9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ghj1976" TargetMode="External"/><Relationship Id="rId2" Type="http://schemas.openxmlformats.org/officeDocument/2006/relationships/hyperlink" Target="http://weibo.com/ghj197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taxie/build-web-application-with-golang/blob/master/ebook/preface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dillinger.io/" TargetMode="External"/><Relationship Id="rId3" Type="http://schemas.openxmlformats.org/officeDocument/2006/relationships/hyperlink" Target="http://mouapp.com/" TargetMode="External"/><Relationship Id="rId7" Type="http://schemas.openxmlformats.org/officeDocument/2006/relationships/hyperlink" Target="http://markable.i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de52.org/DownmarkerWPF/" TargetMode="External"/><Relationship Id="rId11" Type="http://schemas.openxmlformats.org/officeDocument/2006/relationships/hyperlink" Target="http://lucifr.com/2012/07/12/markdownediting-for-sublime-text-2/" TargetMode="External"/><Relationship Id="rId5" Type="http://schemas.openxmlformats.org/officeDocument/2006/relationships/hyperlink" Target="http://markdownpad.com/" TargetMode="External"/><Relationship Id="rId10" Type="http://schemas.openxmlformats.org/officeDocument/2006/relationships/hyperlink" Target="https://chrome.google.com/webstore/detail/made/oknndfeeopgpibecfjljjfanledpbkog" TargetMode="External"/><Relationship Id="rId4" Type="http://schemas.openxmlformats.org/officeDocument/2006/relationships/hyperlink" Target="http://sourceforge.net/p/retext/home/ReText/" TargetMode="External"/><Relationship Id="rId9" Type="http://schemas.openxmlformats.org/officeDocument/2006/relationships/hyperlink" Target="http://www.ctrlshift.net/project/markdownedito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tml2markdown.com/" TargetMode="External"/><Relationship Id="rId2" Type="http://schemas.openxmlformats.org/officeDocument/2006/relationships/hyperlink" Target="http://johnmacfarlane.net/pando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owubuntu.com/markdow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Markdown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郭红俊</a:t>
            </a:r>
            <a:endParaRPr lang="en-US" altLang="zh-CN" dirty="0" smtClean="0"/>
          </a:p>
          <a:p>
            <a:pPr algn="r"/>
            <a:r>
              <a:rPr lang="en-US" dirty="0" smtClean="0">
                <a:hlinkClick r:id="rId2"/>
              </a:rPr>
              <a:t>http://weibo.com/ghj1976</a:t>
            </a:r>
            <a:endParaRPr lang="en-US" dirty="0" smtClean="0"/>
          </a:p>
          <a:p>
            <a:pPr algn="r"/>
            <a:r>
              <a:rPr lang="en-US" dirty="0" smtClean="0">
                <a:hlinkClick r:id="rId3"/>
              </a:rPr>
              <a:t>http://www.cnblogs.com/ghj1976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1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语法：段落与换行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空一行（两个回车）分段。</a:t>
            </a:r>
            <a:r>
              <a:rPr lang="en-US" altLang="zh-TW" dirty="0" smtClean="0"/>
              <a:t>&lt;p&gt;</a:t>
            </a:r>
            <a:endParaRPr lang="zh-TW" altLang="en-US" dirty="0" smtClean="0"/>
          </a:p>
          <a:p>
            <a:r>
              <a:rPr lang="zh-TW" altLang="en-US" dirty="0" smtClean="0"/>
              <a:t>行末加两个或多个空格才是真正的换行，否则正常的一个回车就像在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代码中一样，被当作空格处理</a:t>
            </a:r>
            <a:r>
              <a:rPr lang="zh-CN" altLang="en-US" dirty="0" smtClean="0"/>
              <a:t>。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/&gt;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3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语法：标题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Markdown 支持两种标题的语法，类 </a:t>
            </a:r>
            <a:r>
              <a:rPr lang="en-US" dirty="0" err="1" smtClean="0"/>
              <a:t>Setext</a:t>
            </a:r>
            <a:r>
              <a:rPr lang="en-US" dirty="0" smtClean="0"/>
              <a:t> 和类 </a:t>
            </a:r>
            <a:r>
              <a:rPr lang="en-US" dirty="0" err="1" smtClean="0"/>
              <a:t>atx</a:t>
            </a:r>
            <a:r>
              <a:rPr lang="en-US" dirty="0" smtClean="0"/>
              <a:t> 形式。</a:t>
            </a:r>
          </a:p>
          <a:p>
            <a:pPr lvl="1"/>
            <a:r>
              <a:rPr lang="zh-TW" altLang="en-US" dirty="0" smtClean="0"/>
              <a:t>类 </a:t>
            </a:r>
            <a:r>
              <a:rPr lang="en-US" altLang="zh-TW" dirty="0" err="1" smtClean="0"/>
              <a:t>Setext</a:t>
            </a:r>
            <a:r>
              <a:rPr lang="en-US" altLang="zh-TW" dirty="0" smtClean="0"/>
              <a:t> </a:t>
            </a:r>
            <a:r>
              <a:rPr lang="zh-TW" altLang="en-US" dirty="0" smtClean="0"/>
              <a:t>形式是用底线的形式，利用 </a:t>
            </a:r>
            <a:r>
              <a:rPr lang="en-US" altLang="zh-TW" dirty="0" smtClean="0"/>
              <a:t>= </a:t>
            </a:r>
            <a:r>
              <a:rPr lang="zh-TW" altLang="en-US" dirty="0" smtClean="0"/>
              <a:t>（最高阶标题）和 </a:t>
            </a:r>
            <a:r>
              <a:rPr lang="en-US" altLang="zh-TW" dirty="0" smtClean="0"/>
              <a:t>- </a:t>
            </a:r>
            <a:r>
              <a:rPr lang="zh-TW" altLang="en-US" dirty="0" smtClean="0"/>
              <a:t>（第二阶标题）。任何数量的 </a:t>
            </a:r>
            <a:r>
              <a:rPr lang="en-US" altLang="zh-TW" dirty="0" smtClean="0"/>
              <a:t>=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- </a:t>
            </a:r>
            <a:r>
              <a:rPr lang="zh-TW" altLang="en-US" dirty="0" smtClean="0"/>
              <a:t>都可以有效果。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类 </a:t>
            </a:r>
            <a:r>
              <a:rPr lang="en-US" altLang="zh-TW" dirty="0" err="1" smtClean="0"/>
              <a:t>Atx</a:t>
            </a:r>
            <a:r>
              <a:rPr lang="en-US" altLang="zh-TW" dirty="0" smtClean="0"/>
              <a:t> </a:t>
            </a:r>
            <a:r>
              <a:rPr lang="zh-TW" altLang="en-US" dirty="0" smtClean="0"/>
              <a:t>形式则是在行首插入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6 </a:t>
            </a:r>
            <a:r>
              <a:rPr lang="zh-TW" altLang="en-US" dirty="0" smtClean="0"/>
              <a:t>个 </a:t>
            </a:r>
            <a:r>
              <a:rPr lang="en-US" altLang="zh-TW" dirty="0" smtClean="0"/>
              <a:t># </a:t>
            </a:r>
            <a:r>
              <a:rPr lang="zh-TW" altLang="en-US" dirty="0" smtClean="0"/>
              <a:t>，对应到标题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6 </a:t>
            </a:r>
            <a:r>
              <a:rPr lang="zh-TW" altLang="en-US" dirty="0" smtClean="0"/>
              <a:t>阶。你可以选择性地「闭合」类 </a:t>
            </a:r>
            <a:r>
              <a:rPr lang="en-US" altLang="zh-TW" dirty="0" err="1" smtClean="0"/>
              <a:t>atx</a:t>
            </a:r>
            <a:r>
              <a:rPr lang="en-US" altLang="zh-TW" dirty="0" smtClean="0"/>
              <a:t> </a:t>
            </a:r>
            <a:r>
              <a:rPr lang="zh-TW" altLang="en-US" dirty="0" smtClean="0"/>
              <a:t>样式的标题</a:t>
            </a:r>
            <a:r>
              <a:rPr lang="zh-CN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5614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语法：区块引用 </a:t>
            </a:r>
            <a:r>
              <a:rPr lang="en-US" altLang="zh-CN" dirty="0" err="1" smtClean="0"/>
              <a:t>Blockquotes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用右尖括号 </a:t>
            </a:r>
            <a:r>
              <a:rPr lang="en-US" altLang="zh-TW" dirty="0" smtClean="0"/>
              <a:t>(&gt;) </a:t>
            </a:r>
            <a:r>
              <a:rPr lang="zh-TW" altLang="en-US" dirty="0" smtClean="0"/>
              <a:t>表示 </a:t>
            </a:r>
            <a:r>
              <a:rPr lang="en-US" altLang="zh-TW" dirty="0" err="1" smtClean="0"/>
              <a:t>blockquote</a:t>
            </a:r>
            <a:r>
              <a:rPr lang="zh-TW" altLang="en-US" dirty="0" smtClean="0"/>
              <a:t>，例如：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6688" y="2805858"/>
            <a:ext cx="58758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&gt; ## This is a header.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&gt; 1.   This is the first list item.</a:t>
            </a:r>
          </a:p>
          <a:p>
            <a:r>
              <a:rPr lang="en-US" dirty="0" smtClean="0"/>
              <a:t>&gt; 2.   This is the second list item.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&gt; Here's some example code: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&gt;     return </a:t>
            </a:r>
            <a:r>
              <a:rPr lang="en-US" dirty="0" err="1" smtClean="0"/>
              <a:t>shell_exec</a:t>
            </a:r>
            <a:r>
              <a:rPr lang="en-US" dirty="0" smtClean="0"/>
              <a:t>("echo $input | $</a:t>
            </a:r>
            <a:r>
              <a:rPr lang="en-US" dirty="0" err="1" smtClean="0"/>
              <a:t>markdown_script</a:t>
            </a:r>
            <a:r>
              <a:rPr lang="en-US" dirty="0" smtClean="0"/>
              <a:t>");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38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语法：列表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Markdown </a:t>
            </a:r>
            <a:r>
              <a:rPr lang="zh-TW" altLang="en-US" dirty="0" smtClean="0"/>
              <a:t>支持有序列表和无序列表</a:t>
            </a:r>
          </a:p>
          <a:p>
            <a:pPr lvl="1"/>
            <a:r>
              <a:rPr lang="zh-TW" altLang="en-US" dirty="0" smtClean="0"/>
              <a:t>无序列表可使用星号、加号和连字符（这几个符号是等价的，你喜欢哪个就用哪个）作为列表标记：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有序列表则使用数字加英文句点，很重要的一点是，你在列表标记上使用的数字并不会影响输出的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结果</a:t>
            </a:r>
            <a:endParaRPr lang="en-US" altLang="zh-TW" dirty="0" smtClean="0"/>
          </a:p>
          <a:p>
            <a:r>
              <a:rPr lang="zh-TW" altLang="en-US" dirty="0" smtClean="0"/>
              <a:t>列表项目可以包含多个段落，每个项目下的段落都必须缩进 </a:t>
            </a:r>
            <a:r>
              <a:rPr lang="en-US" altLang="zh-TW" dirty="0" smtClean="0"/>
              <a:t>4 </a:t>
            </a:r>
            <a:r>
              <a:rPr lang="zh-TW" altLang="en-US" dirty="0" smtClean="0"/>
              <a:t>个空格或是 </a:t>
            </a:r>
            <a:r>
              <a:rPr lang="en-US" altLang="zh-TW" dirty="0" smtClean="0"/>
              <a:t>1 </a:t>
            </a:r>
            <a:r>
              <a:rPr lang="zh-TW" altLang="en-US" dirty="0" smtClean="0"/>
              <a:t>个制表符，如果要在列表项目内放进引用，那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就需要缩进：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7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语法：代码段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Markdown</a:t>
            </a:r>
            <a:r>
              <a:rPr lang="zh-TW" altLang="en-US" dirty="0" smtClean="0"/>
              <a:t>中要生成一个代码块，只需要在代码块内容的每一行缩进至少四个空格或者一个</a:t>
            </a:r>
            <a:r>
              <a:rPr lang="en-US" altLang="zh-TW" dirty="0" smtClean="0"/>
              <a:t>TAB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在代码区块里面， </a:t>
            </a:r>
            <a:r>
              <a:rPr lang="en-US" altLang="zh-TW" dirty="0" smtClean="0"/>
              <a:t>&amp; 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&lt;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会自动转成 </a:t>
            </a:r>
            <a:r>
              <a:rPr lang="en-US" altLang="zh-TW" dirty="0" smtClean="0"/>
              <a:t>HTML </a:t>
            </a:r>
            <a:r>
              <a:rPr lang="zh-TW" altLang="en-US" dirty="0" smtClean="0"/>
              <a:t>实体，</a:t>
            </a:r>
          </a:p>
          <a:p>
            <a:r>
              <a:rPr lang="zh-TW" altLang="en-US" dirty="0" smtClean="0"/>
              <a:t>代码区块中，一般的 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语法不会被转换，像是星号便只是星号</a:t>
            </a:r>
          </a:p>
          <a:p>
            <a:endParaRPr lang="zh-TW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9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语法：水平线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如果在一行里只放三个或更多个连字符，或星号或下划线，你就会得到一个水平线标记</a:t>
            </a:r>
            <a:r>
              <a:rPr lang="en-US" altLang="zh-TW" dirty="0" smtClean="0"/>
              <a:t>(&lt;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 /&gt;)</a:t>
            </a:r>
            <a:r>
              <a:rPr lang="zh-TW" altLang="en-US" dirty="0" smtClean="0"/>
              <a:t>。下面每一行都会得到一个水平线：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6932" y="3540840"/>
            <a:ext cx="56049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* *</a:t>
            </a:r>
          </a:p>
          <a:p>
            <a:endParaRPr lang="en-US" dirty="0" smtClean="0"/>
          </a:p>
          <a:p>
            <a:r>
              <a:rPr lang="en-US" dirty="0" smtClean="0"/>
              <a:t>***</a:t>
            </a:r>
          </a:p>
          <a:p>
            <a:endParaRPr lang="en-US" dirty="0" smtClean="0"/>
          </a:p>
          <a:p>
            <a:r>
              <a:rPr lang="en-US" dirty="0" smtClean="0"/>
              <a:t>*****</a:t>
            </a:r>
          </a:p>
          <a:p>
            <a:endParaRPr lang="en-US" dirty="0" smtClean="0"/>
          </a:p>
          <a:p>
            <a:r>
              <a:rPr lang="en-US" dirty="0" smtClean="0"/>
              <a:t>- - -</a:t>
            </a:r>
          </a:p>
          <a:p>
            <a:endParaRPr lang="en-US" dirty="0" smtClean="0"/>
          </a:p>
          <a:p>
            <a:r>
              <a:rPr lang="en-US" dirty="0" smtClean="0"/>
              <a:t>---------------------------------------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4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语法：链接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Markdown </a:t>
            </a:r>
            <a:r>
              <a:rPr lang="zh-TW" altLang="en-US" dirty="0" smtClean="0"/>
              <a:t>支持两种风格的链接： 行内链接 和 引用链接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 smtClean="0"/>
              <a:t>两种风格的链接，链接文本都放在中括号之内</a:t>
            </a:r>
            <a:r>
              <a:rPr lang="en-US" altLang="zh-TW" dirty="0" smtClean="0"/>
              <a:t>[square brackets]</a:t>
            </a:r>
            <a:r>
              <a:rPr lang="zh-TW" altLang="en-US" dirty="0" smtClean="0"/>
              <a:t>。</a:t>
            </a:r>
          </a:p>
          <a:p>
            <a:pPr lvl="1"/>
            <a:r>
              <a:rPr lang="zh-TW" altLang="en-US" dirty="0" smtClean="0"/>
              <a:t>要生成一个行内链接，在链接文本之后紧跟用一对小括号。小括号里放链接地址和可选的的链接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。如果提供链接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的话，链接</a:t>
            </a:r>
            <a:r>
              <a:rPr lang="en-US" altLang="zh-TW" dirty="0" smtClean="0"/>
              <a:t>title</a:t>
            </a:r>
            <a:r>
              <a:rPr lang="zh-TW" altLang="en-US" dirty="0" smtClean="0"/>
              <a:t>要用引号包起来。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参考式的链接是在链接文字的括号后面再接上另一个方括号，而在第二个方括号里面要填入用以辨识链接的标记：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0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语法：强调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Markdown</a:t>
            </a:r>
            <a:r>
              <a:rPr lang="zh-TW" altLang="en-US" dirty="0" smtClean="0"/>
              <a:t>使用星号</a:t>
            </a:r>
            <a:r>
              <a:rPr lang="en-US" altLang="zh-TW" dirty="0" smtClean="0"/>
              <a:t>(*)</a:t>
            </a:r>
            <a:r>
              <a:rPr lang="zh-TW" altLang="en-US" dirty="0" smtClean="0"/>
              <a:t>和下划线</a:t>
            </a:r>
            <a:r>
              <a:rPr lang="en-US" altLang="zh-TW" dirty="0" smtClean="0"/>
              <a:t>(_)</a:t>
            </a:r>
            <a:r>
              <a:rPr lang="zh-TW" altLang="en-US" dirty="0" smtClean="0"/>
              <a:t>作为表示强调。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用一个 * 或 </a:t>
            </a:r>
            <a:r>
              <a:rPr lang="en-US" altLang="zh-TW" dirty="0" smtClean="0"/>
              <a:t>_ </a:t>
            </a:r>
            <a:r>
              <a:rPr lang="zh-TW" altLang="en-US" dirty="0" smtClean="0"/>
              <a:t>包裹的文本会使用 </a:t>
            </a:r>
            <a:r>
              <a:rPr lang="en-US" altLang="zh-TW" dirty="0" smtClean="0"/>
              <a:t>HTML &lt;</a:t>
            </a:r>
            <a:r>
              <a:rPr lang="en-US" altLang="zh-TW" dirty="0" err="1" smtClean="0"/>
              <a:t>em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标签包裹</a:t>
            </a:r>
            <a:r>
              <a:rPr lang="en-US" altLang="zh-TW" dirty="0" smtClean="0"/>
              <a:t>; </a:t>
            </a:r>
          </a:p>
          <a:p>
            <a:pPr lvl="1"/>
            <a:r>
              <a:rPr lang="zh-TW" altLang="en-US" dirty="0" smtClean="0"/>
              <a:t>用两个 * 或 </a:t>
            </a:r>
            <a:r>
              <a:rPr lang="en-US" altLang="zh-TW" dirty="0" smtClean="0"/>
              <a:t>_</a:t>
            </a:r>
            <a:r>
              <a:rPr lang="zh-TW" altLang="en-US" dirty="0" smtClean="0"/>
              <a:t>包裹的文本会使用</a:t>
            </a:r>
            <a:r>
              <a:rPr lang="en-US" altLang="zh-TW" dirty="0" smtClean="0"/>
              <a:t>HTML&lt;strong&gt; </a:t>
            </a:r>
            <a:r>
              <a:rPr lang="zh-TW" altLang="en-US" dirty="0" smtClean="0"/>
              <a:t>标签包裹。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70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语法：行内代码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要在行内表示部分代码，用反引号</a:t>
            </a:r>
            <a:r>
              <a:rPr lang="en-US" altLang="zh-TW" dirty="0" smtClean="0"/>
              <a:t>(`)</a:t>
            </a:r>
            <a:r>
              <a:rPr lang="zh-TW" altLang="en-US" dirty="0" smtClean="0"/>
              <a:t>包住它。</a:t>
            </a:r>
            <a:endParaRPr lang="en-US" altLang="zh-TW" dirty="0" smtClean="0"/>
          </a:p>
          <a:p>
            <a:r>
              <a:rPr lang="zh-TW" altLang="en-US" dirty="0" smtClean="0"/>
              <a:t>与预格式代码块不同和，行内代码用于段落之内。</a:t>
            </a:r>
            <a:endParaRPr lang="en-US" altLang="zh-TW" dirty="0" smtClean="0"/>
          </a:p>
          <a:p>
            <a:r>
              <a:rPr lang="en-US" dirty="0" smtClean="0"/>
              <a:t>Use the `</a:t>
            </a:r>
            <a:r>
              <a:rPr lang="en-US" dirty="0" err="1" smtClean="0"/>
              <a:t>printf</a:t>
            </a:r>
            <a:r>
              <a:rPr lang="en-US" dirty="0" smtClean="0"/>
              <a:t>()`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2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语法：图片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必须承认，要以“自然的”语法把一个图片放到一个纯文本文档之中，确实是一个挑战。</a:t>
            </a:r>
          </a:p>
          <a:p>
            <a:r>
              <a:rPr lang="en-US" altLang="zh-TW" dirty="0" smtClean="0"/>
              <a:t>Markdown</a:t>
            </a:r>
            <a:r>
              <a:rPr lang="zh-TW" altLang="en-US" dirty="0" smtClean="0"/>
              <a:t>使用了类似链接语法来表示图片，同样有两种风格：行内图片和引用图片。</a:t>
            </a:r>
            <a:endParaRPr lang="en-US" altLang="zh-TW" dirty="0" smtClean="0"/>
          </a:p>
          <a:p>
            <a:r>
              <a:rPr lang="en-US" dirty="0" smtClean="0"/>
              <a:t>![Alt text](/path/to/</a:t>
            </a:r>
            <a:r>
              <a:rPr lang="en-US" dirty="0" err="1" smtClean="0"/>
              <a:t>img.jpg</a:t>
            </a:r>
            <a:r>
              <a:rPr lang="en-US" dirty="0" smtClean="0"/>
              <a:t>)</a:t>
            </a:r>
          </a:p>
          <a:p>
            <a:r>
              <a:rPr lang="en-US" dirty="0" smtClean="0"/>
              <a:t>[id]: </a:t>
            </a:r>
            <a:r>
              <a:rPr lang="en-US" dirty="0" err="1" smtClean="0"/>
              <a:t>url</a:t>
            </a:r>
            <a:r>
              <a:rPr lang="en-US" dirty="0" smtClean="0"/>
              <a:t>/to/image  "Optional title attribute"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写作一般而言，会碰到</a:t>
            </a:r>
            <a:r>
              <a:rPr lang="zh-CN" altLang="en-US" dirty="0" smtClean="0"/>
              <a:t>的</a:t>
            </a:r>
            <a:r>
              <a:rPr lang="zh-TW" altLang="en-US" dirty="0" smtClean="0"/>
              <a:t>难题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难以专心</a:t>
            </a:r>
            <a:r>
              <a:rPr lang="zh-CN" altLang="en-US" sz="3600" dirty="0" smtClean="0"/>
              <a:t>写作；</a:t>
            </a:r>
            <a:endParaRPr lang="zh-TW" altLang="en-US" sz="3600" dirty="0" smtClean="0"/>
          </a:p>
          <a:p>
            <a:r>
              <a:rPr lang="zh-TW" altLang="en-US" sz="3600" dirty="0" smtClean="0"/>
              <a:t>浪费力气在排版上</a:t>
            </a:r>
            <a:r>
              <a:rPr lang="zh-CN" altLang="en-US" sz="3600" dirty="0" smtClean="0"/>
              <a:t>；</a:t>
            </a:r>
            <a:endParaRPr lang="en-US" altLang="zh-CN" sz="3600" dirty="0" smtClean="0"/>
          </a:p>
          <a:p>
            <a:r>
              <a:rPr lang="zh-TW" altLang="en-US" sz="3600" dirty="0" smtClean="0"/>
              <a:t>难以自动的版本跟踪</a:t>
            </a:r>
            <a:r>
              <a:rPr lang="zh-CN" altLang="en-US" sz="3600" dirty="0" smtClean="0"/>
              <a:t>；</a:t>
            </a:r>
            <a:endParaRPr lang="en-US" altLang="zh-CN" sz="3600" dirty="0" smtClean="0"/>
          </a:p>
          <a:p>
            <a:r>
              <a:rPr lang="zh-TW" altLang="en-US" sz="3600" dirty="0" smtClean="0"/>
              <a:t>难以共同协作</a:t>
            </a:r>
            <a:r>
              <a:rPr lang="zh-CN" altLang="en-US" sz="4400" dirty="0" smtClean="0"/>
              <a:t>；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4128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语法：自动链接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Markdown </a:t>
            </a:r>
            <a:r>
              <a:rPr lang="zh-TW" altLang="en-US" dirty="0" smtClean="0"/>
              <a:t>支持以比较简短的自动链接形式来处理网址和电子邮件信箱，只要是用方括号包起来， </a:t>
            </a:r>
            <a:r>
              <a:rPr lang="en-US" altLang="zh-TW" dirty="0" smtClean="0"/>
              <a:t>Markdown </a:t>
            </a:r>
            <a:r>
              <a:rPr lang="zh-TW" altLang="en-US" dirty="0" smtClean="0"/>
              <a:t>就会自动把它转成链接。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一般网址的链接文字就和链接地址一样，例如：</a:t>
            </a:r>
            <a:endParaRPr lang="en-US" altLang="zh-TW" dirty="0" smtClean="0"/>
          </a:p>
          <a:p>
            <a:pPr lvl="1"/>
            <a:r>
              <a:rPr lang="en-US" dirty="0" smtClean="0"/>
              <a:t>&lt;http://</a:t>
            </a:r>
            <a:r>
              <a:rPr lang="en-US" dirty="0" err="1" smtClean="0"/>
              <a:t>example.com</a:t>
            </a:r>
            <a:r>
              <a:rPr lang="en-US" dirty="0" smtClean="0"/>
              <a:t>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5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语法：反斜线转义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Markdown</a:t>
            </a:r>
            <a:r>
              <a:rPr lang="zh-TW" altLang="en-US" dirty="0" smtClean="0"/>
              <a:t>允许你使用反斜线转义那些</a:t>
            </a:r>
            <a:r>
              <a:rPr lang="en-US" altLang="zh-TW" dirty="0" smtClean="0"/>
              <a:t>Markdown</a:t>
            </a:r>
            <a:r>
              <a:rPr lang="zh-TW" altLang="en-US" dirty="0" smtClean="0"/>
              <a:t>元字符，让它们失去原有的“魔力”。举个例子，如果你确实想用星号包住一个词组（而不是想得到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em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标签），就可以在星号之前使用反斜线将其转义。</a:t>
            </a:r>
          </a:p>
          <a:p>
            <a:r>
              <a:rPr lang="en-US" altLang="zh-TW" dirty="0" smtClean="0"/>
              <a:t>Markdown </a:t>
            </a:r>
            <a:r>
              <a:rPr lang="zh-TW" altLang="en-US" dirty="0" smtClean="0"/>
              <a:t>支持以下这些符号前面加上反斜杠来帮助插入普通的符号：</a:t>
            </a:r>
          </a:p>
          <a:p>
            <a:pPr lvl="1"/>
            <a:r>
              <a:rPr lang="en-US" altLang="zh-TW" dirty="0" smtClean="0"/>
              <a:t>\   </a:t>
            </a:r>
            <a:r>
              <a:rPr lang="zh-TW" altLang="en-US" dirty="0" smtClean="0"/>
              <a:t>反斜线</a:t>
            </a:r>
          </a:p>
          <a:p>
            <a:pPr lvl="1"/>
            <a:r>
              <a:rPr lang="en-US" altLang="zh-TW" dirty="0" smtClean="0"/>
              <a:t>`   </a:t>
            </a:r>
            <a:r>
              <a:rPr lang="zh-TW" altLang="en-US" dirty="0" smtClean="0"/>
              <a:t>反引号</a:t>
            </a:r>
          </a:p>
          <a:p>
            <a:pPr lvl="1"/>
            <a:r>
              <a:rPr lang="zh-TW" altLang="en-US" dirty="0" smtClean="0"/>
              <a:t>*   星号</a:t>
            </a:r>
          </a:p>
          <a:p>
            <a:pPr lvl="1"/>
            <a:r>
              <a:rPr lang="en-US" altLang="zh-TW" dirty="0" smtClean="0"/>
              <a:t>_   </a:t>
            </a:r>
            <a:r>
              <a:rPr lang="zh-TW" altLang="en-US" dirty="0" smtClean="0"/>
              <a:t>底线</a:t>
            </a:r>
          </a:p>
          <a:p>
            <a:pPr lvl="1"/>
            <a:r>
              <a:rPr lang="en-US" altLang="zh-TW" dirty="0" smtClean="0"/>
              <a:t>{}  </a:t>
            </a:r>
            <a:r>
              <a:rPr lang="zh-TW" altLang="en-US" dirty="0" smtClean="0"/>
              <a:t>花括号</a:t>
            </a:r>
          </a:p>
          <a:p>
            <a:pPr lvl="1"/>
            <a:r>
              <a:rPr lang="en-US" altLang="zh-TW" dirty="0" smtClean="0"/>
              <a:t>[]  </a:t>
            </a:r>
            <a:r>
              <a:rPr lang="zh-TW" altLang="en-US" dirty="0" smtClean="0"/>
              <a:t>方括号</a:t>
            </a:r>
          </a:p>
          <a:p>
            <a:pPr lvl="1"/>
            <a:r>
              <a:rPr lang="en-US" altLang="zh-TW" dirty="0" smtClean="0"/>
              <a:t>()  </a:t>
            </a:r>
            <a:r>
              <a:rPr lang="zh-TW" altLang="en-US" dirty="0" smtClean="0"/>
              <a:t>括弧</a:t>
            </a:r>
          </a:p>
          <a:p>
            <a:pPr lvl="1"/>
            <a:r>
              <a:rPr lang="en-US" altLang="zh-TW" dirty="0" smtClean="0"/>
              <a:t>#   </a:t>
            </a:r>
            <a:r>
              <a:rPr lang="zh-TW" altLang="en-US" dirty="0" smtClean="0"/>
              <a:t>井字号</a:t>
            </a:r>
          </a:p>
          <a:p>
            <a:pPr lvl="1"/>
            <a:r>
              <a:rPr lang="en-US" altLang="zh-TW" dirty="0" smtClean="0"/>
              <a:t>+   </a:t>
            </a:r>
            <a:r>
              <a:rPr lang="zh-TW" altLang="en-US" dirty="0" smtClean="0"/>
              <a:t>加号</a:t>
            </a:r>
          </a:p>
          <a:p>
            <a:pPr lvl="1"/>
            <a:r>
              <a:rPr lang="en-US" altLang="zh-TW" dirty="0" smtClean="0"/>
              <a:t>-   </a:t>
            </a:r>
            <a:r>
              <a:rPr lang="zh-TW" altLang="en-US" dirty="0" smtClean="0"/>
              <a:t>减号</a:t>
            </a:r>
          </a:p>
          <a:p>
            <a:pPr lvl="1"/>
            <a:r>
              <a:rPr lang="en-US" altLang="zh-TW" dirty="0" smtClean="0"/>
              <a:t>.   </a:t>
            </a:r>
            <a:r>
              <a:rPr lang="zh-TW" altLang="en-US" dirty="0" smtClean="0"/>
              <a:t>英文句点</a:t>
            </a:r>
          </a:p>
          <a:p>
            <a:pPr lvl="1"/>
            <a:r>
              <a:rPr lang="en-US" altLang="zh-TW" dirty="0" smtClean="0"/>
              <a:t>!   </a:t>
            </a:r>
            <a:r>
              <a:rPr lang="zh-TW" altLang="en-US" dirty="0" smtClean="0"/>
              <a:t>惊叹号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23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让我们开始使用</a:t>
            </a:r>
            <a:r>
              <a:rPr lang="en-US" altLang="zh-CN" dirty="0" smtClean="0"/>
              <a:t>MD</a:t>
            </a:r>
            <a:r>
              <a:rPr lang="zh-CN" altLang="en-US" smtClean="0"/>
              <a:t>吧！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5316" b="53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10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Markdown</a:t>
            </a:r>
            <a:r>
              <a:rPr lang="zh-CN" altLang="en-US" dirty="0" smtClean="0"/>
              <a:t>例子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11609" b="116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653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Markdown</a:t>
            </a:r>
            <a:r>
              <a:rPr lang="zh-CN" altLang="en-US" dirty="0" smtClean="0"/>
              <a:t>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「易读易写」成为一种适用于网络的书写语言。</a:t>
            </a:r>
            <a:endParaRPr lang="en-US" altLang="zh-TW" dirty="0" smtClean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65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Markdown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HTML </a:t>
            </a:r>
            <a:r>
              <a:rPr lang="zh-TW" altLang="en-US" sz="4000" dirty="0"/>
              <a:t>是一种发布的</a:t>
            </a:r>
            <a:r>
              <a:rPr lang="zh-TW" altLang="en-US" sz="4000" dirty="0" smtClean="0"/>
              <a:t>格式</a:t>
            </a:r>
            <a:endParaRPr lang="en-US" altLang="zh-TW" sz="4000" dirty="0" smtClean="0"/>
          </a:p>
          <a:p>
            <a:r>
              <a:rPr lang="en-US" altLang="zh-TW" sz="4000" dirty="0" smtClean="0"/>
              <a:t>Markdown </a:t>
            </a:r>
            <a:r>
              <a:rPr lang="zh-TW" altLang="en-US" sz="4000" dirty="0"/>
              <a:t>是一种书写的格式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Markdown</a:t>
            </a:r>
            <a:r>
              <a:rPr lang="zh-CN" altLang="en-US" dirty="0" smtClean="0"/>
              <a:t>的普及度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Markdown</a:t>
            </a:r>
            <a:r>
              <a:rPr lang="zh-TW" altLang="en-US" dirty="0" smtClean="0"/>
              <a:t>很流行。至少著名的程序员社区如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stackoverflow</a:t>
            </a:r>
            <a:r>
              <a:rPr lang="zh-TW" altLang="en-US" dirty="0" smtClean="0"/>
              <a:t>都提供了对它的大量支持。</a:t>
            </a:r>
            <a:r>
              <a:rPr lang="zh-CN" altLang="en-US" dirty="0" smtClean="0"/>
              <a:t>比如：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>
                <a:hlinkClick r:id="rId3"/>
              </a:rPr>
              <a:t>https://github.com/astaxie/build-web-application-with-golang/blob/master/ebook/preface.md</a:t>
            </a:r>
            <a:r>
              <a:rPr lang="en-US" altLang="zh-CN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4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Markdown</a:t>
            </a:r>
            <a:r>
              <a:rPr lang="zh-CN" altLang="en-US" dirty="0" smtClean="0"/>
              <a:t>免费编辑器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mac</a:t>
            </a:r>
            <a:endParaRPr lang="en-US" dirty="0" smtClean="0"/>
          </a:p>
          <a:p>
            <a:pPr lvl="1"/>
            <a:r>
              <a:rPr lang="en-US" dirty="0" err="1" smtClean="0"/>
              <a:t>Mou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http://mouapp.com/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</a:p>
          <a:p>
            <a:pPr lvl="1"/>
            <a:r>
              <a:rPr lang="en-US" dirty="0" err="1" smtClean="0"/>
              <a:t>ReText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http://sourceforge.net/p/retext/home/ReText/</a:t>
            </a:r>
            <a:r>
              <a:rPr lang="en-US" dirty="0" smtClean="0"/>
              <a:t> </a:t>
            </a:r>
          </a:p>
          <a:p>
            <a:r>
              <a:rPr lang="en-US" altLang="zh-CN" dirty="0" smtClean="0"/>
              <a:t>win</a:t>
            </a:r>
            <a:endParaRPr lang="en-US" dirty="0"/>
          </a:p>
          <a:p>
            <a:pPr lvl="1"/>
            <a:r>
              <a:rPr lang="en-US" dirty="0" err="1" smtClean="0"/>
              <a:t>MarkdownPad</a:t>
            </a:r>
            <a:r>
              <a:rPr lang="en-US" dirty="0" smtClean="0"/>
              <a:t> </a:t>
            </a:r>
            <a:r>
              <a:rPr lang="en-US" dirty="0" smtClean="0">
                <a:hlinkClick r:id="rId5"/>
              </a:rPr>
              <a:t>http://markdownpad.com/</a:t>
            </a:r>
            <a:endParaRPr lang="en-US" dirty="0" smtClean="0"/>
          </a:p>
          <a:p>
            <a:pPr lvl="1"/>
            <a:r>
              <a:rPr lang="en-US" dirty="0" err="1" smtClean="0"/>
              <a:t>MarkPad</a:t>
            </a:r>
            <a:r>
              <a:rPr lang="en-US" dirty="0" smtClean="0"/>
              <a:t> </a:t>
            </a:r>
            <a:r>
              <a:rPr lang="en-US" dirty="0" smtClean="0">
                <a:hlinkClick r:id="rId6"/>
              </a:rPr>
              <a:t>http://code52.org/DownmarkerWPF/</a:t>
            </a:r>
            <a:endParaRPr lang="en-US" dirty="0" smtClean="0"/>
          </a:p>
          <a:p>
            <a:r>
              <a:rPr lang="en-US" altLang="zh-CN" dirty="0" smtClean="0"/>
              <a:t>Online Tool</a:t>
            </a:r>
            <a:endParaRPr lang="en-US" dirty="0" smtClean="0">
              <a:hlinkClick r:id="rId7"/>
            </a:endParaRPr>
          </a:p>
          <a:p>
            <a:pPr lvl="1"/>
            <a:r>
              <a:rPr lang="en-US" dirty="0" smtClean="0">
                <a:hlinkClick r:id="rId7"/>
              </a:rPr>
              <a:t>http://markable.in/</a:t>
            </a:r>
            <a:endParaRPr lang="en-US" dirty="0" smtClean="0"/>
          </a:p>
          <a:p>
            <a:pPr lvl="1"/>
            <a:r>
              <a:rPr lang="en-US" dirty="0" smtClean="0">
                <a:hlinkClick r:id="rId8"/>
              </a:rPr>
              <a:t>http://dillinger.io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pPr lvl="1"/>
            <a:r>
              <a:rPr lang="en-US" altLang="zh-CN" dirty="0">
                <a:hlinkClick r:id="rId9"/>
              </a:rPr>
              <a:t>http://www.ctrlshift.net/project/markdowneditor/</a:t>
            </a:r>
            <a:endParaRPr lang="en-US" dirty="0" smtClean="0"/>
          </a:p>
          <a:p>
            <a:r>
              <a:rPr lang="en-US" altLang="zh-CN" dirty="0" smtClean="0"/>
              <a:t>chrome</a:t>
            </a:r>
            <a:endParaRPr lang="en-US" dirty="0" smtClean="0">
              <a:hlinkClick r:id="rId10"/>
            </a:endParaRPr>
          </a:p>
          <a:p>
            <a:pPr lvl="1"/>
            <a:r>
              <a:rPr lang="en-US" altLang="zh-CN" dirty="0" smtClean="0"/>
              <a:t>MaDe</a:t>
            </a:r>
            <a:r>
              <a:rPr lang="en-US" dirty="0" smtClean="0"/>
              <a:t> </a:t>
            </a:r>
            <a:r>
              <a:rPr lang="en-US" dirty="0" smtClean="0">
                <a:hlinkClick r:id="rId10"/>
              </a:rPr>
              <a:t>https://chrome.google.com/webstore/detail/made/oknndfeeopgpibecfjljjfanledpbkog</a:t>
            </a:r>
            <a:endParaRPr lang="en-US" dirty="0" smtClean="0"/>
          </a:p>
          <a:p>
            <a:r>
              <a:rPr lang="en-US" dirty="0" smtClean="0"/>
              <a:t>Other</a:t>
            </a:r>
          </a:p>
          <a:p>
            <a:pPr lvl="1"/>
            <a:r>
              <a:rPr lang="en-US" dirty="0" smtClean="0"/>
              <a:t>Sublime Text 2 + </a:t>
            </a:r>
            <a:r>
              <a:rPr lang="en-US" dirty="0" err="1" smtClean="0"/>
              <a:t>MarkdownEditing</a:t>
            </a:r>
            <a:r>
              <a:rPr lang="en-US" dirty="0" smtClean="0"/>
              <a:t>  </a:t>
            </a:r>
            <a:r>
              <a:rPr lang="en-US" dirty="0" smtClean="0">
                <a:hlinkClick r:id="rId11"/>
              </a:rPr>
              <a:t>http://lucifr.com/2012/07/12/markdownediting-for-sublime-text-2/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MD</a:t>
            </a:r>
            <a:r>
              <a:rPr lang="zh-CN" altLang="en-US" dirty="0" smtClean="0"/>
              <a:t>格式转换工具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pandoc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johnmacfarlane.net/pandoc/</a:t>
            </a:r>
            <a:endParaRPr lang="en-US" altLang="zh-CN" dirty="0" smtClean="0"/>
          </a:p>
          <a:p>
            <a:r>
              <a:rPr lang="en-US" altLang="zh-CN" dirty="0" smtClean="0"/>
              <a:t>Html2MarkDown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://html2markdown.com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42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http://wowubuntu.com/markdown/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4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1953</Words>
  <Application>Microsoft Office PowerPoint</Application>
  <PresentationFormat>全屏显示(4:3)</PresentationFormat>
  <Paragraphs>182</Paragraphs>
  <Slides>22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Theme</vt:lpstr>
      <vt:lpstr>Markdown</vt:lpstr>
      <vt:lpstr>写作一般而言，会碰到的难题</vt:lpstr>
      <vt:lpstr>Markdown例子</vt:lpstr>
      <vt:lpstr>Markdown目标</vt:lpstr>
      <vt:lpstr>Markdown和Html的区别</vt:lpstr>
      <vt:lpstr>Markdown的普及度</vt:lpstr>
      <vt:lpstr>Markdown免费编辑器</vt:lpstr>
      <vt:lpstr>MD格式转换工具</vt:lpstr>
      <vt:lpstr>语法</vt:lpstr>
      <vt:lpstr>语法：段落与换行</vt:lpstr>
      <vt:lpstr>语法：标题</vt:lpstr>
      <vt:lpstr>语法：区块引用 Blockquotes</vt:lpstr>
      <vt:lpstr>语法：列表</vt:lpstr>
      <vt:lpstr>语法：代码段</vt:lpstr>
      <vt:lpstr>语法：水平线</vt:lpstr>
      <vt:lpstr>语法：链接</vt:lpstr>
      <vt:lpstr>语法：强调</vt:lpstr>
      <vt:lpstr>语法：行内代码</vt:lpstr>
      <vt:lpstr>语法：图片</vt:lpstr>
      <vt:lpstr>语法：自动链接</vt:lpstr>
      <vt:lpstr>语法：反斜线转义</vt:lpstr>
      <vt:lpstr>让我们开始使用MD吧！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</dc:title>
  <dc:creator>郭红俊</dc:creator>
  <cp:lastModifiedBy>郭红俊</cp:lastModifiedBy>
  <cp:revision>137</cp:revision>
  <dcterms:created xsi:type="dcterms:W3CDTF">2013-06-16T10:51:36Z</dcterms:created>
  <dcterms:modified xsi:type="dcterms:W3CDTF">2013-07-22T03:28:29Z</dcterms:modified>
</cp:coreProperties>
</file>