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6" r:id="rId2"/>
    <p:sldId id="311" r:id="rId3"/>
    <p:sldId id="286" r:id="rId4"/>
    <p:sldId id="264" r:id="rId5"/>
    <p:sldId id="284" r:id="rId6"/>
    <p:sldId id="259" r:id="rId7"/>
    <p:sldId id="258" r:id="rId8"/>
    <p:sldId id="257" r:id="rId9"/>
    <p:sldId id="285" r:id="rId10"/>
    <p:sldId id="261" r:id="rId11"/>
    <p:sldId id="265" r:id="rId12"/>
    <p:sldId id="312" r:id="rId13"/>
    <p:sldId id="260" r:id="rId14"/>
    <p:sldId id="308" r:id="rId15"/>
    <p:sldId id="268" r:id="rId16"/>
    <p:sldId id="266" r:id="rId17"/>
    <p:sldId id="267" r:id="rId18"/>
    <p:sldId id="282" r:id="rId19"/>
    <p:sldId id="277" r:id="rId20"/>
    <p:sldId id="290" r:id="rId21"/>
    <p:sldId id="289" r:id="rId22"/>
    <p:sldId id="288" r:id="rId23"/>
    <p:sldId id="299" r:id="rId24"/>
    <p:sldId id="296" r:id="rId25"/>
    <p:sldId id="306" r:id="rId26"/>
    <p:sldId id="297" r:id="rId27"/>
    <p:sldId id="291" r:id="rId28"/>
    <p:sldId id="294" r:id="rId29"/>
    <p:sldId id="292" r:id="rId30"/>
    <p:sldId id="300" r:id="rId31"/>
    <p:sldId id="283" r:id="rId32"/>
    <p:sldId id="263" r:id="rId33"/>
    <p:sldId id="279" r:id="rId34"/>
    <p:sldId id="270" r:id="rId35"/>
    <p:sldId id="293" r:id="rId36"/>
    <p:sldId id="316" r:id="rId37"/>
    <p:sldId id="301" r:id="rId38"/>
    <p:sldId id="310" r:id="rId39"/>
    <p:sldId id="271" r:id="rId40"/>
    <p:sldId id="313" r:id="rId41"/>
    <p:sldId id="314" r:id="rId42"/>
    <p:sldId id="269" r:id="rId43"/>
    <p:sldId id="273" r:id="rId44"/>
    <p:sldId id="281" r:id="rId45"/>
    <p:sldId id="307" r:id="rId46"/>
    <p:sldId id="304" r:id="rId47"/>
    <p:sldId id="302" r:id="rId48"/>
    <p:sldId id="303" r:id="rId49"/>
    <p:sldId id="305" r:id="rId50"/>
    <p:sldId id="315" r:id="rId51"/>
    <p:sldId id="298" r:id="rId52"/>
    <p:sldId id="309" r:id="rId53"/>
    <p:sldId id="27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41" autoAdjust="0"/>
  </p:normalViewPr>
  <p:slideViewPr>
    <p:cSldViewPr snapToGrid="0" snapToObjects="1">
      <p:cViewPr varScale="1">
        <p:scale>
          <a:sx n="86" d="100"/>
          <a:sy n="86" d="100"/>
        </p:scale>
        <p:origin x="-16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C89E3-AB83-5E4F-AFB6-5836CBD66EFF}" type="datetimeFigureOut">
              <a:rPr lang="en-US" smtClean="0"/>
              <a:t>15/7/10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7C0C7-3AAD-424C-B2C1-35E46B9AB317}" type="slidenum">
              <a:rPr lang="en-US" smtClean="0"/>
              <a:t>‹#›</a:t>
            </a:fld>
            <a:endParaRPr lang="en-US"/>
          </a:p>
        </p:txBody>
      </p:sp>
    </p:spTree>
    <p:extLst>
      <p:ext uri="{BB962C8B-B14F-4D97-AF65-F5344CB8AC3E}">
        <p14:creationId xmlns:p14="http://schemas.microsoft.com/office/powerpoint/2010/main" val="23620796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golang.in/post/47948631906/go"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www.oschina.net/translate/go-at-google-language-design-in-the-service-of-software-engineering"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 Id="rId3" Type="http://schemas.openxmlformats.org/officeDocument/2006/relationships/hyperlink" Target="http://www.ctocio.com/ccnews/13061.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infoq.com/cn/news/2013/04/Docker" TargetMode="External"/><Relationship Id="rId4" Type="http://schemas.openxmlformats.org/officeDocument/2006/relationships/hyperlink" Target="https://www.docker.io/" TargetMode="External"/><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 Id="rId3" Type="http://schemas.openxmlformats.org/officeDocument/2006/relationships/hyperlink" Target="http://www.zhihu.com/question/21615032/answer/18781477"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ozilla-services/heka" TargetMode="External"/><Relationship Id="rId4" Type="http://schemas.openxmlformats.org/officeDocument/2006/relationships/hyperlink" Target="http://hekad.readthedocs.org/" TargetMode="External"/><Relationship Id="rId5" Type="http://schemas.openxmlformats.org/officeDocument/2006/relationships/hyperlink" Target="http://www.csdn.net/article/2013-05-02/2815116-introduce-from-mozilla-heka-go" TargetMode="External"/><Relationship Id="rId6" Type="http://schemas.openxmlformats.org/officeDocument/2006/relationships/hyperlink" Target="http://blog.mozilla.org/services/2013/04/30/introducing-heka/" TargetMode="External"/><Relationship Id="rId7" Type="http://schemas.openxmlformats.org/officeDocument/2006/relationships/hyperlink" Target="https://cdn.rawgit.com/gophercon/2014-talks/master/rob_miller_heka/index.html%23/" TargetMode="External"/><Relationship Id="rId8" Type="http://schemas.openxmlformats.org/officeDocument/2006/relationships/hyperlink" Target="http://skoo.me/system/2014/04/02/hekad/" TargetMode="External"/><Relationship Id="rId9" Type="http://schemas.openxmlformats.org/officeDocument/2006/relationships/hyperlink" Target="http://skoo.me/system/2014/04/30/heka-plugin-devel/" TargetMode="External"/><Relationship Id="rId10" Type="http://schemas.openxmlformats.org/officeDocument/2006/relationships/hyperlink" Target="http://youngsterxyf.github.io/sphinx/work_note/operations/heka.html%23id1" TargetMode="External"/><Relationship Id="rId11" Type="http://schemas.openxmlformats.org/officeDocument/2006/relationships/hyperlink" Target="http://blog.mozilla.org/services/category/heka/"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 Id="rId3" Type="http://schemas.openxmlformats.org/officeDocument/2006/relationships/hyperlink" Target="https://groups.google.com/forum/%23!searchin/golang-china/%E5%85%AC%E5%8F%B8/golang-china/Fl5MIwT4WBk/RGwb-rlJ6UMJ"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 Id="rId3" Type="http://schemas.openxmlformats.org/officeDocument/2006/relationships/hyperlink" Target="http://www.iron.io/"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nfoq.com/cn/news/2013/03/ruby-to-go" TargetMode="External"/><Relationship Id="rId4" Type="http://schemas.openxmlformats.org/officeDocument/2006/relationships/hyperlink" Target="http://www.oschina.net/news/38585/how-we-went-from-30-servers-to-2-go" TargetMode="External"/><Relationship Id="rId5" Type="http://schemas.openxmlformats.org/officeDocument/2006/relationships/hyperlink" Target="http://highscalability.com/blog/2013/3/13/ironio-moved-from-ruby-to-go-28-servers-cut-and-colossal-clu.html" TargetMode="External"/><Relationship Id="rId6" Type="http://schemas.openxmlformats.org/officeDocument/2006/relationships/hyperlink" Target="http://blog.iron.io/2013/03/how-we-went-from-30-servers-to-2-go.html"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ww.oschina.net/translate/go-after-2-years-in-produc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izeofvoid.net/goroutine-under-the-hood/" TargetMode="External"/><Relationship Id="rId4" Type="http://schemas.openxmlformats.org/officeDocument/2006/relationships/hyperlink" Target="http://www.cnblogs.com/shenguanpu/archive/2013/05/05/3060616.html" TargetMode="External"/><Relationship Id="rId5" Type="http://schemas.openxmlformats.org/officeDocument/2006/relationships/hyperlink" Target="http://www.cnblogs.com/P_Chou/archive/2012/06/14/thread-stack.html"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a:t>
            </a:r>
            <a:r>
              <a:rPr lang="en-US" altLang="zh-CN" dirty="0" err="1" smtClean="0"/>
              <a:t>github.com</a:t>
            </a:r>
            <a:r>
              <a:rPr lang="en-US" altLang="zh-CN" dirty="0" smtClean="0"/>
              <a:t>/</a:t>
            </a:r>
            <a:r>
              <a:rPr lang="en-US" altLang="zh-CN" dirty="0" err="1" smtClean="0"/>
              <a:t>golang</a:t>
            </a:r>
            <a:r>
              <a:rPr lang="en-US" altLang="zh-CN" dirty="0" smtClean="0"/>
              <a:t>/go/milestones</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a:t>
            </a:fld>
            <a:endParaRPr lang="en-US"/>
          </a:p>
        </p:txBody>
      </p:sp>
    </p:spTree>
    <p:extLst>
      <p:ext uri="{BB962C8B-B14F-4D97-AF65-F5344CB8AC3E}">
        <p14:creationId xmlns:p14="http://schemas.microsoft.com/office/powerpoint/2010/main" val="2321922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eachcloudasia.blob.core.windows.net</a:t>
            </a:r>
            <a:r>
              <a:rPr lang="en-US" dirty="0" smtClean="0"/>
              <a:t>/clips/Z7RPQ.htm </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15</a:t>
            </a:fld>
            <a:endParaRPr lang="en-US"/>
          </a:p>
        </p:txBody>
      </p:sp>
    </p:spTree>
    <p:extLst>
      <p:ext uri="{BB962C8B-B14F-4D97-AF65-F5344CB8AC3E}">
        <p14:creationId xmlns:p14="http://schemas.microsoft.com/office/powerpoint/2010/main" val="3905829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http://golang.in/post/47948631906/go</a:t>
            </a:r>
            <a:r>
              <a:rPr lang="en-US" altLang="zh-CN" dirty="0" smtClean="0"/>
              <a:t> </a:t>
            </a:r>
          </a:p>
          <a:p>
            <a:endParaRPr lang="en-US" altLang="zh-CN" dirty="0" smtClean="0"/>
          </a:p>
          <a:p>
            <a:r>
              <a:rPr lang="en-US" altLang="zh-CN" dirty="0" smtClean="0"/>
              <a:t>http://</a:t>
            </a:r>
            <a:r>
              <a:rPr lang="en-US" altLang="zh-CN" dirty="0" err="1" smtClean="0"/>
              <a:t>www.yankay.com</a:t>
            </a:r>
            <a:r>
              <a:rPr lang="en-US" altLang="zh-CN" dirty="0" smtClean="0"/>
              <a:t>/go-clear-</a:t>
            </a:r>
            <a:r>
              <a:rPr lang="en-US" altLang="zh-CN" dirty="0" err="1" smtClean="0"/>
              <a:t>concurreny</a:t>
            </a:r>
            <a:r>
              <a:rPr lang="en-US" altLang="zh-CN" smtClean="0"/>
              <a:t>/ </a:t>
            </a:r>
            <a:endParaRPr lang="en-US" altLang="zh-CN" dirty="0" smtClean="0"/>
          </a:p>
          <a:p>
            <a:endParaRPr lang="zh-TW" altLang="en-US" dirty="0" smtClean="0"/>
          </a:p>
          <a:p>
            <a:r>
              <a:rPr lang="zh-TW" altLang="en-US" dirty="0" smtClean="0"/>
              <a:t>令人惊奇的是</a:t>
            </a:r>
            <a:r>
              <a:rPr lang="en-US" altLang="zh-TW" dirty="0" smtClean="0"/>
              <a:t>C/C++</a:t>
            </a:r>
            <a:r>
              <a:rPr lang="zh-TW" altLang="en-US" dirty="0" smtClean="0"/>
              <a:t>和</a:t>
            </a:r>
            <a:r>
              <a:rPr lang="en-US" altLang="zh-TW" dirty="0" smtClean="0"/>
              <a:t>Java</a:t>
            </a:r>
            <a:r>
              <a:rPr lang="zh-TW" altLang="en-US" dirty="0" smtClean="0"/>
              <a:t>这三个世界上最主流的平台没有在对协程提供语言级别的原生支持。他们都背负着厚重的历史，无法改变，也无需改变。但他们还有其他的办法使用协程。</a:t>
            </a:r>
          </a:p>
          <a:p>
            <a:endParaRPr lang="zh-TW" altLang="en-US" dirty="0" smtClean="0"/>
          </a:p>
          <a:p>
            <a:r>
              <a:rPr lang="en-US" altLang="zh-TW" dirty="0" smtClean="0"/>
              <a:t>Java</a:t>
            </a:r>
            <a:r>
              <a:rPr lang="zh-TW" altLang="en-US" dirty="0" smtClean="0"/>
              <a:t>平台有很多方法实现协程：</a:t>
            </a:r>
          </a:p>
          <a:p>
            <a:endParaRPr lang="zh-TW" altLang="en-US" dirty="0" smtClean="0"/>
          </a:p>
          <a:p>
            <a:r>
              <a:rPr lang="zh-TW" altLang="en-US" dirty="0" smtClean="0"/>
              <a:t>修改虚拟机：对</a:t>
            </a:r>
            <a:r>
              <a:rPr lang="en-US" altLang="zh-TW" dirty="0" smtClean="0"/>
              <a:t>JVM</a:t>
            </a:r>
            <a:r>
              <a:rPr lang="zh-TW" altLang="en-US" dirty="0" smtClean="0"/>
              <a:t>打补丁来实现协程，这样的实现效果好，但是失去了跨平台的好处</a:t>
            </a:r>
          </a:p>
          <a:p>
            <a:r>
              <a:rPr lang="zh-TW" altLang="en-US" dirty="0" smtClean="0"/>
              <a:t>修改字节码：在编译完成后增强字节码，或者使用新的</a:t>
            </a:r>
            <a:r>
              <a:rPr lang="en-US" altLang="zh-TW" dirty="0" smtClean="0"/>
              <a:t>JVM</a:t>
            </a:r>
            <a:r>
              <a:rPr lang="zh-TW" altLang="en-US" dirty="0" smtClean="0"/>
              <a:t>语言。稍稍增加了编译的难度。</a:t>
            </a:r>
          </a:p>
          <a:p>
            <a:r>
              <a:rPr lang="zh-TW" altLang="en-US" dirty="0" smtClean="0"/>
              <a:t>使用</a:t>
            </a:r>
            <a:r>
              <a:rPr lang="en-US" altLang="zh-TW" dirty="0" smtClean="0"/>
              <a:t>JNI</a:t>
            </a:r>
            <a:r>
              <a:rPr lang="zh-TW" altLang="en-US" dirty="0" smtClean="0"/>
              <a:t>：在</a:t>
            </a:r>
            <a:r>
              <a:rPr lang="en-US" altLang="zh-TW" dirty="0" smtClean="0"/>
              <a:t>Jar</a:t>
            </a:r>
            <a:r>
              <a:rPr lang="zh-TW" altLang="en-US" dirty="0" smtClean="0"/>
              <a:t>包中使用</a:t>
            </a:r>
            <a:r>
              <a:rPr lang="en-US" altLang="zh-TW" dirty="0" smtClean="0"/>
              <a:t>JNI</a:t>
            </a:r>
            <a:r>
              <a:rPr lang="zh-TW" altLang="en-US" dirty="0" smtClean="0"/>
              <a:t>，这样易于使用，但是不能跨平台。</a:t>
            </a:r>
          </a:p>
          <a:p>
            <a:r>
              <a:rPr lang="zh-TW" altLang="en-US" dirty="0" smtClean="0"/>
              <a:t>使用线程模拟协程：使协程重量级，完全依赖</a:t>
            </a:r>
            <a:r>
              <a:rPr lang="en-US" altLang="zh-TW" dirty="0" smtClean="0"/>
              <a:t>JVM</a:t>
            </a:r>
            <a:r>
              <a:rPr lang="zh-TW" altLang="en-US" dirty="0" smtClean="0"/>
              <a:t>的线程实现。</a:t>
            </a:r>
          </a:p>
          <a:p>
            <a:r>
              <a:rPr lang="zh-TW" altLang="en-US" dirty="0" smtClean="0"/>
              <a:t>其中修改字节码的方式比较常见。因为这样的实现办法，可以平衡性能和移植性。最具代表性的</a:t>
            </a:r>
            <a:r>
              <a:rPr lang="en-US" altLang="zh-TW" dirty="0" smtClean="0"/>
              <a:t>JVM</a:t>
            </a:r>
            <a:r>
              <a:rPr lang="zh-TW" altLang="en-US" dirty="0" smtClean="0"/>
              <a:t>语言</a:t>
            </a:r>
            <a:r>
              <a:rPr lang="en-US" altLang="zh-TW" dirty="0" err="1" smtClean="0"/>
              <a:t>Scala</a:t>
            </a:r>
            <a:r>
              <a:rPr lang="zh-TW" altLang="en-US" dirty="0" smtClean="0"/>
              <a:t>就能很好的支持协程并发。流行的</a:t>
            </a:r>
            <a:r>
              <a:rPr lang="en-US" altLang="zh-TW" dirty="0" smtClean="0"/>
              <a:t>Java Actor</a:t>
            </a:r>
            <a:r>
              <a:rPr lang="zh-TW" altLang="en-US" dirty="0" smtClean="0"/>
              <a:t>模型类库</a:t>
            </a:r>
            <a:r>
              <a:rPr lang="en-US" altLang="zh-TW" dirty="0" err="1" smtClean="0"/>
              <a:t>akka</a:t>
            </a:r>
            <a:r>
              <a:rPr lang="zh-TW" altLang="en-US" dirty="0" smtClean="0"/>
              <a:t>也是用修改字节码的方式实现的协程。</a:t>
            </a:r>
          </a:p>
          <a:p>
            <a:endParaRPr lang="zh-TW" altLang="en-US" dirty="0" smtClean="0"/>
          </a:p>
          <a:p>
            <a:r>
              <a:rPr lang="zh-TW" altLang="en-US" dirty="0" smtClean="0"/>
              <a:t>对于</a:t>
            </a:r>
            <a:r>
              <a:rPr lang="en-US" altLang="zh-TW" dirty="0" smtClean="0"/>
              <a:t>C</a:t>
            </a:r>
            <a:r>
              <a:rPr lang="zh-TW" altLang="en-US" dirty="0" smtClean="0"/>
              <a:t>语言，协程和线程一样。可以使用各种各样的系统调用来实现。协程作为一个比较高级的概念，实现方式实在太多，就不讨论了。比较主流的实现有</a:t>
            </a:r>
            <a:r>
              <a:rPr lang="en-US" altLang="zh-TW" dirty="0" err="1" smtClean="0"/>
              <a:t>libpcl</a:t>
            </a:r>
            <a:r>
              <a:rPr lang="en-US" altLang="zh-TW" dirty="0" smtClean="0"/>
              <a:t>, </a:t>
            </a:r>
            <a:r>
              <a:rPr lang="en-US" altLang="zh-TW" dirty="0" err="1" smtClean="0"/>
              <a:t>coro,lthread</a:t>
            </a:r>
            <a:r>
              <a:rPr lang="zh-TW" altLang="en-US" dirty="0" smtClean="0"/>
              <a:t>等等。</a:t>
            </a:r>
          </a:p>
          <a:p>
            <a:endParaRPr lang="zh-TW" altLang="en-US" dirty="0" smtClean="0"/>
          </a:p>
          <a:p>
            <a:r>
              <a:rPr lang="zh-TW" altLang="en-US" dirty="0" smtClean="0"/>
              <a:t>对于</a:t>
            </a:r>
            <a:r>
              <a:rPr lang="en-US" altLang="zh-TW" dirty="0" smtClean="0"/>
              <a:t>C++</a:t>
            </a:r>
            <a:r>
              <a:rPr lang="zh-TW" altLang="en-US" dirty="0" smtClean="0"/>
              <a:t>，有</a:t>
            </a:r>
            <a:r>
              <a:rPr lang="en-US" altLang="zh-TW" dirty="0" smtClean="0"/>
              <a:t>Boost</a:t>
            </a:r>
            <a:r>
              <a:rPr lang="zh-TW" altLang="en-US" dirty="0" smtClean="0"/>
              <a:t>实现，还有一些其他开源库。还有一门名为</a:t>
            </a:r>
            <a:r>
              <a:rPr lang="en-US" altLang="zh-TW" dirty="0" err="1" smtClean="0"/>
              <a:t>μC</a:t>
            </a:r>
            <a:r>
              <a:rPr lang="en-US" altLang="zh-TW" dirty="0" smtClean="0"/>
              <a:t>++</a:t>
            </a:r>
            <a:r>
              <a:rPr lang="zh-TW" altLang="en-US" dirty="0" smtClean="0"/>
              <a:t>语言，在</a:t>
            </a:r>
            <a:r>
              <a:rPr lang="en-US" altLang="zh-TW" dirty="0" smtClean="0"/>
              <a:t>C++</a:t>
            </a:r>
            <a:r>
              <a:rPr lang="zh-TW" altLang="en-US" dirty="0" smtClean="0"/>
              <a:t>基础上提供了并发扩展。</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16</a:t>
            </a:fld>
            <a:endParaRPr lang="en-US"/>
          </a:p>
        </p:txBody>
      </p:sp>
    </p:spTree>
    <p:extLst>
      <p:ext uri="{BB962C8B-B14F-4D97-AF65-F5344CB8AC3E}">
        <p14:creationId xmlns:p14="http://schemas.microsoft.com/office/powerpoint/2010/main" val="303085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http://www.sizeofvoid.net/goroutine-unde</a:t>
            </a:r>
          </a:p>
          <a:p>
            <a:endParaRPr lang="en-US"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dirty="0" smtClean="0"/>
              <a:t>r-the-hood/</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17</a:t>
            </a:fld>
            <a:endParaRPr lang="en-US"/>
          </a:p>
        </p:txBody>
      </p:sp>
    </p:spTree>
    <p:extLst>
      <p:ext uri="{BB962C8B-B14F-4D97-AF65-F5344CB8AC3E}">
        <p14:creationId xmlns:p14="http://schemas.microsoft.com/office/powerpoint/2010/main" val="66431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TW" altLang="en-US"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19</a:t>
            </a:fld>
            <a:endParaRPr lang="en-US"/>
          </a:p>
        </p:txBody>
      </p:sp>
    </p:spTree>
    <p:extLst>
      <p:ext uri="{BB962C8B-B14F-4D97-AF65-F5344CB8AC3E}">
        <p14:creationId xmlns:p14="http://schemas.microsoft.com/office/powerpoint/2010/main" val="906765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Go</a:t>
            </a:r>
            <a:r>
              <a:rPr lang="zh-CN" altLang="en-US" sz="1200" b="0" i="0" kern="1200" dirty="0" smtClean="0">
                <a:solidFill>
                  <a:schemeClr val="tx1"/>
                </a:solidFill>
                <a:effectLst/>
                <a:latin typeface="+mn-lt"/>
                <a:ea typeface="+mn-ea"/>
                <a:cs typeface="+mn-cs"/>
              </a:rPr>
              <a:t>在谷歌：以软件工程为目的的语言设计</a:t>
            </a:r>
          </a:p>
          <a:p>
            <a:endParaRPr lang="en-US" altLang="zh-CN" dirty="0" smtClean="0">
              <a:hlinkClick r:id="rId3"/>
            </a:endParaRPr>
          </a:p>
          <a:p>
            <a:r>
              <a:rPr lang="en-US" altLang="zh-CN" dirty="0" smtClean="0">
                <a:hlinkClick r:id="rId3"/>
              </a:rPr>
              <a:t>http://www.oschina.net/translate/go-at-google-language-design-in-the-service-of-software-engineering</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22</a:t>
            </a:fld>
            <a:endParaRPr lang="en-US"/>
          </a:p>
        </p:txBody>
      </p:sp>
    </p:spTree>
    <p:extLst>
      <p:ext uri="{BB962C8B-B14F-4D97-AF65-F5344CB8AC3E}">
        <p14:creationId xmlns:p14="http://schemas.microsoft.com/office/powerpoint/2010/main" val="47947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http://www.ctocio.com/ccnews/13061.html</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26</a:t>
            </a:fld>
            <a:endParaRPr lang="en-US"/>
          </a:p>
        </p:txBody>
      </p:sp>
    </p:spTree>
    <p:extLst>
      <p:ext uri="{BB962C8B-B14F-4D97-AF65-F5344CB8AC3E}">
        <p14:creationId xmlns:p14="http://schemas.microsoft.com/office/powerpoint/2010/main" val="241831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www.cnblogs.com</a:t>
            </a:r>
            <a:r>
              <a:rPr lang="en-US" dirty="0" smtClean="0"/>
              <a:t>/</a:t>
            </a:r>
            <a:r>
              <a:rPr lang="en-US" dirty="0" err="1" smtClean="0"/>
              <a:t>Lifehacker</a:t>
            </a:r>
            <a:r>
              <a:rPr lang="en-US" dirty="0" smtClean="0"/>
              <a:t>/p/</a:t>
            </a:r>
            <a:r>
              <a:rPr lang="en-US" dirty="0" err="1" smtClean="0"/>
              <a:t>groupcache_inside.html</a:t>
            </a:r>
            <a:r>
              <a:rPr lang="en-US" dirty="0" smtClean="0"/>
              <a:t/>
            </a:r>
            <a:br>
              <a:rPr lang="en-US" dirty="0" smtClean="0"/>
            </a:br>
            <a:r>
              <a:rPr lang="en-US" dirty="0" smtClean="0"/>
              <a:t>http://</a:t>
            </a:r>
            <a:r>
              <a:rPr lang="en-US" dirty="0" err="1" smtClean="0"/>
              <a:t>www.open-open.com</a:t>
            </a:r>
            <a:r>
              <a:rPr lang="en-US" dirty="0" smtClean="0"/>
              <a:t>/lib/view/open1375366614921.html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27</a:t>
            </a:fld>
            <a:endParaRPr lang="en-US"/>
          </a:p>
        </p:txBody>
      </p:sp>
    </p:spTree>
    <p:extLst>
      <p:ext uri="{BB962C8B-B14F-4D97-AF65-F5344CB8AC3E}">
        <p14:creationId xmlns:p14="http://schemas.microsoft.com/office/powerpoint/2010/main" val="1697726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http://www.infoq.com/cn/news/2013/04/Docker</a:t>
            </a:r>
            <a:endParaRPr lang="en-US" altLang="zh-CN" dirty="0" smtClean="0"/>
          </a:p>
          <a:p>
            <a:endParaRPr lang="en-US" altLang="zh-CN" dirty="0" smtClean="0"/>
          </a:p>
          <a:p>
            <a:r>
              <a:rPr lang="en-US" altLang="zh-CN" sz="1200" b="0" i="0" u="none" strike="noStrike" kern="1200" dirty="0" err="1" smtClean="0">
                <a:solidFill>
                  <a:schemeClr val="tx1"/>
                </a:solidFill>
                <a:effectLst/>
                <a:latin typeface="+mn-lt"/>
                <a:ea typeface="+mn-ea"/>
                <a:cs typeface="+mn-cs"/>
                <a:hlinkClick r:id="rId4" tooltip="Docker"/>
              </a:rPr>
              <a:t>Docker</a:t>
            </a:r>
            <a:r>
              <a:rPr lang="zh-CN" altLang="en-US" sz="1200" b="0" i="0" kern="1200" dirty="0" smtClean="0">
                <a:solidFill>
                  <a:schemeClr val="tx1"/>
                </a:solidFill>
                <a:effectLst/>
                <a:latin typeface="+mn-lt"/>
                <a:ea typeface="+mn-ea"/>
                <a:cs typeface="+mn-cs"/>
              </a:rPr>
              <a:t>是最近很火的一个东西，利用它你可以在一台机器上模拟出很多互相隔离的环境，相当于就有了很多台虚拟机的意思，它的特点是非常轻量级，占用的资源很少，</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rPr>
              <a:t>Docker</a:t>
            </a:r>
            <a:r>
              <a:rPr lang="zh-CN" altLang="en-US" sz="1200" b="0" i="0" u="none" strike="noStrike" kern="1200" dirty="0" smtClean="0">
                <a:solidFill>
                  <a:schemeClr val="tx1"/>
                </a:solidFill>
                <a:effectLst/>
                <a:latin typeface="+mn-lt"/>
                <a:ea typeface="+mn-ea"/>
                <a:cs typeface="+mn-cs"/>
              </a:rPr>
              <a:t>和</a:t>
            </a:r>
            <a:r>
              <a:rPr lang="en-US" altLang="zh-CN" sz="1200" b="0" i="0" u="none" strike="noStrike" kern="1200" dirty="0" err="1" smtClean="0">
                <a:solidFill>
                  <a:schemeClr val="tx1"/>
                </a:solidFill>
                <a:effectLst/>
                <a:latin typeface="+mn-lt"/>
                <a:ea typeface="+mn-ea"/>
                <a:cs typeface="+mn-cs"/>
              </a:rPr>
              <a:t>Kubernetes</a:t>
            </a:r>
            <a:r>
              <a:rPr lang="zh-CN" altLang="en-US" sz="1200" b="0" i="0" u="none" strike="noStrike" kern="1200" dirty="0" smtClean="0">
                <a:solidFill>
                  <a:schemeClr val="tx1"/>
                </a:solidFill>
                <a:effectLst/>
                <a:latin typeface="+mn-lt"/>
                <a:ea typeface="+mn-ea"/>
                <a:cs typeface="+mn-cs"/>
              </a:rPr>
              <a:t>或将加速</a:t>
            </a:r>
            <a:r>
              <a:rPr lang="en-US" altLang="zh-CN" sz="1200" b="0" i="0" u="none" strike="noStrike" kern="1200" dirty="0" smtClean="0">
                <a:solidFill>
                  <a:schemeClr val="tx1"/>
                </a:solidFill>
                <a:effectLst/>
                <a:latin typeface="+mn-lt"/>
                <a:ea typeface="+mn-ea"/>
                <a:cs typeface="+mn-cs"/>
              </a:rPr>
              <a:t>SDN</a:t>
            </a:r>
            <a:r>
              <a:rPr lang="zh-CN" altLang="en-US" sz="1200" b="0" i="0" u="none" strike="noStrike" kern="1200" dirty="0" smtClean="0">
                <a:solidFill>
                  <a:schemeClr val="tx1"/>
                </a:solidFill>
                <a:effectLst/>
                <a:latin typeface="+mn-lt"/>
                <a:ea typeface="+mn-ea"/>
                <a:cs typeface="+mn-cs"/>
              </a:rPr>
              <a:t>发展</a:t>
            </a:r>
            <a:endParaRPr lang="en-US" altLang="zh-CN" sz="1200" b="0" i="0" kern="1200" dirty="0" smtClean="0">
              <a:solidFill>
                <a:schemeClr val="tx1"/>
              </a:solidFill>
              <a:effectLst/>
              <a:latin typeface="+mn-lt"/>
              <a:ea typeface="+mn-ea"/>
              <a:cs typeface="+mn-cs"/>
            </a:endParaRPr>
          </a:p>
          <a:p>
            <a:r>
              <a:rPr lang="en-US" altLang="zh-CN" dirty="0" smtClean="0"/>
              <a:t>http://www.csdn.net/article/2014-08-20/2821283-Docker-Kubernetes</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29</a:t>
            </a:fld>
            <a:endParaRPr lang="en-US"/>
          </a:p>
        </p:txBody>
      </p:sp>
    </p:spTree>
    <p:extLst>
      <p:ext uri="{BB962C8B-B14F-4D97-AF65-F5344CB8AC3E}">
        <p14:creationId xmlns:p14="http://schemas.microsoft.com/office/powerpoint/2010/main" val="2894482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http://www.zhihu.com/question/21615032/answer/18781477</a:t>
            </a:r>
            <a:endParaRPr lang="en-US" altLang="zh-CN" dirty="0" smtClean="0"/>
          </a:p>
          <a:p>
            <a:endParaRPr lang="en-US" altLang="zh-CN" dirty="0" smtClean="0"/>
          </a:p>
          <a:p>
            <a:r>
              <a:rPr lang="zh-CN" altLang="en-US" dirty="0" smtClean="0"/>
              <a:t>心动游戏</a:t>
            </a:r>
            <a:endParaRPr lang="en-US" altLang="zh-CN" dirty="0" smtClean="0"/>
          </a:p>
          <a:p>
            <a:endParaRPr lang="en-US" altLang="zh-CN" dirty="0" smtClean="0"/>
          </a:p>
          <a:p>
            <a:r>
              <a:rPr lang="zh-CN" altLang="en-US" dirty="0" smtClean="0"/>
              <a:t>为什么</a:t>
            </a:r>
            <a:r>
              <a:rPr lang="en-US" altLang="zh-CN" dirty="0" smtClean="0"/>
              <a:t>go</a:t>
            </a:r>
            <a:r>
              <a:rPr lang="zh-CN" altLang="en-US" dirty="0" smtClean="0"/>
              <a:t>语言适合开发网游服务器端</a:t>
            </a:r>
          </a:p>
          <a:p>
            <a:r>
              <a:rPr lang="en-US" altLang="zh-CN" dirty="0" smtClean="0"/>
              <a:t>http://studygolang.com/articles/447</a:t>
            </a:r>
          </a:p>
          <a:p>
            <a:endParaRPr lang="en-US" altLang="zh-CN" dirty="0" smtClean="0"/>
          </a:p>
          <a:p>
            <a:r>
              <a:rPr lang="en-US" altLang="zh-CN" dirty="0" smtClean="0"/>
              <a:t>[Go</a:t>
            </a:r>
            <a:r>
              <a:rPr lang="zh-CN" altLang="en-US" dirty="0" smtClean="0"/>
              <a:t>语言</a:t>
            </a:r>
            <a:r>
              <a:rPr lang="en-US" altLang="zh-CN" dirty="0" smtClean="0"/>
              <a:t>]</a:t>
            </a:r>
            <a:r>
              <a:rPr lang="zh-CN" altLang="en-US" dirty="0" smtClean="0"/>
              <a:t>一种用于网游服务器的支持多路复用的网络协议处理框架</a:t>
            </a:r>
          </a:p>
          <a:p>
            <a:r>
              <a:rPr lang="en-US" altLang="zh-CN" dirty="0" smtClean="0"/>
              <a:t>http://studygolang.com/articles/1703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31</a:t>
            </a:fld>
            <a:endParaRPr lang="en-US"/>
          </a:p>
        </p:txBody>
      </p:sp>
    </p:spTree>
    <p:extLst>
      <p:ext uri="{BB962C8B-B14F-4D97-AF65-F5344CB8AC3E}">
        <p14:creationId xmlns:p14="http://schemas.microsoft.com/office/powerpoint/2010/main" val="2286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zh-CN" altLang="en-US" sz="1200" b="0" i="0" kern="1200" dirty="0" smtClean="0">
                <a:solidFill>
                  <a:schemeClr val="tx1"/>
                </a:solidFill>
                <a:effectLst/>
                <a:latin typeface="+mn-lt"/>
                <a:ea typeface="+mn-ea"/>
                <a:cs typeface="+mn-cs"/>
              </a:rPr>
              <a:t>看图班</a:t>
            </a:r>
            <a:r>
              <a:rPr lang="en-US" altLang="zh-CN" sz="1200" b="0" i="0" kern="1200" dirty="0" smtClean="0">
                <a:solidFill>
                  <a:schemeClr val="tx1"/>
                </a:solidFill>
                <a:effectLst/>
                <a:latin typeface="+mn-lt"/>
                <a:ea typeface="+mn-ea"/>
                <a:cs typeface="+mn-cs"/>
              </a:rPr>
              <a:t>(kantuban.com)</a:t>
            </a:r>
            <a:r>
              <a:rPr lang="zh-CN" altLang="en-US" sz="1200" b="0" i="0" kern="1200" dirty="0" smtClean="0">
                <a:solidFill>
                  <a:schemeClr val="tx1"/>
                </a:solidFill>
                <a:effectLst/>
                <a:latin typeface="+mn-lt"/>
                <a:ea typeface="+mn-ea"/>
                <a:cs typeface="+mn-cs"/>
              </a:rPr>
              <a:t> 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来开发</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的前台，以及后台服务。直到我使用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开发的后台服务遇上了性能瓶颈。</a:t>
            </a:r>
          </a:p>
          <a:p>
            <a:pPr latinLnBrk="0"/>
            <a:r>
              <a:rPr lang="zh-CN" altLang="en-US" sz="1200" b="0" i="0" kern="1200" dirty="0" smtClean="0">
                <a:solidFill>
                  <a:schemeClr val="tx1"/>
                </a:solidFill>
                <a:effectLst/>
                <a:latin typeface="+mn-lt"/>
                <a:ea typeface="+mn-ea"/>
                <a:cs typeface="+mn-cs"/>
              </a:rPr>
              <a:t> </a:t>
            </a:r>
          </a:p>
          <a:p>
            <a:pPr latinLnBrk="0"/>
            <a:r>
              <a:rPr lang="zh-CN" altLang="en-US" sz="1200" b="0" i="0" kern="1200" dirty="0" smtClean="0">
                <a:solidFill>
                  <a:schemeClr val="tx1"/>
                </a:solidFill>
                <a:effectLst/>
                <a:latin typeface="+mn-lt"/>
                <a:ea typeface="+mn-ea"/>
                <a:cs typeface="+mn-cs"/>
              </a:rPr>
              <a:t>这是一个缓存加上算法的服务，需要从数据库加载</a:t>
            </a:r>
            <a:r>
              <a:rPr lang="en-US" altLang="zh-CN" sz="1200" b="0" i="0" kern="1200" dirty="0" smtClean="0">
                <a:solidFill>
                  <a:schemeClr val="tx1"/>
                </a:solidFill>
                <a:effectLst/>
                <a:latin typeface="+mn-lt"/>
                <a:ea typeface="+mn-ea"/>
                <a:cs typeface="+mn-cs"/>
              </a:rPr>
              <a:t>800</a:t>
            </a:r>
            <a:r>
              <a:rPr lang="zh-CN" altLang="en-US" sz="1200" b="0" i="0" kern="1200" dirty="0" smtClean="0">
                <a:solidFill>
                  <a:schemeClr val="tx1"/>
                </a:solidFill>
                <a:effectLst/>
                <a:latin typeface="+mn-lt"/>
                <a:ea typeface="+mn-ea"/>
                <a:cs typeface="+mn-cs"/>
              </a:rPr>
              <a:t>万条记录到内存中，然后响应客户端请求，在内存中计算出结果返回客户端。这个服务占用</a:t>
            </a:r>
            <a:r>
              <a:rPr lang="en-US" altLang="zh-CN" sz="1200" b="0" i="0" kern="1200" dirty="0" smtClean="0">
                <a:solidFill>
                  <a:schemeClr val="tx1"/>
                </a:solidFill>
                <a:effectLst/>
                <a:latin typeface="+mn-lt"/>
                <a:ea typeface="+mn-ea"/>
                <a:cs typeface="+mn-cs"/>
              </a:rPr>
              <a:t>2.1G</a:t>
            </a:r>
            <a:r>
              <a:rPr lang="zh-CN" altLang="en-US" sz="1200" b="0" i="0" kern="1200" dirty="0" smtClean="0">
                <a:solidFill>
                  <a:schemeClr val="tx1"/>
                </a:solidFill>
                <a:effectLst/>
                <a:latin typeface="+mn-lt"/>
                <a:ea typeface="+mn-ea"/>
                <a:cs typeface="+mn-cs"/>
              </a:rPr>
              <a:t>内存，初始化加载数据时间（也就是启动时间）</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分钟。服务的平均响应时间在</a:t>
            </a:r>
            <a:r>
              <a:rPr lang="en-US" altLang="zh-CN" sz="1200" b="0" i="0" kern="1200" dirty="0" smtClean="0">
                <a:solidFill>
                  <a:schemeClr val="tx1"/>
                </a:solidFill>
                <a:effectLst/>
                <a:latin typeface="+mn-lt"/>
                <a:ea typeface="+mn-ea"/>
                <a:cs typeface="+mn-cs"/>
              </a:rPr>
              <a:t>10ms</a:t>
            </a:r>
            <a:r>
              <a:rPr lang="zh-CN" altLang="en-US" sz="1200" b="0" i="0" kern="1200" dirty="0" smtClean="0">
                <a:solidFill>
                  <a:schemeClr val="tx1"/>
                </a:solidFill>
                <a:effectLst/>
                <a:latin typeface="+mn-lt"/>
                <a:ea typeface="+mn-ea"/>
                <a:cs typeface="+mn-cs"/>
              </a:rPr>
              <a:t>以下。</a:t>
            </a:r>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32</a:t>
            </a:fld>
            <a:endParaRPr lang="en-US"/>
          </a:p>
        </p:txBody>
      </p:sp>
    </p:spTree>
    <p:extLst>
      <p:ext uri="{BB962C8B-B14F-4D97-AF65-F5344CB8AC3E}">
        <p14:creationId xmlns:p14="http://schemas.microsoft.com/office/powerpoint/2010/main" val="212452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t>
            </a:r>
            <a:r>
              <a:rPr lang="zh-CN" altLang="en-US" dirty="0" smtClean="0"/>
              <a:t>写的一些工具，在非</a:t>
            </a:r>
            <a:r>
              <a:rPr lang="en-US" altLang="zh-CN" dirty="0" smtClean="0"/>
              <a:t>Win</a:t>
            </a:r>
            <a:r>
              <a:rPr lang="zh-CN" altLang="en-US" dirty="0" smtClean="0"/>
              <a:t>操作系统下没法用了。</a:t>
            </a:r>
            <a:endParaRPr lang="en-US" altLang="zh-CN" dirty="0" smtClean="0"/>
          </a:p>
          <a:p>
            <a:r>
              <a:rPr lang="zh-CN" altLang="en-US" dirty="0" smtClean="0"/>
              <a:t>候选</a:t>
            </a:r>
            <a:r>
              <a:rPr lang="en-US" altLang="zh-CN" dirty="0" smtClean="0"/>
              <a:t>Python</a:t>
            </a:r>
            <a:r>
              <a:rPr lang="zh-CN" altLang="en-US" dirty="0" smtClean="0"/>
              <a:t>，关注过很长一段时间的</a:t>
            </a:r>
            <a:r>
              <a:rPr lang="en-US" altLang="zh-CN" dirty="0" smtClean="0"/>
              <a:t>Python</a:t>
            </a:r>
            <a:r>
              <a:rPr lang="zh-CN" altLang="en-US" dirty="0" smtClean="0"/>
              <a:t>论坛的讨论，发现有人说</a:t>
            </a:r>
            <a:r>
              <a:rPr lang="en-US" altLang="zh-CN" dirty="0" smtClean="0"/>
              <a:t>Python</a:t>
            </a:r>
            <a:r>
              <a:rPr lang="zh-CN" altLang="en-US" dirty="0" smtClean="0"/>
              <a:t>的性能比</a:t>
            </a:r>
            <a:r>
              <a:rPr lang="en-US" altLang="zh-CN" dirty="0" err="1" smtClean="0"/>
              <a:t>Golang</a:t>
            </a:r>
            <a:r>
              <a:rPr lang="zh-CN" altLang="en-US" dirty="0" smtClean="0"/>
              <a:t>要差，功能没太多差别。</a:t>
            </a:r>
            <a:endParaRPr lang="en-US" dirty="0" smtClean="0"/>
          </a:p>
          <a:p>
            <a:endParaRPr lang="en-US" dirty="0" smtClean="0"/>
          </a:p>
          <a:p>
            <a:r>
              <a:rPr lang="en-US" dirty="0" err="1" smtClean="0"/>
              <a:t>Golang</a:t>
            </a:r>
            <a:r>
              <a:rPr lang="en-US" dirty="0" smtClean="0"/>
              <a:t> </a:t>
            </a:r>
            <a:r>
              <a:rPr lang="zh-CN" altLang="en-US" dirty="0" smtClean="0"/>
              <a:t>诞生</a:t>
            </a:r>
            <a:r>
              <a:rPr lang="en-US" altLang="zh-CN" dirty="0" smtClean="0"/>
              <a:t>4</a:t>
            </a:r>
            <a:r>
              <a:rPr lang="zh-CN" altLang="en-US" dirty="0" smtClean="0"/>
              <a:t>年了</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4</a:t>
            </a:fld>
            <a:endParaRPr lang="en-US"/>
          </a:p>
        </p:txBody>
      </p:sp>
    </p:spTree>
    <p:extLst>
      <p:ext uri="{BB962C8B-B14F-4D97-AF65-F5344CB8AC3E}">
        <p14:creationId xmlns:p14="http://schemas.microsoft.com/office/powerpoint/2010/main" val="2071207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RTB: Real Time Bidding</a:t>
            </a:r>
            <a:r>
              <a:rPr lang="zh-CN" altLang="en-US" sz="1200" b="0" i="0" u="none" strike="noStrike" kern="1200" baseline="0" dirty="0" smtClean="0">
                <a:solidFill>
                  <a:schemeClr val="tx1"/>
                </a:solidFill>
                <a:latin typeface="+mn-lt"/>
                <a:ea typeface="+mn-ea"/>
                <a:cs typeface="+mn-cs"/>
              </a:rPr>
              <a:t>，实时竞价，允许广告买家根据活动目标、目标人群以及费用门槛等因素对每一个广告及每次广告展示的费用进行竞价。</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DSP: Demand Side Platform</a:t>
            </a:r>
            <a:r>
              <a:rPr lang="zh-CN" altLang="en-US" sz="1200" b="0" i="0" u="none" strike="noStrike" kern="1200" baseline="0" dirty="0" smtClean="0">
                <a:solidFill>
                  <a:schemeClr val="tx1"/>
                </a:solidFill>
                <a:latin typeface="+mn-lt"/>
                <a:ea typeface="+mn-ea"/>
                <a:cs typeface="+mn-cs"/>
              </a:rPr>
              <a:t>，需求方平台，允许广告客户和广告机构更方便地访问，以及更有效地购买广告库存，因为该平台汇集了各种广告交易平台的库存。</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35</a:t>
            </a:fld>
            <a:endParaRPr lang="en-US"/>
          </a:p>
        </p:txBody>
      </p:sp>
    </p:spTree>
    <p:extLst>
      <p:ext uri="{BB962C8B-B14F-4D97-AF65-F5344CB8AC3E}">
        <p14:creationId xmlns:p14="http://schemas.microsoft.com/office/powerpoint/2010/main" val="54221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www.infoq.com</a:t>
            </a:r>
            <a:r>
              <a:rPr lang="en-US" dirty="0" smtClean="0"/>
              <a:t>/</a:t>
            </a:r>
            <a:r>
              <a:rPr lang="en-US" dirty="0" err="1" smtClean="0"/>
              <a:t>cn</a:t>
            </a:r>
            <a:r>
              <a:rPr lang="en-US" dirty="0" smtClean="0"/>
              <a:t>/news/2015/02/</a:t>
            </a:r>
            <a:r>
              <a:rPr lang="en-US" dirty="0" err="1" smtClean="0"/>
              <a:t>nsq</a:t>
            </a:r>
            <a:r>
              <a:rPr lang="en-US" dirty="0" smtClean="0"/>
              <a:t>-distributed-message-platform/</a:t>
            </a:r>
          </a:p>
          <a:p>
            <a:r>
              <a:rPr lang="en-US" dirty="0" smtClean="0"/>
              <a:t>http://</a:t>
            </a:r>
            <a:r>
              <a:rPr lang="en-US" dirty="0" err="1" smtClean="0"/>
              <a:t>www.baiyuxiong.com</a:t>
            </a:r>
            <a:r>
              <a:rPr lang="en-US" dirty="0" smtClean="0"/>
              <a:t>/?p=960</a:t>
            </a:r>
          </a:p>
          <a:p>
            <a:r>
              <a:rPr lang="en-US" dirty="0" smtClean="0"/>
              <a:t>http://</a:t>
            </a:r>
            <a:r>
              <a:rPr lang="en-US" dirty="0" err="1" smtClean="0"/>
              <a:t>itindex.net</a:t>
            </a:r>
            <a:r>
              <a:rPr lang="en-US" dirty="0" smtClean="0"/>
              <a:t>/detail/45203-%E5%BC%80%E6%BA%90-%E6%B6%88%E6%81%AF-%E7%B3%BB%E7%BB%9F</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36</a:t>
            </a:fld>
            <a:endParaRPr lang="en-US"/>
          </a:p>
        </p:txBody>
      </p:sp>
    </p:spTree>
    <p:extLst>
      <p:ext uri="{BB962C8B-B14F-4D97-AF65-F5344CB8AC3E}">
        <p14:creationId xmlns:p14="http://schemas.microsoft.com/office/powerpoint/2010/main" val="1788336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Github</a:t>
            </a:r>
            <a:r>
              <a:rPr lang="en-US" altLang="zh-CN" sz="1200" kern="1200" dirty="0" smtClean="0">
                <a:solidFill>
                  <a:schemeClr val="tx1"/>
                </a:solidFill>
                <a:effectLst/>
                <a:latin typeface="+mn-lt"/>
                <a:ea typeface="+mn-ea"/>
                <a:cs typeface="+mn-cs"/>
              </a:rPr>
              <a:t> project:  </a:t>
            </a:r>
            <a:r>
              <a:rPr lang="en-US" altLang="zh-CN" sz="1200" u="sng" kern="1200" dirty="0" smtClean="0">
                <a:solidFill>
                  <a:schemeClr val="tx1"/>
                </a:solidFill>
                <a:effectLst/>
                <a:latin typeface="+mn-lt"/>
                <a:ea typeface="+mn-ea"/>
                <a:cs typeface="+mn-cs"/>
                <a:hlinkClick r:id="rId3"/>
              </a:rPr>
              <a:t>https://github.com/mozilla-services/heka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Documentation:  </a:t>
            </a:r>
            <a:r>
              <a:rPr lang="en-US" altLang="zh-CN" sz="1200" u="sng" kern="1200" dirty="0" smtClean="0">
                <a:solidFill>
                  <a:schemeClr val="tx1"/>
                </a:solidFill>
                <a:effectLst/>
                <a:latin typeface="+mn-lt"/>
                <a:ea typeface="+mn-ea"/>
                <a:cs typeface="+mn-cs"/>
                <a:hlinkClick r:id="rId4"/>
              </a:rPr>
              <a:t>http://hekad.readthedocs.org</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Go</a:t>
            </a:r>
            <a:r>
              <a:rPr lang="zh-CN" altLang="zh-CN" sz="1200" kern="1200" dirty="0" smtClean="0">
                <a:solidFill>
                  <a:schemeClr val="tx1"/>
                </a:solidFill>
                <a:effectLst/>
                <a:latin typeface="+mn-lt"/>
                <a:ea typeface="+mn-ea"/>
                <a:cs typeface="+mn-cs"/>
              </a:rPr>
              <a:t>编写，来自</a:t>
            </a:r>
            <a:r>
              <a:rPr lang="en-US" altLang="zh-CN" sz="1200" kern="1200" dirty="0" smtClean="0">
                <a:solidFill>
                  <a:schemeClr val="tx1"/>
                </a:solidFill>
                <a:effectLst/>
                <a:latin typeface="+mn-lt"/>
                <a:ea typeface="+mn-ea"/>
                <a:cs typeface="+mn-cs"/>
              </a:rPr>
              <a:t>Mozilla</a:t>
            </a:r>
            <a:r>
              <a:rPr lang="zh-CN" altLang="zh-CN" sz="1200" kern="1200" dirty="0" smtClean="0">
                <a:solidFill>
                  <a:schemeClr val="tx1"/>
                </a:solidFill>
                <a:effectLst/>
                <a:latin typeface="+mn-lt"/>
                <a:ea typeface="+mn-ea"/>
                <a:cs typeface="+mn-cs"/>
              </a:rPr>
              <a:t>，高效、灵活的插件式数据挖掘工具</a:t>
            </a:r>
          </a:p>
          <a:p>
            <a:r>
              <a:rPr lang="en-US" altLang="zh-CN" sz="1200" u="sng" kern="1200" dirty="0" smtClean="0">
                <a:solidFill>
                  <a:schemeClr val="tx1"/>
                </a:solidFill>
                <a:effectLst/>
                <a:latin typeface="+mn-lt"/>
                <a:ea typeface="+mn-ea"/>
                <a:cs typeface="+mn-cs"/>
                <a:hlinkClick r:id="rId5"/>
              </a:rPr>
              <a:t>http://www.csdn.net/article/2013-05-02/2815116-introduce-from-mozilla-heka-go</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6"/>
              </a:rPr>
              <a:t>http://blog.mozilla.org/services/2013/04/30/introducing-heka/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介绍</a:t>
            </a:r>
          </a:p>
          <a:p>
            <a:r>
              <a:rPr lang="en-US" altLang="zh-CN" sz="1200" u="sng" kern="1200" dirty="0" smtClean="0">
                <a:solidFill>
                  <a:schemeClr val="tx1"/>
                </a:solidFill>
                <a:effectLst/>
                <a:latin typeface="+mn-lt"/>
                <a:ea typeface="+mn-ea"/>
                <a:cs typeface="+mn-cs"/>
                <a:hlinkClick r:id="rId7"/>
              </a:rPr>
              <a:t>https://cdn.rawgit.com/gophercon/2014-talks/master/rob_miller_heka/index.html#/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一个高可扩展的实时数据收集和处理工具</a:t>
            </a:r>
          </a:p>
          <a:p>
            <a:r>
              <a:rPr lang="en-US" altLang="zh-CN" sz="1200" u="sng" kern="1200" dirty="0" smtClean="0">
                <a:solidFill>
                  <a:schemeClr val="tx1"/>
                </a:solidFill>
                <a:effectLst/>
                <a:latin typeface="+mn-lt"/>
                <a:ea typeface="+mn-ea"/>
                <a:cs typeface="+mn-cs"/>
                <a:hlinkClick r:id="rId8"/>
              </a:rPr>
              <a:t>http://skoo.me/system/2014/04/02/hekad/</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插件开发</a:t>
            </a:r>
          </a:p>
          <a:p>
            <a:r>
              <a:rPr lang="en-US" altLang="zh-CN" sz="1200" u="sng" kern="1200" dirty="0" smtClean="0">
                <a:solidFill>
                  <a:schemeClr val="tx1"/>
                </a:solidFill>
                <a:effectLst/>
                <a:latin typeface="+mn-lt"/>
                <a:ea typeface="+mn-ea"/>
                <a:cs typeface="+mn-cs"/>
                <a:hlinkClick r:id="rId9"/>
              </a:rPr>
              <a:t>http://skoo.me/system/2014/04/30/heka-plugin-devel/</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0"/>
              </a:rPr>
              <a:t>http://youngsterxyf.github.io/sphinx/work_note/operations/heka.html#id1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1"/>
              </a:rPr>
              <a:t>http://blog.mozilla.org/services/category/heka/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38</a:t>
            </a:fld>
            <a:endParaRPr lang="en-US"/>
          </a:p>
        </p:txBody>
      </p:sp>
    </p:spTree>
    <p:extLst>
      <p:ext uri="{BB962C8B-B14F-4D97-AF65-F5344CB8AC3E}">
        <p14:creationId xmlns:p14="http://schemas.microsoft.com/office/powerpoint/2010/main" val="774266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https://groups.google.com/forum/#!searchin/golang-china/</a:t>
            </a:r>
            <a:r>
              <a:rPr lang="zh-CN" altLang="en-US" dirty="0" smtClean="0">
                <a:hlinkClick r:id="rId3"/>
              </a:rPr>
              <a:t>公司</a:t>
            </a:r>
            <a:r>
              <a:rPr lang="en-US" altLang="zh-CN" dirty="0" smtClean="0">
                <a:hlinkClick r:id="rId3"/>
              </a:rPr>
              <a:t>/</a:t>
            </a:r>
            <a:r>
              <a:rPr lang="en-US" altLang="zh-CN" dirty="0" err="1" smtClean="0">
                <a:hlinkClick r:id="rId3"/>
              </a:rPr>
              <a:t>golang</a:t>
            </a:r>
            <a:r>
              <a:rPr lang="en-US" altLang="zh-CN" dirty="0" smtClean="0">
                <a:hlinkClick r:id="rId3"/>
              </a:rPr>
              <a:t>-china/Fl5MIwT4WBk/RGwb-rlJ6UMJ</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44</a:t>
            </a:fld>
            <a:endParaRPr lang="en-US"/>
          </a:p>
        </p:txBody>
      </p:sp>
    </p:spTree>
    <p:extLst>
      <p:ext uri="{BB962C8B-B14F-4D97-AF65-F5344CB8AC3E}">
        <p14:creationId xmlns:p14="http://schemas.microsoft.com/office/powerpoint/2010/main" val="98267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smtClean="0"/>
              <a:t>Iron.io</a:t>
            </a:r>
            <a:r>
              <a:rPr lang="zh-TW" altLang="en-US" dirty="0" smtClean="0"/>
              <a:t>是一家基础设施即服务（</a:t>
            </a:r>
            <a:r>
              <a:rPr lang="en-US" altLang="zh-TW" dirty="0" err="1" smtClean="0"/>
              <a:t>laaS</a:t>
            </a:r>
            <a:r>
              <a:rPr lang="zh-TW" altLang="en-US" dirty="0" smtClean="0"/>
              <a:t>）公司，可以使不同的云应用在多平台运行。</a:t>
            </a:r>
            <a:r>
              <a:rPr lang="en-US" altLang="zh-TW" dirty="0" smtClean="0">
                <a:hlinkClick r:id="rId3"/>
              </a:rPr>
              <a:t>http://www.iron.io/</a:t>
            </a:r>
            <a:r>
              <a:rPr lang="en-US" altLang="zh-TW" dirty="0" smtClean="0"/>
              <a:t> Iron.io</a:t>
            </a:r>
            <a:r>
              <a:rPr lang="zh-TW" altLang="en-US" dirty="0" smtClean="0"/>
              <a:t>主要经营产品</a:t>
            </a:r>
            <a:r>
              <a:rPr lang="zh-CN" altLang="en-US" dirty="0" smtClean="0"/>
              <a:t>如下：</a:t>
            </a:r>
            <a:endParaRPr lang="en-US" altLang="zh-CN" dirty="0" smtClean="0"/>
          </a:p>
          <a:p>
            <a:endParaRPr lang="zh-TW" altLang="en-US" dirty="0" smtClean="0"/>
          </a:p>
          <a:p>
            <a:pPr lvl="1"/>
            <a:r>
              <a:rPr lang="zh-TW" altLang="en-US" dirty="0" smtClean="0"/>
              <a:t>其一是</a:t>
            </a:r>
            <a:r>
              <a:rPr lang="en-US" altLang="zh-TW" dirty="0" err="1" smtClean="0"/>
              <a:t>IronWorker</a:t>
            </a:r>
            <a:r>
              <a:rPr lang="zh-TW" altLang="en-US" dirty="0" smtClean="0"/>
              <a:t>（此前名为</a:t>
            </a:r>
            <a:r>
              <a:rPr lang="en-US" altLang="zh-TW" dirty="0" err="1" smtClean="0"/>
              <a:t>SimpleWorker</a:t>
            </a:r>
            <a:r>
              <a:rPr lang="zh-TW" altLang="en-US" dirty="0" smtClean="0"/>
              <a:t>），这是一款可变任务队列，可以使开发人员能专注于预设作业和后台处理，无需分心前端任务。</a:t>
            </a:r>
            <a:r>
              <a:rPr lang="en-US" altLang="zh-TW" dirty="0" err="1" smtClean="0"/>
              <a:t>IronWorker</a:t>
            </a:r>
            <a:r>
              <a:rPr lang="zh-TW" altLang="en-US" dirty="0" smtClean="0"/>
              <a:t>于</a:t>
            </a:r>
            <a:r>
              <a:rPr lang="en-US" altLang="zh-TW" dirty="0" smtClean="0"/>
              <a:t>2011</a:t>
            </a:r>
            <a:r>
              <a:rPr lang="zh-TW" altLang="en-US" dirty="0" smtClean="0"/>
              <a:t>年</a:t>
            </a:r>
            <a:r>
              <a:rPr lang="en-US" altLang="zh-TW" dirty="0" smtClean="0"/>
              <a:t>1</a:t>
            </a:r>
            <a:r>
              <a:rPr lang="zh-TW" altLang="en-US" dirty="0" smtClean="0"/>
              <a:t>月推出，目前已累计处理约</a:t>
            </a:r>
            <a:r>
              <a:rPr lang="en-US" altLang="zh-TW" dirty="0" smtClean="0"/>
              <a:t>1000</a:t>
            </a:r>
            <a:r>
              <a:rPr lang="zh-TW" altLang="en-US" dirty="0" smtClean="0"/>
              <a:t>万任务，平均每天支持数以千计的作业进程</a:t>
            </a:r>
            <a:r>
              <a:rPr lang="zh-CN" altLang="zh-TW" dirty="0" smtClean="0"/>
              <a:t>。</a:t>
            </a:r>
            <a:endParaRPr lang="en-US" altLang="zh-TW" dirty="0" smtClean="0"/>
          </a:p>
          <a:p>
            <a:pPr lvl="1"/>
            <a:r>
              <a:rPr lang="en-US" altLang="zh-TW" dirty="0" smtClean="0"/>
              <a:t>Iron.io</a:t>
            </a:r>
            <a:r>
              <a:rPr lang="zh-TW" altLang="en-US" dirty="0" smtClean="0"/>
              <a:t>的另一款主要产品为</a:t>
            </a:r>
            <a:r>
              <a:rPr lang="en-US" altLang="zh-TW" dirty="0" err="1" smtClean="0"/>
              <a:t>IronMQ</a:t>
            </a:r>
            <a:r>
              <a:rPr lang="zh-TW" altLang="en-US" dirty="0" smtClean="0"/>
              <a:t>，如前文所述，这款产品刚刚启动公测。</a:t>
            </a:r>
            <a:r>
              <a:rPr lang="en-US" altLang="zh-TW" dirty="0" err="1" smtClean="0"/>
              <a:t>IronMQ</a:t>
            </a:r>
            <a:r>
              <a:rPr lang="zh-TW" altLang="en-US" dirty="0" smtClean="0"/>
              <a:t>是一款可变信息队列，有助于维持应用内的不同进程之间以及应用内进程与其他进程之间的独立性。</a:t>
            </a:r>
            <a:endParaRPr lang="en-US" altLang="zh-CN" dirty="0" smtClean="0"/>
          </a:p>
          <a:p>
            <a:pPr lvl="1"/>
            <a:r>
              <a:rPr lang="en-US" altLang="zh-CN" dirty="0" err="1" smtClean="0"/>
              <a:t>IronCache</a:t>
            </a:r>
            <a:r>
              <a:rPr lang="zh-CN" altLang="en-US" dirty="0" smtClean="0"/>
              <a:t>，类似</a:t>
            </a:r>
            <a:r>
              <a:rPr lang="en-US" altLang="zh-CN" dirty="0" err="1" smtClean="0"/>
              <a:t>Memcached</a:t>
            </a:r>
            <a:endParaRPr lang="en-US" altLang="zh-CN" dirty="0" smtClean="0"/>
          </a:p>
          <a:p>
            <a:pPr lvl="1"/>
            <a:endParaRPr lang="en-US" altLang="zh-TW" dirty="0" smtClean="0"/>
          </a:p>
          <a:p>
            <a:pPr marL="0" indent="0">
              <a:buNone/>
            </a:pPr>
            <a:r>
              <a:rPr lang="en-US" altLang="zh-TW" dirty="0" smtClean="0"/>
              <a:t>Iron.io</a:t>
            </a:r>
            <a:r>
              <a:rPr lang="zh-TW" altLang="en-US" dirty="0" smtClean="0"/>
              <a:t>在遭遇了</a:t>
            </a:r>
            <a:r>
              <a:rPr lang="en-US" altLang="zh-TW" dirty="0" smtClean="0"/>
              <a:t>Ruby</a:t>
            </a:r>
            <a:r>
              <a:rPr lang="zh-TW" altLang="en-US" dirty="0" smtClean="0"/>
              <a:t>的限制后，大刀阔斧般的使用</a:t>
            </a:r>
            <a:r>
              <a:rPr lang="en-US" altLang="zh-TW" dirty="0" smtClean="0"/>
              <a:t>Go</a:t>
            </a:r>
            <a:r>
              <a:rPr lang="zh-TW" altLang="en-US" dirty="0" smtClean="0"/>
              <a:t>语言重写其名下服务</a:t>
            </a:r>
            <a:r>
              <a:rPr lang="en-US" altLang="zh-TW" dirty="0" err="1" smtClean="0"/>
              <a:t>IronWorker</a:t>
            </a:r>
            <a:r>
              <a:rPr lang="zh-TW" altLang="en-US" dirty="0" smtClean="0"/>
              <a:t>。</a:t>
            </a:r>
            <a:endParaRPr lang="en-US" altLang="zh-TW" dirty="0" smtClean="0"/>
          </a:p>
          <a:p>
            <a:pPr marL="857250" lvl="1" indent="-457200"/>
            <a:r>
              <a:rPr lang="en-US" altLang="zh-TW" dirty="0" smtClean="0"/>
              <a:t>Iron.io</a:t>
            </a:r>
            <a:r>
              <a:rPr lang="zh-TW" altLang="en-US" dirty="0" smtClean="0"/>
              <a:t>曾是家咨询公司，而在</a:t>
            </a:r>
            <a:r>
              <a:rPr lang="en-US" altLang="zh-TW" dirty="0" err="1" smtClean="0"/>
              <a:t>IronWorker</a:t>
            </a:r>
            <a:r>
              <a:rPr lang="zh-TW" altLang="en-US" dirty="0" smtClean="0"/>
              <a:t>开发的那段时间，</a:t>
            </a:r>
            <a:r>
              <a:rPr lang="en-US" altLang="zh-TW" dirty="0" smtClean="0"/>
              <a:t>AWS</a:t>
            </a:r>
            <a:r>
              <a:rPr lang="zh-TW" altLang="en-US" dirty="0" smtClean="0"/>
              <a:t>和</a:t>
            </a:r>
            <a:r>
              <a:rPr lang="en-US" altLang="zh-TW" dirty="0" smtClean="0"/>
              <a:t>Ruby on Rails</a:t>
            </a:r>
            <a:r>
              <a:rPr lang="zh-TW" altLang="en-US" dirty="0" smtClean="0"/>
              <a:t>是两个非常火的领域。而</a:t>
            </a:r>
            <a:r>
              <a:rPr lang="en-US" altLang="zh-TW" dirty="0" smtClean="0"/>
              <a:t>Iron.io</a:t>
            </a:r>
            <a:r>
              <a:rPr lang="zh-TW" altLang="en-US" dirty="0" smtClean="0"/>
              <a:t>有几个客户建立的硬件设施会不断的（</a:t>
            </a:r>
            <a:r>
              <a:rPr lang="en-US" altLang="zh-TW" dirty="0" smtClean="0"/>
              <a:t>7X24</a:t>
            </a:r>
            <a:r>
              <a:rPr lang="zh-TW" altLang="en-US" dirty="0" smtClean="0"/>
              <a:t>小时）给其发送数据，为了收集和处理这些数 据，</a:t>
            </a:r>
            <a:r>
              <a:rPr lang="en-US" altLang="zh-TW" dirty="0" smtClean="0"/>
              <a:t>Inro.io</a:t>
            </a:r>
            <a:r>
              <a:rPr lang="zh-TW" altLang="en-US" dirty="0" smtClean="0"/>
              <a:t>建立了他们自己的内部服务“</a:t>
            </a:r>
            <a:r>
              <a:rPr lang="en-US" altLang="zh-TW" dirty="0" smtClean="0"/>
              <a:t>worker as a service”</a:t>
            </a:r>
            <a:r>
              <a:rPr lang="zh-TW" altLang="en-US" dirty="0" smtClean="0"/>
              <a:t>。至于发行的原因就很老套了，在自己使用的同时，忽然觉得其它机构可能也会有类似的需求（很类似“书贩子”</a:t>
            </a:r>
            <a:r>
              <a:rPr lang="en-US" altLang="zh-TW" dirty="0" smtClean="0"/>
              <a:t>Amazon</a:t>
            </a:r>
            <a:r>
              <a:rPr lang="zh-TW" altLang="en-US" dirty="0" smtClean="0"/>
              <a:t>？），于是就诞生 了发行版</a:t>
            </a:r>
            <a:r>
              <a:rPr lang="en-US" altLang="zh-TW" dirty="0" err="1" smtClean="0"/>
              <a:t>IronWorker</a:t>
            </a:r>
            <a:r>
              <a:rPr lang="zh-TW" altLang="en-US" dirty="0" smtClean="0"/>
              <a:t>。理所当然， </a:t>
            </a:r>
            <a:r>
              <a:rPr lang="en-US" altLang="zh-TW" dirty="0" err="1" smtClean="0"/>
              <a:t>IronWorker</a:t>
            </a:r>
            <a:r>
              <a:rPr lang="zh-TW" altLang="en-US" dirty="0" smtClean="0"/>
              <a:t>首发版使用的是</a:t>
            </a:r>
            <a:r>
              <a:rPr lang="en-US" altLang="zh-TW" dirty="0" smtClean="0"/>
              <a:t>Ruby</a:t>
            </a:r>
            <a:r>
              <a:rPr lang="zh-TW" altLang="en-US" dirty="0" smtClean="0"/>
              <a:t>和基于</a:t>
            </a:r>
            <a:r>
              <a:rPr lang="en-US" altLang="zh-TW" dirty="0" smtClean="0"/>
              <a:t>Rails</a:t>
            </a:r>
            <a:r>
              <a:rPr lang="zh-TW" altLang="en-US" dirty="0" smtClean="0"/>
              <a:t>的</a:t>
            </a:r>
            <a:r>
              <a:rPr lang="en-US" altLang="zh-TW" dirty="0" smtClean="0"/>
              <a:t>API</a:t>
            </a:r>
            <a:r>
              <a:rPr lang="zh-TW" altLang="en-US" dirty="0" smtClean="0"/>
              <a:t>。起先， </a:t>
            </a:r>
            <a:r>
              <a:rPr lang="en-US" altLang="zh-TW" dirty="0" err="1" smtClean="0"/>
              <a:t>IronWorker</a:t>
            </a:r>
            <a:r>
              <a:rPr lang="zh-TW" altLang="en-US" dirty="0" smtClean="0"/>
              <a:t>表现的很不错，花很少的精力和时间就可以支撑相当重的负载。然而很快 </a:t>
            </a:r>
            <a:r>
              <a:rPr lang="en-US" altLang="zh-TW" dirty="0" err="1" smtClean="0"/>
              <a:t>IronWorker</a:t>
            </a:r>
            <a:r>
              <a:rPr lang="zh-TW" altLang="en-US" dirty="0" smtClean="0"/>
              <a:t>就受到了</a:t>
            </a:r>
            <a:r>
              <a:rPr lang="en-US" altLang="zh-TW" dirty="0" smtClean="0"/>
              <a:t>Rails</a:t>
            </a:r>
            <a:r>
              <a:rPr lang="zh-TW" altLang="en-US" dirty="0" smtClean="0"/>
              <a:t>的限制：</a:t>
            </a:r>
          </a:p>
          <a:p>
            <a:pPr marL="857250" lvl="1" indent="-457200"/>
            <a:endParaRPr lang="zh-TW" altLang="en-US" dirty="0" smtClean="0"/>
          </a:p>
          <a:p>
            <a:pPr marL="0" indent="0">
              <a:buNone/>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6</a:t>
            </a:fld>
            <a:endParaRPr lang="en-US"/>
          </a:p>
        </p:txBody>
      </p:sp>
    </p:spTree>
    <p:extLst>
      <p:ext uri="{BB962C8B-B14F-4D97-AF65-F5344CB8AC3E}">
        <p14:creationId xmlns:p14="http://schemas.microsoft.com/office/powerpoint/2010/main" val="70690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在使用</a:t>
            </a:r>
            <a:r>
              <a:rPr lang="en-US" altLang="zh-TW" dirty="0" smtClean="0"/>
              <a:t>Ruby</a:t>
            </a:r>
            <a:r>
              <a:rPr lang="zh-TW" altLang="en-US" dirty="0" smtClean="0"/>
              <a:t>时，服务器的</a:t>
            </a:r>
            <a:r>
              <a:rPr lang="en-US" altLang="zh-TW" dirty="0" smtClean="0"/>
              <a:t>CPU</a:t>
            </a:r>
            <a:r>
              <a:rPr lang="zh-TW" altLang="en-US" dirty="0" smtClean="0"/>
              <a:t>利用率维持在</a:t>
            </a:r>
            <a:r>
              <a:rPr lang="en-US" altLang="zh-TW" dirty="0" smtClean="0"/>
              <a:t>50%</a:t>
            </a:r>
            <a:r>
              <a:rPr lang="zh-TW" altLang="en-US" dirty="0" smtClean="0"/>
              <a:t>到</a:t>
            </a:r>
            <a:r>
              <a:rPr lang="en-US" altLang="zh-TW" dirty="0" smtClean="0"/>
              <a:t>60%</a:t>
            </a:r>
            <a:r>
              <a:rPr lang="zh-TW" altLang="en-US" dirty="0" smtClean="0"/>
              <a:t>之间。为将</a:t>
            </a:r>
            <a:r>
              <a:rPr lang="en-US" altLang="zh-TW" dirty="0" smtClean="0"/>
              <a:t>CPU</a:t>
            </a:r>
            <a:r>
              <a:rPr lang="zh-TW" altLang="en-US" dirty="0" smtClean="0"/>
              <a:t>利用率保持在</a:t>
            </a:r>
            <a:r>
              <a:rPr lang="en-US" altLang="zh-TW" dirty="0" smtClean="0"/>
              <a:t>50%</a:t>
            </a:r>
            <a:r>
              <a:rPr lang="zh-TW" altLang="en-US" dirty="0" smtClean="0"/>
              <a:t>左右，可以增加服务器，这样就可以优雅地处理流量峰值。但这种方式有个缺点：需要昂贵的服务器来进行水平扩展。</a:t>
            </a:r>
            <a:endParaRPr lang="en-US" altLang="zh-TW" dirty="0" smtClean="0"/>
          </a:p>
          <a:p>
            <a:endParaRPr lang="zh-TW" altLang="en-US" dirty="0" smtClean="0"/>
          </a:p>
          <a:p>
            <a:r>
              <a:rPr lang="zh-TW" altLang="en-US" dirty="0" smtClean="0"/>
              <a:t>他们有一个非常有趣的故障模式。当流量出现峰值时，</a:t>
            </a:r>
            <a:r>
              <a:rPr lang="en-US" altLang="zh-TW" dirty="0" smtClean="0"/>
              <a:t>Rails</a:t>
            </a:r>
            <a:r>
              <a:rPr lang="zh-TW" altLang="en-US" dirty="0" smtClean="0"/>
              <a:t>服务器的</a:t>
            </a:r>
            <a:r>
              <a:rPr lang="en-US" altLang="zh-TW" dirty="0" smtClean="0"/>
              <a:t>CPU</a:t>
            </a:r>
            <a:r>
              <a:rPr lang="zh-TW" altLang="en-US" dirty="0" smtClean="0"/>
              <a:t>利用率将达到</a:t>
            </a:r>
            <a:r>
              <a:rPr lang="en-US" altLang="zh-TW" dirty="0" smtClean="0"/>
              <a:t>100%</a:t>
            </a:r>
            <a:r>
              <a:rPr lang="zh-TW" altLang="en-US" dirty="0" smtClean="0"/>
              <a:t>。这就致使该服务器看上去是失效了，进而引发负载均衡器把流量路由到其余服务器上，这样更多服务器的</a:t>
            </a:r>
            <a:r>
              <a:rPr lang="en-US" altLang="zh-TW" dirty="0" smtClean="0"/>
              <a:t>CPU</a:t>
            </a:r>
            <a:r>
              <a:rPr lang="zh-TW" altLang="en-US" dirty="0" smtClean="0"/>
              <a:t>利用率会飙升到</a:t>
            </a:r>
            <a:r>
              <a:rPr lang="en-US" altLang="zh-TW" dirty="0" smtClean="0"/>
              <a:t>100%</a:t>
            </a:r>
            <a:r>
              <a:rPr lang="zh-TW" altLang="en-US" dirty="0" smtClean="0"/>
              <a:t>。最终导致连锁故障。</a:t>
            </a:r>
            <a:endParaRPr lang="en-US" altLang="zh-CN" dirty="0" smtClean="0"/>
          </a:p>
          <a:p>
            <a:endParaRPr lang="en-US" altLang="zh-CN" dirty="0" smtClean="0"/>
          </a:p>
          <a:p>
            <a:endParaRPr lang="en-US" altLang="zh-CN" dirty="0" smtClean="0"/>
          </a:p>
          <a:p>
            <a:r>
              <a:rPr lang="zh-TW" altLang="en-US" sz="1200" dirty="0" smtClean="0"/>
              <a:t>唯一避免这个问题产生的方法就是增加足够的计算能力，这就意味着巨额成本的产生。基于多年的优秀（使用更少资源承担更多负载）开发经验，</a:t>
            </a:r>
            <a:r>
              <a:rPr lang="en-US" altLang="zh-TW" sz="1200" dirty="0" smtClean="0"/>
              <a:t>Iron.io</a:t>
            </a:r>
            <a:r>
              <a:rPr lang="zh-TW" altLang="en-US" sz="1200" dirty="0" smtClean="0"/>
              <a:t>决定重写</a:t>
            </a:r>
            <a:r>
              <a:rPr lang="en-US" altLang="zh-TW" sz="1200" dirty="0" smtClean="0"/>
              <a:t>API</a:t>
            </a:r>
            <a:r>
              <a:rPr lang="zh-TW" altLang="en-US" sz="1200" dirty="0" smtClean="0"/>
              <a:t>，做掉罪魁祸首的</a:t>
            </a:r>
            <a:r>
              <a:rPr lang="en-US" altLang="zh-TW" sz="1200" dirty="0" smtClean="0"/>
              <a:t>Rails</a:t>
            </a:r>
            <a:r>
              <a:rPr lang="zh-TW" altLang="en-US" sz="1200" dirty="0" smtClean="0"/>
              <a:t>，这样首先他们面临的就是究竟该使用什么编程语言。</a:t>
            </a:r>
            <a:endParaRPr lang="en-US" altLang="zh-TW" sz="1200" dirty="0" smtClean="0"/>
          </a:p>
          <a:p>
            <a:r>
              <a:rPr lang="zh-TW" altLang="en-US" sz="1200" dirty="0" smtClean="0"/>
              <a:t>首先他们考虑的就是回到</a:t>
            </a:r>
            <a:r>
              <a:rPr lang="en-US" altLang="zh-TW" sz="1200" dirty="0" smtClean="0"/>
              <a:t>Java</a:t>
            </a:r>
            <a:r>
              <a:rPr lang="zh-TW" altLang="en-US" sz="1200" dirty="0" smtClean="0"/>
              <a:t>的性能优势上来，然而经过多年使用</a:t>
            </a:r>
            <a:r>
              <a:rPr lang="en-US" altLang="zh-TW" sz="1200" dirty="0" smtClean="0"/>
              <a:t>Ruby</a:t>
            </a:r>
            <a:r>
              <a:rPr lang="zh-TW" altLang="en-US" sz="1200" dirty="0" smtClean="0"/>
              <a:t>的简洁、明了及有趣，</a:t>
            </a:r>
            <a:r>
              <a:rPr lang="en-US" altLang="zh-TW" sz="1200" dirty="0" smtClean="0"/>
              <a:t>Java</a:t>
            </a:r>
            <a:r>
              <a:rPr lang="zh-TW" altLang="en-US" sz="1200" dirty="0" smtClean="0"/>
              <a:t>因为编码效率上的劣势被抛弃。接着是又考虑 了一些比</a:t>
            </a:r>
            <a:r>
              <a:rPr lang="en-US" altLang="zh-TW" sz="1200" dirty="0" smtClean="0"/>
              <a:t>Ruby</a:t>
            </a:r>
            <a:r>
              <a:rPr lang="zh-TW" altLang="en-US" sz="1200" dirty="0" smtClean="0"/>
              <a:t>具备更高性能的脚本语言，比如：</a:t>
            </a:r>
            <a:r>
              <a:rPr lang="en-US" altLang="zh-TW" sz="1200" dirty="0" smtClean="0"/>
              <a:t>Python</a:t>
            </a:r>
            <a:r>
              <a:rPr lang="zh-TW" altLang="en-US" sz="1200" dirty="0" smtClean="0"/>
              <a:t>、</a:t>
            </a:r>
            <a:r>
              <a:rPr lang="en-US" altLang="zh-TW" sz="1200" dirty="0" smtClean="0"/>
              <a:t>JavaScript/Node</a:t>
            </a:r>
            <a:r>
              <a:rPr lang="zh-TW" altLang="en-US" sz="1200" dirty="0" smtClean="0"/>
              <a:t>；</a:t>
            </a:r>
            <a:r>
              <a:rPr lang="en-US" altLang="zh-TW" sz="1200" dirty="0" smtClean="0"/>
              <a:t>Java</a:t>
            </a:r>
            <a:r>
              <a:rPr lang="zh-TW" altLang="en-US" sz="1200" dirty="0" smtClean="0"/>
              <a:t>的派生物，比如：</a:t>
            </a:r>
            <a:r>
              <a:rPr lang="en-US" altLang="zh-TW" sz="1200" dirty="0" err="1" smtClean="0"/>
              <a:t>Scala</a:t>
            </a:r>
            <a:r>
              <a:rPr lang="zh-TW" altLang="en-US" sz="1200" dirty="0" smtClean="0"/>
              <a:t>和</a:t>
            </a:r>
            <a:r>
              <a:rPr lang="en-US" altLang="zh-TW" sz="1200" dirty="0" err="1" smtClean="0"/>
              <a:t>Clojure</a:t>
            </a:r>
            <a:r>
              <a:rPr lang="zh-TW" altLang="en-US" sz="1200" dirty="0" smtClean="0"/>
              <a:t>； 还有一些其它语言，比如：</a:t>
            </a:r>
            <a:r>
              <a:rPr lang="en-US" altLang="zh-TW" sz="1200" dirty="0" err="1" smtClean="0"/>
              <a:t>Erlang</a:t>
            </a:r>
            <a:r>
              <a:rPr lang="zh-TW" altLang="en-US" sz="1200" dirty="0" smtClean="0"/>
              <a:t>、</a:t>
            </a:r>
            <a:r>
              <a:rPr lang="en-US" altLang="zh-TW" sz="1200" dirty="0" smtClean="0"/>
              <a:t>Go</a:t>
            </a:r>
            <a:r>
              <a:rPr lang="zh-TW" altLang="en-US" sz="1200" dirty="0" smtClean="0"/>
              <a:t>等。而在一些原型和性能测试后，最终他们选择了</a:t>
            </a:r>
            <a:r>
              <a:rPr lang="en-US" altLang="zh-TW" sz="1200" dirty="0" smtClean="0"/>
              <a:t>Go</a:t>
            </a:r>
            <a:r>
              <a:rPr lang="zh-TW" altLang="en-US" sz="1200" dirty="0" smtClean="0"/>
              <a:t>。</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7</a:t>
            </a:fld>
            <a:endParaRPr lang="en-US"/>
          </a:p>
        </p:txBody>
      </p:sp>
    </p:spTree>
    <p:extLst>
      <p:ext uri="{BB962C8B-B14F-4D97-AF65-F5344CB8AC3E}">
        <p14:creationId xmlns:p14="http://schemas.microsoft.com/office/powerpoint/2010/main" val="260060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中文翻译地址：</a:t>
            </a:r>
            <a:r>
              <a:rPr lang="en-US" altLang="zh-CN" dirty="0" smtClean="0"/>
              <a:t> </a:t>
            </a:r>
            <a:r>
              <a:rPr lang="en-US" dirty="0" smtClean="0"/>
              <a:t>http://www.infoq.com/cn/news/2013/03/ruby-to-go</a:t>
            </a:r>
          </a:p>
          <a:p>
            <a:r>
              <a:rPr lang="zh-CN" altLang="en-US" dirty="0" smtClean="0"/>
              <a:t>原文地址：</a:t>
            </a:r>
            <a:r>
              <a:rPr lang="en-US" dirty="0" smtClean="0"/>
              <a:t>http://blog.iron.io/2013/03/how-we</a:t>
            </a:r>
          </a:p>
          <a:p>
            <a:endParaRPr lang="en-US" dirty="0" smtClean="0"/>
          </a:p>
          <a:p>
            <a:r>
              <a:rPr lang="zh-CN" altLang="en-US" dirty="0" smtClean="0"/>
              <a:t>中文翻译地址：</a:t>
            </a:r>
            <a:r>
              <a:rPr lang="en-US" altLang="zh-CN" dirty="0" smtClean="0"/>
              <a:t> </a:t>
            </a:r>
            <a:br>
              <a:rPr lang="en-US" altLang="zh-CN" dirty="0" smtClean="0"/>
            </a:br>
            <a:r>
              <a:rPr lang="en-US" altLang="zh-CN" dirty="0" smtClean="0">
                <a:hlinkClick r:id="rId3"/>
              </a:rPr>
              <a:t>http://www.infoq.com/cn/news/2013/03/ruby-to-go</a:t>
            </a:r>
            <a:r>
              <a:rPr lang="en-US" altLang="zh-CN" dirty="0" smtClean="0"/>
              <a:t> </a:t>
            </a:r>
            <a:br>
              <a:rPr lang="en-US" altLang="zh-CN" dirty="0" smtClean="0"/>
            </a:br>
            <a:r>
              <a:rPr lang="en-US" altLang="zh-CN" dirty="0" smtClean="0">
                <a:hlinkClick r:id="rId4"/>
              </a:rPr>
              <a:t>http://www.oschina.net/news/38585/how-we-went-from-30-servers-to-2-go</a:t>
            </a:r>
            <a:r>
              <a:rPr lang="en-US" altLang="zh-CN" dirty="0" smtClean="0"/>
              <a:t> </a:t>
            </a:r>
          </a:p>
          <a:p>
            <a:r>
              <a:rPr lang="zh-CN" altLang="en-US" dirty="0" smtClean="0"/>
              <a:t>原文地址</a:t>
            </a:r>
            <a:r>
              <a:rPr lang="en-US" altLang="zh-CN" dirty="0" smtClean="0">
                <a:hlinkClick r:id="rId5"/>
              </a:rPr>
              <a:t>http://highscalability.com/blog/2013/3/13/ironio-moved-from-ruby-to-go-28-servers-cut-and-colossal-clu.html</a:t>
            </a:r>
            <a:r>
              <a:rPr lang="en-US" altLang="zh-CN" dirty="0" smtClean="0"/>
              <a:t> </a:t>
            </a:r>
            <a:br>
              <a:rPr lang="en-US" altLang="zh-CN" dirty="0" smtClean="0"/>
            </a:br>
            <a:r>
              <a:rPr lang="en-US" altLang="zh-CN" dirty="0" smtClean="0">
                <a:hlinkClick r:id="rId6"/>
              </a:rPr>
              <a:t>http://blog.iron.io/2013/03/how-we-went-from-30-servers-to-2-go.html</a:t>
            </a:r>
            <a:r>
              <a:rPr lang="en-US" altLang="zh-CN" dirty="0" smtClean="0"/>
              <a:t> </a:t>
            </a:r>
          </a:p>
          <a:p>
            <a:r>
              <a:rPr lang="en-US" dirty="0" smtClean="0"/>
              <a:t>-went-from-30-servers-to-2-go.html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8</a:t>
            </a:fld>
            <a:endParaRPr lang="en-US"/>
          </a:p>
        </p:txBody>
      </p:sp>
    </p:spTree>
    <p:extLst>
      <p:ext uri="{BB962C8B-B14F-4D97-AF65-F5344CB8AC3E}">
        <p14:creationId xmlns:p14="http://schemas.microsoft.com/office/powerpoint/2010/main" val="187009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u="none" dirty="0" smtClean="0">
                <a:hlinkClick r:id="rId3"/>
              </a:rPr>
              <a:t>中文翻译：</a:t>
            </a:r>
            <a:endParaRPr lang="en-US" altLang="zh-CN" u="none" dirty="0" smtClean="0">
              <a:hlinkClick r:id="rId3"/>
            </a:endParaRPr>
          </a:p>
          <a:p>
            <a:r>
              <a:rPr lang="en-US" altLang="zh-CN" dirty="0" smtClean="0">
                <a:hlinkClick r:id="rId3"/>
              </a:rPr>
              <a:t>http://www.oschina.net/translate/go-after-2-years-in-production</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9</a:t>
            </a:fld>
            <a:endParaRPr lang="en-US"/>
          </a:p>
        </p:txBody>
      </p:sp>
    </p:spTree>
    <p:extLst>
      <p:ext uri="{BB962C8B-B14F-4D97-AF65-F5344CB8AC3E}">
        <p14:creationId xmlns:p14="http://schemas.microsoft.com/office/powerpoint/2010/main" val="380359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2012-12-23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10</a:t>
            </a:fld>
            <a:endParaRPr lang="en-US"/>
          </a:p>
        </p:txBody>
      </p:sp>
    </p:spTree>
    <p:extLst>
      <p:ext uri="{BB962C8B-B14F-4D97-AF65-F5344CB8AC3E}">
        <p14:creationId xmlns:p14="http://schemas.microsoft.com/office/powerpoint/2010/main" val="68548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http://www.360doc.com/</a:t>
            </a:r>
            <a:r>
              <a:rPr lang="pl-PL" dirty="0" err="1" smtClean="0"/>
              <a:t>content</a:t>
            </a:r>
            <a:r>
              <a:rPr lang="pl-PL" dirty="0" smtClean="0"/>
              <a:t>/12/0302/16/6938655_191131115.shtml </a:t>
            </a:r>
          </a:p>
          <a:p>
            <a:endParaRPr lang="pl-PL" dirty="0" smtClean="0"/>
          </a:p>
          <a:p>
            <a:endParaRPr lang="en-US" dirty="0" smtClean="0"/>
          </a:p>
          <a:p>
            <a:r>
              <a:rPr lang="en-US" dirty="0" err="1" smtClean="0"/>
              <a:t>goroutine背后的系统知识</a:t>
            </a:r>
            <a:r>
              <a:rPr lang="en-US" dirty="0" smtClean="0"/>
              <a:t/>
            </a:r>
            <a:br>
              <a:rPr lang="en-US" dirty="0" smtClean="0"/>
            </a:br>
            <a:r>
              <a:rPr lang="en-US" dirty="0" smtClean="0">
                <a:hlinkClick r:id="rId3"/>
              </a:rPr>
              <a:t>http://www.sizeofvoid.net/goroutine-under-the-hood/</a:t>
            </a:r>
            <a:r>
              <a:rPr lang="en-US" dirty="0" smtClean="0"/>
              <a:t> </a:t>
            </a:r>
          </a:p>
          <a:p>
            <a:r>
              <a:rPr lang="zh-TW" altLang="en-US" dirty="0" smtClean="0"/>
              <a:t>进程、线程、轻量级进程、协程和</a:t>
            </a:r>
            <a:r>
              <a:rPr lang="en-US" altLang="zh-TW" dirty="0" smtClean="0"/>
              <a:t>go</a:t>
            </a:r>
            <a:r>
              <a:rPr lang="zh-TW" altLang="en-US" dirty="0" smtClean="0"/>
              <a:t>中的</a:t>
            </a:r>
            <a:r>
              <a:rPr lang="en-US" altLang="zh-TW" dirty="0" err="1" smtClean="0"/>
              <a:t>Goroutine</a:t>
            </a:r>
            <a:r>
              <a:rPr lang="en-US" altLang="zh-TW" dirty="0" smtClean="0"/>
              <a:t> </a:t>
            </a:r>
            <a:r>
              <a:rPr lang="zh-TW" altLang="en-US" dirty="0" smtClean="0"/>
              <a:t>那些事儿</a:t>
            </a:r>
            <a:r>
              <a:rPr lang="en-US" altLang="zh-TW" dirty="0" smtClean="0"/>
              <a:t/>
            </a:r>
            <a:br>
              <a:rPr lang="en-US" altLang="zh-TW" dirty="0" smtClean="0"/>
            </a:br>
            <a:r>
              <a:rPr lang="en-US" altLang="zh-TW" dirty="0" smtClean="0">
                <a:hlinkClick r:id="rId4"/>
              </a:rPr>
              <a:t>http://www.cnblogs.com/shenguanpu/archive/2013/05/05/3060616.html</a:t>
            </a:r>
            <a:r>
              <a:rPr lang="en-US" altLang="zh-TW" dirty="0" smtClean="0"/>
              <a:t> </a:t>
            </a:r>
          </a:p>
          <a:p>
            <a:r>
              <a:rPr lang="en-US" altLang="zh-TW" dirty="0" smtClean="0"/>
              <a:t>【Windows】</a:t>
            </a:r>
            <a:r>
              <a:rPr lang="zh-TW" altLang="en-US" dirty="0" smtClean="0"/>
              <a:t>线程漫谈</a:t>
            </a:r>
            <a:r>
              <a:rPr lang="en-US" altLang="zh-TW" dirty="0" smtClean="0"/>
              <a:t>——</a:t>
            </a:r>
            <a:r>
              <a:rPr lang="zh-TW" altLang="en-US" dirty="0" smtClean="0"/>
              <a:t>线程栈</a:t>
            </a:r>
            <a:r>
              <a:rPr lang="en-US" altLang="zh-TW" dirty="0" smtClean="0"/>
              <a:t/>
            </a:r>
            <a:br>
              <a:rPr lang="en-US" altLang="zh-TW" dirty="0" smtClean="0"/>
            </a:br>
            <a:r>
              <a:rPr lang="en-US" altLang="zh-TW" dirty="0" smtClean="0">
                <a:hlinkClick r:id="rId5"/>
              </a:rPr>
              <a:t>http://www.cnblogs.com/P_Chou/archive/2012/06/14/thread-stack.html</a:t>
            </a:r>
            <a:endParaRPr lang="en-US" altLang="zh-TW" dirty="0" smtClean="0"/>
          </a:p>
          <a:p>
            <a:endParaRPr lang="en-US" altLang="zh-TW" dirty="0" smtClean="0"/>
          </a:p>
          <a:p>
            <a:endParaRPr lang="en-US" altLang="zh-TW" dirty="0" smtClean="0"/>
          </a:p>
          <a:p>
            <a:r>
              <a:rPr lang="en-US" altLang="zh-CN" dirty="0" smtClean="0"/>
              <a:t>http://www.sizeofvoid.net/goroutine-unde</a:t>
            </a:r>
          </a:p>
          <a:p>
            <a:endParaRPr lang="en-US" altLang="zh-CN"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altLang="zh-CN" dirty="0" smtClean="0"/>
              <a:t>r-the-hood/</a:t>
            </a:r>
          </a:p>
          <a:p>
            <a:endParaRPr lang="en-US" altLang="zh-TW" dirty="0" smtClean="0"/>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13</a:t>
            </a:fld>
            <a:endParaRPr lang="en-US"/>
          </a:p>
        </p:txBody>
      </p:sp>
    </p:spTree>
    <p:extLst>
      <p:ext uri="{BB962C8B-B14F-4D97-AF65-F5344CB8AC3E}">
        <p14:creationId xmlns:p14="http://schemas.microsoft.com/office/powerpoint/2010/main" val="4977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http://book.2cto.com/201301/14436.html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14</a:t>
            </a:fld>
            <a:endParaRPr lang="en-US"/>
          </a:p>
        </p:txBody>
      </p:sp>
    </p:spTree>
    <p:extLst>
      <p:ext uri="{BB962C8B-B14F-4D97-AF65-F5344CB8AC3E}">
        <p14:creationId xmlns:p14="http://schemas.microsoft.com/office/powerpoint/2010/main" val="75698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15/7/10</a:t>
            </a:fld>
            <a:endParaRPr 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15/7/10</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15/7/10</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15/7/10</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15/7/10</a:t>
            </a:fld>
            <a:endParaRPr 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CCF9F61-0AC4-6746-919A-207B3DC15DC3}" type="datetimeFigureOut">
              <a:rPr lang="en-US" smtClean="0"/>
              <a:t>15/7/10</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CCF9F61-0AC4-6746-919A-207B3DC15DC3}" type="datetimeFigureOut">
              <a:rPr lang="en-US" smtClean="0"/>
              <a:t>15/7/10</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2CCF9F61-0AC4-6746-919A-207B3DC15DC3}" type="datetimeFigureOut">
              <a:rPr lang="en-US" smtClean="0"/>
              <a:t>15/7/10</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25125E51-4F4D-F249-8B0F-3F5B1A12DE9C}" type="slidenum">
              <a:rPr lang="en-US" smtClean="0"/>
              <a:t>‹#›</a:t>
            </a:fld>
            <a:endParaRPr 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CCF9F61-0AC4-6746-919A-207B3DC15DC3}" type="datetimeFigureOut">
              <a:rPr lang="en-US" smtClean="0"/>
              <a:t>15/7/10</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15/7/10</a:t>
            </a:fld>
            <a:endParaRPr 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15/7/10</a:t>
            </a:fld>
            <a:endParaRPr 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CCF9F61-0AC4-6746-919A-207B3DC15DC3}" type="datetimeFigureOut">
              <a:rPr lang="en-US" smtClean="0"/>
              <a:t>15/7/10</a:t>
            </a:fld>
            <a:endParaRPr 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25125E51-4F4D-F249-8B0F-3F5B1A12DE9C}" type="slidenum">
              <a:rPr lang="en-US" smtClean="0"/>
              <a:t>‹#›</a:t>
            </a:fld>
            <a:endParaRPr 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eibo.com/ghj1976" TargetMode="External"/><Relationship Id="rId3" Type="http://schemas.openxmlformats.org/officeDocument/2006/relationships/hyperlink" Target="http://www.cnblogs.com/ghj1976"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milnk.com/link/10079" TargetMode="External"/><Relationship Id="rId4" Type="http://schemas.openxmlformats.org/officeDocument/2006/relationships/hyperlink" Target="http://vdisk.weibo.com/s/loqVM" TargetMode="External"/><Relationship Id="rId5" Type="http://schemas.openxmlformats.org/officeDocument/2006/relationships/hyperlink" Target="http://vdisk.weibo.com/s/lonzW/1356269923" TargetMode="External"/><Relationship Id="rId6" Type="http://schemas.openxmlformats.org/officeDocument/2006/relationships/hyperlink" Target="http://weibo.com/diogin"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github.com/golang/go/mileston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qiniu.com/" TargetMode="Externa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golang/groupcache"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golang/groupcache" TargetMode="External"/><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cloudfoundry.com/2013/11/09/announcing-cloud-foundry-cf-v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xxd.xd.com/" TargetMode="External"/><Relationship Id="rId4" Type="http://schemas.openxmlformats.org/officeDocument/2006/relationships/hyperlink" Target="http://1234n.com/" TargetMode="External"/><Relationship Id="rId5" Type="http://schemas.openxmlformats.org/officeDocument/2006/relationships/hyperlink" Target="http://www.pinidea.com/post/2013-06-06/40050542671" TargetMode="External"/><Relationship Id="rId6" Type="http://schemas.openxmlformats.org/officeDocument/2006/relationships/hyperlink" Target="http://studygolang.com/articles/447" TargetMode="External"/><Relationship Id="rId7" Type="http://schemas.openxmlformats.org/officeDocument/2006/relationships/hyperlink" Target="http://blog.sina.com.cn/s/blog_9be3b8f10101dfpt.html" TargetMode="External"/><Relationship Id="rId8"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blog.sina.com.cn/s/blog_6e1bd8350101kf2n.htm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lang.tc/a/519888ee320b52148f000042" TargetMode="External"/><Relationship Id="rId3" Type="http://schemas.openxmlformats.org/officeDocument/2006/relationships/hyperlink" Target="http://www.oschina.net/translate/the-reliability-of-go"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eibo.com/n/QLeelulu" TargetMode="External"/><Relationship Id="rId4" Type="http://schemas.openxmlformats.org/officeDocument/2006/relationships/hyperlink" Target="http://vdisk.weibo.com/s/vt48Tnx9ITmJ/1386031602" TargetMode="External"/><Relationship Id="rId5"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oschina.net/translate/migrating-code-from-python-to-golang-what-you-need-to-know?p=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astaxie/build-web-application-with-golang/blob/master/ebook/preface.md" TargetMode="External"/><Relationship Id="rId4" Type="http://schemas.openxmlformats.org/officeDocument/2006/relationships/hyperlink" Target="http://code.google.com/p/golang-china/" TargetMode="External"/><Relationship Id="rId5" Type="http://schemas.openxmlformats.org/officeDocument/2006/relationships/hyperlink" Target="https://groups.google.com/forum/%23!forum/golang-nuts" TargetMode="External"/><Relationship Id="rId6" Type="http://schemas.openxmlformats.org/officeDocument/2006/relationships/hyperlink" Target="https://groups.google.com/forum/%23!forum/golang-china" TargetMode="External"/><Relationship Id="rId7" Type="http://schemas.openxmlformats.org/officeDocument/2006/relationships/hyperlink" Target="http://www.ucai.cn/course/show/69" TargetMode="External"/><Relationship Id="rId1" Type="http://schemas.openxmlformats.org/officeDocument/2006/relationships/slideLayout" Target="../slideLayouts/slideLayout2.xml"/><Relationship Id="rId2" Type="http://schemas.openxmlformats.org/officeDocument/2006/relationships/hyperlink" Target="https://github.com/golang/go/wiki/Project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go-lang.cat-v.org/organizations-using-go" TargetMode="External"/><Relationship Id="rId4" Type="http://schemas.openxmlformats.org/officeDocument/2006/relationships/hyperlink" Target="https://github.com/golang/go/wiki/GoUsers" TargetMode="External"/><Relationship Id="rId5" Type="http://schemas.openxmlformats.org/officeDocument/2006/relationships/hyperlink" Target="https://github.com/go-av/alipay"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qiniu/go/issues/1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gotour.qizhanming.com/" TargetMode="External"/><Relationship Id="rId4" Type="http://schemas.openxmlformats.org/officeDocument/2006/relationships/hyperlink" Target="https://code.google.com/p/go-tour/" TargetMode="External"/><Relationship Id="rId5" Type="http://schemas.openxmlformats.org/officeDocument/2006/relationships/hyperlink" Target="https://bitbucket.org/mikespook/go-tour-zh/" TargetMode="External"/><Relationship Id="rId6" Type="http://schemas.openxmlformats.org/officeDocument/2006/relationships/hyperlink" Target="https://github.com/zhanming/go-tour-cn/" TargetMode="External"/><Relationship Id="rId1" Type="http://schemas.openxmlformats.org/officeDocument/2006/relationships/slideLayout" Target="../slideLayouts/slideLayout2.xml"/><Relationship Id="rId2" Type="http://schemas.openxmlformats.org/officeDocument/2006/relationships/hyperlink" Target="http://tour.golang.org/"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weibo.com/533452688" TargetMode="External"/><Relationship Id="rId4" Type="http://schemas.openxmlformats.org/officeDocument/2006/relationships/hyperlink" Target="http://beego.me/" TargetMode="External"/><Relationship Id="rId5" Type="http://schemas.openxmlformats.org/officeDocument/2006/relationships/image" Target="../media/image20.png"/><Relationship Id="rId6"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hyperlink" Target="https://github.com/astaxie/build-web-application-with-golan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log.iron.io/2013/03/how-we-went-from-30-servers-to-2-go.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qyuhen/book" TargetMode="Externa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blog.iron.io/2013/08/go-after-2-years-in-produc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Go</a:t>
            </a:r>
            <a:r>
              <a:rPr lang="en-US" altLang="zh-CN" dirty="0" err="1" smtClean="0"/>
              <a:t>lang</a:t>
            </a:r>
            <a:r>
              <a:rPr lang="en-US" altLang="zh-CN" dirty="0" smtClean="0"/>
              <a:t> </a:t>
            </a:r>
            <a:r>
              <a:rPr lang="zh-CN" altLang="en-US" dirty="0" smtClean="0"/>
              <a:t>介绍</a:t>
            </a:r>
            <a:endParaRPr lang="en-US" dirty="0"/>
          </a:p>
        </p:txBody>
      </p:sp>
      <p:sp>
        <p:nvSpPr>
          <p:cNvPr id="3" name="Subtitle 2"/>
          <p:cNvSpPr>
            <a:spLocks noGrp="1"/>
          </p:cNvSpPr>
          <p:nvPr>
            <p:ph type="subTitle" idx="1"/>
          </p:nvPr>
        </p:nvSpPr>
        <p:spPr/>
        <p:txBody>
          <a:bodyPr>
            <a:normAutofit fontScale="85000" lnSpcReduction="20000"/>
          </a:bodyPr>
          <a:lstStyle/>
          <a:p>
            <a:pPr algn="r">
              <a:lnSpc>
                <a:spcPct val="150000"/>
              </a:lnSpc>
            </a:pPr>
            <a:r>
              <a:rPr lang="zh-CN" altLang="en-US" dirty="0"/>
              <a:t>郭红俊</a:t>
            </a:r>
            <a:endParaRPr lang="en-US" altLang="zh-CN" dirty="0"/>
          </a:p>
          <a:p>
            <a:pPr algn="r">
              <a:lnSpc>
                <a:spcPct val="150000"/>
              </a:lnSpc>
            </a:pPr>
            <a:r>
              <a:rPr lang="en-US" dirty="0">
                <a:hlinkClick r:id="rId2"/>
              </a:rPr>
              <a:t>http://weibo.com/ghj1976</a:t>
            </a:r>
            <a:endParaRPr lang="en-US" dirty="0"/>
          </a:p>
          <a:p>
            <a:pPr algn="r">
              <a:lnSpc>
                <a:spcPct val="150000"/>
              </a:lnSpc>
            </a:pPr>
            <a:r>
              <a:rPr lang="en-US" dirty="0">
                <a:hlinkClick r:id="rId3"/>
              </a:rPr>
              <a:t>http://www.cnblogs.com/ghj1976</a:t>
            </a:r>
            <a:r>
              <a:rPr lang="en-US" dirty="0"/>
              <a:t> </a:t>
            </a:r>
          </a:p>
        </p:txBody>
      </p:sp>
    </p:spTree>
    <p:extLst>
      <p:ext uri="{BB962C8B-B14F-4D97-AF65-F5344CB8AC3E}">
        <p14:creationId xmlns:p14="http://schemas.microsoft.com/office/powerpoint/2010/main" val="31956433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360</a:t>
            </a:r>
            <a:r>
              <a:rPr lang="zh-CN" altLang="en-US" dirty="0" smtClean="0"/>
              <a:t>消息推送</a:t>
            </a:r>
            <a:endParaRPr lang="en-US" dirty="0"/>
          </a:p>
        </p:txBody>
      </p:sp>
      <p:sp>
        <p:nvSpPr>
          <p:cNvPr id="3" name="Content Placeholder 2"/>
          <p:cNvSpPr>
            <a:spLocks noGrp="1"/>
          </p:cNvSpPr>
          <p:nvPr>
            <p:ph idx="1"/>
          </p:nvPr>
        </p:nvSpPr>
        <p:spPr/>
        <p:txBody>
          <a:bodyPr>
            <a:normAutofit/>
          </a:bodyPr>
          <a:lstStyle/>
          <a:p>
            <a:pPr>
              <a:lnSpc>
                <a:spcPct val="170000"/>
              </a:lnSpc>
            </a:pPr>
            <a:r>
              <a:rPr lang="en-US" altLang="zh-TW" sz="2000" dirty="0"/>
              <a:t>360</a:t>
            </a:r>
            <a:r>
              <a:rPr lang="zh-TW" altLang="en-US" sz="2000" dirty="0"/>
              <a:t>线上一个</a:t>
            </a:r>
            <a:r>
              <a:rPr lang="en-US" altLang="zh-TW" sz="2000" dirty="0"/>
              <a:t>go</a:t>
            </a:r>
            <a:r>
              <a:rPr lang="zh-TW" altLang="en-US" sz="2000" dirty="0"/>
              <a:t>语言实现</a:t>
            </a:r>
            <a:r>
              <a:rPr lang="zh-TW" altLang="en-US" sz="2000" dirty="0" smtClean="0"/>
              <a:t>的消息推送服务</a:t>
            </a:r>
            <a:r>
              <a:rPr lang="zh-TW" altLang="en-US" sz="2000" dirty="0" smtClean="0">
                <a:solidFill>
                  <a:srgbClr val="FFFF00"/>
                </a:solidFill>
              </a:rPr>
              <a:t>单机一百万</a:t>
            </a:r>
            <a:r>
              <a:rPr lang="zh-TW" altLang="en-US" sz="2000" dirty="0" smtClean="0"/>
              <a:t>并发连接没压力</a:t>
            </a:r>
            <a:r>
              <a:rPr lang="zh-TW" altLang="en-US" sz="2000" dirty="0"/>
              <a:t>，</a:t>
            </a:r>
            <a:r>
              <a:rPr lang="zh-TW" altLang="en-US" sz="2000" dirty="0" smtClean="0"/>
              <a:t>目标是单机两百万并发。</a:t>
            </a:r>
            <a:endParaRPr lang="en-US" altLang="zh-TW" sz="2000" dirty="0" smtClean="0"/>
          </a:p>
          <a:p>
            <a:pPr lvl="1">
              <a:lnSpc>
                <a:spcPct val="170000"/>
              </a:lnSpc>
            </a:pPr>
            <a:r>
              <a:rPr lang="en-US" sz="1600" dirty="0">
                <a:hlinkClick r:id="rId3"/>
              </a:rPr>
              <a:t>http://milnk.com/link/</a:t>
            </a:r>
            <a:r>
              <a:rPr lang="en-US" sz="1600" dirty="0" smtClean="0">
                <a:hlinkClick r:id="rId3"/>
              </a:rPr>
              <a:t>10079</a:t>
            </a:r>
            <a:r>
              <a:rPr lang="en-US" sz="1600" dirty="0" smtClean="0"/>
              <a:t> </a:t>
            </a:r>
          </a:p>
          <a:p>
            <a:pPr lvl="1">
              <a:lnSpc>
                <a:spcPct val="170000"/>
              </a:lnSpc>
            </a:pPr>
            <a:endParaRPr lang="en-US" sz="1600" dirty="0" smtClean="0"/>
          </a:p>
          <a:p>
            <a:pPr>
              <a:lnSpc>
                <a:spcPct val="170000"/>
              </a:lnSpc>
            </a:pPr>
            <a:r>
              <a:rPr lang="en-US" altLang="zh-CN" sz="2000" dirty="0" smtClean="0"/>
              <a:t>Go</a:t>
            </a:r>
            <a:r>
              <a:rPr lang="zh-CN" altLang="en-US" sz="2000" dirty="0" smtClean="0"/>
              <a:t>语言高并发实战</a:t>
            </a:r>
            <a:r>
              <a:rPr lang="en-US" altLang="zh-CN" sz="2000" dirty="0" smtClean="0"/>
              <a:t>PPT</a:t>
            </a:r>
            <a:r>
              <a:rPr lang="zh-CN" altLang="en-US" sz="2000" dirty="0" smtClean="0"/>
              <a:t>：构建千万级在线的实时消息推送服务</a:t>
            </a:r>
            <a:r>
              <a:rPr lang="en-US" altLang="zh-CN" sz="2000" dirty="0" smtClean="0">
                <a:hlinkClick r:id="rId4"/>
              </a:rPr>
              <a:t/>
            </a:r>
            <a:br>
              <a:rPr lang="en-US" altLang="zh-CN" sz="2000" dirty="0" smtClean="0">
                <a:hlinkClick r:id="rId4"/>
              </a:rPr>
            </a:br>
            <a:r>
              <a:rPr lang="en-US" sz="2000" dirty="0" smtClean="0">
                <a:hlinkClick r:id="rId4"/>
              </a:rPr>
              <a:t>http</a:t>
            </a:r>
            <a:r>
              <a:rPr lang="en-US" sz="2000" dirty="0">
                <a:hlinkClick r:id="rId4"/>
              </a:rPr>
              <a:t>://vdisk.weibo.com/s/</a:t>
            </a:r>
            <a:r>
              <a:rPr lang="en-US" sz="2000" dirty="0" smtClean="0">
                <a:hlinkClick r:id="rId4"/>
              </a:rPr>
              <a:t>loqVM</a:t>
            </a:r>
            <a:r>
              <a:rPr lang="en-US" sz="2000" dirty="0" smtClean="0"/>
              <a:t> </a:t>
            </a:r>
            <a:r>
              <a:rPr lang="en-US" sz="2000" dirty="0"/>
              <a:t/>
            </a:r>
            <a:br>
              <a:rPr lang="en-US" sz="2000" dirty="0"/>
            </a:br>
            <a:r>
              <a:rPr lang="en-US" sz="2000" dirty="0">
                <a:hlinkClick r:id="rId5"/>
              </a:rPr>
              <a:t>http://vdisk.weibo.com/s/lonzW/</a:t>
            </a:r>
            <a:r>
              <a:rPr lang="en-US" sz="2000" dirty="0" smtClean="0">
                <a:hlinkClick r:id="rId5"/>
              </a:rPr>
              <a:t>1356269923</a:t>
            </a:r>
            <a:r>
              <a:rPr lang="en-US" sz="2000" dirty="0" smtClean="0"/>
              <a:t> </a:t>
            </a:r>
          </a:p>
          <a:p>
            <a:pPr marL="0" indent="0">
              <a:lnSpc>
                <a:spcPct val="170000"/>
              </a:lnSpc>
              <a:buNone/>
            </a:pPr>
            <a:r>
              <a:rPr lang="en-US" altLang="zh-CN" sz="2000" dirty="0" smtClean="0"/>
              <a:t>    </a:t>
            </a:r>
            <a:r>
              <a:rPr lang="zh-CN" altLang="en-US" sz="2000" dirty="0" smtClean="0"/>
              <a:t>作者：</a:t>
            </a:r>
            <a:r>
              <a:rPr lang="en-US" altLang="zh-CN" sz="2000" dirty="0">
                <a:hlinkClick r:id="rId6"/>
              </a:rPr>
              <a:t>http://weibo.com/</a:t>
            </a:r>
            <a:r>
              <a:rPr lang="en-US" altLang="zh-CN" sz="2000" dirty="0" smtClean="0">
                <a:hlinkClick r:id="rId6"/>
              </a:rPr>
              <a:t>diogin</a:t>
            </a:r>
            <a:r>
              <a:rPr lang="en-US" altLang="zh-CN" sz="2000" dirty="0" smtClean="0"/>
              <a:t> </a:t>
            </a:r>
            <a:endParaRPr lang="en-US" sz="2000" dirty="0"/>
          </a:p>
        </p:txBody>
      </p:sp>
    </p:spTree>
    <p:extLst>
      <p:ext uri="{BB962C8B-B14F-4D97-AF65-F5344CB8AC3E}">
        <p14:creationId xmlns:p14="http://schemas.microsoft.com/office/powerpoint/2010/main" val="32217103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29250" y="3843695"/>
            <a:ext cx="3178175" cy="2641685"/>
          </a:xfrm>
          <a:prstGeom prst="rect">
            <a:avLst/>
          </a:prstGeom>
        </p:spPr>
      </p:pic>
      <p:sp>
        <p:nvSpPr>
          <p:cNvPr id="2" name="Title 1"/>
          <p:cNvSpPr>
            <a:spLocks noGrp="1"/>
          </p:cNvSpPr>
          <p:nvPr>
            <p:ph type="title"/>
          </p:nvPr>
        </p:nvSpPr>
        <p:spPr/>
        <p:txBody>
          <a:bodyPr>
            <a:normAutofit fontScale="90000"/>
          </a:bodyPr>
          <a:lstStyle/>
          <a:p>
            <a:r>
              <a:rPr lang="en-US" altLang="zh-CN" dirty="0" smtClean="0"/>
              <a:t>360</a:t>
            </a:r>
            <a:r>
              <a:rPr lang="zh-CN" altLang="en-US" dirty="0" smtClean="0"/>
              <a:t>使用</a:t>
            </a:r>
            <a:r>
              <a:rPr lang="en-US" altLang="zh-CN" dirty="0" err="1" smtClean="0"/>
              <a:t>Golang</a:t>
            </a:r>
            <a:r>
              <a:rPr lang="zh-CN" altLang="en-US" dirty="0" smtClean="0"/>
              <a:t>做消息推送的成果</a:t>
            </a:r>
            <a:endParaRPr lang="en-US" dirty="0"/>
          </a:p>
        </p:txBody>
      </p:sp>
      <p:sp>
        <p:nvSpPr>
          <p:cNvPr id="3" name="Content Placeholder 2"/>
          <p:cNvSpPr>
            <a:spLocks noGrp="1"/>
          </p:cNvSpPr>
          <p:nvPr>
            <p:ph idx="1"/>
          </p:nvPr>
        </p:nvSpPr>
        <p:spPr>
          <a:xfrm>
            <a:off x="457199" y="1461939"/>
            <a:ext cx="8150225" cy="4525963"/>
          </a:xfrm>
        </p:spPr>
        <p:txBody>
          <a:bodyPr>
            <a:normAutofit fontScale="62500" lnSpcReduction="20000"/>
          </a:bodyPr>
          <a:lstStyle/>
          <a:p>
            <a:pPr>
              <a:lnSpc>
                <a:spcPct val="170000"/>
              </a:lnSpc>
            </a:pPr>
            <a:r>
              <a:rPr lang="en-US" dirty="0"/>
              <a:t>16</a:t>
            </a:r>
            <a:r>
              <a:rPr lang="zh-CN" altLang="en-US" dirty="0"/>
              <a:t>台</a:t>
            </a:r>
            <a:r>
              <a:rPr lang="zh-CN" altLang="en-US" dirty="0" smtClean="0"/>
              <a:t>机器（</a:t>
            </a:r>
            <a:r>
              <a:rPr lang="en-US" altLang="zh-CN" dirty="0"/>
              <a:t>Linux Kernel 2.6.32 </a:t>
            </a:r>
            <a:r>
              <a:rPr lang="en-US" altLang="zh-CN" dirty="0" smtClean="0"/>
              <a:t>x86_64</a:t>
            </a:r>
            <a:r>
              <a:rPr lang="zh-CN" altLang="en-US" dirty="0" smtClean="0"/>
              <a:t>），</a:t>
            </a:r>
            <a:r>
              <a:rPr lang="zh-CN" altLang="en-US" dirty="0"/>
              <a:t>标配</a:t>
            </a:r>
            <a:r>
              <a:rPr lang="en-US" dirty="0"/>
              <a:t>24</a:t>
            </a:r>
            <a:r>
              <a:rPr lang="zh-CN" altLang="en-US" dirty="0"/>
              <a:t>个硬件线程，</a:t>
            </a:r>
            <a:r>
              <a:rPr lang="en-US" dirty="0"/>
              <a:t>64GB</a:t>
            </a:r>
            <a:r>
              <a:rPr lang="zh-CN" altLang="en-US" dirty="0"/>
              <a:t>内存</a:t>
            </a:r>
            <a:endParaRPr lang="en-US" dirty="0"/>
          </a:p>
          <a:p>
            <a:pPr>
              <a:lnSpc>
                <a:spcPct val="170000"/>
              </a:lnSpc>
            </a:pPr>
            <a:r>
              <a:rPr lang="zh-CN" altLang="en-US" dirty="0" smtClean="0">
                <a:solidFill>
                  <a:srgbClr val="FFC000"/>
                </a:solidFill>
              </a:rPr>
              <a:t>单机</a:t>
            </a:r>
            <a:r>
              <a:rPr lang="en-US" dirty="0">
                <a:solidFill>
                  <a:srgbClr val="FFC000"/>
                </a:solidFill>
              </a:rPr>
              <a:t>80</a:t>
            </a:r>
            <a:r>
              <a:rPr lang="zh-CN" altLang="en-US" dirty="0">
                <a:solidFill>
                  <a:srgbClr val="FFC000"/>
                </a:solidFill>
              </a:rPr>
              <a:t>万并发连接，</a:t>
            </a:r>
            <a:r>
              <a:rPr lang="en-US" dirty="0">
                <a:solidFill>
                  <a:srgbClr val="FFC000"/>
                </a:solidFill>
              </a:rPr>
              <a:t>load 0.2~0.4</a:t>
            </a:r>
            <a:r>
              <a:rPr lang="zh-CN" altLang="en-US" dirty="0">
                <a:solidFill>
                  <a:srgbClr val="FFC000"/>
                </a:solidFill>
              </a:rPr>
              <a:t>，</a:t>
            </a:r>
            <a:r>
              <a:rPr lang="en-US" dirty="0">
                <a:solidFill>
                  <a:srgbClr val="FFC000"/>
                </a:solidFill>
              </a:rPr>
              <a:t>CPU </a:t>
            </a:r>
            <a:r>
              <a:rPr lang="zh-CN" altLang="en-US" dirty="0">
                <a:solidFill>
                  <a:srgbClr val="FFC000"/>
                </a:solidFill>
              </a:rPr>
              <a:t>总使用率 </a:t>
            </a:r>
            <a:r>
              <a:rPr lang="en-US" dirty="0">
                <a:solidFill>
                  <a:srgbClr val="FFC000"/>
                </a:solidFill>
              </a:rPr>
              <a:t>7%~10%</a:t>
            </a:r>
            <a:r>
              <a:rPr lang="zh-CN" altLang="en-US" dirty="0">
                <a:solidFill>
                  <a:srgbClr val="FFC000"/>
                </a:solidFill>
              </a:rPr>
              <a:t>，内存占用</a:t>
            </a:r>
            <a:r>
              <a:rPr lang="en-US" dirty="0">
                <a:solidFill>
                  <a:srgbClr val="FFC000"/>
                </a:solidFill>
              </a:rPr>
              <a:t>20GB (res)</a:t>
            </a:r>
          </a:p>
          <a:p>
            <a:pPr>
              <a:lnSpc>
                <a:spcPct val="170000"/>
              </a:lnSpc>
            </a:pPr>
            <a:r>
              <a:rPr lang="en-US" dirty="0" smtClean="0"/>
              <a:t>2</a:t>
            </a:r>
            <a:r>
              <a:rPr lang="zh-CN" altLang="en-US" dirty="0"/>
              <a:t>分钟一次</a:t>
            </a:r>
            <a:r>
              <a:rPr lang="en-US" dirty="0"/>
              <a:t>GC</a:t>
            </a:r>
            <a:r>
              <a:rPr lang="zh-CN" altLang="en-US" dirty="0"/>
              <a:t>，停顿</a:t>
            </a:r>
            <a:r>
              <a:rPr lang="en-US" dirty="0"/>
              <a:t>2</a:t>
            </a:r>
            <a:r>
              <a:rPr lang="zh-CN" altLang="en-US" dirty="0"/>
              <a:t>秒 </a:t>
            </a:r>
            <a:r>
              <a:rPr lang="en-US" dirty="0"/>
              <a:t>(1.0.3 </a:t>
            </a:r>
            <a:r>
              <a:rPr lang="zh-CN" altLang="en-US" dirty="0"/>
              <a:t>的 </a:t>
            </a:r>
            <a:r>
              <a:rPr lang="en-US" dirty="0"/>
              <a:t>GC </a:t>
            </a:r>
            <a:r>
              <a:rPr lang="zh-CN" altLang="en-US" dirty="0"/>
              <a:t>不给力，直接升级到 </a:t>
            </a:r>
            <a:r>
              <a:rPr lang="en-US" dirty="0"/>
              <a:t>tip</a:t>
            </a:r>
            <a:r>
              <a:rPr lang="zh-CN" altLang="en-US" dirty="0"/>
              <a:t>，再次吃螃蟹</a:t>
            </a:r>
            <a:r>
              <a:rPr lang="en-US" dirty="0" smtClean="0"/>
              <a:t>)</a:t>
            </a:r>
          </a:p>
          <a:p>
            <a:pPr>
              <a:lnSpc>
                <a:spcPct val="170000"/>
              </a:lnSpc>
            </a:pPr>
            <a:r>
              <a:rPr lang="zh-CN" altLang="en-US" dirty="0"/>
              <a:t>目前接入的产品约</a:t>
            </a:r>
            <a:r>
              <a:rPr lang="en-US" altLang="zh-CN" dirty="0">
                <a:solidFill>
                  <a:srgbClr val="FFC000"/>
                </a:solidFill>
              </a:rPr>
              <a:t>1280</a:t>
            </a:r>
            <a:r>
              <a:rPr lang="zh-CN" altLang="en-US" dirty="0">
                <a:solidFill>
                  <a:srgbClr val="FFC000"/>
                </a:solidFill>
              </a:rPr>
              <a:t>万</a:t>
            </a:r>
            <a:r>
              <a:rPr lang="zh-CN" altLang="en-US" dirty="0"/>
              <a:t>在线</a:t>
            </a:r>
            <a:r>
              <a:rPr lang="zh-CN" altLang="en-US" dirty="0" smtClean="0"/>
              <a:t>用户</a:t>
            </a:r>
            <a:endParaRPr lang="en-US" dirty="0"/>
          </a:p>
          <a:p>
            <a:pPr>
              <a:lnSpc>
                <a:spcPct val="170000"/>
              </a:lnSpc>
            </a:pPr>
            <a:r>
              <a:rPr lang="en-US" dirty="0">
                <a:solidFill>
                  <a:srgbClr val="FFC000"/>
                </a:solidFill>
              </a:rPr>
              <a:t>15</a:t>
            </a:r>
            <a:r>
              <a:rPr lang="zh-CN" altLang="en-US" dirty="0">
                <a:solidFill>
                  <a:srgbClr val="FFC000"/>
                </a:solidFill>
              </a:rPr>
              <a:t>亿个心跳包</a:t>
            </a:r>
            <a:r>
              <a:rPr lang="en-US" dirty="0">
                <a:solidFill>
                  <a:srgbClr val="FFC000"/>
                </a:solidFill>
              </a:rPr>
              <a:t>/</a:t>
            </a:r>
            <a:r>
              <a:rPr lang="zh-CN" altLang="en-US" dirty="0">
                <a:solidFill>
                  <a:srgbClr val="FFC000"/>
                </a:solidFill>
              </a:rPr>
              <a:t>天</a:t>
            </a:r>
            <a:r>
              <a:rPr lang="zh-CN" altLang="en-US" dirty="0"/>
              <a:t>，占大多数</a:t>
            </a:r>
            <a:endParaRPr lang="en-US" dirty="0"/>
          </a:p>
          <a:p>
            <a:pPr>
              <a:lnSpc>
                <a:spcPct val="170000"/>
              </a:lnSpc>
            </a:pPr>
            <a:r>
              <a:rPr lang="zh-CN" altLang="en-US" dirty="0"/>
              <a:t>持续运行</a:t>
            </a:r>
            <a:r>
              <a:rPr lang="zh-CN" altLang="en-US" dirty="0">
                <a:solidFill>
                  <a:srgbClr val="FFC000"/>
                </a:solidFill>
              </a:rPr>
              <a:t>一个月</a:t>
            </a:r>
            <a:r>
              <a:rPr lang="zh-CN" altLang="en-US" dirty="0"/>
              <a:t>无异常，</a:t>
            </a:r>
            <a:r>
              <a:rPr lang="zh-CN" altLang="en-US" dirty="0" smtClean="0"/>
              <a:t>稳定</a:t>
            </a:r>
            <a:endParaRPr lang="zh-CN" altLang="en-US" dirty="0"/>
          </a:p>
        </p:txBody>
      </p:sp>
    </p:spTree>
    <p:extLst>
      <p:ext uri="{BB962C8B-B14F-4D97-AF65-F5344CB8AC3E}">
        <p14:creationId xmlns:p14="http://schemas.microsoft.com/office/powerpoint/2010/main" val="39623553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solidFill>
                <a:latin typeface="Calibri"/>
                <a:ea typeface="DejaVu Sans"/>
              </a:rPr>
              <a:t>京东云消息推送</a:t>
            </a:r>
            <a:r>
              <a:rPr lang="zh-CN" altLang="en-US" dirty="0" smtClean="0">
                <a:solidFill>
                  <a:schemeClr val="tx1"/>
                </a:solidFill>
                <a:latin typeface="Calibri"/>
                <a:ea typeface="DejaVu Sans"/>
              </a:rPr>
              <a:t>系统</a:t>
            </a:r>
            <a:endParaRPr lang="zh-CN" altLang="en-US" dirty="0">
              <a:solidFill>
                <a:schemeClr val="tx1"/>
              </a:solidFill>
            </a:endParaRPr>
          </a:p>
        </p:txBody>
      </p:sp>
      <p:sp>
        <p:nvSpPr>
          <p:cNvPr id="3" name="内容占位符 2"/>
          <p:cNvSpPr>
            <a:spLocks noGrp="1"/>
          </p:cNvSpPr>
          <p:nvPr>
            <p:ph idx="1"/>
          </p:nvPr>
        </p:nvSpPr>
        <p:spPr/>
        <p:txBody>
          <a:bodyPr>
            <a:normAutofit lnSpcReduction="10000"/>
          </a:bodyPr>
          <a:lstStyle/>
          <a:p>
            <a:pPr>
              <a:lnSpc>
                <a:spcPct val="150000"/>
              </a:lnSpc>
              <a:buSzPct val="25000"/>
              <a:buFont typeface="StarSymbol"/>
              <a:buChar char=""/>
            </a:pPr>
            <a:r>
              <a:rPr lang="zh-CN" altLang="en-US" sz="3600" dirty="0" smtClean="0">
                <a:latin typeface="Calibri"/>
                <a:ea typeface="DejaVu Sans"/>
              </a:rPr>
              <a:t>团队</a:t>
            </a:r>
            <a:r>
              <a:rPr lang="zh-CN" altLang="en-US" sz="3600" dirty="0">
                <a:latin typeface="Calibri"/>
                <a:ea typeface="DejaVu Sans"/>
              </a:rPr>
              <a:t>人数</a:t>
            </a:r>
            <a:r>
              <a:rPr lang="en-US" altLang="zh-CN" sz="3600" dirty="0">
                <a:latin typeface="Calibri"/>
                <a:ea typeface="DejaVu Sans"/>
              </a:rPr>
              <a:t>:</a:t>
            </a:r>
            <a:r>
              <a:rPr lang="en-US" altLang="zh-CN" sz="3600" dirty="0" smtClean="0">
                <a:latin typeface="Calibri"/>
                <a:ea typeface="DejaVu Sans"/>
              </a:rPr>
              <a:t>4</a:t>
            </a:r>
            <a:endParaRPr lang="en-US" altLang="zh-CN" sz="3400" dirty="0" smtClean="0">
              <a:latin typeface="Calibri"/>
              <a:ea typeface="DejaVu Sans"/>
            </a:endParaRPr>
          </a:p>
          <a:p>
            <a:pPr>
              <a:lnSpc>
                <a:spcPct val="150000"/>
              </a:lnSpc>
              <a:buSzPct val="25000"/>
              <a:buFont typeface="StarSymbol"/>
              <a:buChar char=""/>
            </a:pPr>
            <a:r>
              <a:rPr lang="zh-CN" altLang="en-US" sz="3400" dirty="0" smtClean="0">
                <a:latin typeface="Calibri"/>
                <a:ea typeface="DejaVu Sans"/>
              </a:rPr>
              <a:t>单机</a:t>
            </a:r>
            <a:r>
              <a:rPr lang="zh-CN" altLang="en-US" sz="3400" dirty="0">
                <a:latin typeface="Calibri"/>
                <a:ea typeface="DejaVu Sans"/>
              </a:rPr>
              <a:t>并发</a:t>
            </a:r>
            <a:r>
              <a:rPr lang="en-US" altLang="zh-CN" sz="3400" dirty="0" err="1">
                <a:latin typeface="Calibri"/>
                <a:ea typeface="DejaVu Sans"/>
              </a:rPr>
              <a:t>tcp</a:t>
            </a:r>
            <a:r>
              <a:rPr lang="zh-CN" altLang="en-US" sz="3400" dirty="0">
                <a:latin typeface="Calibri"/>
                <a:ea typeface="DejaVu Sans"/>
              </a:rPr>
              <a:t>连接数峰值</a:t>
            </a:r>
            <a:r>
              <a:rPr lang="en-US" altLang="zh-CN" sz="3400" dirty="0">
                <a:latin typeface="Calibri"/>
                <a:ea typeface="DejaVu Sans"/>
              </a:rPr>
              <a:t>118w</a:t>
            </a:r>
            <a:endParaRPr lang="zh-CN" altLang="en-US" dirty="0"/>
          </a:p>
          <a:p>
            <a:pPr>
              <a:lnSpc>
                <a:spcPct val="150000"/>
              </a:lnSpc>
              <a:buSzPct val="25000"/>
              <a:buFont typeface="StarSymbol"/>
              <a:buChar char=""/>
            </a:pPr>
            <a:r>
              <a:rPr lang="zh-CN" altLang="en-US" sz="3400" dirty="0">
                <a:latin typeface="Calibri"/>
                <a:ea typeface="DejaVu Sans"/>
              </a:rPr>
              <a:t>内存占用</a:t>
            </a:r>
            <a:r>
              <a:rPr lang="en-US" altLang="zh-CN" sz="3400" dirty="0">
                <a:latin typeface="Calibri"/>
                <a:ea typeface="DejaVu Sans"/>
              </a:rPr>
              <a:t>23G(Res)</a:t>
            </a:r>
            <a:endParaRPr lang="zh-CN" altLang="en-US" dirty="0"/>
          </a:p>
          <a:p>
            <a:pPr>
              <a:lnSpc>
                <a:spcPct val="150000"/>
              </a:lnSpc>
              <a:buSzPct val="25000"/>
              <a:buFont typeface="StarSymbol"/>
              <a:buChar char=""/>
            </a:pPr>
            <a:r>
              <a:rPr lang="en-US" altLang="zh-CN" sz="3400" dirty="0">
                <a:latin typeface="Calibri"/>
                <a:ea typeface="DejaVu Sans"/>
              </a:rPr>
              <a:t>Load 0.7</a:t>
            </a:r>
            <a:r>
              <a:rPr lang="zh-CN" altLang="en-US" sz="3400" dirty="0">
                <a:latin typeface="Calibri"/>
                <a:ea typeface="DejaVu Sans"/>
              </a:rPr>
              <a:t>左右 </a:t>
            </a:r>
            <a:endParaRPr lang="zh-CN" altLang="en-US" dirty="0"/>
          </a:p>
          <a:p>
            <a:pPr>
              <a:lnSpc>
                <a:spcPct val="150000"/>
              </a:lnSpc>
              <a:buSzPct val="25000"/>
              <a:buFont typeface="StarSymbol"/>
              <a:buChar char=""/>
            </a:pPr>
            <a:r>
              <a:rPr lang="zh-CN" altLang="en-US" sz="3400" dirty="0">
                <a:latin typeface="Calibri"/>
                <a:ea typeface="DejaVu Sans"/>
              </a:rPr>
              <a:t>心跳包 </a:t>
            </a:r>
            <a:r>
              <a:rPr lang="en-US" altLang="zh-CN" sz="3400" dirty="0">
                <a:latin typeface="Calibri"/>
                <a:ea typeface="DejaVu Sans"/>
              </a:rPr>
              <a:t>4k/s</a:t>
            </a:r>
            <a:endParaRPr lang="zh-CN" altLang="en-US" dirty="0"/>
          </a:p>
          <a:p>
            <a:pPr>
              <a:lnSpc>
                <a:spcPct val="150000"/>
              </a:lnSpc>
              <a:buSzPct val="25000"/>
              <a:buFont typeface="StarSymbol"/>
              <a:buChar char=""/>
            </a:pPr>
            <a:r>
              <a:rPr lang="en-US" altLang="zh-CN" sz="3400" dirty="0" err="1">
                <a:latin typeface="Calibri"/>
                <a:ea typeface="DejaVu Sans"/>
              </a:rPr>
              <a:t>gc</a:t>
            </a:r>
            <a:r>
              <a:rPr lang="zh-CN" altLang="en-US" sz="3400" dirty="0">
                <a:latin typeface="Calibri"/>
                <a:ea typeface="DejaVu Sans"/>
              </a:rPr>
              <a:t>时间</a:t>
            </a:r>
            <a:r>
              <a:rPr lang="en-US" altLang="zh-CN" sz="3400" dirty="0">
                <a:latin typeface="Calibri"/>
                <a:ea typeface="DejaVu Sans"/>
              </a:rPr>
              <a:t>2-3.x s</a:t>
            </a:r>
            <a:endParaRPr lang="zh-CN" altLang="en-US" dirty="0"/>
          </a:p>
          <a:p>
            <a:endParaRPr lang="zh-CN" altLang="en-US" dirty="0"/>
          </a:p>
        </p:txBody>
      </p:sp>
      <p:pic>
        <p:nvPicPr>
          <p:cNvPr id="4" name="Picture 2"/>
          <p:cNvPicPr/>
          <p:nvPr/>
        </p:nvPicPr>
        <p:blipFill>
          <a:blip r:embed="rId2"/>
          <a:stretch>
            <a:fillRect/>
          </a:stretch>
        </p:blipFill>
        <p:spPr>
          <a:xfrm>
            <a:off x="4362450" y="3239777"/>
            <a:ext cx="4551870" cy="2932740"/>
          </a:xfrm>
          <a:prstGeom prst="rect">
            <a:avLst/>
          </a:prstGeom>
        </p:spPr>
      </p:pic>
    </p:spTree>
    <p:extLst>
      <p:ext uri="{BB962C8B-B14F-4D97-AF65-F5344CB8AC3E}">
        <p14:creationId xmlns:p14="http://schemas.microsoft.com/office/powerpoint/2010/main" val="4169328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为什么有这么强处理能力？</a:t>
            </a:r>
            <a:r>
              <a:rPr lang="en-US" altLang="zh-CN" dirty="0" smtClean="0"/>
              <a:t>-</a:t>
            </a:r>
            <a:r>
              <a:rPr lang="zh-CN" altLang="en-US" dirty="0" smtClean="0"/>
              <a:t>协程</a:t>
            </a:r>
            <a:endParaRPr lang="en-US"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en-US" altLang="zh-TW" dirty="0"/>
              <a:t>go</a:t>
            </a:r>
            <a:r>
              <a:rPr lang="zh-TW" altLang="en-US" dirty="0"/>
              <a:t>中的</a:t>
            </a:r>
            <a:r>
              <a:rPr lang="en-US" altLang="zh-TW" dirty="0" err="1"/>
              <a:t>Goroutine</a:t>
            </a:r>
            <a:r>
              <a:rPr lang="zh-TW" altLang="en-US" dirty="0"/>
              <a:t>， 普遍认为是协程的</a:t>
            </a:r>
            <a:r>
              <a:rPr lang="en-US" altLang="zh-TW" dirty="0"/>
              <a:t>go</a:t>
            </a:r>
            <a:r>
              <a:rPr lang="zh-TW" altLang="en-US" dirty="0"/>
              <a:t>语言实现</a:t>
            </a:r>
            <a:r>
              <a:rPr lang="zh-TW" altLang="en-US" dirty="0" smtClean="0"/>
              <a:t>。</a:t>
            </a:r>
            <a:endParaRPr lang="en-US" altLang="zh-TW" dirty="0" smtClean="0"/>
          </a:p>
          <a:p>
            <a:pPr>
              <a:lnSpc>
                <a:spcPct val="170000"/>
              </a:lnSpc>
            </a:pPr>
            <a:r>
              <a:rPr lang="en-US" altLang="zh-TW" dirty="0" err="1" smtClean="0"/>
              <a:t>goroutine</a:t>
            </a:r>
            <a:r>
              <a:rPr lang="zh-TW" altLang="en-US" dirty="0"/>
              <a:t>是</a:t>
            </a:r>
            <a:r>
              <a:rPr lang="en-US" altLang="zh-TW" dirty="0"/>
              <a:t>Go</a:t>
            </a:r>
            <a:r>
              <a:rPr lang="zh-TW" altLang="en-US" dirty="0"/>
              <a:t>语言运行库的功能，</a:t>
            </a:r>
            <a:r>
              <a:rPr lang="zh-TW" altLang="en-US" dirty="0">
                <a:solidFill>
                  <a:srgbClr val="FFC000"/>
                </a:solidFill>
              </a:rPr>
              <a:t>不是操作系统提供的功能，</a:t>
            </a:r>
            <a:r>
              <a:rPr lang="en-US" altLang="zh-TW" dirty="0" err="1">
                <a:solidFill>
                  <a:srgbClr val="FFC000"/>
                </a:solidFill>
              </a:rPr>
              <a:t>goroutine</a:t>
            </a:r>
            <a:r>
              <a:rPr lang="zh-TW" altLang="en-US" dirty="0">
                <a:solidFill>
                  <a:srgbClr val="FFC000"/>
                </a:solidFill>
              </a:rPr>
              <a:t>不是用线程实现的。</a:t>
            </a:r>
            <a:r>
              <a:rPr lang="zh-TW" altLang="en-US" dirty="0"/>
              <a:t>具体可参见</a:t>
            </a:r>
            <a:r>
              <a:rPr lang="en-US" altLang="zh-TW" dirty="0"/>
              <a:t>Go</a:t>
            </a:r>
            <a:r>
              <a:rPr lang="zh-TW" altLang="en-US" dirty="0"/>
              <a:t>语言源码里的</a:t>
            </a:r>
            <a:r>
              <a:rPr lang="en-US" altLang="zh-TW" dirty="0" err="1"/>
              <a:t>pkg</a:t>
            </a:r>
            <a:r>
              <a:rPr lang="en-US" altLang="zh-TW" dirty="0"/>
              <a:t>/runtime/</a:t>
            </a:r>
            <a:r>
              <a:rPr lang="en-US" altLang="zh-TW" dirty="0" err="1"/>
              <a:t>proc.c</a:t>
            </a:r>
            <a:endParaRPr lang="en-US" altLang="zh-CN" dirty="0" smtClean="0"/>
          </a:p>
          <a:p>
            <a:pPr>
              <a:lnSpc>
                <a:spcPct val="170000"/>
              </a:lnSpc>
            </a:pPr>
            <a:r>
              <a:rPr lang="zh-CN" altLang="en-US" dirty="0" smtClean="0"/>
              <a:t>执行协程只需要极少的</a:t>
            </a:r>
            <a:r>
              <a:rPr lang="zh-CN" altLang="en-US" dirty="0" smtClean="0">
                <a:solidFill>
                  <a:srgbClr val="FFC000"/>
                </a:solidFill>
              </a:rPr>
              <a:t>栈内存（大概是</a:t>
            </a:r>
            <a:r>
              <a:rPr lang="en-US" altLang="zh-CN" dirty="0" smtClean="0">
                <a:solidFill>
                  <a:srgbClr val="FFC000"/>
                </a:solidFill>
              </a:rPr>
              <a:t>4</a:t>
            </a:r>
            <a:r>
              <a:rPr lang="zh-CN" altLang="en-US" dirty="0" smtClean="0">
                <a:solidFill>
                  <a:srgbClr val="FFC000"/>
                </a:solidFill>
              </a:rPr>
              <a:t>～</a:t>
            </a:r>
            <a:r>
              <a:rPr lang="en-US" altLang="zh-CN" dirty="0" smtClean="0">
                <a:solidFill>
                  <a:srgbClr val="FFC000"/>
                </a:solidFill>
              </a:rPr>
              <a:t>5KB</a:t>
            </a:r>
            <a:r>
              <a:rPr lang="zh-CN" altLang="en-US" dirty="0">
                <a:solidFill>
                  <a:srgbClr val="FFC000"/>
                </a:solidFill>
              </a:rPr>
              <a:t>）</a:t>
            </a:r>
            <a:r>
              <a:rPr lang="zh-CN" altLang="en-US" dirty="0"/>
              <a:t>，默认情况下，</a:t>
            </a:r>
            <a:r>
              <a:rPr lang="zh-CN" altLang="en-US" dirty="0">
                <a:solidFill>
                  <a:srgbClr val="FFC000"/>
                </a:solidFill>
              </a:rPr>
              <a:t>线程栈的大小为</a:t>
            </a:r>
            <a:r>
              <a:rPr lang="en-US" altLang="zh-CN" dirty="0" smtClean="0">
                <a:solidFill>
                  <a:srgbClr val="FFC000"/>
                </a:solidFill>
              </a:rPr>
              <a:t>1MB</a:t>
            </a:r>
            <a:r>
              <a:rPr lang="zh-CN" altLang="en-US" dirty="0" smtClean="0"/>
              <a:t>。</a:t>
            </a:r>
            <a:endParaRPr lang="en-US" altLang="zh-CN" dirty="0" smtClean="0"/>
          </a:p>
          <a:p>
            <a:pPr>
              <a:lnSpc>
                <a:spcPct val="170000"/>
              </a:lnSpc>
            </a:pPr>
            <a:r>
              <a:rPr lang="en-US" altLang="zh-TW" dirty="0" err="1"/>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r>
              <a:rPr lang="zh-CN" altLang="en-US" dirty="0">
                <a:solidFill>
                  <a:srgbClr val="FFC000"/>
                </a:solidFill>
              </a:rPr>
              <a:t>。</a:t>
            </a:r>
            <a:endParaRPr lang="zh-TW" altLang="en-US" dirty="0">
              <a:solidFill>
                <a:srgbClr val="FFC000"/>
              </a:solidFill>
            </a:endParaRPr>
          </a:p>
        </p:txBody>
      </p:sp>
    </p:spTree>
    <p:extLst>
      <p:ext uri="{BB962C8B-B14F-4D97-AF65-F5344CB8AC3E}">
        <p14:creationId xmlns:p14="http://schemas.microsoft.com/office/powerpoint/2010/main" val="29523857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lnSpc>
                <a:spcPct val="170000"/>
              </a:lnSpc>
            </a:pPr>
            <a:r>
              <a:rPr lang="zh-TW" altLang="en-US" dirty="0">
                <a:latin typeface="华文仿宋"/>
                <a:ea typeface="华文仿宋"/>
                <a:cs typeface="华文仿宋"/>
              </a:rPr>
              <a:t>通过在函数调用前使用关键字</a:t>
            </a:r>
            <a:r>
              <a:rPr lang="en-US" altLang="zh-TW" dirty="0">
                <a:latin typeface="华文仿宋"/>
                <a:ea typeface="华文仿宋"/>
                <a:cs typeface="华文仿宋"/>
              </a:rPr>
              <a:t>go</a:t>
            </a:r>
            <a:r>
              <a:rPr lang="zh-TW" altLang="en-US" dirty="0">
                <a:latin typeface="华文仿宋"/>
                <a:ea typeface="华文仿宋"/>
                <a:cs typeface="华文仿宋"/>
              </a:rPr>
              <a:t>，我们即可让该函数以</a:t>
            </a:r>
            <a:r>
              <a:rPr lang="en-US" altLang="zh-TW" dirty="0" err="1">
                <a:latin typeface="华文仿宋"/>
                <a:ea typeface="华文仿宋"/>
                <a:cs typeface="华文仿宋"/>
              </a:rPr>
              <a:t>goroutine</a:t>
            </a:r>
            <a:r>
              <a:rPr lang="zh-TW" altLang="en-US" dirty="0">
                <a:latin typeface="华文仿宋"/>
                <a:ea typeface="华文仿宋"/>
                <a:cs typeface="华文仿宋"/>
              </a:rPr>
              <a:t>方式执行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en-US" altLang="zh-TW" dirty="0" err="1" smtClean="0">
                <a:latin typeface="华文仿宋"/>
                <a:ea typeface="华文仿宋"/>
                <a:cs typeface="华文仿宋"/>
              </a:rPr>
              <a:t>goroutine</a:t>
            </a:r>
            <a:r>
              <a:rPr lang="zh-TW" altLang="en-US" dirty="0">
                <a:latin typeface="华文仿宋"/>
                <a:ea typeface="华文仿宋"/>
                <a:cs typeface="华文仿宋"/>
              </a:rPr>
              <a:t>是一种比线程更加轻盈、更省资源的协程</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en-US" altLang="zh-TW" dirty="0" smtClean="0">
                <a:latin typeface="华文仿宋"/>
                <a:ea typeface="华文仿宋"/>
                <a:cs typeface="华文仿宋"/>
              </a:rPr>
              <a:t>Go</a:t>
            </a:r>
            <a:r>
              <a:rPr lang="zh-TW" altLang="en-US" dirty="0">
                <a:latin typeface="华文仿宋"/>
                <a:ea typeface="华文仿宋"/>
                <a:cs typeface="华文仿宋"/>
              </a:rPr>
              <a:t>语言通过系统的线程来多路派遣这些函数的执行，使得每个用</a:t>
            </a:r>
            <a:r>
              <a:rPr lang="en-US" altLang="zh-TW" dirty="0">
                <a:latin typeface="华文仿宋"/>
                <a:ea typeface="华文仿宋"/>
                <a:cs typeface="华文仿宋"/>
              </a:rPr>
              <a:t>go</a:t>
            </a:r>
            <a:r>
              <a:rPr lang="zh-TW" altLang="en-US" dirty="0">
                <a:latin typeface="华文仿宋"/>
                <a:ea typeface="华文仿宋"/>
                <a:cs typeface="华文仿宋"/>
              </a:rPr>
              <a:t>关键字执行的函数可以运行成为一个单位协程。当一个协程阻塞的时候，调度器就会自动把其他协程安排到另外的线程中去执行，从而实现了程序无等待并行化运行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70000"/>
              </a:lnSpc>
            </a:pPr>
            <a:r>
              <a:rPr lang="zh-TW" altLang="en-US" dirty="0" smtClean="0">
                <a:latin typeface="华文仿宋"/>
                <a:ea typeface="华文仿宋"/>
                <a:cs typeface="华文仿宋"/>
              </a:rPr>
              <a:t>而且调</a:t>
            </a:r>
            <a:r>
              <a:rPr lang="zh-TW" altLang="en-US" dirty="0">
                <a:latin typeface="华文仿宋"/>
                <a:ea typeface="华文仿宋"/>
                <a:cs typeface="华文仿宋"/>
              </a:rPr>
              <a:t>度的开销非常小，一颗</a:t>
            </a:r>
            <a:r>
              <a:rPr lang="en-US" altLang="zh-TW" dirty="0">
                <a:latin typeface="华文仿宋"/>
                <a:ea typeface="华文仿宋"/>
                <a:cs typeface="华文仿宋"/>
              </a:rPr>
              <a:t>CPU</a:t>
            </a:r>
            <a:r>
              <a:rPr lang="zh-TW" altLang="en-US" dirty="0">
                <a:latin typeface="华文仿宋"/>
                <a:ea typeface="华文仿宋"/>
                <a:cs typeface="华文仿宋"/>
              </a:rPr>
              <a:t>调度的规模不下于每秒百万次，这使得我们能够创建大量的</a:t>
            </a:r>
            <a:r>
              <a:rPr lang="en-US" altLang="zh-TW" dirty="0" err="1">
                <a:latin typeface="华文仿宋"/>
                <a:ea typeface="华文仿宋"/>
                <a:cs typeface="华文仿宋"/>
              </a:rPr>
              <a:t>goroutine</a:t>
            </a:r>
            <a:r>
              <a:rPr lang="zh-TW" altLang="en-US" dirty="0">
                <a:latin typeface="华文仿宋"/>
                <a:ea typeface="华文仿宋"/>
                <a:cs typeface="华文仿宋"/>
              </a:rPr>
              <a:t>，从而可以很轻松地编写高并发程序，达到我们想要的目的。</a:t>
            </a:r>
            <a:endParaRPr lang="en-US" dirty="0">
              <a:latin typeface="华文仿宋"/>
              <a:ea typeface="华文仿宋"/>
              <a:cs typeface="华文仿宋"/>
            </a:endParaRPr>
          </a:p>
        </p:txBody>
      </p:sp>
    </p:spTree>
    <p:extLst>
      <p:ext uri="{BB962C8B-B14F-4D97-AF65-F5344CB8AC3E}">
        <p14:creationId xmlns:p14="http://schemas.microsoft.com/office/powerpoint/2010/main" val="27090280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协程间通讯推荐机制</a:t>
            </a:r>
            <a:endParaRPr lang="en-US" dirty="0"/>
          </a:p>
        </p:txBody>
      </p:sp>
      <p:pic>
        <p:nvPicPr>
          <p:cNvPr id="4" name="Content Placeholder 3"/>
          <p:cNvPicPr>
            <a:picLocks noGrp="1" noChangeAspect="1"/>
          </p:cNvPicPr>
          <p:nvPr>
            <p:ph idx="1"/>
          </p:nvPr>
        </p:nvPicPr>
        <p:blipFill>
          <a:blip r:embed="rId3"/>
          <a:srcRect t="7132" b="7132"/>
          <a:stretch>
            <a:fillRect/>
          </a:stretch>
        </p:blipFill>
        <p:spPr/>
      </p:pic>
    </p:spTree>
    <p:extLst>
      <p:ext uri="{BB962C8B-B14F-4D97-AF65-F5344CB8AC3E}">
        <p14:creationId xmlns:p14="http://schemas.microsoft.com/office/powerpoint/2010/main" val="825410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各语言对协程的支持</a:t>
            </a:r>
            <a:endParaRPr lang="en-US" dirty="0"/>
          </a:p>
        </p:txBody>
      </p:sp>
      <p:pic>
        <p:nvPicPr>
          <p:cNvPr id="4" name="Content Placeholder 3"/>
          <p:cNvPicPr>
            <a:picLocks noGrp="1" noChangeAspect="1"/>
          </p:cNvPicPr>
          <p:nvPr>
            <p:ph idx="1"/>
          </p:nvPr>
        </p:nvPicPr>
        <p:blipFill>
          <a:blip r:embed="rId3"/>
          <a:srcRect t="-19910" b="-19910"/>
          <a:stretch>
            <a:fillRect/>
          </a:stretch>
        </p:blipFill>
        <p:spPr>
          <a:xfrm>
            <a:off x="457200" y="958174"/>
            <a:ext cx="8229600" cy="4525963"/>
          </a:xfrm>
        </p:spPr>
      </p:pic>
      <p:pic>
        <p:nvPicPr>
          <p:cNvPr id="1026" name="Picture 2" descr="Go语言并发之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46" y="5110911"/>
            <a:ext cx="7898927" cy="111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397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goroutine</a:t>
            </a:r>
            <a:r>
              <a:rPr lang="en-US" dirty="0" err="1" smtClean="0"/>
              <a:t>的特性</a:t>
            </a:r>
            <a:r>
              <a:rPr lang="en-US" dirty="0" smtClean="0"/>
              <a:t>(1)</a:t>
            </a:r>
            <a:endParaRPr lang="en-US" dirty="0"/>
          </a:p>
        </p:txBody>
      </p:sp>
      <p:sp>
        <p:nvSpPr>
          <p:cNvPr id="3" name="Content Placeholder 2"/>
          <p:cNvSpPr>
            <a:spLocks noGrp="1"/>
          </p:cNvSpPr>
          <p:nvPr>
            <p:ph idx="1"/>
          </p:nvPr>
        </p:nvSpPr>
        <p:spPr/>
        <p:txBody>
          <a:bodyPr>
            <a:normAutofit/>
          </a:bodyPr>
          <a:lstStyle/>
          <a:p>
            <a:r>
              <a:rPr lang="en-US" altLang="zh-TW" dirty="0" err="1" smtClean="0"/>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endParaRPr lang="zh-TW" altLang="en-US" dirty="0">
              <a:solidFill>
                <a:srgbClr val="FFC000"/>
              </a:solidFill>
            </a:endParaRPr>
          </a:p>
        </p:txBody>
      </p:sp>
    </p:spTree>
    <p:extLst>
      <p:ext uri="{BB962C8B-B14F-4D97-AF65-F5344CB8AC3E}">
        <p14:creationId xmlns:p14="http://schemas.microsoft.com/office/powerpoint/2010/main" val="334687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goroutine的特性</a:t>
            </a:r>
            <a:r>
              <a:rPr lang="en-US" altLang="zh-CN" dirty="0" smtClean="0"/>
              <a:t>(2)</a:t>
            </a:r>
            <a:endParaRPr lang="zh-CN" altLang="en-US" dirty="0"/>
          </a:p>
        </p:txBody>
      </p:sp>
      <p:sp>
        <p:nvSpPr>
          <p:cNvPr id="3" name="内容占位符 2"/>
          <p:cNvSpPr>
            <a:spLocks noGrp="1"/>
          </p:cNvSpPr>
          <p:nvPr>
            <p:ph idx="1"/>
          </p:nvPr>
        </p:nvSpPr>
        <p:spPr/>
        <p:txBody>
          <a:bodyPr/>
          <a:lstStyle/>
          <a:p>
            <a:r>
              <a:rPr lang="zh-TW" altLang="en-US" dirty="0"/>
              <a:t>除了被系统调用阻塞的线程外，</a:t>
            </a:r>
            <a:r>
              <a:rPr lang="en-US" altLang="zh-TW" dirty="0"/>
              <a:t>Go</a:t>
            </a:r>
            <a:r>
              <a:rPr lang="zh-TW" altLang="en-US" dirty="0"/>
              <a:t>运行库</a:t>
            </a:r>
            <a:r>
              <a:rPr lang="zh-TW" altLang="en-US" dirty="0">
                <a:solidFill>
                  <a:srgbClr val="FFC000"/>
                </a:solidFill>
              </a:rPr>
              <a:t>最多会启动</a:t>
            </a:r>
            <a:r>
              <a:rPr lang="en-US" altLang="zh-TW" dirty="0">
                <a:solidFill>
                  <a:srgbClr val="FFC000"/>
                </a:solidFill>
              </a:rPr>
              <a:t>$GOMAXPROCS</a:t>
            </a:r>
            <a:r>
              <a:rPr lang="zh-TW" altLang="en-US" dirty="0">
                <a:solidFill>
                  <a:srgbClr val="FFC000"/>
                </a:solidFill>
              </a:rPr>
              <a:t>个线程</a:t>
            </a:r>
            <a:r>
              <a:rPr lang="zh-TW" altLang="en-US" dirty="0"/>
              <a:t>来运行</a:t>
            </a:r>
            <a:r>
              <a:rPr lang="en-US" altLang="zh-TW" dirty="0" err="1"/>
              <a:t>goroutine</a:t>
            </a:r>
            <a:endParaRPr lang="en-US" altLang="zh-TW" dirty="0"/>
          </a:p>
          <a:p>
            <a:r>
              <a:rPr lang="en-US" altLang="zh-TW" dirty="0" err="1"/>
              <a:t>goroutine</a:t>
            </a:r>
            <a:r>
              <a:rPr lang="zh-TW" altLang="en-US" dirty="0"/>
              <a:t>是</a:t>
            </a:r>
            <a:r>
              <a:rPr lang="zh-TW" altLang="en-US" dirty="0">
                <a:solidFill>
                  <a:srgbClr val="FFC000"/>
                </a:solidFill>
              </a:rPr>
              <a:t>协作式调度</a:t>
            </a:r>
            <a:r>
              <a:rPr lang="zh-TW" altLang="en-US" dirty="0"/>
              <a:t>的，如果</a:t>
            </a:r>
            <a:r>
              <a:rPr lang="en-US" altLang="zh-TW" dirty="0" err="1"/>
              <a:t>goroutine</a:t>
            </a:r>
            <a:r>
              <a:rPr lang="zh-TW" altLang="en-US" dirty="0"/>
              <a:t>会执行很长时间，而且不是通过等待读取或写入</a:t>
            </a:r>
            <a:r>
              <a:rPr lang="en-US" altLang="zh-TW" dirty="0"/>
              <a:t>channel</a:t>
            </a:r>
            <a:r>
              <a:rPr lang="zh-TW" altLang="en-US" dirty="0"/>
              <a:t>的数据来同步的话，就</a:t>
            </a:r>
            <a:r>
              <a:rPr lang="zh-TW" altLang="en-US" dirty="0">
                <a:solidFill>
                  <a:srgbClr val="FFC000"/>
                </a:solidFill>
              </a:rPr>
              <a:t>需要主动调用</a:t>
            </a:r>
            <a:r>
              <a:rPr lang="en-US" altLang="zh-TW" dirty="0" err="1">
                <a:solidFill>
                  <a:srgbClr val="FFC000"/>
                </a:solidFill>
              </a:rPr>
              <a:t>Gosched</a:t>
            </a:r>
            <a:r>
              <a:rPr lang="en-US" altLang="zh-TW" dirty="0">
                <a:solidFill>
                  <a:srgbClr val="FFC000"/>
                </a:solidFill>
              </a:rPr>
              <a:t>()</a:t>
            </a:r>
            <a:r>
              <a:rPr lang="zh-TW" altLang="en-US" dirty="0">
                <a:solidFill>
                  <a:srgbClr val="FFC000"/>
                </a:solidFill>
              </a:rPr>
              <a:t>来让出</a:t>
            </a:r>
            <a:r>
              <a:rPr lang="en-US" altLang="zh-TW" dirty="0">
                <a:solidFill>
                  <a:srgbClr val="FFC000"/>
                </a:solidFill>
              </a:rPr>
              <a:t>CPU</a:t>
            </a:r>
          </a:p>
          <a:p>
            <a:endParaRPr lang="zh-CN" altLang="en-US" dirty="0"/>
          </a:p>
        </p:txBody>
      </p:sp>
    </p:spTree>
    <p:extLst>
      <p:ext uri="{BB962C8B-B14F-4D97-AF65-F5344CB8AC3E}">
        <p14:creationId xmlns:p14="http://schemas.microsoft.com/office/powerpoint/2010/main" val="6353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a:t>
            </a:r>
            <a:r>
              <a:rPr lang="en-US" altLang="zh-CN" dirty="0" err="1" smtClean="0"/>
              <a:t>的特性</a:t>
            </a:r>
            <a:r>
              <a:rPr lang="en-US" altLang="zh-CN" dirty="0"/>
              <a:t> </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a:t>
            </a:r>
            <a:r>
              <a:rPr lang="zh-TW" altLang="en-US" dirty="0" smtClean="0">
                <a:solidFill>
                  <a:srgbClr val="FFC000"/>
                </a:solidFill>
              </a:rPr>
              <a:t>在多</a:t>
            </a:r>
            <a:r>
              <a:rPr lang="en-US" altLang="zh-TW" dirty="0" smtClean="0">
                <a:solidFill>
                  <a:srgbClr val="FFC000"/>
                </a:solidFill>
              </a:rPr>
              <a:t>CPU</a:t>
            </a:r>
            <a:r>
              <a:rPr lang="zh-TW" altLang="en-US" dirty="0" smtClean="0">
                <a:solidFill>
                  <a:srgbClr val="FFC000"/>
                </a:solidFill>
              </a:rPr>
              <a:t>多线程时反而更慢</a:t>
            </a:r>
            <a:r>
              <a:rPr lang="zh-TW" altLang="en-US" dirty="0" smtClean="0"/>
              <a:t>的原因</a:t>
            </a:r>
            <a:r>
              <a:rPr lang="en-US" altLang="zh-TW" dirty="0" smtClean="0"/>
              <a:t>.</a:t>
            </a:r>
            <a:r>
              <a:rPr lang="en-US" altLang="zh-TW" dirty="0"/>
              <a:t> </a:t>
            </a:r>
            <a:endParaRPr lang="en-US" altLang="zh-TW" dirty="0" smtClean="0"/>
          </a:p>
          <a:p>
            <a:endParaRPr lang="en-US" altLang="zh-TW" dirty="0" smtClean="0"/>
          </a:p>
          <a:p>
            <a:endParaRPr lang="en-US" altLang="zh-TW" dirty="0" smtClean="0"/>
          </a:p>
          <a:p>
            <a:endParaRPr lang="zh-TW" altLang="en-US" dirty="0"/>
          </a:p>
          <a:p>
            <a:endParaRPr lang="zh-CN" altLang="en-US" dirty="0"/>
          </a:p>
        </p:txBody>
      </p:sp>
    </p:spTree>
    <p:extLst>
      <p:ext uri="{BB962C8B-B14F-4D97-AF65-F5344CB8AC3E}">
        <p14:creationId xmlns:p14="http://schemas.microsoft.com/office/powerpoint/2010/main" val="102856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11.11</a:t>
            </a:r>
            <a:r>
              <a:rPr lang="zh-CN" altLang="en-US" dirty="0" smtClean="0"/>
              <a:t>是什么节日？</a:t>
            </a:r>
            <a:endParaRPr lang="zh-CN" altLang="en-US" dirty="0"/>
          </a:p>
        </p:txBody>
      </p:sp>
      <p:sp>
        <p:nvSpPr>
          <p:cNvPr id="3" name="内容占位符 2"/>
          <p:cNvSpPr>
            <a:spLocks noGrp="1"/>
          </p:cNvSpPr>
          <p:nvPr>
            <p:ph idx="1"/>
          </p:nvPr>
        </p:nvSpPr>
        <p:spPr/>
        <p:txBody>
          <a:bodyPr>
            <a:normAutofit fontScale="77500" lnSpcReduction="20000"/>
          </a:bodyPr>
          <a:lstStyle/>
          <a:p>
            <a:pPr>
              <a:lnSpc>
                <a:spcPct val="150000"/>
              </a:lnSpc>
            </a:pPr>
            <a:r>
              <a:rPr lang="zh-CN" altLang="en-US" dirty="0" smtClean="0"/>
              <a:t>剁手节</a:t>
            </a:r>
            <a:endParaRPr lang="en-US" altLang="zh-CN" dirty="0" smtClean="0"/>
          </a:p>
          <a:p>
            <a:pPr>
              <a:lnSpc>
                <a:spcPct val="150000"/>
              </a:lnSpc>
            </a:pPr>
            <a:r>
              <a:rPr lang="zh-CN" altLang="en-US" dirty="0" smtClean="0"/>
              <a:t>光棍节</a:t>
            </a:r>
            <a:endParaRPr lang="en-US" altLang="zh-CN" dirty="0" smtClean="0"/>
          </a:p>
          <a:p>
            <a:pPr>
              <a:lnSpc>
                <a:spcPct val="150000"/>
              </a:lnSpc>
            </a:pPr>
            <a:r>
              <a:rPr lang="zh-CN" altLang="en-US" dirty="0"/>
              <a:t>苍井</a:t>
            </a:r>
            <a:r>
              <a:rPr lang="zh-CN" altLang="en-US" dirty="0" smtClean="0"/>
              <a:t>空生日</a:t>
            </a:r>
            <a:endParaRPr lang="en-US" altLang="zh-CN" dirty="0" smtClean="0"/>
          </a:p>
          <a:p>
            <a:pPr>
              <a:lnSpc>
                <a:spcPct val="150000"/>
              </a:lnSpc>
            </a:pPr>
            <a:r>
              <a:rPr lang="en-US" altLang="zh-CN" dirty="0" err="1" smtClean="0"/>
              <a:t>Golang</a:t>
            </a:r>
            <a:r>
              <a:rPr lang="en-US" altLang="zh-CN" dirty="0" smtClean="0"/>
              <a:t> </a:t>
            </a:r>
            <a:r>
              <a:rPr lang="zh-CN" altLang="en-US" dirty="0" smtClean="0"/>
              <a:t>生日</a:t>
            </a:r>
            <a:endParaRPr lang="en-US" altLang="zh-CN" dirty="0" smtClean="0"/>
          </a:p>
          <a:p>
            <a:pPr lvl="1">
              <a:lnSpc>
                <a:spcPct val="150000"/>
              </a:lnSpc>
            </a:pPr>
            <a:r>
              <a:rPr lang="en-US" altLang="zh-CN" dirty="0" smtClean="0"/>
              <a:t>2009-11-11</a:t>
            </a:r>
          </a:p>
          <a:p>
            <a:pPr lvl="1">
              <a:lnSpc>
                <a:spcPct val="150000"/>
              </a:lnSpc>
            </a:pPr>
            <a:r>
              <a:rPr lang="en-US" altLang="zh-CN" dirty="0" smtClean="0"/>
              <a:t>2012</a:t>
            </a:r>
            <a:r>
              <a:rPr lang="zh-CN" altLang="en-US" dirty="0" smtClean="0"/>
              <a:t>年</a:t>
            </a:r>
            <a:r>
              <a:rPr lang="en-US" altLang="zh-CN" dirty="0" smtClean="0"/>
              <a:t>3</a:t>
            </a:r>
            <a:r>
              <a:rPr lang="zh-CN" altLang="en-US" dirty="0" smtClean="0"/>
              <a:t>月 </a:t>
            </a:r>
            <a:r>
              <a:rPr lang="en-US" altLang="zh-CN" dirty="0"/>
              <a:t>release </a:t>
            </a:r>
            <a:r>
              <a:rPr lang="en-US" altLang="zh-CN" dirty="0" smtClean="0"/>
              <a:t>1.0</a:t>
            </a:r>
          </a:p>
          <a:p>
            <a:pPr lvl="1">
              <a:lnSpc>
                <a:spcPct val="150000"/>
              </a:lnSpc>
            </a:pPr>
            <a:r>
              <a:rPr lang="en-US" altLang="zh-CN" dirty="0" smtClean="0"/>
              <a:t>2014-12-01 Go 1.4</a:t>
            </a:r>
          </a:p>
          <a:p>
            <a:pPr lvl="1">
              <a:lnSpc>
                <a:spcPct val="150000"/>
              </a:lnSpc>
            </a:pPr>
            <a:r>
              <a:rPr lang="zh-CN" altLang="zh-CN" dirty="0" smtClean="0"/>
              <a:t>2</a:t>
            </a:r>
            <a:r>
              <a:rPr lang="en-US" altLang="zh-CN" dirty="0" smtClean="0"/>
              <a:t>015-07-31 Go 1.5   </a:t>
            </a:r>
            <a:r>
              <a:rPr lang="en-US" altLang="zh-CN" dirty="0">
                <a:hlinkClick r:id="rId3"/>
              </a:rPr>
              <a:t>https://github.com/golang/go/</a:t>
            </a:r>
            <a:r>
              <a:rPr lang="en-US" altLang="zh-CN" dirty="0" smtClean="0">
                <a:hlinkClick r:id="rId3"/>
              </a:rPr>
              <a:t>milestones</a:t>
            </a:r>
            <a:r>
              <a:rPr lang="en-US" altLang="zh-CN" dirty="0" smtClean="0"/>
              <a:t> </a:t>
            </a:r>
          </a:p>
          <a:p>
            <a:pPr lvl="1">
              <a:lnSpc>
                <a:spcPct val="150000"/>
              </a:lnSpc>
            </a:pPr>
            <a:r>
              <a:rPr lang="zh-CN" altLang="zh-CN" dirty="0" smtClean="0"/>
              <a:t>2</a:t>
            </a:r>
            <a:r>
              <a:rPr lang="en-US" altLang="zh-CN" dirty="0" smtClean="0"/>
              <a:t>016-01-31 Go 1.6</a:t>
            </a:r>
            <a:endParaRPr lang="zh-CN" altLang="en-US" dirty="0"/>
          </a:p>
        </p:txBody>
      </p:sp>
    </p:spTree>
    <p:extLst>
      <p:ext uri="{BB962C8B-B14F-4D97-AF65-F5344CB8AC3E}">
        <p14:creationId xmlns:p14="http://schemas.microsoft.com/office/powerpoint/2010/main" val="4031687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5" name="文本占位符 4"/>
          <p:cNvSpPr>
            <a:spLocks noGrp="1"/>
          </p:cNvSpPr>
          <p:nvPr>
            <p:ph type="body" idx="1"/>
          </p:nvPr>
        </p:nvSpPr>
        <p:spPr/>
        <p:txBody>
          <a:bodyPr>
            <a:normAutofit fontScale="47500" lnSpcReduction="20000"/>
          </a:bodyPr>
          <a:lstStyle/>
          <a:p>
            <a:pPr>
              <a:lnSpc>
                <a:spcPct val="160000"/>
              </a:lnSpc>
            </a:pPr>
            <a:r>
              <a:rPr lang="en-US" altLang="zh-CN" dirty="0"/>
              <a:t>Go</a:t>
            </a:r>
            <a:r>
              <a:rPr lang="zh-CN" altLang="en-US" dirty="0"/>
              <a:t>由计算机科学的三位大神</a:t>
            </a:r>
            <a:r>
              <a:rPr lang="en-US" altLang="zh-CN" dirty="0"/>
              <a:t>Robert </a:t>
            </a:r>
            <a:r>
              <a:rPr lang="en-US" altLang="zh-CN" dirty="0" err="1"/>
              <a:t>Griesemer</a:t>
            </a:r>
            <a:r>
              <a:rPr lang="zh-CN" altLang="en-US" dirty="0"/>
              <a:t>、</a:t>
            </a:r>
            <a:r>
              <a:rPr lang="en-US" altLang="zh-CN" dirty="0"/>
              <a:t>Rob Pike</a:t>
            </a:r>
            <a:r>
              <a:rPr lang="zh-CN" altLang="en-US" dirty="0"/>
              <a:t>和</a:t>
            </a:r>
            <a:r>
              <a:rPr lang="en-US" altLang="zh-CN" dirty="0"/>
              <a:t>Ken Thompson</a:t>
            </a:r>
            <a:r>
              <a:rPr lang="zh-CN" altLang="en-US" dirty="0"/>
              <a:t>共同创建。</a:t>
            </a:r>
            <a:endParaRPr lang="en-US" altLang="zh-CN" dirty="0"/>
          </a:p>
          <a:p>
            <a:pPr lvl="1" algn="r">
              <a:lnSpc>
                <a:spcPct val="160000"/>
              </a:lnSpc>
            </a:pPr>
            <a:r>
              <a:rPr lang="en-US" altLang="zh-CN" dirty="0"/>
              <a:t>Thompson</a:t>
            </a:r>
            <a:r>
              <a:rPr lang="zh-CN" altLang="en-US" dirty="0"/>
              <a:t>也是</a:t>
            </a:r>
            <a:r>
              <a:rPr lang="en-US" altLang="zh-CN" dirty="0"/>
              <a:t>Unix</a:t>
            </a:r>
            <a:r>
              <a:rPr lang="zh-CN" altLang="en-US" dirty="0"/>
              <a:t>操作系统的联合开发者，同时也是</a:t>
            </a:r>
            <a:r>
              <a:rPr lang="en-US" altLang="zh-CN" dirty="0"/>
              <a:t>C</a:t>
            </a:r>
            <a:r>
              <a:rPr lang="zh-CN" altLang="en-US" dirty="0"/>
              <a:t>语言之父。</a:t>
            </a:r>
            <a:endParaRPr lang="en-US" altLang="zh-CN" dirty="0"/>
          </a:p>
          <a:p>
            <a:pPr lvl="1" algn="r">
              <a:lnSpc>
                <a:spcPct val="160000"/>
              </a:lnSpc>
            </a:pPr>
            <a:r>
              <a:rPr lang="en-US" altLang="zh-CN" dirty="0"/>
              <a:t>Pike</a:t>
            </a:r>
            <a:r>
              <a:rPr lang="zh-CN" altLang="en-US" dirty="0"/>
              <a:t>则是</a:t>
            </a:r>
            <a:r>
              <a:rPr lang="en-US" altLang="zh-CN" dirty="0"/>
              <a:t>Thompson</a:t>
            </a:r>
            <a:r>
              <a:rPr lang="zh-CN" altLang="en-US" dirty="0"/>
              <a:t>在贝尔实验室的同事。</a:t>
            </a:r>
            <a:endParaRPr lang="en-US" altLang="zh-CN" dirty="0"/>
          </a:p>
          <a:p>
            <a:pPr lvl="1" algn="r">
              <a:lnSpc>
                <a:spcPct val="160000"/>
              </a:lnSpc>
            </a:pPr>
            <a:r>
              <a:rPr lang="en-US" altLang="zh-CN" dirty="0" err="1"/>
              <a:t>Griesemer</a:t>
            </a:r>
            <a:r>
              <a:rPr lang="zh-CN" altLang="en-US" dirty="0"/>
              <a:t>因在</a:t>
            </a:r>
            <a:r>
              <a:rPr lang="en-US" altLang="zh-CN" dirty="0"/>
              <a:t>Java</a:t>
            </a:r>
            <a:r>
              <a:rPr lang="zh-CN" altLang="en-US" dirty="0"/>
              <a:t>编译器方面的工作而广为人知。</a:t>
            </a:r>
            <a:endParaRPr lang="en-US" altLang="zh-CN" dirty="0"/>
          </a:p>
          <a:p>
            <a:pPr>
              <a:lnSpc>
                <a:spcPct val="160000"/>
              </a:lnSpc>
            </a:pPr>
            <a:r>
              <a:rPr lang="en-US" altLang="zh-CN" dirty="0"/>
              <a:t>Go</a:t>
            </a:r>
            <a:r>
              <a:rPr lang="zh-CN" altLang="en-US" dirty="0"/>
              <a:t>的初衷是实现即能像古怪的电信语言</a:t>
            </a:r>
            <a:r>
              <a:rPr lang="en-US" altLang="zh-CN" dirty="0" err="1"/>
              <a:t>Erlang</a:t>
            </a:r>
            <a:r>
              <a:rPr lang="zh-CN" altLang="en-US" dirty="0"/>
              <a:t>或</a:t>
            </a:r>
            <a:r>
              <a:rPr lang="zh-CN" altLang="en-US" dirty="0" smtClean="0"/>
              <a:t>流行的服务器端</a:t>
            </a:r>
            <a:r>
              <a:rPr lang="en-US" altLang="zh-CN" dirty="0" err="1" smtClean="0"/>
              <a:t>Node.js</a:t>
            </a:r>
            <a:r>
              <a:rPr lang="zh-CN" altLang="en-US" dirty="0"/>
              <a:t>那样</a:t>
            </a:r>
            <a:r>
              <a:rPr lang="zh-CN" altLang="en-US" dirty="0">
                <a:solidFill>
                  <a:srgbClr val="FFFF00"/>
                </a:solidFill>
              </a:rPr>
              <a:t>处理大规模并发用户</a:t>
            </a:r>
            <a:r>
              <a:rPr lang="zh-CN" altLang="en-US" dirty="0"/>
              <a:t>，同时又能像</a:t>
            </a:r>
            <a:r>
              <a:rPr lang="en-US" altLang="zh-CN" dirty="0"/>
              <a:t>C++</a:t>
            </a:r>
            <a:r>
              <a:rPr lang="zh-CN" altLang="en-US" dirty="0"/>
              <a:t>那样</a:t>
            </a:r>
            <a:r>
              <a:rPr lang="zh-CN" altLang="en-US" dirty="0">
                <a:solidFill>
                  <a:srgbClr val="FFFF00"/>
                </a:solidFill>
              </a:rPr>
              <a:t>迅捷</a:t>
            </a:r>
            <a:r>
              <a:rPr lang="zh-CN" altLang="en-US" dirty="0"/>
              <a:t>。</a:t>
            </a:r>
          </a:p>
          <a:p>
            <a:pPr>
              <a:lnSpc>
                <a:spcPct val="160000"/>
              </a:lnSpc>
            </a:pPr>
            <a:endParaRPr lang="zh-CN" altLang="en-US" dirty="0"/>
          </a:p>
          <a:p>
            <a:endParaRPr lang="zh-CN" altLang="en-US" dirty="0"/>
          </a:p>
        </p:txBody>
      </p:sp>
    </p:spTree>
    <p:extLst>
      <p:ext uri="{BB962C8B-B14F-4D97-AF65-F5344CB8AC3E}">
        <p14:creationId xmlns:p14="http://schemas.microsoft.com/office/powerpoint/2010/main" val="300778845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zh-CN" altLang="en-US" dirty="0"/>
              <a:t>思维方式</a:t>
            </a:r>
          </a:p>
        </p:txBody>
      </p:sp>
      <p:sp>
        <p:nvSpPr>
          <p:cNvPr id="3" name="内容占位符 2"/>
          <p:cNvSpPr>
            <a:spLocks noGrp="1"/>
          </p:cNvSpPr>
          <p:nvPr>
            <p:ph idx="1"/>
          </p:nvPr>
        </p:nvSpPr>
        <p:spPr/>
        <p:txBody>
          <a:bodyPr/>
          <a:lstStyle/>
          <a:p>
            <a:pPr>
              <a:lnSpc>
                <a:spcPct val="150000"/>
              </a:lnSpc>
            </a:pPr>
            <a:r>
              <a:rPr lang="zh-CN" altLang="en-US" dirty="0" smtClean="0"/>
              <a:t>最小心智负担原则</a:t>
            </a:r>
            <a:endParaRPr lang="en-US" altLang="zh-CN" dirty="0" smtClean="0"/>
          </a:p>
          <a:p>
            <a:pPr lvl="1">
              <a:lnSpc>
                <a:spcPct val="150000"/>
              </a:lnSpc>
            </a:pPr>
            <a:r>
              <a:rPr lang="zh-CN" altLang="en-US" dirty="0" smtClean="0"/>
              <a:t>最小特征：</a:t>
            </a:r>
            <a:endParaRPr lang="en-US" altLang="zh-CN" dirty="0" smtClean="0"/>
          </a:p>
          <a:p>
            <a:pPr lvl="2">
              <a:lnSpc>
                <a:spcPct val="150000"/>
              </a:lnSpc>
            </a:pPr>
            <a:r>
              <a:rPr lang="zh-CN" altLang="en-US" dirty="0" smtClean="0"/>
              <a:t>如果</a:t>
            </a:r>
            <a:r>
              <a:rPr lang="zh-CN" altLang="en-US" dirty="0"/>
              <a:t>一个功能不对解决任何问题有显著价值，那么就不提供。</a:t>
            </a:r>
            <a:endParaRPr lang="en-US" altLang="zh-CN" dirty="0" smtClean="0"/>
          </a:p>
          <a:p>
            <a:pPr lvl="1">
              <a:lnSpc>
                <a:spcPct val="150000"/>
              </a:lnSpc>
            </a:pPr>
            <a:r>
              <a:rPr lang="zh-CN" altLang="en-US" dirty="0" smtClean="0"/>
              <a:t>最小惊异</a:t>
            </a:r>
            <a:endParaRPr lang="en-US" altLang="zh-CN" dirty="0" smtClean="0"/>
          </a:p>
          <a:p>
            <a:pPr lvl="1">
              <a:lnSpc>
                <a:spcPct val="150000"/>
              </a:lnSpc>
            </a:pPr>
            <a:r>
              <a:rPr lang="zh-CN" altLang="en-US" dirty="0" smtClean="0"/>
              <a:t>最少犯错机会</a:t>
            </a:r>
            <a:endParaRPr lang="zh-CN" altLang="en-US" dirty="0"/>
          </a:p>
        </p:txBody>
      </p:sp>
    </p:spTree>
    <p:extLst>
      <p:ext uri="{BB962C8B-B14F-4D97-AF65-F5344CB8AC3E}">
        <p14:creationId xmlns:p14="http://schemas.microsoft.com/office/powerpoint/2010/main" val="322821391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以软件工程为目的的语言设计</a:t>
            </a:r>
            <a:endParaRPr lang="en-US" altLang="zh-CN" dirty="0" smtClean="0"/>
          </a:p>
          <a:p>
            <a:pPr lvl="1">
              <a:lnSpc>
                <a:spcPct val="150000"/>
              </a:lnSpc>
            </a:pPr>
            <a:r>
              <a:rPr lang="zh-CN" altLang="en-US" dirty="0" smtClean="0"/>
              <a:t>快速编译</a:t>
            </a:r>
            <a:endParaRPr lang="en-US" altLang="zh-CN" dirty="0" smtClean="0"/>
          </a:p>
          <a:p>
            <a:pPr lvl="1">
              <a:lnSpc>
                <a:spcPct val="150000"/>
              </a:lnSpc>
            </a:pPr>
            <a:r>
              <a:rPr lang="zh-CN" altLang="en-US" dirty="0" smtClean="0"/>
              <a:t>严格的依赖管理</a:t>
            </a:r>
            <a:endParaRPr lang="en-US" altLang="zh-CN" dirty="0" smtClean="0"/>
          </a:p>
          <a:p>
            <a:pPr lvl="1">
              <a:lnSpc>
                <a:spcPct val="150000"/>
              </a:lnSpc>
            </a:pPr>
            <a:r>
              <a:rPr lang="zh-CN" altLang="en-US" dirty="0" smtClean="0"/>
              <a:t>代码风格的强一致性</a:t>
            </a:r>
            <a:endParaRPr lang="en-US" altLang="zh-CN" dirty="0" smtClean="0"/>
          </a:p>
          <a:p>
            <a:pPr lvl="1">
              <a:lnSpc>
                <a:spcPct val="150000"/>
              </a:lnSpc>
            </a:pPr>
            <a:r>
              <a:rPr lang="zh-CN" altLang="en-US" dirty="0" smtClean="0"/>
              <a:t>偏向组合而不是继承</a:t>
            </a:r>
            <a:endParaRPr lang="zh-CN" altLang="en-US" dirty="0"/>
          </a:p>
        </p:txBody>
      </p:sp>
    </p:spTree>
    <p:extLst>
      <p:ext uri="{BB962C8B-B14F-4D97-AF65-F5344CB8AC3E}">
        <p14:creationId xmlns:p14="http://schemas.microsoft.com/office/powerpoint/2010/main" val="294023508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en-US" altLang="zh-CN" dirty="0" smtClean="0"/>
              <a:t> </a:t>
            </a:r>
            <a:r>
              <a:rPr lang="zh-CN" altLang="en-US" dirty="0" smtClean="0"/>
              <a:t>的用武之地</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944703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在云计算领域的</a:t>
            </a:r>
            <a:r>
              <a:rPr lang="en-US" altLang="zh-CN" dirty="0" err="1" smtClean="0"/>
              <a:t>Golang</a:t>
            </a:r>
            <a:endParaRPr lang="zh-CN" altLang="en-US" dirty="0"/>
          </a:p>
        </p:txBody>
      </p:sp>
      <p:sp>
        <p:nvSpPr>
          <p:cNvPr id="5" name="文本占位符 4"/>
          <p:cNvSpPr>
            <a:spLocks noGrp="1"/>
          </p:cNvSpPr>
          <p:nvPr>
            <p:ph type="body" idx="1"/>
          </p:nvPr>
        </p:nvSpPr>
        <p:spPr/>
        <p:txBody>
          <a:bodyPr/>
          <a:lstStyle/>
          <a:p>
            <a:pPr>
              <a:lnSpc>
                <a:spcPct val="150000"/>
              </a:lnSpc>
            </a:pPr>
            <a:r>
              <a:rPr lang="zh-CN" altLang="en-US" dirty="0"/>
              <a:t>前</a:t>
            </a:r>
            <a:r>
              <a:rPr lang="en-US" altLang="zh-CN" dirty="0"/>
              <a:t>VMware</a:t>
            </a:r>
            <a:r>
              <a:rPr lang="zh-CN" altLang="en-US" dirty="0"/>
              <a:t>云平台首席技术官</a:t>
            </a:r>
            <a:r>
              <a:rPr lang="en-US" altLang="zh-CN" dirty="0"/>
              <a:t>Derek </a:t>
            </a:r>
            <a:r>
              <a:rPr lang="en-US" altLang="zh-CN" dirty="0" err="1"/>
              <a:t>Collison</a:t>
            </a:r>
            <a:r>
              <a:rPr lang="zh-CN" altLang="en-US" dirty="0"/>
              <a:t>曾断言</a:t>
            </a:r>
            <a:r>
              <a:rPr lang="en-US" altLang="zh-CN" dirty="0"/>
              <a:t>Go</a:t>
            </a:r>
            <a:r>
              <a:rPr lang="zh-CN" altLang="en-US" dirty="0"/>
              <a:t>语言两年内将成为云计算的主流</a:t>
            </a:r>
            <a:r>
              <a:rPr lang="zh-CN" altLang="en-US" dirty="0" smtClean="0"/>
              <a:t>语言。</a:t>
            </a:r>
            <a:endParaRPr lang="zh-CN" altLang="en-US" dirty="0"/>
          </a:p>
        </p:txBody>
      </p:sp>
    </p:spTree>
    <p:extLst>
      <p:ext uri="{BB962C8B-B14F-4D97-AF65-F5344CB8AC3E}">
        <p14:creationId xmlns:p14="http://schemas.microsoft.com/office/powerpoint/2010/main" val="160715569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七牛云存储</a:t>
            </a:r>
            <a:endParaRPr lang="en-US" dirty="0"/>
          </a:p>
        </p:txBody>
      </p:sp>
      <p:sp>
        <p:nvSpPr>
          <p:cNvPr id="7" name="Content Placeholder 6"/>
          <p:cNvSpPr>
            <a:spLocks noGrp="1"/>
          </p:cNvSpPr>
          <p:nvPr>
            <p:ph idx="1"/>
          </p:nvPr>
        </p:nvSpPr>
        <p:spPr/>
        <p:txBody>
          <a:bodyPr>
            <a:normAutofit fontScale="85000" lnSpcReduction="20000"/>
          </a:bodyPr>
          <a:lstStyle/>
          <a:p>
            <a:pPr>
              <a:lnSpc>
                <a:spcPct val="150000"/>
              </a:lnSpc>
            </a:pPr>
            <a:r>
              <a:rPr lang="en-US" dirty="0">
                <a:hlinkClick r:id="rId2"/>
              </a:rPr>
              <a:t>http://www.qiniu.com</a:t>
            </a:r>
            <a:r>
              <a:rPr lang="en-US" dirty="0" smtClean="0">
                <a:hlinkClick r:id="rId2"/>
              </a:rPr>
              <a:t>/</a:t>
            </a:r>
            <a:endParaRPr lang="en-US" dirty="0"/>
          </a:p>
          <a:p>
            <a:pPr>
              <a:lnSpc>
                <a:spcPct val="150000"/>
              </a:lnSpc>
            </a:pPr>
            <a:r>
              <a:rPr lang="zh-TW" altLang="en-US" dirty="0" smtClean="0"/>
              <a:t>产</a:t>
            </a:r>
            <a:r>
              <a:rPr lang="zh-TW" altLang="en-US" dirty="0"/>
              <a:t>品名：七牛云存储</a:t>
            </a:r>
          </a:p>
          <a:p>
            <a:pPr>
              <a:lnSpc>
                <a:spcPct val="150000"/>
              </a:lnSpc>
            </a:pPr>
            <a:r>
              <a:rPr lang="zh-TW" altLang="en-US" dirty="0"/>
              <a:t>产品网址：</a:t>
            </a:r>
            <a:r>
              <a:rPr lang="en-US" altLang="zh-TW" dirty="0"/>
              <a:t>http://</a:t>
            </a:r>
            <a:r>
              <a:rPr lang="en-US" altLang="zh-TW" dirty="0" err="1"/>
              <a:t>qiniu.com</a:t>
            </a:r>
            <a:r>
              <a:rPr lang="en-US" altLang="zh-TW" dirty="0"/>
              <a:t>/</a:t>
            </a:r>
          </a:p>
          <a:p>
            <a:pPr>
              <a:lnSpc>
                <a:spcPct val="150000"/>
              </a:lnSpc>
            </a:pPr>
            <a:r>
              <a:rPr lang="zh-TW" altLang="en-US" dirty="0"/>
              <a:t>上线时间（或预计上线时间）：</a:t>
            </a:r>
            <a:r>
              <a:rPr lang="en-US" altLang="zh-TW" dirty="0"/>
              <a:t>2011-9-1</a:t>
            </a:r>
          </a:p>
          <a:p>
            <a:pPr>
              <a:lnSpc>
                <a:spcPct val="150000"/>
              </a:lnSpc>
            </a:pPr>
            <a:r>
              <a:rPr lang="zh-TW" altLang="en-US" dirty="0"/>
              <a:t>应用范围：整个产品（包括基础服务、</a:t>
            </a:r>
            <a:r>
              <a:rPr lang="en-US" altLang="zh-TW" dirty="0"/>
              <a:t>Web</a:t>
            </a:r>
            <a:r>
              <a:rPr lang="zh-TW" altLang="en-US" dirty="0"/>
              <a:t>端、统计平台、各类小工具等等）</a:t>
            </a:r>
          </a:p>
          <a:p>
            <a:pPr>
              <a:lnSpc>
                <a:spcPct val="150000"/>
              </a:lnSpc>
            </a:pPr>
            <a:r>
              <a:rPr lang="en-US" altLang="zh-TW" dirty="0"/>
              <a:t>Go</a:t>
            </a:r>
            <a:r>
              <a:rPr lang="zh-TW" altLang="en-US" dirty="0"/>
              <a:t>代码行数占比：</a:t>
            </a:r>
            <a:r>
              <a:rPr lang="en-US" altLang="zh-TW" dirty="0"/>
              <a:t>99.9%</a:t>
            </a:r>
          </a:p>
          <a:p>
            <a:pPr>
              <a:lnSpc>
                <a:spcPct val="150000"/>
              </a:lnSpc>
            </a:pPr>
            <a:r>
              <a:rPr lang="zh-TW" altLang="en-US" dirty="0"/>
              <a:t>代码行数：近</a:t>
            </a:r>
            <a:r>
              <a:rPr lang="en-US" altLang="zh-TW" dirty="0"/>
              <a:t>50</a:t>
            </a:r>
            <a:r>
              <a:rPr lang="zh-TW" altLang="en-US" dirty="0"/>
              <a:t>万行</a:t>
            </a:r>
            <a:endParaRPr lang="en-US" dirty="0" smtClean="0"/>
          </a:p>
          <a:p>
            <a:pPr>
              <a:lnSpc>
                <a:spcPct val="150000"/>
              </a:lnSpc>
            </a:pPr>
            <a:endParaRPr lang="en-US" dirty="0"/>
          </a:p>
        </p:txBody>
      </p:sp>
      <p:pic>
        <p:nvPicPr>
          <p:cNvPr id="11" name="Picture 10"/>
          <p:cNvPicPr>
            <a:picLocks noChangeAspect="1"/>
          </p:cNvPicPr>
          <p:nvPr/>
        </p:nvPicPr>
        <p:blipFill>
          <a:blip r:embed="rId3"/>
          <a:stretch>
            <a:fillRect/>
          </a:stretch>
        </p:blipFill>
        <p:spPr>
          <a:xfrm>
            <a:off x="5359948" y="5035641"/>
            <a:ext cx="3646027" cy="1629076"/>
          </a:xfrm>
          <a:prstGeom prst="rect">
            <a:avLst/>
          </a:prstGeom>
        </p:spPr>
      </p:pic>
    </p:spTree>
    <p:extLst>
      <p:ext uri="{BB962C8B-B14F-4D97-AF65-F5344CB8AC3E}">
        <p14:creationId xmlns:p14="http://schemas.microsoft.com/office/powerpoint/2010/main" val="320444604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effectLst/>
              </a:rPr>
              <a:t>Youtube</a:t>
            </a:r>
            <a:r>
              <a:rPr lang="zh-CN" altLang="en-US" dirty="0">
                <a:effectLst/>
              </a:rPr>
              <a:t>、</a:t>
            </a:r>
            <a:r>
              <a:rPr lang="en-US" altLang="zh-CN" dirty="0">
                <a:effectLst/>
              </a:rPr>
              <a:t>Google</a:t>
            </a:r>
            <a:r>
              <a:rPr lang="zh-CN" altLang="en-US" dirty="0">
                <a:effectLst/>
              </a:rPr>
              <a:t>的下载站点</a:t>
            </a:r>
            <a:endParaRPr lang="zh-CN" altLang="en-US" dirty="0"/>
          </a:p>
        </p:txBody>
      </p:sp>
      <p:sp>
        <p:nvSpPr>
          <p:cNvPr id="5" name="内容占位符 4"/>
          <p:cNvSpPr>
            <a:spLocks noGrp="1"/>
          </p:cNvSpPr>
          <p:nvPr>
            <p:ph idx="1"/>
          </p:nvPr>
        </p:nvSpPr>
        <p:spPr/>
        <p:txBody>
          <a:bodyPr>
            <a:normAutofit fontScale="70000" lnSpcReduction="20000"/>
          </a:bodyPr>
          <a:lstStyle/>
          <a:p>
            <a:pPr>
              <a:lnSpc>
                <a:spcPct val="170000"/>
              </a:lnSpc>
            </a:pPr>
            <a:r>
              <a:rPr lang="zh-CN" altLang="en-US" dirty="0" smtClean="0"/>
              <a:t>最初版本的</a:t>
            </a:r>
            <a:r>
              <a:rPr lang="en-US" altLang="zh-CN" dirty="0"/>
              <a:t>C++</a:t>
            </a:r>
            <a:r>
              <a:rPr lang="zh-CN" altLang="en-US" dirty="0"/>
              <a:t>代码缺乏规范的文档，自动化</a:t>
            </a:r>
            <a:r>
              <a:rPr lang="zh-CN" altLang="en-US" dirty="0" smtClean="0"/>
              <a:t>测试不</a:t>
            </a:r>
            <a:r>
              <a:rPr lang="zh-CN" altLang="en-US" dirty="0"/>
              <a:t>达标，没有人能搞明白它是如何工作的。人们只是不停地做一些增量改变，最后在负责维护的程序员眼里，这些代码变成了“一坨面条”</a:t>
            </a:r>
            <a:r>
              <a:rPr lang="zh-CN" altLang="en-US" dirty="0" smtClean="0"/>
              <a:t>。</a:t>
            </a:r>
            <a:endParaRPr lang="en-US" altLang="zh-CN" dirty="0" smtClean="0"/>
          </a:p>
          <a:p>
            <a:pPr>
              <a:lnSpc>
                <a:spcPct val="170000"/>
              </a:lnSpc>
            </a:pPr>
            <a:endParaRPr lang="en-US" altLang="zh-CN" dirty="0" smtClean="0"/>
          </a:p>
          <a:p>
            <a:pPr>
              <a:lnSpc>
                <a:spcPct val="170000"/>
              </a:lnSpc>
            </a:pPr>
            <a:r>
              <a:rPr lang="zh-CN" altLang="en-US" dirty="0"/>
              <a:t>新的用</a:t>
            </a:r>
            <a:r>
              <a:rPr lang="en-US" altLang="zh-CN" dirty="0"/>
              <a:t>Go</a:t>
            </a:r>
            <a:r>
              <a:rPr lang="zh-CN" altLang="en-US" dirty="0"/>
              <a:t>编写的</a:t>
            </a:r>
            <a:r>
              <a:rPr lang="en-US" altLang="zh-CN" dirty="0"/>
              <a:t>dl.google.com</a:t>
            </a:r>
            <a:r>
              <a:rPr lang="zh-CN" altLang="en-US" dirty="0"/>
              <a:t>软件代码上简洁不少，内存开销也更少，更重要的是，更加可靠。</a:t>
            </a:r>
            <a:r>
              <a:rPr lang="en-US" altLang="zh-CN" dirty="0"/>
              <a:t>Fitzpatrick</a:t>
            </a:r>
            <a:r>
              <a:rPr lang="zh-CN" altLang="en-US" dirty="0"/>
              <a:t>表示在开发过程中更加深入了解了</a:t>
            </a:r>
            <a:r>
              <a:rPr lang="en-US" altLang="zh-CN" dirty="0"/>
              <a:t>Go</a:t>
            </a:r>
            <a:r>
              <a:rPr lang="zh-CN" altLang="en-US" dirty="0"/>
              <a:t>，开发了</a:t>
            </a:r>
            <a:r>
              <a:rPr lang="zh-CN" altLang="en-US" dirty="0">
                <a:hlinkClick r:id="rId3"/>
              </a:rPr>
              <a:t>一个新的开源缓存库</a:t>
            </a:r>
            <a:r>
              <a:rPr lang="zh-CN" altLang="en-US" dirty="0"/>
              <a:t>，同时也发现了</a:t>
            </a:r>
            <a:r>
              <a:rPr lang="en-US" altLang="zh-CN" dirty="0"/>
              <a:t>Go</a:t>
            </a:r>
            <a:r>
              <a:rPr lang="zh-CN" altLang="en-US" dirty="0"/>
              <a:t>语言的一些不足。</a:t>
            </a:r>
          </a:p>
        </p:txBody>
      </p:sp>
    </p:spTree>
    <p:extLst>
      <p:ext uri="{BB962C8B-B14F-4D97-AF65-F5344CB8AC3E}">
        <p14:creationId xmlns:p14="http://schemas.microsoft.com/office/powerpoint/2010/main" val="13652801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GroupCache</a:t>
            </a:r>
            <a:endParaRPr lang="zh-CN" altLang="en-US" dirty="0"/>
          </a:p>
        </p:txBody>
      </p:sp>
      <p:sp>
        <p:nvSpPr>
          <p:cNvPr id="3" name="内容占位符 2"/>
          <p:cNvSpPr>
            <a:spLocks noGrp="1"/>
          </p:cNvSpPr>
          <p:nvPr>
            <p:ph idx="1"/>
          </p:nvPr>
        </p:nvSpPr>
        <p:spPr/>
        <p:txBody>
          <a:bodyPr>
            <a:normAutofit/>
          </a:bodyPr>
          <a:lstStyle/>
          <a:p>
            <a:pPr>
              <a:lnSpc>
                <a:spcPct val="170000"/>
              </a:lnSpc>
            </a:pPr>
            <a:r>
              <a:rPr lang="en-US" altLang="zh-CN" sz="1800" dirty="0" err="1"/>
              <a:t>memcached</a:t>
            </a:r>
            <a:r>
              <a:rPr lang="zh-CN" altLang="en-US" sz="1800" dirty="0"/>
              <a:t>作者</a:t>
            </a:r>
            <a:r>
              <a:rPr lang="en-US" altLang="zh-CN" sz="1800" dirty="0"/>
              <a:t>Brad Fitzpatrick</a:t>
            </a:r>
            <a:r>
              <a:rPr lang="zh-CN" altLang="en-US" sz="1800" dirty="0"/>
              <a:t>用</a:t>
            </a:r>
            <a:r>
              <a:rPr lang="en-US" altLang="zh-CN" sz="1800" dirty="0"/>
              <a:t>Go</a:t>
            </a:r>
            <a:r>
              <a:rPr lang="zh-CN" altLang="en-US" sz="1800" dirty="0"/>
              <a:t>开发了</a:t>
            </a:r>
            <a:r>
              <a:rPr lang="en-US" altLang="zh-CN" sz="1800" dirty="0" err="1" smtClean="0"/>
              <a:t>groupcache</a:t>
            </a:r>
            <a:r>
              <a:rPr lang="zh-CN" altLang="en-US" sz="1800" dirty="0" smtClean="0"/>
              <a:t>，它是</a:t>
            </a:r>
            <a:r>
              <a:rPr lang="zh-CN" altLang="en-US" sz="1800" dirty="0"/>
              <a:t>使用</a:t>
            </a:r>
            <a:r>
              <a:rPr lang="en-US" altLang="zh-CN" sz="1800" dirty="0"/>
              <a:t>Go</a:t>
            </a:r>
            <a:r>
              <a:rPr lang="zh-CN" altLang="en-US" sz="1800" dirty="0"/>
              <a:t>语言编写的缓存及缓存过滤库，作为</a:t>
            </a:r>
            <a:r>
              <a:rPr lang="en-US" altLang="zh-CN" sz="1800" dirty="0" err="1"/>
              <a:t>memcached</a:t>
            </a:r>
            <a:r>
              <a:rPr lang="zh-CN" altLang="en-US" sz="1800" dirty="0"/>
              <a:t>许多场景下的替代版本</a:t>
            </a:r>
            <a:r>
              <a:rPr lang="zh-CN" altLang="en-US" sz="1800" dirty="0" smtClean="0"/>
              <a:t>。</a:t>
            </a:r>
            <a:endParaRPr lang="en-US" altLang="zh-CN" sz="1800" dirty="0"/>
          </a:p>
          <a:p>
            <a:pPr>
              <a:lnSpc>
                <a:spcPct val="170000"/>
              </a:lnSpc>
            </a:pPr>
            <a:r>
              <a:rPr lang="en-US" altLang="zh-CN" sz="1800" dirty="0" err="1" smtClean="0"/>
              <a:t>Groupcache</a:t>
            </a:r>
            <a:r>
              <a:rPr lang="en-US" altLang="zh-CN" sz="1800" dirty="0" smtClean="0"/>
              <a:t> </a:t>
            </a:r>
            <a:r>
              <a:rPr lang="zh-CN" altLang="en-US" sz="1800" dirty="0" smtClean="0"/>
              <a:t>已经在</a:t>
            </a:r>
            <a:r>
              <a:rPr lang="en-US" altLang="zh-CN" sz="1800" dirty="0"/>
              <a:t>dl.Google.com</a:t>
            </a:r>
            <a:r>
              <a:rPr lang="zh-CN" altLang="en-US" sz="1800" dirty="0"/>
              <a:t>、</a:t>
            </a:r>
            <a:r>
              <a:rPr lang="en-US" altLang="zh-CN" sz="1800" dirty="0"/>
              <a:t>Blogger</a:t>
            </a:r>
            <a:r>
              <a:rPr lang="zh-CN" altLang="en-US" sz="1800" dirty="0"/>
              <a:t>、</a:t>
            </a:r>
            <a:r>
              <a:rPr lang="en-US" altLang="zh-CN" sz="1800" dirty="0"/>
              <a:t>Google Code</a:t>
            </a:r>
            <a:r>
              <a:rPr lang="zh-CN" altLang="en-US" sz="1800" dirty="0"/>
              <a:t>、</a:t>
            </a:r>
            <a:r>
              <a:rPr lang="en-US" altLang="zh-CN" sz="1800" dirty="0"/>
              <a:t>Google Fiber</a:t>
            </a:r>
            <a:r>
              <a:rPr lang="zh-CN" altLang="en-US" sz="1800" dirty="0"/>
              <a:t>、</a:t>
            </a:r>
            <a:r>
              <a:rPr lang="en-US" altLang="zh-CN" sz="1800" dirty="0"/>
              <a:t>Google</a:t>
            </a:r>
            <a:r>
              <a:rPr lang="zh-CN" altLang="en-US" sz="1800" dirty="0" smtClean="0"/>
              <a:t>生产监视系统</a:t>
            </a:r>
            <a:r>
              <a:rPr lang="en-US" altLang="zh-CN" sz="1800" dirty="0" smtClean="0"/>
              <a:t> </a:t>
            </a:r>
            <a:r>
              <a:rPr lang="zh-CN" altLang="en-US" sz="1800" dirty="0" smtClean="0"/>
              <a:t>等</a:t>
            </a:r>
            <a:r>
              <a:rPr lang="zh-CN" altLang="en-US" sz="1800" dirty="0"/>
              <a:t>项目中投入使用。</a:t>
            </a:r>
          </a:p>
          <a:p>
            <a:pPr>
              <a:lnSpc>
                <a:spcPct val="170000"/>
              </a:lnSpc>
            </a:pPr>
            <a:endParaRPr lang="en-US" altLang="zh-CN" sz="1800" dirty="0" smtClean="0"/>
          </a:p>
          <a:p>
            <a:pPr>
              <a:lnSpc>
                <a:spcPct val="170000"/>
              </a:lnSpc>
            </a:pPr>
            <a:r>
              <a:rPr lang="en-US" altLang="zh-CN" sz="1800" dirty="0">
                <a:hlinkClick r:id="rId3"/>
              </a:rPr>
              <a:t>https://github.com/golang/</a:t>
            </a:r>
            <a:r>
              <a:rPr lang="en-US" altLang="zh-CN" sz="1800" dirty="0" smtClean="0">
                <a:hlinkClick r:id="rId3"/>
              </a:rPr>
              <a:t>groupcache</a:t>
            </a:r>
            <a:endParaRPr lang="en-US" altLang="zh-CN" sz="1800" dirty="0" smtClean="0"/>
          </a:p>
          <a:p>
            <a:pPr>
              <a:lnSpc>
                <a:spcPct val="170000"/>
              </a:lnSpc>
            </a:pPr>
            <a:r>
              <a:rPr lang="zh-TW" altLang="en-US" sz="1600" dirty="0"/>
              <a:t>不同于</a:t>
            </a:r>
            <a:r>
              <a:rPr lang="en-US" altLang="zh-TW" sz="1600" dirty="0" err="1"/>
              <a:t>memcached</a:t>
            </a:r>
            <a:r>
              <a:rPr lang="zh-TW" altLang="en-US" sz="1600" dirty="0"/>
              <a:t>，</a:t>
            </a:r>
            <a:r>
              <a:rPr lang="en-US" altLang="zh-TW" sz="1600" dirty="0" err="1"/>
              <a:t>groupcache</a:t>
            </a:r>
            <a:r>
              <a:rPr lang="zh-TW" altLang="en-US" sz="1600" dirty="0"/>
              <a:t>面</a:t>
            </a:r>
            <a:r>
              <a:rPr lang="zh-TW" altLang="en-US" sz="1600" dirty="0" smtClean="0"/>
              <a:t>向的是</a:t>
            </a:r>
            <a:endParaRPr lang="en-US" altLang="zh-TW" sz="1600" dirty="0" smtClean="0"/>
          </a:p>
          <a:p>
            <a:pPr marL="0" indent="0">
              <a:lnSpc>
                <a:spcPct val="170000"/>
              </a:lnSpc>
              <a:buNone/>
            </a:pPr>
            <a:r>
              <a:rPr lang="zh-TW" altLang="en-US" sz="1600" dirty="0" smtClean="0">
                <a:solidFill>
                  <a:srgbClr val="FFFF00"/>
                </a:solidFill>
              </a:rPr>
              <a:t>静态</a:t>
            </a:r>
            <a:r>
              <a:rPr lang="zh-TW" altLang="en-US" sz="1600" dirty="0">
                <a:solidFill>
                  <a:srgbClr val="FFFF00"/>
                </a:solidFill>
              </a:rPr>
              <a:t>的缓存系统</a:t>
            </a:r>
            <a:r>
              <a:rPr lang="zh-TW" altLang="en-US" sz="1600" dirty="0"/>
              <a:t>，比如</a:t>
            </a:r>
            <a:r>
              <a:rPr lang="en-US" altLang="zh-TW" sz="1600" dirty="0" err="1"/>
              <a:t>google</a:t>
            </a:r>
            <a:r>
              <a:rPr lang="zh-TW" altLang="en-US" sz="1600" dirty="0" smtClean="0"/>
              <a:t>家的下载站，用来</a:t>
            </a:r>
            <a:r>
              <a:rPr lang="en-US" altLang="zh-TW" sz="1600" dirty="0" smtClean="0"/>
              <a:t/>
            </a:r>
            <a:br>
              <a:rPr lang="en-US" altLang="zh-TW" sz="1600" dirty="0" smtClean="0"/>
            </a:br>
            <a:r>
              <a:rPr lang="zh-TW" altLang="en-US" sz="1600" dirty="0" smtClean="0"/>
              <a:t>缓存对应</a:t>
            </a:r>
            <a:r>
              <a:rPr lang="zh-TW" altLang="en-US" sz="1600" dirty="0"/>
              <a:t>的文件区块。</a:t>
            </a:r>
            <a:endParaRPr lang="zh-CN" altLang="en-US" sz="1600" dirty="0"/>
          </a:p>
        </p:txBody>
      </p:sp>
      <p:pic>
        <p:nvPicPr>
          <p:cNvPr id="4" name="Picture 3"/>
          <p:cNvPicPr>
            <a:picLocks noChangeAspect="1"/>
          </p:cNvPicPr>
          <p:nvPr/>
        </p:nvPicPr>
        <p:blipFill>
          <a:blip r:embed="rId4"/>
          <a:stretch>
            <a:fillRect/>
          </a:stretch>
        </p:blipFill>
        <p:spPr>
          <a:xfrm>
            <a:off x="5031348" y="3607574"/>
            <a:ext cx="4117446" cy="3088085"/>
          </a:xfrm>
          <a:prstGeom prst="rect">
            <a:avLst/>
          </a:prstGeom>
        </p:spPr>
      </p:pic>
    </p:spTree>
    <p:extLst>
      <p:ext uri="{BB962C8B-B14F-4D97-AF65-F5344CB8AC3E}">
        <p14:creationId xmlns:p14="http://schemas.microsoft.com/office/powerpoint/2010/main" val="91110743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en-US" altLang="zh-CN" dirty="0"/>
              <a:t> </a:t>
            </a:r>
            <a:r>
              <a:rPr lang="zh-CN" altLang="en-US" dirty="0"/>
              <a:t>开始在云计算发力了</a:t>
            </a:r>
          </a:p>
        </p:txBody>
      </p:sp>
      <p:sp>
        <p:nvSpPr>
          <p:cNvPr id="3" name="内容占位符 2"/>
          <p:cNvSpPr>
            <a:spLocks noGrp="1"/>
          </p:cNvSpPr>
          <p:nvPr>
            <p:ph idx="1"/>
          </p:nvPr>
        </p:nvSpPr>
        <p:spPr/>
        <p:txBody>
          <a:bodyPr/>
          <a:lstStyle/>
          <a:p>
            <a:r>
              <a:rPr lang="en-US" altLang="zh-CN" dirty="0" err="1"/>
              <a:t>CloudFoundry</a:t>
            </a:r>
            <a:r>
              <a:rPr lang="en-US" altLang="zh-CN" dirty="0"/>
              <a:t> </a:t>
            </a:r>
            <a:r>
              <a:rPr lang="zh-CN" altLang="en-US" dirty="0"/>
              <a:t>的 </a:t>
            </a:r>
            <a:r>
              <a:rPr lang="en-US" altLang="zh-CN" dirty="0" err="1"/>
              <a:t>cf</a:t>
            </a:r>
            <a:r>
              <a:rPr lang="en-US" altLang="zh-CN" dirty="0"/>
              <a:t>(V5) </a:t>
            </a:r>
            <a:r>
              <a:rPr lang="zh-CN" altLang="en-US" dirty="0"/>
              <a:t>准备用 </a:t>
            </a:r>
            <a:r>
              <a:rPr lang="en-US" altLang="zh-CN" dirty="0" err="1"/>
              <a:t>Golang</a:t>
            </a:r>
            <a:r>
              <a:rPr lang="en-US" altLang="zh-CN" dirty="0"/>
              <a:t> </a:t>
            </a:r>
            <a:r>
              <a:rPr lang="zh-CN" altLang="en-US" dirty="0"/>
              <a:t>重写</a:t>
            </a:r>
            <a:r>
              <a:rPr lang="en-US" altLang="zh-CN" dirty="0"/>
              <a:t>(</a:t>
            </a:r>
            <a:r>
              <a:rPr lang="zh-CN" altLang="en-US" dirty="0"/>
              <a:t>代号</a:t>
            </a:r>
            <a:r>
              <a:rPr lang="en-US" altLang="zh-CN" dirty="0"/>
              <a:t>V6)</a:t>
            </a:r>
            <a:r>
              <a:rPr lang="zh-CN" altLang="en-US" dirty="0"/>
              <a:t>，之前是用 </a:t>
            </a:r>
            <a:r>
              <a:rPr lang="en-US" altLang="zh-CN" dirty="0"/>
              <a:t>Ruby </a:t>
            </a:r>
            <a:r>
              <a:rPr lang="zh-CN" altLang="en-US" dirty="0"/>
              <a:t>开发的，文中说遇到了 </a:t>
            </a:r>
            <a:r>
              <a:rPr lang="en-US" altLang="zh-CN" dirty="0"/>
              <a:t>3 </a:t>
            </a:r>
            <a:r>
              <a:rPr lang="zh-CN" altLang="en-US" dirty="0"/>
              <a:t>个问题「</a:t>
            </a:r>
            <a:r>
              <a:rPr lang="en-US" altLang="zh-CN" dirty="0"/>
              <a:t>1</a:t>
            </a:r>
            <a:r>
              <a:rPr lang="zh-CN" altLang="en-US" dirty="0"/>
              <a:t>、进行测试驱动比较困难；</a:t>
            </a:r>
            <a:r>
              <a:rPr lang="en-US" altLang="zh-CN" dirty="0"/>
              <a:t>2</a:t>
            </a:r>
            <a:r>
              <a:rPr lang="zh-CN" altLang="en-US" dirty="0" smtClean="0"/>
              <a:t>、难理解；</a:t>
            </a:r>
            <a:r>
              <a:rPr lang="en-US" altLang="zh-CN" dirty="0" smtClean="0"/>
              <a:t>3</a:t>
            </a:r>
            <a:r>
              <a:rPr lang="zh-CN" altLang="en-US" dirty="0" smtClean="0"/>
              <a:t>、难变更</a:t>
            </a:r>
            <a:r>
              <a:rPr lang="en-US" altLang="zh-CN" dirty="0" smtClean="0"/>
              <a:t>.....</a:t>
            </a:r>
            <a:r>
              <a:rPr lang="zh-CN" altLang="en-US" dirty="0" smtClean="0"/>
              <a:t>」</a:t>
            </a:r>
            <a:endParaRPr lang="en-US" altLang="zh-CN" dirty="0" smtClean="0"/>
          </a:p>
          <a:p>
            <a:endParaRPr lang="en-US" altLang="zh-CN" dirty="0" smtClean="0">
              <a:hlinkClick r:id="rId2"/>
            </a:endParaRPr>
          </a:p>
          <a:p>
            <a:r>
              <a:rPr lang="en-US" altLang="zh-CN" dirty="0" smtClean="0">
                <a:hlinkClick r:id="rId2"/>
              </a:rPr>
              <a:t>http</a:t>
            </a:r>
            <a:r>
              <a:rPr lang="en-US" altLang="zh-CN" dirty="0">
                <a:hlinkClick r:id="rId2"/>
              </a:rPr>
              <a:t>://blog.cloudfoundry.com/2013/11/09/announcing-cloud-foundry-cf-v6</a:t>
            </a:r>
            <a:r>
              <a:rPr lang="en-US" altLang="zh-CN" dirty="0" smtClean="0">
                <a:hlinkClick r:id="rId2"/>
              </a:rPr>
              <a:t>/</a:t>
            </a:r>
            <a:endParaRPr lang="en-US" altLang="zh-CN" dirty="0" smtClean="0"/>
          </a:p>
          <a:p>
            <a:endParaRPr lang="zh-CN" altLang="en-US" dirty="0"/>
          </a:p>
        </p:txBody>
      </p:sp>
    </p:spTree>
    <p:extLst>
      <p:ext uri="{BB962C8B-B14F-4D97-AF65-F5344CB8AC3E}">
        <p14:creationId xmlns:p14="http://schemas.microsoft.com/office/powerpoint/2010/main" val="268246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400" dirty="0"/>
              <a:t>可重复的</a:t>
            </a:r>
            <a:r>
              <a:rPr lang="zh-CN" altLang="en-US" sz="2400" dirty="0">
                <a:solidFill>
                  <a:srgbClr val="FFFF00"/>
                </a:solidFill>
              </a:rPr>
              <a:t>轻量级</a:t>
            </a:r>
            <a:r>
              <a:rPr lang="zh-CN" altLang="en-US" sz="2400" dirty="0"/>
              <a:t>虚拟化解决方案</a:t>
            </a:r>
            <a:endParaRPr lang="en-US" altLang="zh-CN" sz="2400" dirty="0" smtClean="0"/>
          </a:p>
          <a:p>
            <a:pPr>
              <a:lnSpc>
                <a:spcPct val="150000"/>
              </a:lnSpc>
            </a:pPr>
            <a:r>
              <a:rPr lang="en-US" altLang="zh-CN" sz="2400" dirty="0" err="1" smtClean="0"/>
              <a:t>docker</a:t>
            </a:r>
            <a:r>
              <a:rPr lang="zh-CN" altLang="en-US" sz="2400" dirty="0"/>
              <a:t>是一个云计算平台，他利用了</a:t>
            </a:r>
            <a:r>
              <a:rPr lang="en-US" altLang="zh-CN" sz="2400" dirty="0" err="1"/>
              <a:t>linux</a:t>
            </a:r>
            <a:r>
              <a:rPr lang="zh-CN" altLang="en-US" sz="2400" dirty="0"/>
              <a:t>的</a:t>
            </a:r>
            <a:r>
              <a:rPr lang="en-US" altLang="zh-CN" sz="2400" dirty="0" err="1"/>
              <a:t>lxc</a:t>
            </a:r>
            <a:r>
              <a:rPr lang="zh-CN" altLang="en-US" sz="2400" dirty="0"/>
              <a:t>、</a:t>
            </a:r>
            <a:r>
              <a:rPr lang="en-US" altLang="zh-CN" sz="2400" dirty="0"/>
              <a:t>AUFU</a:t>
            </a:r>
            <a:r>
              <a:rPr lang="zh-CN" altLang="en-US" sz="2400" dirty="0"/>
              <a:t>、</a:t>
            </a:r>
            <a:r>
              <a:rPr lang="en-US" altLang="zh-CN" sz="2400" dirty="0"/>
              <a:t>Go</a:t>
            </a:r>
            <a:r>
              <a:rPr lang="zh-CN" altLang="en-US" sz="2400" dirty="0"/>
              <a:t>语言、</a:t>
            </a:r>
            <a:r>
              <a:rPr lang="en-US" altLang="zh-CN" sz="2400" dirty="0" err="1"/>
              <a:t>cgroup</a:t>
            </a:r>
            <a:r>
              <a:rPr lang="zh-CN" altLang="en-US" sz="2400" dirty="0"/>
              <a:t>实现了资源的独立，可以很轻松的实现文件、资源、网络等隔离，他最终的目标是想实现类似</a:t>
            </a:r>
            <a:r>
              <a:rPr lang="en-US" altLang="zh-CN" sz="2400" dirty="0"/>
              <a:t>PAAS</a:t>
            </a:r>
            <a:r>
              <a:rPr lang="zh-CN" altLang="en-US" sz="2400" dirty="0"/>
              <a:t>平台的应用隔离。</a:t>
            </a:r>
          </a:p>
        </p:txBody>
      </p:sp>
      <p:pic>
        <p:nvPicPr>
          <p:cNvPr id="1026" name="Picture 2" descr="D:\培训\外部培训\软通\golang\下载.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4111944"/>
            <a:ext cx="235267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8534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Go</a:t>
            </a:r>
            <a:r>
              <a:rPr lang="zh-CN" altLang="en-US" dirty="0" smtClean="0"/>
              <a:t>是如何打动我的；</a:t>
            </a:r>
            <a:endParaRPr lang="en-US" altLang="zh-CN" dirty="0" smtClean="0"/>
          </a:p>
          <a:p>
            <a:pPr>
              <a:lnSpc>
                <a:spcPct val="150000"/>
              </a:lnSpc>
            </a:pPr>
            <a:r>
              <a:rPr lang="en-US" altLang="zh-CN" dirty="0" smtClean="0"/>
              <a:t>Go</a:t>
            </a:r>
            <a:r>
              <a:rPr lang="zh-CN" altLang="en-US" dirty="0" smtClean="0"/>
              <a:t>的思维方式</a:t>
            </a:r>
            <a:endParaRPr lang="en-US" altLang="zh-CN" dirty="0" smtClean="0"/>
          </a:p>
          <a:p>
            <a:pPr>
              <a:lnSpc>
                <a:spcPct val="150000"/>
              </a:lnSpc>
            </a:pPr>
            <a:r>
              <a:rPr lang="en-US" altLang="zh-CN" dirty="0" smtClean="0"/>
              <a:t>Go</a:t>
            </a:r>
            <a:r>
              <a:rPr lang="zh-CN" altLang="en-US" dirty="0" smtClean="0"/>
              <a:t>的用武之地</a:t>
            </a:r>
            <a:endParaRPr lang="en-US" altLang="zh-CN" dirty="0" smtClean="0"/>
          </a:p>
          <a:p>
            <a:pPr>
              <a:lnSpc>
                <a:spcPct val="150000"/>
              </a:lnSpc>
            </a:pPr>
            <a:r>
              <a:rPr lang="zh-CN" altLang="en-US" dirty="0" smtClean="0"/>
              <a:t>简单实战与如何入门</a:t>
            </a:r>
            <a:endParaRPr lang="zh-CN" altLang="en-US" dirty="0"/>
          </a:p>
        </p:txBody>
      </p:sp>
    </p:spTree>
    <p:extLst>
      <p:ext uri="{BB962C8B-B14F-4D97-AF65-F5344CB8AC3E}">
        <p14:creationId xmlns:p14="http://schemas.microsoft.com/office/powerpoint/2010/main" val="417655920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考虑性能的使用场景</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599778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游戏公司使用</a:t>
            </a:r>
            <a:r>
              <a:rPr lang="en-US" altLang="zh-CN" dirty="0" smtClean="0"/>
              <a:t>Go</a:t>
            </a:r>
            <a:endParaRPr lang="zh-CN" altLang="en-US" dirty="0"/>
          </a:p>
        </p:txBody>
      </p:sp>
      <p:sp>
        <p:nvSpPr>
          <p:cNvPr id="3" name="内容占位符 2"/>
          <p:cNvSpPr>
            <a:spLocks noGrp="1"/>
          </p:cNvSpPr>
          <p:nvPr>
            <p:ph idx="1"/>
          </p:nvPr>
        </p:nvSpPr>
        <p:spPr/>
        <p:txBody>
          <a:bodyPr>
            <a:normAutofit fontScale="70000" lnSpcReduction="20000"/>
          </a:bodyPr>
          <a:lstStyle/>
          <a:p>
            <a:pPr>
              <a:lnSpc>
                <a:spcPct val="160000"/>
              </a:lnSpc>
            </a:pPr>
            <a:r>
              <a:rPr lang="zh-CN" altLang="en-US" dirty="0" smtClean="0"/>
              <a:t>仙侠道（</a:t>
            </a:r>
            <a:r>
              <a:rPr lang="en-US" altLang="zh-CN" dirty="0" smtClean="0">
                <a:hlinkClick r:id="rId3"/>
              </a:rPr>
              <a:t>http</a:t>
            </a:r>
            <a:r>
              <a:rPr lang="en-US" altLang="zh-CN" dirty="0">
                <a:hlinkClick r:id="rId3"/>
              </a:rPr>
              <a:t>://xxd.xd.com</a:t>
            </a:r>
            <a:r>
              <a:rPr lang="en-US" altLang="zh-CN" dirty="0" smtClean="0">
                <a:hlinkClick r:id="rId3"/>
              </a:rPr>
              <a:t>/</a:t>
            </a:r>
            <a:r>
              <a:rPr lang="zh-CN" altLang="en-US" dirty="0" smtClean="0"/>
              <a:t>）</a:t>
            </a:r>
            <a:endParaRPr lang="en-US" altLang="zh-CN" dirty="0" smtClean="0"/>
          </a:p>
          <a:p>
            <a:pPr lvl="1">
              <a:lnSpc>
                <a:spcPct val="160000"/>
              </a:lnSpc>
            </a:pPr>
            <a:r>
              <a:rPr lang="zh-CN" altLang="en-US" dirty="0" smtClean="0"/>
              <a:t>服务</a:t>
            </a:r>
            <a:r>
              <a:rPr lang="zh-CN" altLang="en-US" dirty="0"/>
              <a:t>端完全用</a:t>
            </a:r>
            <a:r>
              <a:rPr lang="en-US" altLang="zh-CN" dirty="0"/>
              <a:t>Go</a:t>
            </a:r>
            <a:r>
              <a:rPr lang="zh-CN" altLang="en-US" dirty="0"/>
              <a:t>语言开发的，游戏数据都放在内存中由</a:t>
            </a:r>
            <a:r>
              <a:rPr lang="en-US" altLang="zh-CN" dirty="0"/>
              <a:t>go </a:t>
            </a:r>
            <a:r>
              <a:rPr lang="zh-CN" altLang="en-US" dirty="0"/>
              <a:t>管理。</a:t>
            </a:r>
            <a:endParaRPr lang="en-US" altLang="zh-CN" dirty="0" smtClean="0"/>
          </a:p>
          <a:p>
            <a:pPr lvl="1">
              <a:lnSpc>
                <a:spcPct val="160000"/>
              </a:lnSpc>
            </a:pPr>
            <a:r>
              <a:rPr lang="en-US" altLang="zh-CN" dirty="0" smtClean="0"/>
              <a:t>2013</a:t>
            </a:r>
            <a:r>
              <a:rPr lang="zh-CN" altLang="en-US" dirty="0" smtClean="0"/>
              <a:t>年</a:t>
            </a:r>
            <a:r>
              <a:rPr lang="en-US" altLang="zh-CN" dirty="0" smtClean="0"/>
              <a:t>7</a:t>
            </a:r>
            <a:r>
              <a:rPr lang="zh-CN" altLang="en-US" dirty="0"/>
              <a:t>月</a:t>
            </a:r>
            <a:r>
              <a:rPr lang="en-US" altLang="zh-CN" dirty="0"/>
              <a:t>15</a:t>
            </a:r>
            <a:r>
              <a:rPr lang="zh-CN" altLang="en-US" dirty="0"/>
              <a:t>号第一次接受玩家</a:t>
            </a:r>
            <a:r>
              <a:rPr lang="zh-CN" altLang="en-US" dirty="0" smtClean="0"/>
              <a:t>测试</a:t>
            </a:r>
            <a:endParaRPr lang="en-US" altLang="zh-CN" dirty="0" smtClean="0"/>
          </a:p>
          <a:p>
            <a:pPr lvl="1">
              <a:lnSpc>
                <a:spcPct val="160000"/>
              </a:lnSpc>
            </a:pPr>
            <a:r>
              <a:rPr lang="zh-CN" altLang="en-US" dirty="0" smtClean="0"/>
              <a:t>主程博客：</a:t>
            </a:r>
            <a:r>
              <a:rPr lang="en-US" altLang="zh-CN" dirty="0">
                <a:hlinkClick r:id="rId4"/>
              </a:rPr>
              <a:t>http://1234n.com/</a:t>
            </a:r>
            <a:endParaRPr lang="en-US" altLang="zh-CN" dirty="0" smtClean="0"/>
          </a:p>
          <a:p>
            <a:pPr marL="411480" lvl="1" indent="0">
              <a:lnSpc>
                <a:spcPct val="160000"/>
              </a:lnSpc>
              <a:buNone/>
            </a:pPr>
            <a:endParaRPr lang="en-US" altLang="zh-CN" dirty="0"/>
          </a:p>
          <a:p>
            <a:pPr lvl="1">
              <a:lnSpc>
                <a:spcPct val="160000"/>
              </a:lnSpc>
            </a:pPr>
            <a:endParaRPr lang="en-US" altLang="zh-CN" dirty="0"/>
          </a:p>
          <a:p>
            <a:pPr>
              <a:lnSpc>
                <a:spcPct val="160000"/>
              </a:lnSpc>
            </a:pPr>
            <a:r>
              <a:rPr lang="zh-CN" altLang="en-US" sz="1800" dirty="0"/>
              <a:t>游戏后端</a:t>
            </a:r>
            <a:r>
              <a:rPr lang="zh-CN" altLang="en-US" sz="1800" dirty="0" smtClean="0"/>
              <a:t>开发招聘</a:t>
            </a:r>
            <a:r>
              <a:rPr lang="en-US" altLang="zh-CN" sz="1800" dirty="0"/>
              <a:t/>
            </a:r>
            <a:br>
              <a:rPr lang="en-US" altLang="zh-CN" sz="1800" dirty="0"/>
            </a:br>
            <a:r>
              <a:rPr lang="en-US" altLang="zh-CN" sz="1800" dirty="0" smtClean="0"/>
              <a:t>	</a:t>
            </a:r>
            <a:r>
              <a:rPr lang="pl-PL" altLang="zh-CN" sz="1800" dirty="0" smtClean="0">
                <a:hlinkClick r:id="rId5"/>
              </a:rPr>
              <a:t>http</a:t>
            </a:r>
            <a:r>
              <a:rPr lang="pl-PL" altLang="zh-CN" sz="1800" dirty="0">
                <a:hlinkClick r:id="rId5"/>
              </a:rPr>
              <a:t>://</a:t>
            </a:r>
            <a:r>
              <a:rPr lang="pl-PL" altLang="zh-CN" sz="1800" dirty="0" smtClean="0">
                <a:hlinkClick r:id="rId5"/>
              </a:rPr>
              <a:t>www.pinidea.com/post/2013-06-06/40050542671</a:t>
            </a:r>
            <a:r>
              <a:rPr lang="pl-PL" altLang="zh-CN" sz="1800" dirty="0" smtClean="0"/>
              <a:t> </a:t>
            </a:r>
            <a:endParaRPr lang="en-US" altLang="zh-CN" sz="1800" dirty="0" smtClean="0"/>
          </a:p>
          <a:p>
            <a:pPr>
              <a:lnSpc>
                <a:spcPct val="160000"/>
              </a:lnSpc>
            </a:pPr>
            <a:r>
              <a:rPr lang="zh-CN" altLang="en-US" sz="1800" dirty="0"/>
              <a:t>为什么</a:t>
            </a:r>
            <a:r>
              <a:rPr lang="en-US" altLang="zh-CN" sz="1800" dirty="0"/>
              <a:t>go</a:t>
            </a:r>
            <a:r>
              <a:rPr lang="zh-CN" altLang="en-US" sz="1800" dirty="0"/>
              <a:t>语言适合开发网游服务器端</a:t>
            </a:r>
          </a:p>
          <a:p>
            <a:pPr marL="0" indent="0">
              <a:lnSpc>
                <a:spcPct val="160000"/>
              </a:lnSpc>
              <a:buNone/>
            </a:pPr>
            <a:r>
              <a:rPr lang="en-US" altLang="zh-CN" sz="1800" dirty="0" smtClean="0"/>
              <a:t>	</a:t>
            </a:r>
            <a:r>
              <a:rPr lang="en-US" altLang="zh-CN" sz="1800" dirty="0" smtClean="0">
                <a:hlinkClick r:id="rId6"/>
              </a:rPr>
              <a:t>http</a:t>
            </a:r>
            <a:r>
              <a:rPr lang="en-US" altLang="zh-CN" sz="1800" dirty="0">
                <a:hlinkClick r:id="rId6"/>
              </a:rPr>
              <a:t>://</a:t>
            </a:r>
            <a:r>
              <a:rPr lang="en-US" altLang="zh-CN" sz="1800" dirty="0" smtClean="0">
                <a:hlinkClick r:id="rId6"/>
              </a:rPr>
              <a:t>studygolang.com/articles/447</a:t>
            </a:r>
            <a:r>
              <a:rPr lang="en-US" altLang="zh-CN" sz="1800" dirty="0" smtClean="0"/>
              <a:t> </a:t>
            </a:r>
            <a:endParaRPr lang="pl-PL" altLang="zh-CN" sz="1800" dirty="0"/>
          </a:p>
          <a:p>
            <a:pPr>
              <a:lnSpc>
                <a:spcPct val="160000"/>
              </a:lnSpc>
            </a:pPr>
            <a:r>
              <a:rPr lang="zh-TW" altLang="en-US" sz="1800" dirty="0"/>
              <a:t>一种用于网游服务器的支持多路复用的网络协议处理框架</a:t>
            </a:r>
            <a:r>
              <a:rPr lang="en-US" altLang="zh-TW" sz="1800" dirty="0"/>
              <a:t/>
            </a:r>
            <a:br>
              <a:rPr lang="en-US" altLang="zh-TW" sz="1800" dirty="0"/>
            </a:br>
            <a:r>
              <a:rPr lang="en-US" altLang="zh-TW" sz="1800" dirty="0" smtClean="0"/>
              <a:t>	</a:t>
            </a:r>
            <a:r>
              <a:rPr lang="en-US" altLang="zh-TW" sz="1800" dirty="0" smtClean="0">
                <a:hlinkClick r:id="rId7"/>
              </a:rPr>
              <a:t>http</a:t>
            </a:r>
            <a:r>
              <a:rPr lang="en-US" altLang="zh-TW" sz="1800" dirty="0">
                <a:hlinkClick r:id="rId7"/>
              </a:rPr>
              <a:t>://blog.sina.com.cn/s/blog_9be3b8f10101dfpt.html</a:t>
            </a:r>
            <a:r>
              <a:rPr lang="en-US" altLang="zh-TW" sz="1800" dirty="0"/>
              <a:t> </a:t>
            </a:r>
          </a:p>
          <a:p>
            <a:pPr>
              <a:lnSpc>
                <a:spcPct val="160000"/>
              </a:lnSpc>
            </a:pPr>
            <a:endParaRPr lang="zh-CN" altLang="en-US" dirty="0"/>
          </a:p>
        </p:txBody>
      </p:sp>
      <p:sp>
        <p:nvSpPr>
          <p:cNvPr id="4" name="AutoShape 2"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3" name="Picture 9" descr="C:\Users\guohongjun\Pictures\tmp\下载.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1856" y="2809020"/>
            <a:ext cx="26574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39585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看图班</a:t>
            </a:r>
            <a:r>
              <a:rPr lang="en-US" altLang="zh-CN" dirty="0"/>
              <a:t>(kantuban.com)</a:t>
            </a:r>
            <a:r>
              <a:rPr lang="zh-CN" altLang="en-US" dirty="0"/>
              <a:t> </a:t>
            </a:r>
            <a:r>
              <a:rPr lang="en-US" altLang="zh-CN" dirty="0" smtClean="0"/>
              <a:t/>
            </a:r>
            <a:br>
              <a:rPr lang="en-US" altLang="zh-CN" dirty="0" smtClean="0"/>
            </a:br>
            <a:r>
              <a:rPr lang="en-US" altLang="zh-CN" sz="2200" dirty="0" err="1" smtClean="0"/>
              <a:t>Golang</a:t>
            </a:r>
            <a:r>
              <a:rPr lang="zh-CN" altLang="en-US" sz="2200" dirty="0" smtClean="0"/>
              <a:t>和</a:t>
            </a:r>
            <a:r>
              <a:rPr lang="en-US" altLang="zh-CN" sz="2200" dirty="0" smtClean="0"/>
              <a:t>Python</a:t>
            </a:r>
            <a:r>
              <a:rPr lang="zh-CN" altLang="en-US" sz="2200" dirty="0" smtClean="0"/>
              <a:t>的比较</a:t>
            </a:r>
            <a:endParaRPr lang="en-US" sz="2200"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zh-CN" altLang="en-US" sz="3200" dirty="0" smtClean="0"/>
              <a:t>问题：</a:t>
            </a:r>
            <a:endParaRPr lang="en-US" altLang="zh-TW" sz="3200" dirty="0" smtClean="0"/>
          </a:p>
          <a:p>
            <a:pPr lvl="1">
              <a:lnSpc>
                <a:spcPct val="170000"/>
              </a:lnSpc>
            </a:pPr>
            <a:r>
              <a:rPr lang="zh-TW" altLang="en-US" sz="2600" dirty="0" smtClean="0"/>
              <a:t>缓存</a:t>
            </a:r>
            <a:r>
              <a:rPr lang="zh-TW" altLang="en-US" sz="2600" dirty="0"/>
              <a:t>加上算法的服务，需要从数据库加载</a:t>
            </a:r>
            <a:r>
              <a:rPr lang="en-US" altLang="zh-TW" sz="2600" dirty="0"/>
              <a:t>800</a:t>
            </a:r>
            <a:r>
              <a:rPr lang="zh-TW" altLang="en-US" sz="2600" dirty="0"/>
              <a:t>万条记录到内存中，然后响应客户端请求，在内存中计算出结果返回客户端。这个</a:t>
            </a:r>
            <a:r>
              <a:rPr lang="zh-TW" altLang="en-US" sz="2600" dirty="0">
                <a:solidFill>
                  <a:srgbClr val="FFC000"/>
                </a:solidFill>
              </a:rPr>
              <a:t>服务占用</a:t>
            </a:r>
            <a:r>
              <a:rPr lang="en-US" altLang="zh-TW" sz="2600" dirty="0">
                <a:solidFill>
                  <a:srgbClr val="FFC000"/>
                </a:solidFill>
              </a:rPr>
              <a:t>2.1G</a:t>
            </a:r>
            <a:r>
              <a:rPr lang="zh-TW" altLang="en-US" sz="2600" dirty="0">
                <a:solidFill>
                  <a:srgbClr val="FFC000"/>
                </a:solidFill>
              </a:rPr>
              <a:t>内存</a:t>
            </a:r>
            <a:r>
              <a:rPr lang="zh-TW" altLang="en-US" sz="2600" dirty="0"/>
              <a:t>，初始化加载数据时间（也就是</a:t>
            </a:r>
            <a:r>
              <a:rPr lang="zh-TW" altLang="en-US" sz="2600" dirty="0">
                <a:solidFill>
                  <a:srgbClr val="FFC000"/>
                </a:solidFill>
              </a:rPr>
              <a:t>启动时间）</a:t>
            </a:r>
            <a:r>
              <a:rPr lang="en-US" altLang="zh-TW" sz="2600" dirty="0">
                <a:solidFill>
                  <a:srgbClr val="FFC000"/>
                </a:solidFill>
              </a:rPr>
              <a:t>30</a:t>
            </a:r>
            <a:r>
              <a:rPr lang="zh-TW" altLang="en-US" sz="2600" dirty="0">
                <a:solidFill>
                  <a:srgbClr val="FFC000"/>
                </a:solidFill>
              </a:rPr>
              <a:t>分钟</a:t>
            </a:r>
            <a:r>
              <a:rPr lang="zh-TW" altLang="en-US" sz="2600" dirty="0"/>
              <a:t>。服务的平均响应时间在</a:t>
            </a:r>
            <a:r>
              <a:rPr lang="en-US" altLang="zh-TW" sz="2600" dirty="0"/>
              <a:t>10ms</a:t>
            </a:r>
            <a:r>
              <a:rPr lang="zh-TW" altLang="en-US" sz="2600" dirty="0"/>
              <a:t>以下</a:t>
            </a:r>
            <a:r>
              <a:rPr lang="zh-TW" altLang="en-US" sz="2600" dirty="0" smtClean="0"/>
              <a:t>。</a:t>
            </a:r>
            <a:r>
              <a:rPr lang="en-US" altLang="zh-TW" sz="2600" dirty="0" smtClean="0"/>
              <a:t> </a:t>
            </a:r>
          </a:p>
          <a:p>
            <a:pPr lvl="1">
              <a:lnSpc>
                <a:spcPct val="170000"/>
              </a:lnSpc>
            </a:pPr>
            <a:r>
              <a:rPr lang="en-US" altLang="zh-TW" sz="2600" dirty="0" smtClean="0"/>
              <a:t>python</a:t>
            </a:r>
            <a:r>
              <a:rPr lang="zh-TW" altLang="en-US" sz="2600" dirty="0"/>
              <a:t>不支持利用多核的</a:t>
            </a:r>
            <a:r>
              <a:rPr lang="en-US" altLang="zh-TW" sz="2600" dirty="0" err="1"/>
              <a:t>cpu</a:t>
            </a:r>
            <a:r>
              <a:rPr lang="zh-TW" altLang="en-US" sz="2600" dirty="0"/>
              <a:t>，当执行个别耗时任务时，其它的请求被阻塞（在这里非阻塞的编程模式不起作用，因为本身是</a:t>
            </a:r>
            <a:r>
              <a:rPr lang="zh-TW" altLang="en-US" sz="2600" dirty="0">
                <a:solidFill>
                  <a:srgbClr val="FFC000"/>
                </a:solidFill>
              </a:rPr>
              <a:t>密集计算，无法把计算任务推到进程之外）</a:t>
            </a:r>
            <a:r>
              <a:rPr lang="zh-TW" altLang="en-US" sz="2600" dirty="0"/>
              <a:t>。如果依赖启动多个实例来提高负载，则每个实例需要占用</a:t>
            </a:r>
            <a:r>
              <a:rPr lang="en-US" altLang="zh-TW" sz="2600" dirty="0"/>
              <a:t>2.1G</a:t>
            </a:r>
            <a:r>
              <a:rPr lang="zh-TW" altLang="en-US" sz="2600" dirty="0"/>
              <a:t>内存，还要考虑进程间的数据同步。结论是，我们需要支持多线程多核的编程语言。如果一开始使用</a:t>
            </a:r>
            <a:r>
              <a:rPr lang="en-US" altLang="zh-TW" sz="2600" dirty="0"/>
              <a:t>java</a:t>
            </a:r>
            <a:r>
              <a:rPr lang="zh-TW" altLang="en-US" sz="2600" dirty="0"/>
              <a:t>，也许没有这样被动</a:t>
            </a:r>
            <a:r>
              <a:rPr lang="zh-TW" altLang="en-US" sz="2600" dirty="0" smtClean="0"/>
              <a:t>。</a:t>
            </a:r>
            <a:endParaRPr lang="en-US" altLang="zh-TW" sz="2600" dirty="0" smtClean="0"/>
          </a:p>
          <a:p>
            <a:pPr>
              <a:lnSpc>
                <a:spcPct val="170000"/>
              </a:lnSpc>
            </a:pPr>
            <a:endParaRPr lang="en-US" altLang="zh-TW" sz="3200" dirty="0" smtClean="0"/>
          </a:p>
          <a:p>
            <a:r>
              <a:rPr lang="en-US" altLang="zh-CN" sz="2200" dirty="0">
                <a:hlinkClick r:id="rId3"/>
              </a:rPr>
              <a:t>http://blog.sina.com.cn/s/blog_6e1bd8350101kf2n.html</a:t>
            </a:r>
            <a:r>
              <a:rPr lang="en-US" altLang="zh-CN" sz="2200" dirty="0"/>
              <a:t> </a:t>
            </a:r>
          </a:p>
          <a:p>
            <a:pPr lvl="1"/>
            <a:endParaRPr lang="en-US" sz="5200"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77836494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a:t>
            </a:r>
            <a:r>
              <a:rPr lang="en-US" altLang="zh-CN" dirty="0"/>
              <a:t>Go</a:t>
            </a:r>
            <a:r>
              <a:rPr lang="zh-CN" altLang="en-US" dirty="0"/>
              <a:t>后的改进</a:t>
            </a:r>
            <a:r>
              <a:rPr lang="zh-CN" altLang="en-US"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457199" y="1747044"/>
            <a:ext cx="8331553" cy="3834606"/>
          </a:xfrm>
          <a:prstGeom prst="rect">
            <a:avLst/>
          </a:prstGeom>
        </p:spPr>
      </p:pic>
    </p:spTree>
    <p:extLst>
      <p:ext uri="{BB962C8B-B14F-4D97-AF65-F5344CB8AC3E}">
        <p14:creationId xmlns:p14="http://schemas.microsoft.com/office/powerpoint/2010/main" val="17559892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sz="4800" dirty="0"/>
              <a:t>英国最大的证券交易</a:t>
            </a:r>
            <a:r>
              <a:rPr lang="zh-TW" altLang="en-US" sz="4800" dirty="0" smtClean="0"/>
              <a:t>公司</a:t>
            </a:r>
            <a:r>
              <a:rPr lang="en-US" altLang="zh-TW" sz="4800" dirty="0" smtClean="0"/>
              <a:t/>
            </a:r>
            <a:br>
              <a:rPr lang="en-US" altLang="zh-TW" sz="4800" dirty="0" smtClean="0"/>
            </a:br>
            <a:r>
              <a:rPr lang="en-US" altLang="zh-TW" sz="2200" dirty="0" smtClean="0"/>
              <a:t>GO </a:t>
            </a:r>
            <a:r>
              <a:rPr lang="zh-TW" altLang="en-US" sz="2200" dirty="0"/>
              <a:t>语言的可靠</a:t>
            </a:r>
            <a:r>
              <a:rPr lang="zh-TW" altLang="en-US" sz="2200" dirty="0" smtClean="0"/>
              <a:t>性</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zh-CN" altLang="en-US" dirty="0" smtClean="0"/>
              <a:t>系统监控：</a:t>
            </a:r>
            <a:endParaRPr lang="en-US" altLang="zh-CN" dirty="0"/>
          </a:p>
          <a:p>
            <a:pPr lvl="1">
              <a:lnSpc>
                <a:spcPct val="170000"/>
              </a:lnSpc>
            </a:pPr>
            <a:r>
              <a:rPr lang="zh-TW" altLang="en-US" dirty="0" smtClean="0"/>
              <a:t>系统服务</a:t>
            </a:r>
            <a:r>
              <a:rPr lang="zh-TW" altLang="en-US" dirty="0"/>
              <a:t>的监视通常是由</a:t>
            </a:r>
            <a:r>
              <a:rPr lang="en-US" altLang="zh-TW" dirty="0"/>
              <a:t>python</a:t>
            </a:r>
            <a:r>
              <a:rPr lang="zh-TW" altLang="en-US" dirty="0"/>
              <a:t>脚本来完成的</a:t>
            </a:r>
            <a:r>
              <a:rPr lang="en-US" altLang="zh-TW" dirty="0"/>
              <a:t>,</a:t>
            </a:r>
            <a:r>
              <a:rPr lang="zh-TW" altLang="en-US" dirty="0"/>
              <a:t>主要包括 </a:t>
            </a:r>
            <a:r>
              <a:rPr lang="en-US" altLang="zh-TW" dirty="0"/>
              <a:t>ping </a:t>
            </a:r>
            <a:r>
              <a:rPr lang="zh-TW" altLang="en-US" dirty="0"/>
              <a:t>节点</a:t>
            </a:r>
            <a:r>
              <a:rPr lang="en-US" altLang="zh-TW" dirty="0"/>
              <a:t>,</a:t>
            </a:r>
            <a:r>
              <a:rPr lang="zh-TW" altLang="en-US" dirty="0"/>
              <a:t>服务检测，网络节点连通和系统健康检查。 由于 系统的复杂性， 这些脚本 通常得花上</a:t>
            </a:r>
            <a:r>
              <a:rPr lang="zh-TW" altLang="en-US" dirty="0">
                <a:solidFill>
                  <a:srgbClr val="FFC000"/>
                </a:solidFill>
              </a:rPr>
              <a:t>三 分钟之多来扫描 节点 才能得到结果结 。 </a:t>
            </a:r>
            <a:endParaRPr lang="en-US" altLang="zh-TW" dirty="0" smtClean="0">
              <a:solidFill>
                <a:srgbClr val="FFC000"/>
              </a:solidFill>
            </a:endParaRPr>
          </a:p>
          <a:p>
            <a:pPr lvl="1">
              <a:lnSpc>
                <a:spcPct val="170000"/>
              </a:lnSpc>
            </a:pPr>
            <a:r>
              <a:rPr lang="zh-TW" altLang="en-US" dirty="0" smtClean="0"/>
              <a:t>脚本 </a:t>
            </a:r>
            <a:r>
              <a:rPr lang="zh-TW" altLang="en-US" dirty="0"/>
              <a:t>通常会 由于实时产生的大量数据而变得缓慢。在使用</a:t>
            </a:r>
            <a:r>
              <a:rPr lang="en-US" altLang="zh-TW" dirty="0"/>
              <a:t>Go</a:t>
            </a:r>
            <a:r>
              <a:rPr lang="zh-TW" altLang="en-US" dirty="0"/>
              <a:t>协程重写这些脚本之后，消耗的时间减少至</a:t>
            </a:r>
            <a:r>
              <a:rPr lang="en-US" altLang="zh-TW" dirty="0">
                <a:solidFill>
                  <a:srgbClr val="FFC000"/>
                </a:solidFill>
              </a:rPr>
              <a:t>1</a:t>
            </a:r>
            <a:r>
              <a:rPr lang="zh-TW" altLang="en-US" dirty="0">
                <a:solidFill>
                  <a:srgbClr val="FFC000"/>
                </a:solidFill>
              </a:rPr>
              <a:t>秒</a:t>
            </a:r>
            <a:r>
              <a:rPr lang="en-US" altLang="zh-TW" dirty="0"/>
              <a:t>,</a:t>
            </a:r>
            <a:r>
              <a:rPr lang="zh-TW" altLang="en-US" dirty="0"/>
              <a:t>并且我们从来没看到哪个程序产生时延</a:t>
            </a:r>
            <a:r>
              <a:rPr lang="zh-TW" altLang="en-US" dirty="0" smtClean="0"/>
              <a:t>。</a:t>
            </a:r>
            <a:endParaRPr lang="en-US" altLang="zh-TW" dirty="0" smtClean="0"/>
          </a:p>
          <a:p>
            <a:pPr>
              <a:lnSpc>
                <a:spcPct val="170000"/>
              </a:lnSpc>
            </a:pPr>
            <a:r>
              <a:rPr lang="zh-TW" altLang="en-US" dirty="0"/>
              <a:t>数据存储</a:t>
            </a:r>
            <a:r>
              <a:rPr lang="en-US" altLang="zh-TW" dirty="0"/>
              <a:t>.</a:t>
            </a:r>
          </a:p>
          <a:p>
            <a:pPr lvl="1">
              <a:lnSpc>
                <a:spcPct val="170000"/>
              </a:lnSpc>
            </a:pPr>
            <a:r>
              <a:rPr lang="zh-TW" altLang="en-US" dirty="0"/>
              <a:t>传统的关系类型数据库已经被</a:t>
            </a:r>
            <a:r>
              <a:rPr lang="en-US" altLang="zh-TW" dirty="0"/>
              <a:t>Go</a:t>
            </a:r>
            <a:r>
              <a:rPr lang="zh-TW" altLang="en-US" dirty="0"/>
              <a:t>语言编写的</a:t>
            </a:r>
            <a:r>
              <a:rPr lang="en-US" altLang="zh-TW" dirty="0"/>
              <a:t>key/value</a:t>
            </a:r>
            <a:r>
              <a:rPr lang="zh-TW" altLang="en-US" dirty="0"/>
              <a:t>数据库所取代，市场应用中的瓶颈也消失了。这项服务是我们系统架构的基石</a:t>
            </a:r>
            <a:r>
              <a:rPr lang="en-US" altLang="zh-TW" dirty="0"/>
              <a:t>, </a:t>
            </a:r>
            <a:r>
              <a:rPr lang="zh-TW" altLang="en-US" dirty="0"/>
              <a:t>用来处理伦敦证券交易所 和多边贸易体系中所有的呼入和呼出的 报价 </a:t>
            </a:r>
            <a:r>
              <a:rPr lang="en-US" altLang="zh-TW" dirty="0"/>
              <a:t>/ </a:t>
            </a:r>
            <a:r>
              <a:rPr lang="zh-TW" altLang="en-US" dirty="0"/>
              <a:t>订单，</a:t>
            </a:r>
            <a:r>
              <a:rPr lang="en-US" altLang="zh-TW" dirty="0"/>
              <a:t>(and key exchanges across Europe). </a:t>
            </a:r>
            <a:r>
              <a:rPr lang="zh-TW" altLang="en-US" dirty="0">
                <a:solidFill>
                  <a:srgbClr val="FFC000"/>
                </a:solidFill>
              </a:rPr>
              <a:t>整个服务 过程 耗时的约为 </a:t>
            </a:r>
            <a:r>
              <a:rPr lang="en-US" altLang="zh-TW" dirty="0">
                <a:solidFill>
                  <a:srgbClr val="FFC000"/>
                </a:solidFill>
              </a:rPr>
              <a:t>7</a:t>
            </a:r>
            <a:r>
              <a:rPr lang="zh-TW" altLang="en-US" dirty="0">
                <a:solidFill>
                  <a:srgbClr val="FFC000"/>
                </a:solidFill>
              </a:rPr>
              <a:t>微秒 </a:t>
            </a:r>
            <a:r>
              <a:rPr lang="en-US" altLang="zh-TW" dirty="0">
                <a:solidFill>
                  <a:srgbClr val="FFC000"/>
                </a:solidFill>
              </a:rPr>
              <a:t>( </a:t>
            </a:r>
            <a:r>
              <a:rPr lang="zh-TW" altLang="en-US" dirty="0">
                <a:solidFill>
                  <a:srgbClr val="FFC000"/>
                </a:solidFill>
              </a:rPr>
              <a:t>或者 </a:t>
            </a:r>
            <a:r>
              <a:rPr lang="en-US" altLang="zh-TW" dirty="0">
                <a:solidFill>
                  <a:srgbClr val="FFC000"/>
                </a:solidFill>
              </a:rPr>
              <a:t>6</a:t>
            </a:r>
            <a:r>
              <a:rPr lang="zh-TW" altLang="en-US" dirty="0">
                <a:solidFill>
                  <a:srgbClr val="FFC000"/>
                </a:solidFill>
              </a:rPr>
              <a:t>微秒， 如果是</a:t>
            </a:r>
            <a:r>
              <a:rPr lang="en-US" altLang="zh-TW" dirty="0">
                <a:solidFill>
                  <a:srgbClr val="FFC000"/>
                </a:solidFill>
              </a:rPr>
              <a:t>Go1.1 </a:t>
            </a:r>
            <a:r>
              <a:rPr lang="zh-TW" altLang="en-US" dirty="0">
                <a:solidFill>
                  <a:srgbClr val="FFC000"/>
                </a:solidFill>
              </a:rPr>
              <a:t>的话 ） </a:t>
            </a:r>
            <a:r>
              <a:rPr lang="zh-TW" altLang="en-US" dirty="0"/>
              <a:t>， 从来没有一次 失败 ， 即使在 </a:t>
            </a:r>
            <a:r>
              <a:rPr lang="zh-TW" altLang="en-US" dirty="0">
                <a:solidFill>
                  <a:srgbClr val="FFC000"/>
                </a:solidFill>
              </a:rPr>
              <a:t>每秒处理 成千上万 条指令的交易峰值时 </a:t>
            </a:r>
            <a:r>
              <a:rPr lang="zh-TW" altLang="en-US" dirty="0"/>
              <a:t>。 目前</a:t>
            </a:r>
            <a:r>
              <a:rPr lang="en-US" altLang="zh-TW" dirty="0"/>
              <a:t>Go </a:t>
            </a:r>
            <a:r>
              <a:rPr lang="zh-TW" altLang="en-US" dirty="0"/>
              <a:t>在 金融 行业 起 着至关重要的作用</a:t>
            </a:r>
            <a:r>
              <a:rPr lang="en-US" altLang="zh-TW" dirty="0" smtClean="0"/>
              <a:t>.</a:t>
            </a:r>
          </a:p>
          <a:p>
            <a:pPr lvl="1">
              <a:lnSpc>
                <a:spcPct val="170000"/>
              </a:lnSpc>
            </a:pPr>
            <a:endParaRPr lang="en-US" altLang="zh-CN" dirty="0"/>
          </a:p>
          <a:p>
            <a:r>
              <a:rPr lang="en-US" altLang="zh-TW" sz="2300" dirty="0"/>
              <a:t>GO </a:t>
            </a:r>
            <a:r>
              <a:rPr lang="zh-TW" altLang="en-US" sz="2300" dirty="0"/>
              <a:t>语言的可靠性（英国最大的证券交易公司）</a:t>
            </a:r>
            <a:r>
              <a:rPr lang="pl-PL" altLang="zh-CN" sz="2600" dirty="0">
                <a:hlinkClick r:id="rId2"/>
              </a:rPr>
              <a:t/>
            </a:r>
            <a:br>
              <a:rPr lang="pl-PL" altLang="zh-CN" sz="2600" dirty="0">
                <a:hlinkClick r:id="rId2"/>
              </a:rPr>
            </a:br>
            <a:r>
              <a:rPr lang="en-US" altLang="zh-CN" sz="2000" dirty="0">
                <a:hlinkClick r:id="rId3"/>
              </a:rPr>
              <a:t>http://www.oschina.net/translate/the-reliability-of-go</a:t>
            </a:r>
            <a:endParaRPr lang="pl-PL" altLang="zh-CN" sz="2000" dirty="0"/>
          </a:p>
          <a:p>
            <a:endParaRPr lang="en-US" altLang="zh-CN" dirty="0"/>
          </a:p>
          <a:p>
            <a:endParaRPr lang="zh-CN" altLang="en-US" dirty="0"/>
          </a:p>
          <a:p>
            <a:pPr lvl="1"/>
            <a:endParaRPr lang="zh-TW" altLang="en-US" dirty="0"/>
          </a:p>
        </p:txBody>
      </p:sp>
    </p:spTree>
    <p:extLst>
      <p:ext uri="{BB962C8B-B14F-4D97-AF65-F5344CB8AC3E}">
        <p14:creationId xmlns:p14="http://schemas.microsoft.com/office/powerpoint/2010/main" val="195144099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广告</a:t>
            </a:r>
            <a:r>
              <a:rPr lang="en-US" altLang="zh-CN" dirty="0" smtClean="0"/>
              <a:t>DSP</a:t>
            </a:r>
            <a:r>
              <a:rPr lang="zh-CN" altLang="en-US" dirty="0" smtClean="0"/>
              <a:t>竞价系统</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en-US" altLang="zh-CN" dirty="0">
                <a:hlinkClick r:id="rId3"/>
              </a:rPr>
              <a:t>@</a:t>
            </a:r>
            <a:r>
              <a:rPr lang="en-US" altLang="zh-CN" dirty="0" err="1">
                <a:hlinkClick r:id="rId3"/>
              </a:rPr>
              <a:t>QLeelulu</a:t>
            </a:r>
            <a:r>
              <a:rPr lang="en-US" altLang="zh-CN" dirty="0"/>
              <a:t> </a:t>
            </a:r>
            <a:r>
              <a:rPr lang="zh-CN" altLang="en-US" dirty="0"/>
              <a:t>所在公司</a:t>
            </a:r>
            <a:r>
              <a:rPr lang="en-US" altLang="zh-CN" dirty="0"/>
              <a:t>3</a:t>
            </a:r>
            <a:r>
              <a:rPr lang="zh-CN" altLang="en-US" dirty="0"/>
              <a:t>个程序员花了几个月用</a:t>
            </a:r>
            <a:r>
              <a:rPr lang="en-US" altLang="zh-CN" dirty="0"/>
              <a:t>go</a:t>
            </a:r>
            <a:r>
              <a:rPr lang="zh-CN" altLang="en-US" dirty="0"/>
              <a:t>写了</a:t>
            </a:r>
            <a:r>
              <a:rPr lang="en-US" altLang="zh-CN" dirty="0" smtClean="0"/>
              <a:t>DSP</a:t>
            </a:r>
            <a:r>
              <a:rPr lang="zh-CN" altLang="en-US" dirty="0" smtClean="0"/>
              <a:t>竞价服务部分，</a:t>
            </a:r>
            <a:r>
              <a:rPr lang="zh-CN" altLang="en-US" dirty="0"/>
              <a:t>上线不久即进入淘宝</a:t>
            </a:r>
            <a:r>
              <a:rPr lang="en-US" altLang="zh-CN" dirty="0" err="1"/>
              <a:t>Tanx</a:t>
            </a:r>
            <a:r>
              <a:rPr lang="zh-CN" altLang="en-US" dirty="0"/>
              <a:t>消耗量前</a:t>
            </a:r>
            <a:r>
              <a:rPr lang="en-US" altLang="zh-CN" dirty="0"/>
              <a:t>5</a:t>
            </a:r>
            <a:r>
              <a:rPr lang="zh-CN" altLang="en-US" dirty="0"/>
              <a:t>，公司业务也转向盈利，证明：</a:t>
            </a:r>
            <a:r>
              <a:rPr lang="en-US" altLang="zh-CN" dirty="0"/>
              <a:t>go</a:t>
            </a:r>
            <a:r>
              <a:rPr lang="zh-CN" altLang="en-US" dirty="0"/>
              <a:t>开发效率高；</a:t>
            </a:r>
            <a:r>
              <a:rPr lang="en-US" altLang="zh-CN" dirty="0"/>
              <a:t>go</a:t>
            </a:r>
            <a:r>
              <a:rPr lang="zh-CN" altLang="en-US" dirty="0"/>
              <a:t>运行稳定能当大任</a:t>
            </a:r>
            <a:r>
              <a:rPr lang="zh-CN" altLang="en-US" dirty="0" smtClean="0"/>
              <a:t>；</a:t>
            </a:r>
            <a:endParaRPr lang="en-US" altLang="zh-CN" dirty="0" smtClean="0"/>
          </a:p>
          <a:p>
            <a:endParaRPr lang="en-US" altLang="zh-CN" dirty="0" smtClean="0"/>
          </a:p>
          <a:p>
            <a:pPr>
              <a:lnSpc>
                <a:spcPct val="170000"/>
              </a:lnSpc>
            </a:pPr>
            <a:r>
              <a:rPr lang="zh-CN" altLang="en-US" dirty="0" smtClean="0"/>
              <a:t>线上运行情况</a:t>
            </a:r>
            <a:endParaRPr lang="en-US" altLang="zh-CN" dirty="0"/>
          </a:p>
          <a:p>
            <a:pPr lvl="1">
              <a:lnSpc>
                <a:spcPct val="170000"/>
              </a:lnSpc>
            </a:pPr>
            <a:r>
              <a:rPr lang="en-US" altLang="zh-CN" dirty="0"/>
              <a:t>12</a:t>
            </a:r>
            <a:r>
              <a:rPr lang="zh-CN" altLang="en-US" dirty="0"/>
              <a:t>台竞价服务器，</a:t>
            </a:r>
            <a:r>
              <a:rPr lang="en-US" altLang="zh-CN" dirty="0"/>
              <a:t>CPU</a:t>
            </a:r>
            <a:r>
              <a:rPr lang="zh-CN" altLang="en-US" dirty="0"/>
              <a:t>为</a:t>
            </a:r>
            <a:r>
              <a:rPr lang="en-US" altLang="zh-CN" dirty="0"/>
              <a:t>8</a:t>
            </a:r>
            <a:r>
              <a:rPr lang="zh-CN" altLang="en-US" dirty="0"/>
              <a:t>核</a:t>
            </a:r>
            <a:r>
              <a:rPr lang="en-US" altLang="zh-CN" dirty="0"/>
              <a:t>16</a:t>
            </a:r>
            <a:r>
              <a:rPr lang="zh-CN" altLang="en-US" dirty="0"/>
              <a:t>线程</a:t>
            </a:r>
          </a:p>
          <a:p>
            <a:pPr lvl="1">
              <a:lnSpc>
                <a:spcPct val="170000"/>
              </a:lnSpc>
            </a:pPr>
            <a:r>
              <a:rPr lang="zh-CN" altLang="en-US" dirty="0" smtClean="0"/>
              <a:t>每天</a:t>
            </a:r>
            <a:r>
              <a:rPr lang="en-US" altLang="zh-CN" dirty="0"/>
              <a:t>40</a:t>
            </a:r>
            <a:r>
              <a:rPr lang="zh-CN" altLang="en-US" dirty="0"/>
              <a:t>亿</a:t>
            </a:r>
            <a:r>
              <a:rPr lang="en-US" altLang="zh-CN" dirty="0"/>
              <a:t>+</a:t>
            </a:r>
            <a:r>
              <a:rPr lang="zh-CN" altLang="en-US" dirty="0"/>
              <a:t>竞价请求</a:t>
            </a:r>
          </a:p>
          <a:p>
            <a:pPr lvl="1">
              <a:lnSpc>
                <a:spcPct val="170000"/>
              </a:lnSpc>
            </a:pPr>
            <a:r>
              <a:rPr lang="zh-CN" altLang="en-US" dirty="0" smtClean="0"/>
              <a:t>峰值</a:t>
            </a:r>
            <a:r>
              <a:rPr lang="en-US" altLang="zh-CN" dirty="0"/>
              <a:t>8</a:t>
            </a:r>
            <a:r>
              <a:rPr lang="zh-CN" altLang="en-US" dirty="0"/>
              <a:t>万</a:t>
            </a:r>
            <a:r>
              <a:rPr lang="en-US" altLang="zh-CN" dirty="0"/>
              <a:t>QPS</a:t>
            </a:r>
          </a:p>
          <a:p>
            <a:pPr lvl="1">
              <a:lnSpc>
                <a:spcPct val="170000"/>
              </a:lnSpc>
            </a:pPr>
            <a:r>
              <a:rPr lang="en-US" altLang="zh-CN" dirty="0" smtClean="0"/>
              <a:t>98</a:t>
            </a:r>
            <a:r>
              <a:rPr lang="en-US" altLang="zh-CN" dirty="0"/>
              <a:t>%</a:t>
            </a:r>
            <a:r>
              <a:rPr lang="zh-CN" altLang="en-US" dirty="0"/>
              <a:t>响应在</a:t>
            </a:r>
            <a:r>
              <a:rPr lang="en-US" altLang="zh-CN" dirty="0"/>
              <a:t>10ms</a:t>
            </a:r>
            <a:r>
              <a:rPr lang="zh-CN" altLang="en-US" dirty="0"/>
              <a:t>以内</a:t>
            </a:r>
          </a:p>
          <a:p>
            <a:pPr lvl="1">
              <a:lnSpc>
                <a:spcPct val="170000"/>
              </a:lnSpc>
            </a:pPr>
            <a:r>
              <a:rPr lang="zh-CN" altLang="en-US" dirty="0" smtClean="0"/>
              <a:t>大半</a:t>
            </a:r>
            <a:r>
              <a:rPr lang="zh-CN" altLang="en-US" dirty="0"/>
              <a:t>年以来无异常，稳定</a:t>
            </a:r>
            <a:endParaRPr lang="en-US" altLang="zh-CN" dirty="0" smtClean="0"/>
          </a:p>
          <a:p>
            <a:endParaRPr lang="en-US" altLang="zh-CN" dirty="0"/>
          </a:p>
          <a:p>
            <a:r>
              <a:rPr lang="en-US" altLang="zh-CN" sz="2500" dirty="0">
                <a:hlinkClick r:id="rId4"/>
              </a:rPr>
              <a:t>http://vdisk.weibo.com/s/vt48Tnx9ITmJ/1386031602</a:t>
            </a:r>
            <a:endParaRPr lang="zh-CN" altLang="en-US" sz="25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901" y="2876550"/>
            <a:ext cx="4588164"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52054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NSQ</a:t>
            </a:r>
            <a:endParaRPr lang="en-US" dirty="0"/>
          </a:p>
        </p:txBody>
      </p:sp>
      <p:sp>
        <p:nvSpPr>
          <p:cNvPr id="3" name="Content Placeholder 2"/>
          <p:cNvSpPr>
            <a:spLocks noGrp="1"/>
          </p:cNvSpPr>
          <p:nvPr>
            <p:ph idx="1"/>
          </p:nvPr>
        </p:nvSpPr>
        <p:spPr>
          <a:xfrm>
            <a:off x="457200" y="1646237"/>
            <a:ext cx="8229600" cy="2192223"/>
          </a:xfrm>
        </p:spPr>
        <p:txBody>
          <a:bodyPr>
            <a:normAutofit fontScale="77500" lnSpcReduction="20000"/>
          </a:bodyPr>
          <a:lstStyle/>
          <a:p>
            <a:pPr>
              <a:lnSpc>
                <a:spcPct val="150000"/>
              </a:lnSpc>
            </a:pPr>
            <a:r>
              <a:rPr lang="en-US" altLang="zh-TW" dirty="0"/>
              <a:t>NSQ</a:t>
            </a:r>
            <a:r>
              <a:rPr lang="zh-TW" altLang="en-US" dirty="0"/>
              <a:t>是由知名短链接服务商</a:t>
            </a:r>
            <a:r>
              <a:rPr lang="en-US" altLang="zh-TW" dirty="0" err="1"/>
              <a:t>bitly</a:t>
            </a:r>
            <a:r>
              <a:rPr lang="zh-TW" altLang="en-US" dirty="0"/>
              <a:t>用</a:t>
            </a:r>
            <a:r>
              <a:rPr lang="en-US" altLang="zh-TW" dirty="0"/>
              <a:t>Go</a:t>
            </a:r>
            <a:r>
              <a:rPr lang="zh-TW" altLang="en-US" dirty="0"/>
              <a:t>语言开发的实时消息处理系统，具有高性能、高可靠、无视单点故障等优点，是一个非常不错的新兴的消息队列解决方案</a:t>
            </a:r>
            <a:r>
              <a:rPr lang="zh-TW" altLang="en-US" dirty="0" smtClean="0"/>
              <a:t>。</a:t>
            </a:r>
            <a:endParaRPr lang="zh-TW" altLang="en-US" dirty="0"/>
          </a:p>
        </p:txBody>
      </p:sp>
      <p:pic>
        <p:nvPicPr>
          <p:cNvPr id="4" name="Picture 3"/>
          <p:cNvPicPr>
            <a:picLocks noChangeAspect="1"/>
          </p:cNvPicPr>
          <p:nvPr/>
        </p:nvPicPr>
        <p:blipFill>
          <a:blip r:embed="rId3"/>
          <a:stretch>
            <a:fillRect/>
          </a:stretch>
        </p:blipFill>
        <p:spPr>
          <a:xfrm>
            <a:off x="356183" y="4027106"/>
            <a:ext cx="3756725" cy="2513428"/>
          </a:xfrm>
          <a:prstGeom prst="rect">
            <a:avLst/>
          </a:prstGeom>
        </p:spPr>
      </p:pic>
      <p:sp>
        <p:nvSpPr>
          <p:cNvPr id="5" name="Rectangle 4"/>
          <p:cNvSpPr/>
          <p:nvPr/>
        </p:nvSpPr>
        <p:spPr>
          <a:xfrm>
            <a:off x="4320806" y="4018059"/>
            <a:ext cx="4572000" cy="1918474"/>
          </a:xfrm>
          <a:prstGeom prst="rect">
            <a:avLst/>
          </a:prstGeom>
        </p:spPr>
        <p:txBody>
          <a:bodyPr>
            <a:spAutoFit/>
          </a:bodyPr>
          <a:lstStyle/>
          <a:p>
            <a:pPr>
              <a:lnSpc>
                <a:spcPct val="150000"/>
              </a:lnSpc>
            </a:pPr>
            <a:r>
              <a:rPr lang="zh-TW" altLang="en-US" sz="1600" dirty="0" smtClean="0"/>
              <a:t>有众</a:t>
            </a:r>
            <a:r>
              <a:rPr lang="zh-TW" altLang="en-US" sz="1600" dirty="0"/>
              <a:t>多著名的应用在使用</a:t>
            </a:r>
            <a:r>
              <a:rPr lang="en-US" altLang="zh-TW" sz="1600" dirty="0"/>
              <a:t>NSQ</a:t>
            </a:r>
            <a:r>
              <a:rPr lang="zh-TW" altLang="en-US" sz="1600" dirty="0"/>
              <a:t>，如社交新闻网站</a:t>
            </a:r>
            <a:r>
              <a:rPr lang="en-US" altLang="zh-TW" sz="1600" dirty="0" err="1"/>
              <a:t>Digg</a:t>
            </a:r>
            <a:r>
              <a:rPr lang="zh-TW" altLang="en-US" sz="1600" dirty="0"/>
              <a:t>、私密的社交应用</a:t>
            </a:r>
            <a:r>
              <a:rPr lang="en-US" altLang="zh-TW" sz="1600" dirty="0"/>
              <a:t>Path</a:t>
            </a:r>
            <a:r>
              <a:rPr lang="zh-TW" altLang="en-US" sz="1600" dirty="0"/>
              <a:t>、著名的开源的应用容器引擎</a:t>
            </a:r>
            <a:r>
              <a:rPr lang="en-US" altLang="zh-TW" sz="1600" dirty="0" err="1"/>
              <a:t>Docker</a:t>
            </a:r>
            <a:r>
              <a:rPr lang="zh-TW" altLang="en-US" sz="1600" dirty="0"/>
              <a:t>、支付公司</a:t>
            </a:r>
            <a:r>
              <a:rPr lang="en-US" altLang="zh-TW" sz="1600" dirty="0"/>
              <a:t>Stripe</a:t>
            </a:r>
            <a:r>
              <a:rPr lang="zh-TW" altLang="en-US" sz="1600" dirty="0"/>
              <a:t>、新闻聚合网站</a:t>
            </a:r>
            <a:r>
              <a:rPr lang="en-US" altLang="zh-TW" sz="1600" dirty="0" err="1"/>
              <a:t>Buzzfeed</a:t>
            </a:r>
            <a:r>
              <a:rPr lang="zh-TW" altLang="en-US" sz="1600" dirty="0"/>
              <a:t>、查看家人所在位置的移动应用</a:t>
            </a:r>
            <a:r>
              <a:rPr lang="en-US" altLang="zh-TW" sz="1600" dirty="0"/>
              <a:t>Life360</a:t>
            </a:r>
            <a:r>
              <a:rPr lang="zh-TW" altLang="en-US" sz="1600" dirty="0"/>
              <a:t>、网络工具公司</a:t>
            </a:r>
            <a:r>
              <a:rPr lang="en-US" altLang="zh-TW" sz="1600" dirty="0" err="1"/>
              <a:t>SimpleReach</a:t>
            </a:r>
            <a:r>
              <a:rPr lang="zh-TW" altLang="en-US" sz="1600" dirty="0"/>
              <a:t>等。</a:t>
            </a:r>
            <a:endParaRPr lang="en-US" sz="1600" dirty="0"/>
          </a:p>
        </p:txBody>
      </p:sp>
    </p:spTree>
    <p:extLst>
      <p:ext uri="{BB962C8B-B14F-4D97-AF65-F5344CB8AC3E}">
        <p14:creationId xmlns:p14="http://schemas.microsoft.com/office/powerpoint/2010/main" val="293275488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运维、监控</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41003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t>Heka</a:t>
            </a:r>
            <a:r>
              <a:rPr lang="en-US" altLang="zh-CN" dirty="0" smtClean="0"/>
              <a:t> </a:t>
            </a:r>
            <a:br>
              <a:rPr lang="en-US" altLang="zh-CN" dirty="0" smtClean="0"/>
            </a:br>
            <a:r>
              <a:rPr lang="zh-CN" altLang="en-US" sz="2200" dirty="0" smtClean="0"/>
              <a:t>一</a:t>
            </a:r>
            <a:r>
              <a:rPr lang="zh-CN" altLang="en-US" sz="2200" dirty="0"/>
              <a:t>个高可扩展的实时数据收集和处理工具</a:t>
            </a:r>
            <a:endParaRPr lang="zh-CN" altLang="en-US" dirty="0"/>
          </a:p>
        </p:txBody>
      </p:sp>
      <p:pic>
        <p:nvPicPr>
          <p:cNvPr id="2050" name="Picture 2" descr="http://skoo.me/assets/images/heka-overview-diagram.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011267"/>
            <a:ext cx="8229600" cy="379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983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Repustate</a:t>
            </a:r>
            <a:r>
              <a:rPr lang="en-US" dirty="0"/>
              <a:t> 阿拉伯语情感分析</a:t>
            </a:r>
          </a:p>
        </p:txBody>
      </p:sp>
      <p:sp>
        <p:nvSpPr>
          <p:cNvPr id="3" name="Content Placeholder 2"/>
          <p:cNvSpPr>
            <a:spLocks noGrp="1"/>
          </p:cNvSpPr>
          <p:nvPr>
            <p:ph idx="1"/>
          </p:nvPr>
        </p:nvSpPr>
        <p:spPr/>
        <p:txBody>
          <a:bodyPr/>
          <a:lstStyle/>
          <a:p>
            <a:pPr>
              <a:lnSpc>
                <a:spcPct val="150000"/>
              </a:lnSpc>
            </a:pPr>
            <a:r>
              <a:rPr lang="en-US" altLang="zh-CN" sz="2000" dirty="0">
                <a:hlinkClick r:id="rId2"/>
              </a:rPr>
              <a:t>http://www.oschina.net/translate/migrating-code-from-python-to-golang-what-you-need-to-know?p=</a:t>
            </a:r>
            <a:r>
              <a:rPr lang="en-US" altLang="zh-CN" sz="2000" dirty="0" smtClean="0">
                <a:hlinkClick r:id="rId2"/>
              </a:rPr>
              <a:t>1</a:t>
            </a:r>
            <a:r>
              <a:rPr lang="en-US" altLang="zh-CN" sz="2000" dirty="0"/>
              <a:t> </a:t>
            </a:r>
            <a:endParaRPr lang="en-US" altLang="zh-CN" sz="2000" dirty="0" smtClean="0"/>
          </a:p>
          <a:p>
            <a:pPr>
              <a:lnSpc>
                <a:spcPct val="150000"/>
              </a:lnSpc>
            </a:pPr>
            <a:r>
              <a:rPr lang="zh-CN" altLang="en-US" dirty="0" smtClean="0"/>
              <a:t>用</a:t>
            </a:r>
            <a:r>
              <a:rPr lang="en-US" altLang="zh-CN" dirty="0" smtClean="0"/>
              <a:t>Python</a:t>
            </a:r>
            <a:r>
              <a:rPr lang="zh-CN" altLang="en-US" dirty="0" smtClean="0">
                <a:solidFill>
                  <a:srgbClr val="FFC000"/>
                </a:solidFill>
              </a:rPr>
              <a:t>每秒钟只能处</a:t>
            </a:r>
            <a:r>
              <a:rPr lang="zh-CN" altLang="en-US" dirty="0">
                <a:solidFill>
                  <a:srgbClr val="FFC000"/>
                </a:solidFill>
              </a:rPr>
              <a:t>理</a:t>
            </a:r>
            <a:r>
              <a:rPr lang="en-US" altLang="zh-CN" dirty="0">
                <a:solidFill>
                  <a:srgbClr val="FFC000"/>
                </a:solidFill>
              </a:rPr>
              <a:t>2</a:t>
            </a:r>
            <a:r>
              <a:rPr lang="zh-CN" altLang="en-US" dirty="0">
                <a:solidFill>
                  <a:srgbClr val="FFC000"/>
                </a:solidFill>
              </a:rPr>
              <a:t>到</a:t>
            </a:r>
            <a:r>
              <a:rPr lang="en-US" altLang="zh-CN" dirty="0">
                <a:solidFill>
                  <a:srgbClr val="FFC000"/>
                </a:solidFill>
              </a:rPr>
              <a:t>3</a:t>
            </a:r>
            <a:r>
              <a:rPr lang="zh-CN" altLang="en-US" dirty="0" smtClean="0">
                <a:solidFill>
                  <a:srgbClr val="FFC000"/>
                </a:solidFill>
              </a:rPr>
              <a:t>篇阿拉伯语文档</a:t>
            </a:r>
            <a:endParaRPr lang="en-US" altLang="zh-CN" dirty="0" smtClean="0">
              <a:solidFill>
                <a:srgbClr val="FFC000"/>
              </a:solidFill>
            </a:endParaRPr>
          </a:p>
          <a:p>
            <a:pPr>
              <a:lnSpc>
                <a:spcPct val="150000"/>
              </a:lnSpc>
            </a:pPr>
            <a:r>
              <a:rPr lang="zh-CN" altLang="en-US" dirty="0" smtClean="0"/>
              <a:t>用</a:t>
            </a:r>
            <a:r>
              <a:rPr lang="en-US" altLang="zh-CN" dirty="0" err="1" smtClean="0"/>
              <a:t>Golang</a:t>
            </a:r>
            <a:r>
              <a:rPr lang="en-US" altLang="zh-CN" dirty="0" smtClean="0"/>
              <a:t> </a:t>
            </a:r>
            <a:r>
              <a:rPr lang="zh-TW" altLang="en-US" dirty="0" smtClean="0"/>
              <a:t>每</a:t>
            </a:r>
            <a:r>
              <a:rPr lang="zh-TW" altLang="en-US" dirty="0"/>
              <a:t>秒 </a:t>
            </a:r>
            <a:r>
              <a:rPr lang="en-US" altLang="zh-TW" dirty="0">
                <a:solidFill>
                  <a:srgbClr val="FFC000"/>
                </a:solidFill>
              </a:rPr>
              <a:t>1000 </a:t>
            </a:r>
            <a:r>
              <a:rPr lang="zh-TW" altLang="en-US" dirty="0"/>
              <a:t>文档</a:t>
            </a:r>
            <a:r>
              <a:rPr lang="zh-TW" altLang="en-US" dirty="0" smtClean="0"/>
              <a:t>的速</a:t>
            </a:r>
            <a:r>
              <a:rPr lang="zh-CN" altLang="en-US" dirty="0" smtClean="0"/>
              <a:t>度。</a:t>
            </a:r>
            <a:endParaRPr lang="en-US" dirty="0"/>
          </a:p>
        </p:txBody>
      </p:sp>
    </p:spTree>
    <p:extLst>
      <p:ext uri="{BB962C8B-B14F-4D97-AF65-F5344CB8AC3E}">
        <p14:creationId xmlns:p14="http://schemas.microsoft.com/office/powerpoint/2010/main" val="3945500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72964" y="1715136"/>
            <a:ext cx="5626100" cy="4025900"/>
          </a:xfrm>
          <a:prstGeom prst="rect">
            <a:avLst/>
          </a:prstGeom>
        </p:spPr>
      </p:pic>
      <p:sp>
        <p:nvSpPr>
          <p:cNvPr id="2" name="Title 1"/>
          <p:cNvSpPr>
            <a:spLocks noGrp="1"/>
          </p:cNvSpPr>
          <p:nvPr>
            <p:ph type="title"/>
          </p:nvPr>
        </p:nvSpPr>
        <p:spPr/>
        <p:txBody>
          <a:bodyPr/>
          <a:lstStyle/>
          <a:p>
            <a:r>
              <a:rPr lang="zh-CN" altLang="en-US" dirty="0" smtClean="0"/>
              <a:t>我是如何接触和使用</a:t>
            </a:r>
            <a:r>
              <a:rPr lang="en-US" altLang="zh-CN" dirty="0" err="1" smtClean="0"/>
              <a:t>Golang</a:t>
            </a:r>
            <a:r>
              <a:rPr lang="zh-CN" altLang="en-US" dirty="0" smtClean="0"/>
              <a:t>的</a:t>
            </a:r>
            <a:endParaRPr lang="en-US" dirty="0"/>
          </a:p>
        </p:txBody>
      </p:sp>
      <p:sp>
        <p:nvSpPr>
          <p:cNvPr id="6" name="Content Placeholder 5"/>
          <p:cNvSpPr>
            <a:spLocks noGrp="1"/>
          </p:cNvSpPr>
          <p:nvPr>
            <p:ph idx="1"/>
          </p:nvPr>
        </p:nvSpPr>
        <p:spPr>
          <a:xfrm>
            <a:off x="6469192" y="3848100"/>
            <a:ext cx="2331706" cy="1677988"/>
          </a:xfrm>
        </p:spPr>
        <p:txBody>
          <a:bodyPr>
            <a:normAutofit fontScale="70000" lnSpcReduction="20000"/>
          </a:bodyPr>
          <a:lstStyle/>
          <a:p>
            <a:pPr>
              <a:lnSpc>
                <a:spcPct val="170000"/>
              </a:lnSpc>
            </a:pPr>
            <a:r>
              <a:rPr lang="en-US" dirty="0" smtClean="0"/>
              <a:t>Gopher</a:t>
            </a:r>
          </a:p>
          <a:p>
            <a:pPr>
              <a:lnSpc>
                <a:spcPct val="170000"/>
              </a:lnSpc>
            </a:pPr>
            <a:r>
              <a:rPr lang="en-US" altLang="zh-TW" dirty="0"/>
              <a:t>(</a:t>
            </a:r>
            <a:r>
              <a:rPr lang="zh-TW" altLang="en-US" dirty="0"/>
              <a:t>北美产的</a:t>
            </a:r>
            <a:r>
              <a:rPr lang="en-US" altLang="zh-TW" dirty="0"/>
              <a:t>)</a:t>
            </a:r>
            <a:r>
              <a:rPr lang="zh-TW" altLang="en-US" dirty="0"/>
              <a:t>地鼠，金花鼠；</a:t>
            </a:r>
            <a:endParaRPr lang="en-US" dirty="0"/>
          </a:p>
        </p:txBody>
      </p:sp>
      <p:pic>
        <p:nvPicPr>
          <p:cNvPr id="7" name="Picture 6"/>
          <p:cNvPicPr>
            <a:picLocks noChangeAspect="1"/>
          </p:cNvPicPr>
          <p:nvPr/>
        </p:nvPicPr>
        <p:blipFill>
          <a:blip r:embed="rId4"/>
          <a:stretch>
            <a:fillRect/>
          </a:stretch>
        </p:blipFill>
        <p:spPr>
          <a:xfrm>
            <a:off x="6526545" y="1640440"/>
            <a:ext cx="1897195" cy="1939925"/>
          </a:xfrm>
          <a:prstGeom prst="rect">
            <a:avLst/>
          </a:prstGeom>
        </p:spPr>
      </p:pic>
    </p:spTree>
    <p:extLst>
      <p:ext uri="{BB962C8B-B14F-4D97-AF65-F5344CB8AC3E}">
        <p14:creationId xmlns:p14="http://schemas.microsoft.com/office/powerpoint/2010/main" val="28381113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InfluxDB</a:t>
            </a:r>
            <a:r>
              <a:rPr lang="en-US" altLang="zh-CN" dirty="0">
                <a:effectLst/>
              </a:rPr>
              <a:t> </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Cpu idle time in 30 minute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1646237"/>
            <a:ext cx="7483475" cy="44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33643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一些热门的</a:t>
            </a:r>
            <a:r>
              <a:rPr lang="en-US" altLang="zh-CN" dirty="0" smtClean="0"/>
              <a:t>Go</a:t>
            </a:r>
            <a:r>
              <a:rPr lang="zh-CN" altLang="en-US" dirty="0" smtClean="0"/>
              <a:t>开源项目</a:t>
            </a:r>
            <a:endParaRPr lang="en-US" dirty="0"/>
          </a:p>
        </p:txBody>
      </p:sp>
      <p:sp>
        <p:nvSpPr>
          <p:cNvPr id="3" name="Content Placeholder 2"/>
          <p:cNvSpPr>
            <a:spLocks noGrp="1"/>
          </p:cNvSpPr>
          <p:nvPr>
            <p:ph idx="1"/>
          </p:nvPr>
        </p:nvSpPr>
        <p:spPr/>
        <p:txBody>
          <a:bodyPr>
            <a:normAutofit fontScale="32500" lnSpcReduction="20000"/>
          </a:bodyPr>
          <a:lstStyle/>
          <a:p>
            <a:pPr>
              <a:lnSpc>
                <a:spcPct val="170000"/>
              </a:lnSpc>
            </a:pPr>
            <a:r>
              <a:rPr lang="en-US" dirty="0" err="1"/>
              <a:t>docker</a:t>
            </a:r>
            <a:r>
              <a:rPr lang="en-US" dirty="0"/>
              <a:t> - 基于 Linux 容器技术的虚拟化实现，能够轻易实现 </a:t>
            </a:r>
            <a:r>
              <a:rPr lang="en-US" dirty="0" err="1"/>
              <a:t>PaaS</a:t>
            </a:r>
            <a:r>
              <a:rPr lang="en-US" dirty="0"/>
              <a:t> 平台的搭建</a:t>
            </a:r>
          </a:p>
          <a:p>
            <a:pPr>
              <a:lnSpc>
                <a:spcPct val="170000"/>
              </a:lnSpc>
            </a:pPr>
            <a:r>
              <a:rPr lang="en-US" dirty="0"/>
              <a:t>packer - vagrant 的作者开源的用来生成不同平台的镜像文件，例如 </a:t>
            </a:r>
            <a:r>
              <a:rPr lang="en-US" dirty="0" err="1"/>
              <a:t>QEMU、KVM、Xen、VM、vbox、AWS</a:t>
            </a:r>
            <a:r>
              <a:rPr lang="en-US" dirty="0"/>
              <a:t> 等</a:t>
            </a:r>
          </a:p>
          <a:p>
            <a:pPr>
              <a:lnSpc>
                <a:spcPct val="170000"/>
              </a:lnSpc>
            </a:pPr>
            <a:r>
              <a:rPr lang="en-US" dirty="0"/>
              <a:t>drone - 基于 </a:t>
            </a:r>
            <a:r>
              <a:rPr lang="en-US" dirty="0" err="1"/>
              <a:t>docker</a:t>
            </a:r>
            <a:r>
              <a:rPr lang="en-US" dirty="0"/>
              <a:t> 构建的持续集成测试平台，类似 </a:t>
            </a:r>
            <a:r>
              <a:rPr lang="en-US" dirty="0" err="1"/>
              <a:t>jenkins</a:t>
            </a:r>
            <a:r>
              <a:rPr lang="en-US" dirty="0"/>
              <a:t>-ci</a:t>
            </a:r>
          </a:p>
          <a:p>
            <a:pPr>
              <a:lnSpc>
                <a:spcPct val="170000"/>
              </a:lnSpc>
            </a:pPr>
            <a:r>
              <a:rPr lang="en-US" dirty="0" err="1"/>
              <a:t>libcontainer</a:t>
            </a:r>
            <a:r>
              <a:rPr lang="en-US" dirty="0"/>
              <a:t> - </a:t>
            </a:r>
            <a:r>
              <a:rPr lang="en-US" dirty="0" err="1"/>
              <a:t>docker</a:t>
            </a:r>
            <a:r>
              <a:rPr lang="en-US" dirty="0"/>
              <a:t> 官方开源用 Go 实现的 Linux Containers</a:t>
            </a:r>
          </a:p>
          <a:p>
            <a:pPr>
              <a:lnSpc>
                <a:spcPct val="170000"/>
              </a:lnSpc>
            </a:pPr>
            <a:r>
              <a:rPr lang="en-US" dirty="0" err="1"/>
              <a:t>tsuru</a:t>
            </a:r>
            <a:r>
              <a:rPr lang="en-US" dirty="0"/>
              <a:t> - 开源的 </a:t>
            </a:r>
            <a:r>
              <a:rPr lang="en-US" dirty="0" err="1"/>
              <a:t>PaaS</a:t>
            </a:r>
            <a:r>
              <a:rPr lang="en-US" dirty="0"/>
              <a:t> 平台，类似 GAE、SAE</a:t>
            </a:r>
          </a:p>
          <a:p>
            <a:pPr>
              <a:lnSpc>
                <a:spcPct val="170000"/>
              </a:lnSpc>
            </a:pPr>
            <a:r>
              <a:rPr lang="en-US" dirty="0" err="1"/>
              <a:t>groupcache</a:t>
            </a:r>
            <a:r>
              <a:rPr lang="en-US" dirty="0"/>
              <a:t> - </a:t>
            </a:r>
            <a:r>
              <a:rPr lang="en-US" dirty="0" err="1"/>
              <a:t>Memcached</a:t>
            </a:r>
            <a:r>
              <a:rPr lang="en-US" dirty="0"/>
              <a:t> 作者(Brad Fitzpatrick) 写的用于 </a:t>
            </a:r>
            <a:r>
              <a:rPr lang="en-US" dirty="0" err="1"/>
              <a:t>dl.google.com</a:t>
            </a:r>
            <a:r>
              <a:rPr lang="en-US" dirty="0"/>
              <a:t> 线上使用的缓存系统</a:t>
            </a:r>
          </a:p>
          <a:p>
            <a:pPr>
              <a:lnSpc>
                <a:spcPct val="170000"/>
              </a:lnSpc>
            </a:pPr>
            <a:r>
              <a:rPr lang="en-US" dirty="0" err="1"/>
              <a:t>nsq</a:t>
            </a:r>
            <a:r>
              <a:rPr lang="en-US" dirty="0"/>
              <a:t> - </a:t>
            </a:r>
            <a:r>
              <a:rPr lang="en-US" dirty="0" err="1"/>
              <a:t>bit.ly</a:t>
            </a:r>
            <a:r>
              <a:rPr lang="en-US" dirty="0"/>
              <a:t> 开源的高性能消息队列系统，用以每天处理数十亿条的消息</a:t>
            </a:r>
          </a:p>
          <a:p>
            <a:pPr>
              <a:lnSpc>
                <a:spcPct val="170000"/>
              </a:lnSpc>
            </a:pPr>
            <a:r>
              <a:rPr lang="en-US" dirty="0" err="1"/>
              <a:t>influxdb</a:t>
            </a:r>
            <a:r>
              <a:rPr lang="en-US" dirty="0"/>
              <a:t> - 开源分布式时序、事件和指标数据库</a:t>
            </a:r>
          </a:p>
          <a:p>
            <a:pPr>
              <a:lnSpc>
                <a:spcPct val="170000"/>
              </a:lnSpc>
            </a:pPr>
            <a:r>
              <a:rPr lang="en-US" dirty="0" err="1"/>
              <a:t>heka</a:t>
            </a:r>
            <a:r>
              <a:rPr lang="en-US" dirty="0"/>
              <a:t> - Mozilla 开源的日志处理系统</a:t>
            </a:r>
          </a:p>
          <a:p>
            <a:pPr>
              <a:lnSpc>
                <a:spcPct val="170000"/>
              </a:lnSpc>
            </a:pPr>
            <a:r>
              <a:rPr lang="en-US" dirty="0" err="1"/>
              <a:t>doozer</a:t>
            </a:r>
            <a:r>
              <a:rPr lang="en-US" dirty="0"/>
              <a:t> - 分布式同步工具，类似 </a:t>
            </a:r>
            <a:r>
              <a:rPr lang="en-US" dirty="0" err="1"/>
              <a:t>ZooKeeper</a:t>
            </a:r>
            <a:endParaRPr lang="en-US" dirty="0"/>
          </a:p>
          <a:p>
            <a:pPr>
              <a:lnSpc>
                <a:spcPct val="170000"/>
              </a:lnSpc>
            </a:pPr>
            <a:r>
              <a:rPr lang="en-US" dirty="0" err="1"/>
              <a:t>etcd</a:t>
            </a:r>
            <a:r>
              <a:rPr lang="en-US" dirty="0"/>
              <a:t> - 高可用的 Key/Value 存储系统，主要用于分享配置和服务发现。灵感来自于 </a:t>
            </a:r>
            <a:r>
              <a:rPr lang="en-US" dirty="0" err="1"/>
              <a:t>ZooKeeper</a:t>
            </a:r>
            <a:r>
              <a:rPr lang="en-US" dirty="0"/>
              <a:t> 和 </a:t>
            </a:r>
            <a:r>
              <a:rPr lang="en-US" dirty="0" err="1"/>
              <a:t>Doozer</a:t>
            </a:r>
            <a:endParaRPr lang="en-US" dirty="0"/>
          </a:p>
          <a:p>
            <a:pPr>
              <a:lnSpc>
                <a:spcPct val="170000"/>
              </a:lnSpc>
            </a:pPr>
            <a:r>
              <a:rPr lang="en-US" dirty="0" err="1"/>
              <a:t>goandroid</a:t>
            </a:r>
            <a:r>
              <a:rPr lang="en-US" dirty="0"/>
              <a:t> - 使之用 Go 编写动态库，在原生的 Android 应用中运行</a:t>
            </a:r>
          </a:p>
          <a:p>
            <a:pPr>
              <a:lnSpc>
                <a:spcPct val="170000"/>
              </a:lnSpc>
            </a:pPr>
            <a:r>
              <a:rPr lang="en-US" dirty="0"/>
              <a:t>mandala - 基于 </a:t>
            </a:r>
            <a:r>
              <a:rPr lang="en-US" dirty="0" err="1"/>
              <a:t>goandroid</a:t>
            </a:r>
            <a:r>
              <a:rPr lang="en-US" dirty="0"/>
              <a:t> 的工具链，用 Go 编写原生的 Android 应用的一个便捷框架</a:t>
            </a:r>
          </a:p>
          <a:p>
            <a:pPr>
              <a:lnSpc>
                <a:spcPct val="170000"/>
              </a:lnSpc>
            </a:pPr>
            <a:r>
              <a:rPr lang="en-US" dirty="0" err="1"/>
              <a:t>beego</a:t>
            </a:r>
            <a:r>
              <a:rPr lang="en-US" dirty="0"/>
              <a:t> - 国内 Go 开发者开发的 Web 开发框架</a:t>
            </a:r>
          </a:p>
          <a:p>
            <a:pPr>
              <a:lnSpc>
                <a:spcPct val="170000"/>
              </a:lnSpc>
            </a:pPr>
            <a:r>
              <a:rPr lang="en-US" dirty="0"/>
              <a:t>revel - 另一个高产的 Web 开发框架，类似 Java Play </a:t>
            </a:r>
            <a:r>
              <a:rPr lang="en-US" dirty="0" smtClean="0"/>
              <a:t>Framework</a:t>
            </a:r>
          </a:p>
          <a:p>
            <a:pPr>
              <a:lnSpc>
                <a:spcPct val="170000"/>
              </a:lnSpc>
            </a:pPr>
            <a:endParaRPr lang="en-US" dirty="0"/>
          </a:p>
          <a:p>
            <a:pPr marL="0" indent="0">
              <a:lnSpc>
                <a:spcPct val="170000"/>
              </a:lnSpc>
              <a:buNone/>
            </a:pPr>
            <a:r>
              <a:rPr lang="en-US" dirty="0"/>
              <a:t>更多: https://</a:t>
            </a:r>
            <a:r>
              <a:rPr lang="en-US" dirty="0" err="1"/>
              <a:t>code.google.com</a:t>
            </a:r>
            <a:r>
              <a:rPr lang="en-US" dirty="0"/>
              <a:t>/p/go-wiki/wiki/Projects</a:t>
            </a:r>
          </a:p>
        </p:txBody>
      </p:sp>
    </p:spTree>
    <p:extLst>
      <p:ext uri="{BB962C8B-B14F-4D97-AF65-F5344CB8AC3E}">
        <p14:creationId xmlns:p14="http://schemas.microsoft.com/office/powerpoint/2010/main" val="141011156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a:t>
            </a:r>
            <a:r>
              <a:rPr lang="zh-CN" altLang="en-US" dirty="0" smtClean="0"/>
              <a:t>的问题和前途</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smtClean="0"/>
              <a:t>Go</a:t>
            </a:r>
            <a:r>
              <a:rPr lang="zh-CN" altLang="en-US" dirty="0" smtClean="0"/>
              <a:t>语言很新，发展很快。新语言的文档、框架库目前信息如下：</a:t>
            </a:r>
            <a:endParaRPr lang="en-US" altLang="zh-CN" dirty="0" smtClean="0"/>
          </a:p>
          <a:p>
            <a:pPr marL="0" indent="0">
              <a:buNone/>
            </a:pPr>
            <a:endParaRPr lang="en-US" altLang="zh-CN" dirty="0" smtClean="0"/>
          </a:p>
          <a:p>
            <a:r>
              <a:rPr lang="en-US" altLang="zh-CN" dirty="0" smtClean="0"/>
              <a:t>Go</a:t>
            </a:r>
            <a:r>
              <a:rPr lang="zh-CN" altLang="en-US" dirty="0" smtClean="0"/>
              <a:t>开源库（</a:t>
            </a:r>
            <a:r>
              <a:rPr lang="en-US" altLang="zh-CN" dirty="0" smtClean="0"/>
              <a:t>131203</a:t>
            </a:r>
            <a:r>
              <a:rPr lang="zh-CN" altLang="en-US" dirty="0" smtClean="0"/>
              <a:t>：</a:t>
            </a:r>
            <a:r>
              <a:rPr lang="en-US" altLang="zh-CN" dirty="0" smtClean="0"/>
              <a:t>900</a:t>
            </a:r>
            <a:r>
              <a:rPr lang="zh-CN" altLang="en-US" dirty="0" smtClean="0"/>
              <a:t>多，</a:t>
            </a:r>
            <a:r>
              <a:rPr lang="en-US" altLang="zh-CN" dirty="0" smtClean="0"/>
              <a:t>141112:1023</a:t>
            </a:r>
            <a:r>
              <a:rPr lang="zh-CN" altLang="en-US" dirty="0" smtClean="0"/>
              <a:t>，</a:t>
            </a:r>
            <a:r>
              <a:rPr lang="en-US" altLang="zh-CN" dirty="0" smtClean="0"/>
              <a:t>150628:1179</a:t>
            </a:r>
            <a:r>
              <a:rPr lang="zh-CN" altLang="en-US" dirty="0" smtClean="0"/>
              <a:t>）：</a:t>
            </a:r>
            <a:r>
              <a:rPr lang="en-US" altLang="zh-CN" dirty="0"/>
              <a:t/>
            </a:r>
            <a:br>
              <a:rPr lang="en-US" altLang="zh-CN" dirty="0"/>
            </a:br>
            <a:r>
              <a:rPr lang="en-US" altLang="zh-CN" dirty="0">
                <a:hlinkClick r:id="rId2"/>
              </a:rPr>
              <a:t>https://github.com/golang/go/wiki/</a:t>
            </a:r>
            <a:r>
              <a:rPr lang="en-US" altLang="zh-CN" dirty="0" smtClean="0">
                <a:hlinkClick r:id="rId2"/>
              </a:rPr>
              <a:t>Projects</a:t>
            </a:r>
            <a:r>
              <a:rPr lang="en-US" altLang="zh-CN" dirty="0" smtClean="0"/>
              <a:t> </a:t>
            </a:r>
          </a:p>
          <a:p>
            <a:endParaRPr lang="en-US" altLang="zh-CN" dirty="0" smtClean="0"/>
          </a:p>
          <a:p>
            <a:r>
              <a:rPr lang="zh-TW" altLang="en-US" dirty="0"/>
              <a:t>入门级的中文文档资料，已经非常丰</a:t>
            </a:r>
            <a:r>
              <a:rPr lang="zh-TW" altLang="en-US" dirty="0" smtClean="0"/>
              <a:t>富</a:t>
            </a:r>
            <a:endParaRPr lang="en-US" altLang="zh-TW" dirty="0" smtClean="0"/>
          </a:p>
          <a:p>
            <a:pPr lvl="1"/>
            <a:r>
              <a:rPr lang="en-US" altLang="zh-CN" dirty="0" smtClean="0"/>
              <a:t>Go Web</a:t>
            </a:r>
            <a:r>
              <a:rPr lang="zh-CN" altLang="en-US" dirty="0" smtClean="0"/>
              <a:t>编程：</a:t>
            </a:r>
            <a:r>
              <a:rPr lang="en-US" altLang="zh-CN" dirty="0" smtClean="0">
                <a:hlinkClick r:id="rId3"/>
              </a:rPr>
              <a:t>https</a:t>
            </a:r>
            <a:r>
              <a:rPr lang="en-US" altLang="zh-CN" dirty="0">
                <a:hlinkClick r:id="rId3"/>
              </a:rPr>
              <a:t>://github.com/astaxie/build-web-application-with-golang/blob/master/ebook/</a:t>
            </a:r>
            <a:r>
              <a:rPr lang="en-US" altLang="zh-CN" dirty="0" smtClean="0">
                <a:hlinkClick r:id="rId3"/>
              </a:rPr>
              <a:t>preface.md</a:t>
            </a:r>
            <a:r>
              <a:rPr lang="en-US" altLang="zh-CN" dirty="0" smtClean="0"/>
              <a:t> </a:t>
            </a:r>
          </a:p>
          <a:p>
            <a:pPr lvl="1"/>
            <a:r>
              <a:rPr lang="en-US" altLang="zh-TW" dirty="0" err="1"/>
              <a:t>google</a:t>
            </a:r>
            <a:r>
              <a:rPr lang="en-US" altLang="zh-TW" dirty="0"/>
              <a:t> code</a:t>
            </a:r>
            <a:r>
              <a:rPr lang="zh-TW" altLang="en-US" dirty="0"/>
              <a:t>上面有专门的翻译小组</a:t>
            </a:r>
            <a:r>
              <a:rPr lang="en-US" dirty="0" smtClean="0"/>
              <a:t> </a:t>
            </a:r>
            <a:r>
              <a:rPr lang="en-US" dirty="0">
                <a:hlinkClick r:id="rId4"/>
              </a:rPr>
              <a:t>http://code.google.com/p/golang-china</a:t>
            </a:r>
            <a:r>
              <a:rPr lang="en-US" dirty="0" smtClean="0">
                <a:hlinkClick r:id="rId4"/>
              </a:rPr>
              <a:t>/</a:t>
            </a:r>
            <a:r>
              <a:rPr lang="en-US" dirty="0" smtClean="0"/>
              <a:t> </a:t>
            </a:r>
          </a:p>
          <a:p>
            <a:pPr lvl="1"/>
            <a:r>
              <a:rPr lang="zh-CN" altLang="en-US" dirty="0" smtClean="0"/>
              <a:t>讨论最活跃的社区</a:t>
            </a:r>
            <a:endParaRPr lang="en-US" altLang="zh-CN" dirty="0" smtClean="0"/>
          </a:p>
          <a:p>
            <a:pPr lvl="2"/>
            <a:r>
              <a:rPr lang="en-US" altLang="zh-CN" dirty="0">
                <a:hlinkClick r:id="rId5"/>
              </a:rPr>
              <a:t>https://groups.google.com/forum/#!forum/golang-</a:t>
            </a:r>
            <a:r>
              <a:rPr lang="en-US" altLang="zh-CN" dirty="0" smtClean="0">
                <a:hlinkClick r:id="rId5"/>
              </a:rPr>
              <a:t>nuts</a:t>
            </a:r>
            <a:r>
              <a:rPr lang="en-US" altLang="zh-CN" dirty="0" smtClean="0"/>
              <a:t> </a:t>
            </a:r>
          </a:p>
          <a:p>
            <a:pPr lvl="2"/>
            <a:r>
              <a:rPr lang="en-US" dirty="0">
                <a:hlinkClick r:id="rId6"/>
              </a:rPr>
              <a:t>https://groups.google.com/forum/#!forum/golang-</a:t>
            </a:r>
            <a:r>
              <a:rPr lang="en-US" dirty="0" smtClean="0">
                <a:hlinkClick r:id="rId6"/>
              </a:rPr>
              <a:t>china</a:t>
            </a:r>
            <a:r>
              <a:rPr lang="en-US" dirty="0" smtClean="0"/>
              <a:t> </a:t>
            </a:r>
          </a:p>
          <a:p>
            <a:pPr lvl="1"/>
            <a:r>
              <a:rPr lang="zh-CN" altLang="en-US" dirty="0"/>
              <a:t>学习视频： </a:t>
            </a:r>
            <a:endParaRPr lang="en-US" altLang="zh-CN" dirty="0">
              <a:hlinkClick r:id="rId7"/>
            </a:endParaRPr>
          </a:p>
          <a:p>
            <a:pPr lvl="2"/>
            <a:r>
              <a:rPr lang="en-US" altLang="zh-CN" dirty="0">
                <a:hlinkClick r:id="rId7"/>
              </a:rPr>
              <a:t>http://www.ucai.cn/course/show/69</a:t>
            </a:r>
            <a:r>
              <a:rPr lang="en-US" altLang="zh-CN" dirty="0"/>
              <a:t> </a:t>
            </a:r>
          </a:p>
          <a:p>
            <a:pPr lvl="1"/>
            <a:endParaRPr lang="en-US" dirty="0"/>
          </a:p>
        </p:txBody>
      </p:sp>
    </p:spTree>
    <p:extLst>
      <p:ext uri="{BB962C8B-B14F-4D97-AF65-F5344CB8AC3E}">
        <p14:creationId xmlns:p14="http://schemas.microsoft.com/office/powerpoint/2010/main" val="224549367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Golang 的风险与建议</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zh-CN" altLang="en-US" sz="2400" dirty="0"/>
              <a:t>历史积累</a:t>
            </a:r>
          </a:p>
          <a:p>
            <a:pPr lvl="1">
              <a:lnSpc>
                <a:spcPct val="150000"/>
              </a:lnSpc>
            </a:pPr>
            <a:r>
              <a:rPr lang="zh-CN" altLang="en-US" sz="2000" dirty="0"/>
              <a:t>如果团队已经有较多的代码积累，不建议换 Go 来重写一遍。</a:t>
            </a:r>
          </a:p>
          <a:p>
            <a:pPr lvl="1">
              <a:lnSpc>
                <a:spcPct val="150000"/>
              </a:lnSpc>
            </a:pPr>
            <a:r>
              <a:rPr lang="zh-CN" altLang="en-US" sz="2000" dirty="0"/>
              <a:t>新模块可尝试 Go，但是需要考虑跨语言调用带来的额外负担。</a:t>
            </a:r>
          </a:p>
          <a:p>
            <a:pPr>
              <a:lnSpc>
                <a:spcPct val="150000"/>
              </a:lnSpc>
            </a:pPr>
            <a:r>
              <a:rPr lang="zh-CN" altLang="en-US" sz="2400" dirty="0"/>
              <a:t>开发 Windows 桌面、手机应用</a:t>
            </a:r>
          </a:p>
          <a:p>
            <a:pPr lvl="1">
              <a:lnSpc>
                <a:spcPct val="150000"/>
              </a:lnSpc>
            </a:pPr>
            <a:r>
              <a:rPr lang="zh-CN" altLang="en-US" sz="2000" dirty="0"/>
              <a:t>Go 语言目前主要面向服务端开发，不推荐应用于客户端开发领域</a:t>
            </a:r>
            <a:r>
              <a:rPr lang="zh-CN" altLang="en-US" sz="2000" dirty="0" smtClean="0"/>
              <a:t>。</a:t>
            </a:r>
            <a:endParaRPr lang="en-US" altLang="zh-CN" sz="2000" dirty="0" smtClean="0"/>
          </a:p>
          <a:p>
            <a:pPr lvl="1">
              <a:lnSpc>
                <a:spcPct val="150000"/>
              </a:lnSpc>
            </a:pPr>
            <a:r>
              <a:rPr lang="en-US" altLang="zh-CN" sz="2000" dirty="0" smtClean="0"/>
              <a:t>Go 1.4 </a:t>
            </a:r>
            <a:r>
              <a:rPr lang="zh-CN" altLang="en-US" sz="2000" dirty="0" smtClean="0"/>
              <a:t>支持 </a:t>
            </a:r>
            <a:r>
              <a:rPr lang="en-US" altLang="zh-CN" sz="2000" dirty="0" smtClean="0"/>
              <a:t>android</a:t>
            </a:r>
            <a:r>
              <a:rPr lang="zh-CN" altLang="en-US" sz="2000" dirty="0" smtClean="0"/>
              <a:t>开发</a:t>
            </a:r>
            <a:endParaRPr lang="zh-CN" altLang="en-US" sz="2000" dirty="0"/>
          </a:p>
          <a:p>
            <a:pPr>
              <a:lnSpc>
                <a:spcPct val="150000"/>
              </a:lnSpc>
            </a:pPr>
            <a:r>
              <a:rPr lang="zh-CN" altLang="en-US" sz="2400" dirty="0"/>
              <a:t>Golang 仍然在快速迭代变化</a:t>
            </a:r>
          </a:p>
          <a:p>
            <a:pPr lvl="1">
              <a:lnSpc>
                <a:spcPct val="150000"/>
              </a:lnSpc>
            </a:pPr>
            <a:r>
              <a:rPr lang="zh-CN" altLang="en-US" sz="2000" dirty="0"/>
              <a:t>尽管已经可用，但 Golang 仍然在快速演变，语言细节可能变更，特别是库可能承受较大的演变。</a:t>
            </a:r>
          </a:p>
          <a:p>
            <a:pPr lvl="1">
              <a:lnSpc>
                <a:spcPct val="150000"/>
              </a:lnSpc>
            </a:pPr>
            <a:r>
              <a:rPr lang="zh-CN" altLang="en-US" sz="2000" dirty="0"/>
              <a:t>团队需要预见此风险并进行风险防范。</a:t>
            </a:r>
          </a:p>
          <a:p>
            <a:pPr>
              <a:lnSpc>
                <a:spcPct val="150000"/>
              </a:lnSpc>
            </a:pPr>
            <a:r>
              <a:rPr lang="zh-CN" altLang="en-US" sz="2300" dirty="0"/>
              <a:t>Golang 的社区仍然小众</a:t>
            </a:r>
          </a:p>
          <a:p>
            <a:pPr lvl="1">
              <a:lnSpc>
                <a:spcPct val="150000"/>
              </a:lnSpc>
            </a:pPr>
            <a:r>
              <a:rPr lang="zh-CN" altLang="en-US" sz="2000" dirty="0"/>
              <a:t>人员招聘和培训成本较其他语言高</a:t>
            </a:r>
            <a:r>
              <a:rPr lang="zh-CN" altLang="en-US" sz="2000" dirty="0" smtClean="0"/>
              <a:t>。</a:t>
            </a:r>
            <a:endParaRPr lang="en-US" altLang="en-US" sz="2000" dirty="0"/>
          </a:p>
        </p:txBody>
      </p:sp>
    </p:spTree>
    <p:extLst>
      <p:ext uri="{BB962C8B-B14F-4D97-AF65-F5344CB8AC3E}">
        <p14:creationId xmlns:p14="http://schemas.microsoft.com/office/powerpoint/2010/main" val="343486515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有哪些公司在用</a:t>
            </a:r>
            <a:r>
              <a:rPr lang="en-US" altLang="zh-CN" dirty="0"/>
              <a:t>Go</a:t>
            </a:r>
            <a:endParaRPr lang="zh-CN" altLang="en-US" dirty="0"/>
          </a:p>
        </p:txBody>
      </p:sp>
      <p:sp>
        <p:nvSpPr>
          <p:cNvPr id="3" name="内容占位符 2"/>
          <p:cNvSpPr>
            <a:spLocks noGrp="1"/>
          </p:cNvSpPr>
          <p:nvPr>
            <p:ph idx="1"/>
          </p:nvPr>
        </p:nvSpPr>
        <p:spPr/>
        <p:txBody>
          <a:bodyPr>
            <a:normAutofit fontScale="47500" lnSpcReduction="20000"/>
          </a:bodyPr>
          <a:lstStyle/>
          <a:p>
            <a:pPr>
              <a:lnSpc>
                <a:spcPct val="170000"/>
              </a:lnSpc>
            </a:pPr>
            <a:r>
              <a:rPr lang="zh-CN" altLang="en-US" dirty="0" smtClean="0"/>
              <a:t>国外公司：</a:t>
            </a:r>
            <a:endParaRPr lang="en-US" altLang="zh-CN" dirty="0" smtClean="0"/>
          </a:p>
          <a:p>
            <a:pPr lvl="1">
              <a:lnSpc>
                <a:spcPct val="170000"/>
              </a:lnSpc>
            </a:pPr>
            <a:r>
              <a:rPr lang="en-US" altLang="zh-CN" dirty="0">
                <a:hlinkClick r:id="rId3"/>
              </a:rPr>
              <a:t>http://</a:t>
            </a:r>
            <a:r>
              <a:rPr lang="en-US" altLang="zh-CN" dirty="0" smtClean="0">
                <a:hlinkClick r:id="rId3"/>
              </a:rPr>
              <a:t>go-lang.cat-v.org/organizations-using-</a:t>
            </a:r>
            <a:r>
              <a:rPr lang="en-US" altLang="zh-CN" dirty="0" smtClean="0">
                <a:hlinkClick r:id="rId3"/>
              </a:rPr>
              <a:t>go</a:t>
            </a:r>
            <a:r>
              <a:rPr lang="en-US" altLang="zh-CN" dirty="0"/>
              <a:t/>
            </a:r>
            <a:br>
              <a:rPr lang="en-US" altLang="zh-CN" dirty="0"/>
            </a:br>
            <a:r>
              <a:rPr lang="en-US" altLang="zh-CN" dirty="0">
                <a:hlinkClick r:id="rId4"/>
              </a:rPr>
              <a:t>https://github.com/golang/go/wiki/</a:t>
            </a:r>
            <a:r>
              <a:rPr lang="en-US" altLang="zh-CN" dirty="0" smtClean="0">
                <a:hlinkClick r:id="rId4"/>
              </a:rPr>
              <a:t>GoUsers</a:t>
            </a:r>
            <a:r>
              <a:rPr lang="en-US" altLang="zh-CN" smtClean="0"/>
              <a:t>  </a:t>
            </a:r>
            <a:endParaRPr lang="en-US" altLang="zh-CN" dirty="0" smtClean="0"/>
          </a:p>
          <a:p>
            <a:pPr lvl="1">
              <a:lnSpc>
                <a:spcPct val="170000"/>
              </a:lnSpc>
            </a:pPr>
            <a:r>
              <a:rPr lang="en-US" altLang="zh-CN" dirty="0"/>
              <a:t>Google</a:t>
            </a:r>
            <a:r>
              <a:rPr lang="zh-CN" altLang="en-US" dirty="0"/>
              <a:t>、</a:t>
            </a:r>
            <a:r>
              <a:rPr lang="en-US" altLang="zh-CN" dirty="0"/>
              <a:t>YouTube</a:t>
            </a:r>
            <a:r>
              <a:rPr lang="zh-CN" altLang="en-US" dirty="0"/>
              <a:t>、</a:t>
            </a:r>
            <a:r>
              <a:rPr lang="en-US" altLang="zh-CN" dirty="0" err="1"/>
              <a:t>Dropbox</a:t>
            </a:r>
            <a:r>
              <a:rPr lang="zh-CN" altLang="en-US" dirty="0"/>
              <a:t>、</a:t>
            </a:r>
            <a:r>
              <a:rPr lang="en-US" altLang="zh-CN" dirty="0" err="1"/>
              <a:t>dotCloud</a:t>
            </a:r>
            <a:r>
              <a:rPr lang="zh-CN" altLang="en-US" dirty="0"/>
              <a:t>、</a:t>
            </a:r>
            <a:r>
              <a:rPr lang="en-US" altLang="zh-CN" dirty="0"/>
              <a:t>10gen</a:t>
            </a:r>
            <a:r>
              <a:rPr lang="zh-CN" altLang="en-US" dirty="0"/>
              <a:t>、</a:t>
            </a:r>
            <a:r>
              <a:rPr lang="en-US" altLang="zh-CN" dirty="0" err="1"/>
              <a:t>Apcera</a:t>
            </a:r>
            <a:r>
              <a:rPr lang="zh-CN" altLang="en-US" dirty="0"/>
              <a:t>、</a:t>
            </a:r>
            <a:r>
              <a:rPr lang="en-US" altLang="zh-CN" dirty="0"/>
              <a:t>Mozilla</a:t>
            </a:r>
            <a:r>
              <a:rPr lang="zh-CN" altLang="en-US" dirty="0"/>
              <a:t>、</a:t>
            </a:r>
            <a:r>
              <a:rPr lang="en-US" altLang="zh-CN" dirty="0" err="1"/>
              <a:t>Heroku</a:t>
            </a:r>
            <a:r>
              <a:rPr lang="zh-CN" altLang="en-US" dirty="0"/>
              <a:t>、</a:t>
            </a:r>
            <a:r>
              <a:rPr lang="en-US" altLang="zh-CN" dirty="0" err="1"/>
              <a:t>Github</a:t>
            </a:r>
            <a:r>
              <a:rPr lang="zh-CN" altLang="en-US" dirty="0"/>
              <a:t>、</a:t>
            </a:r>
            <a:r>
              <a:rPr lang="en-US" altLang="zh-CN" dirty="0" err="1"/>
              <a:t>Bitbucket</a:t>
            </a:r>
            <a:r>
              <a:rPr lang="zh-CN" altLang="en-US" dirty="0"/>
              <a:t>、</a:t>
            </a:r>
            <a:r>
              <a:rPr lang="en-US" altLang="zh-CN" dirty="0" err="1"/>
              <a:t>Bitly</a:t>
            </a:r>
            <a:r>
              <a:rPr lang="zh-CN" altLang="en-US" dirty="0"/>
              <a:t>、</a:t>
            </a:r>
            <a:r>
              <a:rPr lang="en-US" altLang="zh-CN" dirty="0" err="1"/>
              <a:t>CloudFlare</a:t>
            </a:r>
            <a:r>
              <a:rPr lang="zh-CN" altLang="en-US" dirty="0"/>
              <a:t>、</a:t>
            </a:r>
            <a:r>
              <a:rPr lang="en-US" altLang="zh-CN" dirty="0"/>
              <a:t>Cloud Foundry</a:t>
            </a:r>
            <a:r>
              <a:rPr lang="zh-CN" altLang="en-US" dirty="0"/>
              <a:t>、</a:t>
            </a:r>
            <a:r>
              <a:rPr lang="en-US" altLang="zh-CN" dirty="0" err="1"/>
              <a:t>Flipboard</a:t>
            </a:r>
            <a:r>
              <a:rPr lang="zh-CN" altLang="en-US" dirty="0"/>
              <a:t>、</a:t>
            </a:r>
            <a:r>
              <a:rPr lang="en-US" altLang="zh-CN" dirty="0" err="1"/>
              <a:t>Disqus</a:t>
            </a:r>
            <a:r>
              <a:rPr lang="zh-CN" altLang="en-US" dirty="0"/>
              <a:t>、</a:t>
            </a:r>
            <a:r>
              <a:rPr lang="en-US" altLang="zh-CN" dirty="0" err="1"/>
              <a:t>SendGrid</a:t>
            </a:r>
            <a:r>
              <a:rPr lang="zh-CN" altLang="en-US" dirty="0"/>
              <a:t>、</a:t>
            </a:r>
            <a:r>
              <a:rPr lang="en-US" altLang="zh-CN" dirty="0" err="1"/>
              <a:t>Tumblr</a:t>
            </a:r>
            <a:r>
              <a:rPr lang="zh-CN" altLang="en-US" dirty="0"/>
              <a:t>、</a:t>
            </a:r>
            <a:r>
              <a:rPr lang="en-US" altLang="zh-CN" dirty="0" err="1"/>
              <a:t>Zynga</a:t>
            </a:r>
            <a:r>
              <a:rPr lang="zh-CN" altLang="en-US" dirty="0"/>
              <a:t>、</a:t>
            </a:r>
            <a:r>
              <a:rPr lang="en-US" altLang="zh-CN" dirty="0" err="1" smtClean="0"/>
              <a:t>Soundcloud</a:t>
            </a:r>
            <a:r>
              <a:rPr lang="en-US" altLang="zh-CN" dirty="0"/>
              <a:t> </a:t>
            </a:r>
            <a:r>
              <a:rPr lang="en-US" altLang="zh-CN" dirty="0" smtClean="0"/>
              <a:t>…</a:t>
            </a:r>
          </a:p>
          <a:p>
            <a:pPr lvl="1">
              <a:lnSpc>
                <a:spcPct val="170000"/>
              </a:lnSpc>
            </a:pPr>
            <a:endParaRPr lang="en-US" altLang="zh-CN" dirty="0" smtClean="0"/>
          </a:p>
          <a:p>
            <a:pPr>
              <a:lnSpc>
                <a:spcPct val="170000"/>
              </a:lnSpc>
            </a:pPr>
            <a:r>
              <a:rPr lang="zh-CN" altLang="en-US" dirty="0" smtClean="0"/>
              <a:t>国内公司：</a:t>
            </a:r>
            <a:endParaRPr lang="en-US" altLang="zh-CN" dirty="0" smtClean="0"/>
          </a:p>
          <a:p>
            <a:pPr lvl="1">
              <a:lnSpc>
                <a:spcPct val="170000"/>
              </a:lnSpc>
            </a:pPr>
            <a:r>
              <a:rPr lang="zh-CN" altLang="en-US" dirty="0"/>
              <a:t>支付宝即时到账接口 </a:t>
            </a:r>
            <a:r>
              <a:rPr lang="en-US" altLang="zh-CN" dirty="0" err="1"/>
              <a:t>golang</a:t>
            </a:r>
            <a:r>
              <a:rPr lang="en-US" altLang="zh-CN" dirty="0"/>
              <a:t> </a:t>
            </a:r>
            <a:r>
              <a:rPr lang="zh-CN" altLang="en-US" dirty="0" smtClean="0"/>
              <a:t>实现</a:t>
            </a:r>
            <a:r>
              <a:rPr lang="en-US" altLang="zh-CN" dirty="0"/>
              <a:t> </a:t>
            </a:r>
            <a:r>
              <a:rPr lang="en-US" altLang="zh-CN" dirty="0" smtClean="0">
                <a:hlinkClick r:id="rId5"/>
              </a:rPr>
              <a:t>https</a:t>
            </a:r>
            <a:r>
              <a:rPr lang="en-US" altLang="zh-CN" dirty="0">
                <a:hlinkClick r:id="rId5"/>
              </a:rPr>
              <a:t>://github.com/go-av/alipay</a:t>
            </a:r>
            <a:endParaRPr lang="en-US" altLang="zh-CN" dirty="0" smtClean="0"/>
          </a:p>
          <a:p>
            <a:pPr lvl="1">
              <a:lnSpc>
                <a:spcPct val="170000"/>
              </a:lnSpc>
            </a:pPr>
            <a:r>
              <a:rPr lang="zh-CN" altLang="en-US" dirty="0" smtClean="0"/>
              <a:t>盛大云</a:t>
            </a:r>
            <a:r>
              <a:rPr lang="zh-CN" altLang="en-US" dirty="0"/>
              <a:t>的日志系统，文件分发</a:t>
            </a:r>
            <a:r>
              <a:rPr lang="zh-CN" altLang="en-US" dirty="0" smtClean="0"/>
              <a:t>系统</a:t>
            </a:r>
            <a:endParaRPr lang="en-US" altLang="zh-CN" dirty="0" smtClean="0"/>
          </a:p>
          <a:p>
            <a:pPr lvl="1">
              <a:lnSpc>
                <a:spcPct val="170000"/>
              </a:lnSpc>
            </a:pPr>
            <a:r>
              <a:rPr lang="zh-CN" altLang="en-US" dirty="0"/>
              <a:t>豆瓣已经将</a:t>
            </a:r>
            <a:r>
              <a:rPr lang="en-US" altLang="zh-CN" dirty="0" err="1"/>
              <a:t>golang</a:t>
            </a:r>
            <a:r>
              <a:rPr lang="zh-CN" altLang="en-US" dirty="0"/>
              <a:t>用到线上系统了，</a:t>
            </a:r>
            <a:r>
              <a:rPr lang="en-US" altLang="zh-CN" dirty="0" err="1"/>
              <a:t>beansdb</a:t>
            </a:r>
            <a:r>
              <a:rPr lang="zh-CN" altLang="en-US" dirty="0"/>
              <a:t>的一个</a:t>
            </a:r>
            <a:r>
              <a:rPr lang="en-US" altLang="zh-CN" dirty="0"/>
              <a:t>proxy</a:t>
            </a:r>
            <a:r>
              <a:rPr lang="zh-CN" altLang="en-US" dirty="0"/>
              <a:t>就是用</a:t>
            </a:r>
            <a:r>
              <a:rPr lang="en-US" altLang="zh-CN" dirty="0" err="1"/>
              <a:t>golang</a:t>
            </a:r>
            <a:r>
              <a:rPr lang="zh-CN" altLang="en-US" dirty="0"/>
              <a:t>写的。不过开源的</a:t>
            </a:r>
            <a:r>
              <a:rPr lang="en-US" altLang="zh-CN" dirty="0" err="1"/>
              <a:t>beansdb</a:t>
            </a:r>
            <a:r>
              <a:rPr lang="zh-CN" altLang="en-US" dirty="0"/>
              <a:t>中没有这部分的</a:t>
            </a:r>
            <a:r>
              <a:rPr lang="zh-CN" altLang="en-US" dirty="0" smtClean="0"/>
              <a:t>代码</a:t>
            </a:r>
            <a:endParaRPr lang="en-US" altLang="zh-CN" dirty="0" smtClean="0"/>
          </a:p>
          <a:p>
            <a:pPr lvl="1">
              <a:lnSpc>
                <a:spcPct val="170000"/>
              </a:lnSpc>
            </a:pPr>
            <a:r>
              <a:rPr lang="zh-CN" altLang="en-US" dirty="0"/>
              <a:t>七牛</a:t>
            </a:r>
            <a:r>
              <a:rPr lang="zh-CN" altLang="en-US" dirty="0" smtClean="0"/>
              <a:t>云</a:t>
            </a:r>
            <a:endParaRPr lang="en-US" altLang="zh-CN" dirty="0" smtClean="0"/>
          </a:p>
          <a:p>
            <a:pPr lvl="1">
              <a:lnSpc>
                <a:spcPct val="170000"/>
              </a:lnSpc>
            </a:pPr>
            <a:r>
              <a:rPr lang="en-US" altLang="zh-CN" dirty="0" smtClean="0"/>
              <a:t>…</a:t>
            </a:r>
            <a:endParaRPr lang="zh-CN" altLang="en-US" dirty="0"/>
          </a:p>
        </p:txBody>
      </p:sp>
    </p:spTree>
    <p:extLst>
      <p:ext uri="{BB962C8B-B14F-4D97-AF65-F5344CB8AC3E}">
        <p14:creationId xmlns:p14="http://schemas.microsoft.com/office/powerpoint/2010/main" val="260072128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Golang</a:t>
            </a:r>
            <a:r>
              <a:rPr lang="zh-CN" altLang="en-US" dirty="0" smtClean="0"/>
              <a:t>商业中国案例</a:t>
            </a:r>
            <a:endParaRPr lang="en-US" dirty="0"/>
          </a:p>
        </p:txBody>
      </p:sp>
      <p:sp>
        <p:nvSpPr>
          <p:cNvPr id="3" name="Content Placeholder 2"/>
          <p:cNvSpPr>
            <a:spLocks noGrp="1"/>
          </p:cNvSpPr>
          <p:nvPr>
            <p:ph idx="1"/>
          </p:nvPr>
        </p:nvSpPr>
        <p:spPr/>
        <p:txBody>
          <a:bodyPr>
            <a:normAutofit fontScale="92500"/>
          </a:bodyPr>
          <a:lstStyle/>
          <a:p>
            <a:pPr>
              <a:lnSpc>
                <a:spcPct val="150000"/>
              </a:lnSpc>
            </a:pPr>
            <a:r>
              <a:rPr lang="en-US" dirty="0">
                <a:hlinkClick r:id="rId2"/>
              </a:rPr>
              <a:t>https://github.com/qiniu/go/issues/</a:t>
            </a:r>
            <a:r>
              <a:rPr lang="en-US" dirty="0" smtClean="0">
                <a:hlinkClick r:id="rId2"/>
              </a:rPr>
              <a:t>15</a:t>
            </a:r>
            <a:r>
              <a:rPr lang="en-US" dirty="0" smtClean="0"/>
              <a:t> </a:t>
            </a:r>
          </a:p>
          <a:p>
            <a:pPr>
              <a:lnSpc>
                <a:spcPct val="150000"/>
              </a:lnSpc>
            </a:pPr>
            <a:r>
              <a:rPr lang="zh-CN" altLang="en-US" dirty="0" smtClean="0"/>
              <a:t>七牛、美团、</a:t>
            </a:r>
            <a:r>
              <a:rPr lang="en-US" altLang="zh-CN" dirty="0" err="1" smtClean="0"/>
              <a:t>weico</a:t>
            </a:r>
            <a:r>
              <a:rPr lang="zh-CN" altLang="en-US" dirty="0" smtClean="0"/>
              <a:t>、仙侠道、快玩游戏、金山微看、盛大云</a:t>
            </a:r>
            <a:r>
              <a:rPr lang="en-US" altLang="zh-CN" dirty="0" smtClean="0"/>
              <a:t>CDN</a:t>
            </a:r>
            <a:r>
              <a:rPr lang="zh-CN" altLang="en-US" dirty="0" smtClean="0"/>
              <a:t>、京东消息</a:t>
            </a:r>
            <a:r>
              <a:rPr lang="en-US" altLang="zh-CN" dirty="0" smtClean="0"/>
              <a:t>PUSH/</a:t>
            </a:r>
            <a:r>
              <a:rPr lang="zh-CN" altLang="en-US" dirty="0" smtClean="0"/>
              <a:t>文件存储、华大基因交互式数据分析、</a:t>
            </a:r>
            <a:r>
              <a:rPr lang="en-US" altLang="zh-CN" dirty="0" err="1" smtClean="0"/>
              <a:t>Bmob</a:t>
            </a:r>
            <a:r>
              <a:rPr lang="zh-CN" altLang="en-US" dirty="0" smtClean="0"/>
              <a:t>移动后端云服务平台、群策、</a:t>
            </a:r>
            <a:r>
              <a:rPr lang="en-US" altLang="zh-CN" dirty="0" smtClean="0"/>
              <a:t>DSP</a:t>
            </a:r>
            <a:r>
              <a:rPr lang="zh-CN" altLang="en-US" dirty="0" smtClean="0"/>
              <a:t>管广告投放、小米抢购系统</a:t>
            </a:r>
            <a:r>
              <a:rPr lang="en-US" altLang="zh-CN" dirty="0" smtClean="0"/>
              <a:t>/</a:t>
            </a:r>
            <a:r>
              <a:rPr lang="zh-CN" altLang="en-US" dirty="0" smtClean="0"/>
              <a:t>日志平台、</a:t>
            </a:r>
            <a:r>
              <a:rPr lang="en-US" altLang="zh-CN" dirty="0" smtClean="0"/>
              <a:t>360</a:t>
            </a:r>
            <a:r>
              <a:rPr lang="zh-CN" altLang="en-US" dirty="0" smtClean="0"/>
              <a:t>消息推送</a:t>
            </a:r>
            <a:r>
              <a:rPr lang="en-US" altLang="zh-CN" dirty="0" smtClean="0"/>
              <a:t>…</a:t>
            </a:r>
            <a:endParaRPr lang="en-US" dirty="0"/>
          </a:p>
        </p:txBody>
      </p:sp>
    </p:spTree>
    <p:extLst>
      <p:ext uri="{BB962C8B-B14F-4D97-AF65-F5344CB8AC3E}">
        <p14:creationId xmlns:p14="http://schemas.microsoft.com/office/powerpoint/2010/main" val="59062410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dirty="0" smtClean="0"/>
              <a:t>Go</a:t>
            </a:r>
            <a:r>
              <a:rPr lang="zh-CN" altLang="en-US" dirty="0" smtClean="0"/>
              <a:t>如何开始入门？</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4422007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Go-tour</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zh-CN" altLang="en-US" dirty="0" smtClean="0"/>
              <a:t>官方展示：</a:t>
            </a:r>
            <a:endParaRPr lang="en-US" dirty="0" smtClean="0"/>
          </a:p>
          <a:p>
            <a:pPr lvl="1">
              <a:lnSpc>
                <a:spcPct val="150000"/>
              </a:lnSpc>
            </a:pPr>
            <a:r>
              <a:rPr lang="en-US" dirty="0" smtClean="0">
                <a:hlinkClick r:id="rId2"/>
              </a:rPr>
              <a:t>http</a:t>
            </a:r>
            <a:r>
              <a:rPr lang="en-US" dirty="0">
                <a:hlinkClick r:id="rId2"/>
              </a:rPr>
              <a:t>://tour.golang.org</a:t>
            </a:r>
            <a:r>
              <a:rPr lang="en-US" dirty="0" smtClean="0">
                <a:hlinkClick r:id="rId2"/>
              </a:rPr>
              <a:t>/</a:t>
            </a:r>
            <a:r>
              <a:rPr lang="en-US" dirty="0" smtClean="0"/>
              <a:t> </a:t>
            </a:r>
          </a:p>
          <a:p>
            <a:pPr lvl="1">
              <a:lnSpc>
                <a:spcPct val="150000"/>
              </a:lnSpc>
            </a:pPr>
            <a:r>
              <a:rPr lang="en-US" dirty="0">
                <a:hlinkClick r:id="rId3"/>
              </a:rPr>
              <a:t>http://gotour.qizhanming.com</a:t>
            </a:r>
            <a:r>
              <a:rPr lang="en-US" dirty="0" smtClean="0">
                <a:hlinkClick r:id="rId3"/>
              </a:rPr>
              <a:t>/</a:t>
            </a:r>
            <a:r>
              <a:rPr lang="en-US" dirty="0"/>
              <a:t> </a:t>
            </a:r>
          </a:p>
          <a:p>
            <a:pPr>
              <a:lnSpc>
                <a:spcPct val="150000"/>
              </a:lnSpc>
            </a:pPr>
            <a:r>
              <a:rPr lang="zh-CN" altLang="en-US" dirty="0" smtClean="0"/>
              <a:t>源码：</a:t>
            </a:r>
            <a:r>
              <a:rPr lang="en-US" altLang="zh-CN" dirty="0" smtClean="0"/>
              <a:t> </a:t>
            </a:r>
            <a:endParaRPr lang="en-US" dirty="0" smtClean="0">
              <a:hlinkClick r:id="rId4"/>
            </a:endParaRPr>
          </a:p>
          <a:p>
            <a:pPr lvl="1">
              <a:lnSpc>
                <a:spcPct val="150000"/>
              </a:lnSpc>
            </a:pPr>
            <a:r>
              <a:rPr lang="en-US" dirty="0" smtClean="0">
                <a:hlinkClick r:id="rId4"/>
              </a:rPr>
              <a:t>https</a:t>
            </a:r>
            <a:r>
              <a:rPr lang="en-US" dirty="0">
                <a:hlinkClick r:id="rId4"/>
              </a:rPr>
              <a:t>://code.google.com/p/go-tour</a:t>
            </a:r>
            <a:r>
              <a:rPr lang="en-US" dirty="0" smtClean="0">
                <a:hlinkClick r:id="rId4"/>
              </a:rPr>
              <a:t>/</a:t>
            </a:r>
            <a:endParaRPr lang="en-US" dirty="0" smtClean="0"/>
          </a:p>
          <a:p>
            <a:pPr lvl="1">
              <a:lnSpc>
                <a:spcPct val="150000"/>
              </a:lnSpc>
            </a:pPr>
            <a:r>
              <a:rPr lang="en-US" dirty="0">
                <a:hlinkClick r:id="rId5"/>
              </a:rPr>
              <a:t>https://bitbucket.org/mikespook/go-tour-zh</a:t>
            </a:r>
            <a:r>
              <a:rPr lang="en-US" dirty="0" smtClean="0">
                <a:hlinkClick r:id="rId5"/>
              </a:rPr>
              <a:t>/</a:t>
            </a:r>
            <a:r>
              <a:rPr lang="en-US" dirty="0" smtClean="0"/>
              <a:t> </a:t>
            </a:r>
          </a:p>
          <a:p>
            <a:pPr lvl="1">
              <a:lnSpc>
                <a:spcPct val="150000"/>
              </a:lnSpc>
            </a:pPr>
            <a:r>
              <a:rPr lang="en-US" dirty="0" smtClean="0">
                <a:hlinkClick r:id="rId6"/>
              </a:rPr>
              <a:t>https</a:t>
            </a:r>
            <a:r>
              <a:rPr lang="en-US" dirty="0">
                <a:hlinkClick r:id="rId6"/>
              </a:rPr>
              <a:t>://github.com/zhanming/go-tour-cn</a:t>
            </a:r>
            <a:r>
              <a:rPr lang="en-US" dirty="0" smtClean="0">
                <a:hlinkClick r:id="rId6"/>
              </a:rPr>
              <a:t>/</a:t>
            </a:r>
            <a:r>
              <a:rPr lang="en-US" dirty="0" smtClean="0"/>
              <a:t> </a:t>
            </a:r>
          </a:p>
        </p:txBody>
      </p:sp>
    </p:spTree>
    <p:extLst>
      <p:ext uri="{BB962C8B-B14F-4D97-AF65-F5344CB8AC3E}">
        <p14:creationId xmlns:p14="http://schemas.microsoft.com/office/powerpoint/2010/main" val="54665784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Web 编程》</a:t>
            </a:r>
          </a:p>
        </p:txBody>
      </p:sp>
      <p:sp>
        <p:nvSpPr>
          <p:cNvPr id="3" name="Content Placeholder 2"/>
          <p:cNvSpPr>
            <a:spLocks noGrp="1"/>
          </p:cNvSpPr>
          <p:nvPr>
            <p:ph idx="1"/>
          </p:nvPr>
        </p:nvSpPr>
        <p:spPr/>
        <p:txBody>
          <a:bodyPr>
            <a:normAutofit/>
          </a:bodyPr>
          <a:lstStyle/>
          <a:p>
            <a:pPr>
              <a:lnSpc>
                <a:spcPct val="150000"/>
              </a:lnSpc>
            </a:pPr>
            <a:r>
              <a:rPr lang="en-US" sz="2400" dirty="0" smtClean="0">
                <a:hlinkClick r:id="rId2"/>
              </a:rPr>
              <a:t>https</a:t>
            </a:r>
            <a:r>
              <a:rPr lang="en-US" sz="2400" dirty="0">
                <a:hlinkClick r:id="rId2"/>
              </a:rPr>
              <a:t>://github.com/astaxie/build-web-application-with-</a:t>
            </a:r>
            <a:r>
              <a:rPr lang="en-US" sz="2400" dirty="0" smtClean="0">
                <a:hlinkClick r:id="rId2"/>
              </a:rPr>
              <a:t>golang</a:t>
            </a:r>
            <a:r>
              <a:rPr lang="en-US" sz="2400" dirty="0" smtClean="0"/>
              <a:t> </a:t>
            </a:r>
          </a:p>
          <a:p>
            <a:pPr>
              <a:lnSpc>
                <a:spcPct val="150000"/>
              </a:lnSpc>
            </a:pPr>
            <a:r>
              <a:rPr lang="en-US" altLang="zh-CN" sz="2400" dirty="0" smtClean="0">
                <a:hlinkClick r:id="rId3"/>
              </a:rPr>
              <a:t>http</a:t>
            </a:r>
            <a:r>
              <a:rPr lang="en-US" altLang="zh-CN" sz="2400" dirty="0">
                <a:hlinkClick r:id="rId3"/>
              </a:rPr>
              <a:t>://weibo.com/533452688</a:t>
            </a:r>
            <a:r>
              <a:rPr lang="en-US" altLang="zh-CN" sz="2400" dirty="0"/>
              <a:t> </a:t>
            </a:r>
            <a:r>
              <a:rPr lang="zh-CN" altLang="en-US" sz="2400" dirty="0"/>
              <a:t>（</a:t>
            </a:r>
            <a:r>
              <a:rPr lang="en-US" altLang="zh-CN" sz="2400" dirty="0"/>
              <a:t> ASTA</a:t>
            </a:r>
            <a:r>
              <a:rPr lang="zh-CN" altLang="en-US" sz="2400" dirty="0"/>
              <a:t>谢）</a:t>
            </a:r>
          </a:p>
          <a:p>
            <a:pPr>
              <a:lnSpc>
                <a:spcPct val="150000"/>
              </a:lnSpc>
            </a:pPr>
            <a:r>
              <a:rPr lang="en-US" altLang="zh-CN" sz="2400" dirty="0">
                <a:hlinkClick r:id="rId4"/>
              </a:rPr>
              <a:t>http://beego.me</a:t>
            </a:r>
            <a:endParaRPr lang="en-US" altLang="zh-CN" sz="2400" dirty="0"/>
          </a:p>
          <a:p>
            <a:pPr>
              <a:lnSpc>
                <a:spcPct val="150000"/>
              </a:lnSpc>
            </a:pPr>
            <a:endParaRPr lang="en-US" sz="2400" dirty="0" smtClean="0"/>
          </a:p>
          <a:p>
            <a:pPr>
              <a:lnSpc>
                <a:spcPct val="150000"/>
              </a:lnSpc>
            </a:pPr>
            <a:endParaRPr lang="en-US" sz="2400" dirty="0"/>
          </a:p>
        </p:txBody>
      </p:sp>
      <p:pic>
        <p:nvPicPr>
          <p:cNvPr id="6" name="Picture 5"/>
          <p:cNvPicPr>
            <a:picLocks noChangeAspect="1"/>
          </p:cNvPicPr>
          <p:nvPr/>
        </p:nvPicPr>
        <p:blipFill>
          <a:blip r:embed="rId5"/>
          <a:stretch>
            <a:fillRect/>
          </a:stretch>
        </p:blipFill>
        <p:spPr>
          <a:xfrm>
            <a:off x="6350714" y="3494476"/>
            <a:ext cx="1816100" cy="2540000"/>
          </a:xfrm>
          <a:prstGeom prst="rect">
            <a:avLst/>
          </a:prstGeom>
        </p:spPr>
      </p:pic>
      <p:pic>
        <p:nvPicPr>
          <p:cNvPr id="7" name="Picture 2" descr="beego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644" y="4482958"/>
            <a:ext cx="990600" cy="13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13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GoDoc</a:t>
            </a:r>
            <a:endParaRPr lang="en-US" dirty="0"/>
          </a:p>
        </p:txBody>
      </p:sp>
      <p:sp>
        <p:nvSpPr>
          <p:cNvPr id="3" name="Content Placeholder 2"/>
          <p:cNvSpPr>
            <a:spLocks noGrp="1"/>
          </p:cNvSpPr>
          <p:nvPr>
            <p:ph idx="1"/>
          </p:nvPr>
        </p:nvSpPr>
        <p:spPr/>
        <p:txBody>
          <a:bodyPr/>
          <a:lstStyle/>
          <a:p>
            <a:r>
              <a:rPr lang="en-US" dirty="0" err="1"/>
              <a:t>godoc</a:t>
            </a:r>
            <a:r>
              <a:rPr lang="en-US" dirty="0"/>
              <a:t> -http=:端口号</a:t>
            </a:r>
          </a:p>
        </p:txBody>
      </p:sp>
    </p:spTree>
    <p:extLst>
      <p:ext uri="{BB962C8B-B14F-4D97-AF65-F5344CB8AC3E}">
        <p14:creationId xmlns:p14="http://schemas.microsoft.com/office/powerpoint/2010/main" val="34832367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a:t>
            </a:r>
            <a:r>
              <a:rPr lang="en-US" altLang="zh-CN" dirty="0" smtClean="0"/>
              <a:t>30 </a:t>
            </a:r>
            <a:r>
              <a:rPr lang="zh-CN" altLang="en-US" dirty="0" smtClean="0"/>
              <a:t>－</a:t>
            </a:r>
            <a:r>
              <a:rPr lang="en-US" altLang="zh-CN" dirty="0" smtClean="0"/>
              <a:t>&gt; 2</a:t>
            </a:r>
            <a:endParaRPr lang="zh-CN" altLang="en-US" dirty="0"/>
          </a:p>
        </p:txBody>
      </p:sp>
      <p:sp>
        <p:nvSpPr>
          <p:cNvPr id="3" name="内容占位符 2"/>
          <p:cNvSpPr>
            <a:spLocks noGrp="1"/>
          </p:cNvSpPr>
          <p:nvPr>
            <p:ph idx="1"/>
          </p:nvPr>
        </p:nvSpPr>
        <p:spPr/>
        <p:txBody>
          <a:bodyPr/>
          <a:lstStyle/>
          <a:p>
            <a:r>
              <a:rPr lang="en-US" altLang="zh-CN" dirty="0"/>
              <a:t>Iron.io</a:t>
            </a:r>
            <a:r>
              <a:rPr lang="zh-CN" altLang="en-US" dirty="0"/>
              <a:t>从</a:t>
            </a:r>
            <a:r>
              <a:rPr lang="en-US" altLang="zh-CN" dirty="0"/>
              <a:t>Ruby</a:t>
            </a:r>
            <a:r>
              <a:rPr lang="zh-CN" altLang="en-US" dirty="0"/>
              <a:t>迁移到</a:t>
            </a:r>
            <a:r>
              <a:rPr lang="en-US" altLang="zh-CN" dirty="0"/>
              <a:t>Go</a:t>
            </a:r>
            <a:r>
              <a:rPr lang="zh-CN" altLang="en-US" dirty="0" smtClean="0"/>
              <a:t>：服务器</a:t>
            </a:r>
            <a:r>
              <a:rPr lang="zh-CN" altLang="en-US" dirty="0"/>
              <a:t>数量从</a:t>
            </a:r>
            <a:r>
              <a:rPr lang="en-US" altLang="zh-CN" dirty="0"/>
              <a:t>30</a:t>
            </a:r>
            <a:r>
              <a:rPr lang="zh-CN" altLang="en-US" dirty="0"/>
              <a:t>台减少到</a:t>
            </a:r>
            <a:r>
              <a:rPr lang="en-US" altLang="zh-CN" dirty="0"/>
              <a:t>2</a:t>
            </a:r>
            <a:r>
              <a:rPr lang="zh-CN" altLang="en-US" dirty="0"/>
              <a:t>台，而且第</a:t>
            </a:r>
            <a:r>
              <a:rPr lang="en-US" altLang="zh-CN" dirty="0"/>
              <a:t>2</a:t>
            </a:r>
            <a:r>
              <a:rPr lang="zh-CN" altLang="en-US" dirty="0"/>
              <a:t>台仅用于实现冗余</a:t>
            </a:r>
            <a:r>
              <a:rPr lang="zh-CN" altLang="en-US" dirty="0" smtClean="0"/>
              <a:t>。</a:t>
            </a:r>
            <a:endParaRPr lang="en-US" altLang="zh-CN" dirty="0" smtClean="0"/>
          </a:p>
          <a:p>
            <a:endParaRPr lang="en-US" altLang="zh-CN" dirty="0" smtClean="0"/>
          </a:p>
          <a:p>
            <a:r>
              <a:rPr lang="en-US" altLang="zh-CN" dirty="0">
                <a:hlinkClick r:id="rId2"/>
              </a:rPr>
              <a:t>http://blog.iron.io/2013/03/how-we-went-from-30-servers-to-2-go.html</a:t>
            </a:r>
            <a:endParaRPr lang="zh-CN" altLang="en-US" dirty="0"/>
          </a:p>
          <a:p>
            <a:endParaRPr lang="zh-CN" altLang="en-US" dirty="0"/>
          </a:p>
        </p:txBody>
      </p:sp>
    </p:spTree>
    <p:extLst>
      <p:ext uri="{BB962C8B-B14F-4D97-AF65-F5344CB8AC3E}">
        <p14:creationId xmlns:p14="http://schemas.microsoft.com/office/powerpoint/2010/main" val="376288410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50000"/>
              </a:lnSpc>
            </a:pPr>
            <a:r>
              <a:rPr lang="zh-CN" altLang="en-US" dirty="0" smtClean="0"/>
              <a:t>雨痕</a:t>
            </a:r>
            <a:r>
              <a:rPr lang="en-US" altLang="zh-CN" dirty="0" smtClean="0"/>
              <a:t> 《Go</a:t>
            </a:r>
            <a:r>
              <a:rPr lang="zh-CN" altLang="en-US" dirty="0" smtClean="0"/>
              <a:t>学习笔记</a:t>
            </a:r>
            <a:r>
              <a:rPr lang="en-US" altLang="zh-CN" dirty="0" smtClean="0"/>
              <a:t> </a:t>
            </a:r>
            <a:r>
              <a:rPr lang="zh-CN" altLang="en-US" dirty="0" smtClean="0"/>
              <a:t>第四版</a:t>
            </a:r>
            <a:r>
              <a:rPr lang="zh-CN" altLang="zh-CN" dirty="0"/>
              <a:t>》</a:t>
            </a:r>
            <a:r>
              <a:rPr lang="en-US" altLang="zh-CN" dirty="0" smtClean="0"/>
              <a:t/>
            </a:r>
            <a:br>
              <a:rPr lang="en-US" altLang="zh-CN" dirty="0" smtClean="0"/>
            </a:br>
            <a:r>
              <a:rPr lang="en-US" altLang="zh-CN" dirty="0" smtClean="0">
                <a:hlinkClick r:id="rId2"/>
              </a:rPr>
              <a:t>https</a:t>
            </a:r>
            <a:r>
              <a:rPr lang="en-US" altLang="zh-CN" dirty="0">
                <a:hlinkClick r:id="rId2"/>
              </a:rPr>
              <a:t>://github.com/qyuhen/</a:t>
            </a:r>
            <a:r>
              <a:rPr lang="en-US" altLang="zh-CN" dirty="0" smtClean="0">
                <a:hlinkClick r:id="rId2"/>
              </a:rPr>
              <a:t>book</a:t>
            </a:r>
            <a:r>
              <a:rPr lang="en-US" altLang="zh-CN" dirty="0" smtClean="0"/>
              <a:t> </a:t>
            </a:r>
          </a:p>
          <a:p>
            <a:pPr>
              <a:lnSpc>
                <a:spcPct val="150000"/>
              </a:lnSpc>
            </a:pPr>
            <a:r>
              <a:rPr lang="zh-CN" altLang="en-US" dirty="0" smtClean="0"/>
              <a:t>郝林</a:t>
            </a:r>
            <a:r>
              <a:rPr lang="en-US" altLang="zh-CN" dirty="0" smtClean="0"/>
              <a:t>《Go </a:t>
            </a:r>
            <a:r>
              <a:rPr lang="zh-CN" altLang="en-US" dirty="0" smtClean="0"/>
              <a:t>并发编程实战</a:t>
            </a:r>
            <a:r>
              <a:rPr lang="en-US" altLang="zh-CN" dirty="0" smtClean="0"/>
              <a:t>》</a:t>
            </a:r>
          </a:p>
          <a:p>
            <a:pPr>
              <a:lnSpc>
                <a:spcPct val="150000"/>
              </a:lnSpc>
            </a:pPr>
            <a:endParaRPr lang="en-US" dirty="0"/>
          </a:p>
        </p:txBody>
      </p:sp>
      <p:pic>
        <p:nvPicPr>
          <p:cNvPr id="4" name="Picture 3"/>
          <p:cNvPicPr>
            <a:picLocks noChangeAspect="1"/>
          </p:cNvPicPr>
          <p:nvPr/>
        </p:nvPicPr>
        <p:blipFill>
          <a:blip r:embed="rId3"/>
          <a:stretch>
            <a:fillRect/>
          </a:stretch>
        </p:blipFill>
        <p:spPr>
          <a:xfrm>
            <a:off x="1102687" y="4140517"/>
            <a:ext cx="2032000" cy="2032000"/>
          </a:xfrm>
          <a:prstGeom prst="rect">
            <a:avLst/>
          </a:prstGeom>
        </p:spPr>
      </p:pic>
    </p:spTree>
    <p:extLst>
      <p:ext uri="{BB962C8B-B14F-4D97-AF65-F5344CB8AC3E}">
        <p14:creationId xmlns:p14="http://schemas.microsoft.com/office/powerpoint/2010/main" val="8065716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a:t>Go</a:t>
            </a:r>
            <a:r>
              <a:rPr lang="zh-CN" altLang="en-US" dirty="0"/>
              <a:t>的并发模型与</a:t>
            </a:r>
            <a:r>
              <a:rPr lang="en-US" altLang="zh-CN" dirty="0" err="1"/>
              <a:t>Erlang</a:t>
            </a:r>
            <a:r>
              <a:rPr lang="zh-CN" altLang="en-US" dirty="0"/>
              <a:t>、</a:t>
            </a:r>
            <a:r>
              <a:rPr lang="en-US" altLang="zh-CN" dirty="0"/>
              <a:t>C</a:t>
            </a:r>
            <a:r>
              <a:rPr lang="zh-CN" altLang="en-US" dirty="0"/>
              <a:t>和</a:t>
            </a:r>
            <a:r>
              <a:rPr lang="en-US" altLang="zh-CN" dirty="0"/>
              <a:t>C++</a:t>
            </a:r>
            <a:r>
              <a:rPr lang="zh-CN" altLang="en-US" dirty="0"/>
              <a:t>的几乎一样强大，而且是对开发者非常友好的一种系统。</a:t>
            </a:r>
          </a:p>
        </p:txBody>
      </p:sp>
    </p:spTree>
    <p:extLst>
      <p:ext uri="{BB962C8B-B14F-4D97-AF65-F5344CB8AC3E}">
        <p14:creationId xmlns:p14="http://schemas.microsoft.com/office/powerpoint/2010/main" val="295377224"/>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Write in Go (Fall 2014)</a:t>
            </a:r>
            <a:endParaRPr lang="zh-CN" altLang="en-US" dirty="0"/>
          </a:p>
        </p:txBody>
      </p:sp>
      <p:sp>
        <p:nvSpPr>
          <p:cNvPr id="3" name="内容占位符 2"/>
          <p:cNvSpPr>
            <a:spLocks noGrp="1"/>
          </p:cNvSpPr>
          <p:nvPr>
            <p:ph idx="1"/>
          </p:nvPr>
        </p:nvSpPr>
        <p:spPr/>
        <p:txBody>
          <a:bodyPr/>
          <a:lstStyle/>
          <a:p>
            <a:r>
              <a:rPr lang="en-US" altLang="zh-CN" dirty="0"/>
              <a:t>https://www.youtube.com/watch?v=LJvEIjRBSDA&amp;feature=youtu.be</a:t>
            </a:r>
            <a:endParaRPr lang="zh-CN" altLang="en-US" dirty="0"/>
          </a:p>
        </p:txBody>
      </p:sp>
    </p:spTree>
    <p:extLst>
      <p:ext uri="{BB962C8B-B14F-4D97-AF65-F5344CB8AC3E}">
        <p14:creationId xmlns:p14="http://schemas.microsoft.com/office/powerpoint/2010/main" val="118616994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457200" y="1590215"/>
            <a:ext cx="5626100" cy="4025900"/>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769" y="1603092"/>
            <a:ext cx="3095253" cy="4276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83824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Iron.io</a:t>
            </a:r>
            <a:r>
              <a:rPr lang="zh-TW" altLang="en-US" dirty="0"/>
              <a:t>从</a:t>
            </a:r>
            <a:r>
              <a:rPr lang="en-US" altLang="zh-TW" dirty="0"/>
              <a:t>Ruby</a:t>
            </a:r>
            <a:r>
              <a:rPr lang="zh-TW" altLang="en-US" dirty="0"/>
              <a:t>迁移到</a:t>
            </a:r>
            <a:r>
              <a:rPr lang="en-US" altLang="zh-TW" dirty="0"/>
              <a:t>Go</a:t>
            </a:r>
            <a:endParaRPr lang="en-US" dirty="0"/>
          </a:p>
        </p:txBody>
      </p:sp>
      <p:sp>
        <p:nvSpPr>
          <p:cNvPr id="3" name="Content Placeholder 2"/>
          <p:cNvSpPr>
            <a:spLocks noGrp="1"/>
          </p:cNvSpPr>
          <p:nvPr>
            <p:ph idx="1"/>
          </p:nvPr>
        </p:nvSpPr>
        <p:spPr>
          <a:xfrm>
            <a:off x="457199" y="5257800"/>
            <a:ext cx="8229600" cy="1173163"/>
          </a:xfrm>
        </p:spPr>
        <p:txBody>
          <a:bodyPr>
            <a:normAutofit fontScale="32500" lnSpcReduction="20000"/>
          </a:bodyPr>
          <a:lstStyle/>
          <a:p>
            <a:pPr>
              <a:lnSpc>
                <a:spcPct val="170000"/>
              </a:lnSpc>
            </a:pPr>
            <a:r>
              <a:rPr lang="en-US" altLang="zh-CN" dirty="0"/>
              <a:t>Iron.io</a:t>
            </a:r>
            <a:r>
              <a:rPr lang="zh-CN" altLang="en-US" dirty="0"/>
              <a:t>（一家基础设施即</a:t>
            </a:r>
            <a:r>
              <a:rPr lang="zh-CN" altLang="en-US" dirty="0" smtClean="0"/>
              <a:t>服务</a:t>
            </a:r>
            <a:r>
              <a:rPr lang="en-US" altLang="zh-CN" dirty="0" smtClean="0"/>
              <a:t>[</a:t>
            </a:r>
            <a:r>
              <a:rPr lang="en-US" altLang="zh-CN" dirty="0" err="1" smtClean="0"/>
              <a:t>laaS</a:t>
            </a:r>
            <a:r>
              <a:rPr lang="en-US" altLang="zh-CN" dirty="0" smtClean="0"/>
              <a:t>]</a:t>
            </a:r>
            <a:r>
              <a:rPr lang="zh-CN" altLang="en-US" dirty="0" smtClean="0"/>
              <a:t>公司</a:t>
            </a:r>
            <a:r>
              <a:rPr lang="zh-CN" altLang="en-US" dirty="0"/>
              <a:t>）在遭遇了</a:t>
            </a:r>
            <a:r>
              <a:rPr lang="en-US" altLang="zh-CN" dirty="0"/>
              <a:t>Ruby</a:t>
            </a:r>
            <a:r>
              <a:rPr lang="zh-CN" altLang="en-US" dirty="0"/>
              <a:t>的限制后，大刀阔斧般的使用</a:t>
            </a:r>
            <a:r>
              <a:rPr lang="en-US" altLang="zh-CN" dirty="0"/>
              <a:t>Go</a:t>
            </a:r>
            <a:r>
              <a:rPr lang="zh-CN" altLang="en-US" dirty="0"/>
              <a:t>语言重写其名下服务</a:t>
            </a:r>
            <a:r>
              <a:rPr lang="en-US" altLang="zh-CN" dirty="0" err="1"/>
              <a:t>IronWorker</a:t>
            </a:r>
            <a:r>
              <a:rPr lang="zh-CN" altLang="en-US" dirty="0"/>
              <a:t>。</a:t>
            </a:r>
          </a:p>
          <a:p>
            <a:pPr>
              <a:lnSpc>
                <a:spcPct val="170000"/>
              </a:lnSpc>
            </a:pPr>
            <a:r>
              <a:rPr lang="en-US" altLang="zh-CN" dirty="0" err="1"/>
              <a:t>IronWorker</a:t>
            </a:r>
            <a:r>
              <a:rPr lang="en-US" altLang="zh-CN" dirty="0"/>
              <a:t> </a:t>
            </a:r>
            <a:r>
              <a:rPr lang="zh-CN" altLang="en-US" dirty="0"/>
              <a:t>是一款</a:t>
            </a:r>
            <a:r>
              <a:rPr lang="zh-CN" altLang="en-US" dirty="0">
                <a:solidFill>
                  <a:srgbClr val="FFFF00"/>
                </a:solidFill>
              </a:rPr>
              <a:t>可变任务队列</a:t>
            </a:r>
            <a:r>
              <a:rPr lang="zh-CN" altLang="en-US" dirty="0"/>
              <a:t>，可以使开发人员能专注于预设作业和后台处理，无需分心前端任务</a:t>
            </a:r>
            <a:r>
              <a:rPr lang="zh-CN" altLang="en-US" dirty="0" smtClean="0"/>
              <a:t>。</a:t>
            </a:r>
            <a:endParaRPr lang="en-US" altLang="zh-CN" dirty="0" smtClean="0"/>
          </a:p>
          <a:p>
            <a:pPr>
              <a:lnSpc>
                <a:spcPct val="170000"/>
              </a:lnSpc>
            </a:pPr>
            <a:r>
              <a:rPr lang="en-US" altLang="zh-CN" dirty="0" err="1" smtClean="0"/>
              <a:t>IronWorker</a:t>
            </a:r>
            <a:r>
              <a:rPr lang="zh-CN" altLang="en-US" dirty="0"/>
              <a:t>于</a:t>
            </a:r>
            <a:r>
              <a:rPr lang="en-US" altLang="zh-CN" dirty="0"/>
              <a:t>2011</a:t>
            </a:r>
            <a:r>
              <a:rPr lang="zh-CN" altLang="en-US" dirty="0"/>
              <a:t>年</a:t>
            </a:r>
            <a:r>
              <a:rPr lang="en-US" altLang="zh-CN" dirty="0"/>
              <a:t>1</a:t>
            </a:r>
            <a:r>
              <a:rPr lang="zh-CN" altLang="en-US" dirty="0"/>
              <a:t>月推出，目前已累计处理约</a:t>
            </a:r>
            <a:r>
              <a:rPr lang="en-US" altLang="zh-CN" dirty="0"/>
              <a:t>1000</a:t>
            </a:r>
            <a:r>
              <a:rPr lang="zh-CN" altLang="en-US" dirty="0"/>
              <a:t>万任务，平均每天支持数以千计的作业进程。</a:t>
            </a:r>
          </a:p>
          <a:p>
            <a:pPr>
              <a:lnSpc>
                <a:spcPct val="170000"/>
              </a:lnSpc>
            </a:pPr>
            <a:r>
              <a:rPr lang="en-US" altLang="zh-CN" dirty="0" err="1"/>
              <a:t>IronWorker</a:t>
            </a:r>
            <a:r>
              <a:rPr lang="zh-CN" altLang="en-US" dirty="0"/>
              <a:t>首发版使用的是</a:t>
            </a:r>
            <a:r>
              <a:rPr lang="en-US" altLang="zh-CN" dirty="0">
                <a:solidFill>
                  <a:srgbClr val="FFFF00"/>
                </a:solidFill>
              </a:rPr>
              <a:t>Ruby</a:t>
            </a:r>
            <a:r>
              <a:rPr lang="zh-CN" altLang="en-US" dirty="0"/>
              <a:t>和基于</a:t>
            </a:r>
            <a:r>
              <a:rPr lang="en-US" altLang="zh-CN" dirty="0">
                <a:solidFill>
                  <a:srgbClr val="FFFF00"/>
                </a:solidFill>
              </a:rPr>
              <a:t>Rails</a:t>
            </a:r>
            <a:r>
              <a:rPr lang="zh-CN" altLang="en-US" dirty="0"/>
              <a:t>的</a:t>
            </a:r>
            <a:r>
              <a:rPr lang="en-US" altLang="zh-CN" dirty="0" smtClean="0"/>
              <a:t>API</a:t>
            </a:r>
            <a:r>
              <a:rPr lang="zh-CN" altLang="en-US" dirty="0" smtClean="0"/>
              <a:t>。</a:t>
            </a:r>
            <a:endParaRPr lang="en-US" altLang="zh-CN" dirty="0"/>
          </a:p>
          <a:p>
            <a:pPr>
              <a:lnSpc>
                <a:spcPct val="170000"/>
              </a:lnSpc>
            </a:pPr>
            <a:endParaRPr lang="en-US" altLang="zh-CN" dirty="0" smtClean="0"/>
          </a:p>
        </p:txBody>
      </p:sp>
      <p:pic>
        <p:nvPicPr>
          <p:cNvPr id="4" name="Picture 4" descr="home-scrnshot-worker-2.png (1015×7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493838"/>
            <a:ext cx="8648699" cy="355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797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Iron.io</a:t>
            </a:r>
            <a:r>
              <a:rPr lang="zh-CN" altLang="en-US" dirty="0" smtClean="0"/>
              <a:t>用</a:t>
            </a:r>
            <a:r>
              <a:rPr lang="en-US" altLang="zh-TW" dirty="0" smtClean="0"/>
              <a:t>Go</a:t>
            </a:r>
            <a:r>
              <a:rPr lang="zh-TW" altLang="en-US" dirty="0" smtClean="0"/>
              <a:t>解决</a:t>
            </a:r>
            <a:r>
              <a:rPr lang="zh-CN" altLang="en-US" dirty="0" smtClean="0"/>
              <a:t>连锁故障</a:t>
            </a:r>
            <a:endParaRPr lang="en-US" dirty="0"/>
          </a:p>
        </p:txBody>
      </p:sp>
      <p:pic>
        <p:nvPicPr>
          <p:cNvPr id="4" name="Picture 3"/>
          <p:cNvPicPr>
            <a:picLocks noChangeAspect="1"/>
          </p:cNvPicPr>
          <p:nvPr/>
        </p:nvPicPr>
        <p:blipFill>
          <a:blip r:embed="rId3"/>
          <a:stretch>
            <a:fillRect/>
          </a:stretch>
        </p:blipFill>
        <p:spPr>
          <a:xfrm>
            <a:off x="748962" y="1582774"/>
            <a:ext cx="6909138" cy="4345892"/>
          </a:xfrm>
          <a:prstGeom prst="rect">
            <a:avLst/>
          </a:prstGeom>
        </p:spPr>
      </p:pic>
      <p:sp>
        <p:nvSpPr>
          <p:cNvPr id="3" name="矩形 2"/>
          <p:cNvSpPr/>
          <p:nvPr/>
        </p:nvSpPr>
        <p:spPr>
          <a:xfrm>
            <a:off x="457199" y="5101314"/>
            <a:ext cx="8469697" cy="1549142"/>
          </a:xfrm>
          <a:prstGeom prst="rect">
            <a:avLst/>
          </a:prstGeom>
        </p:spPr>
        <p:txBody>
          <a:bodyPr wrap="square">
            <a:spAutoFit/>
          </a:bodyPr>
          <a:lstStyle/>
          <a:p>
            <a:pPr>
              <a:lnSpc>
                <a:spcPct val="150000"/>
              </a:lnSpc>
            </a:pPr>
            <a:r>
              <a:rPr lang="zh-TW" altLang="en-US" sz="1600" dirty="0"/>
              <a:t>在使用</a:t>
            </a:r>
            <a:r>
              <a:rPr lang="en-US" altLang="zh-TW" sz="1600" dirty="0"/>
              <a:t>Ruby</a:t>
            </a:r>
            <a:r>
              <a:rPr lang="zh-TW" altLang="en-US" sz="1600" dirty="0"/>
              <a:t>时，服务器的</a:t>
            </a:r>
            <a:r>
              <a:rPr lang="en-US" altLang="zh-TW" sz="1600" dirty="0"/>
              <a:t>CPU</a:t>
            </a:r>
            <a:r>
              <a:rPr lang="zh-TW" altLang="en-US" sz="1600" dirty="0"/>
              <a:t>利用率维持在</a:t>
            </a:r>
            <a:r>
              <a:rPr lang="en-US" altLang="zh-TW" sz="1600" dirty="0"/>
              <a:t>50%</a:t>
            </a:r>
            <a:r>
              <a:rPr lang="zh-TW" altLang="en-US" sz="1600" dirty="0"/>
              <a:t>到</a:t>
            </a:r>
            <a:r>
              <a:rPr lang="en-US" altLang="zh-TW" sz="1600" dirty="0"/>
              <a:t>60%</a:t>
            </a:r>
            <a:r>
              <a:rPr lang="zh-TW" altLang="en-US" sz="1600" dirty="0"/>
              <a:t>之间</a:t>
            </a:r>
            <a:r>
              <a:rPr lang="zh-TW" altLang="en-US" sz="1600" dirty="0" smtClean="0"/>
              <a:t>。</a:t>
            </a:r>
            <a:r>
              <a:rPr lang="en-US" altLang="zh-TW" sz="1600" dirty="0" smtClean="0"/>
              <a:t/>
            </a:r>
            <a:br>
              <a:rPr lang="en-US" altLang="zh-TW" sz="1600" dirty="0" smtClean="0"/>
            </a:br>
            <a:r>
              <a:rPr lang="zh-TW" altLang="en-US" sz="1600" dirty="0" smtClean="0"/>
              <a:t>当</a:t>
            </a:r>
            <a:r>
              <a:rPr lang="zh-TW" altLang="en-US" sz="1600" dirty="0"/>
              <a:t>流量出现峰值时，</a:t>
            </a:r>
            <a:r>
              <a:rPr lang="en-US" altLang="zh-TW" sz="1600" dirty="0"/>
              <a:t>Rails</a:t>
            </a:r>
            <a:r>
              <a:rPr lang="zh-TW" altLang="en-US" sz="1600" dirty="0"/>
              <a:t>服务器的</a:t>
            </a:r>
            <a:r>
              <a:rPr lang="en-US" altLang="zh-TW" sz="1600" dirty="0"/>
              <a:t>CPU</a:t>
            </a:r>
            <a:r>
              <a:rPr lang="zh-TW" altLang="en-US" sz="1600" dirty="0"/>
              <a:t>利用率将达到</a:t>
            </a:r>
            <a:r>
              <a:rPr lang="en-US" altLang="zh-TW" sz="1600" dirty="0"/>
              <a:t>100%</a:t>
            </a:r>
            <a:r>
              <a:rPr lang="zh-TW" altLang="en-US" sz="1600" dirty="0"/>
              <a:t>。这就致使该服务器看上去是失效了，进而引发负载均衡器把流量路由到其余服务器上，这样更多服务器的</a:t>
            </a:r>
            <a:r>
              <a:rPr lang="en-US" altLang="zh-TW" sz="1600" dirty="0"/>
              <a:t>CPU</a:t>
            </a:r>
            <a:r>
              <a:rPr lang="zh-TW" altLang="en-US" sz="1600" dirty="0"/>
              <a:t>利用率会飙升到</a:t>
            </a:r>
            <a:r>
              <a:rPr lang="en-US" altLang="zh-TW" sz="1600" dirty="0"/>
              <a:t>100%</a:t>
            </a:r>
            <a:r>
              <a:rPr lang="zh-TW" altLang="en-US" sz="1600" dirty="0"/>
              <a:t>。最终导致</a:t>
            </a:r>
            <a:r>
              <a:rPr lang="zh-TW" altLang="en-US" sz="1600" dirty="0">
                <a:solidFill>
                  <a:srgbClr val="FFFF00"/>
                </a:solidFill>
              </a:rPr>
              <a:t>连锁故障</a:t>
            </a:r>
            <a:r>
              <a:rPr lang="zh-TW" altLang="en-US" sz="1600" dirty="0"/>
              <a:t>。</a:t>
            </a:r>
            <a:endParaRPr lang="zh-CN" altLang="en-US" sz="1600" dirty="0"/>
          </a:p>
        </p:txBody>
      </p:sp>
    </p:spTree>
    <p:extLst>
      <p:ext uri="{BB962C8B-B14F-4D97-AF65-F5344CB8AC3E}">
        <p14:creationId xmlns:p14="http://schemas.microsoft.com/office/powerpoint/2010/main" val="398310267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err="1"/>
              <a:t>Iron.io</a:t>
            </a:r>
            <a:r>
              <a:rPr lang="zh-TW" altLang="en-US" dirty="0"/>
              <a:t>从</a:t>
            </a:r>
            <a:r>
              <a:rPr lang="en-US" altLang="zh-TW" dirty="0"/>
              <a:t>Ruby</a:t>
            </a:r>
            <a:r>
              <a:rPr lang="zh-TW" altLang="en-US" dirty="0"/>
              <a:t>迁移到</a:t>
            </a:r>
            <a:r>
              <a:rPr lang="en-US" altLang="zh-TW" dirty="0" smtClean="0"/>
              <a:t>Go</a:t>
            </a:r>
            <a:br>
              <a:rPr lang="en-US" altLang="zh-TW" dirty="0" smtClean="0"/>
            </a:br>
            <a:r>
              <a:rPr lang="zh-TW" altLang="en-US" sz="2000" dirty="0" smtClean="0"/>
              <a:t>减</a:t>
            </a:r>
            <a:r>
              <a:rPr lang="zh-TW" altLang="en-US" sz="2000" dirty="0"/>
              <a:t>少了</a:t>
            </a:r>
            <a:r>
              <a:rPr lang="en-US" altLang="zh-TW" sz="2000" dirty="0"/>
              <a:t>28</a:t>
            </a:r>
            <a:r>
              <a:rPr lang="zh-TW" altLang="en-US" sz="2000" dirty="0"/>
              <a:t>台服务器并避免了连锁故障</a:t>
            </a:r>
            <a:endParaRPr lang="en-US" sz="2000" dirty="0"/>
          </a:p>
        </p:txBody>
      </p:sp>
      <p:sp>
        <p:nvSpPr>
          <p:cNvPr id="3" name="Content Placeholder 2"/>
          <p:cNvSpPr>
            <a:spLocks noGrp="1"/>
          </p:cNvSpPr>
          <p:nvPr>
            <p:ph idx="1"/>
          </p:nvPr>
        </p:nvSpPr>
        <p:spPr/>
        <p:txBody>
          <a:bodyPr>
            <a:noAutofit/>
          </a:bodyPr>
          <a:lstStyle/>
          <a:p>
            <a:pPr>
              <a:lnSpc>
                <a:spcPct val="150000"/>
              </a:lnSpc>
            </a:pPr>
            <a:r>
              <a:rPr lang="zh-TW" altLang="en-US" sz="2000" dirty="0">
                <a:latin typeface="方正姚体" panose="02010601030101010101" pitchFamily="2" charset="-122"/>
                <a:ea typeface="方正姚体" panose="02010601030101010101" pitchFamily="2" charset="-122"/>
              </a:rPr>
              <a:t>服务器数量</a:t>
            </a:r>
            <a:r>
              <a:rPr lang="zh-TW" altLang="en-US" sz="2000" dirty="0">
                <a:solidFill>
                  <a:srgbClr val="FFC000"/>
                </a:solidFill>
                <a:latin typeface="方正姚体" panose="02010601030101010101" pitchFamily="2" charset="-122"/>
                <a:ea typeface="方正姚体" panose="02010601030101010101" pitchFamily="2" charset="-122"/>
              </a:rPr>
              <a:t>从</a:t>
            </a:r>
            <a:r>
              <a:rPr lang="en-US" altLang="zh-TW" sz="2000" dirty="0">
                <a:solidFill>
                  <a:srgbClr val="FFC000"/>
                </a:solidFill>
                <a:latin typeface="方正姚体" panose="02010601030101010101" pitchFamily="2" charset="-122"/>
                <a:ea typeface="方正姚体" panose="02010601030101010101" pitchFamily="2" charset="-122"/>
              </a:rPr>
              <a:t>30</a:t>
            </a:r>
            <a:r>
              <a:rPr lang="zh-TW" altLang="en-US" sz="2000" dirty="0">
                <a:solidFill>
                  <a:srgbClr val="FFC000"/>
                </a:solidFill>
                <a:latin typeface="方正姚体" panose="02010601030101010101" pitchFamily="2" charset="-122"/>
                <a:ea typeface="方正姚体" panose="02010601030101010101" pitchFamily="2" charset="-122"/>
              </a:rPr>
              <a:t>台减少到</a:t>
            </a:r>
            <a:r>
              <a:rPr lang="en-US" altLang="zh-TW" sz="2000" dirty="0">
                <a:solidFill>
                  <a:srgbClr val="FFC000"/>
                </a:solidFill>
                <a:latin typeface="方正姚体" panose="02010601030101010101" pitchFamily="2" charset="-122"/>
                <a:ea typeface="方正姚体" panose="02010601030101010101" pitchFamily="2" charset="-122"/>
              </a:rPr>
              <a:t>2</a:t>
            </a:r>
            <a:r>
              <a:rPr lang="zh-TW" altLang="en-US" sz="2000" dirty="0">
                <a:solidFill>
                  <a:srgbClr val="FFC000"/>
                </a:solidFill>
                <a:latin typeface="方正姚体" panose="02010601030101010101" pitchFamily="2" charset="-122"/>
                <a:ea typeface="方正姚体" panose="02010601030101010101" pitchFamily="2" charset="-122"/>
              </a:rPr>
              <a:t>台，而且第</a:t>
            </a:r>
            <a:r>
              <a:rPr lang="en-US" altLang="zh-TW" sz="2000" dirty="0">
                <a:solidFill>
                  <a:srgbClr val="FFC000"/>
                </a:solidFill>
                <a:latin typeface="方正姚体" panose="02010601030101010101" pitchFamily="2" charset="-122"/>
                <a:ea typeface="方正姚体" panose="02010601030101010101" pitchFamily="2" charset="-122"/>
              </a:rPr>
              <a:t>2</a:t>
            </a:r>
            <a:r>
              <a:rPr lang="zh-TW" altLang="en-US" sz="2000" dirty="0">
                <a:solidFill>
                  <a:srgbClr val="FFC000"/>
                </a:solidFill>
                <a:latin typeface="方正姚体" panose="02010601030101010101" pitchFamily="2" charset="-122"/>
                <a:ea typeface="方正姚体" panose="02010601030101010101" pitchFamily="2" charset="-122"/>
              </a:rPr>
              <a:t>台仅用于实现冗余。</a:t>
            </a:r>
          </a:p>
          <a:p>
            <a:pPr>
              <a:lnSpc>
                <a:spcPct val="150000"/>
              </a:lnSpc>
            </a:pPr>
            <a:r>
              <a:rPr lang="en-US" altLang="zh-TW" sz="2000" dirty="0">
                <a:latin typeface="方正姚体" panose="02010601030101010101" pitchFamily="2" charset="-122"/>
                <a:ea typeface="方正姚体" panose="02010601030101010101" pitchFamily="2" charset="-122"/>
              </a:rPr>
              <a:t>CPU</a:t>
            </a:r>
            <a:r>
              <a:rPr lang="zh-TW" altLang="en-US" sz="2000" dirty="0">
                <a:latin typeface="方正姚体" panose="02010601030101010101" pitchFamily="2" charset="-122"/>
                <a:ea typeface="方正姚体" panose="02010601030101010101" pitchFamily="2" charset="-122"/>
              </a:rPr>
              <a:t>利用率下降至</a:t>
            </a:r>
            <a:r>
              <a:rPr lang="en-US" altLang="zh-TW" sz="2000" dirty="0">
                <a:latin typeface="方正姚体" panose="02010601030101010101" pitchFamily="2" charset="-122"/>
                <a:ea typeface="方正姚体" panose="02010601030101010101" pitchFamily="2" charset="-122"/>
              </a:rPr>
              <a:t>5%</a:t>
            </a:r>
            <a:r>
              <a:rPr lang="zh-TW" altLang="en-US" sz="2000" dirty="0">
                <a:latin typeface="方正姚体" panose="02010601030101010101" pitchFamily="2" charset="-122"/>
                <a:ea typeface="方正姚体" panose="02010601030101010101" pitchFamily="2" charset="-122"/>
              </a:rPr>
              <a:t>以下。</a:t>
            </a:r>
          </a:p>
          <a:p>
            <a:pPr>
              <a:lnSpc>
                <a:spcPct val="150000"/>
              </a:lnSpc>
            </a:pPr>
            <a:r>
              <a:rPr lang="zh-TW" altLang="en-US" sz="2000" dirty="0">
                <a:latin typeface="方正姚体" panose="02010601030101010101" pitchFamily="2" charset="-122"/>
                <a:ea typeface="方正姚体" panose="02010601030101010101" pitchFamily="2" charset="-122"/>
              </a:rPr>
              <a:t>所用内存也下降了很多。</a:t>
            </a:r>
            <a:r>
              <a:rPr lang="en-US" altLang="zh-TW" sz="2000" dirty="0">
                <a:latin typeface="方正姚体" panose="02010601030101010101" pitchFamily="2" charset="-122"/>
                <a:ea typeface="方正姚体" panose="02010601030101010101" pitchFamily="2" charset="-122"/>
              </a:rPr>
              <a:t>Rails</a:t>
            </a:r>
            <a:r>
              <a:rPr lang="zh-TW" altLang="en-US" sz="2000" dirty="0">
                <a:latin typeface="方正姚体" panose="02010601030101010101" pitchFamily="2" charset="-122"/>
                <a:ea typeface="方正姚体" panose="02010601030101010101" pitchFamily="2" charset="-122"/>
              </a:rPr>
              <a:t>应用在启动时需要接近</a:t>
            </a:r>
            <a:r>
              <a:rPr lang="en-US" altLang="zh-TW" sz="2000" dirty="0">
                <a:solidFill>
                  <a:srgbClr val="FFC000"/>
                </a:solidFill>
                <a:latin typeface="方正姚体" panose="02010601030101010101" pitchFamily="2" charset="-122"/>
                <a:ea typeface="方正姚体" panose="02010601030101010101" pitchFamily="2" charset="-122"/>
              </a:rPr>
              <a:t>50MB</a:t>
            </a:r>
            <a:r>
              <a:rPr lang="zh-TW" altLang="en-US" sz="2000" dirty="0">
                <a:latin typeface="方正姚体" panose="02010601030101010101" pitchFamily="2" charset="-122"/>
                <a:ea typeface="方正姚体" panose="02010601030101010101" pitchFamily="2" charset="-122"/>
              </a:rPr>
              <a:t>内存，而</a:t>
            </a: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版本在启动时只需要</a:t>
            </a:r>
            <a:r>
              <a:rPr lang="zh-TW" altLang="en-US" sz="2000" dirty="0">
                <a:solidFill>
                  <a:srgbClr val="FFC000"/>
                </a:solidFill>
                <a:latin typeface="方正姚体" panose="02010601030101010101" pitchFamily="2" charset="-122"/>
                <a:ea typeface="方正姚体" panose="02010601030101010101" pitchFamily="2" charset="-122"/>
              </a:rPr>
              <a:t>几百</a:t>
            </a:r>
            <a:r>
              <a:rPr lang="en-US" altLang="zh-TW" sz="2000" dirty="0">
                <a:solidFill>
                  <a:srgbClr val="FFC000"/>
                </a:solidFill>
                <a:latin typeface="方正姚体" panose="02010601030101010101" pitchFamily="2" charset="-122"/>
                <a:ea typeface="方正姚体" panose="02010601030101010101" pitchFamily="2" charset="-122"/>
              </a:rPr>
              <a:t>KB</a:t>
            </a:r>
            <a:r>
              <a:rPr lang="zh-TW" altLang="en-US" sz="2000" dirty="0">
                <a:latin typeface="方正姚体" panose="02010601030101010101" pitchFamily="2" charset="-122"/>
                <a:ea typeface="方正姚体" panose="02010601030101010101" pitchFamily="2" charset="-122"/>
              </a:rPr>
              <a:t>内存。</a:t>
            </a:r>
          </a:p>
          <a:p>
            <a:pPr>
              <a:lnSpc>
                <a:spcPct val="150000"/>
              </a:lnSpc>
            </a:pPr>
            <a:r>
              <a:rPr lang="zh-TW" altLang="en-US" sz="2000" dirty="0">
                <a:latin typeface="方正姚体" panose="02010601030101010101" pitchFamily="2" charset="-122"/>
                <a:ea typeface="方正姚体" panose="02010601030101010101" pitchFamily="2" charset="-122"/>
              </a:rPr>
              <a:t>连锁故障成为历史。</a:t>
            </a:r>
          </a:p>
          <a:p>
            <a:pPr>
              <a:lnSpc>
                <a:spcPct val="150000"/>
              </a:lnSpc>
            </a:pP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存在的小问题：</a:t>
            </a:r>
            <a:endParaRPr lang="en-US" altLang="zh-TW" sz="2000" dirty="0">
              <a:latin typeface="方正姚体" panose="02010601030101010101" pitchFamily="2" charset="-122"/>
              <a:ea typeface="方正姚体" panose="02010601030101010101" pitchFamily="2" charset="-122"/>
            </a:endParaRPr>
          </a:p>
          <a:p>
            <a:pPr lvl="1">
              <a:lnSpc>
                <a:spcPct val="150000"/>
              </a:lnSpc>
            </a:pPr>
            <a:r>
              <a:rPr lang="zh-TW" altLang="en-US" sz="2000" dirty="0">
                <a:latin typeface="方正姚体" panose="02010601030101010101" pitchFamily="2" charset="-122"/>
                <a:ea typeface="方正姚体" panose="02010601030101010101" pitchFamily="2" charset="-122"/>
              </a:rPr>
              <a:t>需要学习一种新语言，库还有限。</a:t>
            </a:r>
          </a:p>
          <a:p>
            <a:pPr>
              <a:lnSpc>
                <a:spcPct val="150000"/>
              </a:lnSpc>
            </a:pPr>
            <a:r>
              <a:rPr lang="zh-TW" altLang="en-US" sz="2000" dirty="0">
                <a:latin typeface="方正姚体" panose="02010601030101010101" pitchFamily="2" charset="-122"/>
                <a:ea typeface="方正姚体" panose="02010601030101010101" pitchFamily="2" charset="-122"/>
              </a:rPr>
              <a:t>如果服务器流量很高，或者你想应对突发的增长，</a:t>
            </a:r>
            <a:r>
              <a:rPr lang="en-US" altLang="zh-TW" sz="2000" dirty="0">
                <a:latin typeface="方正姚体" panose="02010601030101010101" pitchFamily="2" charset="-122"/>
                <a:ea typeface="方正姚体" panose="02010601030101010101" pitchFamily="2" charset="-122"/>
              </a:rPr>
              <a:t>Go</a:t>
            </a:r>
            <a:r>
              <a:rPr lang="zh-TW" altLang="en-US" sz="2000" dirty="0">
                <a:latin typeface="方正姚体" panose="02010601030101010101" pitchFamily="2" charset="-122"/>
                <a:ea typeface="方正姚体" panose="02010601030101010101" pitchFamily="2" charset="-122"/>
              </a:rPr>
              <a:t>是很好的选择。</a:t>
            </a:r>
            <a:endParaRPr lang="en-US" altLang="zh-CN" sz="20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67788612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Iron</a:t>
            </a:r>
            <a:r>
              <a:rPr lang="zh-CN" altLang="en-US" dirty="0" smtClean="0"/>
              <a:t>使用</a:t>
            </a:r>
            <a:r>
              <a:rPr lang="en-US" altLang="zh-CN" dirty="0" smtClean="0"/>
              <a:t>2</a:t>
            </a:r>
            <a:r>
              <a:rPr lang="zh-CN" altLang="en-US" dirty="0" smtClean="0"/>
              <a:t>年</a:t>
            </a:r>
            <a:r>
              <a:rPr lang="en-US" altLang="zh-CN" dirty="0" smtClean="0"/>
              <a:t>go</a:t>
            </a:r>
            <a:r>
              <a:rPr lang="zh-CN" altLang="en-US" dirty="0" smtClean="0"/>
              <a:t>的总结</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zh-CN" altLang="en-US" dirty="0" smtClean="0"/>
              <a:t>性能</a:t>
            </a:r>
            <a:endParaRPr lang="en-US" altLang="zh-CN" dirty="0" smtClean="0"/>
          </a:p>
          <a:p>
            <a:pPr lvl="1">
              <a:lnSpc>
                <a:spcPct val="170000"/>
              </a:lnSpc>
            </a:pPr>
            <a:r>
              <a:rPr lang="zh-CN" altLang="en-US" dirty="0"/>
              <a:t>两年以来，</a:t>
            </a:r>
            <a:r>
              <a:rPr lang="en-US" altLang="zh-CN" dirty="0"/>
              <a:t>Go</a:t>
            </a:r>
            <a:r>
              <a:rPr lang="zh-CN" altLang="en-US" dirty="0"/>
              <a:t>从来没成为我们的瓶颈，</a:t>
            </a:r>
            <a:r>
              <a:rPr lang="zh-CN" altLang="en-US" dirty="0">
                <a:solidFill>
                  <a:srgbClr val="FFFF00"/>
                </a:solidFill>
              </a:rPr>
              <a:t>瓶颈总在数据库</a:t>
            </a:r>
            <a:r>
              <a:rPr lang="zh-CN" altLang="en-US" dirty="0"/>
              <a:t>上</a:t>
            </a:r>
            <a:r>
              <a:rPr lang="zh-CN" altLang="en-US" dirty="0" smtClean="0"/>
              <a:t>。</a:t>
            </a:r>
            <a:endParaRPr lang="en-US" altLang="zh-CN" dirty="0" smtClean="0"/>
          </a:p>
          <a:p>
            <a:pPr>
              <a:lnSpc>
                <a:spcPct val="170000"/>
              </a:lnSpc>
            </a:pPr>
            <a:r>
              <a:rPr lang="zh-CN" altLang="en-US" dirty="0" smtClean="0"/>
              <a:t>内存占用</a:t>
            </a:r>
            <a:endParaRPr lang="en-US" altLang="zh-CN" dirty="0" smtClean="0"/>
          </a:p>
          <a:p>
            <a:pPr lvl="1">
              <a:lnSpc>
                <a:spcPct val="170000"/>
              </a:lnSpc>
            </a:pPr>
            <a:r>
              <a:rPr lang="en-US" altLang="zh-CN" dirty="0"/>
              <a:t>Go</a:t>
            </a:r>
            <a:r>
              <a:rPr lang="zh-CN" altLang="en-US" dirty="0"/>
              <a:t>不需要加载虚拟机或解释程序，所以它</a:t>
            </a:r>
            <a:r>
              <a:rPr lang="zh-CN" altLang="en-US" dirty="0">
                <a:solidFill>
                  <a:srgbClr val="FFFF00"/>
                </a:solidFill>
              </a:rPr>
              <a:t>启动快速和小巧</a:t>
            </a:r>
            <a:r>
              <a:rPr lang="zh-CN" altLang="en-US" dirty="0"/>
              <a:t>。</a:t>
            </a:r>
          </a:p>
          <a:p>
            <a:pPr>
              <a:lnSpc>
                <a:spcPct val="170000"/>
              </a:lnSpc>
            </a:pPr>
            <a:r>
              <a:rPr lang="zh-CN" altLang="en-US" dirty="0" smtClean="0"/>
              <a:t>并发性</a:t>
            </a:r>
            <a:endParaRPr lang="en-US" altLang="zh-CN" dirty="0" smtClean="0"/>
          </a:p>
          <a:p>
            <a:pPr lvl="1">
              <a:lnSpc>
                <a:spcPct val="170000"/>
              </a:lnSpc>
            </a:pPr>
            <a:r>
              <a:rPr lang="zh-CN" altLang="en-US" dirty="0"/>
              <a:t>这里需要做的一件事是</a:t>
            </a:r>
            <a:r>
              <a:rPr lang="zh-CN" altLang="en-US" dirty="0">
                <a:solidFill>
                  <a:srgbClr val="FFFF00"/>
                </a:solidFill>
              </a:rPr>
              <a:t>限制并发</a:t>
            </a:r>
            <a:r>
              <a:rPr lang="zh-CN" altLang="en-US" dirty="0"/>
              <a:t>来确保在突发时我们的数据库或其他服务没有超载。我们使用</a:t>
            </a:r>
            <a:r>
              <a:rPr lang="en-US" altLang="zh-CN" dirty="0"/>
              <a:t>Go</a:t>
            </a:r>
            <a:r>
              <a:rPr lang="zh-CN" altLang="en-US" dirty="0"/>
              <a:t>通道的一个简单的信号实现</a:t>
            </a:r>
            <a:r>
              <a:rPr lang="zh-CN" altLang="en-US" dirty="0" smtClean="0"/>
              <a:t>。</a:t>
            </a:r>
            <a:endParaRPr lang="en-US" altLang="zh-CN" dirty="0" smtClean="0"/>
          </a:p>
          <a:p>
            <a:pPr>
              <a:lnSpc>
                <a:spcPct val="170000"/>
              </a:lnSpc>
            </a:pPr>
            <a:r>
              <a:rPr lang="zh-CN" altLang="en-US" dirty="0" smtClean="0"/>
              <a:t>部署</a:t>
            </a:r>
            <a:endParaRPr lang="en-US" altLang="zh-CN" dirty="0" smtClean="0"/>
          </a:p>
          <a:p>
            <a:pPr lvl="1">
              <a:lnSpc>
                <a:spcPct val="170000"/>
              </a:lnSpc>
            </a:pPr>
            <a:r>
              <a:rPr lang="en-US" altLang="zh-CN" dirty="0"/>
              <a:t>Go </a:t>
            </a:r>
            <a:r>
              <a:rPr lang="zh-CN" altLang="en-US" dirty="0"/>
              <a:t>将所有的源码编译成单个的</a:t>
            </a:r>
            <a:r>
              <a:rPr lang="zh-CN" altLang="en-US" dirty="0">
                <a:solidFill>
                  <a:srgbClr val="FFFF00"/>
                </a:solidFill>
              </a:rPr>
              <a:t>静态链接</a:t>
            </a:r>
            <a:r>
              <a:rPr lang="zh-CN" altLang="en-US" dirty="0"/>
              <a:t>的文件，所以部署很简单，只要上传文件然后启动就可以，没有任何的依赖。没有运行时的依赖。</a:t>
            </a:r>
            <a:r>
              <a:rPr lang="zh-CN" altLang="en-US" dirty="0">
                <a:solidFill>
                  <a:srgbClr val="FFFF00"/>
                </a:solidFill>
              </a:rPr>
              <a:t>不需要在服务器上安装</a:t>
            </a:r>
            <a:r>
              <a:rPr lang="en-US" altLang="zh-CN" dirty="0">
                <a:solidFill>
                  <a:srgbClr val="FFFF00"/>
                </a:solidFill>
              </a:rPr>
              <a:t>Go</a:t>
            </a:r>
            <a:r>
              <a:rPr lang="zh-CN" altLang="en-US" dirty="0" smtClean="0"/>
              <a:t>。</a:t>
            </a:r>
            <a:endParaRPr lang="en-US" altLang="zh-CN" dirty="0">
              <a:hlinkClick r:id="rId3"/>
            </a:endParaRPr>
          </a:p>
          <a:p>
            <a:pPr lvl="1"/>
            <a:endParaRPr lang="en-US" altLang="zh-CN" dirty="0" smtClean="0">
              <a:hlinkClick r:id="rId3"/>
            </a:endParaRPr>
          </a:p>
          <a:p>
            <a:r>
              <a:rPr lang="en-US" altLang="zh-CN" dirty="0" smtClean="0">
                <a:hlinkClick r:id="rId3"/>
              </a:rPr>
              <a:t>http</a:t>
            </a:r>
            <a:r>
              <a:rPr lang="en-US" altLang="zh-CN" dirty="0">
                <a:hlinkClick r:id="rId3"/>
              </a:rPr>
              <a:t>://blog.iron.io/2013/08/go-after-2-years-in-production.html</a:t>
            </a:r>
            <a:endParaRPr lang="zh-CN" altLang="en-US" dirty="0"/>
          </a:p>
        </p:txBody>
      </p:sp>
    </p:spTree>
    <p:extLst>
      <p:ext uri="{BB962C8B-B14F-4D97-AF65-F5344CB8AC3E}">
        <p14:creationId xmlns:p14="http://schemas.microsoft.com/office/powerpoint/2010/main" val="105316323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自定义 4">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CAE1E7"/>
      </a:hlink>
      <a:folHlink>
        <a:srgbClr val="BCBF96"/>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13911</TotalTime>
  <Words>3709</Words>
  <Application>Microsoft Macintosh PowerPoint</Application>
  <PresentationFormat>On-screen Show (4:3)</PresentationFormat>
  <Paragraphs>426</Paragraphs>
  <Slides>53</Slides>
  <Notes>23</Notes>
  <HiddenSlides>6</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沉稳</vt:lpstr>
      <vt:lpstr>Golang 介绍</vt:lpstr>
      <vt:lpstr>11.11是什么节日？</vt:lpstr>
      <vt:lpstr>目录</vt:lpstr>
      <vt:lpstr>我是如何接触和使用Golang的</vt:lpstr>
      <vt:lpstr>服务器：30 －&gt; 2</vt:lpstr>
      <vt:lpstr>Iron.io从Ruby迁移到Go</vt:lpstr>
      <vt:lpstr>Iron.io用Go解决连锁故障</vt:lpstr>
      <vt:lpstr>Iron.io从Ruby迁移到Go 减少了28台服务器并避免了连锁故障</vt:lpstr>
      <vt:lpstr>Iron使用2年go的总结</vt:lpstr>
      <vt:lpstr>360消息推送</vt:lpstr>
      <vt:lpstr>360使用Golang做消息推送的成果</vt:lpstr>
      <vt:lpstr>京东云消息推送系统</vt:lpstr>
      <vt:lpstr>为什么有这么强处理能力？-协程</vt:lpstr>
      <vt:lpstr>PowerPoint Presentation</vt:lpstr>
      <vt:lpstr>协程间通讯推荐机制</vt:lpstr>
      <vt:lpstr>各语言对协程的支持</vt:lpstr>
      <vt:lpstr>goroutine的特性(1)</vt:lpstr>
      <vt:lpstr>goroutine的特性(2)</vt:lpstr>
      <vt:lpstr>goroutine的特性 (3)</vt:lpstr>
      <vt:lpstr>Golang思维方式</vt:lpstr>
      <vt:lpstr>Golang思维方式</vt:lpstr>
      <vt:lpstr>Golang思维方式</vt:lpstr>
      <vt:lpstr>Golang 的用武之地</vt:lpstr>
      <vt:lpstr>在云计算领域的Golang</vt:lpstr>
      <vt:lpstr>七牛云存储</vt:lpstr>
      <vt:lpstr>Youtube、Google的下载站点</vt:lpstr>
      <vt:lpstr>GroupCache</vt:lpstr>
      <vt:lpstr>Golang 开始在云计算发力了</vt:lpstr>
      <vt:lpstr>Docker</vt:lpstr>
      <vt:lpstr>考虑性能的使用场景</vt:lpstr>
      <vt:lpstr>游戏公司使用Go</vt:lpstr>
      <vt:lpstr>看图班(kantuban.com)  Golang和Python的比较</vt:lpstr>
      <vt:lpstr>用Go后的改进：</vt:lpstr>
      <vt:lpstr>英国最大的证券交易公司 GO 语言的可靠性</vt:lpstr>
      <vt:lpstr>广告DSP竞价系统</vt:lpstr>
      <vt:lpstr>NSQ</vt:lpstr>
      <vt:lpstr>运维、监控</vt:lpstr>
      <vt:lpstr>Heka  一个高可扩展的实时数据收集和处理工具</vt:lpstr>
      <vt:lpstr>Repustate 阿拉伯语情感分析</vt:lpstr>
      <vt:lpstr>InfluxDB </vt:lpstr>
      <vt:lpstr>一些热门的Go开源项目</vt:lpstr>
      <vt:lpstr>Go的问题和前途</vt:lpstr>
      <vt:lpstr>Golang 的风险与建议</vt:lpstr>
      <vt:lpstr>有哪些公司在用Go</vt:lpstr>
      <vt:lpstr>Golang商业中国案例</vt:lpstr>
      <vt:lpstr> Go如何开始入门？</vt:lpstr>
      <vt:lpstr>Go-tour</vt:lpstr>
      <vt:lpstr>《Go Web 编程》</vt:lpstr>
      <vt:lpstr>GoDoc</vt:lpstr>
      <vt:lpstr>PowerPoint Presentation</vt:lpstr>
      <vt:lpstr>总结</vt:lpstr>
      <vt:lpstr>Write in Go (Fall 2014)</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Go语言</dc:title>
  <dc:creator>郭红俊</dc:creator>
  <cp:lastModifiedBy>郭红俊</cp:lastModifiedBy>
  <cp:revision>509</cp:revision>
  <dcterms:created xsi:type="dcterms:W3CDTF">2013-06-07T10:10:33Z</dcterms:created>
  <dcterms:modified xsi:type="dcterms:W3CDTF">2015-07-10T02:55:15Z</dcterms:modified>
</cp:coreProperties>
</file>