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emf" ContentType="image/x-emf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Default Extension="vml" ContentType="application/vnd.openxmlformats-officedocument.vmlDrawing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gif" ContentType="image/gif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4" r:id="rId3"/>
    <p:sldId id="276" r:id="rId4"/>
    <p:sldId id="267" r:id="rId5"/>
    <p:sldId id="260" r:id="rId6"/>
    <p:sldId id="271" r:id="rId7"/>
    <p:sldId id="272" r:id="rId8"/>
    <p:sldId id="273" r:id="rId9"/>
    <p:sldId id="266" r:id="rId10"/>
    <p:sldId id="263" r:id="rId11"/>
    <p:sldId id="262" r:id="rId12"/>
    <p:sldId id="265" r:id="rId13"/>
    <p:sldId id="264" r:id="rId14"/>
    <p:sldId id="269" r:id="rId15"/>
    <p:sldId id="268" r:id="rId16"/>
    <p:sldId id="270" r:id="rId17"/>
    <p:sldId id="275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5" autoAdjust="0"/>
  </p:normalViewPr>
  <p:slideViewPr>
    <p:cSldViewPr>
      <p:cViewPr varScale="1">
        <p:scale>
          <a:sx n="84" d="100"/>
          <a:sy n="84" d="100"/>
        </p:scale>
        <p:origin x="-15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79;&#21488;&#36164;&#26009;\&#21334;&#23478;&#24037;&#20316;&#24179;&#21488;%20-%20&#21103;&#2641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79;&#21488;&#36164;&#26009;\&#25968;&#2545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QF's%20File\work%20files\daily%20work\jos&#25935;&#25463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QF's%20File\work%20files\daily%20work\jos&#25935;&#25463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lineChart>
        <c:grouping val="stacked"/>
        <c:ser>
          <c:idx val="0"/>
          <c:order val="0"/>
          <c:tx>
            <c:v>使用商家数</c:v>
          </c:tx>
          <c:spPr>
            <a:ln w="19050"/>
          </c:spPr>
          <c:cat>
            <c:numRef>
              <c:f>Sheet1!$A$21:$A$29</c:f>
              <c:numCache>
                <c:formatCode>yyyy"年"m"月"</c:formatCode>
                <c:ptCount val="9"/>
                <c:pt idx="0">
                  <c:v>41518</c:v>
                </c:pt>
                <c:pt idx="1">
                  <c:v>41548</c:v>
                </c:pt>
                <c:pt idx="2">
                  <c:v>41579</c:v>
                </c:pt>
                <c:pt idx="3">
                  <c:v>41609</c:v>
                </c:pt>
                <c:pt idx="4">
                  <c:v>41640</c:v>
                </c:pt>
                <c:pt idx="5">
                  <c:v>41671</c:v>
                </c:pt>
                <c:pt idx="6">
                  <c:v>41699</c:v>
                </c:pt>
                <c:pt idx="7">
                  <c:v>41730</c:v>
                </c:pt>
                <c:pt idx="8">
                  <c:v>41760</c:v>
                </c:pt>
              </c:numCache>
            </c:numRef>
          </c:cat>
          <c:val>
            <c:numRef>
              <c:f>Sheet1!$B$21:$B$29</c:f>
              <c:numCache>
                <c:formatCode>#,##0_ </c:formatCode>
                <c:ptCount val="9"/>
                <c:pt idx="0">
                  <c:v>12658</c:v>
                </c:pt>
                <c:pt idx="1">
                  <c:v>13161</c:v>
                </c:pt>
                <c:pt idx="2">
                  <c:v>14021</c:v>
                </c:pt>
                <c:pt idx="3">
                  <c:v>15019</c:v>
                </c:pt>
                <c:pt idx="4">
                  <c:v>16358</c:v>
                </c:pt>
                <c:pt idx="5">
                  <c:v>17803</c:v>
                </c:pt>
                <c:pt idx="6">
                  <c:v>20215</c:v>
                </c:pt>
                <c:pt idx="7">
                  <c:v>24216</c:v>
                </c:pt>
                <c:pt idx="8">
                  <c:v>26005</c:v>
                </c:pt>
              </c:numCache>
            </c:numRef>
          </c:val>
        </c:ser>
        <c:marker val="1"/>
        <c:axId val="67493248"/>
        <c:axId val="33866880"/>
      </c:lineChart>
      <c:dateAx>
        <c:axId val="67493248"/>
        <c:scaling>
          <c:orientation val="minMax"/>
        </c:scaling>
        <c:axPos val="b"/>
        <c:numFmt formatCode="yyyy&quot;年&quot;m&quot;月&quot;" sourceLinked="1"/>
        <c:tickLblPos val="nextTo"/>
        <c:crossAx val="33866880"/>
        <c:crosses val="autoZero"/>
        <c:auto val="1"/>
        <c:lblOffset val="100"/>
        <c:baseTimeUnit val="months"/>
      </c:dateAx>
      <c:valAx>
        <c:axId val="33866880"/>
        <c:scaling>
          <c:orientation val="minMax"/>
        </c:scaling>
        <c:axPos val="l"/>
        <c:majorGridlines/>
        <c:numFmt formatCode="#,##0_ " sourceLinked="1"/>
        <c:tickLblPos val="nextTo"/>
        <c:crossAx val="67493248"/>
        <c:crosses val="autoZero"/>
        <c:crossBetween val="between"/>
      </c:valAx>
    </c:plotArea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lineChart>
        <c:grouping val="stacked"/>
        <c:ser>
          <c:idx val="0"/>
          <c:order val="0"/>
          <c:tx>
            <c:v>装机量</c:v>
          </c:tx>
          <c:spPr>
            <a:ln w="19050"/>
          </c:spPr>
          <c:cat>
            <c:numRef>
              <c:f>Sheet1!$A$21:$A$29</c:f>
              <c:numCache>
                <c:formatCode>yyyy"年"m"月"</c:formatCode>
                <c:ptCount val="9"/>
                <c:pt idx="0">
                  <c:v>41518</c:v>
                </c:pt>
                <c:pt idx="1">
                  <c:v>41548</c:v>
                </c:pt>
                <c:pt idx="2">
                  <c:v>41579</c:v>
                </c:pt>
                <c:pt idx="3">
                  <c:v>41609</c:v>
                </c:pt>
                <c:pt idx="4">
                  <c:v>41640</c:v>
                </c:pt>
                <c:pt idx="5">
                  <c:v>41671</c:v>
                </c:pt>
                <c:pt idx="6">
                  <c:v>41699</c:v>
                </c:pt>
                <c:pt idx="7">
                  <c:v>41730</c:v>
                </c:pt>
                <c:pt idx="8">
                  <c:v>41760</c:v>
                </c:pt>
              </c:numCache>
            </c:numRef>
          </c:cat>
          <c:val>
            <c:numRef>
              <c:f>Sheet1!$C$21:$C$29</c:f>
              <c:numCache>
                <c:formatCode>#,##0_ </c:formatCode>
                <c:ptCount val="9"/>
                <c:pt idx="0">
                  <c:v>20614</c:v>
                </c:pt>
                <c:pt idx="1">
                  <c:v>22306</c:v>
                </c:pt>
                <c:pt idx="2">
                  <c:v>25716</c:v>
                </c:pt>
                <c:pt idx="3">
                  <c:v>29506</c:v>
                </c:pt>
                <c:pt idx="4">
                  <c:v>35258</c:v>
                </c:pt>
                <c:pt idx="5">
                  <c:v>42559</c:v>
                </c:pt>
                <c:pt idx="6">
                  <c:v>49663</c:v>
                </c:pt>
                <c:pt idx="7">
                  <c:v>64266</c:v>
                </c:pt>
                <c:pt idx="8">
                  <c:v>70162</c:v>
                </c:pt>
              </c:numCache>
            </c:numRef>
          </c:val>
        </c:ser>
        <c:marker val="1"/>
        <c:axId val="34218368"/>
        <c:axId val="34219904"/>
      </c:lineChart>
      <c:dateAx>
        <c:axId val="34218368"/>
        <c:scaling>
          <c:orientation val="minMax"/>
        </c:scaling>
        <c:axPos val="b"/>
        <c:numFmt formatCode="yyyy&quot;年&quot;m&quot;月&quot;" sourceLinked="1"/>
        <c:tickLblPos val="nextTo"/>
        <c:crossAx val="34219904"/>
        <c:crosses val="autoZero"/>
        <c:auto val="1"/>
        <c:lblOffset val="100"/>
        <c:baseTimeUnit val="months"/>
      </c:dateAx>
      <c:valAx>
        <c:axId val="34219904"/>
        <c:scaling>
          <c:orientation val="minMax"/>
        </c:scaling>
        <c:axPos val="l"/>
        <c:majorGridlines/>
        <c:numFmt formatCode="#,##0_ " sourceLinked="1"/>
        <c:tickLblPos val="nextTo"/>
        <c:crossAx val="34218368"/>
        <c:crosses val="autoZero"/>
        <c:crossBetween val="between"/>
      </c:valAx>
    </c:plotArea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交付用户</a:t>
            </a:r>
            <a:r>
              <a:rPr lang="zh-CN" altLang="en-US" dirty="0"/>
              <a:t>价值工时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8.6071741032370933E-2"/>
          <c:y val="0.15510425780110859"/>
          <c:w val="0.86392825896762915"/>
          <c:h val="0.7289158646835846"/>
        </c:manualLayout>
      </c:layout>
      <c:lineChart>
        <c:grouping val="standard"/>
        <c:ser>
          <c:idx val="0"/>
          <c:order val="0"/>
          <c:tx>
            <c:v>用户价值工时</c:v>
          </c:tx>
          <c:val>
            <c:numRef>
              <c:f>'[卖家工作平台 - 副本.xlsx]总结'!$G$2:$G$10</c:f>
              <c:numCache>
                <c:formatCode>General</c:formatCode>
                <c:ptCount val="9"/>
                <c:pt idx="0">
                  <c:v>156</c:v>
                </c:pt>
                <c:pt idx="1">
                  <c:v>163</c:v>
                </c:pt>
                <c:pt idx="2">
                  <c:v>167</c:v>
                </c:pt>
                <c:pt idx="3">
                  <c:v>183</c:v>
                </c:pt>
                <c:pt idx="4">
                  <c:v>251</c:v>
                </c:pt>
                <c:pt idx="5">
                  <c:v>276</c:v>
                </c:pt>
                <c:pt idx="6">
                  <c:v>271</c:v>
                </c:pt>
                <c:pt idx="7">
                  <c:v>285</c:v>
                </c:pt>
                <c:pt idx="8">
                  <c:v>302</c:v>
                </c:pt>
              </c:numCache>
            </c:numRef>
          </c:val>
        </c:ser>
        <c:marker val="1"/>
        <c:axId val="34243712"/>
        <c:axId val="34245248"/>
      </c:lineChart>
      <c:catAx>
        <c:axId val="34243712"/>
        <c:scaling>
          <c:orientation val="minMax"/>
        </c:scaling>
        <c:axPos val="b"/>
        <c:tickLblPos val="nextTo"/>
        <c:crossAx val="34245248"/>
        <c:crosses val="autoZero"/>
        <c:auto val="1"/>
        <c:lblAlgn val="ctr"/>
        <c:lblOffset val="100"/>
      </c:catAx>
      <c:valAx>
        <c:axId val="34245248"/>
        <c:scaling>
          <c:orientation val="minMax"/>
        </c:scaling>
        <c:axPos val="l"/>
        <c:majorGridlines/>
        <c:numFmt formatCode="General" sourceLinked="1"/>
        <c:tickLblPos val="nextTo"/>
        <c:crossAx val="34243712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平台客户端周</a:t>
            </a:r>
            <a:r>
              <a:rPr lang="zh-CN" altLang="en-US" dirty="0" smtClean="0">
                <a:solidFill>
                  <a:srgbClr val="FF0000"/>
                </a:solidFill>
              </a:rPr>
              <a:t>活跃</a:t>
            </a:r>
            <a:endParaRPr lang="zh-CN" altLang="en-US" dirty="0">
              <a:solidFill>
                <a:srgbClr val="FF0000"/>
              </a:solidFill>
            </a:endParaRP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活跃数</c:v>
          </c:tx>
          <c:spPr>
            <a:ln w="19050"/>
          </c:spPr>
          <c:cat>
            <c:strRef>
              <c:f>Sheet1!$H$23:$H$31</c:f>
              <c:strCache>
                <c:ptCount val="9"/>
                <c:pt idx="0">
                  <c:v>WK12</c:v>
                </c:pt>
                <c:pt idx="1">
                  <c:v>WK13</c:v>
                </c:pt>
                <c:pt idx="2">
                  <c:v>WK14</c:v>
                </c:pt>
                <c:pt idx="3">
                  <c:v>WK15</c:v>
                </c:pt>
                <c:pt idx="4">
                  <c:v>WK16</c:v>
                </c:pt>
                <c:pt idx="5">
                  <c:v>WK17</c:v>
                </c:pt>
                <c:pt idx="6">
                  <c:v>WK18</c:v>
                </c:pt>
                <c:pt idx="7">
                  <c:v>WK19</c:v>
                </c:pt>
                <c:pt idx="8">
                  <c:v>WK20</c:v>
                </c:pt>
              </c:strCache>
            </c:strRef>
          </c:cat>
          <c:val>
            <c:numRef>
              <c:f>Sheet1!$I$23:$I$31</c:f>
              <c:numCache>
                <c:formatCode>#,##0_ </c:formatCode>
                <c:ptCount val="9"/>
                <c:pt idx="0">
                  <c:v>10076</c:v>
                </c:pt>
                <c:pt idx="1">
                  <c:v>10629</c:v>
                </c:pt>
                <c:pt idx="2">
                  <c:v>11291</c:v>
                </c:pt>
                <c:pt idx="3">
                  <c:v>11816</c:v>
                </c:pt>
                <c:pt idx="4">
                  <c:v>13576</c:v>
                </c:pt>
                <c:pt idx="5">
                  <c:v>14376</c:v>
                </c:pt>
                <c:pt idx="6">
                  <c:v>15376</c:v>
                </c:pt>
                <c:pt idx="7">
                  <c:v>16212</c:v>
                </c:pt>
                <c:pt idx="8">
                  <c:v>17061</c:v>
                </c:pt>
              </c:numCache>
            </c:numRef>
          </c:val>
        </c:ser>
        <c:marker val="1"/>
        <c:axId val="34264960"/>
        <c:axId val="34266496"/>
      </c:lineChart>
      <c:catAx>
        <c:axId val="34264960"/>
        <c:scaling>
          <c:orientation val="minMax"/>
        </c:scaling>
        <c:axPos val="b"/>
        <c:tickLblPos val="nextTo"/>
        <c:crossAx val="34266496"/>
        <c:crosses val="autoZero"/>
        <c:auto val="1"/>
        <c:lblAlgn val="ctr"/>
        <c:lblOffset val="100"/>
      </c:catAx>
      <c:valAx>
        <c:axId val="34266496"/>
        <c:scaling>
          <c:orientation val="minMax"/>
          <c:min val="9000"/>
        </c:scaling>
        <c:axPos val="l"/>
        <c:majorGridlines/>
        <c:numFmt formatCode="#,##0_ " sourceLinked="1"/>
        <c:tickLblPos val="nextTo"/>
        <c:crossAx val="34264960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同时在线商家数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现在</c:v>
                </c:pt>
                <c:pt idx="1">
                  <c:v>年前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9000</c:v>
                </c:pt>
                <c:pt idx="1">
                  <c:v>3000</c:v>
                </c:pt>
              </c:numCache>
            </c:numRef>
          </c:val>
        </c:ser>
        <c:axId val="87694336"/>
        <c:axId val="87728896"/>
      </c:barChart>
      <c:catAx>
        <c:axId val="87694336"/>
        <c:scaling>
          <c:orientation val="minMax"/>
        </c:scaling>
        <c:axPos val="l"/>
        <c:tickLblPos val="nextTo"/>
        <c:crossAx val="87728896"/>
        <c:crosses val="autoZero"/>
        <c:auto val="1"/>
        <c:lblAlgn val="ctr"/>
        <c:lblOffset val="100"/>
      </c:catAx>
      <c:valAx>
        <c:axId val="87728896"/>
        <c:scaling>
          <c:orientation val="minMax"/>
        </c:scaling>
        <c:axPos val="b"/>
        <c:majorGridlines/>
        <c:numFmt formatCode="General" sourceLinked="1"/>
        <c:tickLblPos val="nextTo"/>
        <c:crossAx val="876943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完成目标进度图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616688538932633"/>
          <c:y val="0.22407407407407393"/>
          <c:w val="0.60308311461067365"/>
          <c:h val="0.68819444444444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增量式开发(%)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  <c:pt idx="5">
                  <c:v>s5</c:v>
                </c:pt>
                <c:pt idx="6">
                  <c:v>s6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迭代式开发(%)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  <c:pt idx="5">
                  <c:v>s5</c:v>
                </c:pt>
                <c:pt idx="6">
                  <c:v>s6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60</c:v>
                </c:pt>
                <c:pt idx="2">
                  <c:v>85</c:v>
                </c:pt>
                <c:pt idx="3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预期(%)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  <c:pt idx="5">
                  <c:v>s5</c:v>
                </c:pt>
                <c:pt idx="6">
                  <c:v>s6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val>
        </c:ser>
        <c:marker val="1"/>
        <c:axId val="33915648"/>
        <c:axId val="33917184"/>
      </c:lineChart>
      <c:catAx>
        <c:axId val="33915648"/>
        <c:scaling>
          <c:orientation val="minMax"/>
        </c:scaling>
        <c:axPos val="b"/>
        <c:tickLblPos val="nextTo"/>
        <c:crossAx val="33917184"/>
        <c:crosses val="autoZero"/>
        <c:auto val="1"/>
        <c:lblAlgn val="ctr"/>
        <c:lblOffset val="100"/>
      </c:catAx>
      <c:valAx>
        <c:axId val="33917184"/>
        <c:scaling>
          <c:orientation val="minMax"/>
        </c:scaling>
        <c:axPos val="l"/>
        <c:majorGridlines/>
        <c:numFmt formatCode="General" sourceLinked="1"/>
        <c:tickLblPos val="nextTo"/>
        <c:crossAx val="3391564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开发人力图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7.2097331583552082E-2"/>
          <c:y val="0.20555555555555555"/>
          <c:w val="0.54456933508311467"/>
          <c:h val="0.688194444444445"/>
        </c:manualLayout>
      </c:layout>
      <c:lineChart>
        <c:grouping val="standard"/>
        <c:ser>
          <c:idx val="0"/>
          <c:order val="0"/>
          <c:tx>
            <c:strRef>
              <c:f>Sheet1!$E$1</c:f>
              <c:strCache>
                <c:ptCount val="1"/>
                <c:pt idx="0">
                  <c:v>增量式开发(人数)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  <c:pt idx="5">
                  <c:v>s5</c:v>
                </c:pt>
                <c:pt idx="6">
                  <c:v>s6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迭代式开发（人数）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  <c:pt idx="5">
                  <c:v>s5</c:v>
                </c:pt>
                <c:pt idx="6">
                  <c:v>s6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</c:ser>
        <c:marker val="1"/>
        <c:axId val="33942144"/>
        <c:axId val="34611584"/>
      </c:lineChart>
      <c:catAx>
        <c:axId val="33942144"/>
        <c:scaling>
          <c:orientation val="minMax"/>
        </c:scaling>
        <c:axPos val="b"/>
        <c:tickLblPos val="nextTo"/>
        <c:crossAx val="34611584"/>
        <c:crosses val="autoZero"/>
        <c:auto val="1"/>
        <c:lblAlgn val="ctr"/>
        <c:lblOffset val="100"/>
      </c:catAx>
      <c:valAx>
        <c:axId val="34611584"/>
        <c:scaling>
          <c:orientation val="minMax"/>
        </c:scaling>
        <c:axPos val="l"/>
        <c:majorGridlines/>
        <c:numFmt formatCode="General" sourceLinked="1"/>
        <c:tickLblPos val="nextTo"/>
        <c:crossAx val="3394214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卖家</a:t>
            </a:r>
            <a:r>
              <a:rPr lang="zh-CN" altLang="en-US" dirty="0"/>
              <a:t>工作台交付周期</a:t>
            </a:r>
            <a:r>
              <a:rPr lang="en-US" altLang="zh-CN" dirty="0"/>
              <a:t>(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</c:rich>
      </c:tx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卖家工作台交付周期(周)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转型后</c:v>
                </c:pt>
                <c:pt idx="1">
                  <c:v>转型前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12</c:v>
                </c:pt>
              </c:numCache>
            </c:numRef>
          </c:val>
        </c:ser>
        <c:overlap val="100"/>
        <c:axId val="89449984"/>
        <c:axId val="89451904"/>
      </c:barChart>
      <c:catAx>
        <c:axId val="89449984"/>
        <c:scaling>
          <c:orientation val="minMax"/>
        </c:scaling>
        <c:axPos val="l"/>
        <c:tickLblPos val="nextTo"/>
        <c:crossAx val="89451904"/>
        <c:crosses val="autoZero"/>
        <c:auto val="1"/>
        <c:lblAlgn val="ctr"/>
        <c:lblOffset val="100"/>
      </c:catAx>
      <c:valAx>
        <c:axId val="89451904"/>
        <c:scaling>
          <c:orientation val="minMax"/>
        </c:scaling>
        <c:axPos val="b"/>
        <c:majorGridlines/>
        <c:numFmt formatCode="General" sourceLinked="1"/>
        <c:tickLblPos val="nextTo"/>
        <c:crossAx val="894499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JOS交付周期(周)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转型后</c:v>
                </c:pt>
                <c:pt idx="1">
                  <c:v>转型前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val>
        </c:ser>
        <c:overlap val="100"/>
        <c:axId val="123977088"/>
        <c:axId val="124363904"/>
      </c:barChart>
      <c:catAx>
        <c:axId val="123977088"/>
        <c:scaling>
          <c:orientation val="minMax"/>
        </c:scaling>
        <c:axPos val="l"/>
        <c:tickLblPos val="nextTo"/>
        <c:crossAx val="124363904"/>
        <c:crosses val="autoZero"/>
        <c:auto val="1"/>
        <c:lblAlgn val="ctr"/>
        <c:lblOffset val="100"/>
      </c:catAx>
      <c:valAx>
        <c:axId val="124363904"/>
        <c:scaling>
          <c:orientation val="minMax"/>
        </c:scaling>
        <c:axPos val="b"/>
        <c:majorGridlines/>
        <c:numFmt formatCode="General" sourceLinked="1"/>
        <c:tickLblPos val="nextTo"/>
        <c:crossAx val="1239770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2014/7/9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695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105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51" name="think-cell Slide" r:id="rId4" imgW="360" imgH="360" progId="">
              <p:embed/>
            </p:oleObj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8090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161883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xmlns="" val="335718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v.jd.com/index.php/lesson/videoshow/vid/2083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敏捷模式助力研发团队转型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做正确的事 </a:t>
            </a:r>
            <a:r>
              <a:rPr lang="en-US" altLang="zh-CN" sz="3200" dirty="0" smtClean="0"/>
              <a:t>&gt;</a:t>
            </a:r>
            <a:r>
              <a:rPr lang="en-US" altLang="zh-CN" sz="2400" dirty="0" smtClean="0"/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正确的做事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2014-5-19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45091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技术研发管理部</a:t>
            </a:r>
          </a:p>
        </p:txBody>
      </p:sp>
    </p:spTree>
    <p:extLst>
      <p:ext uri="{BB962C8B-B14F-4D97-AF65-F5344CB8AC3E}">
        <p14:creationId xmlns:p14="http://schemas.microsoft.com/office/powerpoint/2010/main" xmlns="" val="414861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 smtClean="0"/>
              <a:t>质量在于反馈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652120" y="980728"/>
            <a:ext cx="3275856" cy="5704629"/>
            <a:chOff x="5261972" y="0"/>
            <a:chExt cx="3882028" cy="6901381"/>
          </a:xfrm>
        </p:grpSpPr>
        <p:pic>
          <p:nvPicPr>
            <p:cNvPr id="7" name="Picture 2" descr="C:\Users\Administrator\AppData\Local\Microsoft\Windows\Temporary Internet Files\IMG_20140514_121729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61972" y="0"/>
              <a:ext cx="3882028" cy="6901381"/>
            </a:xfrm>
            <a:prstGeom prst="rect">
              <a:avLst/>
            </a:prstGeom>
            <a:noFill/>
          </p:spPr>
        </p:pic>
        <p:sp>
          <p:nvSpPr>
            <p:cNvPr id="8" name="右箭头 7"/>
            <p:cNvSpPr/>
            <p:nvPr/>
          </p:nvSpPr>
          <p:spPr>
            <a:xfrm rot="7523730">
              <a:off x="7620934" y="1327339"/>
              <a:ext cx="720080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动作按钮: 声音 8">
              <a:hlinkClick r:id="" action="ppaction://noaction" highlightClick="1">
                <a:snd r:embed="rId3" name="applause.wav"/>
              </a:hlinkClick>
            </p:cNvPr>
            <p:cNvSpPr/>
            <p:nvPr/>
          </p:nvSpPr>
          <p:spPr>
            <a:xfrm rot="10343350">
              <a:off x="5399381" y="3901427"/>
              <a:ext cx="648072" cy="576064"/>
            </a:xfrm>
            <a:prstGeom prst="actionButtonSou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 rot="7523730">
              <a:off x="6468806" y="823282"/>
              <a:ext cx="720080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355381">
              <a:off x="5312450" y="2528896"/>
              <a:ext cx="720080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51520" y="2132856"/>
          <a:ext cx="47160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008"/>
                <a:gridCol w="23580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--- 1</a:t>
                      </a:r>
                      <a:r>
                        <a:rPr lang="zh-CN" altLang="en-US" baseline="0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分钟内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1700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缺陷反馈周期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特性开关工具已内部开源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80928"/>
            <a:ext cx="9144000" cy="345638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1772816"/>
          <a:ext cx="47160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008"/>
                <a:gridCol w="23580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线上惊心修复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关掉开关找问题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3407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上线后问题修复方式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精益创业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将决策权交给真实用户</a:t>
            </a:r>
            <a:endParaRPr lang="zh-CN" altLang="en-US" dirty="0"/>
          </a:p>
        </p:txBody>
      </p:sp>
      <p:pic>
        <p:nvPicPr>
          <p:cNvPr id="4098" name="Picture 2" descr="http://www.cfanz.cn/uploads/png/2013/07/15/14/X908O1MP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7128792" cy="54328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639934" y="3212976"/>
            <a:ext cx="14157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影响地图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精益画布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66617"/>
            <a:ext cx="8772942" cy="756000"/>
          </a:xfrm>
        </p:spPr>
        <p:txBody>
          <a:bodyPr/>
          <a:lstStyle/>
          <a:p>
            <a:r>
              <a:rPr lang="zh-CN" altLang="en-US" dirty="0" smtClean="0"/>
              <a:t>持续关注</a:t>
            </a:r>
            <a:r>
              <a:rPr lang="zh-CN" altLang="en-US" sz="3600" b="1" dirty="0" smtClean="0"/>
              <a:t>价值</a:t>
            </a:r>
            <a:r>
              <a:rPr lang="zh-CN" altLang="en-US" dirty="0" smtClean="0"/>
              <a:t>和</a:t>
            </a:r>
            <a:r>
              <a:rPr lang="zh-CN" altLang="en-US" sz="3600" b="1" dirty="0" smtClean="0"/>
              <a:t>团队</a:t>
            </a:r>
            <a:r>
              <a:rPr lang="zh-CN" altLang="en-US" dirty="0" smtClean="0"/>
              <a:t>是产品成功的保障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39" y="3870340"/>
            <a:ext cx="297468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Administrator\AppData\Roaming\Tencent\Users\55073531\QQ\WinTemp\RichOle\[24M@{VFVS9P28K$MVTAT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3" y="1412775"/>
            <a:ext cx="2737457" cy="1944216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1340767"/>
            <a:ext cx="2736304" cy="206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870341"/>
            <a:ext cx="2664296" cy="200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1" y="1412775"/>
            <a:ext cx="304423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1" y="3870340"/>
            <a:ext cx="2703573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99591" y="908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急速沟通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3" y="980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计划风暴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64287" y="980727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10</a:t>
            </a:r>
            <a:r>
              <a:rPr lang="zh-CN" altLang="en-US" b="1" dirty="0" smtClean="0">
                <a:latin typeface="+mj-ea"/>
                <a:ea typeface="+mj-ea"/>
              </a:rPr>
              <a:t>分钟立会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99" y="3510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回顾反思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9911" y="3501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跨职能特种部队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7" y="3510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代码赌场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80" y="6021288"/>
            <a:ext cx="615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团队自拍视频：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hlinkClick r:id="rId8"/>
              </a:rPr>
              <a:t>http://v.jd.com/index.php/lesson/videoshow/vid/2083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424936" cy="594928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高管团队支持研发团队持续变革，设立最具影响力技术团队大奖，包括：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跨职能小团队内影响力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事业部内影响力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研发部内影响力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业界影响力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创立最佳敏捷团队大奖，老李亲自签名并颁发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按照创造价值多少</a:t>
            </a:r>
            <a:r>
              <a:rPr lang="en-US" altLang="zh-CN" dirty="0" smtClean="0"/>
              <a:t>(money/outcome)</a:t>
            </a:r>
            <a:r>
              <a:rPr lang="zh-CN" altLang="en-US" dirty="0" smtClean="0"/>
              <a:t>设立</a:t>
            </a:r>
            <a:r>
              <a:rPr lang="en-US" altLang="zh-CN" dirty="0" smtClean="0"/>
              <a:t>KPI</a:t>
            </a:r>
            <a:r>
              <a:rPr lang="zh-CN" altLang="en-US" dirty="0" smtClean="0"/>
              <a:t>，而不是按照做的活多少（</a:t>
            </a:r>
            <a:r>
              <a:rPr lang="en-US" altLang="zh-CN" dirty="0" smtClean="0"/>
              <a:t>more than output</a:t>
            </a:r>
            <a:r>
              <a:rPr lang="zh-CN" altLang="en-US" dirty="0" smtClean="0"/>
              <a:t>）设立</a:t>
            </a:r>
            <a:r>
              <a:rPr lang="en-US" altLang="zh-CN" dirty="0" smtClean="0"/>
              <a:t>KPI</a:t>
            </a:r>
            <a:r>
              <a:rPr lang="zh-CN" altLang="en-US" dirty="0" smtClean="0"/>
              <a:t>。让每个人都关注价值。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Scrum 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Product Owner</a:t>
            </a:r>
            <a:r>
              <a:rPr lang="zh-CN" altLang="en-US" b="1" dirty="0" smtClean="0"/>
              <a:t>官方</a:t>
            </a:r>
            <a:r>
              <a:rPr lang="zh-CN" altLang="en-US" dirty="0" smtClean="0"/>
              <a:t>认证培训预算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启动研发组织变革战略规划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G_20130125_154802[1]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104" y="1124744"/>
            <a:ext cx="8821384" cy="496202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星星之火正在燎原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237312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他们是京东最早“吃螃蟹”的人，如今他们已经是京东敏捷精神的主要传播者！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7544" y="5661248"/>
            <a:ext cx="3409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京东商城高级副总裁  李大学</a:t>
            </a:r>
            <a:endParaRPr lang="zh-CN" altLang="en-US" sz="2000" dirty="0">
              <a:ea typeface="宋体" pitchFamily="2" charset="-122"/>
            </a:endParaRPr>
          </a:p>
        </p:txBody>
      </p:sp>
      <p:pic>
        <p:nvPicPr>
          <p:cNvPr id="6" name="图片 4" descr="sp-studi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3456632" cy="345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 bwMode="auto">
          <a:xfrm>
            <a:off x="4355976" y="1700808"/>
            <a:ext cx="4536504" cy="3384376"/>
          </a:xfrm>
          <a:prstGeom prst="wedgeRoundRectCallout">
            <a:avLst>
              <a:gd name="adj1" fmla="val -90758"/>
              <a:gd name="adj2" fmla="val 2247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buNone/>
            </a:pPr>
            <a:r>
              <a:rPr lang="zh-CN" altLang="en-US" sz="2800" b="1" dirty="0" smtClean="0">
                <a:ea typeface="宋体" pitchFamily="2" charset="-122"/>
              </a:rPr>
              <a:t>“敏捷是一种方法，更是一种组织能力。那些不懂得敏捷不利用敏捷方法的研发团队，最终将在快速变化、竞争激烈的互联网环境中落败。拥抱敏捷吧，从现在开始！”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35496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老李语录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摘自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敏捷一千零一夜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推荐序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成为一名教练要靠自己，我们只提供土壤</a:t>
            </a:r>
            <a:endParaRPr lang="zh-CN" altLang="en-US" sz="2800" dirty="0"/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0" y="931298"/>
            <a:ext cx="9144000" cy="57606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800" b="1" dirty="0" smtClean="0">
                <a:latin typeface="Calibri" pitchFamily="34" charset="0"/>
                <a:ea typeface="宋体" charset="-122"/>
              </a:rPr>
              <a:t>交付</a:t>
            </a:r>
            <a:r>
              <a:rPr lang="zh-CN" altLang="en-US" sz="2800" b="1" dirty="0" smtClean="0">
                <a:solidFill>
                  <a:srgbClr val="FFFF00"/>
                </a:solidFill>
                <a:latin typeface="Calibri" pitchFamily="34" charset="0"/>
                <a:ea typeface="宋体" charset="-122"/>
              </a:rPr>
              <a:t>价值</a:t>
            </a:r>
            <a:r>
              <a:rPr lang="zh-CN" altLang="en-US" sz="2800" b="1" dirty="0" smtClean="0">
                <a:latin typeface="Calibri" pitchFamily="34" charset="0"/>
                <a:ea typeface="宋体" charset="-122"/>
              </a:rPr>
              <a:t>的同时，交付</a:t>
            </a:r>
            <a:r>
              <a:rPr lang="zh-CN" altLang="en-US" sz="2800" b="1" dirty="0" smtClean="0">
                <a:solidFill>
                  <a:srgbClr val="FFFF00"/>
                </a:solidFill>
                <a:latin typeface="Calibri" pitchFamily="34" charset="0"/>
                <a:ea typeface="宋体" charset="-122"/>
              </a:rPr>
              <a:t>高绩效</a:t>
            </a:r>
            <a:r>
              <a:rPr lang="zh-CN" altLang="en-US" sz="2800" b="1" dirty="0" smtClean="0">
                <a:latin typeface="Calibri" pitchFamily="34" charset="0"/>
                <a:ea typeface="宋体" charset="-122"/>
              </a:rPr>
              <a:t>团队</a:t>
            </a:r>
            <a:endParaRPr lang="en-US" altLang="zh-CN" sz="2800" b="1" dirty="0" smtClean="0">
              <a:latin typeface="Calibri" pitchFamily="34" charset="0"/>
              <a:ea typeface="宋体" charset="-122"/>
            </a:endParaRPr>
          </a:p>
        </p:txBody>
      </p:sp>
      <p:pic>
        <p:nvPicPr>
          <p:cNvPr id="7" name="Picture 2" descr="http://pascalobservatory.org/sites/default/files/pathimages/teamwo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2211982" cy="1944216"/>
          </a:xfrm>
          <a:prstGeom prst="rect">
            <a:avLst/>
          </a:prstGeom>
          <a:noFill/>
        </p:spPr>
      </p:pic>
      <p:pic>
        <p:nvPicPr>
          <p:cNvPr id="8" name="Picture 4" descr="http://pauline-bennett.com/wp-content/uploads/2013/04/writing-men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1770088" cy="1440160"/>
          </a:xfrm>
          <a:prstGeom prst="rect">
            <a:avLst/>
          </a:prstGeom>
          <a:noFill/>
        </p:spPr>
      </p:pic>
      <p:pic>
        <p:nvPicPr>
          <p:cNvPr id="9" name="Picture 6" descr="http://www.photographyvox.com/wp-content/uploads/digital.camera-buying-gui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941168"/>
            <a:ext cx="1901011" cy="1584176"/>
          </a:xfrm>
          <a:prstGeom prst="rect">
            <a:avLst/>
          </a:prstGeom>
          <a:noFill/>
        </p:spPr>
      </p:pic>
      <p:sp>
        <p:nvSpPr>
          <p:cNvPr id="10" name="内容占位符 8"/>
          <p:cNvSpPr txBox="1">
            <a:spLocks/>
          </p:cNvSpPr>
          <p:nvPr/>
        </p:nvSpPr>
        <p:spPr>
          <a:xfrm>
            <a:off x="2051720" y="1772816"/>
            <a:ext cx="6552728" cy="5229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阿米巴团队导师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让小而美的阿米巴能真正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落地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（商家工作台、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JOS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、故事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APP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EC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等）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引导团队如何识别和交付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价值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引导团队如何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自组织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研发团队成员教头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传授技术工程实践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(TDD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CI/CD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ATDD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PP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etc.)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心里辅导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沟通与协作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经理们的向导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指导产品经理、职能经理和项目经理识别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正确的事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的方法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领导力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修炼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管理环境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让团队成功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引导技术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479704" y="6353944"/>
            <a:ext cx="2664296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价值与创新方法布道师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015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3090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4830151"/>
              </p:ext>
            </p:extLst>
          </p:nvPr>
        </p:nvGraphicFramePr>
        <p:xfrm>
          <a:off x="467544" y="548680"/>
          <a:ext cx="8098600" cy="5302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7384"/>
                <a:gridCol w="865888"/>
                <a:gridCol w="865888"/>
                <a:gridCol w="865888"/>
                <a:gridCol w="865888"/>
                <a:gridCol w="865888"/>
                <a:gridCol w="865888"/>
                <a:gridCol w="865888"/>
              </a:tblGrid>
              <a:tr h="8611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项目、产品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按时结项</a:t>
                      </a:r>
                      <a:endParaRPr lang="en-US" altLang="zh-C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项目规模</a:t>
                      </a:r>
                      <a:endParaRPr lang="en-US" altLang="zh-C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（人月）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</a:t>
                      </a:r>
                      <a:endParaRPr lang="en-US" altLang="zh-C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次数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首次上线</a:t>
                      </a:r>
                      <a:endParaRPr lang="en-US" altLang="zh-C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成功数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客户满意度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测试缺陷数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上线后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COE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级缺陷数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82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商家工作台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15+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20+</a:t>
                      </a:r>
                      <a:endParaRPr lang="zh-CN" altLang="en-US" sz="1400" b="0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100%</a:t>
                      </a:r>
                    </a:p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JOS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40+</a:t>
                      </a:r>
                      <a:endParaRPr lang="zh-CN" altLang="en-US" sz="1400" b="0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b="0" i="0" u="none" strike="noStrik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7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电子发票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b="0" i="0" u="none" strike="noStrik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7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延保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b="0" i="0" u="none" strike="noStrik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6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电商云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b="0" i="0" u="none" strike="noStrik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6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京东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ME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b="0" i="0" u="none" strike="noStrik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7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网银在线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6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眼镜试戴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6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妈妈我要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10+</a:t>
                      </a:r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76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674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 marL="7642" marR="7642" marT="7642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</a:t>
            </a:r>
            <a:r>
              <a:rPr lang="zh-CN" altLang="en-US" dirty="0" smtClean="0"/>
              <a:t>时</a:t>
            </a:r>
            <a:r>
              <a:rPr lang="zh-CN" altLang="en-US" dirty="0" smtClean="0"/>
              <a:t>长超过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063192"/>
          <a:ext cx="8784975" cy="5678176"/>
        </p:xfrm>
        <a:graphic>
          <a:graphicData uri="http://schemas.openxmlformats.org/drawingml/2006/table">
            <a:tbl>
              <a:tblPr/>
              <a:tblGrid>
                <a:gridCol w="1008112"/>
                <a:gridCol w="576064"/>
                <a:gridCol w="3096344"/>
                <a:gridCol w="3456384"/>
                <a:gridCol w="648071"/>
              </a:tblGrid>
              <a:tr h="24288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1" dirty="0">
                          <a:solidFill>
                            <a:srgbClr val="000000"/>
                          </a:solidFill>
                        </a:rPr>
                        <a:t>课程名</a:t>
                      </a:r>
                    </a:p>
                  </a:txBody>
                  <a:tcPr marL="24623" marR="52764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 授课方式 </a:t>
                      </a:r>
                    </a:p>
                  </a:txBody>
                  <a:tcPr marL="24623" marR="52764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1" dirty="0">
                          <a:solidFill>
                            <a:srgbClr val="000000"/>
                          </a:solidFill>
                        </a:rPr>
                        <a:t>受众</a:t>
                      </a:r>
                    </a:p>
                  </a:txBody>
                  <a:tcPr marL="24623" marR="52764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简介</a:t>
                      </a:r>
                    </a:p>
                  </a:txBody>
                  <a:tcPr marL="24623" marR="52764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时间盒</a:t>
                      </a:r>
                    </a:p>
                  </a:txBody>
                  <a:tcPr marL="24623" marR="52764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643324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认证</a:t>
                      </a:r>
                      <a:r>
                        <a:rPr lang="en-US" sz="900" b="0">
                          <a:solidFill>
                            <a:srgbClr val="333333"/>
                          </a:solidFill>
                        </a:rPr>
                        <a:t>Scrum Product Owner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产品经理、业务方负责人、需求分析师、资深测试专家、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UX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scrum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介绍、通过模拟项目来学习如何从愿景提炼出需求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backlog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，如何维护和跟踪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backlog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，如何与团队高效协作等等 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2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天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102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</a:rPr>
                        <a:t>认证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</a:rPr>
                        <a:t>Scrum Master</a:t>
                      </a:r>
                      <a:endParaRPr 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团队管理者、团队引导者、项目经理、资深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SQA/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测试专家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scrum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介绍，通过模拟项目来操练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scrum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，各种敏捷聚会，可视化管理等等 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2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天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894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认证</a:t>
                      </a:r>
                      <a:r>
                        <a:rPr lang="en-US" sz="900" b="0" dirty="0">
                          <a:solidFill>
                            <a:srgbClr val="333333"/>
                          </a:solidFill>
                        </a:rPr>
                        <a:t>Kanban Facilitator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团队管理者、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Scrum Master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、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Product Owner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、开发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/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测试、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UX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、业务方负责人、架构师、运营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/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运维、战略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/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规划者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看板介绍、价值流、在制品</a:t>
                      </a:r>
                      <a:r>
                        <a:rPr lang="en-US" altLang="zh-CN" sz="900" b="0" dirty="0">
                          <a:solidFill>
                            <a:srgbClr val="333333"/>
                          </a:solidFill>
                        </a:rPr>
                        <a:t>(WIP)</a:t>
                      </a: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、“</a:t>
                      </a:r>
                      <a:r>
                        <a:rPr lang="en-US" altLang="zh-CN" sz="900" b="0" dirty="0">
                          <a:solidFill>
                            <a:srgbClr val="333333"/>
                          </a:solidFill>
                        </a:rPr>
                        <a:t>Done”</a:t>
                      </a: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的定义、</a:t>
                      </a:r>
                      <a:r>
                        <a:rPr lang="en-US" altLang="zh-CN" sz="900" b="0" dirty="0">
                          <a:solidFill>
                            <a:srgbClr val="333333"/>
                          </a:solidFill>
                        </a:rPr>
                        <a:t>Kanban</a:t>
                      </a: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游戏、乐高游戏模拟</a:t>
                      </a:r>
                      <a:r>
                        <a:rPr lang="en-US" altLang="zh-CN" sz="900" b="0" dirty="0">
                          <a:solidFill>
                            <a:srgbClr val="333333"/>
                          </a:solidFill>
                        </a:rPr>
                        <a:t>Kanban</a:t>
                      </a: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、团队群策群力、</a:t>
                      </a:r>
                      <a:r>
                        <a:rPr lang="en-US" altLang="zh-CN" sz="900" b="0" dirty="0">
                          <a:solidFill>
                            <a:srgbClr val="333333"/>
                          </a:solidFill>
                        </a:rPr>
                        <a:t>Kanban</a:t>
                      </a: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所带来的组织变革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1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天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874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烽火中的看板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研发团队、运营维护团队、产品团队、市场销售、培训团队 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价值流分析、看板三要素、看板制作，模拟体验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2.5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868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精益乐高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所有人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推动与拉动系统、看板、系统思考、流、均衡生产、工作单元。全程模拟体验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短版：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1.5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长版：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3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88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</a:rPr>
                        <a:t>Code Kata/Retreat/Dojo</a:t>
                      </a:r>
                      <a:endParaRPr 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</a:rPr>
                        <a:t>研发、测试、架构</a:t>
                      </a:r>
                      <a:endParaRPr lang="zh-CN" alt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结伴编程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/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设计，测试驱动开发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3 - 4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88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持续交付介绍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讲授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研发人员、发布人员、运维人员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部署流水线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1.5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485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敏捷不是一个传说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讲授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所有人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敏捷开发全面观，包括管理实践和工程实践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2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485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</a:rPr>
                        <a:t>CI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</a:rPr>
                        <a:t>和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</a:rPr>
                        <a:t>TDD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</a:rPr>
                        <a:t>介绍</a:t>
                      </a:r>
                      <a:endParaRPr lang="zh-CN" alt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讲授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研发人员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持续集成、测试驱动开发、验收测试驱动开发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1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88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FF0000"/>
                          </a:solidFill>
                        </a:rPr>
                        <a:t>敏捷回顾</a:t>
                      </a:r>
                      <a:endParaRPr lang="zh-CN" alt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</a:rPr>
                        <a:t>团队管理者和引导者、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</a:rPr>
                        <a:t>Scrum Master </a:t>
                      </a:r>
                      <a:endParaRPr 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回顾过程、回顾工具箱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1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天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88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1">
                          <a:solidFill>
                            <a:srgbClr val="333333"/>
                          </a:solidFill>
                        </a:rPr>
                        <a:t>敏捷与创意游戏风暴</a:t>
                      </a:r>
                      <a:endParaRPr lang="zh-CN" alt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所有人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精益、敏捷、创新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∞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292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FF0000"/>
                          </a:solidFill>
                        </a:rPr>
                        <a:t>自管理团队与一线经理</a:t>
                      </a:r>
                      <a:endParaRPr lang="zh-CN" altLang="en-US" sz="900" b="0">
                        <a:solidFill>
                          <a:srgbClr val="333333"/>
                        </a:solidFill>
                      </a:endParaRP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工作坊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团队管理者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授权、自组织、观察力、指导团队、团队动力、组织文化、工作方式、团队工作技能、承诺、健康冲突、领导力、精益敏捷中的经理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2 - 3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天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产品经理新时代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讲授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产品经理、业务分析师、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UX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精益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+UX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、精益创业、</a:t>
                      </a: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Scrum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中的产品负责人、看板驱动产品演进、企业级敏捷大图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</a:rPr>
                        <a:t>2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88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敏捷项目管理介绍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讲授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项目经理、团队经理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900" b="0">
                          <a:solidFill>
                            <a:srgbClr val="333333"/>
                          </a:solidFill>
                        </a:rPr>
                        <a:t>scrum</a:t>
                      </a:r>
                      <a:r>
                        <a:rPr lang="zh-CN" altLang="en-US" sz="900" b="0">
                          <a:solidFill>
                            <a:srgbClr val="333333"/>
                          </a:solidFill>
                        </a:rPr>
                        <a:t>框架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zh-CN" sz="900" b="0" dirty="0">
                          <a:solidFill>
                            <a:srgbClr val="333333"/>
                          </a:solidFill>
                        </a:rPr>
                        <a:t>1</a:t>
                      </a:r>
                      <a:r>
                        <a:rPr lang="zh-CN" altLang="en-US" sz="900" b="0" dirty="0">
                          <a:solidFill>
                            <a:srgbClr val="333333"/>
                          </a:solidFill>
                        </a:rPr>
                        <a:t>小时</a:t>
                      </a:r>
                    </a:p>
                  </a:txBody>
                  <a:tcPr marL="24623" marR="24623" marT="17588" marB="17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62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2348880"/>
            <a:ext cx="5472608" cy="16561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JOS</a:t>
            </a:r>
            <a:r>
              <a:rPr lang="zh-CN" altLang="en-US" sz="2800" dirty="0" smtClean="0"/>
              <a:t>：京东</a:t>
            </a:r>
            <a:r>
              <a:rPr lang="zh-CN" altLang="en-US" sz="2800" b="1" dirty="0" smtClean="0"/>
              <a:t>首个</a:t>
            </a:r>
            <a:r>
              <a:rPr lang="zh-CN" altLang="en-US" sz="2800" dirty="0" smtClean="0"/>
              <a:t>敏捷团队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/>
              <a:t>卖家工作台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CMO</a:t>
            </a:r>
            <a:r>
              <a:rPr lang="zh-CN" altLang="en-US" sz="2800" b="1" dirty="0" smtClean="0"/>
              <a:t>首个</a:t>
            </a:r>
            <a:r>
              <a:rPr lang="zh-CN" altLang="en-US" sz="2800" dirty="0" smtClean="0"/>
              <a:t>敏捷团队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持续变革团队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鹰的重生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21506" name="Picture 2" descr="http://xf.2000y.net/114271/uploadpic/20120520072932357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484784"/>
            <a:ext cx="3456384" cy="269641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1250033">
            <a:off x="747235" y="5109344"/>
            <a:ext cx="7263527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两个团队成立两年，转型后离职率均为</a:t>
            </a:r>
            <a:r>
              <a:rPr lang="zh-CN" altLang="en-US" sz="4800" b="1" dirty="0" smtClean="0">
                <a:solidFill>
                  <a:srgbClr val="FFFF00"/>
                </a:solidFill>
                <a:latin typeface="+mj-ea"/>
                <a:ea typeface="+mj-ea"/>
              </a:rPr>
              <a:t>零</a:t>
            </a:r>
            <a:r>
              <a:rPr lang="zh-CN" altLang="en-US" sz="2800" b="1" dirty="0" smtClean="0">
                <a:latin typeface="+mj-ea"/>
                <a:ea typeface="+mj-ea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卖家工作台（原商家助手） 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0" y="980728"/>
          <a:ext cx="396044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860032" y="908720"/>
          <a:ext cx="367240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0" y="4337720"/>
          <a:ext cx="453650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1760" y="56612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价值</a:t>
            </a:r>
            <a:r>
              <a:rPr lang="zh-CN" altLang="en-US" dirty="0" smtClean="0">
                <a:latin typeface="+mj-ea"/>
                <a:ea typeface="+mj-ea"/>
              </a:rPr>
              <a:t>来源于客户访谈及傆型假设验证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 rot="21336113">
            <a:off x="5016097" y="201798"/>
            <a:ext cx="2236510" cy="40011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死亡行军的蜕变！</a:t>
            </a:r>
            <a:endParaRPr lang="en-US" altLang="zh-CN" sz="20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5311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卖家工作台（原商家助手） 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 rot="21336113">
            <a:off x="5016097" y="201798"/>
            <a:ext cx="2236510" cy="40011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死亡行军的蜕变！</a:t>
            </a:r>
            <a:endParaRPr lang="en-US" altLang="zh-CN" sz="20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683568" y="1196752"/>
          <a:ext cx="7992888" cy="505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5311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获取JOS运营分析数据由1天提升至1小时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268760"/>
            <a:ext cx="7419591" cy="299913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JOS</a:t>
            </a:r>
            <a:r>
              <a:rPr lang="zh-CN" altLang="en-US" dirty="0"/>
              <a:t>最</a:t>
            </a:r>
            <a:r>
              <a:rPr lang="zh-CN" altLang="en-US" dirty="0" smtClean="0"/>
              <a:t>短价值路径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725144"/>
            <a:ext cx="763284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最短路径，快速衡量</a:t>
            </a:r>
            <a:r>
              <a:rPr lang="en-US" altLang="zh-CN" sz="2400" dirty="0" smtClean="0">
                <a:latin typeface="+mj-ea"/>
                <a:ea typeface="+mj-ea"/>
              </a:rPr>
              <a:t>MVP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快速迭代，交付价值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响应变化</a:t>
            </a:r>
          </a:p>
        </p:txBody>
      </p:sp>
    </p:spTree>
    <p:extLst>
      <p:ext uri="{BB962C8B-B14F-4D97-AF65-F5344CB8AC3E}">
        <p14:creationId xmlns:p14="http://schemas.microsoft.com/office/powerpoint/2010/main" xmlns="" val="13568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JOS</a:t>
            </a:r>
            <a:r>
              <a:rPr lang="zh-CN" altLang="en-US" smtClean="0"/>
              <a:t>拥抱变化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07082293"/>
              </p:ext>
            </p:extLst>
          </p:nvPr>
        </p:nvGraphicFramePr>
        <p:xfrm>
          <a:off x="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01034020"/>
              </p:ext>
            </p:extLst>
          </p:nvPr>
        </p:nvGraphicFramePr>
        <p:xfrm>
          <a:off x="4574764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923564" y="1189076"/>
            <a:ext cx="7056784" cy="2148656"/>
            <a:chOff x="799630" y="692696"/>
            <a:chExt cx="7056784" cy="2148656"/>
          </a:xfrm>
        </p:grpSpPr>
        <p:sp>
          <p:nvSpPr>
            <p:cNvPr id="4" name="圆角矩形 3"/>
            <p:cNvSpPr/>
            <p:nvPr/>
          </p:nvSpPr>
          <p:spPr>
            <a:xfrm>
              <a:off x="799630" y="692696"/>
              <a:ext cx="7056784" cy="21486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35336" y="908720"/>
              <a:ext cx="178048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增量式开发：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56396" y="1767024"/>
              <a:ext cx="1762124" cy="625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迭代式开发：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03848" y="97320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51377" y="973200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98906" y="973200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46435" y="97320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93964" y="973200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41492" y="97320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03305" y="1863874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850834" y="1863874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108412" y="1863874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99449" y="1863874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441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交付周期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响应市场变化</a:t>
            </a:r>
            <a:r>
              <a:rPr lang="zh-CN" altLang="en-US" dirty="0" smtClean="0"/>
              <a:t>的能力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539552" y="980728"/>
          <a:ext cx="7992888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539552" y="4005064"/>
          <a:ext cx="612068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err="1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3690</TotalTime>
  <Words>1147</Words>
  <Application>Microsoft Office PowerPoint</Application>
  <PresentationFormat>全屏显示(4:3)</PresentationFormat>
  <Paragraphs>237</Paragraphs>
  <Slides>18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JD Template V2.0</vt:lpstr>
      <vt:lpstr>think-cell Slide</vt:lpstr>
      <vt:lpstr>敏捷模式助力研发团队转型</vt:lpstr>
      <vt:lpstr>幻灯片 2</vt:lpstr>
      <vt:lpstr>课件时长超过100小时</vt:lpstr>
      <vt:lpstr>持续变革团队 --- 鹰的重生 </vt:lpstr>
      <vt:lpstr>卖家工作台（原商家助手） </vt:lpstr>
      <vt:lpstr>卖家工作台（原商家助手） </vt:lpstr>
      <vt:lpstr>JOS最短价值路径</vt:lpstr>
      <vt:lpstr>JOS拥抱变化 </vt:lpstr>
      <vt:lpstr>交付周期(响应市场变化的能力)</vt:lpstr>
      <vt:lpstr>质量在于反馈</vt:lpstr>
      <vt:lpstr>特性开关工具已内部开源</vt:lpstr>
      <vt:lpstr>精益创业 --- 将决策权交给真实用户</vt:lpstr>
      <vt:lpstr>持续关注价值和团队是产品成功的保障</vt:lpstr>
      <vt:lpstr>建议</vt:lpstr>
      <vt:lpstr>星星之火正在燎原</vt:lpstr>
      <vt:lpstr>老李语录(摘自《敏捷一千零一夜》推荐序)</vt:lpstr>
      <vt:lpstr>成为一名教练要靠自己，我们只提供土壤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31</cp:revision>
  <dcterms:created xsi:type="dcterms:W3CDTF">2014-05-16T01:24:22Z</dcterms:created>
  <dcterms:modified xsi:type="dcterms:W3CDTF">2014-07-09T06:56:34Z</dcterms:modified>
</cp:coreProperties>
</file>