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0" r:id="rId3"/>
    <p:sldId id="261" r:id="rId4"/>
    <p:sldId id="258" r:id="rId5"/>
    <p:sldId id="259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6"/>
    <p:restoredTop sz="94646"/>
  </p:normalViewPr>
  <p:slideViewPr>
    <p:cSldViewPr snapToGrid="0" snapToObjects="1">
      <p:cViewPr varScale="1">
        <p:scale>
          <a:sx n="94" d="100"/>
          <a:sy n="94" d="100"/>
        </p:scale>
        <p:origin x="63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CAED5-394F-E941-8905-2F3D49560E04}" type="datetimeFigureOut">
              <a:rPr lang="en-US" smtClean="0"/>
              <a:t>2/19/16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57E21E-0CD6-CA4F-8813-2F285B641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29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http://h2ex.com/820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57E21E-0CD6-CA4F-8813-2F285B6414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006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2/19/16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2/19/16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t>2/19/16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二级</a:t>
            </a:r>
          </a:p>
          <a:p>
            <a:pPr lvl="2" eaLnBrk="1" latinLnBrk="0" hangingPunct="1"/>
            <a:r>
              <a:rPr lang="zh-CN" altLang="en-US" smtClean="0"/>
              <a:t>三级</a:t>
            </a:r>
          </a:p>
          <a:p>
            <a:pPr lvl="3" eaLnBrk="1" latinLnBrk="0" hangingPunct="1"/>
            <a:r>
              <a:rPr lang="zh-CN" altLang="en-US" smtClean="0"/>
              <a:t>四级</a:t>
            </a:r>
          </a:p>
          <a:p>
            <a:pPr lvl="4" eaLnBrk="1" latinLnBrk="0" hangingPunct="1"/>
            <a:r>
              <a:rPr lang="zh-CN" altLang="en-US" smtClean="0"/>
              <a:t>五级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2/19/16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将图片拖动到占位符，或单击添加图标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2/19/16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t>2/19/16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t>‹#›</a:t>
            </a:fld>
            <a:endParaRPr kumimoji="0" lang="en-US" sz="1600" b="1" dirty="0">
              <a:solidFill>
                <a:schemeClr val="tx2">
                  <a:shade val="90000"/>
                </a:schemeClr>
              </a:solidFill>
              <a:effectLst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二级</a:t>
            </a:r>
          </a:p>
          <a:p>
            <a:pPr lvl="2" eaLnBrk="1" latinLnBrk="0" hangingPunct="1"/>
            <a:r>
              <a:rPr kumimoji="0" lang="zh-CN" altLang="en-US" smtClean="0"/>
              <a:t>三级</a:t>
            </a:r>
          </a:p>
          <a:p>
            <a:pPr lvl="3" eaLnBrk="1" latinLnBrk="0" hangingPunct="1"/>
            <a:r>
              <a:rPr kumimoji="0" lang="zh-CN" altLang="en-US" smtClean="0"/>
              <a:t>四级</a:t>
            </a:r>
          </a:p>
          <a:p>
            <a:pPr lvl="4" eaLnBrk="1" latinLnBrk="0" hangingPunct="1"/>
            <a:r>
              <a:rPr kumimoji="0" lang="zh-CN" altLang="en-US" smtClean="0"/>
              <a:t>五级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eibo.com/ghj1976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SOA</a:t>
            </a:r>
            <a:r>
              <a:rPr lang="zh-CN" altLang="en-US" dirty="0" smtClean="0"/>
              <a:t>性能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郭红俊</a:t>
            </a:r>
            <a:endParaRPr lang="en-US" altLang="zh-CN" dirty="0" smtClean="0"/>
          </a:p>
          <a:p>
            <a:r>
              <a:rPr lang="en-US" altLang="zh-CN" dirty="0">
                <a:hlinkClick r:id="rId2"/>
              </a:rPr>
              <a:t>http://weibo.com/</a:t>
            </a:r>
            <a:r>
              <a:rPr lang="en-US" altLang="zh-CN" dirty="0" smtClean="0">
                <a:hlinkClick r:id="rId2"/>
              </a:rPr>
              <a:t>ghj1976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2654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什么时候该扩容了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dirty="0"/>
              <a:t>服务的调用量越来越大，服务的容量问题就暴露出来，这个服务需要多少机器支撑？什么时候该加机器？ </a:t>
            </a:r>
            <a:endParaRPr kumimoji="1" lang="en-US" altLang="zh-CN" dirty="0" smtClean="0"/>
          </a:p>
          <a:p>
            <a:r>
              <a:rPr kumimoji="1" lang="zh-CN" altLang="en-US" dirty="0"/>
              <a:t>为了解决这些问题，第一步，要将服务现在每天的调用量，响应时间，都统计出来，作为容量规划的参考指标。 </a:t>
            </a:r>
            <a:endParaRPr kumimoji="1" lang="en-US" altLang="zh-CN" dirty="0" smtClean="0"/>
          </a:p>
          <a:p>
            <a:r>
              <a:rPr kumimoji="1" lang="zh-CN" altLang="en-US" dirty="0" smtClean="0"/>
              <a:t>其次</a:t>
            </a:r>
            <a:r>
              <a:rPr kumimoji="1" lang="zh-CN" altLang="en-US" dirty="0"/>
              <a:t>，要可以动态调整权重，在线上，将某台机器的权重一直加大，并在加大的过程中记录响应时间的变化，直到响应时间到达阀值，记录此时的访问量，再以此访问量乘以机器数反推总容量。 </a:t>
            </a:r>
          </a:p>
        </p:txBody>
      </p:sp>
    </p:spTree>
    <p:extLst>
      <p:ext uri="{BB962C8B-B14F-4D97-AF65-F5344CB8AC3E}">
        <p14:creationId xmlns:p14="http://schemas.microsoft.com/office/powerpoint/2010/main" val="756851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dirty="0"/>
              <a:t>就算是不敏感的服务，也不是能任意调用，比如某服务突然多了一个消费者，这个消费者的请求量直接把服务给拖跨了，其它消费者跟着一起故障</a:t>
            </a:r>
            <a:r>
              <a:rPr kumimoji="1" lang="zh-CN" altLang="en-US" dirty="0" smtClean="0"/>
              <a:t>。</a:t>
            </a:r>
          </a:p>
          <a:p>
            <a:r>
              <a:rPr kumimoji="1" lang="zh-CN" altLang="en-US" dirty="0"/>
              <a:t>首先服务提供方需要流控，当流程超标时，能拒绝部分请求，进行自我保护。 </a:t>
            </a:r>
            <a:endParaRPr kumimoji="1" lang="zh-CN" altLang="en-US" dirty="0" smtClean="0"/>
          </a:p>
          <a:p>
            <a:r>
              <a:rPr kumimoji="1" lang="zh-CN" altLang="en-US" dirty="0" smtClean="0"/>
              <a:t>其次</a:t>
            </a:r>
            <a:r>
              <a:rPr kumimoji="1" lang="zh-CN" altLang="en-US" dirty="0"/>
              <a:t>，消费者上线前和提供者约定</a:t>
            </a:r>
            <a:r>
              <a:rPr kumimoji="1" lang="en-US" altLang="zh-CN" dirty="0"/>
              <a:t>《</a:t>
            </a:r>
            <a:r>
              <a:rPr kumimoji="1" lang="zh-CN" altLang="en-US" dirty="0"/>
              <a:t>服务质量等级协定</a:t>
            </a:r>
            <a:r>
              <a:rPr kumimoji="1" lang="en-US" altLang="zh-CN" dirty="0"/>
              <a:t>(SLA)》</a:t>
            </a:r>
            <a:r>
              <a:rPr kumimoji="1" lang="zh-CN" altLang="en-US" dirty="0"/>
              <a:t>，</a:t>
            </a:r>
            <a:r>
              <a:rPr kumimoji="1" lang="en-US" altLang="zh-CN" dirty="0"/>
              <a:t>SLA</a:t>
            </a:r>
            <a:r>
              <a:rPr kumimoji="1" lang="zh-CN" altLang="en-US" dirty="0"/>
              <a:t>包括消费者承诺每天调用量，请求数据量，提供方承诺响应时间，出错率等，将</a:t>
            </a:r>
            <a:r>
              <a:rPr kumimoji="1" lang="en-US" altLang="zh-CN" dirty="0"/>
              <a:t>SLA</a:t>
            </a:r>
            <a:r>
              <a:rPr kumimoji="1" lang="zh-CN" altLang="en-US" dirty="0"/>
              <a:t>记录在监控中心，定时与监控数据对比，超标则报警。 </a:t>
            </a:r>
          </a:p>
        </p:txBody>
      </p:sp>
    </p:spTree>
    <p:extLst>
      <p:ext uri="{BB962C8B-B14F-4D97-AF65-F5344CB8AC3E}">
        <p14:creationId xmlns:p14="http://schemas.microsoft.com/office/powerpoint/2010/main" val="172227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HTTP</a:t>
            </a:r>
            <a:r>
              <a:rPr kumimoji="1" lang="zh-CN" altLang="en-US" dirty="0" smtClean="0"/>
              <a:t>与</a:t>
            </a:r>
            <a:r>
              <a:rPr kumimoji="1" lang="en-US" altLang="zh-CN" dirty="0" smtClean="0"/>
              <a:t>RPC</a:t>
            </a:r>
            <a:r>
              <a:rPr kumimoji="1" lang="zh-CN" altLang="en-US" dirty="0" smtClean="0"/>
              <a:t>比较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kumimoji="1" lang="en-US" altLang="zh-CN" dirty="0" smtClean="0"/>
              <a:t>HTTP</a:t>
            </a:r>
            <a:endParaRPr kumimoji="1" lang="zh-CN" altLang="en-US" dirty="0" smtClean="0"/>
          </a:p>
          <a:p>
            <a:pPr lvl="1">
              <a:lnSpc>
                <a:spcPct val="170000"/>
              </a:lnSpc>
            </a:pPr>
            <a:r>
              <a:rPr kumimoji="1" lang="zh-CN" altLang="en-US" dirty="0"/>
              <a:t>简单、易用、可理解性强且语言</a:t>
            </a:r>
            <a:r>
              <a:rPr kumimoji="1" lang="zh-CN" altLang="en-US" dirty="0" smtClean="0"/>
              <a:t>无关</a:t>
            </a:r>
          </a:p>
          <a:p>
            <a:pPr lvl="1">
              <a:lnSpc>
                <a:spcPct val="170000"/>
              </a:lnSpc>
            </a:pPr>
            <a:r>
              <a:rPr kumimoji="1" lang="zh-CN" altLang="en-US" dirty="0"/>
              <a:t>协议头较重，一般请求到具体服务器的链路较长，可能会有 </a:t>
            </a:r>
            <a:r>
              <a:rPr kumimoji="1" lang="en-US" altLang="zh-CN" dirty="0"/>
              <a:t>DNS </a:t>
            </a:r>
            <a:r>
              <a:rPr kumimoji="1" lang="zh-CN" altLang="en-US" dirty="0"/>
              <a:t>解析、</a:t>
            </a:r>
            <a:r>
              <a:rPr kumimoji="1" lang="en-US" altLang="zh-CN" dirty="0" err="1"/>
              <a:t>Nginx</a:t>
            </a:r>
            <a:r>
              <a:rPr kumimoji="1" lang="en-US" altLang="zh-CN" dirty="0"/>
              <a:t> </a:t>
            </a:r>
            <a:r>
              <a:rPr kumimoji="1" lang="zh-CN" altLang="en-US" dirty="0"/>
              <a:t>代理</a:t>
            </a:r>
            <a:r>
              <a:rPr kumimoji="1" lang="zh-CN" altLang="en-US" dirty="0" smtClean="0"/>
              <a:t>等。</a:t>
            </a:r>
            <a:endParaRPr kumimoji="1" lang="zh-CN" altLang="en-US" dirty="0"/>
          </a:p>
          <a:p>
            <a:pPr>
              <a:lnSpc>
                <a:spcPct val="170000"/>
              </a:lnSpc>
            </a:pPr>
            <a:r>
              <a:rPr kumimoji="1" lang="en-US" altLang="zh-CN" dirty="0" smtClean="0"/>
              <a:t>RPC</a:t>
            </a:r>
            <a:endParaRPr kumimoji="1" lang="zh-CN" altLang="en-US" dirty="0" smtClean="0"/>
          </a:p>
          <a:p>
            <a:pPr lvl="1">
              <a:lnSpc>
                <a:spcPct val="170000"/>
              </a:lnSpc>
            </a:pPr>
            <a:r>
              <a:rPr lang="zh-CN" altLang="en-US" dirty="0"/>
              <a:t>相对复杂，学习成本稍高</a:t>
            </a:r>
            <a:r>
              <a:rPr lang="zh-CN" altLang="en-US" dirty="0" smtClean="0"/>
              <a:t>。</a:t>
            </a:r>
          </a:p>
          <a:p>
            <a:pPr lvl="1">
              <a:lnSpc>
                <a:spcPct val="170000"/>
              </a:lnSpc>
            </a:pPr>
            <a:r>
              <a:rPr lang="en-US" altLang="zh-CN" dirty="0"/>
              <a:t>RPC </a:t>
            </a:r>
            <a:r>
              <a:rPr lang="zh-CN" altLang="en-US" dirty="0"/>
              <a:t>协议只规定了 </a:t>
            </a:r>
            <a:r>
              <a:rPr lang="en-US" altLang="zh-CN" dirty="0"/>
              <a:t>Client </a:t>
            </a:r>
            <a:r>
              <a:rPr lang="zh-CN" altLang="en-US" dirty="0"/>
              <a:t>与 </a:t>
            </a:r>
            <a:r>
              <a:rPr lang="en-US" altLang="zh-CN" dirty="0"/>
              <a:t>Server </a:t>
            </a:r>
            <a:r>
              <a:rPr lang="zh-CN" altLang="en-US" dirty="0"/>
              <a:t>之间的点对点调用流程，包括 </a:t>
            </a:r>
            <a:r>
              <a:rPr lang="en-US" altLang="zh-CN" dirty="0"/>
              <a:t>stub</a:t>
            </a:r>
            <a:r>
              <a:rPr lang="zh-CN" altLang="en-US" dirty="0"/>
              <a:t>、通信协议、</a:t>
            </a:r>
            <a:r>
              <a:rPr lang="en-US" altLang="zh-CN" dirty="0"/>
              <a:t>RPC </a:t>
            </a:r>
            <a:r>
              <a:rPr lang="zh-CN" altLang="en-US" dirty="0"/>
              <a:t>消息解析等部分</a:t>
            </a:r>
            <a:r>
              <a:rPr lang="zh-CN" altLang="en-US" dirty="0" smtClean="0"/>
              <a:t>，</a:t>
            </a:r>
          </a:p>
          <a:p>
            <a:pPr>
              <a:lnSpc>
                <a:spcPct val="170000"/>
              </a:lnSpc>
            </a:pPr>
            <a:r>
              <a:rPr lang="zh-CN" altLang="en-US" dirty="0" smtClean="0"/>
              <a:t>在</a:t>
            </a:r>
            <a:r>
              <a:rPr lang="zh-CN" altLang="en-US" dirty="0"/>
              <a:t>实际应用中，还需要考虑服务的高可用、负载均衡等问题，所以这里的 </a:t>
            </a:r>
            <a:r>
              <a:rPr lang="en-US" altLang="zh-CN" dirty="0"/>
              <a:t>RPC </a:t>
            </a:r>
            <a:r>
              <a:rPr lang="zh-CN" altLang="en-US" dirty="0"/>
              <a:t>框架指的是能够完成 </a:t>
            </a:r>
            <a:r>
              <a:rPr lang="en-US" altLang="zh-CN" dirty="0"/>
              <a:t>RPC </a:t>
            </a:r>
            <a:r>
              <a:rPr lang="zh-CN" altLang="en-US" dirty="0"/>
              <a:t>调用的解决方案，除了点对点的 </a:t>
            </a:r>
            <a:r>
              <a:rPr lang="en-US" altLang="zh-CN" dirty="0"/>
              <a:t>RPC </a:t>
            </a:r>
            <a:r>
              <a:rPr lang="zh-CN" altLang="en-US" dirty="0"/>
              <a:t>协议的具体实现外，还可以包括服务的发现与注销、提供服务的多台 </a:t>
            </a:r>
            <a:r>
              <a:rPr lang="en-US" altLang="zh-CN" dirty="0"/>
              <a:t>Server </a:t>
            </a:r>
            <a:r>
              <a:rPr lang="zh-CN" altLang="en-US" dirty="0"/>
              <a:t>的负载均衡、服务的高可用等更多的功能。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4931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微博压缩数据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2587847"/>
            <a:ext cx="8229600" cy="264274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84947" y="5525466"/>
            <a:ext cx="7974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latin typeface="Lantinghei SC" charset="-122"/>
              </a:rPr>
              <a:t>实际测试在返回值 </a:t>
            </a:r>
            <a:r>
              <a:rPr lang="en-US" altLang="zh-CN" dirty="0">
                <a:solidFill>
                  <a:srgbClr val="FFFF00"/>
                </a:solidFill>
                <a:latin typeface="Lantinghei SC" charset="-122"/>
              </a:rPr>
              <a:t>2KB</a:t>
            </a:r>
            <a:r>
              <a:rPr lang="zh-CN" altLang="en-US" dirty="0">
                <a:solidFill>
                  <a:srgbClr val="FFFF00"/>
                </a:solidFill>
                <a:latin typeface="Lantinghei SC" charset="-122"/>
              </a:rPr>
              <a:t>～</a:t>
            </a:r>
            <a:r>
              <a:rPr lang="en-US" altLang="zh-CN" dirty="0">
                <a:solidFill>
                  <a:srgbClr val="FFFF00"/>
                </a:solidFill>
                <a:latin typeface="Lantinghei SC" charset="-122"/>
              </a:rPr>
              <a:t>20KB </a:t>
            </a:r>
            <a:r>
              <a:rPr lang="zh-CN" altLang="en-US" dirty="0">
                <a:solidFill>
                  <a:srgbClr val="FFFF00"/>
                </a:solidFill>
                <a:latin typeface="Lantinghei SC" charset="-122"/>
              </a:rPr>
              <a:t>时压缩会有比较好的效果，大于 </a:t>
            </a:r>
            <a:r>
              <a:rPr lang="en-US" altLang="zh-CN" dirty="0">
                <a:solidFill>
                  <a:srgbClr val="FFFF00"/>
                </a:solidFill>
                <a:latin typeface="Lantinghei SC" charset="-122"/>
              </a:rPr>
              <a:t>50KB </a:t>
            </a:r>
            <a:r>
              <a:rPr lang="zh-CN" altLang="en-US" dirty="0">
                <a:solidFill>
                  <a:srgbClr val="FFFF00"/>
                </a:solidFill>
                <a:latin typeface="Lantinghei SC" charset="-122"/>
              </a:rPr>
              <a:t>压缩平均耗时就会比较高。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719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FAQ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4" y="1665060"/>
            <a:ext cx="3095253" cy="4276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281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铸造">
  <a:themeElements>
    <a:clrScheme name="Custom 2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8DDB67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演示文稿3" id="{26C010C9-8389-E54A-897E-2C07215ED019}" vid="{B7A5AB92-FBFD-F841-8128-3D85C674C7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培训</Template>
  <TotalTime>39</TotalTime>
  <Words>418</Words>
  <Application>Microsoft Macintosh PowerPoint</Application>
  <PresentationFormat>全屏显示(4:3)</PresentationFormat>
  <Paragraphs>23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Calibri</vt:lpstr>
      <vt:lpstr>Lantinghei SC</vt:lpstr>
      <vt:lpstr>Rockwell</vt:lpstr>
      <vt:lpstr>Wingdings 2</vt:lpstr>
      <vt:lpstr>华文新魏</vt:lpstr>
      <vt:lpstr>宋体</vt:lpstr>
      <vt:lpstr>铸造</vt:lpstr>
      <vt:lpstr>SOA性能</vt:lpstr>
      <vt:lpstr>什么时候该扩容了</vt:lpstr>
      <vt:lpstr>PowerPoint 演示文稿</vt:lpstr>
      <vt:lpstr>HTTP与RPC比较</vt:lpstr>
      <vt:lpstr>微博压缩数据</vt:lpstr>
      <vt:lpstr>FAQ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SOA性能</dc:title>
  <dc:creator>郭红俊</dc:creator>
  <cp:lastModifiedBy>郭红俊</cp:lastModifiedBy>
  <cp:revision>26</cp:revision>
  <dcterms:created xsi:type="dcterms:W3CDTF">2016-02-15T07:55:47Z</dcterms:created>
  <dcterms:modified xsi:type="dcterms:W3CDTF">2016-02-19T07:05:32Z</dcterms:modified>
</cp:coreProperties>
</file>