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6" y="46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"/>
          <p:cNvSpPr txBox="1">
            <a:spLocks/>
          </p:cNvSpPr>
          <p:nvPr/>
        </p:nvSpPr>
        <p:spPr>
          <a:xfrm rot="0">
            <a:off x="927735" y="2945765"/>
            <a:ext cx="10332085" cy="9544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4400">
                <a:solidFill>
                  <a:srgbClr val="000000"/>
                </a:solidFill>
              </a:rPr>
              <a:t>REST</a:t>
            </a:r>
            <a:r>
              <a:rPr sz="4400">
                <a:solidFill>
                  <a:srgbClr val="000000"/>
                </a:solidFill>
              </a:rPr>
              <a:t> </a:t>
            </a:r>
            <a:r>
              <a:rPr lang="ko-KR" sz="4400">
                <a:solidFill>
                  <a:srgbClr val="000000"/>
                </a:solidFill>
              </a:rPr>
              <a:t>API</a:t>
            </a:r>
            <a:r>
              <a:rPr sz="4400">
                <a:solidFill>
                  <a:srgbClr val="000000"/>
                </a:solidFill>
              </a:rPr>
              <a:t>, Spring Framework</a:t>
            </a:r>
            <a:endParaRPr lang="ko-KR" altLang="en-US" sz="4400">
              <a:solidFill>
                <a:srgbClr val="000000"/>
              </a:solidFill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1755" y="1763325"/>
            <a:ext cx="8648488" cy="3331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90168"/>
            <a:ext cx="12192000" cy="6067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3639" y="2310702"/>
            <a:ext cx="8044719" cy="223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5146" y="1109420"/>
            <a:ext cx="8121708" cy="463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08668"/>
            <a:ext cx="12192000" cy="6249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DELETE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9097" y="2622196"/>
            <a:ext cx="7873803" cy="1613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4"/>
            <a:ext cx="11923394" cy="512953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IPC(Inter-Process Communication, </a:t>
            </a:r>
            <a:r>
              <a:rPr lang="ko-KR" altLang="en-US" sz="2400">
                <a:latin typeface="맑은 고딕"/>
                <a:ea typeface="맑은 고딕"/>
              </a:rPr>
              <a:t>프로세스 간 통신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프로세스들 사이에 서로 데이터를 주고받는 행위 또는 그에 대한 방법이나 경로를 뜻한다.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*</a:t>
            </a:r>
            <a:r>
              <a:rPr lang="ko-KR" altLang="en-US">
                <a:latin typeface="맑은 고딕"/>
                <a:ea typeface="맑은 고딕"/>
              </a:rPr>
              <a:t> 소켓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동기 요청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응답 기반의 통신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REST</a:t>
            </a:r>
            <a:r>
              <a:rPr lang="en-US" altLang="ko-KR">
                <a:latin typeface="맑은 고딕"/>
                <a:ea typeface="맑은 고딕"/>
              </a:rPr>
              <a:t>, gRPC), </a:t>
            </a:r>
            <a:r>
              <a:rPr lang="ko-KR" altLang="en-US">
                <a:latin typeface="맑은 고딕"/>
                <a:ea typeface="맑은 고딕"/>
              </a:rPr>
              <a:t>비동기 메시지 기반의 통신</a:t>
            </a:r>
            <a:r>
              <a:rPr lang="en-US" altLang="ko-KR">
                <a:latin typeface="맑은 고딕"/>
                <a:ea typeface="맑은 고딕"/>
              </a:rPr>
              <a:t>(AMQP, STOMP)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2400">
                <a:latin typeface="맑은 고딕"/>
                <a:ea typeface="맑은 고딕"/>
              </a:rPr>
              <a:t>REST(Representational State Transfer)</a:t>
            </a:r>
            <a:endParaRPr 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REST</a:t>
            </a:r>
            <a:r>
              <a:rPr lang="ko-KR" altLang="en-US" sz="1800">
                <a:latin typeface="맑은 고딕"/>
                <a:ea typeface="맑은 고딕"/>
              </a:rPr>
              <a:t>는 </a:t>
            </a:r>
            <a:r>
              <a:rPr lang="en-US" altLang="ko-KR" sz="1800">
                <a:latin typeface="맑은 고딕"/>
                <a:ea typeface="맑은 고딕"/>
              </a:rPr>
              <a:t>(</a:t>
            </a:r>
            <a:r>
              <a:rPr lang="ko-KR" altLang="en-US" sz="1800">
                <a:latin typeface="맑은 고딕"/>
                <a:ea typeface="맑은 고딕"/>
              </a:rPr>
              <a:t>거의 항상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로 소통하는 </a:t>
            </a:r>
            <a:r>
              <a:rPr lang="en-US" altLang="ko-KR" sz="1800">
                <a:latin typeface="맑은 고딕"/>
                <a:ea typeface="맑은 고딕"/>
              </a:rPr>
              <a:t>IPC</a:t>
            </a:r>
            <a:r>
              <a:rPr lang="ko-KR" altLang="en-US" sz="1800">
                <a:latin typeface="맑은 고딕"/>
                <a:ea typeface="맑은 고딕"/>
              </a:rPr>
              <a:t>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 동사를 사용해서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로 참조되는 리소스를 가공</a:t>
            </a:r>
            <a:r>
              <a:rPr lang="en-US" altLang="ko-KR" sz="1800">
                <a:latin typeface="맑은 고딕"/>
                <a:ea typeface="맑은 고딕"/>
              </a:rPr>
              <a:t>(</a:t>
            </a:r>
            <a:r>
              <a:rPr lang="ko-KR" altLang="en-US" sz="1800">
                <a:latin typeface="맑은 고딕"/>
                <a:ea typeface="맑은 고딕"/>
              </a:rPr>
              <a:t>조작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r>
              <a:rPr lang="ko-KR" altLang="en-US" sz="1800">
                <a:latin typeface="맑은 고딕"/>
                <a:ea typeface="맑은 고딕"/>
              </a:rPr>
              <a:t>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2400">
                <a:latin typeface="맑은 고딕"/>
                <a:ea typeface="맑은 고딕"/>
              </a:rPr>
              <a:t>HTTP METHOD 역할</a:t>
            </a:r>
            <a:endParaRPr 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POST : POST를 통해 해당 URI를 요청하면 리소스를 생성한다.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GET : GET을 통해 해당 리소스를 조회한다.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PUT : PUT을 통해 해당 리소스를 수정한다.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DELETE : DELETE를 통해 해당 리소스를 삭제한다.</a:t>
            </a:r>
            <a:endParaRPr lang="ko-KR" sz="1800">
              <a:latin typeface="맑은 고딕"/>
              <a:ea typeface="맑은 고딕"/>
            </a:endParaRPr>
          </a:p>
        </p:txBody>
      </p:sp>
      <p:pic>
        <p:nvPicPr>
          <p:cNvPr id="9" name="그림 93" descr="C:/Users/ghjk0/AppData/Roaming/PolarisOffice/ETemp/2448_11919064/fImage2746438741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4842" y="2905534"/>
            <a:ext cx="5265253" cy="3953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DELETE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09930"/>
            <a:ext cx="12192000" cy="6148069"/>
          </a:xfrm>
          <a:prstGeom prst="rect">
            <a:avLst/>
          </a:prstGeom>
        </p:spPr>
      </p:pic>
      <p:sp>
        <p:nvSpPr>
          <p:cNvPr id="38" name="텍스트 상자 83"/>
          <p:cNvSpPr txBox="1"/>
          <p:nvPr/>
        </p:nvSpPr>
        <p:spPr>
          <a:xfrm>
            <a:off x="5897245" y="6523355"/>
            <a:ext cx="62026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전체 코드 : </a:t>
            </a:r>
            <a:r>
              <a: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https://github.com/ghjk0498/SimpleSpringREST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 </a:t>
            </a:r>
            <a:r>
              <a:rPr lang="ko-KR" altLang="en-US" sz="3600">
                <a:solidFill>
                  <a:srgbClr val="ffffff"/>
                </a:solidFill>
                <a:latin typeface="나눔스퀘어 Light"/>
                <a:ea typeface="나눔스퀘어 Light"/>
              </a:rPr>
              <a:t>성숙도 모델</a:t>
            </a:r>
            <a:endParaRPr lang="ko-KR" altLang="en-US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2"/>
            <a:ext cx="11797665" cy="5491483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0 : 1 URI, 1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클라이언트는 서비스별로 유일한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 끝점에 </a:t>
            </a:r>
            <a:r>
              <a:rPr lang="en-US" altLang="ko-KR" sz="1800">
                <a:latin typeface="맑은 고딕"/>
                <a:ea typeface="맑은 고딕"/>
              </a:rPr>
              <a:t>HTTP POST</a:t>
            </a:r>
            <a:r>
              <a:rPr lang="ko-KR" altLang="en-US" sz="1800">
                <a:latin typeface="맑은 고딕"/>
                <a:ea typeface="맑은 고딕"/>
              </a:rPr>
              <a:t> 요청을 하여 서비스를 호출한다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요청을 할 때마다 어떤 액션을 수행할지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그 대상은 무엇인지 지정한다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필요한 매개변수도 함께 전달한다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CREATE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READ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UPDATE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DELETE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 1 : N URI, 1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서비스는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리소스 개념을 지원한다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클라이언트는 수행할 액션과 매개변수가 지정된 </a:t>
            </a:r>
            <a:r>
              <a:rPr lang="en-US" altLang="ko-KR" sz="1800">
                <a:latin typeface="맑은 고딕"/>
                <a:ea typeface="맑은 고딕"/>
              </a:rPr>
              <a:t>POST</a:t>
            </a:r>
            <a:r>
              <a:rPr lang="ko-KR" altLang="en-US" sz="1800">
                <a:latin typeface="맑은 고딕"/>
                <a:ea typeface="맑은 고딕"/>
              </a:rPr>
              <a:t> 요청을 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CREATE	: POST /api/user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READ	: POST /api/user/1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UPDATE	: POST /api/user/5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DELETE	: POST /api/user/7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 </a:t>
            </a:r>
            <a:r>
              <a:rPr lang="ko-KR" altLang="en-US" sz="3600">
                <a:solidFill>
                  <a:srgbClr val="ffffff"/>
                </a:solidFill>
                <a:latin typeface="나눔스퀘어 Light"/>
                <a:ea typeface="나눔스퀘어 Light"/>
              </a:rPr>
              <a:t>성숙도 모델</a:t>
            </a:r>
            <a:endParaRPr lang="ko-KR" altLang="en-US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2"/>
            <a:ext cx="11797665" cy="4662808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2 : N URI, 4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서비스는 </a:t>
            </a: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 동사를 이용해서 액션을 수행하고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요청 쿼리 매개변수 및 본문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필요 시 매개변수를 지정한다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CREATE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READ	: GET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UPDATE	: PUT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DELETE	: DELETE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 3 : N URI, 4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서비스를 </a:t>
            </a:r>
            <a:r>
              <a:rPr lang="en-US" altLang="ko-KR" sz="1800">
                <a:latin typeface="맑은 고딕"/>
                <a:ea typeface="맑은 고딕"/>
              </a:rPr>
              <a:t>HATEOAS(Hypertext As The Engine Of Application State)</a:t>
            </a:r>
            <a:r>
              <a:rPr lang="ko-KR" altLang="en-US" sz="1800">
                <a:latin typeface="맑은 고딕"/>
                <a:ea typeface="맑은 고딕"/>
              </a:rPr>
              <a:t> 원칙에 기반하여 설계한다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HATEOAS</a:t>
            </a:r>
            <a:r>
              <a:rPr lang="ko-KR" altLang="en-US" sz="1800">
                <a:latin typeface="맑은 고딕"/>
                <a:ea typeface="맑은 고딕"/>
              </a:rPr>
              <a:t>는 요청으로 반환된 리소스 표현형에 그 리소스에 대한 액션의 링크도 함께 태워 보내자는 생각이다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예를 들어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클라이언트는 </a:t>
            </a:r>
            <a:r>
              <a:rPr lang="en-US" altLang="ko-KR" sz="1800">
                <a:latin typeface="맑은 고딕"/>
                <a:ea typeface="맑은 고딕"/>
              </a:rPr>
              <a:t>GET</a:t>
            </a:r>
            <a:r>
              <a:rPr lang="ko-KR" altLang="en-US" sz="1800">
                <a:latin typeface="맑은 고딕"/>
                <a:ea typeface="맑은 고딕"/>
              </a:rPr>
              <a:t> 요청으로 주문 데이터를 조회하고 이때 반환된 표현형 내부 링크를 이용해서 해당 주문을 취소할 수도 있다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HATEOAS</a:t>
            </a:r>
            <a:r>
              <a:rPr lang="ko-KR" altLang="en-US" sz="1800">
                <a:latin typeface="맑은 고딕"/>
                <a:ea typeface="맑은 고딕"/>
              </a:rPr>
              <a:t>를 사용하면 하드코딩한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을 클라이언트 코드에 욱여넣지 않아도 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Picture " descr="C:/Users/ghjk0/AppData/Roaming/PolarisOffice/ETemp/2448_11919064/fImage6917635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12192000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7" name="Rect 0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Eclipse IDE for Java EE Developers를 설치하면 Maven이 포함되어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810000" y="2286000"/>
            <a:ext cx="4572635" cy="13849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>
              <a:solidFill>
                <a:srgbClr val="FFFFFF"/>
              </a:solidFill>
              <a:latin typeface="나눔스퀘어 Light" charset="0"/>
              <a:ea typeface="나눔스퀘어 Light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그림 27" descr="C:/Users/ghjk0/AppData/Roaming/PolarisOffice/ETemp/2448_11919064/fImage4191121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4782185" cy="580136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7" name="그림 28" descr="C:/Users/ghjk0/AppData/Roaming/PolarisOffice/ETemp/2448_11919064/fImage91038213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8" name="텍스트 상자 29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58" descr="C:/Users/ghjk0/AppData/Roaming/PolarisOffice/ETemp/2448_11919064/fImage91038274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11" name="텍스트 상자 59"/>
          <p:cNvSpPr txBox="1">
            <a:spLocks/>
          </p:cNvSpPr>
          <p:nvPr/>
        </p:nvSpPr>
        <p:spPr>
          <a:xfrm rot="0">
            <a:off x="571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sz="3600">
                <a:solidFill>
                  <a:srgbClr val="ffffff"/>
                </a:solidFill>
                <a:latin typeface="나눔스퀘어 Light"/>
                <a:ea typeface="나눔스퀘어 Light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6" name="그림 31" descr="C:/Users/ghjk0/AppData/Roaming/PolarisOffice/ETemp/2448_11919064/fImage393332175724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7305" y="768350"/>
            <a:ext cx="7581900" cy="580136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sp>
        <p:nvSpPr>
          <p:cNvPr id="7" name="텍스트 상자 32"/>
          <p:cNvSpPr txBox="1"/>
          <p:nvPr/>
        </p:nvSpPr>
        <p:spPr>
          <a:xfrm>
            <a:off x="-3175" y="6577965"/>
            <a:ext cx="12193270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sz="1800">
                <a:solidFill>
                  <a:srgbClr val="000000"/>
                </a:solidFill>
              </a:rPr>
              <a:t>Group Id, Artifact Id를 입력</a:t>
            </a:r>
            <a:r>
              <a:rPr lang="ko-KR" altLang="en-US" sz="1800">
                <a:solidFill>
                  <a:srgbClr val="000000"/>
                </a:solidFill>
              </a:rPr>
              <a:t>한 뒤</a:t>
            </a:r>
            <a:r>
              <a:rPr lang="ko-KR" sz="1800">
                <a:solidFill>
                  <a:srgbClr val="000000"/>
                </a:solidFill>
              </a:rPr>
              <a:t> 프로젝트</a:t>
            </a:r>
            <a:r>
              <a:rPr lang="ko-KR" altLang="en-US" sz="1800">
                <a:solidFill>
                  <a:srgbClr val="000000"/>
                </a:solidFill>
              </a:rPr>
              <a:t>를 생성한</a:t>
            </a:r>
            <a:r>
              <a:rPr lang="ko-KR" sz="1800">
                <a:solidFill>
                  <a:srgbClr val="000000"/>
                </a:solidFill>
              </a:rPr>
              <a:t>다. pom.xml에서 라이브러리를 추가해준다.</a:t>
            </a:r>
            <a:endParaRPr lang="ko-KR" sz="1800">
              <a:solidFill>
                <a:srgbClr val="000000"/>
              </a:solidFill>
            </a:endParaRPr>
          </a:p>
        </p:txBody>
      </p:sp>
      <p:pic>
        <p:nvPicPr>
          <p:cNvPr id="8" name="그림 36" descr="C:/Users/ghjk0/AppData/Roaming/PolarisOffice/ETemp/2448_11919064/fImage1041142241478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45070" y="768350"/>
            <a:ext cx="4649470" cy="581025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</a:t>
            </a:r>
            <a:endParaRPr lang="ko-KR" altLang="en-US" sz="3600" b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7" name="그림 35" descr="C:/Users/ghjk0/AppData/Roaming/PolarisOffice/ETemp/2448_11919064/fImage542212239358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68350"/>
            <a:ext cx="6614160" cy="4874107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pic>
        <p:nvPicPr>
          <p:cNvPr id="9" name="그림 38" descr="C:/Users/ghjk0/AppData/Roaming/PolarisOffice/ETemp/2448_11919064/fImage378902276962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5506" y="771525"/>
            <a:ext cx="5416493" cy="3246755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sp>
        <p:nvSpPr>
          <p:cNvPr id="10" name="텍스트 상자 39"/>
          <p:cNvSpPr txBox="1"/>
          <p:nvPr/>
        </p:nvSpPr>
        <p:spPr>
          <a:xfrm>
            <a:off x="0" y="5642457"/>
            <a:ext cx="6614160" cy="55372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w</a:t>
            </a:r>
            <a:r>
              <a:rPr lang="ko-KR" sz="1800">
                <a:solidFill>
                  <a:srgbClr val="000000"/>
                </a:solidFill>
              </a:rPr>
              <a:t>eb.xml를 대신해서 사용하는 WebInitializer.java</a:t>
            </a:r>
            <a:endParaRPr lang="ko-KR" sz="1800">
              <a:solidFill>
                <a:srgbClr val="000000"/>
              </a:solidFill>
            </a:endParaRPr>
          </a:p>
          <a:p>
            <a:pPr marL="0" indent="0"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web.xml</a:t>
            </a:r>
            <a:r>
              <a:rPr lang="ko-KR" altLang="en-US" sz="1800">
                <a:solidFill>
                  <a:srgbClr val="000000"/>
                </a:solidFill>
              </a:rPr>
              <a:t> 파일은 삭제한다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12" name="텍스트 상자 43"/>
          <p:cNvSpPr txBox="1"/>
          <p:nvPr/>
        </p:nvSpPr>
        <p:spPr>
          <a:xfrm>
            <a:off x="6775505" y="4018280"/>
            <a:ext cx="5416495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스프링 </a:t>
            </a:r>
            <a:r>
              <a:rPr lang="en-US" altLang="ko-KR" sz="1800">
                <a:solidFill>
                  <a:srgbClr val="000000"/>
                </a:solidFill>
              </a:rPr>
              <a:t>WebMVC</a:t>
            </a:r>
            <a:r>
              <a:rPr lang="ko-KR" altLang="en-US" sz="1800">
                <a:solidFill>
                  <a:srgbClr val="000000"/>
                </a:solidFill>
              </a:rPr>
              <a:t> 설정</a:t>
            </a:r>
            <a:r>
              <a:rPr lang="en-US" altLang="ko-KR" sz="1800">
                <a:solidFill>
                  <a:srgbClr val="000000"/>
                </a:solidFill>
              </a:rPr>
              <a:t>,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  <a:r>
              <a:rPr lang="ko-KR" sz="1800">
                <a:solidFill>
                  <a:srgbClr val="000000"/>
                </a:solidFill>
              </a:rPr>
              <a:t>Controller 등록</a:t>
            </a:r>
            <a:endParaRPr lang="ko-KR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2" name="텍스트 상자 44"/>
          <p:cNvSpPr txBox="1"/>
          <p:nvPr/>
        </p:nvSpPr>
        <p:spPr>
          <a:xfrm>
            <a:off x="-3175" y="6577330"/>
            <a:ext cx="4954905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리소스로 사용할 객체</a:t>
            </a:r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15" name="텍스트 상자 48"/>
          <p:cNvSpPr txBox="1"/>
          <p:nvPr/>
        </p:nvSpPr>
        <p:spPr>
          <a:xfrm>
            <a:off x="5469266" y="6577965"/>
            <a:ext cx="6718289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DB</a:t>
            </a:r>
            <a:r>
              <a:rPr lang="ko-KR" altLang="en-US" sz="1800">
                <a:solidFill>
                  <a:srgbClr val="000000"/>
                </a:solidFill>
              </a:rPr>
              <a:t> 없이 </a:t>
            </a:r>
            <a:r>
              <a:rPr lang="ko-KR" sz="1800">
                <a:solidFill>
                  <a:srgbClr val="000000"/>
                </a:solidFill>
              </a:rPr>
              <a:t>간단하게 만들기 위해 application 영역에 저장해서 사용</a:t>
            </a:r>
            <a:endParaRPr lang="ko-KR" sz="1800">
              <a:solidFill>
                <a:srgbClr val="000000"/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4951730" cy="5805804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9266" y="771525"/>
            <a:ext cx="6722733" cy="580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356</ep:Words>
  <ep:PresentationFormat/>
  <ep:Paragraphs>63</ep:Paragraphs>
  <ep:Slides>21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ghjk0498</dc:creator>
  <cp:lastModifiedBy>ghjk0</cp:lastModifiedBy>
  <dcterms:modified xsi:type="dcterms:W3CDTF">2021-11-18T12:48:41.849</dcterms:modified>
  <cp:revision>49</cp:revision>
  <dc:title>PowerPoint 프레젠테이션</dc:title>
  <cp:version>9.103.103.45589</cp:version>
</cp:coreProperties>
</file>